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64" r:id="rId3"/>
    <p:sldId id="261" r:id="rId4"/>
    <p:sldId id="376" r:id="rId5"/>
    <p:sldId id="257" r:id="rId6"/>
    <p:sldId id="258" r:id="rId7"/>
    <p:sldId id="259" r:id="rId8"/>
    <p:sldId id="365" r:id="rId9"/>
    <p:sldId id="368" r:id="rId10"/>
    <p:sldId id="371" r:id="rId11"/>
    <p:sldId id="373" r:id="rId12"/>
    <p:sldId id="439" r:id="rId13"/>
    <p:sldId id="375" r:id="rId14"/>
    <p:sldId id="262" r:id="rId15"/>
    <p:sldId id="441" r:id="rId16"/>
    <p:sldId id="399" r:id="rId17"/>
    <p:sldId id="401" r:id="rId18"/>
    <p:sldId id="381" r:id="rId19"/>
    <p:sldId id="384" r:id="rId20"/>
    <p:sldId id="387" r:id="rId21"/>
    <p:sldId id="390" r:id="rId22"/>
    <p:sldId id="433" r:id="rId23"/>
    <p:sldId id="393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9" r:id="rId33"/>
    <p:sldId id="330" r:id="rId34"/>
    <p:sldId id="331" r:id="rId35"/>
    <p:sldId id="337" r:id="rId36"/>
    <p:sldId id="338" r:id="rId37"/>
    <p:sldId id="339" r:id="rId38"/>
    <p:sldId id="340" r:id="rId39"/>
    <p:sldId id="402" r:id="rId40"/>
    <p:sldId id="434" r:id="rId41"/>
    <p:sldId id="436" r:id="rId42"/>
    <p:sldId id="363" r:id="rId4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10"/>
    <p:restoredTop sz="94716"/>
  </p:normalViewPr>
  <p:slideViewPr>
    <p:cSldViewPr snapToGrid="0" snapToObjects="1">
      <p:cViewPr varScale="1">
        <p:scale>
          <a:sx n="57" d="100"/>
          <a:sy n="57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3302000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lang="en-US" sz="7040" dirty="0" err="1" smtClean="0"/>
              <a:t>iO</a:t>
            </a:r>
            <a:r>
              <a:rPr lang="en-US" sz="7040" dirty="0" smtClean="0"/>
              <a:t> with Exponential Efficiency</a:t>
            </a:r>
            <a:endParaRPr sz="7040" dirty="0"/>
          </a:p>
        </p:txBody>
      </p:sp>
      <p:sp>
        <p:nvSpPr>
          <p:cNvPr id="4" name="TextBox 3"/>
          <p:cNvSpPr txBox="1"/>
          <p:nvPr/>
        </p:nvSpPr>
        <p:spPr>
          <a:xfrm>
            <a:off x="1943615" y="4562866"/>
            <a:ext cx="8949672" cy="5119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 sz="1800"/>
            </a:pPr>
            <a:r>
              <a:rPr lang="en-US" sz="4000" dirty="0" err="1" smtClean="0">
                <a:ea typeface="Helvetica" charset="0"/>
                <a:cs typeface="Helvetica" charset="0"/>
              </a:rPr>
              <a:t>Huijia</a:t>
            </a:r>
            <a:r>
              <a:rPr lang="en-US" sz="4000" dirty="0" smtClean="0">
                <a:ea typeface="Helvetica" charset="0"/>
                <a:cs typeface="Helvetica" charset="0"/>
              </a:rPr>
              <a:t> Lin (USB), </a:t>
            </a:r>
          </a:p>
          <a:p>
            <a:pPr>
              <a:defRPr sz="1800"/>
            </a:pPr>
            <a:r>
              <a:rPr lang="en-US" sz="4000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Rafael Pass </a:t>
            </a:r>
            <a:r>
              <a:rPr lang="en-US" sz="4000" dirty="0" smtClean="0">
                <a:ea typeface="Helvetica" charset="0"/>
                <a:cs typeface="Helvetica" charset="0"/>
              </a:rPr>
              <a:t>(Cornell)</a:t>
            </a:r>
          </a:p>
          <a:p>
            <a:pPr lvl="0">
              <a:defRPr sz="1800"/>
            </a:pPr>
            <a:r>
              <a:rPr lang="en-US" sz="4000" dirty="0" err="1" smtClean="0">
                <a:ea typeface="Helvetica" charset="0"/>
                <a:cs typeface="Helvetica" charset="0"/>
              </a:rPr>
              <a:t>Karn</a:t>
            </a:r>
            <a:r>
              <a:rPr lang="en-US" sz="4000" dirty="0" smtClean="0">
                <a:ea typeface="Helvetica" charset="0"/>
                <a:cs typeface="Helvetica" charset="0"/>
              </a:rPr>
              <a:t> </a:t>
            </a:r>
            <a:r>
              <a:rPr lang="en-US" sz="4000" dirty="0">
                <a:ea typeface="Helvetica" charset="0"/>
                <a:cs typeface="Helvetica" charset="0"/>
              </a:rPr>
              <a:t>Seth </a:t>
            </a:r>
            <a:r>
              <a:rPr lang="en-US" sz="4000" dirty="0" smtClean="0">
                <a:ea typeface="Helvetica" charset="0"/>
                <a:cs typeface="Helvetica" charset="0"/>
              </a:rPr>
              <a:t>(Cornell -&gt; Google)</a:t>
            </a:r>
            <a:endParaRPr lang="en-US" sz="4000" dirty="0">
              <a:ea typeface="Helvetica" charset="0"/>
              <a:cs typeface="Helvetica" charset="0"/>
            </a:endParaRPr>
          </a:p>
          <a:p>
            <a:pPr lvl="0">
              <a:defRPr sz="1800"/>
            </a:pPr>
            <a:r>
              <a:rPr lang="en-US" sz="4000" dirty="0">
                <a:ea typeface="Helvetica" charset="0"/>
                <a:cs typeface="Helvetica" charset="0"/>
              </a:rPr>
              <a:t>Sid </a:t>
            </a:r>
            <a:r>
              <a:rPr lang="en-US" sz="4000" dirty="0" err="1" smtClean="0">
                <a:ea typeface="Helvetica" charset="0"/>
                <a:cs typeface="Helvetica" charset="0"/>
              </a:rPr>
              <a:t>Telang</a:t>
            </a:r>
            <a:r>
              <a:rPr lang="en-US" sz="4000" dirty="0" smtClean="0">
                <a:ea typeface="Helvetica" charset="0"/>
                <a:cs typeface="Helvetica" charset="0"/>
              </a:rPr>
              <a:t> (Cornell -&gt; Google)</a:t>
            </a:r>
            <a:endParaRPr lang="en-US" sz="4000" dirty="0">
              <a:ea typeface="Helvetica" charset="0"/>
              <a:cs typeface="Helvetica" charset="0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Helvetica" charset="0"/>
              <a:cs typeface="Helvetica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“Inefficient” iO</a:t>
            </a:r>
          </a:p>
        </p:txBody>
      </p:sp>
      <p:grpSp>
        <p:nvGrpSpPr>
          <p:cNvPr id="472" name="Group 472"/>
          <p:cNvGrpSpPr/>
          <p:nvPr/>
        </p:nvGrpSpPr>
        <p:grpSpPr>
          <a:xfrm>
            <a:off x="3285809" y="2562955"/>
            <a:ext cx="1364495" cy="3616497"/>
            <a:chOff x="0" y="0"/>
            <a:chExt cx="1364494" cy="3616496"/>
          </a:xfrm>
        </p:grpSpPr>
        <p:sp>
          <p:nvSpPr>
            <p:cNvPr id="463" name="Shape 463"/>
            <p:cNvSpPr/>
            <p:nvPr/>
          </p:nvSpPr>
          <p:spPr>
            <a:xfrm>
              <a:off x="0" y="475411"/>
              <a:ext cx="1364495" cy="2665675"/>
            </a:xfrm>
            <a:prstGeom prst="roundRect">
              <a:avLst>
                <a:gd name="adj" fmla="val 29304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464" name="Shape 464"/>
            <p:cNvSpPr/>
            <p:nvPr/>
          </p:nvSpPr>
          <p:spPr>
            <a:xfrm flipV="1">
              <a:off x="266924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 flipV="1">
              <a:off x="682247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 flipV="1">
              <a:off x="1097570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 flipV="1">
              <a:off x="710646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 flipV="1">
              <a:off x="323723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 flipV="1">
              <a:off x="502985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 flipV="1">
              <a:off x="904108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 flipV="1">
              <a:off x="1097570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473" name="Picture 47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620" y="4388539"/>
            <a:ext cx="2149279" cy="352235"/>
          </a:xfrm>
          <a:prstGeom prst="rect">
            <a:avLst/>
          </a:prstGeom>
        </p:spPr>
      </p:pic>
      <p:sp>
        <p:nvSpPr>
          <p:cNvPr id="475" name="Shape 475"/>
          <p:cNvSpPr/>
          <p:nvPr/>
        </p:nvSpPr>
        <p:spPr>
          <a:xfrm>
            <a:off x="2813852" y="7126813"/>
            <a:ext cx="7377096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Time to obfuscate = poly(λ, |C|) *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>
                <a:latin typeface="Helvetica"/>
                <a:ea typeface="Helvetica"/>
                <a:cs typeface="Helvetica"/>
                <a:sym typeface="Helvetica"/>
              </a:rPr>
              <a:t>n</a:t>
            </a:r>
          </a:p>
        </p:txBody>
      </p:sp>
      <p:graphicFrame>
        <p:nvGraphicFramePr>
          <p:cNvPr id="482" name="Table 482"/>
          <p:cNvGraphicFramePr/>
          <p:nvPr/>
        </p:nvGraphicFramePr>
        <p:xfrm>
          <a:off x="8354496" y="2334970"/>
          <a:ext cx="3471730" cy="44805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35865"/>
                <a:gridCol w="1735865"/>
              </a:tblGrid>
              <a:tr h="452496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C(x)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45249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11011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45249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001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01010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45249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11111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45249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011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11000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45249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00000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45249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101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01010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45249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11100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45249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111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00111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sp>
        <p:nvSpPr>
          <p:cNvPr id="20" name="Shape 393"/>
          <p:cNvSpPr/>
          <p:nvPr/>
        </p:nvSpPr>
        <p:spPr>
          <a:xfrm>
            <a:off x="2610787" y="8062172"/>
            <a:ext cx="76639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Size of obfuscation = poly(λ, |C|) * 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n</a:t>
            </a:r>
            <a:endParaRPr sz="3600" dirty="0"/>
          </a:p>
        </p:txBody>
      </p:sp>
      <p:sp>
        <p:nvSpPr>
          <p:cNvPr id="21" name="Shape 505"/>
          <p:cNvSpPr/>
          <p:nvPr/>
        </p:nvSpPr>
        <p:spPr>
          <a:xfrm>
            <a:off x="5600755" y="3443816"/>
            <a:ext cx="180329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C82506"/>
                </a:solidFill>
              </a:rPr>
              <a:t>Trivial</a:t>
            </a:r>
          </a:p>
        </p:txBody>
      </p:sp>
    </p:spTree>
    <p:extLst>
      <p:ext uri="{BB962C8B-B14F-4D97-AF65-F5344CB8AC3E}">
        <p14:creationId xmlns:p14="http://schemas.microsoft.com/office/powerpoint/2010/main" val="1415505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“Inefficient” iO</a:t>
            </a:r>
          </a:p>
        </p:txBody>
      </p:sp>
      <p:grpSp>
        <p:nvGrpSpPr>
          <p:cNvPr id="517" name="Group 517"/>
          <p:cNvGrpSpPr/>
          <p:nvPr/>
        </p:nvGrpSpPr>
        <p:grpSpPr>
          <a:xfrm>
            <a:off x="3285809" y="2562955"/>
            <a:ext cx="1364495" cy="3616497"/>
            <a:chOff x="0" y="0"/>
            <a:chExt cx="1364494" cy="3616496"/>
          </a:xfrm>
        </p:grpSpPr>
        <p:sp>
          <p:nvSpPr>
            <p:cNvPr id="508" name="Shape 508"/>
            <p:cNvSpPr/>
            <p:nvPr/>
          </p:nvSpPr>
          <p:spPr>
            <a:xfrm>
              <a:off x="0" y="475411"/>
              <a:ext cx="1364495" cy="2665675"/>
            </a:xfrm>
            <a:prstGeom prst="roundRect">
              <a:avLst>
                <a:gd name="adj" fmla="val 29304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509" name="Shape 509"/>
            <p:cNvSpPr/>
            <p:nvPr/>
          </p:nvSpPr>
          <p:spPr>
            <a:xfrm flipV="1">
              <a:off x="266924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 flipV="1">
              <a:off x="682247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 flipV="1">
              <a:off x="1097570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 flipV="1">
              <a:off x="710646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 flipV="1">
              <a:off x="323723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 flipV="1">
              <a:off x="502985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 flipV="1">
              <a:off x="904108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 flipV="1">
              <a:off x="1097570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518" name="Picture 51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620" y="4388539"/>
            <a:ext cx="2149279" cy="352235"/>
          </a:xfrm>
          <a:prstGeom prst="rect">
            <a:avLst/>
          </a:prstGeom>
        </p:spPr>
      </p:pic>
      <p:grpSp>
        <p:nvGrpSpPr>
          <p:cNvPr id="529" name="Group 529"/>
          <p:cNvGrpSpPr/>
          <p:nvPr/>
        </p:nvGrpSpPr>
        <p:grpSpPr>
          <a:xfrm>
            <a:off x="8354496" y="2562955"/>
            <a:ext cx="1364495" cy="3616497"/>
            <a:chOff x="0" y="0"/>
            <a:chExt cx="1364494" cy="3616496"/>
          </a:xfrm>
        </p:grpSpPr>
        <p:sp>
          <p:nvSpPr>
            <p:cNvPr id="520" name="Shape 520"/>
            <p:cNvSpPr/>
            <p:nvPr/>
          </p:nvSpPr>
          <p:spPr>
            <a:xfrm>
              <a:off x="0" y="475411"/>
              <a:ext cx="1364495" cy="2665674"/>
            </a:xfrm>
            <a:prstGeom prst="roundRect">
              <a:avLst>
                <a:gd name="adj" fmla="val 29304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iO(C)</a:t>
              </a:r>
            </a:p>
          </p:txBody>
        </p:sp>
        <p:sp>
          <p:nvSpPr>
            <p:cNvPr id="521" name="Shape 521"/>
            <p:cNvSpPr/>
            <p:nvPr/>
          </p:nvSpPr>
          <p:spPr>
            <a:xfrm flipV="1">
              <a:off x="266924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 flipV="1">
              <a:off x="682247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 flipV="1">
              <a:off x="1097570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 flipV="1">
              <a:off x="710646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 flipV="1">
              <a:off x="323723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 flipV="1">
              <a:off x="502985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 flipV="1">
              <a:off x="904108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 flipV="1">
              <a:off x="1097570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531" name="Shape 531"/>
          <p:cNvSpPr/>
          <p:nvPr/>
        </p:nvSpPr>
        <p:spPr>
          <a:xfrm>
            <a:off x="1403249" y="8062172"/>
            <a:ext cx="1019830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Size of obfuscation = poly(λ, |C|) * 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lang="en-US"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(1-</a:t>
            </a:r>
            <a:r>
              <a:rPr sz="3600" b="1" baseline="30000" dirty="0" smtClean="0">
                <a:latin typeface="Helvetica"/>
                <a:ea typeface="Helvetica"/>
                <a:cs typeface="Helvetica"/>
                <a:sym typeface="Helvetica"/>
              </a:rPr>
              <a:t>ϵ</a:t>
            </a:r>
            <a:r>
              <a:rPr lang="en-US" sz="3600" b="1" baseline="30000" dirty="0" smtClean="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rPr sz="3600" b="1" baseline="48666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/>
              <a:t>for ϵ &lt; 1</a:t>
            </a:r>
          </a:p>
        </p:txBody>
      </p:sp>
      <p:pic>
        <p:nvPicPr>
          <p:cNvPr id="532" name="Picture 53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46590" y="8721882"/>
            <a:ext cx="2678939" cy="76201"/>
          </a:xfrm>
          <a:prstGeom prst="rect">
            <a:avLst/>
          </a:prstGeom>
        </p:spPr>
      </p:pic>
      <p:sp>
        <p:nvSpPr>
          <p:cNvPr id="27" name="Shape 562"/>
          <p:cNvSpPr/>
          <p:nvPr/>
        </p:nvSpPr>
        <p:spPr>
          <a:xfrm>
            <a:off x="5359282" y="3098086"/>
            <a:ext cx="228623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800" b="1" dirty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slightly</a:t>
            </a:r>
          </a:p>
          <a:p>
            <a:pPr lvl="0">
              <a:defRPr sz="1800"/>
            </a:pPr>
            <a:r>
              <a:rPr sz="38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nontrivial</a:t>
            </a:r>
          </a:p>
        </p:txBody>
      </p:sp>
      <p:sp>
        <p:nvSpPr>
          <p:cNvPr id="28" name="Shape 587"/>
          <p:cNvSpPr/>
          <p:nvPr/>
        </p:nvSpPr>
        <p:spPr>
          <a:xfrm>
            <a:off x="2813852" y="7126813"/>
            <a:ext cx="7377096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Time to obfuscate = poly(λ, |C</a:t>
            </a:r>
            <a:r>
              <a:rPr sz="3600" dirty="0" smtClean="0"/>
              <a:t>|) </a:t>
            </a:r>
            <a:r>
              <a:rPr sz="3600" dirty="0"/>
              <a:t>* </a:t>
            </a:r>
            <a:r>
              <a:rPr sz="3600" b="1" dirty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 dirty="0">
                <a:latin typeface="Helvetica"/>
                <a:ea typeface="Helvetica"/>
                <a:cs typeface="Helvetica"/>
                <a:sym typeface="Helvetica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“Inefficient” iO</a:t>
            </a:r>
          </a:p>
        </p:txBody>
      </p:sp>
      <p:grpSp>
        <p:nvGrpSpPr>
          <p:cNvPr id="517" name="Group 517"/>
          <p:cNvGrpSpPr/>
          <p:nvPr/>
        </p:nvGrpSpPr>
        <p:grpSpPr>
          <a:xfrm>
            <a:off x="3285809" y="2562955"/>
            <a:ext cx="1364495" cy="3616497"/>
            <a:chOff x="0" y="0"/>
            <a:chExt cx="1364494" cy="3616496"/>
          </a:xfrm>
        </p:grpSpPr>
        <p:sp>
          <p:nvSpPr>
            <p:cNvPr id="508" name="Shape 508"/>
            <p:cNvSpPr/>
            <p:nvPr/>
          </p:nvSpPr>
          <p:spPr>
            <a:xfrm>
              <a:off x="0" y="475411"/>
              <a:ext cx="1364495" cy="2665675"/>
            </a:xfrm>
            <a:prstGeom prst="roundRect">
              <a:avLst>
                <a:gd name="adj" fmla="val 29304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509" name="Shape 509"/>
            <p:cNvSpPr/>
            <p:nvPr/>
          </p:nvSpPr>
          <p:spPr>
            <a:xfrm flipV="1">
              <a:off x="266924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 flipV="1">
              <a:off x="682247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 flipV="1">
              <a:off x="1097570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 flipV="1">
              <a:off x="710646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 flipV="1">
              <a:off x="323723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 flipV="1">
              <a:off x="502985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 flipV="1">
              <a:off x="904108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 flipV="1">
              <a:off x="1097570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518" name="Picture 51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620" y="4388539"/>
            <a:ext cx="2149279" cy="352235"/>
          </a:xfrm>
          <a:prstGeom prst="rect">
            <a:avLst/>
          </a:prstGeom>
        </p:spPr>
      </p:pic>
      <p:grpSp>
        <p:nvGrpSpPr>
          <p:cNvPr id="529" name="Group 529"/>
          <p:cNvGrpSpPr/>
          <p:nvPr/>
        </p:nvGrpSpPr>
        <p:grpSpPr>
          <a:xfrm>
            <a:off x="8354496" y="2562955"/>
            <a:ext cx="1364495" cy="3616497"/>
            <a:chOff x="0" y="0"/>
            <a:chExt cx="1364494" cy="3616496"/>
          </a:xfrm>
        </p:grpSpPr>
        <p:sp>
          <p:nvSpPr>
            <p:cNvPr id="520" name="Shape 520"/>
            <p:cNvSpPr/>
            <p:nvPr/>
          </p:nvSpPr>
          <p:spPr>
            <a:xfrm>
              <a:off x="0" y="475411"/>
              <a:ext cx="1364495" cy="2665674"/>
            </a:xfrm>
            <a:prstGeom prst="roundRect">
              <a:avLst>
                <a:gd name="adj" fmla="val 29304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iO(C)</a:t>
              </a:r>
            </a:p>
          </p:txBody>
        </p:sp>
        <p:sp>
          <p:nvSpPr>
            <p:cNvPr id="521" name="Shape 521"/>
            <p:cNvSpPr/>
            <p:nvPr/>
          </p:nvSpPr>
          <p:spPr>
            <a:xfrm flipV="1">
              <a:off x="266924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 flipV="1">
              <a:off x="682247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 flipV="1">
              <a:off x="1097570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 flipV="1">
              <a:off x="710646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 flipV="1">
              <a:off x="323723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 flipV="1">
              <a:off x="502985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 flipV="1">
              <a:off x="904108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 flipV="1">
              <a:off x="1097570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530" name="Shape 530"/>
          <p:cNvSpPr/>
          <p:nvPr/>
        </p:nvSpPr>
        <p:spPr>
          <a:xfrm>
            <a:off x="2901253" y="7122372"/>
            <a:ext cx="720229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Time to obfuscate = poly(λ, |C</a:t>
            </a:r>
            <a:r>
              <a:rPr sz="3600" dirty="0" smtClean="0"/>
              <a:t>|</a:t>
            </a:r>
            <a:r>
              <a:rPr lang="en-US" sz="3600" dirty="0" smtClean="0"/>
              <a:t>,</a:t>
            </a:r>
            <a:r>
              <a:rPr sz="3600" dirty="0" smtClean="0"/>
              <a:t> 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lang="en-US" sz="3600" dirty="0" smtClean="0">
                <a:latin typeface="Helvetica"/>
                <a:ea typeface="Helvetica"/>
                <a:cs typeface="Helvetica"/>
                <a:sym typeface="Helvetica"/>
              </a:rPr>
              <a:t>)</a:t>
            </a:r>
            <a:endParaRPr sz="3600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1403249" y="8062172"/>
            <a:ext cx="1019830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Size of obfuscation = poly(λ, |C|) * 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lang="en-US"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(1-</a:t>
            </a:r>
            <a:r>
              <a:rPr sz="3600" b="1" baseline="30000" dirty="0" smtClean="0">
                <a:latin typeface="Helvetica"/>
                <a:ea typeface="Helvetica"/>
                <a:cs typeface="Helvetica"/>
                <a:sym typeface="Helvetica"/>
              </a:rPr>
              <a:t>ϵ</a:t>
            </a:r>
            <a:r>
              <a:rPr lang="en-US" sz="3600" b="1" baseline="30000" dirty="0" smtClean="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rPr sz="3600" b="1" baseline="48666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/>
              <a:t>for ϵ &lt; 1</a:t>
            </a:r>
          </a:p>
        </p:txBody>
      </p:sp>
      <p:pic>
        <p:nvPicPr>
          <p:cNvPr id="532" name="Picture 53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46590" y="8721882"/>
            <a:ext cx="2678939" cy="76201"/>
          </a:xfrm>
          <a:prstGeom prst="rect">
            <a:avLst/>
          </a:prstGeom>
        </p:spPr>
      </p:pic>
      <p:sp>
        <p:nvSpPr>
          <p:cNvPr id="27" name="Shape 562"/>
          <p:cNvSpPr/>
          <p:nvPr/>
        </p:nvSpPr>
        <p:spPr>
          <a:xfrm>
            <a:off x="5359282" y="3098086"/>
            <a:ext cx="228623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800" b="1" dirty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slightly</a:t>
            </a:r>
          </a:p>
          <a:p>
            <a:pPr lvl="0">
              <a:defRPr sz="1800"/>
            </a:pPr>
            <a:r>
              <a:rPr sz="38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nontrivial</a:t>
            </a:r>
          </a:p>
        </p:txBody>
      </p:sp>
    </p:spTree>
    <p:extLst>
      <p:ext uri="{BB962C8B-B14F-4D97-AF65-F5344CB8AC3E}">
        <p14:creationId xmlns:p14="http://schemas.microsoft.com/office/powerpoint/2010/main" val="636453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0727">
              <a:defRPr sz="1800"/>
            </a:pPr>
            <a:r>
              <a:rPr sz="6719" dirty="0"/>
              <a:t>“Exponentially Efficient” iO (XiO)</a:t>
            </a:r>
          </a:p>
        </p:txBody>
      </p:sp>
      <p:grpSp>
        <p:nvGrpSpPr>
          <p:cNvPr id="574" name="Group 574"/>
          <p:cNvGrpSpPr/>
          <p:nvPr/>
        </p:nvGrpSpPr>
        <p:grpSpPr>
          <a:xfrm>
            <a:off x="3285809" y="2562955"/>
            <a:ext cx="1364495" cy="3616497"/>
            <a:chOff x="0" y="0"/>
            <a:chExt cx="1364494" cy="3616496"/>
          </a:xfrm>
        </p:grpSpPr>
        <p:sp>
          <p:nvSpPr>
            <p:cNvPr id="565" name="Shape 565"/>
            <p:cNvSpPr/>
            <p:nvPr/>
          </p:nvSpPr>
          <p:spPr>
            <a:xfrm>
              <a:off x="0" y="475411"/>
              <a:ext cx="1364495" cy="2665675"/>
            </a:xfrm>
            <a:prstGeom prst="roundRect">
              <a:avLst>
                <a:gd name="adj" fmla="val 29304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566" name="Shape 566"/>
            <p:cNvSpPr/>
            <p:nvPr/>
          </p:nvSpPr>
          <p:spPr>
            <a:xfrm flipV="1">
              <a:off x="266924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 flipV="1">
              <a:off x="682247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 flipV="1">
              <a:off x="1097570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 flipV="1">
              <a:off x="710646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 flipV="1">
              <a:off x="323723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 flipV="1">
              <a:off x="502985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 flipV="1">
              <a:off x="904108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 flipV="1">
              <a:off x="1097570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575" name="Picture 57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620" y="4388539"/>
            <a:ext cx="2149279" cy="352235"/>
          </a:xfrm>
          <a:prstGeom prst="rect">
            <a:avLst/>
          </a:prstGeom>
        </p:spPr>
      </p:pic>
      <p:grpSp>
        <p:nvGrpSpPr>
          <p:cNvPr id="586" name="Group 586"/>
          <p:cNvGrpSpPr/>
          <p:nvPr/>
        </p:nvGrpSpPr>
        <p:grpSpPr>
          <a:xfrm>
            <a:off x="8354496" y="2562955"/>
            <a:ext cx="1364495" cy="3616497"/>
            <a:chOff x="0" y="0"/>
            <a:chExt cx="1364494" cy="3616496"/>
          </a:xfrm>
        </p:grpSpPr>
        <p:sp>
          <p:nvSpPr>
            <p:cNvPr id="577" name="Shape 577"/>
            <p:cNvSpPr/>
            <p:nvPr/>
          </p:nvSpPr>
          <p:spPr>
            <a:xfrm>
              <a:off x="0" y="475411"/>
              <a:ext cx="1364495" cy="2665674"/>
            </a:xfrm>
            <a:prstGeom prst="roundRect">
              <a:avLst>
                <a:gd name="adj" fmla="val 29304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iO(C)</a:t>
              </a:r>
            </a:p>
          </p:txBody>
        </p:sp>
        <p:sp>
          <p:nvSpPr>
            <p:cNvPr id="578" name="Shape 578"/>
            <p:cNvSpPr/>
            <p:nvPr/>
          </p:nvSpPr>
          <p:spPr>
            <a:xfrm flipV="1">
              <a:off x="266924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 flipV="1">
              <a:off x="682247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 flipV="1">
              <a:off x="1097570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 flipV="1">
              <a:off x="710646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 flipV="1">
              <a:off x="323723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 flipV="1">
              <a:off x="502985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 flipV="1">
              <a:off x="904108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 flipV="1">
              <a:off x="1097570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589" name="Shape 589"/>
          <p:cNvSpPr/>
          <p:nvPr/>
        </p:nvSpPr>
        <p:spPr>
          <a:xfrm>
            <a:off x="5359282" y="3098086"/>
            <a:ext cx="228623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8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slightly</a:t>
            </a:r>
          </a:p>
          <a:p>
            <a:pPr lvl="0">
              <a:defRPr sz="1800"/>
            </a:pPr>
            <a:r>
              <a:rPr sz="38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nontrivial</a:t>
            </a:r>
          </a:p>
        </p:txBody>
      </p:sp>
      <p:pic>
        <p:nvPicPr>
          <p:cNvPr id="590" name="Picture 589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46590" y="8721882"/>
            <a:ext cx="2678939" cy="76201"/>
          </a:xfrm>
          <a:prstGeom prst="rect">
            <a:avLst/>
          </a:prstGeom>
        </p:spPr>
      </p:pic>
      <p:sp>
        <p:nvSpPr>
          <p:cNvPr id="29" name="Shape 531"/>
          <p:cNvSpPr/>
          <p:nvPr/>
        </p:nvSpPr>
        <p:spPr>
          <a:xfrm>
            <a:off x="1403249" y="8062172"/>
            <a:ext cx="1019830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Size of obfuscation = poly(λ, |C|) * 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lang="en-US"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(1-</a:t>
            </a:r>
            <a:r>
              <a:rPr sz="3600" b="1" baseline="30000" dirty="0" smtClean="0">
                <a:latin typeface="Helvetica"/>
                <a:ea typeface="Helvetica"/>
                <a:cs typeface="Helvetica"/>
                <a:sym typeface="Helvetica"/>
              </a:rPr>
              <a:t>ϵ</a:t>
            </a:r>
            <a:r>
              <a:rPr lang="en-US" sz="3600" b="1" baseline="30000" dirty="0" smtClean="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rPr sz="3600" b="1" baseline="48666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/>
              <a:t>for ϵ &lt; 1</a:t>
            </a:r>
          </a:p>
        </p:txBody>
      </p:sp>
      <p:sp>
        <p:nvSpPr>
          <p:cNvPr id="28" name="Shape 530"/>
          <p:cNvSpPr/>
          <p:nvPr/>
        </p:nvSpPr>
        <p:spPr>
          <a:xfrm>
            <a:off x="2901253" y="7122372"/>
            <a:ext cx="720229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Time to obfuscate = poly(λ, |C</a:t>
            </a:r>
            <a:r>
              <a:rPr sz="3600" dirty="0" smtClean="0"/>
              <a:t>|</a:t>
            </a:r>
            <a:r>
              <a:rPr lang="en-US" sz="3600" dirty="0" smtClean="0"/>
              <a:t>,</a:t>
            </a:r>
            <a:r>
              <a:rPr sz="3600" dirty="0" smtClean="0"/>
              <a:t> 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lang="en-US" sz="3600" dirty="0" smtClean="0">
                <a:latin typeface="Helvetica"/>
                <a:ea typeface="Helvetica"/>
                <a:cs typeface="Helvetica"/>
                <a:sym typeface="Helvetica"/>
              </a:rPr>
              <a:t>)</a:t>
            </a:r>
            <a:endParaRPr sz="36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44247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-360018" y="3016061"/>
            <a:ext cx="10464800" cy="263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lang="en-US" sz="3800" dirty="0" smtClean="0"/>
              <a:t>Is </a:t>
            </a:r>
            <a:r>
              <a:rPr lang="en-US" sz="3800" dirty="0" err="1" smtClean="0"/>
              <a:t>XiO</a:t>
            </a:r>
            <a:r>
              <a:rPr lang="en-US" sz="3800" dirty="0" smtClean="0"/>
              <a:t> useful?</a:t>
            </a:r>
          </a:p>
          <a:p>
            <a:pPr lvl="0">
              <a:lnSpc>
                <a:spcPct val="150000"/>
              </a:lnSpc>
              <a:defRPr sz="1800"/>
            </a:pPr>
            <a:endParaRPr lang="en-US" sz="3800" dirty="0"/>
          </a:p>
          <a:p>
            <a:pPr lvl="0">
              <a:lnSpc>
                <a:spcPct val="150000"/>
              </a:lnSpc>
              <a:defRPr sz="1800"/>
            </a:pPr>
            <a:r>
              <a:rPr lang="en-US" sz="3800" dirty="0" smtClean="0"/>
              <a:t>Can </a:t>
            </a:r>
            <a:r>
              <a:rPr lang="en-US" sz="3800" b="1" dirty="0" smtClean="0"/>
              <a:t>perfect/statistical</a:t>
            </a:r>
            <a:r>
              <a:rPr lang="en-US" sz="3800" dirty="0" smtClean="0"/>
              <a:t> </a:t>
            </a:r>
            <a:r>
              <a:rPr lang="en-US" sz="3800" dirty="0" err="1" smtClean="0"/>
              <a:t>XiO</a:t>
            </a:r>
            <a:r>
              <a:rPr lang="en-US" sz="3800" dirty="0" smtClean="0"/>
              <a:t> exist?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1820" y="3129896"/>
            <a:ext cx="102592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YES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2569" y="4936369"/>
            <a:ext cx="17697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FF0000"/>
                </a:solidFill>
              </a:rPr>
              <a:t>d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unno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..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8000" dirty="0" smtClean="0"/>
              <a:t>Function Compression</a:t>
            </a:r>
            <a:br>
              <a:rPr lang="en-US" sz="8000" dirty="0" smtClean="0"/>
            </a:br>
            <a:r>
              <a:rPr lang="en-US" sz="3600" dirty="0" smtClean="0"/>
              <a:t>[</a:t>
            </a:r>
            <a:r>
              <a:rPr lang="en-US" sz="3600" dirty="0" err="1" smtClean="0"/>
              <a:t>Kabanets</a:t>
            </a:r>
            <a:r>
              <a:rPr lang="en-US" sz="3600" dirty="0" smtClean="0"/>
              <a:t> and Kolokolova’13]</a:t>
            </a:r>
            <a:endParaRPr sz="8000" dirty="0"/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3200" dirty="0" smtClean="0"/>
              <a:t>You get black-box access to a function {0,1}</a:t>
            </a:r>
            <a:r>
              <a:rPr lang="en-US" sz="3200" baseline="30000" dirty="0" smtClean="0"/>
              <a:t>n</a:t>
            </a:r>
            <a:r>
              <a:rPr lang="en-US" sz="3200" dirty="0" smtClean="0"/>
              <a:t>-&gt;{0,1}</a:t>
            </a:r>
          </a:p>
          <a:p>
            <a:pPr>
              <a:defRPr sz="1800"/>
            </a:pPr>
            <a:r>
              <a:rPr lang="en-US" sz="3200" dirty="0"/>
              <a:t>You can run in time </a:t>
            </a:r>
            <a:r>
              <a:rPr lang="en-US" sz="3200" b="1" dirty="0"/>
              <a:t>poly(2</a:t>
            </a:r>
            <a:r>
              <a:rPr lang="en-US" sz="3200" b="1" baseline="30000" dirty="0"/>
              <a:t>n</a:t>
            </a:r>
            <a:r>
              <a:rPr lang="en-US" sz="3200" b="1" dirty="0"/>
              <a:t>)</a:t>
            </a:r>
          </a:p>
          <a:p>
            <a:pPr lvl="0">
              <a:defRPr sz="1800"/>
            </a:pPr>
            <a:r>
              <a:rPr lang="en-US" sz="3200" dirty="0" smtClean="0"/>
              <a:t>Need to output a description of </a:t>
            </a:r>
            <a:r>
              <a:rPr lang="en-US" sz="3200" dirty="0" smtClean="0"/>
              <a:t>length poly(C) * </a:t>
            </a:r>
            <a:r>
              <a:rPr lang="da-DK" sz="32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lang="da-DK" sz="3200" b="1" baseline="31999" dirty="0" smtClean="0">
                <a:latin typeface="Helvetica"/>
                <a:ea typeface="Helvetica"/>
                <a:cs typeface="Helvetica"/>
                <a:sym typeface="Helvetica"/>
              </a:rPr>
              <a:t>n(1-</a:t>
            </a:r>
            <a:r>
              <a:rPr lang="da-DK" sz="3200" b="1" baseline="30000" dirty="0">
                <a:latin typeface="Helvetica"/>
                <a:ea typeface="Helvetica"/>
                <a:cs typeface="Helvetica"/>
                <a:sym typeface="Helvetica"/>
              </a:rPr>
              <a:t>ϵ</a:t>
            </a:r>
            <a:r>
              <a:rPr lang="da-DK" sz="3200" b="1" baseline="30000" dirty="0" smtClean="0">
                <a:latin typeface="Helvetica"/>
                <a:ea typeface="Helvetica"/>
                <a:cs typeface="Helvetica"/>
                <a:sym typeface="Helvetica"/>
              </a:rPr>
              <a:t>)</a:t>
            </a:r>
            <a:endParaRPr lang="da-DK" sz="3200" dirty="0" smtClean="0"/>
          </a:p>
          <a:p>
            <a:pPr lvl="0">
              <a:defRPr sz="1800"/>
            </a:pPr>
            <a:endParaRPr lang="da-DK" sz="3200" dirty="0"/>
          </a:p>
          <a:p>
            <a:pPr lvl="0">
              <a:defRPr sz="1800"/>
            </a:pPr>
            <a:r>
              <a:rPr lang="en-US" sz="3200" dirty="0" err="1" smtClean="0"/>
              <a:t>XiO</a:t>
            </a:r>
            <a:r>
              <a:rPr lang="en-US" sz="3200" dirty="0" smtClean="0"/>
              <a:t> can be viewed as “Function compression with witness”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480961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>
            <a:off x="1270000" y="1978611"/>
            <a:ext cx="10464800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sz="3800" b="1" u="sng" dirty="0" smtClean="0">
                <a:latin typeface="Helvetica"/>
                <a:ea typeface="Helvetica"/>
                <a:cs typeface="Helvetica"/>
                <a:sym typeface="Helvetica"/>
              </a:rPr>
              <a:t>Theorem</a:t>
            </a: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Assume the existence of </a:t>
            </a:r>
            <a:r>
              <a:rPr sz="3800" b="1" dirty="0" smtClean="0">
                <a:solidFill>
                  <a:srgbClr val="0432FF"/>
                </a:solidFill>
              </a:rPr>
              <a:t>XiO </a:t>
            </a:r>
            <a:r>
              <a:rPr sz="3800" b="1" dirty="0">
                <a:solidFill>
                  <a:srgbClr val="0432FF"/>
                </a:solidFill>
              </a:rPr>
              <a:t>for </a:t>
            </a:r>
            <a:r>
              <a:rPr lang="en-US" sz="3800" b="1" dirty="0" smtClean="0">
                <a:solidFill>
                  <a:srgbClr val="0432FF"/>
                </a:solidFill>
              </a:rPr>
              <a:t>circuits with “short inputs”</a:t>
            </a:r>
            <a:r>
              <a:rPr sz="3800" dirty="0" smtClean="0"/>
              <a:t> </a:t>
            </a:r>
            <a:r>
              <a:rPr sz="3800" dirty="0"/>
              <a:t>and the hardness of </a:t>
            </a:r>
            <a:r>
              <a:rPr sz="3800" dirty="0" smtClean="0"/>
              <a:t>LWE</a:t>
            </a:r>
            <a:r>
              <a:rPr lang="en-US" sz="3800" dirty="0" smtClean="0"/>
              <a:t>, both with subexponential security.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 smtClean="0"/>
              <a:t> </a:t>
            </a:r>
            <a:endParaRPr sz="3800" dirty="0"/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Then, there exists </a:t>
            </a:r>
            <a:r>
              <a:rPr sz="3800" b="1" dirty="0">
                <a:solidFill>
                  <a:srgbClr val="0432FF"/>
                </a:solidFill>
              </a:rPr>
              <a:t>“standard iO</a:t>
            </a:r>
            <a:r>
              <a:rPr sz="3800" b="1" dirty="0" smtClean="0">
                <a:solidFill>
                  <a:srgbClr val="0432FF"/>
                </a:solidFill>
              </a:rPr>
              <a:t>”</a:t>
            </a:r>
            <a:r>
              <a:rPr lang="en-US" sz="3800" b="1" dirty="0" smtClean="0">
                <a:solidFill>
                  <a:srgbClr val="0432FF"/>
                </a:solidFill>
              </a:rPr>
              <a:t> </a:t>
            </a:r>
            <a:r>
              <a:rPr lang="en-US" sz="3800" dirty="0" smtClean="0"/>
              <a:t>for circuits</a:t>
            </a:r>
            <a:r>
              <a:rPr sz="3800" dirty="0" smtClean="0"/>
              <a:t>.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158671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1051340" y="2417195"/>
            <a:ext cx="10955130" cy="438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lang="en-US" sz="3800" b="1" dirty="0" smtClean="0">
                <a:latin typeface="+mj-lt"/>
                <a:ea typeface="Helvetica"/>
                <a:cs typeface="Helvetica"/>
                <a:sym typeface="Helvetica"/>
              </a:rPr>
              <a:t>Proof Outline</a:t>
            </a:r>
            <a:endParaRPr lang="en-US" sz="3800" b="1" dirty="0" smtClean="0">
              <a:latin typeface="+mj-lt"/>
              <a:ea typeface="Helvetica"/>
              <a:cs typeface="Helvetica"/>
              <a:sym typeface="Helvetica"/>
            </a:endParaRPr>
          </a:p>
          <a:p>
            <a:pPr lvl="0">
              <a:lnSpc>
                <a:spcPct val="150000"/>
              </a:lnSpc>
              <a:defRPr sz="1800"/>
            </a:pPr>
            <a:endParaRPr lang="en-US" sz="3800" b="1" dirty="0" smtClean="0">
              <a:latin typeface="+mj-lt"/>
              <a:ea typeface="Helvetica"/>
              <a:cs typeface="Helvetica"/>
              <a:sym typeface="Helvetica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3800" dirty="0" err="1" smtClean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XiO</a:t>
            </a:r>
            <a:r>
              <a:rPr lang="en-US" sz="3800" dirty="0" smtClean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 + LWE -&gt; “</a:t>
            </a:r>
            <a:r>
              <a:rPr lang="en-US" sz="3800" dirty="0" smtClean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short-</a:t>
            </a:r>
            <a:r>
              <a:rPr lang="en-US" sz="3800" dirty="0" err="1" smtClean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cipertext</a:t>
            </a:r>
            <a:r>
              <a:rPr lang="en-US" sz="3800" dirty="0" smtClean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3800" dirty="0" smtClean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FE”</a:t>
            </a:r>
          </a:p>
          <a:p>
            <a:pPr lvl="0">
              <a:lnSpc>
                <a:spcPct val="150000"/>
              </a:lnSpc>
              <a:defRPr sz="1800"/>
            </a:pPr>
            <a:endParaRPr lang="en-US" sz="3800" dirty="0" smtClean="0">
              <a:latin typeface="+mj-lt"/>
              <a:ea typeface="Helvetica"/>
              <a:cs typeface="Helvetica"/>
              <a:sym typeface="Helvetica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“short-</a:t>
            </a:r>
            <a:r>
              <a:rPr lang="en-US" sz="3800" dirty="0" err="1" smtClean="0">
                <a:latin typeface="+mj-lt"/>
                <a:ea typeface="Helvetica"/>
                <a:cs typeface="Helvetica"/>
                <a:sym typeface="Helvetica"/>
              </a:rPr>
              <a:t>ciphertext</a:t>
            </a: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 FE” + LWE -&gt; </a:t>
            </a:r>
            <a:r>
              <a:rPr lang="en-US" sz="3800" dirty="0" err="1" smtClean="0">
                <a:latin typeface="+mj-lt"/>
                <a:ea typeface="Helvetica"/>
                <a:cs typeface="Helvetica"/>
                <a:sym typeface="Helvetica"/>
              </a:rPr>
              <a:t>iO</a:t>
            </a: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 [LPST’15]</a:t>
            </a:r>
            <a:endParaRPr sz="3800" b="1" dirty="0">
              <a:latin typeface="+mj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1164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/>
          </p:cNvSpPr>
          <p:nvPr>
            <p:ph type="title"/>
          </p:nvPr>
        </p:nvSpPr>
        <p:spPr>
          <a:xfrm>
            <a:off x="952500" y="4572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Functional Encryption</a:t>
            </a:r>
          </a:p>
        </p:txBody>
      </p:sp>
      <p:grpSp>
        <p:nvGrpSpPr>
          <p:cNvPr id="760" name="Group 760"/>
          <p:cNvGrpSpPr/>
          <p:nvPr/>
        </p:nvGrpSpPr>
        <p:grpSpPr>
          <a:xfrm>
            <a:off x="5678685" y="2865966"/>
            <a:ext cx="4526096" cy="928887"/>
            <a:chOff x="-38100" y="-38099"/>
            <a:chExt cx="4526094" cy="928885"/>
          </a:xfrm>
        </p:grpSpPr>
        <p:sp>
          <p:nvSpPr>
            <p:cNvPr id="759" name="Shape 759"/>
            <p:cNvSpPr/>
            <p:nvPr/>
          </p:nvSpPr>
          <p:spPr>
            <a:xfrm>
              <a:off x="0" y="0"/>
              <a:ext cx="4449895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x</a:t>
              </a:r>
            </a:p>
          </p:txBody>
        </p:sp>
        <p:pic>
          <p:nvPicPr>
            <p:cNvPr id="758" name="Picture 75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4526095" cy="928886"/>
            </a:xfrm>
            <a:prstGeom prst="rect">
              <a:avLst/>
            </a:prstGeom>
            <a:effectLst/>
          </p:spPr>
        </p:pic>
      </p:grpSp>
      <p:pic>
        <p:nvPicPr>
          <p:cNvPr id="761" name="Picture 76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301156" y="3292309"/>
            <a:ext cx="435011" cy="76201"/>
          </a:xfrm>
          <a:prstGeom prst="rect">
            <a:avLst/>
          </a:prstGeom>
        </p:spPr>
      </p:pic>
      <p:pic>
        <p:nvPicPr>
          <p:cNvPr id="763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0617" y="2986641"/>
            <a:ext cx="687537" cy="687537"/>
          </a:xfrm>
          <a:prstGeom prst="rect">
            <a:avLst/>
          </a:prstGeom>
          <a:ln w="12700">
            <a:miter lim="400000"/>
          </a:ln>
        </p:spPr>
      </p:pic>
      <p:sp>
        <p:nvSpPr>
          <p:cNvPr id="764" name="Shape 764"/>
          <p:cNvSpPr/>
          <p:nvPr/>
        </p:nvSpPr>
        <p:spPr>
          <a:xfrm>
            <a:off x="1424389" y="3006559"/>
            <a:ext cx="16893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Enc(x): </a:t>
            </a:r>
          </a:p>
        </p:txBody>
      </p:sp>
      <p:pic>
        <p:nvPicPr>
          <p:cNvPr id="76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51739" y="5718638"/>
            <a:ext cx="1094051" cy="1094052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Shape 766"/>
          <p:cNvSpPr/>
          <p:nvPr/>
        </p:nvSpPr>
        <p:spPr>
          <a:xfrm>
            <a:off x="1809707" y="5941810"/>
            <a:ext cx="918719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sk</a:t>
            </a:r>
            <a:r>
              <a:rPr sz="3600" b="1" baseline="-5999"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rPr sz="3600"/>
              <a:t>:</a:t>
            </a:r>
          </a:p>
        </p:txBody>
      </p:sp>
      <p:pic>
        <p:nvPicPr>
          <p:cNvPr id="767" name="Picture 766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41152" y="4831457"/>
            <a:ext cx="4126442" cy="2868415"/>
          </a:xfrm>
          <a:prstGeom prst="rect">
            <a:avLst/>
          </a:prstGeom>
        </p:spPr>
      </p:pic>
      <p:pic>
        <p:nvPicPr>
          <p:cNvPr id="769" name="Picture 76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528725" y="6227564"/>
            <a:ext cx="435012" cy="76201"/>
          </a:xfrm>
          <a:prstGeom prst="rect">
            <a:avLst/>
          </a:prstGeom>
        </p:spPr>
      </p:pic>
      <p:grpSp>
        <p:nvGrpSpPr>
          <p:cNvPr id="781" name="Group 781"/>
          <p:cNvGrpSpPr/>
          <p:nvPr/>
        </p:nvGrpSpPr>
        <p:grpSpPr>
          <a:xfrm>
            <a:off x="7156615" y="5053693"/>
            <a:ext cx="1689354" cy="2258778"/>
            <a:chOff x="0" y="0"/>
            <a:chExt cx="1689353" cy="2258776"/>
          </a:xfrm>
        </p:grpSpPr>
        <p:sp>
          <p:nvSpPr>
            <p:cNvPr id="771" name="Shape 771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772" name="Shape 772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782" name="Shape 782"/>
          <p:cNvSpPr/>
          <p:nvPr/>
        </p:nvSpPr>
        <p:spPr>
          <a:xfrm>
            <a:off x="889775" y="8498416"/>
            <a:ext cx="36367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Dec(sk</a:t>
            </a:r>
            <a:r>
              <a:rPr sz="3600" baseline="-5999"/>
              <a:t>C</a:t>
            </a:r>
            <a:r>
              <a:rPr sz="3600"/>
              <a:t>, Enc(x)):</a:t>
            </a:r>
          </a:p>
        </p:txBody>
      </p:sp>
      <p:pic>
        <p:nvPicPr>
          <p:cNvPr id="783" name="Picture 78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02943" y="8646150"/>
            <a:ext cx="1731074" cy="352234"/>
          </a:xfrm>
          <a:prstGeom prst="rect">
            <a:avLst/>
          </a:prstGeom>
        </p:spPr>
      </p:pic>
      <p:sp>
        <p:nvSpPr>
          <p:cNvPr id="785" name="Shape 785"/>
          <p:cNvSpPr/>
          <p:nvPr/>
        </p:nvSpPr>
        <p:spPr>
          <a:xfrm>
            <a:off x="7788944" y="8346016"/>
            <a:ext cx="1457046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C(x)</a:t>
            </a:r>
          </a:p>
        </p:txBody>
      </p:sp>
    </p:spTree>
    <p:extLst>
      <p:ext uri="{BB962C8B-B14F-4D97-AF65-F5344CB8AC3E}">
        <p14:creationId xmlns:p14="http://schemas.microsoft.com/office/powerpoint/2010/main" val="1104933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Functional Encryption</a:t>
            </a:r>
          </a:p>
        </p:txBody>
      </p:sp>
      <p:grpSp>
        <p:nvGrpSpPr>
          <p:cNvPr id="796" name="Group 796"/>
          <p:cNvGrpSpPr/>
          <p:nvPr/>
        </p:nvGrpSpPr>
        <p:grpSpPr>
          <a:xfrm>
            <a:off x="1597752" y="4931833"/>
            <a:ext cx="4126443" cy="928887"/>
            <a:chOff x="-38100" y="-38099"/>
            <a:chExt cx="4126441" cy="928885"/>
          </a:xfrm>
        </p:grpSpPr>
        <p:sp>
          <p:nvSpPr>
            <p:cNvPr id="795" name="Shape 795"/>
            <p:cNvSpPr/>
            <p:nvPr/>
          </p:nvSpPr>
          <p:spPr>
            <a:xfrm>
              <a:off x="0" y="0"/>
              <a:ext cx="4050242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m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0</a:t>
              </a:r>
            </a:p>
          </p:txBody>
        </p:sp>
        <p:pic>
          <p:nvPicPr>
            <p:cNvPr id="794" name="Picture 793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4126442" cy="928886"/>
            </a:xfrm>
            <a:prstGeom prst="rect">
              <a:avLst/>
            </a:prstGeom>
            <a:effectLst/>
          </p:spPr>
        </p:pic>
      </p:grpSp>
      <p:pic>
        <p:nvPicPr>
          <p:cNvPr id="797" name="Picture 79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220222" y="5358176"/>
            <a:ext cx="435012" cy="76201"/>
          </a:xfrm>
          <a:prstGeom prst="rect">
            <a:avLst/>
          </a:prstGeom>
        </p:spPr>
      </p:pic>
      <p:pic>
        <p:nvPicPr>
          <p:cNvPr id="799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684" y="5052508"/>
            <a:ext cx="687537" cy="687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872" y="6937838"/>
            <a:ext cx="1094052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Picture 800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89285" y="6050657"/>
            <a:ext cx="4126443" cy="2868415"/>
          </a:xfrm>
          <a:prstGeom prst="rect">
            <a:avLst/>
          </a:prstGeom>
        </p:spPr>
      </p:pic>
      <p:pic>
        <p:nvPicPr>
          <p:cNvPr id="803" name="Picture 80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176859" y="7446764"/>
            <a:ext cx="435011" cy="76201"/>
          </a:xfrm>
          <a:prstGeom prst="rect">
            <a:avLst/>
          </a:prstGeom>
        </p:spPr>
      </p:pic>
      <p:grpSp>
        <p:nvGrpSpPr>
          <p:cNvPr id="815" name="Group 815"/>
          <p:cNvGrpSpPr/>
          <p:nvPr/>
        </p:nvGrpSpPr>
        <p:grpSpPr>
          <a:xfrm>
            <a:off x="2804748" y="6272893"/>
            <a:ext cx="1689355" cy="2258778"/>
            <a:chOff x="0" y="0"/>
            <a:chExt cx="1689353" cy="2258776"/>
          </a:xfrm>
        </p:grpSpPr>
        <p:sp>
          <p:nvSpPr>
            <p:cNvPr id="805" name="Shape 805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806" name="Shape 806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818" name="Group 818"/>
          <p:cNvGrpSpPr/>
          <p:nvPr/>
        </p:nvGrpSpPr>
        <p:grpSpPr>
          <a:xfrm>
            <a:off x="8125552" y="4872566"/>
            <a:ext cx="4126443" cy="928887"/>
            <a:chOff x="-38100" y="-38099"/>
            <a:chExt cx="4126441" cy="928885"/>
          </a:xfrm>
        </p:grpSpPr>
        <p:sp>
          <p:nvSpPr>
            <p:cNvPr id="817" name="Shape 817"/>
            <p:cNvSpPr/>
            <p:nvPr/>
          </p:nvSpPr>
          <p:spPr>
            <a:xfrm>
              <a:off x="0" y="0"/>
              <a:ext cx="4050242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m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</a:p>
          </p:txBody>
        </p:sp>
        <p:pic>
          <p:nvPicPr>
            <p:cNvPr id="816" name="Picture 81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4126442" cy="928886"/>
            </a:xfrm>
            <a:prstGeom prst="rect">
              <a:avLst/>
            </a:prstGeom>
            <a:effectLst/>
          </p:spPr>
        </p:pic>
      </p:grpSp>
      <p:pic>
        <p:nvPicPr>
          <p:cNvPr id="819" name="Picture 81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7748023" y="5298909"/>
            <a:ext cx="435011" cy="76201"/>
          </a:xfrm>
          <a:prstGeom prst="rect">
            <a:avLst/>
          </a:prstGeom>
        </p:spPr>
      </p:pic>
      <p:pic>
        <p:nvPicPr>
          <p:cNvPr id="821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7484" y="4993241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27672" y="6878571"/>
            <a:ext cx="1094052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Picture 82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17085" y="5991390"/>
            <a:ext cx="4126443" cy="2868415"/>
          </a:xfrm>
          <a:prstGeom prst="rect">
            <a:avLst/>
          </a:prstGeom>
        </p:spPr>
      </p:pic>
      <p:pic>
        <p:nvPicPr>
          <p:cNvPr id="825" name="Picture 82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7704659" y="7387497"/>
            <a:ext cx="435011" cy="76201"/>
          </a:xfrm>
          <a:prstGeom prst="rect">
            <a:avLst/>
          </a:prstGeom>
        </p:spPr>
      </p:pic>
      <p:grpSp>
        <p:nvGrpSpPr>
          <p:cNvPr id="837" name="Group 837"/>
          <p:cNvGrpSpPr/>
          <p:nvPr/>
        </p:nvGrpSpPr>
        <p:grpSpPr>
          <a:xfrm>
            <a:off x="9332548" y="6213626"/>
            <a:ext cx="1689355" cy="2258778"/>
            <a:chOff x="0" y="0"/>
            <a:chExt cx="1689353" cy="2258776"/>
          </a:xfrm>
        </p:grpSpPr>
        <p:sp>
          <p:nvSpPr>
            <p:cNvPr id="827" name="Shape 827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828" name="Shape 828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838" name="Shape 838"/>
          <p:cNvSpPr/>
          <p:nvPr/>
        </p:nvSpPr>
        <p:spPr>
          <a:xfrm>
            <a:off x="6114578" y="4991099"/>
            <a:ext cx="762522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9300" b="1"/>
              <a:t>≈</a:t>
            </a:r>
          </a:p>
        </p:txBody>
      </p:sp>
      <p:sp>
        <p:nvSpPr>
          <p:cNvPr id="839" name="Shape 839"/>
          <p:cNvSpPr/>
          <p:nvPr/>
        </p:nvSpPr>
        <p:spPr>
          <a:xfrm>
            <a:off x="4050242" y="2909370"/>
            <a:ext cx="489119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200" dirty="0"/>
              <a:t>If C(m</a:t>
            </a:r>
            <a:r>
              <a:rPr sz="5200" baseline="-5999" dirty="0"/>
              <a:t>0</a:t>
            </a:r>
            <a:r>
              <a:rPr sz="5200" dirty="0"/>
              <a:t>) = C(m</a:t>
            </a:r>
            <a:r>
              <a:rPr sz="5200" baseline="-5999" dirty="0"/>
              <a:t>1</a:t>
            </a:r>
            <a:r>
              <a:rPr sz="5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639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 smtClean="0"/>
              <a:t>IO</a:t>
            </a:r>
            <a:endParaRPr sz="8000" dirty="0"/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Plethora of Applications</a:t>
            </a:r>
          </a:p>
          <a:p>
            <a:pPr marL="753180" lvl="1" indent="-308680">
              <a:defRPr sz="1800"/>
            </a:pPr>
            <a:r>
              <a:rPr sz="2500" dirty="0"/>
              <a:t>For example: SW14, BCP14, BZ14, GGHR14, BGL</a:t>
            </a:r>
            <a:r>
              <a:rPr sz="2500" baseline="31999" dirty="0"/>
              <a:t>+</a:t>
            </a:r>
            <a:r>
              <a:rPr sz="2500" dirty="0"/>
              <a:t>15, CHJV14, KLW14</a:t>
            </a:r>
          </a:p>
          <a:p>
            <a:pPr lvl="0">
              <a:defRPr sz="1800"/>
            </a:pPr>
            <a:r>
              <a:rPr sz="3600" dirty="0"/>
              <a:t>May plausibly exist</a:t>
            </a:r>
          </a:p>
          <a:p>
            <a:pPr marL="740833" lvl="1" indent="-296333">
              <a:defRPr sz="1800"/>
            </a:pPr>
            <a:r>
              <a:rPr sz="2400" dirty="0"/>
              <a:t>Candidates: GGH</a:t>
            </a:r>
            <a:r>
              <a:rPr sz="2400" baseline="31999" dirty="0"/>
              <a:t>+</a:t>
            </a:r>
            <a:r>
              <a:rPr sz="2400" dirty="0"/>
              <a:t>13b, </a:t>
            </a:r>
            <a:r>
              <a:rPr lang="en-US" sz="2400" dirty="0" smtClean="0"/>
              <a:t>BR’13, </a:t>
            </a:r>
            <a:r>
              <a:rPr sz="2400" dirty="0" smtClean="0"/>
              <a:t>BGK</a:t>
            </a:r>
            <a:r>
              <a:rPr sz="2400" baseline="31999" dirty="0" smtClean="0"/>
              <a:t>+</a:t>
            </a:r>
            <a:r>
              <a:rPr sz="2400" dirty="0" smtClean="0"/>
              <a:t>13</a:t>
            </a:r>
            <a:r>
              <a:rPr sz="2400" dirty="0"/>
              <a:t>, </a:t>
            </a:r>
            <a:r>
              <a:rPr sz="2400" dirty="0" smtClean="0"/>
              <a:t>P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sz="2400" dirty="0" smtClean="0"/>
              <a:t>T14</a:t>
            </a:r>
            <a:r>
              <a:rPr sz="2400" dirty="0"/>
              <a:t>, GLSW14 </a:t>
            </a:r>
          </a:p>
          <a:p>
            <a:pPr lvl="0">
              <a:defRPr sz="1800"/>
            </a:pPr>
            <a:r>
              <a:rPr sz="3600" dirty="0"/>
              <a:t>Avoids impossibility results for stronger notions</a:t>
            </a:r>
          </a:p>
          <a:p>
            <a:pPr lvl="1">
              <a:defRPr sz="1800"/>
            </a:pPr>
            <a:r>
              <a:rPr sz="2400" dirty="0"/>
              <a:t>e.g., those of BGI</a:t>
            </a:r>
            <a:r>
              <a:rPr sz="2400" baseline="31999" dirty="0"/>
              <a:t>+</a:t>
            </a:r>
            <a:r>
              <a:rPr sz="2400" dirty="0"/>
              <a:t>01, GK05, CKP15, PS15, MMN15, LP</a:t>
            </a:r>
            <a:r>
              <a:rPr sz="2400" dirty="0">
                <a:solidFill>
                  <a:schemeClr val="tx1"/>
                </a:solidFill>
              </a:rPr>
              <a:t>S</a:t>
            </a:r>
            <a:r>
              <a:rPr sz="2400" dirty="0"/>
              <a:t>T15 </a:t>
            </a:r>
          </a:p>
        </p:txBody>
      </p:sp>
    </p:spTree>
    <p:extLst>
      <p:ext uri="{BB962C8B-B14F-4D97-AF65-F5344CB8AC3E}">
        <p14:creationId xmlns:p14="http://schemas.microsoft.com/office/powerpoint/2010/main" val="9644458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8000" dirty="0" smtClean="0"/>
              <a:t>“</a:t>
            </a:r>
            <a:r>
              <a:rPr sz="8000" dirty="0" smtClean="0"/>
              <a:t>Non-Compac</a:t>
            </a:r>
            <a:r>
              <a:rPr lang="en-US" sz="8000" dirty="0" smtClean="0"/>
              <a:t>t”</a:t>
            </a:r>
            <a:endParaRPr sz="8000" dirty="0"/>
          </a:p>
        </p:txBody>
      </p:sp>
      <p:pic>
        <p:nvPicPr>
          <p:cNvPr id="868" name="Picture 86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1321822" y="4024676"/>
            <a:ext cx="435012" cy="76201"/>
          </a:xfrm>
          <a:prstGeom prst="rect">
            <a:avLst/>
          </a:prstGeom>
        </p:spPr>
      </p:pic>
      <p:pic>
        <p:nvPicPr>
          <p:cNvPr id="870" name="lo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1284" y="3719008"/>
            <a:ext cx="687537" cy="687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172" y="7039438"/>
            <a:ext cx="1094052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Picture 87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3585" y="6152257"/>
            <a:ext cx="4126443" cy="2868415"/>
          </a:xfrm>
          <a:prstGeom prst="rect">
            <a:avLst/>
          </a:prstGeom>
        </p:spPr>
      </p:pic>
      <p:pic>
        <p:nvPicPr>
          <p:cNvPr id="874" name="Picture 87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1291159" y="7548364"/>
            <a:ext cx="435011" cy="76201"/>
          </a:xfrm>
          <a:prstGeom prst="rect">
            <a:avLst/>
          </a:prstGeom>
        </p:spPr>
      </p:pic>
      <p:grpSp>
        <p:nvGrpSpPr>
          <p:cNvPr id="886" name="Group 886"/>
          <p:cNvGrpSpPr/>
          <p:nvPr/>
        </p:nvGrpSpPr>
        <p:grpSpPr>
          <a:xfrm>
            <a:off x="2919048" y="6374493"/>
            <a:ext cx="1689355" cy="2258778"/>
            <a:chOff x="0" y="0"/>
            <a:chExt cx="1689353" cy="2258776"/>
          </a:xfrm>
        </p:grpSpPr>
        <p:sp>
          <p:nvSpPr>
            <p:cNvPr id="876" name="Shape 876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877" name="Shape 877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887" name="Picture 886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6156018" y="3886659"/>
            <a:ext cx="841719" cy="352235"/>
          </a:xfrm>
          <a:prstGeom prst="rect">
            <a:avLst/>
          </a:prstGeom>
        </p:spPr>
      </p:pic>
      <p:sp>
        <p:nvSpPr>
          <p:cNvPr id="889" name="Shape 889"/>
          <p:cNvSpPr/>
          <p:nvPr/>
        </p:nvSpPr>
        <p:spPr>
          <a:xfrm>
            <a:off x="8309773" y="3384764"/>
            <a:ext cx="2795637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3600" dirty="0" err="1" smtClean="0"/>
              <a:t>Enc</a:t>
            </a:r>
            <a:r>
              <a:rPr lang="en-US" sz="3600" dirty="0" smtClean="0"/>
              <a:t> time</a:t>
            </a:r>
            <a:endParaRPr sz="3600" dirty="0"/>
          </a:p>
          <a:p>
            <a:pPr lvl="0">
              <a:defRPr sz="1800"/>
            </a:pPr>
            <a:r>
              <a:rPr sz="3600" i="1" dirty="0" smtClean="0"/>
              <a:t>polynomial</a:t>
            </a:r>
            <a:endParaRPr sz="3600" i="1" dirty="0"/>
          </a:p>
          <a:p>
            <a:pPr lvl="0">
              <a:defRPr sz="1800"/>
            </a:pPr>
            <a:r>
              <a:rPr lang="en-US" sz="3600" dirty="0" smtClean="0"/>
              <a:t>in </a:t>
            </a:r>
            <a:r>
              <a:rPr sz="3600" dirty="0" smtClean="0"/>
              <a:t>circuit </a:t>
            </a:r>
            <a:r>
              <a:rPr sz="3600" dirty="0"/>
              <a:t>size</a:t>
            </a:r>
          </a:p>
        </p:txBody>
      </p:sp>
      <p:grpSp>
        <p:nvGrpSpPr>
          <p:cNvPr id="892" name="Group 892"/>
          <p:cNvGrpSpPr/>
          <p:nvPr/>
        </p:nvGrpSpPr>
        <p:grpSpPr>
          <a:xfrm>
            <a:off x="1699352" y="2943671"/>
            <a:ext cx="4126443" cy="2868415"/>
            <a:chOff x="-38100" y="-38100"/>
            <a:chExt cx="4126441" cy="2868414"/>
          </a:xfrm>
        </p:grpSpPr>
        <p:sp>
          <p:nvSpPr>
            <p:cNvPr id="891" name="Shape 891"/>
            <p:cNvSpPr/>
            <p:nvPr/>
          </p:nvSpPr>
          <p:spPr>
            <a:xfrm>
              <a:off x="0" y="0"/>
              <a:ext cx="4050242" cy="2792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</a:t>
              </a:r>
            </a:p>
          </p:txBody>
        </p:sp>
        <p:pic>
          <p:nvPicPr>
            <p:cNvPr id="890" name="Picture 889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-38100"/>
              <a:ext cx="4126442" cy="2868415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908681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8000" dirty="0" smtClean="0"/>
              <a:t>Compact</a:t>
            </a:r>
            <a:r>
              <a:rPr lang="en-US" sz="8000" dirty="0" smtClean="0"/>
              <a:t>/Sublinear [</a:t>
            </a:r>
            <a:r>
              <a:rPr lang="en-US" sz="8000" dirty="0" smtClean="0"/>
              <a:t>AJ’15,BV’15]</a:t>
            </a:r>
            <a:endParaRPr sz="8000" dirty="0"/>
          </a:p>
        </p:txBody>
      </p:sp>
      <p:grpSp>
        <p:nvGrpSpPr>
          <p:cNvPr id="924" name="Group 924"/>
          <p:cNvGrpSpPr/>
          <p:nvPr/>
        </p:nvGrpSpPr>
        <p:grpSpPr>
          <a:xfrm>
            <a:off x="1699352" y="3598333"/>
            <a:ext cx="4126443" cy="928887"/>
            <a:chOff x="-38100" y="-38099"/>
            <a:chExt cx="4126441" cy="928885"/>
          </a:xfrm>
        </p:grpSpPr>
        <p:sp>
          <p:nvSpPr>
            <p:cNvPr id="923" name="Shape 923"/>
            <p:cNvSpPr/>
            <p:nvPr/>
          </p:nvSpPr>
          <p:spPr>
            <a:xfrm>
              <a:off x="0" y="0"/>
              <a:ext cx="4050242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</a:t>
              </a:r>
            </a:p>
          </p:txBody>
        </p:sp>
        <p:pic>
          <p:nvPicPr>
            <p:cNvPr id="922" name="Picture 92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4126442" cy="928886"/>
            </a:xfrm>
            <a:prstGeom prst="rect">
              <a:avLst/>
            </a:prstGeom>
            <a:effectLst/>
          </p:spPr>
        </p:pic>
      </p:grpSp>
      <p:pic>
        <p:nvPicPr>
          <p:cNvPr id="925" name="Picture 92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321822" y="4024676"/>
            <a:ext cx="435012" cy="76201"/>
          </a:xfrm>
          <a:prstGeom prst="rect">
            <a:avLst/>
          </a:prstGeom>
        </p:spPr>
      </p:pic>
      <p:pic>
        <p:nvPicPr>
          <p:cNvPr id="927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1284" y="3719008"/>
            <a:ext cx="687537" cy="687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28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1472" y="5604338"/>
            <a:ext cx="1094052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9" name="Picture 928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90885" y="4717157"/>
            <a:ext cx="4126443" cy="2868415"/>
          </a:xfrm>
          <a:prstGeom prst="rect">
            <a:avLst/>
          </a:prstGeom>
        </p:spPr>
      </p:pic>
      <p:pic>
        <p:nvPicPr>
          <p:cNvPr id="931" name="Picture 93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278459" y="6113264"/>
            <a:ext cx="435011" cy="76201"/>
          </a:xfrm>
          <a:prstGeom prst="rect">
            <a:avLst/>
          </a:prstGeom>
        </p:spPr>
      </p:pic>
      <p:grpSp>
        <p:nvGrpSpPr>
          <p:cNvPr id="943" name="Group 943"/>
          <p:cNvGrpSpPr/>
          <p:nvPr/>
        </p:nvGrpSpPr>
        <p:grpSpPr>
          <a:xfrm>
            <a:off x="2906348" y="4939393"/>
            <a:ext cx="1689355" cy="2258778"/>
            <a:chOff x="0" y="0"/>
            <a:chExt cx="1689353" cy="2258776"/>
          </a:xfrm>
        </p:grpSpPr>
        <p:sp>
          <p:nvSpPr>
            <p:cNvPr id="933" name="Shape 933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934" name="Shape 934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944" name="Picture 94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6156018" y="3886659"/>
            <a:ext cx="841719" cy="352235"/>
          </a:xfrm>
          <a:prstGeom prst="rect">
            <a:avLst/>
          </a:prstGeom>
        </p:spPr>
      </p:pic>
      <p:sp>
        <p:nvSpPr>
          <p:cNvPr id="946" name="Shape 946"/>
          <p:cNvSpPr/>
          <p:nvPr/>
        </p:nvSpPr>
        <p:spPr>
          <a:xfrm>
            <a:off x="6078193" y="3396384"/>
            <a:ext cx="6926607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3600" dirty="0" err="1" smtClean="0"/>
              <a:t>Enc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time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sz="3600" dirty="0" smtClean="0"/>
              <a:t>only </a:t>
            </a:r>
            <a:endParaRPr sz="3600" dirty="0"/>
          </a:p>
          <a:p>
            <a:pPr lvl="0">
              <a:defRPr sz="1800"/>
            </a:pPr>
            <a:r>
              <a:rPr lang="en-US" sz="3600" i="1" dirty="0" err="1" smtClean="0"/>
              <a:t>po</a:t>
            </a:r>
            <a:r>
              <a:rPr sz="3600" i="1" dirty="0" err="1" smtClean="0"/>
              <a:t>lylog</a:t>
            </a:r>
            <a:r>
              <a:rPr lang="en-US" sz="3600" i="1" dirty="0" smtClean="0"/>
              <a:t>/</a:t>
            </a:r>
            <a:r>
              <a:rPr lang="en-US" sz="3600" i="1" dirty="0" err="1" smtClean="0"/>
              <a:t>subliner</a:t>
            </a:r>
            <a:r>
              <a:rPr lang="en-US" sz="3600" i="1" dirty="0" smtClean="0"/>
              <a:t> </a:t>
            </a:r>
            <a:endParaRPr sz="3600" i="1" dirty="0"/>
          </a:p>
          <a:p>
            <a:pPr lvl="0">
              <a:defRPr sz="1800"/>
            </a:pPr>
            <a:r>
              <a:rPr lang="en-US" sz="3600" dirty="0" smtClean="0"/>
              <a:t>in </a:t>
            </a:r>
            <a:r>
              <a:rPr sz="3600" dirty="0" smtClean="0"/>
              <a:t>circuit </a:t>
            </a:r>
            <a:r>
              <a:rPr sz="3600" dirty="0"/>
              <a:t>size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423" y="8387385"/>
            <a:ext cx="1138452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AJ’15,BV’15]: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SubExp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Secure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Sublinear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FE -&gt;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iO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2648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>
            <a:spLocks noGrp="1"/>
          </p:cNvSpPr>
          <p:nvPr>
            <p:ph type="title"/>
          </p:nvPr>
        </p:nvSpPr>
        <p:spPr>
          <a:xfrm>
            <a:off x="952500" y="-52458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8000" dirty="0" smtClean="0"/>
              <a:t>“Short” </a:t>
            </a:r>
            <a:r>
              <a:rPr lang="en-US" sz="8000" dirty="0" smtClean="0"/>
              <a:t>FE </a:t>
            </a:r>
            <a:r>
              <a:rPr lang="en-US" sz="6700" dirty="0" smtClean="0"/>
              <a:t>[LPST’15]</a:t>
            </a:r>
            <a:endParaRPr sz="6700" dirty="0"/>
          </a:p>
        </p:txBody>
      </p:sp>
      <p:pic>
        <p:nvPicPr>
          <p:cNvPr id="1121" name="Picture 112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1321822" y="3070518"/>
            <a:ext cx="435012" cy="76201"/>
          </a:xfrm>
          <a:prstGeom prst="rect">
            <a:avLst/>
          </a:prstGeom>
        </p:spPr>
      </p:pic>
      <p:pic>
        <p:nvPicPr>
          <p:cNvPr id="1123" name="lo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1284" y="2764850"/>
            <a:ext cx="687537" cy="687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4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172" y="6085280"/>
            <a:ext cx="1094052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5" name="Picture 1124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3585" y="5198099"/>
            <a:ext cx="4126443" cy="2868415"/>
          </a:xfrm>
          <a:prstGeom prst="rect">
            <a:avLst/>
          </a:prstGeom>
        </p:spPr>
      </p:pic>
      <p:pic>
        <p:nvPicPr>
          <p:cNvPr id="1127" name="Picture 112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1291159" y="6594206"/>
            <a:ext cx="435011" cy="76201"/>
          </a:xfrm>
          <a:prstGeom prst="rect">
            <a:avLst/>
          </a:prstGeom>
        </p:spPr>
      </p:pic>
      <p:grpSp>
        <p:nvGrpSpPr>
          <p:cNvPr id="1139" name="Group 1139"/>
          <p:cNvGrpSpPr/>
          <p:nvPr/>
        </p:nvGrpSpPr>
        <p:grpSpPr>
          <a:xfrm>
            <a:off x="2919048" y="5420335"/>
            <a:ext cx="1689355" cy="2258778"/>
            <a:chOff x="0" y="0"/>
            <a:chExt cx="1689353" cy="2258776"/>
          </a:xfrm>
        </p:grpSpPr>
        <p:sp>
          <p:nvSpPr>
            <p:cNvPr id="1129" name="Shape 1129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1130" name="Shape 1130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142" name="Group 1142"/>
          <p:cNvGrpSpPr/>
          <p:nvPr/>
        </p:nvGrpSpPr>
        <p:grpSpPr>
          <a:xfrm>
            <a:off x="1699352" y="1989513"/>
            <a:ext cx="4126443" cy="2477444"/>
            <a:chOff x="-38100" y="-38100"/>
            <a:chExt cx="4126441" cy="2477442"/>
          </a:xfrm>
        </p:grpSpPr>
        <p:sp>
          <p:nvSpPr>
            <p:cNvPr id="1141" name="Shape 1141"/>
            <p:cNvSpPr/>
            <p:nvPr/>
          </p:nvSpPr>
          <p:spPr>
            <a:xfrm>
              <a:off x="0" y="0"/>
              <a:ext cx="4050242" cy="2401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</a:t>
              </a:r>
            </a:p>
          </p:txBody>
        </p:sp>
        <p:pic>
          <p:nvPicPr>
            <p:cNvPr id="1140" name="Picture 1139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0" y="-38100"/>
              <a:ext cx="4126442" cy="2477443"/>
            </a:xfrm>
            <a:prstGeom prst="rect">
              <a:avLst/>
            </a:prstGeom>
            <a:effectLst/>
          </p:spPr>
        </p:pic>
      </p:grpSp>
      <p:sp>
        <p:nvSpPr>
          <p:cNvPr id="1143" name="Shape 1143"/>
          <p:cNvSpPr/>
          <p:nvPr/>
        </p:nvSpPr>
        <p:spPr>
          <a:xfrm>
            <a:off x="1725406" y="4435469"/>
            <a:ext cx="1" cy="422459"/>
          </a:xfrm>
          <a:prstGeom prst="line">
            <a:avLst/>
          </a:pr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44" name="Shape 1144"/>
          <p:cNvSpPr/>
          <p:nvPr/>
        </p:nvSpPr>
        <p:spPr>
          <a:xfrm>
            <a:off x="5776706" y="4435469"/>
            <a:ext cx="1" cy="422459"/>
          </a:xfrm>
          <a:prstGeom prst="line">
            <a:avLst/>
          </a:pr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45" name="Shape 1145"/>
          <p:cNvSpPr/>
          <p:nvPr/>
        </p:nvSpPr>
        <p:spPr>
          <a:xfrm flipH="1" flipV="1">
            <a:off x="1777265" y="4845227"/>
            <a:ext cx="3979083" cy="1"/>
          </a:xfrm>
          <a:prstGeom prst="line">
            <a:avLst/>
          </a:pr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146" name="Picture 1145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6156018" y="2932501"/>
            <a:ext cx="841719" cy="352235"/>
          </a:xfrm>
          <a:prstGeom prst="rect">
            <a:avLst/>
          </a:prstGeom>
        </p:spPr>
      </p:pic>
      <p:sp>
        <p:nvSpPr>
          <p:cNvPr id="1148" name="Shape 1148"/>
          <p:cNvSpPr/>
          <p:nvPr/>
        </p:nvSpPr>
        <p:spPr>
          <a:xfrm>
            <a:off x="7065643" y="2442226"/>
            <a:ext cx="433452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3600" b="1" dirty="0" smtClean="0">
                <a:solidFill>
                  <a:srgbClr val="FF0000"/>
                </a:solidFill>
              </a:rPr>
              <a:t>Length</a:t>
            </a:r>
            <a:r>
              <a:rPr lang="en-US" sz="3600" b="1" dirty="0" smtClean="0"/>
              <a:t> </a:t>
            </a:r>
            <a:r>
              <a:rPr lang="en-US" sz="3600" dirty="0" smtClean="0"/>
              <a:t>of </a:t>
            </a:r>
            <a:r>
              <a:rPr lang="en-US" sz="3600" dirty="0" err="1" smtClean="0"/>
              <a:t>ciphertext</a:t>
            </a:r>
            <a:endParaRPr sz="3600" dirty="0"/>
          </a:p>
          <a:p>
            <a:pPr lvl="0">
              <a:defRPr sz="1800"/>
            </a:pPr>
            <a:r>
              <a:rPr sz="3600" i="1" dirty="0" smtClean="0"/>
              <a:t>sublinear</a:t>
            </a:r>
            <a:endParaRPr sz="3600" i="1" dirty="0"/>
          </a:p>
          <a:p>
            <a:pPr lvl="0">
              <a:defRPr sz="1800"/>
            </a:pPr>
            <a:r>
              <a:rPr lang="en-US" sz="3600" dirty="0" smtClean="0"/>
              <a:t>in</a:t>
            </a:r>
            <a:r>
              <a:rPr sz="3600" dirty="0" smtClean="0"/>
              <a:t> </a:t>
            </a:r>
            <a:r>
              <a:rPr sz="3600" dirty="0"/>
              <a:t>circuit size</a:t>
            </a:r>
          </a:p>
        </p:txBody>
      </p:sp>
      <p:sp>
        <p:nvSpPr>
          <p:cNvPr id="1149" name="Shape 1149"/>
          <p:cNvSpPr/>
          <p:nvPr/>
        </p:nvSpPr>
        <p:spPr>
          <a:xfrm>
            <a:off x="6147120" y="5353251"/>
            <a:ext cx="617156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|Enc(m)| = poly(λ,|m|) </a:t>
            </a:r>
            <a:r>
              <a:rPr sz="3600" b="1" dirty="0">
                <a:latin typeface="Helvetica"/>
                <a:ea typeface="Helvetica"/>
                <a:cs typeface="Helvetica"/>
                <a:sym typeface="Helvetica"/>
              </a:rPr>
              <a:t>* |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C|</a:t>
            </a:r>
            <a:r>
              <a:rPr lang="en-US" sz="3600" b="1" baseline="30000" dirty="0" smtClean="0">
                <a:latin typeface="Helvetica"/>
                <a:ea typeface="Helvetica"/>
                <a:cs typeface="Helvetica"/>
                <a:sym typeface="Helvetica"/>
              </a:rPr>
              <a:t>1-</a:t>
            </a:r>
            <a:r>
              <a:rPr sz="3600" b="1" baseline="30000" dirty="0" smtClean="0">
                <a:latin typeface="Helvetica"/>
                <a:ea typeface="Helvetica"/>
                <a:cs typeface="Helvetica"/>
                <a:sym typeface="Helvetica"/>
              </a:rPr>
              <a:t>ε</a:t>
            </a:r>
            <a:endParaRPr sz="3600" baseline="30000" dirty="0"/>
          </a:p>
          <a:p>
            <a:pPr lvl="0">
              <a:defRPr sz="1800"/>
            </a:pPr>
            <a:r>
              <a:rPr sz="3600" dirty="0"/>
              <a:t>for ε </a:t>
            </a:r>
            <a:r>
              <a:rPr lang="en-US" sz="3600" dirty="0" smtClean="0"/>
              <a:t>&gt;</a:t>
            </a:r>
            <a:r>
              <a:rPr lang="en-US" sz="1800" dirty="0" smtClean="0"/>
              <a:t> </a:t>
            </a:r>
            <a:r>
              <a:rPr lang="en-US" sz="3200" dirty="0" smtClean="0"/>
              <a:t>0</a:t>
            </a:r>
            <a:endParaRPr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605998" y="8447019"/>
            <a:ext cx="112274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[LPST’15]: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SubExp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Secure Short FE + LWE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-&gt;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iO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 smtClean="0"/>
              <a:t>Succinct</a:t>
            </a:r>
            <a:r>
              <a:rPr lang="en-US" sz="8000" dirty="0" smtClean="0"/>
              <a:t> </a:t>
            </a:r>
            <a:r>
              <a:rPr lang="en-US" sz="8000" smtClean="0"/>
              <a:t>[GKP+14]</a:t>
            </a:r>
            <a:endParaRPr sz="8000" dirty="0"/>
          </a:p>
        </p:txBody>
      </p:sp>
      <p:grpSp>
        <p:nvGrpSpPr>
          <p:cNvPr id="991" name="Group 991"/>
          <p:cNvGrpSpPr/>
          <p:nvPr/>
        </p:nvGrpSpPr>
        <p:grpSpPr>
          <a:xfrm>
            <a:off x="1699352" y="3598333"/>
            <a:ext cx="4126443" cy="928887"/>
            <a:chOff x="-38100" y="-38099"/>
            <a:chExt cx="4126441" cy="928885"/>
          </a:xfrm>
        </p:grpSpPr>
        <p:sp>
          <p:nvSpPr>
            <p:cNvPr id="990" name="Shape 990"/>
            <p:cNvSpPr/>
            <p:nvPr/>
          </p:nvSpPr>
          <p:spPr>
            <a:xfrm>
              <a:off x="0" y="0"/>
              <a:ext cx="4050242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</a:t>
              </a:r>
            </a:p>
          </p:txBody>
        </p:sp>
        <p:pic>
          <p:nvPicPr>
            <p:cNvPr id="989" name="Picture 988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4126442" cy="928886"/>
            </a:xfrm>
            <a:prstGeom prst="rect">
              <a:avLst/>
            </a:prstGeom>
            <a:effectLst/>
          </p:spPr>
        </p:pic>
      </p:grpSp>
      <p:pic>
        <p:nvPicPr>
          <p:cNvPr id="992" name="Picture 99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321822" y="4024676"/>
            <a:ext cx="435012" cy="76201"/>
          </a:xfrm>
          <a:prstGeom prst="rect">
            <a:avLst/>
          </a:prstGeom>
        </p:spPr>
      </p:pic>
      <p:pic>
        <p:nvPicPr>
          <p:cNvPr id="994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1284" y="3719008"/>
            <a:ext cx="687537" cy="687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1472" y="5604338"/>
            <a:ext cx="1094052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6" name="Picture 995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90885" y="4717157"/>
            <a:ext cx="4126443" cy="2868415"/>
          </a:xfrm>
          <a:prstGeom prst="rect">
            <a:avLst/>
          </a:prstGeom>
        </p:spPr>
      </p:pic>
      <p:pic>
        <p:nvPicPr>
          <p:cNvPr id="998" name="Picture 99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278459" y="6113264"/>
            <a:ext cx="435011" cy="76201"/>
          </a:xfrm>
          <a:prstGeom prst="rect">
            <a:avLst/>
          </a:prstGeom>
        </p:spPr>
      </p:pic>
      <p:grpSp>
        <p:nvGrpSpPr>
          <p:cNvPr id="1010" name="Group 1010"/>
          <p:cNvGrpSpPr/>
          <p:nvPr/>
        </p:nvGrpSpPr>
        <p:grpSpPr>
          <a:xfrm>
            <a:off x="2906348" y="4939393"/>
            <a:ext cx="1689355" cy="2258778"/>
            <a:chOff x="0" y="0"/>
            <a:chExt cx="1689353" cy="2258776"/>
          </a:xfrm>
        </p:grpSpPr>
        <p:sp>
          <p:nvSpPr>
            <p:cNvPr id="1000" name="Shape 1000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1001" name="Shape 1001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015" name="Group 1015"/>
          <p:cNvGrpSpPr/>
          <p:nvPr/>
        </p:nvGrpSpPr>
        <p:grpSpPr>
          <a:xfrm>
            <a:off x="2978589" y="6813989"/>
            <a:ext cx="466575" cy="466575"/>
            <a:chOff x="-53881" y="-53881"/>
            <a:chExt cx="466573" cy="466573"/>
          </a:xfrm>
        </p:grpSpPr>
        <p:pic>
          <p:nvPicPr>
            <p:cNvPr id="1011" name="Picture 1010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700000">
              <a:off x="-111873" y="141305"/>
              <a:ext cx="582556" cy="76201"/>
            </a:xfrm>
            <a:prstGeom prst="rect">
              <a:avLst/>
            </a:prstGeom>
            <a:effectLst/>
          </p:spPr>
        </p:pic>
        <p:pic>
          <p:nvPicPr>
            <p:cNvPr id="1013" name="Picture 1012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8100000">
              <a:off x="-112413" y="141305"/>
              <a:ext cx="583636" cy="76201"/>
            </a:xfrm>
            <a:prstGeom prst="rect">
              <a:avLst/>
            </a:prstGeom>
            <a:effectLst/>
          </p:spPr>
        </p:pic>
      </p:grpSp>
      <p:pic>
        <p:nvPicPr>
          <p:cNvPr id="1016" name="Picture 1015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6156018" y="3886659"/>
            <a:ext cx="841719" cy="352235"/>
          </a:xfrm>
          <a:prstGeom prst="rect">
            <a:avLst/>
          </a:prstGeom>
        </p:spPr>
      </p:pic>
      <p:sp>
        <p:nvSpPr>
          <p:cNvPr id="1018" name="Shape 1018"/>
          <p:cNvSpPr/>
          <p:nvPr/>
        </p:nvSpPr>
        <p:spPr>
          <a:xfrm>
            <a:off x="7207046" y="3408726"/>
            <a:ext cx="405170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Depends only </a:t>
            </a:r>
          </a:p>
          <a:p>
            <a:pPr lvl="0">
              <a:defRPr sz="1800"/>
            </a:pPr>
            <a:r>
              <a:rPr sz="3600" i="1"/>
              <a:t>polylogarithmically</a:t>
            </a:r>
          </a:p>
          <a:p>
            <a:pPr lvl="0">
              <a:defRPr sz="1800"/>
            </a:pPr>
            <a:r>
              <a:rPr sz="3600"/>
              <a:t>on circuit size</a:t>
            </a:r>
          </a:p>
        </p:txBody>
      </p:sp>
      <p:sp>
        <p:nvSpPr>
          <p:cNvPr id="1019" name="Shape 1019"/>
          <p:cNvSpPr/>
          <p:nvPr/>
        </p:nvSpPr>
        <p:spPr>
          <a:xfrm>
            <a:off x="7549718" y="5764014"/>
            <a:ext cx="336636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(But only works</a:t>
            </a:r>
          </a:p>
          <a:p>
            <a:pPr lvl="0">
              <a:defRPr sz="1800"/>
            </a:pPr>
            <a:r>
              <a:rPr sz="3600"/>
              <a:t>for circuits with</a:t>
            </a:r>
          </a:p>
          <a:p>
            <a:pPr lvl="0">
              <a:defRPr sz="1800"/>
            </a:pPr>
            <a:r>
              <a:rPr sz="3600"/>
              <a:t>1-bit output)</a:t>
            </a:r>
          </a:p>
        </p:txBody>
      </p:sp>
      <p:pic>
        <p:nvPicPr>
          <p:cNvPr id="1020" name="Picture 1019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6060681" y="6457847"/>
            <a:ext cx="841719" cy="352234"/>
          </a:xfrm>
          <a:prstGeom prst="rect">
            <a:avLst/>
          </a:prstGeom>
        </p:spPr>
      </p:pic>
      <p:grpSp>
        <p:nvGrpSpPr>
          <p:cNvPr id="1026" name="Group 1026"/>
          <p:cNvGrpSpPr/>
          <p:nvPr/>
        </p:nvGrpSpPr>
        <p:grpSpPr>
          <a:xfrm>
            <a:off x="4007289" y="6813989"/>
            <a:ext cx="466575" cy="466575"/>
            <a:chOff x="-53881" y="-53881"/>
            <a:chExt cx="466573" cy="466573"/>
          </a:xfrm>
        </p:grpSpPr>
        <p:pic>
          <p:nvPicPr>
            <p:cNvPr id="1022" name="Picture 1021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700000">
              <a:off x="-111873" y="141305"/>
              <a:ext cx="582556" cy="76201"/>
            </a:xfrm>
            <a:prstGeom prst="rect">
              <a:avLst/>
            </a:prstGeom>
            <a:effectLst/>
          </p:spPr>
        </p:pic>
        <p:pic>
          <p:nvPicPr>
            <p:cNvPr id="1024" name="Picture 1023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8100000">
              <a:off x="-112413" y="141305"/>
              <a:ext cx="583636" cy="76201"/>
            </a:xfrm>
            <a:prstGeom prst="rect">
              <a:avLst/>
            </a:prstGeom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1280526" y="8387385"/>
            <a:ext cx="9560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[GKP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+’14,GVW’13]: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LWE -&gt; Succinct FE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99045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8000"/>
              <a:t>Goal</a:t>
            </a:r>
          </a:p>
        </p:txBody>
      </p:sp>
      <p:pic>
        <p:nvPicPr>
          <p:cNvPr id="1260" name="Picture 125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7824223" y="3795604"/>
            <a:ext cx="435011" cy="76201"/>
          </a:xfrm>
          <a:prstGeom prst="rect">
            <a:avLst/>
          </a:prstGeom>
        </p:spPr>
      </p:pic>
      <p:pic>
        <p:nvPicPr>
          <p:cNvPr id="1262" name="lo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3684" y="3489936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6572" y="6810367"/>
            <a:ext cx="1094052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4" name="Picture 1263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05985" y="5923185"/>
            <a:ext cx="4126443" cy="2868415"/>
          </a:xfrm>
          <a:prstGeom prst="rect">
            <a:avLst/>
          </a:prstGeom>
        </p:spPr>
      </p:pic>
      <p:pic>
        <p:nvPicPr>
          <p:cNvPr id="1266" name="Picture 126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7793559" y="7319292"/>
            <a:ext cx="435011" cy="76201"/>
          </a:xfrm>
          <a:prstGeom prst="rect">
            <a:avLst/>
          </a:prstGeom>
        </p:spPr>
      </p:pic>
      <p:grpSp>
        <p:nvGrpSpPr>
          <p:cNvPr id="1278" name="Group 1278"/>
          <p:cNvGrpSpPr/>
          <p:nvPr/>
        </p:nvGrpSpPr>
        <p:grpSpPr>
          <a:xfrm>
            <a:off x="9421448" y="6145421"/>
            <a:ext cx="1689355" cy="2258778"/>
            <a:chOff x="0" y="0"/>
            <a:chExt cx="1689353" cy="2258776"/>
          </a:xfrm>
        </p:grpSpPr>
        <p:sp>
          <p:nvSpPr>
            <p:cNvPr id="1268" name="Shape 1268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1269" name="Shape 1269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281" name="Group 1281"/>
          <p:cNvGrpSpPr/>
          <p:nvPr/>
        </p:nvGrpSpPr>
        <p:grpSpPr>
          <a:xfrm>
            <a:off x="8201752" y="2714600"/>
            <a:ext cx="4126443" cy="2477443"/>
            <a:chOff x="-38100" y="-38100"/>
            <a:chExt cx="4126441" cy="2477442"/>
          </a:xfrm>
        </p:grpSpPr>
        <p:sp>
          <p:nvSpPr>
            <p:cNvPr id="1280" name="Shape 1280"/>
            <p:cNvSpPr/>
            <p:nvPr/>
          </p:nvSpPr>
          <p:spPr>
            <a:xfrm>
              <a:off x="0" y="0"/>
              <a:ext cx="4050242" cy="2401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</a:t>
              </a:r>
            </a:p>
          </p:txBody>
        </p:sp>
        <p:pic>
          <p:nvPicPr>
            <p:cNvPr id="1279" name="Picture 1278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0" y="-38100"/>
              <a:ext cx="4126442" cy="2477443"/>
            </a:xfrm>
            <a:prstGeom prst="rect">
              <a:avLst/>
            </a:prstGeom>
            <a:effectLst/>
          </p:spPr>
        </p:pic>
      </p:grpSp>
      <p:sp>
        <p:nvSpPr>
          <p:cNvPr id="1282" name="Shape 1282"/>
          <p:cNvSpPr/>
          <p:nvPr/>
        </p:nvSpPr>
        <p:spPr>
          <a:xfrm>
            <a:off x="8227806" y="5160556"/>
            <a:ext cx="1" cy="422459"/>
          </a:xfrm>
          <a:prstGeom prst="line">
            <a:avLst/>
          </a:pr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12279106" y="5160556"/>
            <a:ext cx="1" cy="422459"/>
          </a:xfrm>
          <a:prstGeom prst="line">
            <a:avLst/>
          </a:pr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84" name="Shape 1284"/>
          <p:cNvSpPr/>
          <p:nvPr/>
        </p:nvSpPr>
        <p:spPr>
          <a:xfrm flipH="1" flipV="1">
            <a:off x="8279665" y="5570314"/>
            <a:ext cx="3979083" cy="1"/>
          </a:xfrm>
          <a:prstGeom prst="line">
            <a:avLst/>
          </a:pr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1287" name="Group 1287"/>
          <p:cNvGrpSpPr/>
          <p:nvPr/>
        </p:nvGrpSpPr>
        <p:grpSpPr>
          <a:xfrm>
            <a:off x="1229452" y="3576695"/>
            <a:ext cx="4126443" cy="928887"/>
            <a:chOff x="-38100" y="-38099"/>
            <a:chExt cx="4126441" cy="928885"/>
          </a:xfrm>
        </p:grpSpPr>
        <p:sp>
          <p:nvSpPr>
            <p:cNvPr id="1286" name="Shape 1286"/>
            <p:cNvSpPr/>
            <p:nvPr/>
          </p:nvSpPr>
          <p:spPr>
            <a:xfrm>
              <a:off x="0" y="0"/>
              <a:ext cx="4050242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</a:t>
              </a:r>
            </a:p>
          </p:txBody>
        </p:sp>
        <p:pic>
          <p:nvPicPr>
            <p:cNvPr id="1285" name="Picture 1284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4126442" cy="928886"/>
            </a:xfrm>
            <a:prstGeom prst="rect">
              <a:avLst/>
            </a:prstGeom>
            <a:effectLst/>
          </p:spPr>
        </p:pic>
      </p:grpSp>
      <p:pic>
        <p:nvPicPr>
          <p:cNvPr id="1288" name="Picture 128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851922" y="4003037"/>
            <a:ext cx="435012" cy="76201"/>
          </a:xfrm>
          <a:prstGeom prst="rect">
            <a:avLst/>
          </a:prstGeom>
        </p:spPr>
      </p:pic>
      <p:pic>
        <p:nvPicPr>
          <p:cNvPr id="1290" name="lo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84" y="3697370"/>
            <a:ext cx="687537" cy="687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72" y="5582700"/>
            <a:ext cx="1094052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2" name="Picture 129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0985" y="4695518"/>
            <a:ext cx="4126443" cy="2868416"/>
          </a:xfrm>
          <a:prstGeom prst="rect">
            <a:avLst/>
          </a:prstGeom>
        </p:spPr>
      </p:pic>
      <p:pic>
        <p:nvPicPr>
          <p:cNvPr id="1294" name="Picture 129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808559" y="6091625"/>
            <a:ext cx="435011" cy="76201"/>
          </a:xfrm>
          <a:prstGeom prst="rect">
            <a:avLst/>
          </a:prstGeom>
        </p:spPr>
      </p:pic>
      <p:grpSp>
        <p:nvGrpSpPr>
          <p:cNvPr id="1306" name="Group 1306"/>
          <p:cNvGrpSpPr/>
          <p:nvPr/>
        </p:nvGrpSpPr>
        <p:grpSpPr>
          <a:xfrm>
            <a:off x="2436448" y="4917754"/>
            <a:ext cx="1689355" cy="2258778"/>
            <a:chOff x="0" y="0"/>
            <a:chExt cx="1689353" cy="2258776"/>
          </a:xfrm>
        </p:grpSpPr>
        <p:sp>
          <p:nvSpPr>
            <p:cNvPr id="1296" name="Shape 1296"/>
            <p:cNvSpPr/>
            <p:nvPr/>
          </p:nvSpPr>
          <p:spPr>
            <a:xfrm>
              <a:off x="0" y="279936"/>
              <a:ext cx="1689354" cy="1679617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1297" name="Shape 1297"/>
            <p:cNvSpPr/>
            <p:nvPr/>
          </p:nvSpPr>
          <p:spPr>
            <a:xfrm flipV="1">
              <a:off x="31326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 flipV="1">
              <a:off x="519881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 flipV="1">
              <a:off x="72650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 flipV="1">
              <a:off x="933120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 flipV="1">
              <a:off x="113973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 flipV="1">
              <a:off x="1346359" y="-1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 flipV="1">
              <a:off x="313261" y="1979548"/>
              <a:ext cx="1" cy="2792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 flipV="1">
              <a:off x="844676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 flipV="1">
              <a:off x="1346098" y="1976215"/>
              <a:ext cx="1" cy="2792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311" name="Group 1311"/>
          <p:cNvGrpSpPr/>
          <p:nvPr/>
        </p:nvGrpSpPr>
        <p:grpSpPr>
          <a:xfrm>
            <a:off x="2508689" y="6792351"/>
            <a:ext cx="466575" cy="466575"/>
            <a:chOff x="-53881" y="-53881"/>
            <a:chExt cx="466573" cy="466573"/>
          </a:xfrm>
        </p:grpSpPr>
        <p:pic>
          <p:nvPicPr>
            <p:cNvPr id="1307" name="Picture 1306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700000">
              <a:off x="-111873" y="141305"/>
              <a:ext cx="582556" cy="76201"/>
            </a:xfrm>
            <a:prstGeom prst="rect">
              <a:avLst/>
            </a:prstGeom>
            <a:effectLst/>
          </p:spPr>
        </p:pic>
        <p:pic>
          <p:nvPicPr>
            <p:cNvPr id="1309" name="Picture 1308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8100000">
              <a:off x="-112413" y="141305"/>
              <a:ext cx="583636" cy="76201"/>
            </a:xfrm>
            <a:prstGeom prst="rect">
              <a:avLst/>
            </a:prstGeom>
            <a:effectLst/>
          </p:spPr>
        </p:pic>
      </p:grpSp>
      <p:grpSp>
        <p:nvGrpSpPr>
          <p:cNvPr id="1316" name="Group 1316"/>
          <p:cNvGrpSpPr/>
          <p:nvPr/>
        </p:nvGrpSpPr>
        <p:grpSpPr>
          <a:xfrm>
            <a:off x="3537389" y="6792351"/>
            <a:ext cx="466575" cy="466575"/>
            <a:chOff x="-53881" y="-53881"/>
            <a:chExt cx="466573" cy="466573"/>
          </a:xfrm>
        </p:grpSpPr>
        <p:pic>
          <p:nvPicPr>
            <p:cNvPr id="1312" name="Picture 1311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700000">
              <a:off x="-111873" y="141305"/>
              <a:ext cx="582556" cy="76201"/>
            </a:xfrm>
            <a:prstGeom prst="rect">
              <a:avLst/>
            </a:prstGeom>
            <a:effectLst/>
          </p:spPr>
        </p:pic>
        <p:pic>
          <p:nvPicPr>
            <p:cNvPr id="1314" name="Picture 1313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8100000">
              <a:off x="-112413" y="141305"/>
              <a:ext cx="583636" cy="76201"/>
            </a:xfrm>
            <a:prstGeom prst="rect">
              <a:avLst/>
            </a:prstGeom>
            <a:effectLst/>
          </p:spPr>
        </p:pic>
      </p:grpSp>
      <p:sp>
        <p:nvSpPr>
          <p:cNvPr id="1317" name="Shape 1317"/>
          <p:cNvSpPr/>
          <p:nvPr/>
        </p:nvSpPr>
        <p:spPr>
          <a:xfrm>
            <a:off x="9537700" y="8051800"/>
            <a:ext cx="409611" cy="397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18" name="Shape 1318"/>
          <p:cNvSpPr/>
          <p:nvPr/>
        </p:nvSpPr>
        <p:spPr>
          <a:xfrm>
            <a:off x="10566400" y="8051800"/>
            <a:ext cx="409611" cy="397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319" name="Picture 1318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51677" y="5317803"/>
            <a:ext cx="2291778" cy="352234"/>
          </a:xfrm>
          <a:prstGeom prst="rect">
            <a:avLst/>
          </a:prstGeom>
        </p:spPr>
      </p:pic>
      <p:sp>
        <p:nvSpPr>
          <p:cNvPr id="1321" name="Shape 1321"/>
          <p:cNvSpPr/>
          <p:nvPr/>
        </p:nvSpPr>
        <p:spPr>
          <a:xfrm>
            <a:off x="6203850" y="4552950"/>
            <a:ext cx="9019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XiO</a:t>
            </a:r>
          </a:p>
        </p:txBody>
      </p:sp>
      <p:sp>
        <p:nvSpPr>
          <p:cNvPr id="1322" name="Shape 1322"/>
          <p:cNvSpPr/>
          <p:nvPr/>
        </p:nvSpPr>
        <p:spPr>
          <a:xfrm>
            <a:off x="2010271" y="8175769"/>
            <a:ext cx="256480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 smtClean="0"/>
              <a:t>Succinct</a:t>
            </a:r>
            <a:r>
              <a:rPr lang="en-US" sz="3600" dirty="0" smtClean="0"/>
              <a:t> FE</a:t>
            </a:r>
            <a:endParaRPr sz="3600" dirty="0"/>
          </a:p>
        </p:txBody>
      </p:sp>
      <p:sp>
        <p:nvSpPr>
          <p:cNvPr id="1323" name="Shape 1323"/>
          <p:cNvSpPr/>
          <p:nvPr/>
        </p:nvSpPr>
        <p:spPr>
          <a:xfrm>
            <a:off x="9333528" y="8955812"/>
            <a:ext cx="18466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3600" smtClean="0"/>
              <a:t>Short FE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Idea</a:t>
            </a:r>
          </a:p>
        </p:txBody>
      </p:sp>
      <p:grpSp>
        <p:nvGrpSpPr>
          <p:cNvPr id="1328" name="Group 1328"/>
          <p:cNvGrpSpPr/>
          <p:nvPr/>
        </p:nvGrpSpPr>
        <p:grpSpPr>
          <a:xfrm>
            <a:off x="1957585" y="3336147"/>
            <a:ext cx="4526096" cy="928887"/>
            <a:chOff x="-38100" y="-38099"/>
            <a:chExt cx="4526094" cy="928885"/>
          </a:xfrm>
        </p:grpSpPr>
        <p:sp>
          <p:nvSpPr>
            <p:cNvPr id="1327" name="Shape 1327"/>
            <p:cNvSpPr/>
            <p:nvPr/>
          </p:nvSpPr>
          <p:spPr>
            <a:xfrm>
              <a:off x="0" y="0"/>
              <a:ext cx="4449895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i</a:t>
              </a:r>
            </a:p>
          </p:txBody>
        </p:sp>
        <p:pic>
          <p:nvPicPr>
            <p:cNvPr id="1326" name="Picture 132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4526095" cy="928886"/>
            </a:xfrm>
            <a:prstGeom prst="rect">
              <a:avLst/>
            </a:prstGeom>
            <a:effectLst/>
          </p:spPr>
        </p:pic>
      </p:grpSp>
      <p:pic>
        <p:nvPicPr>
          <p:cNvPr id="1329" name="Picture 132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580056" y="3762490"/>
            <a:ext cx="435011" cy="76201"/>
          </a:xfrm>
          <a:prstGeom prst="rect">
            <a:avLst/>
          </a:prstGeom>
        </p:spPr>
      </p:pic>
      <p:pic>
        <p:nvPicPr>
          <p:cNvPr id="1331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95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2539" y="5477619"/>
            <a:ext cx="1094051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3" name="Picture 133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871" y="4590438"/>
            <a:ext cx="4126442" cy="2868415"/>
          </a:xfrm>
          <a:prstGeom prst="rect">
            <a:avLst/>
          </a:prstGeom>
        </p:spPr>
      </p:pic>
      <p:pic>
        <p:nvPicPr>
          <p:cNvPr id="1335" name="Picture 133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769525" y="5986545"/>
            <a:ext cx="435012" cy="76201"/>
          </a:xfrm>
          <a:prstGeom prst="rect">
            <a:avLst/>
          </a:prstGeom>
        </p:spPr>
      </p:pic>
      <p:sp>
        <p:nvSpPr>
          <p:cNvPr id="1337" name="Shape 1337"/>
          <p:cNvSpPr/>
          <p:nvPr/>
        </p:nvSpPr>
        <p:spPr>
          <a:xfrm>
            <a:off x="3397415" y="5092610"/>
            <a:ext cx="1689354" cy="1679618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400" b="1"/>
              <a:t>C</a:t>
            </a:r>
          </a:p>
        </p:txBody>
      </p:sp>
      <p:sp>
        <p:nvSpPr>
          <p:cNvPr id="1338" name="Shape 1338"/>
          <p:cNvSpPr/>
          <p:nvPr/>
        </p:nvSpPr>
        <p:spPr>
          <a:xfrm flipV="1">
            <a:off x="371067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39" name="Shape 1339"/>
          <p:cNvSpPr/>
          <p:nvPr/>
        </p:nvSpPr>
        <p:spPr>
          <a:xfrm flipV="1">
            <a:off x="391729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0" name="Shape 1340"/>
          <p:cNvSpPr/>
          <p:nvPr/>
        </p:nvSpPr>
        <p:spPr>
          <a:xfrm flipV="1">
            <a:off x="412391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1" name="Shape 1341"/>
          <p:cNvSpPr/>
          <p:nvPr/>
        </p:nvSpPr>
        <p:spPr>
          <a:xfrm flipV="1">
            <a:off x="433053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2" name="Shape 1342"/>
          <p:cNvSpPr/>
          <p:nvPr/>
        </p:nvSpPr>
        <p:spPr>
          <a:xfrm flipV="1">
            <a:off x="453715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3" name="Shape 1343"/>
          <p:cNvSpPr/>
          <p:nvPr/>
        </p:nvSpPr>
        <p:spPr>
          <a:xfrm flipV="1">
            <a:off x="474377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4" name="Shape 1344"/>
          <p:cNvSpPr/>
          <p:nvPr/>
        </p:nvSpPr>
        <p:spPr>
          <a:xfrm flipV="1">
            <a:off x="3710676" y="6792222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5" name="Shape 1345"/>
          <p:cNvSpPr/>
          <p:nvPr/>
        </p:nvSpPr>
        <p:spPr>
          <a:xfrm flipV="1">
            <a:off x="4242091" y="6788889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6" name="Shape 1346"/>
          <p:cNvSpPr/>
          <p:nvPr/>
        </p:nvSpPr>
        <p:spPr>
          <a:xfrm flipV="1">
            <a:off x="4743514" y="6788889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7" name="Shape 1347"/>
          <p:cNvSpPr/>
          <p:nvPr/>
        </p:nvSpPr>
        <p:spPr>
          <a:xfrm>
            <a:off x="7264120" y="3399713"/>
            <a:ext cx="4966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44500" indent="-444500">
              <a:lnSpc>
                <a:spcPct val="150000"/>
              </a:lnSpc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Encrypt pairs (m,i)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Shape 13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Idea</a:t>
            </a:r>
          </a:p>
        </p:txBody>
      </p:sp>
      <p:grpSp>
        <p:nvGrpSpPr>
          <p:cNvPr id="1352" name="Group 1352"/>
          <p:cNvGrpSpPr/>
          <p:nvPr/>
        </p:nvGrpSpPr>
        <p:grpSpPr>
          <a:xfrm>
            <a:off x="1957585" y="3336147"/>
            <a:ext cx="4526096" cy="928887"/>
            <a:chOff x="-38100" y="-38099"/>
            <a:chExt cx="4526094" cy="928885"/>
          </a:xfrm>
        </p:grpSpPr>
        <p:sp>
          <p:nvSpPr>
            <p:cNvPr id="1351" name="Shape 1351"/>
            <p:cNvSpPr/>
            <p:nvPr/>
          </p:nvSpPr>
          <p:spPr>
            <a:xfrm>
              <a:off x="0" y="0"/>
              <a:ext cx="4449895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i</a:t>
              </a:r>
            </a:p>
          </p:txBody>
        </p:sp>
        <p:pic>
          <p:nvPicPr>
            <p:cNvPr id="1350" name="Picture 1349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4526095" cy="928886"/>
            </a:xfrm>
            <a:prstGeom prst="rect">
              <a:avLst/>
            </a:prstGeom>
            <a:effectLst/>
          </p:spPr>
        </p:pic>
      </p:grpSp>
      <p:pic>
        <p:nvPicPr>
          <p:cNvPr id="1353" name="Picture 135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580056" y="3762490"/>
            <a:ext cx="435011" cy="76201"/>
          </a:xfrm>
          <a:prstGeom prst="rect">
            <a:avLst/>
          </a:prstGeom>
        </p:spPr>
      </p:pic>
      <p:pic>
        <p:nvPicPr>
          <p:cNvPr id="1355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95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2539" y="5477619"/>
            <a:ext cx="1094051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7" name="Picture 1356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871" y="4590438"/>
            <a:ext cx="4126442" cy="2868415"/>
          </a:xfrm>
          <a:prstGeom prst="rect">
            <a:avLst/>
          </a:prstGeom>
        </p:spPr>
      </p:pic>
      <p:pic>
        <p:nvPicPr>
          <p:cNvPr id="1359" name="Picture 135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769525" y="5986545"/>
            <a:ext cx="435012" cy="76201"/>
          </a:xfrm>
          <a:prstGeom prst="rect">
            <a:avLst/>
          </a:prstGeom>
        </p:spPr>
      </p:pic>
      <p:sp>
        <p:nvSpPr>
          <p:cNvPr id="1361" name="Shape 1361"/>
          <p:cNvSpPr/>
          <p:nvPr/>
        </p:nvSpPr>
        <p:spPr>
          <a:xfrm>
            <a:off x="3397415" y="5092610"/>
            <a:ext cx="1689354" cy="1679618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400" b="1"/>
              <a:t>C’</a:t>
            </a:r>
          </a:p>
        </p:txBody>
      </p:sp>
      <p:sp>
        <p:nvSpPr>
          <p:cNvPr id="1362" name="Shape 1362"/>
          <p:cNvSpPr/>
          <p:nvPr/>
        </p:nvSpPr>
        <p:spPr>
          <a:xfrm flipV="1">
            <a:off x="371067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3" name="Shape 1363"/>
          <p:cNvSpPr/>
          <p:nvPr/>
        </p:nvSpPr>
        <p:spPr>
          <a:xfrm flipV="1">
            <a:off x="391729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4" name="Shape 1364"/>
          <p:cNvSpPr/>
          <p:nvPr/>
        </p:nvSpPr>
        <p:spPr>
          <a:xfrm flipV="1">
            <a:off x="412391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5" name="Shape 1365"/>
          <p:cNvSpPr/>
          <p:nvPr/>
        </p:nvSpPr>
        <p:spPr>
          <a:xfrm flipV="1">
            <a:off x="433053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6" name="Shape 1366"/>
          <p:cNvSpPr/>
          <p:nvPr/>
        </p:nvSpPr>
        <p:spPr>
          <a:xfrm flipV="1">
            <a:off x="453715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7" name="Shape 1367"/>
          <p:cNvSpPr/>
          <p:nvPr/>
        </p:nvSpPr>
        <p:spPr>
          <a:xfrm flipV="1">
            <a:off x="474377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8" name="Shape 1368"/>
          <p:cNvSpPr/>
          <p:nvPr/>
        </p:nvSpPr>
        <p:spPr>
          <a:xfrm flipV="1">
            <a:off x="4242091" y="6788889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9" name="Shape 1369"/>
          <p:cNvSpPr/>
          <p:nvPr/>
        </p:nvSpPr>
        <p:spPr>
          <a:xfrm>
            <a:off x="7264120" y="3399713"/>
            <a:ext cx="4966905" cy="3105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Encrypt pairs (m,i)</a:t>
            </a:r>
          </a:p>
          <a:p>
            <a:pPr marL="444500" lvl="0" indent="-4445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 sz="3600"/>
              <a:t>Change to C’ such that C’(m, i) = y</a:t>
            </a:r>
            <a:r>
              <a:rPr sz="3600" baseline="-5999"/>
              <a:t>i</a:t>
            </a:r>
            <a:r>
              <a:rPr sz="3600"/>
              <a:t>, the i</a:t>
            </a:r>
            <a:r>
              <a:rPr sz="3600" baseline="31999"/>
              <a:t>th</a:t>
            </a:r>
            <a:r>
              <a:rPr sz="3600"/>
              <a:t> output bit of C(m)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Shape 13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Idea</a:t>
            </a:r>
          </a:p>
        </p:txBody>
      </p:sp>
      <p:grpSp>
        <p:nvGrpSpPr>
          <p:cNvPr id="1374" name="Group 1374"/>
          <p:cNvGrpSpPr/>
          <p:nvPr/>
        </p:nvGrpSpPr>
        <p:grpSpPr>
          <a:xfrm>
            <a:off x="1979044" y="3336147"/>
            <a:ext cx="1583020" cy="928887"/>
            <a:chOff x="-38100" y="-38099"/>
            <a:chExt cx="1583018" cy="928885"/>
          </a:xfrm>
        </p:grpSpPr>
        <p:sp>
          <p:nvSpPr>
            <p:cNvPr id="1373" name="Shape 1373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1</a:t>
              </a:r>
            </a:p>
          </p:txBody>
        </p:sp>
        <p:pic>
          <p:nvPicPr>
            <p:cNvPr id="1372" name="Picture 137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375" name="Picture 137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580056" y="3762490"/>
            <a:ext cx="435011" cy="76201"/>
          </a:xfrm>
          <a:prstGeom prst="rect">
            <a:avLst/>
          </a:prstGeom>
        </p:spPr>
      </p:pic>
      <p:pic>
        <p:nvPicPr>
          <p:cNvPr id="1377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95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8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2539" y="5477619"/>
            <a:ext cx="1094051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9" name="Picture 1378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871" y="4590438"/>
            <a:ext cx="4126442" cy="2868415"/>
          </a:xfrm>
          <a:prstGeom prst="rect">
            <a:avLst/>
          </a:prstGeom>
        </p:spPr>
      </p:pic>
      <p:pic>
        <p:nvPicPr>
          <p:cNvPr id="1381" name="Picture 138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769525" y="5986545"/>
            <a:ext cx="435012" cy="76201"/>
          </a:xfrm>
          <a:prstGeom prst="rect">
            <a:avLst/>
          </a:prstGeom>
        </p:spPr>
      </p:pic>
      <p:sp>
        <p:nvSpPr>
          <p:cNvPr id="1383" name="Shape 1383"/>
          <p:cNvSpPr/>
          <p:nvPr/>
        </p:nvSpPr>
        <p:spPr>
          <a:xfrm>
            <a:off x="3397415" y="5092610"/>
            <a:ext cx="1689354" cy="1679618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400" b="1"/>
              <a:t>C’</a:t>
            </a:r>
          </a:p>
        </p:txBody>
      </p:sp>
      <p:sp>
        <p:nvSpPr>
          <p:cNvPr id="1384" name="Shape 1384"/>
          <p:cNvSpPr/>
          <p:nvPr/>
        </p:nvSpPr>
        <p:spPr>
          <a:xfrm flipV="1">
            <a:off x="371067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85" name="Shape 1385"/>
          <p:cNvSpPr/>
          <p:nvPr/>
        </p:nvSpPr>
        <p:spPr>
          <a:xfrm flipV="1">
            <a:off x="391729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86" name="Shape 1386"/>
          <p:cNvSpPr/>
          <p:nvPr/>
        </p:nvSpPr>
        <p:spPr>
          <a:xfrm flipV="1">
            <a:off x="412391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87" name="Shape 1387"/>
          <p:cNvSpPr/>
          <p:nvPr/>
        </p:nvSpPr>
        <p:spPr>
          <a:xfrm flipV="1">
            <a:off x="433053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88" name="Shape 1388"/>
          <p:cNvSpPr/>
          <p:nvPr/>
        </p:nvSpPr>
        <p:spPr>
          <a:xfrm flipV="1">
            <a:off x="453715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89" name="Shape 1389"/>
          <p:cNvSpPr/>
          <p:nvPr/>
        </p:nvSpPr>
        <p:spPr>
          <a:xfrm flipV="1">
            <a:off x="474377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90" name="Shape 1390"/>
          <p:cNvSpPr/>
          <p:nvPr/>
        </p:nvSpPr>
        <p:spPr>
          <a:xfrm flipV="1">
            <a:off x="4242091" y="6788889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7264120" y="3399713"/>
            <a:ext cx="4966905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44500" indent="-444500">
              <a:lnSpc>
                <a:spcPct val="150000"/>
              </a:lnSpc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Now, to encrypt m, instead encrypt all pairs (m,i) for 1 ≤ i ≤ t</a:t>
            </a:r>
          </a:p>
        </p:txBody>
      </p:sp>
      <p:grpSp>
        <p:nvGrpSpPr>
          <p:cNvPr id="1394" name="Group 1394"/>
          <p:cNvGrpSpPr/>
          <p:nvPr/>
        </p:nvGrpSpPr>
        <p:grpSpPr>
          <a:xfrm>
            <a:off x="5319144" y="3336147"/>
            <a:ext cx="1583020" cy="928887"/>
            <a:chOff x="-38100" y="-38099"/>
            <a:chExt cx="1583018" cy="928885"/>
          </a:xfrm>
        </p:grpSpPr>
        <p:sp>
          <p:nvSpPr>
            <p:cNvPr id="1393" name="Shape 1393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t</a:t>
              </a:r>
            </a:p>
          </p:txBody>
        </p:sp>
        <p:pic>
          <p:nvPicPr>
            <p:cNvPr id="1392" name="Picture 139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395" name="Picture 139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4920156" y="3762490"/>
            <a:ext cx="435011" cy="76201"/>
          </a:xfrm>
          <a:prstGeom prst="rect">
            <a:avLst/>
          </a:prstGeom>
        </p:spPr>
      </p:pic>
      <p:pic>
        <p:nvPicPr>
          <p:cNvPr id="1397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96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sp>
        <p:nvSpPr>
          <p:cNvPr id="1398" name="Shape 1398"/>
          <p:cNvSpPr/>
          <p:nvPr/>
        </p:nvSpPr>
        <p:spPr>
          <a:xfrm>
            <a:off x="3854790" y="3517855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Shape 14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Idea</a:t>
            </a:r>
          </a:p>
        </p:txBody>
      </p:sp>
      <p:grpSp>
        <p:nvGrpSpPr>
          <p:cNvPr id="1403" name="Group 1403"/>
          <p:cNvGrpSpPr/>
          <p:nvPr/>
        </p:nvGrpSpPr>
        <p:grpSpPr>
          <a:xfrm>
            <a:off x="1979044" y="3336147"/>
            <a:ext cx="1583020" cy="928887"/>
            <a:chOff x="-38100" y="-38099"/>
            <a:chExt cx="1583018" cy="928885"/>
          </a:xfrm>
        </p:grpSpPr>
        <p:sp>
          <p:nvSpPr>
            <p:cNvPr id="1402" name="Shape 1402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1</a:t>
              </a:r>
            </a:p>
          </p:txBody>
        </p:sp>
        <p:pic>
          <p:nvPicPr>
            <p:cNvPr id="1401" name="Picture 1400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404" name="Picture 140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580056" y="3762490"/>
            <a:ext cx="435011" cy="76201"/>
          </a:xfrm>
          <a:prstGeom prst="rect">
            <a:avLst/>
          </a:prstGeom>
        </p:spPr>
      </p:pic>
      <p:pic>
        <p:nvPicPr>
          <p:cNvPr id="1406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95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7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2539" y="5477619"/>
            <a:ext cx="1094051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8" name="Picture 1407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871" y="4590438"/>
            <a:ext cx="4126442" cy="2868415"/>
          </a:xfrm>
          <a:prstGeom prst="rect">
            <a:avLst/>
          </a:prstGeom>
        </p:spPr>
      </p:pic>
      <p:pic>
        <p:nvPicPr>
          <p:cNvPr id="1410" name="Picture 140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769525" y="5986545"/>
            <a:ext cx="435012" cy="76201"/>
          </a:xfrm>
          <a:prstGeom prst="rect">
            <a:avLst/>
          </a:prstGeom>
        </p:spPr>
      </p:pic>
      <p:sp>
        <p:nvSpPr>
          <p:cNvPr id="1412" name="Shape 1412"/>
          <p:cNvSpPr/>
          <p:nvPr/>
        </p:nvSpPr>
        <p:spPr>
          <a:xfrm>
            <a:off x="3397415" y="5092610"/>
            <a:ext cx="1689354" cy="1679618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400" b="1"/>
              <a:t>C’</a:t>
            </a:r>
          </a:p>
        </p:txBody>
      </p:sp>
      <p:sp>
        <p:nvSpPr>
          <p:cNvPr id="1413" name="Shape 1413"/>
          <p:cNvSpPr/>
          <p:nvPr/>
        </p:nvSpPr>
        <p:spPr>
          <a:xfrm flipV="1">
            <a:off x="371067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14" name="Shape 1414"/>
          <p:cNvSpPr/>
          <p:nvPr/>
        </p:nvSpPr>
        <p:spPr>
          <a:xfrm flipV="1">
            <a:off x="391729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15" name="Shape 1415"/>
          <p:cNvSpPr/>
          <p:nvPr/>
        </p:nvSpPr>
        <p:spPr>
          <a:xfrm flipV="1">
            <a:off x="412391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16" name="Shape 1416"/>
          <p:cNvSpPr/>
          <p:nvPr/>
        </p:nvSpPr>
        <p:spPr>
          <a:xfrm flipV="1">
            <a:off x="433053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17" name="Shape 1417"/>
          <p:cNvSpPr/>
          <p:nvPr/>
        </p:nvSpPr>
        <p:spPr>
          <a:xfrm flipV="1">
            <a:off x="453715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18" name="Shape 1418"/>
          <p:cNvSpPr/>
          <p:nvPr/>
        </p:nvSpPr>
        <p:spPr>
          <a:xfrm flipV="1">
            <a:off x="474377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19" name="Shape 1419"/>
          <p:cNvSpPr/>
          <p:nvPr/>
        </p:nvSpPr>
        <p:spPr>
          <a:xfrm flipV="1">
            <a:off x="4242091" y="6788889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20" name="Shape 1420"/>
          <p:cNvSpPr/>
          <p:nvPr/>
        </p:nvSpPr>
        <p:spPr>
          <a:xfrm>
            <a:off x="7264120" y="3399713"/>
            <a:ext cx="4966905" cy="4743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Now, to encrypt m, instead encrypt all pairs (m,i) for 1 ≤ i ≤ t</a:t>
            </a:r>
          </a:p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To decrypt, apply sk</a:t>
            </a:r>
            <a:r>
              <a:rPr sz="3600" baseline="-5999"/>
              <a:t>C’</a:t>
            </a:r>
            <a:r>
              <a:rPr sz="3600"/>
              <a:t> to each, and combine results</a:t>
            </a:r>
          </a:p>
        </p:txBody>
      </p:sp>
      <p:grpSp>
        <p:nvGrpSpPr>
          <p:cNvPr id="1423" name="Group 1423"/>
          <p:cNvGrpSpPr/>
          <p:nvPr/>
        </p:nvGrpSpPr>
        <p:grpSpPr>
          <a:xfrm>
            <a:off x="5319144" y="3336147"/>
            <a:ext cx="1583020" cy="928887"/>
            <a:chOff x="-38100" y="-38099"/>
            <a:chExt cx="1583018" cy="928885"/>
          </a:xfrm>
        </p:grpSpPr>
        <p:sp>
          <p:nvSpPr>
            <p:cNvPr id="1422" name="Shape 1422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t</a:t>
              </a:r>
            </a:p>
          </p:txBody>
        </p:sp>
        <p:pic>
          <p:nvPicPr>
            <p:cNvPr id="1421" name="Picture 1420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424" name="Picture 142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4920156" y="3762490"/>
            <a:ext cx="435011" cy="76201"/>
          </a:xfrm>
          <a:prstGeom prst="rect">
            <a:avLst/>
          </a:prstGeom>
        </p:spPr>
      </p:pic>
      <p:pic>
        <p:nvPicPr>
          <p:cNvPr id="1426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96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sp>
        <p:nvSpPr>
          <p:cNvPr id="1427" name="Shape 1427"/>
          <p:cNvSpPr/>
          <p:nvPr/>
        </p:nvSpPr>
        <p:spPr>
          <a:xfrm>
            <a:off x="3854790" y="3517855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  <p:grpSp>
        <p:nvGrpSpPr>
          <p:cNvPr id="1430" name="Group 1430"/>
          <p:cNvGrpSpPr/>
          <p:nvPr/>
        </p:nvGrpSpPr>
        <p:grpSpPr>
          <a:xfrm>
            <a:off x="2215194" y="8070006"/>
            <a:ext cx="1222706" cy="928887"/>
            <a:chOff x="-38099" y="-38099"/>
            <a:chExt cx="1222705" cy="928885"/>
          </a:xfrm>
        </p:grpSpPr>
        <p:sp>
          <p:nvSpPr>
            <p:cNvPr id="1429" name="Shape 1429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0</a:t>
              </a:r>
            </a:p>
          </p:txBody>
        </p:sp>
        <p:pic>
          <p:nvPicPr>
            <p:cNvPr id="1428" name="Picture 1427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grpSp>
        <p:nvGrpSpPr>
          <p:cNvPr id="1433" name="Group 1433"/>
          <p:cNvGrpSpPr/>
          <p:nvPr/>
        </p:nvGrpSpPr>
        <p:grpSpPr>
          <a:xfrm>
            <a:off x="5499301" y="8070006"/>
            <a:ext cx="1222706" cy="928887"/>
            <a:chOff x="-38099" y="-38099"/>
            <a:chExt cx="1222705" cy="928885"/>
          </a:xfrm>
        </p:grpSpPr>
        <p:sp>
          <p:nvSpPr>
            <p:cNvPr id="1432" name="Shape 1432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t</a:t>
              </a:r>
            </a:p>
          </p:txBody>
        </p:sp>
        <p:pic>
          <p:nvPicPr>
            <p:cNvPr id="1431" name="Picture 1430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sp>
        <p:nvSpPr>
          <p:cNvPr id="1434" name="Shape 1434"/>
          <p:cNvSpPr/>
          <p:nvPr/>
        </p:nvSpPr>
        <p:spPr>
          <a:xfrm>
            <a:off x="4854730" y="8210599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  <p:sp>
        <p:nvSpPr>
          <p:cNvPr id="1435" name="Shape 1435"/>
          <p:cNvSpPr/>
          <p:nvPr/>
        </p:nvSpPr>
        <p:spPr>
          <a:xfrm>
            <a:off x="837889" y="8312199"/>
            <a:ext cx="8896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y  =</a:t>
            </a:r>
          </a:p>
        </p:txBody>
      </p:sp>
      <p:grpSp>
        <p:nvGrpSpPr>
          <p:cNvPr id="1438" name="Group 1438"/>
          <p:cNvGrpSpPr/>
          <p:nvPr/>
        </p:nvGrpSpPr>
        <p:grpSpPr>
          <a:xfrm>
            <a:off x="3512563" y="8070006"/>
            <a:ext cx="1222706" cy="928887"/>
            <a:chOff x="-38099" y="-38099"/>
            <a:chExt cx="1222705" cy="928885"/>
          </a:xfrm>
        </p:grpSpPr>
        <p:sp>
          <p:nvSpPr>
            <p:cNvPr id="1437" name="Shape 1437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</a:p>
          </p:txBody>
        </p:sp>
        <p:pic>
          <p:nvPicPr>
            <p:cNvPr id="1436" name="Picture 1435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Problem</a:t>
            </a:r>
          </a:p>
        </p:txBody>
      </p:sp>
      <p:grpSp>
        <p:nvGrpSpPr>
          <p:cNvPr id="1443" name="Group 1443"/>
          <p:cNvGrpSpPr/>
          <p:nvPr/>
        </p:nvGrpSpPr>
        <p:grpSpPr>
          <a:xfrm>
            <a:off x="1979044" y="3336147"/>
            <a:ext cx="1583020" cy="928887"/>
            <a:chOff x="-38100" y="-38099"/>
            <a:chExt cx="1583018" cy="928885"/>
          </a:xfrm>
        </p:grpSpPr>
        <p:sp>
          <p:nvSpPr>
            <p:cNvPr id="1442" name="Shape 1442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1</a:t>
              </a:r>
            </a:p>
          </p:txBody>
        </p:sp>
        <p:pic>
          <p:nvPicPr>
            <p:cNvPr id="1441" name="Picture 1440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444" name="Picture 144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580056" y="3762490"/>
            <a:ext cx="435011" cy="76201"/>
          </a:xfrm>
          <a:prstGeom prst="rect">
            <a:avLst/>
          </a:prstGeom>
        </p:spPr>
      </p:pic>
      <p:pic>
        <p:nvPicPr>
          <p:cNvPr id="1446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95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7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2539" y="5477619"/>
            <a:ext cx="1094051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8" name="Picture 1447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871" y="4590438"/>
            <a:ext cx="4126442" cy="2868415"/>
          </a:xfrm>
          <a:prstGeom prst="rect">
            <a:avLst/>
          </a:prstGeom>
        </p:spPr>
      </p:pic>
      <p:pic>
        <p:nvPicPr>
          <p:cNvPr id="1450" name="Picture 144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769525" y="5986545"/>
            <a:ext cx="435012" cy="76201"/>
          </a:xfrm>
          <a:prstGeom prst="rect">
            <a:avLst/>
          </a:prstGeom>
        </p:spPr>
      </p:pic>
      <p:sp>
        <p:nvSpPr>
          <p:cNvPr id="1452" name="Shape 1452"/>
          <p:cNvSpPr/>
          <p:nvPr/>
        </p:nvSpPr>
        <p:spPr>
          <a:xfrm>
            <a:off x="3397415" y="5092610"/>
            <a:ext cx="1689354" cy="1679618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400" b="1"/>
              <a:t>C’</a:t>
            </a:r>
          </a:p>
        </p:txBody>
      </p:sp>
      <p:sp>
        <p:nvSpPr>
          <p:cNvPr id="1453" name="Shape 1453"/>
          <p:cNvSpPr/>
          <p:nvPr/>
        </p:nvSpPr>
        <p:spPr>
          <a:xfrm flipV="1">
            <a:off x="371067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54" name="Shape 1454"/>
          <p:cNvSpPr/>
          <p:nvPr/>
        </p:nvSpPr>
        <p:spPr>
          <a:xfrm flipV="1">
            <a:off x="391729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55" name="Shape 1455"/>
          <p:cNvSpPr/>
          <p:nvPr/>
        </p:nvSpPr>
        <p:spPr>
          <a:xfrm flipV="1">
            <a:off x="412391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56" name="Shape 1456"/>
          <p:cNvSpPr/>
          <p:nvPr/>
        </p:nvSpPr>
        <p:spPr>
          <a:xfrm flipV="1">
            <a:off x="433053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57" name="Shape 1457"/>
          <p:cNvSpPr/>
          <p:nvPr/>
        </p:nvSpPr>
        <p:spPr>
          <a:xfrm flipV="1">
            <a:off x="453715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58" name="Shape 1458"/>
          <p:cNvSpPr/>
          <p:nvPr/>
        </p:nvSpPr>
        <p:spPr>
          <a:xfrm flipV="1">
            <a:off x="474377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59" name="Shape 1459"/>
          <p:cNvSpPr/>
          <p:nvPr/>
        </p:nvSpPr>
        <p:spPr>
          <a:xfrm flipV="1">
            <a:off x="4242091" y="6788889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1462" name="Group 1462"/>
          <p:cNvGrpSpPr/>
          <p:nvPr/>
        </p:nvGrpSpPr>
        <p:grpSpPr>
          <a:xfrm>
            <a:off x="5319144" y="3336147"/>
            <a:ext cx="1583020" cy="928887"/>
            <a:chOff x="-38100" y="-38099"/>
            <a:chExt cx="1583018" cy="928885"/>
          </a:xfrm>
        </p:grpSpPr>
        <p:sp>
          <p:nvSpPr>
            <p:cNvPr id="1461" name="Shape 1461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t</a:t>
              </a:r>
            </a:p>
          </p:txBody>
        </p:sp>
        <p:pic>
          <p:nvPicPr>
            <p:cNvPr id="1460" name="Picture 1459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463" name="Picture 146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4920156" y="3762490"/>
            <a:ext cx="435011" cy="76201"/>
          </a:xfrm>
          <a:prstGeom prst="rect">
            <a:avLst/>
          </a:prstGeom>
        </p:spPr>
      </p:pic>
      <p:pic>
        <p:nvPicPr>
          <p:cNvPr id="1465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96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6" name="Shape 1466"/>
          <p:cNvSpPr/>
          <p:nvPr/>
        </p:nvSpPr>
        <p:spPr>
          <a:xfrm>
            <a:off x="3854790" y="3517855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  <p:grpSp>
        <p:nvGrpSpPr>
          <p:cNvPr id="1469" name="Group 1469"/>
          <p:cNvGrpSpPr/>
          <p:nvPr/>
        </p:nvGrpSpPr>
        <p:grpSpPr>
          <a:xfrm>
            <a:off x="2215194" y="8070006"/>
            <a:ext cx="1222706" cy="928887"/>
            <a:chOff x="-38099" y="-38099"/>
            <a:chExt cx="1222705" cy="928885"/>
          </a:xfrm>
        </p:grpSpPr>
        <p:sp>
          <p:nvSpPr>
            <p:cNvPr id="1468" name="Shape 1468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0</a:t>
              </a:r>
            </a:p>
          </p:txBody>
        </p:sp>
        <p:pic>
          <p:nvPicPr>
            <p:cNvPr id="1467" name="Picture 1466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grpSp>
        <p:nvGrpSpPr>
          <p:cNvPr id="1472" name="Group 1472"/>
          <p:cNvGrpSpPr/>
          <p:nvPr/>
        </p:nvGrpSpPr>
        <p:grpSpPr>
          <a:xfrm>
            <a:off x="5499301" y="8070006"/>
            <a:ext cx="1222706" cy="928887"/>
            <a:chOff x="-38099" y="-38099"/>
            <a:chExt cx="1222705" cy="928885"/>
          </a:xfrm>
        </p:grpSpPr>
        <p:sp>
          <p:nvSpPr>
            <p:cNvPr id="1471" name="Shape 1471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t</a:t>
              </a:r>
            </a:p>
          </p:txBody>
        </p:sp>
        <p:pic>
          <p:nvPicPr>
            <p:cNvPr id="1470" name="Picture 1469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sp>
        <p:nvSpPr>
          <p:cNvPr id="1473" name="Shape 1473"/>
          <p:cNvSpPr/>
          <p:nvPr/>
        </p:nvSpPr>
        <p:spPr>
          <a:xfrm>
            <a:off x="4854730" y="8210599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  <p:sp>
        <p:nvSpPr>
          <p:cNvPr id="1474" name="Shape 1474"/>
          <p:cNvSpPr/>
          <p:nvPr/>
        </p:nvSpPr>
        <p:spPr>
          <a:xfrm>
            <a:off x="837889" y="8312199"/>
            <a:ext cx="8896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y  =</a:t>
            </a:r>
          </a:p>
        </p:txBody>
      </p:sp>
      <p:grpSp>
        <p:nvGrpSpPr>
          <p:cNvPr id="1477" name="Group 1477"/>
          <p:cNvGrpSpPr/>
          <p:nvPr/>
        </p:nvGrpSpPr>
        <p:grpSpPr>
          <a:xfrm>
            <a:off x="3512563" y="8070006"/>
            <a:ext cx="1222706" cy="928887"/>
            <a:chOff x="-38099" y="-38099"/>
            <a:chExt cx="1222705" cy="928885"/>
          </a:xfrm>
        </p:grpSpPr>
        <p:sp>
          <p:nvSpPr>
            <p:cNvPr id="1476" name="Shape 1476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</a:p>
          </p:txBody>
        </p:sp>
        <p:pic>
          <p:nvPicPr>
            <p:cNvPr id="1475" name="Picture 1474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pic>
        <p:nvPicPr>
          <p:cNvPr id="1478" name="Picture 1477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7509985" y="3665588"/>
            <a:ext cx="1024809" cy="352235"/>
          </a:xfrm>
          <a:prstGeom prst="rect">
            <a:avLst/>
          </a:prstGeom>
        </p:spPr>
      </p:pic>
      <p:sp>
        <p:nvSpPr>
          <p:cNvPr id="1480" name="Shape 1480"/>
          <p:cNvSpPr/>
          <p:nvPr/>
        </p:nvSpPr>
        <p:spPr>
          <a:xfrm>
            <a:off x="9082916" y="3470981"/>
            <a:ext cx="30356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Not sublinear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 smtClean="0"/>
              <a:t>IO</a:t>
            </a:r>
            <a:endParaRPr sz="8000" dirty="0"/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/>
            </a:pP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However</a:t>
            </a:r>
            <a:r>
              <a:rPr lang="en-US" sz="3600" b="1" dirty="0" smtClean="0">
                <a:latin typeface="Helvetica"/>
                <a:ea typeface="Helvetica"/>
                <a:cs typeface="Helvetica"/>
                <a:sym typeface="Helvetica"/>
              </a:rPr>
              <a:t>:</a:t>
            </a:r>
            <a:endParaRPr sz="3600" b="1" dirty="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 dirty="0"/>
              <a:t>All </a:t>
            </a:r>
            <a:r>
              <a:rPr lang="en-US" sz="3600" dirty="0" smtClean="0"/>
              <a:t>concrete </a:t>
            </a:r>
            <a:r>
              <a:rPr sz="3600" dirty="0" smtClean="0"/>
              <a:t>constructions </a:t>
            </a:r>
            <a:r>
              <a:rPr sz="3600" dirty="0"/>
              <a:t>based on </a:t>
            </a:r>
            <a:r>
              <a:rPr sz="3600" u="sng" dirty="0"/>
              <a:t>multilinear maps </a:t>
            </a:r>
            <a:r>
              <a:rPr sz="3600" dirty="0"/>
              <a:t>[GGH13a, CLT13, GGH15, CLT15]</a:t>
            </a:r>
            <a:endParaRPr sz="3600" u="sng" dirty="0"/>
          </a:p>
          <a:p>
            <a:pPr lvl="0">
              <a:defRPr sz="1800"/>
            </a:pPr>
            <a:r>
              <a:rPr sz="3600" dirty="0"/>
              <a:t>All MLM constructions have nontrivial attacks   [CHL</a:t>
            </a:r>
            <a:r>
              <a:rPr sz="1100" baseline="45454" dirty="0"/>
              <a:t>+</a:t>
            </a:r>
            <a:r>
              <a:rPr sz="3600" dirty="0"/>
              <a:t>15, </a:t>
            </a:r>
            <a:r>
              <a:rPr sz="3600" dirty="0" smtClean="0"/>
              <a:t>MF15</a:t>
            </a:r>
            <a:r>
              <a:rPr lang="en-US" sz="3600" dirty="0" smtClean="0"/>
              <a:t>,…</a:t>
            </a:r>
            <a:r>
              <a:rPr sz="3600" dirty="0" smtClean="0"/>
              <a:t>] </a:t>
            </a:r>
            <a:endParaRPr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Shape 14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Problem</a:t>
            </a:r>
          </a:p>
        </p:txBody>
      </p:sp>
      <p:grpSp>
        <p:nvGrpSpPr>
          <p:cNvPr id="1485" name="Group 1485"/>
          <p:cNvGrpSpPr/>
          <p:nvPr/>
        </p:nvGrpSpPr>
        <p:grpSpPr>
          <a:xfrm>
            <a:off x="1979044" y="3336147"/>
            <a:ext cx="1583020" cy="928887"/>
            <a:chOff x="-38100" y="-38099"/>
            <a:chExt cx="1583018" cy="928885"/>
          </a:xfrm>
        </p:grpSpPr>
        <p:sp>
          <p:nvSpPr>
            <p:cNvPr id="1484" name="Shape 1484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1</a:t>
              </a:r>
            </a:p>
          </p:txBody>
        </p:sp>
        <p:pic>
          <p:nvPicPr>
            <p:cNvPr id="1483" name="Picture 1482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486" name="Picture 148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580056" y="3762490"/>
            <a:ext cx="435011" cy="76201"/>
          </a:xfrm>
          <a:prstGeom prst="rect">
            <a:avLst/>
          </a:prstGeom>
        </p:spPr>
      </p:pic>
      <p:pic>
        <p:nvPicPr>
          <p:cNvPr id="1488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95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2539" y="5477619"/>
            <a:ext cx="1094051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0" name="Picture 1489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871" y="4590438"/>
            <a:ext cx="4126442" cy="2868415"/>
          </a:xfrm>
          <a:prstGeom prst="rect">
            <a:avLst/>
          </a:prstGeom>
        </p:spPr>
      </p:pic>
      <p:pic>
        <p:nvPicPr>
          <p:cNvPr id="1492" name="Picture 149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769525" y="5986545"/>
            <a:ext cx="435012" cy="76201"/>
          </a:xfrm>
          <a:prstGeom prst="rect">
            <a:avLst/>
          </a:prstGeom>
        </p:spPr>
      </p:pic>
      <p:sp>
        <p:nvSpPr>
          <p:cNvPr id="1494" name="Shape 1494"/>
          <p:cNvSpPr/>
          <p:nvPr/>
        </p:nvSpPr>
        <p:spPr>
          <a:xfrm>
            <a:off x="3397415" y="5092610"/>
            <a:ext cx="1689354" cy="1679618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400" b="1"/>
              <a:t>C’</a:t>
            </a:r>
          </a:p>
        </p:txBody>
      </p:sp>
      <p:sp>
        <p:nvSpPr>
          <p:cNvPr id="1495" name="Shape 1495"/>
          <p:cNvSpPr/>
          <p:nvPr/>
        </p:nvSpPr>
        <p:spPr>
          <a:xfrm flipV="1">
            <a:off x="371067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96" name="Shape 1496"/>
          <p:cNvSpPr/>
          <p:nvPr/>
        </p:nvSpPr>
        <p:spPr>
          <a:xfrm flipV="1">
            <a:off x="391729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97" name="Shape 1497"/>
          <p:cNvSpPr/>
          <p:nvPr/>
        </p:nvSpPr>
        <p:spPr>
          <a:xfrm flipV="1">
            <a:off x="412391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98" name="Shape 1498"/>
          <p:cNvSpPr/>
          <p:nvPr/>
        </p:nvSpPr>
        <p:spPr>
          <a:xfrm flipV="1">
            <a:off x="433053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99" name="Shape 1499"/>
          <p:cNvSpPr/>
          <p:nvPr/>
        </p:nvSpPr>
        <p:spPr>
          <a:xfrm flipV="1">
            <a:off x="453715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 flipV="1">
            <a:off x="474377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01" name="Shape 1501"/>
          <p:cNvSpPr/>
          <p:nvPr/>
        </p:nvSpPr>
        <p:spPr>
          <a:xfrm flipV="1">
            <a:off x="4242091" y="6788889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1504" name="Group 1504"/>
          <p:cNvGrpSpPr/>
          <p:nvPr/>
        </p:nvGrpSpPr>
        <p:grpSpPr>
          <a:xfrm>
            <a:off x="5319144" y="3336147"/>
            <a:ext cx="1583020" cy="928887"/>
            <a:chOff x="-38100" y="-38099"/>
            <a:chExt cx="1583018" cy="928885"/>
          </a:xfrm>
        </p:grpSpPr>
        <p:sp>
          <p:nvSpPr>
            <p:cNvPr id="1503" name="Shape 1503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t</a:t>
              </a:r>
            </a:p>
          </p:txBody>
        </p:sp>
        <p:pic>
          <p:nvPicPr>
            <p:cNvPr id="1502" name="Picture 150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505" name="Picture 150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4920156" y="3762490"/>
            <a:ext cx="435011" cy="76201"/>
          </a:xfrm>
          <a:prstGeom prst="rect">
            <a:avLst/>
          </a:prstGeom>
        </p:spPr>
      </p:pic>
      <p:pic>
        <p:nvPicPr>
          <p:cNvPr id="1507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96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sp>
        <p:nvSpPr>
          <p:cNvPr id="1508" name="Shape 1508"/>
          <p:cNvSpPr/>
          <p:nvPr/>
        </p:nvSpPr>
        <p:spPr>
          <a:xfrm>
            <a:off x="3854790" y="3517855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  <p:grpSp>
        <p:nvGrpSpPr>
          <p:cNvPr id="1511" name="Group 1511"/>
          <p:cNvGrpSpPr/>
          <p:nvPr/>
        </p:nvGrpSpPr>
        <p:grpSpPr>
          <a:xfrm>
            <a:off x="2215194" y="8070006"/>
            <a:ext cx="1222706" cy="928887"/>
            <a:chOff x="-38099" y="-38099"/>
            <a:chExt cx="1222705" cy="928885"/>
          </a:xfrm>
        </p:grpSpPr>
        <p:sp>
          <p:nvSpPr>
            <p:cNvPr id="1510" name="Shape 1510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0</a:t>
              </a:r>
            </a:p>
          </p:txBody>
        </p:sp>
        <p:pic>
          <p:nvPicPr>
            <p:cNvPr id="1509" name="Picture 1508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grpSp>
        <p:nvGrpSpPr>
          <p:cNvPr id="1514" name="Group 1514"/>
          <p:cNvGrpSpPr/>
          <p:nvPr/>
        </p:nvGrpSpPr>
        <p:grpSpPr>
          <a:xfrm>
            <a:off x="5499301" y="8070006"/>
            <a:ext cx="1222706" cy="928887"/>
            <a:chOff x="-38099" y="-38099"/>
            <a:chExt cx="1222705" cy="928885"/>
          </a:xfrm>
        </p:grpSpPr>
        <p:sp>
          <p:nvSpPr>
            <p:cNvPr id="1513" name="Shape 1513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t</a:t>
              </a:r>
            </a:p>
          </p:txBody>
        </p:sp>
        <p:pic>
          <p:nvPicPr>
            <p:cNvPr id="1512" name="Picture 1511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sp>
        <p:nvSpPr>
          <p:cNvPr id="1515" name="Shape 1515"/>
          <p:cNvSpPr/>
          <p:nvPr/>
        </p:nvSpPr>
        <p:spPr>
          <a:xfrm>
            <a:off x="4854730" y="8210599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  <p:sp>
        <p:nvSpPr>
          <p:cNvPr id="1516" name="Shape 1516"/>
          <p:cNvSpPr/>
          <p:nvPr/>
        </p:nvSpPr>
        <p:spPr>
          <a:xfrm>
            <a:off x="837889" y="8312199"/>
            <a:ext cx="8896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y  =</a:t>
            </a:r>
          </a:p>
        </p:txBody>
      </p:sp>
      <p:grpSp>
        <p:nvGrpSpPr>
          <p:cNvPr id="1519" name="Group 1519"/>
          <p:cNvGrpSpPr/>
          <p:nvPr/>
        </p:nvGrpSpPr>
        <p:grpSpPr>
          <a:xfrm>
            <a:off x="3512563" y="8070006"/>
            <a:ext cx="1222706" cy="928887"/>
            <a:chOff x="-38099" y="-38099"/>
            <a:chExt cx="1222705" cy="928885"/>
          </a:xfrm>
        </p:grpSpPr>
        <p:sp>
          <p:nvSpPr>
            <p:cNvPr id="1518" name="Shape 1518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</a:p>
          </p:txBody>
        </p:sp>
        <p:pic>
          <p:nvPicPr>
            <p:cNvPr id="1517" name="Picture 1516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pic>
        <p:nvPicPr>
          <p:cNvPr id="1520" name="Picture 1519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7509985" y="3665588"/>
            <a:ext cx="1024809" cy="352235"/>
          </a:xfrm>
          <a:prstGeom prst="rect">
            <a:avLst/>
          </a:prstGeom>
        </p:spPr>
      </p:pic>
      <p:sp>
        <p:nvSpPr>
          <p:cNvPr id="1522" name="Shape 1522"/>
          <p:cNvSpPr/>
          <p:nvPr/>
        </p:nvSpPr>
        <p:spPr>
          <a:xfrm>
            <a:off x="9082916" y="3470981"/>
            <a:ext cx="30356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Not sublinear</a:t>
            </a:r>
          </a:p>
        </p:txBody>
      </p:sp>
      <p:sp>
        <p:nvSpPr>
          <p:cNvPr id="1523" name="Shape 1523"/>
          <p:cNvSpPr/>
          <p:nvPr/>
        </p:nvSpPr>
        <p:spPr>
          <a:xfrm>
            <a:off x="7175021" y="4608595"/>
            <a:ext cx="4937487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Ciphertext grows linearly with t, the</a:t>
            </a:r>
          </a:p>
          <a:p>
            <a:pPr lvl="0">
              <a:defRPr sz="1800"/>
            </a:pPr>
            <a:r>
              <a:rPr sz="3600"/>
              <a:t>number of output bits </a:t>
            </a:r>
          </a:p>
          <a:p>
            <a:pPr lvl="0">
              <a:defRPr sz="1800"/>
            </a:pPr>
            <a:r>
              <a:rPr sz="3600"/>
              <a:t>of C, which is not</a:t>
            </a:r>
          </a:p>
          <a:p>
            <a:pPr lvl="0">
              <a:defRPr sz="1800"/>
            </a:pPr>
            <a:r>
              <a:rPr sz="3600"/>
              <a:t>sublinear in |C|.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Shape 15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Problem</a:t>
            </a:r>
          </a:p>
        </p:txBody>
      </p:sp>
      <p:grpSp>
        <p:nvGrpSpPr>
          <p:cNvPr id="1528" name="Group 1528"/>
          <p:cNvGrpSpPr/>
          <p:nvPr/>
        </p:nvGrpSpPr>
        <p:grpSpPr>
          <a:xfrm>
            <a:off x="1979044" y="3336147"/>
            <a:ext cx="1583020" cy="928887"/>
            <a:chOff x="-38100" y="-38099"/>
            <a:chExt cx="1583018" cy="928885"/>
          </a:xfrm>
        </p:grpSpPr>
        <p:sp>
          <p:nvSpPr>
            <p:cNvPr id="1527" name="Shape 1527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1</a:t>
              </a:r>
            </a:p>
          </p:txBody>
        </p:sp>
        <p:pic>
          <p:nvPicPr>
            <p:cNvPr id="1526" name="Picture 152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529" name="Picture 152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580056" y="3762490"/>
            <a:ext cx="435011" cy="76201"/>
          </a:xfrm>
          <a:prstGeom prst="rect">
            <a:avLst/>
          </a:prstGeom>
        </p:spPr>
      </p:pic>
      <p:pic>
        <p:nvPicPr>
          <p:cNvPr id="1531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95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2539" y="5477619"/>
            <a:ext cx="1094051" cy="109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3" name="Picture 153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871" y="4590438"/>
            <a:ext cx="4126442" cy="2868415"/>
          </a:xfrm>
          <a:prstGeom prst="rect">
            <a:avLst/>
          </a:prstGeom>
        </p:spPr>
      </p:pic>
      <p:pic>
        <p:nvPicPr>
          <p:cNvPr id="1535" name="Picture 153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769525" y="5986545"/>
            <a:ext cx="435012" cy="76201"/>
          </a:xfrm>
          <a:prstGeom prst="rect">
            <a:avLst/>
          </a:prstGeom>
        </p:spPr>
      </p:pic>
      <p:sp>
        <p:nvSpPr>
          <p:cNvPr id="1537" name="Shape 1537"/>
          <p:cNvSpPr/>
          <p:nvPr/>
        </p:nvSpPr>
        <p:spPr>
          <a:xfrm>
            <a:off x="3397415" y="5092610"/>
            <a:ext cx="1689354" cy="1679618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400" b="1"/>
              <a:t>C’</a:t>
            </a:r>
          </a:p>
        </p:txBody>
      </p:sp>
      <p:sp>
        <p:nvSpPr>
          <p:cNvPr id="1538" name="Shape 1538"/>
          <p:cNvSpPr/>
          <p:nvPr/>
        </p:nvSpPr>
        <p:spPr>
          <a:xfrm flipV="1">
            <a:off x="371067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39" name="Shape 1539"/>
          <p:cNvSpPr/>
          <p:nvPr/>
        </p:nvSpPr>
        <p:spPr>
          <a:xfrm flipV="1">
            <a:off x="3917296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40" name="Shape 1540"/>
          <p:cNvSpPr/>
          <p:nvPr/>
        </p:nvSpPr>
        <p:spPr>
          <a:xfrm flipV="1">
            <a:off x="412391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41" name="Shape 1541"/>
          <p:cNvSpPr/>
          <p:nvPr/>
        </p:nvSpPr>
        <p:spPr>
          <a:xfrm flipV="1">
            <a:off x="4330535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42" name="Shape 1542"/>
          <p:cNvSpPr/>
          <p:nvPr/>
        </p:nvSpPr>
        <p:spPr>
          <a:xfrm flipV="1">
            <a:off x="453715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43" name="Shape 1543"/>
          <p:cNvSpPr/>
          <p:nvPr/>
        </p:nvSpPr>
        <p:spPr>
          <a:xfrm flipV="1">
            <a:off x="4743774" y="4812673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44" name="Shape 1544"/>
          <p:cNvSpPr/>
          <p:nvPr/>
        </p:nvSpPr>
        <p:spPr>
          <a:xfrm flipV="1">
            <a:off x="4242091" y="6788889"/>
            <a:ext cx="1" cy="2792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1547" name="Group 1547"/>
          <p:cNvGrpSpPr/>
          <p:nvPr/>
        </p:nvGrpSpPr>
        <p:grpSpPr>
          <a:xfrm>
            <a:off x="5319144" y="3336147"/>
            <a:ext cx="1583020" cy="928887"/>
            <a:chOff x="-38100" y="-38099"/>
            <a:chExt cx="1583018" cy="928885"/>
          </a:xfrm>
        </p:grpSpPr>
        <p:sp>
          <p:nvSpPr>
            <p:cNvPr id="1546" name="Shape 1546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t</a:t>
              </a:r>
            </a:p>
          </p:txBody>
        </p:sp>
        <p:pic>
          <p:nvPicPr>
            <p:cNvPr id="1545" name="Picture 1544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548" name="Picture 154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4920156" y="3762490"/>
            <a:ext cx="435011" cy="76201"/>
          </a:xfrm>
          <a:prstGeom prst="rect">
            <a:avLst/>
          </a:prstGeom>
        </p:spPr>
      </p:pic>
      <p:pic>
        <p:nvPicPr>
          <p:cNvPr id="1550" name="lo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9617" y="3456822"/>
            <a:ext cx="687537" cy="687538"/>
          </a:xfrm>
          <a:prstGeom prst="rect">
            <a:avLst/>
          </a:prstGeom>
          <a:ln w="12700">
            <a:miter lim="400000"/>
          </a:ln>
        </p:spPr>
      </p:pic>
      <p:sp>
        <p:nvSpPr>
          <p:cNvPr id="1551" name="Shape 1551"/>
          <p:cNvSpPr/>
          <p:nvPr/>
        </p:nvSpPr>
        <p:spPr>
          <a:xfrm>
            <a:off x="3854790" y="3517855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  <p:grpSp>
        <p:nvGrpSpPr>
          <p:cNvPr id="1554" name="Group 1554"/>
          <p:cNvGrpSpPr/>
          <p:nvPr/>
        </p:nvGrpSpPr>
        <p:grpSpPr>
          <a:xfrm>
            <a:off x="2215194" y="8070006"/>
            <a:ext cx="1222706" cy="928887"/>
            <a:chOff x="-38099" y="-38099"/>
            <a:chExt cx="1222705" cy="928885"/>
          </a:xfrm>
        </p:grpSpPr>
        <p:sp>
          <p:nvSpPr>
            <p:cNvPr id="1553" name="Shape 1553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0</a:t>
              </a:r>
            </a:p>
          </p:txBody>
        </p:sp>
        <p:pic>
          <p:nvPicPr>
            <p:cNvPr id="1552" name="Picture 1551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grpSp>
        <p:nvGrpSpPr>
          <p:cNvPr id="1557" name="Group 1557"/>
          <p:cNvGrpSpPr/>
          <p:nvPr/>
        </p:nvGrpSpPr>
        <p:grpSpPr>
          <a:xfrm>
            <a:off x="5499301" y="8070006"/>
            <a:ext cx="1222706" cy="928887"/>
            <a:chOff x="-38099" y="-38099"/>
            <a:chExt cx="1222705" cy="928885"/>
          </a:xfrm>
        </p:grpSpPr>
        <p:sp>
          <p:nvSpPr>
            <p:cNvPr id="1556" name="Shape 1556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t</a:t>
              </a:r>
            </a:p>
          </p:txBody>
        </p:sp>
        <p:pic>
          <p:nvPicPr>
            <p:cNvPr id="1555" name="Picture 1554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sp>
        <p:nvSpPr>
          <p:cNvPr id="1558" name="Shape 1558"/>
          <p:cNvSpPr/>
          <p:nvPr/>
        </p:nvSpPr>
        <p:spPr>
          <a:xfrm>
            <a:off x="4854730" y="8210599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…</a:t>
            </a:r>
          </a:p>
        </p:txBody>
      </p:sp>
      <p:sp>
        <p:nvSpPr>
          <p:cNvPr id="1559" name="Shape 1559"/>
          <p:cNvSpPr/>
          <p:nvPr/>
        </p:nvSpPr>
        <p:spPr>
          <a:xfrm>
            <a:off x="837889" y="8312199"/>
            <a:ext cx="8896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y  =</a:t>
            </a:r>
          </a:p>
        </p:txBody>
      </p:sp>
      <p:grpSp>
        <p:nvGrpSpPr>
          <p:cNvPr id="1562" name="Group 1562"/>
          <p:cNvGrpSpPr/>
          <p:nvPr/>
        </p:nvGrpSpPr>
        <p:grpSpPr>
          <a:xfrm>
            <a:off x="3512563" y="8070006"/>
            <a:ext cx="1222706" cy="928887"/>
            <a:chOff x="-38099" y="-38099"/>
            <a:chExt cx="1222705" cy="928885"/>
          </a:xfrm>
        </p:grpSpPr>
        <p:sp>
          <p:nvSpPr>
            <p:cNvPr id="1561" name="Shape 1561"/>
            <p:cNvSpPr/>
            <p:nvPr/>
          </p:nvSpPr>
          <p:spPr>
            <a:xfrm>
              <a:off x="0" y="0"/>
              <a:ext cx="1146506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rPr sz="3200" b="1" baseline="-5999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</a:p>
          </p:txBody>
        </p:sp>
        <p:pic>
          <p:nvPicPr>
            <p:cNvPr id="1560" name="Picture 1559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1222706" cy="928886"/>
            </a:xfrm>
            <a:prstGeom prst="rect">
              <a:avLst/>
            </a:prstGeom>
            <a:effectLst/>
          </p:spPr>
        </p:pic>
      </p:grpSp>
      <p:pic>
        <p:nvPicPr>
          <p:cNvPr id="1563" name="Picture 1562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7509985" y="3665588"/>
            <a:ext cx="1024809" cy="352235"/>
          </a:xfrm>
          <a:prstGeom prst="rect">
            <a:avLst/>
          </a:prstGeom>
        </p:spPr>
      </p:pic>
      <p:sp>
        <p:nvSpPr>
          <p:cNvPr id="1565" name="Shape 1565"/>
          <p:cNvSpPr/>
          <p:nvPr/>
        </p:nvSpPr>
        <p:spPr>
          <a:xfrm>
            <a:off x="9082916" y="3470981"/>
            <a:ext cx="30356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Not sublinear</a:t>
            </a:r>
          </a:p>
        </p:txBody>
      </p:sp>
      <p:grpSp>
        <p:nvGrpSpPr>
          <p:cNvPr id="1568" name="Group 1568"/>
          <p:cNvGrpSpPr/>
          <p:nvPr/>
        </p:nvGrpSpPr>
        <p:grpSpPr>
          <a:xfrm>
            <a:off x="7486039" y="7657558"/>
            <a:ext cx="4802648" cy="1346201"/>
            <a:chOff x="-38099" y="-38100"/>
            <a:chExt cx="4802647" cy="1346200"/>
          </a:xfrm>
        </p:grpSpPr>
        <p:sp>
          <p:nvSpPr>
            <p:cNvPr id="1567" name="Shape 1567"/>
            <p:cNvSpPr/>
            <p:nvPr/>
          </p:nvSpPr>
          <p:spPr>
            <a:xfrm>
              <a:off x="0" y="0"/>
              <a:ext cx="4726448" cy="12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>
                  <a:solidFill>
                    <a:srgbClr val="C8250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600" b="1">
                  <a:solidFill>
                    <a:srgbClr val="C82506"/>
                  </a:solidFill>
                </a:rPr>
                <a:t>Need to compress ciphertext</a:t>
              </a:r>
            </a:p>
          </p:txBody>
        </p:sp>
        <p:pic>
          <p:nvPicPr>
            <p:cNvPr id="1566" name="Picture 1565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38100" y="-38100"/>
              <a:ext cx="4802648" cy="1346200"/>
            </a:xfrm>
            <a:prstGeom prst="rect">
              <a:avLst/>
            </a:prstGeom>
            <a:effectLst/>
          </p:spPr>
        </p:pic>
      </p:grpSp>
      <p:sp>
        <p:nvSpPr>
          <p:cNvPr id="1569" name="Shape 1569"/>
          <p:cNvSpPr/>
          <p:nvPr/>
        </p:nvSpPr>
        <p:spPr>
          <a:xfrm>
            <a:off x="7175021" y="4608595"/>
            <a:ext cx="4937487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Ciphertext grows linearly with t, the</a:t>
            </a:r>
          </a:p>
          <a:p>
            <a:pPr lvl="0">
              <a:defRPr sz="1800"/>
            </a:pPr>
            <a:r>
              <a:rPr sz="3600"/>
              <a:t>number of output bits </a:t>
            </a:r>
          </a:p>
          <a:p>
            <a:pPr lvl="0">
              <a:defRPr sz="1800"/>
            </a:pPr>
            <a:r>
              <a:rPr sz="3600"/>
              <a:t>of C, which is not</a:t>
            </a:r>
          </a:p>
          <a:p>
            <a:pPr lvl="0">
              <a:defRPr sz="1800"/>
            </a:pPr>
            <a:r>
              <a:rPr sz="3600"/>
              <a:t>sublinear in |C|.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Shape 15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Solution</a:t>
            </a:r>
          </a:p>
        </p:txBody>
      </p:sp>
      <p:grpSp>
        <p:nvGrpSpPr>
          <p:cNvPr id="1594" name="Group 1594"/>
          <p:cNvGrpSpPr/>
          <p:nvPr/>
        </p:nvGrpSpPr>
        <p:grpSpPr>
          <a:xfrm>
            <a:off x="1622109" y="3095656"/>
            <a:ext cx="1794460" cy="4756088"/>
            <a:chOff x="0" y="0"/>
            <a:chExt cx="1794458" cy="4756087"/>
          </a:xfrm>
        </p:grpSpPr>
        <p:sp>
          <p:nvSpPr>
            <p:cNvPr id="1585" name="Shape 1585"/>
            <p:cNvSpPr/>
            <p:nvPr/>
          </p:nvSpPr>
          <p:spPr>
            <a:xfrm>
              <a:off x="0" y="625218"/>
              <a:ext cx="1794459" cy="3505652"/>
            </a:xfrm>
            <a:prstGeom prst="roundRect">
              <a:avLst>
                <a:gd name="adj" fmla="val 29304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200" b="1" dirty="0"/>
                <a:t>G[K,m]</a:t>
              </a:r>
            </a:p>
          </p:txBody>
        </p:sp>
        <p:sp>
          <p:nvSpPr>
            <p:cNvPr id="1586" name="Shape 1586"/>
            <p:cNvSpPr/>
            <p:nvPr/>
          </p:nvSpPr>
          <p:spPr>
            <a:xfrm flipV="1">
              <a:off x="35103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 flipV="1">
              <a:off x="897229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 flipV="1">
              <a:off x="144342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 flipV="1">
              <a:off x="934577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 flipV="1">
              <a:off x="42573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 flipV="1">
              <a:off x="661480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592" name="Shape 1592"/>
            <p:cNvSpPr/>
            <p:nvPr/>
          </p:nvSpPr>
          <p:spPr>
            <a:xfrm flipV="1">
              <a:off x="118900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593" name="Shape 1593"/>
            <p:cNvSpPr/>
            <p:nvPr/>
          </p:nvSpPr>
          <p:spPr>
            <a:xfrm flipV="1">
              <a:off x="1443424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595" name="Shape 1595"/>
          <p:cNvSpPr/>
          <p:nvPr/>
        </p:nvSpPr>
        <p:spPr>
          <a:xfrm>
            <a:off x="4582585" y="2917113"/>
            <a:ext cx="7190893" cy="228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Instead of a ciphertext, release a circuit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G[K,m]</a:t>
            </a:r>
            <a:r>
              <a:rPr sz="3600"/>
              <a:t> that, on input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sz="3600"/>
              <a:t>, generates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Enc(m,i)</a:t>
            </a:r>
          </a:p>
        </p:txBody>
      </p:sp>
      <p:grpSp>
        <p:nvGrpSpPr>
          <p:cNvPr id="1598" name="Group 1598"/>
          <p:cNvGrpSpPr/>
          <p:nvPr/>
        </p:nvGrpSpPr>
        <p:grpSpPr>
          <a:xfrm>
            <a:off x="2050405" y="2038350"/>
            <a:ext cx="937867" cy="800100"/>
            <a:chOff x="-38099" y="-38100"/>
            <a:chExt cx="937865" cy="800100"/>
          </a:xfrm>
        </p:grpSpPr>
        <p:sp>
          <p:nvSpPr>
            <p:cNvPr id="1597" name="Shape 1597"/>
            <p:cNvSpPr/>
            <p:nvPr/>
          </p:nvSpPr>
          <p:spPr>
            <a:xfrm>
              <a:off x="0" y="0"/>
              <a:ext cx="861666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600" b="1"/>
                <a:t>i </a:t>
              </a:r>
            </a:p>
          </p:txBody>
        </p:sp>
        <p:pic>
          <p:nvPicPr>
            <p:cNvPr id="1596" name="Picture 159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937866" cy="800100"/>
            </a:xfrm>
            <a:prstGeom prst="rect">
              <a:avLst/>
            </a:prstGeom>
            <a:effectLst/>
          </p:spPr>
        </p:pic>
      </p:grpSp>
      <p:grpSp>
        <p:nvGrpSpPr>
          <p:cNvPr id="1601" name="Group 1601"/>
          <p:cNvGrpSpPr/>
          <p:nvPr/>
        </p:nvGrpSpPr>
        <p:grpSpPr>
          <a:xfrm>
            <a:off x="2029844" y="8108950"/>
            <a:ext cx="1583020" cy="928886"/>
            <a:chOff x="-38100" y="-38099"/>
            <a:chExt cx="1583018" cy="928885"/>
          </a:xfrm>
        </p:grpSpPr>
        <p:sp>
          <p:nvSpPr>
            <p:cNvPr id="1600" name="Shape 1600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i</a:t>
              </a:r>
            </a:p>
          </p:txBody>
        </p:sp>
        <p:pic>
          <p:nvPicPr>
            <p:cNvPr id="1599" name="Picture 159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602" name="Picture 160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600000">
            <a:off x="1630856" y="8535292"/>
            <a:ext cx="435011" cy="76201"/>
          </a:xfrm>
          <a:prstGeom prst="rect">
            <a:avLst/>
          </a:prstGeom>
        </p:spPr>
      </p:pic>
      <p:pic>
        <p:nvPicPr>
          <p:cNvPr id="1604" name="lo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0317" y="8229624"/>
            <a:ext cx="687537" cy="687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Solution</a:t>
            </a:r>
          </a:p>
        </p:txBody>
      </p:sp>
      <p:grpSp>
        <p:nvGrpSpPr>
          <p:cNvPr id="1616" name="Group 1616"/>
          <p:cNvGrpSpPr/>
          <p:nvPr/>
        </p:nvGrpSpPr>
        <p:grpSpPr>
          <a:xfrm>
            <a:off x="1622109" y="3095656"/>
            <a:ext cx="1794460" cy="4756088"/>
            <a:chOff x="0" y="0"/>
            <a:chExt cx="1794458" cy="4756087"/>
          </a:xfrm>
        </p:grpSpPr>
        <p:sp>
          <p:nvSpPr>
            <p:cNvPr id="1607" name="Shape 1607"/>
            <p:cNvSpPr/>
            <p:nvPr/>
          </p:nvSpPr>
          <p:spPr>
            <a:xfrm>
              <a:off x="0" y="625218"/>
              <a:ext cx="1794459" cy="3505652"/>
            </a:xfrm>
            <a:prstGeom prst="roundRect">
              <a:avLst>
                <a:gd name="adj" fmla="val 29304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200" b="1" dirty="0"/>
                <a:t>G[K,m]</a:t>
              </a:r>
            </a:p>
          </p:txBody>
        </p:sp>
        <p:sp>
          <p:nvSpPr>
            <p:cNvPr id="1608" name="Shape 1608"/>
            <p:cNvSpPr/>
            <p:nvPr/>
          </p:nvSpPr>
          <p:spPr>
            <a:xfrm flipV="1">
              <a:off x="35103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 flipV="1">
              <a:off x="897229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 flipV="1">
              <a:off x="144342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 flipV="1">
              <a:off x="934577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 flipV="1">
              <a:off x="42573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 flipV="1">
              <a:off x="661480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 flipV="1">
              <a:off x="118900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 flipV="1">
              <a:off x="1443424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617" name="Shape 1617"/>
          <p:cNvSpPr/>
          <p:nvPr/>
        </p:nvSpPr>
        <p:spPr>
          <a:xfrm>
            <a:off x="4582585" y="2917113"/>
            <a:ext cx="7190893" cy="392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Instead of a ciphertext, release a circuit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G[K,m]</a:t>
            </a:r>
            <a:r>
              <a:rPr sz="3600"/>
              <a:t> that, on input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sz="3600"/>
              <a:t>, generates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Enc(m,i)</a:t>
            </a:r>
          </a:p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Use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PRF(K,i)</a:t>
            </a:r>
            <a:r>
              <a:rPr sz="3600"/>
              <a:t> as encryption randomness.</a:t>
            </a:r>
          </a:p>
        </p:txBody>
      </p:sp>
      <p:grpSp>
        <p:nvGrpSpPr>
          <p:cNvPr id="1620" name="Group 1620"/>
          <p:cNvGrpSpPr/>
          <p:nvPr/>
        </p:nvGrpSpPr>
        <p:grpSpPr>
          <a:xfrm>
            <a:off x="2050405" y="2038350"/>
            <a:ext cx="937867" cy="800100"/>
            <a:chOff x="-38099" y="-38100"/>
            <a:chExt cx="937865" cy="800100"/>
          </a:xfrm>
        </p:grpSpPr>
        <p:sp>
          <p:nvSpPr>
            <p:cNvPr id="1619" name="Shape 1619"/>
            <p:cNvSpPr/>
            <p:nvPr/>
          </p:nvSpPr>
          <p:spPr>
            <a:xfrm>
              <a:off x="0" y="0"/>
              <a:ext cx="861666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600" b="1"/>
                <a:t>i </a:t>
              </a:r>
            </a:p>
          </p:txBody>
        </p:sp>
        <p:pic>
          <p:nvPicPr>
            <p:cNvPr id="1618" name="Picture 161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937866" cy="800100"/>
            </a:xfrm>
            <a:prstGeom prst="rect">
              <a:avLst/>
            </a:prstGeom>
            <a:effectLst/>
          </p:spPr>
        </p:pic>
      </p:grpSp>
      <p:grpSp>
        <p:nvGrpSpPr>
          <p:cNvPr id="1623" name="Group 1623"/>
          <p:cNvGrpSpPr/>
          <p:nvPr/>
        </p:nvGrpSpPr>
        <p:grpSpPr>
          <a:xfrm>
            <a:off x="2029844" y="8108950"/>
            <a:ext cx="1583020" cy="928886"/>
            <a:chOff x="-38100" y="-38099"/>
            <a:chExt cx="1583018" cy="928885"/>
          </a:xfrm>
        </p:grpSpPr>
        <p:sp>
          <p:nvSpPr>
            <p:cNvPr id="1622" name="Shape 1622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i</a:t>
              </a:r>
            </a:p>
          </p:txBody>
        </p:sp>
        <p:pic>
          <p:nvPicPr>
            <p:cNvPr id="1621" name="Picture 162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624" name="Picture 162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600000">
            <a:off x="1630856" y="8535292"/>
            <a:ext cx="435011" cy="76201"/>
          </a:xfrm>
          <a:prstGeom prst="rect">
            <a:avLst/>
          </a:prstGeom>
        </p:spPr>
      </p:pic>
      <p:pic>
        <p:nvPicPr>
          <p:cNvPr id="1626" name="lo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0317" y="8229624"/>
            <a:ext cx="687537" cy="687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Solution</a:t>
            </a:r>
          </a:p>
        </p:txBody>
      </p:sp>
      <p:grpSp>
        <p:nvGrpSpPr>
          <p:cNvPr id="1638" name="Group 1638"/>
          <p:cNvGrpSpPr/>
          <p:nvPr/>
        </p:nvGrpSpPr>
        <p:grpSpPr>
          <a:xfrm>
            <a:off x="1622109" y="3095656"/>
            <a:ext cx="1794460" cy="4756088"/>
            <a:chOff x="0" y="0"/>
            <a:chExt cx="1794458" cy="4756087"/>
          </a:xfrm>
        </p:grpSpPr>
        <p:sp>
          <p:nvSpPr>
            <p:cNvPr id="1629" name="Shape 1629"/>
            <p:cNvSpPr/>
            <p:nvPr/>
          </p:nvSpPr>
          <p:spPr>
            <a:xfrm>
              <a:off x="0" y="625218"/>
              <a:ext cx="1794459" cy="3505652"/>
            </a:xfrm>
            <a:prstGeom prst="roundRect">
              <a:avLst>
                <a:gd name="adj" fmla="val 29304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 dirty="0">
                  <a:solidFill>
                    <a:srgbClr val="FFFFFF"/>
                  </a:solidFill>
                </a:rPr>
                <a:t>G[K,m]</a:t>
              </a:r>
            </a:p>
          </p:txBody>
        </p:sp>
        <p:sp>
          <p:nvSpPr>
            <p:cNvPr id="1630" name="Shape 1630"/>
            <p:cNvSpPr/>
            <p:nvPr/>
          </p:nvSpPr>
          <p:spPr>
            <a:xfrm flipV="1">
              <a:off x="35103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 flipV="1">
              <a:off x="897229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 flipV="1">
              <a:off x="144342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 flipV="1">
              <a:off x="934577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 flipV="1">
              <a:off x="42573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 flipV="1">
              <a:off x="661480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 flipV="1">
              <a:off x="118900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 flipV="1">
              <a:off x="1443424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639" name="Shape 1639"/>
          <p:cNvSpPr/>
          <p:nvPr/>
        </p:nvSpPr>
        <p:spPr>
          <a:xfrm>
            <a:off x="4582585" y="2917113"/>
            <a:ext cx="7190893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lang="en-US" sz="3600" dirty="0" smtClean="0"/>
              <a:t>As </a:t>
            </a:r>
            <a:r>
              <a:rPr sz="3600" dirty="0" smtClean="0"/>
              <a:t>a </a:t>
            </a:r>
            <a:r>
              <a:rPr sz="3600" dirty="0" err="1" smtClean="0"/>
              <a:t>ciphertext</a:t>
            </a:r>
            <a:r>
              <a:rPr lang="en-US" sz="3600" dirty="0" smtClean="0"/>
              <a:t>:</a:t>
            </a:r>
            <a:r>
              <a:rPr sz="3600" dirty="0" smtClean="0"/>
              <a:t> release </a:t>
            </a:r>
            <a:r>
              <a:rPr sz="3600" dirty="0"/>
              <a:t>a circuit </a:t>
            </a:r>
            <a:r>
              <a:rPr sz="3600" b="1" dirty="0">
                <a:latin typeface="Helvetica"/>
                <a:ea typeface="Helvetica"/>
                <a:cs typeface="Helvetica"/>
                <a:sym typeface="Helvetica"/>
              </a:rPr>
              <a:t>G[K,m]</a:t>
            </a:r>
            <a:r>
              <a:rPr sz="3600" dirty="0"/>
              <a:t> that, on input </a:t>
            </a:r>
            <a:r>
              <a:rPr sz="3600" b="1" dirty="0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sz="3600" dirty="0"/>
              <a:t>, generates </a:t>
            </a:r>
            <a:r>
              <a:rPr sz="3600" b="1" dirty="0">
                <a:latin typeface="Helvetica"/>
                <a:ea typeface="Helvetica"/>
                <a:cs typeface="Helvetica"/>
                <a:sym typeface="Helvetica"/>
              </a:rPr>
              <a:t>Enc(m,i).</a:t>
            </a:r>
          </a:p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 dirty="0"/>
              <a:t>Use </a:t>
            </a:r>
            <a:r>
              <a:rPr sz="3600" b="1" dirty="0">
                <a:latin typeface="Helvetica"/>
                <a:ea typeface="Helvetica"/>
                <a:cs typeface="Helvetica"/>
                <a:sym typeface="Helvetica"/>
              </a:rPr>
              <a:t>PRF(K,i)</a:t>
            </a:r>
            <a:r>
              <a:rPr sz="3600" dirty="0"/>
              <a:t> as encryption randomness.</a:t>
            </a:r>
          </a:p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 dirty="0"/>
              <a:t>Obfuscate the circuit using XiO to hide K and m.</a:t>
            </a:r>
          </a:p>
        </p:txBody>
      </p:sp>
      <p:grpSp>
        <p:nvGrpSpPr>
          <p:cNvPr id="1642" name="Group 1642"/>
          <p:cNvGrpSpPr/>
          <p:nvPr/>
        </p:nvGrpSpPr>
        <p:grpSpPr>
          <a:xfrm>
            <a:off x="2050405" y="2038350"/>
            <a:ext cx="937867" cy="800100"/>
            <a:chOff x="-38099" y="-38100"/>
            <a:chExt cx="937865" cy="800100"/>
          </a:xfrm>
        </p:grpSpPr>
        <p:sp>
          <p:nvSpPr>
            <p:cNvPr id="1641" name="Shape 1641"/>
            <p:cNvSpPr/>
            <p:nvPr/>
          </p:nvSpPr>
          <p:spPr>
            <a:xfrm>
              <a:off x="0" y="0"/>
              <a:ext cx="861666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600" b="1"/>
                <a:t>i </a:t>
              </a:r>
            </a:p>
          </p:txBody>
        </p:sp>
        <p:pic>
          <p:nvPicPr>
            <p:cNvPr id="1640" name="Picture 163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937866" cy="800100"/>
            </a:xfrm>
            <a:prstGeom prst="rect">
              <a:avLst/>
            </a:prstGeom>
            <a:effectLst/>
          </p:spPr>
        </p:pic>
      </p:grpSp>
      <p:grpSp>
        <p:nvGrpSpPr>
          <p:cNvPr id="1645" name="Group 1645"/>
          <p:cNvGrpSpPr/>
          <p:nvPr/>
        </p:nvGrpSpPr>
        <p:grpSpPr>
          <a:xfrm>
            <a:off x="2029844" y="8108950"/>
            <a:ext cx="1583020" cy="928886"/>
            <a:chOff x="-38100" y="-38099"/>
            <a:chExt cx="1583018" cy="928885"/>
          </a:xfrm>
        </p:grpSpPr>
        <p:sp>
          <p:nvSpPr>
            <p:cNvPr id="1644" name="Shape 1644"/>
            <p:cNvSpPr/>
            <p:nvPr/>
          </p:nvSpPr>
          <p:spPr>
            <a:xfrm>
              <a:off x="0" y="0"/>
              <a:ext cx="150681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53585F"/>
                  </a:solidFill>
                </a:rPr>
                <a:t>m, i</a:t>
              </a:r>
            </a:p>
          </p:txBody>
        </p:sp>
        <p:pic>
          <p:nvPicPr>
            <p:cNvPr id="1643" name="Picture 164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8100" y="-38100"/>
              <a:ext cx="1583019" cy="928886"/>
            </a:xfrm>
            <a:prstGeom prst="rect">
              <a:avLst/>
            </a:prstGeom>
            <a:effectLst/>
          </p:spPr>
        </p:pic>
      </p:grpSp>
      <p:pic>
        <p:nvPicPr>
          <p:cNvPr id="1646" name="Picture 164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1600000">
            <a:off x="1630856" y="8535292"/>
            <a:ext cx="435011" cy="76201"/>
          </a:xfrm>
          <a:prstGeom prst="rect">
            <a:avLst/>
          </a:prstGeom>
        </p:spPr>
      </p:pic>
      <p:pic>
        <p:nvPicPr>
          <p:cNvPr id="1648" name="lock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0317" y="8229624"/>
            <a:ext cx="687537" cy="687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Shape 1870"/>
          <p:cNvSpPr>
            <a:spLocks noGrp="1"/>
          </p:cNvSpPr>
          <p:nvPr>
            <p:ph type="title"/>
          </p:nvPr>
        </p:nvSpPr>
        <p:spPr>
          <a:xfrm>
            <a:off x="952500" y="157922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Sublinear</a:t>
            </a:r>
          </a:p>
        </p:txBody>
      </p:sp>
      <p:grpSp>
        <p:nvGrpSpPr>
          <p:cNvPr id="1880" name="Group 1880"/>
          <p:cNvGrpSpPr/>
          <p:nvPr/>
        </p:nvGrpSpPr>
        <p:grpSpPr>
          <a:xfrm>
            <a:off x="1622109" y="3095656"/>
            <a:ext cx="1794460" cy="4756088"/>
            <a:chOff x="0" y="0"/>
            <a:chExt cx="1794458" cy="4756087"/>
          </a:xfrm>
        </p:grpSpPr>
        <p:sp>
          <p:nvSpPr>
            <p:cNvPr id="1871" name="Shape 1871"/>
            <p:cNvSpPr/>
            <p:nvPr/>
          </p:nvSpPr>
          <p:spPr>
            <a:xfrm>
              <a:off x="0" y="625218"/>
              <a:ext cx="1794459" cy="3505652"/>
            </a:xfrm>
            <a:prstGeom prst="roundRect">
              <a:avLst>
                <a:gd name="adj" fmla="val 29304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G[K,m]</a:t>
              </a:r>
            </a:p>
          </p:txBody>
        </p:sp>
        <p:sp>
          <p:nvSpPr>
            <p:cNvPr id="1872" name="Shape 1872"/>
            <p:cNvSpPr/>
            <p:nvPr/>
          </p:nvSpPr>
          <p:spPr>
            <a:xfrm flipV="1">
              <a:off x="35103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73" name="Shape 1873"/>
            <p:cNvSpPr/>
            <p:nvPr/>
          </p:nvSpPr>
          <p:spPr>
            <a:xfrm flipV="1">
              <a:off x="897229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74" name="Shape 1874"/>
            <p:cNvSpPr/>
            <p:nvPr/>
          </p:nvSpPr>
          <p:spPr>
            <a:xfrm flipV="1">
              <a:off x="144342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75" name="Shape 1875"/>
            <p:cNvSpPr/>
            <p:nvPr/>
          </p:nvSpPr>
          <p:spPr>
            <a:xfrm flipV="1">
              <a:off x="934577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76" name="Shape 1876"/>
            <p:cNvSpPr/>
            <p:nvPr/>
          </p:nvSpPr>
          <p:spPr>
            <a:xfrm flipV="1">
              <a:off x="42573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77" name="Shape 1877"/>
            <p:cNvSpPr/>
            <p:nvPr/>
          </p:nvSpPr>
          <p:spPr>
            <a:xfrm flipV="1">
              <a:off x="661480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78" name="Shape 1878"/>
            <p:cNvSpPr/>
            <p:nvPr/>
          </p:nvSpPr>
          <p:spPr>
            <a:xfrm flipV="1">
              <a:off x="118900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79" name="Shape 1879"/>
            <p:cNvSpPr/>
            <p:nvPr/>
          </p:nvSpPr>
          <p:spPr>
            <a:xfrm flipV="1">
              <a:off x="1443424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881" name="Shape 1881"/>
          <p:cNvSpPr/>
          <p:nvPr/>
        </p:nvSpPr>
        <p:spPr>
          <a:xfrm>
            <a:off x="4011781" y="6346113"/>
            <a:ext cx="7924963" cy="146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44500" indent="-444500">
              <a:lnSpc>
                <a:spcPct val="150000"/>
              </a:lnSpc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|G[K,m]| = (PRF evaluation + Encryption) = poly(λ, |m|)</a:t>
            </a:r>
          </a:p>
        </p:txBody>
      </p:sp>
      <p:sp>
        <p:nvSpPr>
          <p:cNvPr id="1882" name="Shape 1882"/>
          <p:cNvSpPr/>
          <p:nvPr/>
        </p:nvSpPr>
        <p:spPr>
          <a:xfrm>
            <a:off x="3985189" y="3225203"/>
            <a:ext cx="797814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3600" dirty="0"/>
              <a:t>|XiO(G[k,m])| = poly(λ, |G(k,m)|) * </a:t>
            </a:r>
            <a:r>
              <a:rPr sz="3600" dirty="0" smtClean="0"/>
              <a:t>2</a:t>
            </a:r>
            <a:r>
              <a:rPr sz="3600" baseline="31999" dirty="0" smtClean="0"/>
              <a:t>n</a:t>
            </a:r>
            <a:r>
              <a:rPr lang="en-US" sz="3600" baseline="31999" dirty="0" smtClean="0"/>
              <a:t>(1-</a:t>
            </a:r>
            <a:r>
              <a:rPr sz="3600" baseline="30000" dirty="0" smtClean="0"/>
              <a:t>ϵ</a:t>
            </a:r>
            <a:r>
              <a:rPr lang="en-US" sz="3600" baseline="30000" dirty="0" smtClean="0"/>
              <a:t>)</a:t>
            </a:r>
            <a:endParaRPr sz="3600" baseline="30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Shape 1884"/>
          <p:cNvSpPr>
            <a:spLocks noGrp="1"/>
          </p:cNvSpPr>
          <p:nvPr>
            <p:ph type="title"/>
          </p:nvPr>
        </p:nvSpPr>
        <p:spPr>
          <a:xfrm>
            <a:off x="952500" y="157922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Sublinear</a:t>
            </a:r>
          </a:p>
        </p:txBody>
      </p:sp>
      <p:grpSp>
        <p:nvGrpSpPr>
          <p:cNvPr id="1894" name="Group 1894"/>
          <p:cNvGrpSpPr/>
          <p:nvPr/>
        </p:nvGrpSpPr>
        <p:grpSpPr>
          <a:xfrm>
            <a:off x="1622109" y="3095656"/>
            <a:ext cx="1794460" cy="4756088"/>
            <a:chOff x="0" y="0"/>
            <a:chExt cx="1794458" cy="4756087"/>
          </a:xfrm>
        </p:grpSpPr>
        <p:sp>
          <p:nvSpPr>
            <p:cNvPr id="1885" name="Shape 1885"/>
            <p:cNvSpPr/>
            <p:nvPr/>
          </p:nvSpPr>
          <p:spPr>
            <a:xfrm>
              <a:off x="0" y="625218"/>
              <a:ext cx="1794459" cy="3505652"/>
            </a:xfrm>
            <a:prstGeom prst="roundRect">
              <a:avLst>
                <a:gd name="adj" fmla="val 29304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G[K,m]</a:t>
              </a:r>
            </a:p>
          </p:txBody>
        </p:sp>
        <p:sp>
          <p:nvSpPr>
            <p:cNvPr id="1886" name="Shape 1886"/>
            <p:cNvSpPr/>
            <p:nvPr/>
          </p:nvSpPr>
          <p:spPr>
            <a:xfrm flipV="1">
              <a:off x="35103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87" name="Shape 1887"/>
            <p:cNvSpPr/>
            <p:nvPr/>
          </p:nvSpPr>
          <p:spPr>
            <a:xfrm flipV="1">
              <a:off x="897229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88" name="Shape 1888"/>
            <p:cNvSpPr/>
            <p:nvPr/>
          </p:nvSpPr>
          <p:spPr>
            <a:xfrm flipV="1">
              <a:off x="144342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89" name="Shape 1889"/>
            <p:cNvSpPr/>
            <p:nvPr/>
          </p:nvSpPr>
          <p:spPr>
            <a:xfrm flipV="1">
              <a:off x="934577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90" name="Shape 1890"/>
            <p:cNvSpPr/>
            <p:nvPr/>
          </p:nvSpPr>
          <p:spPr>
            <a:xfrm flipV="1">
              <a:off x="42573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91" name="Shape 1891"/>
            <p:cNvSpPr/>
            <p:nvPr/>
          </p:nvSpPr>
          <p:spPr>
            <a:xfrm flipV="1">
              <a:off x="661480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92" name="Shape 1892"/>
            <p:cNvSpPr/>
            <p:nvPr/>
          </p:nvSpPr>
          <p:spPr>
            <a:xfrm flipV="1">
              <a:off x="118900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93" name="Shape 1893"/>
            <p:cNvSpPr/>
            <p:nvPr/>
          </p:nvSpPr>
          <p:spPr>
            <a:xfrm flipV="1">
              <a:off x="1443424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895" name="Shape 1895"/>
          <p:cNvSpPr/>
          <p:nvPr/>
        </p:nvSpPr>
        <p:spPr>
          <a:xfrm>
            <a:off x="4011781" y="6346113"/>
            <a:ext cx="7924963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|G[K,m]| = (PRF evaluation + Encryption) = poly(λ, |m|)</a:t>
            </a:r>
          </a:p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Input length n = log t </a:t>
            </a:r>
            <a:r>
              <a:rPr sz="3600">
                <a:solidFill>
                  <a:srgbClr val="FFFFFF"/>
                </a:solidFill>
              </a:rPr>
              <a:t>≤ log |C|</a:t>
            </a:r>
          </a:p>
        </p:txBody>
      </p:sp>
      <p:sp>
        <p:nvSpPr>
          <p:cNvPr id="15" name="Shape 1882"/>
          <p:cNvSpPr/>
          <p:nvPr/>
        </p:nvSpPr>
        <p:spPr>
          <a:xfrm>
            <a:off x="3985189" y="3225203"/>
            <a:ext cx="797814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3600" dirty="0"/>
              <a:t>|XiO(G[k,m])| = poly(λ, |G(k,m)|) * </a:t>
            </a:r>
            <a:r>
              <a:rPr sz="3600" dirty="0" smtClean="0"/>
              <a:t>2</a:t>
            </a:r>
            <a:r>
              <a:rPr sz="3600" baseline="31999" dirty="0" smtClean="0"/>
              <a:t>n</a:t>
            </a:r>
            <a:r>
              <a:rPr lang="en-US" sz="3600" baseline="31999" dirty="0" smtClean="0"/>
              <a:t>(1-</a:t>
            </a:r>
            <a:r>
              <a:rPr sz="3600" baseline="30000" dirty="0" smtClean="0"/>
              <a:t>ϵ</a:t>
            </a:r>
            <a:r>
              <a:rPr lang="en-US" sz="3600" baseline="30000" dirty="0" smtClean="0"/>
              <a:t>)</a:t>
            </a:r>
            <a:endParaRPr sz="3600" baseline="30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Shape 1898"/>
          <p:cNvSpPr>
            <a:spLocks noGrp="1"/>
          </p:cNvSpPr>
          <p:nvPr>
            <p:ph type="title"/>
          </p:nvPr>
        </p:nvSpPr>
        <p:spPr>
          <a:xfrm>
            <a:off x="952500" y="157922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Sublinear</a:t>
            </a:r>
          </a:p>
        </p:txBody>
      </p:sp>
      <p:grpSp>
        <p:nvGrpSpPr>
          <p:cNvPr id="1908" name="Group 1908"/>
          <p:cNvGrpSpPr/>
          <p:nvPr/>
        </p:nvGrpSpPr>
        <p:grpSpPr>
          <a:xfrm>
            <a:off x="1622109" y="3095656"/>
            <a:ext cx="1794460" cy="4756088"/>
            <a:chOff x="0" y="0"/>
            <a:chExt cx="1794458" cy="4756087"/>
          </a:xfrm>
        </p:grpSpPr>
        <p:sp>
          <p:nvSpPr>
            <p:cNvPr id="1899" name="Shape 1899"/>
            <p:cNvSpPr/>
            <p:nvPr/>
          </p:nvSpPr>
          <p:spPr>
            <a:xfrm>
              <a:off x="0" y="625218"/>
              <a:ext cx="1794459" cy="3505652"/>
            </a:xfrm>
            <a:prstGeom prst="roundRect">
              <a:avLst>
                <a:gd name="adj" fmla="val 29304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G[K,m]</a:t>
              </a:r>
            </a:p>
          </p:txBody>
        </p:sp>
        <p:sp>
          <p:nvSpPr>
            <p:cNvPr id="1900" name="Shape 1900"/>
            <p:cNvSpPr/>
            <p:nvPr/>
          </p:nvSpPr>
          <p:spPr>
            <a:xfrm flipV="1">
              <a:off x="35103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01" name="Shape 1901"/>
            <p:cNvSpPr/>
            <p:nvPr/>
          </p:nvSpPr>
          <p:spPr>
            <a:xfrm flipV="1">
              <a:off x="897229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02" name="Shape 1902"/>
            <p:cNvSpPr/>
            <p:nvPr/>
          </p:nvSpPr>
          <p:spPr>
            <a:xfrm flipV="1">
              <a:off x="144342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03" name="Shape 1903"/>
            <p:cNvSpPr/>
            <p:nvPr/>
          </p:nvSpPr>
          <p:spPr>
            <a:xfrm flipV="1">
              <a:off x="934577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04" name="Shape 1904"/>
            <p:cNvSpPr/>
            <p:nvPr/>
          </p:nvSpPr>
          <p:spPr>
            <a:xfrm flipV="1">
              <a:off x="42573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05" name="Shape 1905"/>
            <p:cNvSpPr/>
            <p:nvPr/>
          </p:nvSpPr>
          <p:spPr>
            <a:xfrm flipV="1">
              <a:off x="661480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06" name="Shape 1906"/>
            <p:cNvSpPr/>
            <p:nvPr/>
          </p:nvSpPr>
          <p:spPr>
            <a:xfrm flipV="1">
              <a:off x="118900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07" name="Shape 1907"/>
            <p:cNvSpPr/>
            <p:nvPr/>
          </p:nvSpPr>
          <p:spPr>
            <a:xfrm flipV="1">
              <a:off x="1443424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909" name="Shape 1909"/>
          <p:cNvSpPr/>
          <p:nvPr/>
        </p:nvSpPr>
        <p:spPr>
          <a:xfrm>
            <a:off x="4011781" y="6346113"/>
            <a:ext cx="7924963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|G[K,m]| = (PRF evaluation + Encryption) = poly(λ, |m|)</a:t>
            </a:r>
          </a:p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Input length n = log t ≤ log |C|</a:t>
            </a:r>
          </a:p>
        </p:txBody>
      </p:sp>
      <p:sp>
        <p:nvSpPr>
          <p:cNvPr id="15" name="Shape 1882"/>
          <p:cNvSpPr/>
          <p:nvPr/>
        </p:nvSpPr>
        <p:spPr>
          <a:xfrm>
            <a:off x="3985189" y="3225203"/>
            <a:ext cx="797814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3600" dirty="0"/>
              <a:t>|XiO(G[k,m])| = poly(λ, |G(k,m)|) * </a:t>
            </a:r>
            <a:r>
              <a:rPr sz="3600" dirty="0" smtClean="0"/>
              <a:t>2</a:t>
            </a:r>
            <a:r>
              <a:rPr sz="3600" baseline="31999" dirty="0" smtClean="0"/>
              <a:t>n</a:t>
            </a:r>
            <a:r>
              <a:rPr lang="en-US" sz="3600" baseline="31999" dirty="0" smtClean="0"/>
              <a:t>(1-</a:t>
            </a:r>
            <a:r>
              <a:rPr sz="3600" baseline="30000" dirty="0" smtClean="0"/>
              <a:t>ϵ</a:t>
            </a:r>
            <a:r>
              <a:rPr lang="en-US" sz="3600" baseline="30000" dirty="0" smtClean="0"/>
              <a:t>)</a:t>
            </a:r>
            <a:endParaRPr sz="3600" baseline="30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Shape 1912"/>
          <p:cNvSpPr>
            <a:spLocks noGrp="1"/>
          </p:cNvSpPr>
          <p:nvPr>
            <p:ph type="title"/>
          </p:nvPr>
        </p:nvSpPr>
        <p:spPr>
          <a:xfrm>
            <a:off x="952500" y="157922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Sublinear</a:t>
            </a:r>
          </a:p>
        </p:txBody>
      </p:sp>
      <p:grpSp>
        <p:nvGrpSpPr>
          <p:cNvPr id="1922" name="Group 1922"/>
          <p:cNvGrpSpPr/>
          <p:nvPr/>
        </p:nvGrpSpPr>
        <p:grpSpPr>
          <a:xfrm>
            <a:off x="1622109" y="3095656"/>
            <a:ext cx="1794460" cy="4756088"/>
            <a:chOff x="0" y="0"/>
            <a:chExt cx="1794458" cy="4756087"/>
          </a:xfrm>
        </p:grpSpPr>
        <p:sp>
          <p:nvSpPr>
            <p:cNvPr id="1913" name="Shape 1913"/>
            <p:cNvSpPr/>
            <p:nvPr/>
          </p:nvSpPr>
          <p:spPr>
            <a:xfrm>
              <a:off x="0" y="625218"/>
              <a:ext cx="1794459" cy="3505652"/>
            </a:xfrm>
            <a:prstGeom prst="roundRect">
              <a:avLst>
                <a:gd name="adj" fmla="val 29304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G[K,m]</a:t>
              </a:r>
            </a:p>
          </p:txBody>
        </p:sp>
        <p:sp>
          <p:nvSpPr>
            <p:cNvPr id="1914" name="Shape 1914"/>
            <p:cNvSpPr/>
            <p:nvPr/>
          </p:nvSpPr>
          <p:spPr>
            <a:xfrm flipV="1">
              <a:off x="35103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15" name="Shape 1915"/>
            <p:cNvSpPr/>
            <p:nvPr/>
          </p:nvSpPr>
          <p:spPr>
            <a:xfrm flipV="1">
              <a:off x="897229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16" name="Shape 1916"/>
            <p:cNvSpPr/>
            <p:nvPr/>
          </p:nvSpPr>
          <p:spPr>
            <a:xfrm flipV="1">
              <a:off x="1443424" y="-1"/>
              <a:ext cx="1" cy="5828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17" name="Shape 1917"/>
            <p:cNvSpPr/>
            <p:nvPr/>
          </p:nvSpPr>
          <p:spPr>
            <a:xfrm flipV="1">
              <a:off x="934577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18" name="Shape 1918"/>
            <p:cNvSpPr/>
            <p:nvPr/>
          </p:nvSpPr>
          <p:spPr>
            <a:xfrm flipV="1">
              <a:off x="42573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19" name="Shape 1919"/>
            <p:cNvSpPr/>
            <p:nvPr/>
          </p:nvSpPr>
          <p:spPr>
            <a:xfrm flipV="1">
              <a:off x="661480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20" name="Shape 1920"/>
            <p:cNvSpPr/>
            <p:nvPr/>
          </p:nvSpPr>
          <p:spPr>
            <a:xfrm flipV="1">
              <a:off x="1189001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21" name="Shape 1921"/>
            <p:cNvSpPr/>
            <p:nvPr/>
          </p:nvSpPr>
          <p:spPr>
            <a:xfrm flipV="1">
              <a:off x="1443424" y="4173288"/>
              <a:ext cx="1" cy="582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923" name="Shape 1923"/>
          <p:cNvSpPr/>
          <p:nvPr/>
        </p:nvSpPr>
        <p:spPr>
          <a:xfrm>
            <a:off x="6560927" y="3896788"/>
            <a:ext cx="402033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3600" dirty="0" smtClean="0"/>
              <a:t>≤ </a:t>
            </a:r>
            <a:r>
              <a:rPr sz="3600" dirty="0"/>
              <a:t>poly(λ, m) * |</a:t>
            </a:r>
            <a:r>
              <a:rPr sz="3600" dirty="0" smtClean="0"/>
              <a:t>C|</a:t>
            </a:r>
            <a:r>
              <a:rPr lang="en-US" sz="3600" baseline="30000" dirty="0" smtClean="0"/>
              <a:t>(1-</a:t>
            </a:r>
            <a:r>
              <a:rPr sz="3600" baseline="30000" dirty="0" smtClean="0"/>
              <a:t>ϵ</a:t>
            </a:r>
            <a:r>
              <a:rPr lang="en-US" sz="3600" baseline="30000" dirty="0" smtClean="0"/>
              <a:t>)</a:t>
            </a:r>
            <a:endParaRPr sz="3600" baseline="30000" dirty="0"/>
          </a:p>
        </p:txBody>
      </p:sp>
      <p:sp>
        <p:nvSpPr>
          <p:cNvPr id="1924" name="Shape 1924"/>
          <p:cNvSpPr/>
          <p:nvPr/>
        </p:nvSpPr>
        <p:spPr>
          <a:xfrm>
            <a:off x="4011781" y="6346113"/>
            <a:ext cx="7924963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|G[K,m]| = (PRF evaluation + Encryption) = poly(λ, |m|)</a:t>
            </a:r>
          </a:p>
          <a:p>
            <a:pPr marL="444500" lvl="0" indent="-444500">
              <a:lnSpc>
                <a:spcPct val="150000"/>
              </a:lnSpc>
              <a:buSzPct val="75000"/>
              <a:buChar char="•"/>
              <a:defRPr sz="1800"/>
            </a:pPr>
            <a:r>
              <a:rPr sz="3600"/>
              <a:t>Input length n = log t ≤ log |C|</a:t>
            </a:r>
          </a:p>
        </p:txBody>
      </p:sp>
      <p:sp>
        <p:nvSpPr>
          <p:cNvPr id="15" name="Shape 1882"/>
          <p:cNvSpPr/>
          <p:nvPr/>
        </p:nvSpPr>
        <p:spPr>
          <a:xfrm>
            <a:off x="3985189" y="3225203"/>
            <a:ext cx="797814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3600" dirty="0"/>
              <a:t>|XiO(G[k,m])| = poly(λ, |G(k,m)|) * </a:t>
            </a:r>
            <a:r>
              <a:rPr sz="3600" dirty="0" smtClean="0"/>
              <a:t>2</a:t>
            </a:r>
            <a:r>
              <a:rPr sz="3600" baseline="31999" dirty="0" smtClean="0"/>
              <a:t>n</a:t>
            </a:r>
            <a:r>
              <a:rPr lang="en-US" sz="3600" baseline="31999" dirty="0" smtClean="0"/>
              <a:t>(1-</a:t>
            </a:r>
            <a:r>
              <a:rPr sz="3600" baseline="30000" dirty="0" smtClean="0"/>
              <a:t>ϵ</a:t>
            </a:r>
            <a:r>
              <a:rPr lang="en-US" sz="3600" baseline="30000" dirty="0" smtClean="0"/>
              <a:t>)</a:t>
            </a:r>
            <a:endParaRPr sz="3600" baseline="30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1051340" y="1540031"/>
            <a:ext cx="10955130" cy="6140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lang="en-US" sz="3800" b="1" dirty="0" smtClean="0">
                <a:latin typeface="+mj-lt"/>
                <a:ea typeface="Helvetica"/>
                <a:cs typeface="Helvetica"/>
                <a:sym typeface="Helvetica"/>
              </a:rPr>
              <a:t>TODAY:</a:t>
            </a:r>
          </a:p>
          <a:p>
            <a:pPr lvl="0">
              <a:lnSpc>
                <a:spcPct val="150000"/>
              </a:lnSpc>
              <a:defRPr sz="1800"/>
            </a:pPr>
            <a:endParaRPr lang="en-US" sz="3800" b="1" dirty="0" smtClean="0">
              <a:latin typeface="+mj-lt"/>
              <a:ea typeface="Helvetica"/>
              <a:cs typeface="Helvetica"/>
              <a:sym typeface="Helvetica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3800" dirty="0" err="1" smtClean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XiO</a:t>
            </a:r>
            <a:r>
              <a:rPr lang="en-US" sz="3800" dirty="0" smtClean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 + LWE -&gt; “short FE”</a:t>
            </a:r>
          </a:p>
          <a:p>
            <a:pPr lvl="0">
              <a:lnSpc>
                <a:spcPct val="150000"/>
              </a:lnSpc>
              <a:defRPr sz="1800"/>
            </a:pPr>
            <a:endParaRPr lang="en-US" sz="3800" dirty="0" smtClean="0">
              <a:latin typeface="+mj-lt"/>
              <a:ea typeface="Helvetica"/>
              <a:cs typeface="Helvetica"/>
              <a:sym typeface="Helvetica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3800" dirty="0" err="1" smtClean="0">
                <a:latin typeface="+mj-lt"/>
                <a:ea typeface="Helvetica"/>
                <a:cs typeface="Helvetica"/>
                <a:sym typeface="Helvetica"/>
              </a:rPr>
              <a:t>SubExp</a:t>
            </a: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 Secure </a:t>
            </a: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“short FE” </a:t>
            </a: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+ </a:t>
            </a: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LWE-</a:t>
            </a: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&gt; </a:t>
            </a:r>
            <a:r>
              <a:rPr lang="en-US" sz="3800" dirty="0" err="1" smtClean="0">
                <a:latin typeface="+mj-lt"/>
                <a:ea typeface="Helvetica"/>
                <a:cs typeface="Helvetica"/>
                <a:sym typeface="Helvetica"/>
              </a:rPr>
              <a:t>iO</a:t>
            </a:r>
            <a:r>
              <a:rPr lang="en-US" sz="3800" dirty="0" smtClean="0">
                <a:latin typeface="+mj-lt"/>
                <a:ea typeface="Helvetica"/>
                <a:cs typeface="Helvetica"/>
                <a:sym typeface="Helvetica"/>
              </a:rPr>
              <a:t> [LPST’15]</a:t>
            </a:r>
            <a:endParaRPr lang="en-US" sz="3800" dirty="0" smtClean="0">
              <a:latin typeface="+mj-lt"/>
              <a:ea typeface="Helvetica"/>
              <a:cs typeface="Helvetica"/>
              <a:sym typeface="Helvetica"/>
            </a:endParaRPr>
          </a:p>
          <a:p>
            <a:pPr lvl="0">
              <a:lnSpc>
                <a:spcPct val="150000"/>
              </a:lnSpc>
              <a:defRPr sz="1800"/>
            </a:pPr>
            <a:endParaRPr lang="en-US" sz="3800" dirty="0">
              <a:latin typeface="+mj-lt"/>
              <a:ea typeface="Helvetica"/>
              <a:cs typeface="Helvetica"/>
              <a:sym typeface="Helvetica"/>
            </a:endParaRPr>
          </a:p>
          <a:p>
            <a:pPr lvl="0">
              <a:lnSpc>
                <a:spcPct val="150000"/>
              </a:lnSpc>
              <a:defRPr sz="1800"/>
            </a:pPr>
            <a:endParaRPr sz="3800" b="1" dirty="0">
              <a:latin typeface="+mj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6777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813353" y="536161"/>
            <a:ext cx="11099800" cy="4950239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/>
            </a:pPr>
            <a:r>
              <a:rPr lang="en-US" sz="3600" b="1" dirty="0" smtClean="0">
                <a:latin typeface="Helvetica"/>
                <a:ea typeface="Helvetica"/>
                <a:cs typeface="Helvetica"/>
                <a:sym typeface="Helvetica"/>
              </a:rPr>
              <a:t>Can we identify qualitatively weaker notions that suffice for applications?</a:t>
            </a:r>
          </a:p>
          <a:p>
            <a:pPr lvl="0">
              <a:buFont typeface="Arial" charset="0"/>
              <a:buChar char="•"/>
              <a:defRPr sz="1800"/>
            </a:pPr>
            <a:r>
              <a:rPr lang="en-US" sz="2800" dirty="0" smtClean="0">
                <a:latin typeface="Helvetica"/>
                <a:ea typeface="Helvetica"/>
                <a:cs typeface="Helvetica"/>
                <a:sym typeface="Helvetica"/>
              </a:rPr>
              <a:t>E.g., Compact FE -&gt; </a:t>
            </a:r>
            <a:r>
              <a:rPr lang="en-US" sz="2800" dirty="0" err="1" smtClean="0">
                <a:latin typeface="Helvetica"/>
                <a:ea typeface="Helvetica"/>
                <a:cs typeface="Helvetica"/>
                <a:sym typeface="Helvetica"/>
              </a:rPr>
              <a:t>iO</a:t>
            </a:r>
            <a:r>
              <a:rPr lang="en-US" sz="2800" dirty="0" smtClean="0">
                <a:latin typeface="Helvetica"/>
                <a:ea typeface="Helvetica"/>
                <a:cs typeface="Helvetica"/>
                <a:sym typeface="Helvetica"/>
              </a:rPr>
              <a:t> [AJ15,BV15]</a:t>
            </a:r>
            <a:endParaRPr lang="en-US" sz="2800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353" y="5517210"/>
            <a:ext cx="1190069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Today: 	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432FF"/>
                </a:solidFill>
                <a:effectLst/>
                <a:uFillTx/>
                <a:sym typeface="Helvetica Light"/>
              </a:rPr>
              <a:t>XiO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sym typeface="Helvetica Light"/>
              </a:rPr>
              <a:t>	(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432FF"/>
                </a:solidFill>
                <a:effectLst/>
                <a:uFillTx/>
                <a:sym typeface="Helvetica Light"/>
              </a:rPr>
              <a:t>iO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sym typeface="Helvetica Light"/>
              </a:rPr>
              <a:t> with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sym typeface="Helvetica Light"/>
              </a:rPr>
              <a:t> “exponential efficiency”)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sym typeface="Helvetica Light"/>
              </a:rPr>
              <a:t>			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sym typeface="Helvetica Light"/>
              </a:rPr>
              <a:t>			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7443" y="8418140"/>
            <a:ext cx="81047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May plausibly exists unconditionally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>
            <a:off x="1270000" y="1978611"/>
            <a:ext cx="10464800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sz="3800" b="1" u="sng" dirty="0" smtClean="0">
                <a:latin typeface="Helvetica"/>
                <a:ea typeface="Helvetica"/>
                <a:cs typeface="Helvetica"/>
                <a:sym typeface="Helvetica"/>
              </a:rPr>
              <a:t>Theorem</a:t>
            </a: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Assume the existence of </a:t>
            </a:r>
            <a:r>
              <a:rPr sz="3800" b="1" dirty="0" smtClean="0">
                <a:solidFill>
                  <a:srgbClr val="0432FF"/>
                </a:solidFill>
              </a:rPr>
              <a:t>XiO </a:t>
            </a:r>
            <a:r>
              <a:rPr sz="3800" b="1" dirty="0">
                <a:solidFill>
                  <a:srgbClr val="0432FF"/>
                </a:solidFill>
              </a:rPr>
              <a:t>for </a:t>
            </a:r>
            <a:r>
              <a:rPr lang="en-US" sz="3800" b="1" dirty="0" smtClean="0">
                <a:solidFill>
                  <a:srgbClr val="0432FF"/>
                </a:solidFill>
              </a:rPr>
              <a:t>circuits with “short inputs”</a:t>
            </a:r>
            <a:r>
              <a:rPr sz="3800" dirty="0" smtClean="0"/>
              <a:t> </a:t>
            </a:r>
            <a:r>
              <a:rPr sz="3800" dirty="0"/>
              <a:t>and the hardness of </a:t>
            </a:r>
            <a:r>
              <a:rPr sz="3800" dirty="0" smtClean="0"/>
              <a:t>LWE</a:t>
            </a:r>
            <a:r>
              <a:rPr lang="en-US" sz="3800" dirty="0" smtClean="0"/>
              <a:t>, both with subexponential security.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 smtClean="0"/>
              <a:t> </a:t>
            </a:r>
            <a:endParaRPr sz="3800" dirty="0"/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Then, there exists </a:t>
            </a:r>
            <a:r>
              <a:rPr sz="3800" b="1" dirty="0">
                <a:solidFill>
                  <a:srgbClr val="0432FF"/>
                </a:solidFill>
              </a:rPr>
              <a:t>“standard iO</a:t>
            </a:r>
            <a:r>
              <a:rPr sz="3800" b="1" dirty="0" smtClean="0">
                <a:solidFill>
                  <a:srgbClr val="0432FF"/>
                </a:solidFill>
              </a:rPr>
              <a:t>”</a:t>
            </a:r>
            <a:r>
              <a:rPr lang="en-US" sz="3800" b="1" dirty="0" smtClean="0">
                <a:solidFill>
                  <a:srgbClr val="0432FF"/>
                </a:solidFill>
              </a:rPr>
              <a:t> </a:t>
            </a:r>
            <a:r>
              <a:rPr lang="en-US" sz="3800" dirty="0" smtClean="0"/>
              <a:t>for circuits</a:t>
            </a:r>
            <a:r>
              <a:rPr sz="3800" dirty="0" smtClean="0"/>
              <a:t>.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722060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>
            <a:off x="1270000" y="2855774"/>
            <a:ext cx="10464800" cy="350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lang="en-US" sz="3800" b="1" u="sng" dirty="0" smtClean="0">
                <a:latin typeface="Helvetica"/>
                <a:ea typeface="Helvetica"/>
                <a:cs typeface="Helvetica"/>
                <a:sym typeface="Helvetica"/>
              </a:rPr>
              <a:t>Conclusion:</a:t>
            </a:r>
            <a:endParaRPr sz="3800" b="1" dirty="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3800" dirty="0" smtClean="0"/>
              <a:t>Getting “non-trivial compression” is what makes </a:t>
            </a:r>
            <a:r>
              <a:rPr lang="en-US" sz="3800" dirty="0" err="1" smtClean="0"/>
              <a:t>iO</a:t>
            </a:r>
            <a:r>
              <a:rPr lang="en-US" sz="3800" dirty="0" smtClean="0"/>
              <a:t> hard/interesting</a:t>
            </a:r>
            <a:endParaRPr lang="en-US" sz="3800" dirty="0" smtClean="0"/>
          </a:p>
          <a:p>
            <a:pPr lvl="0">
              <a:lnSpc>
                <a:spcPct val="150000"/>
              </a:lnSpc>
              <a:defRPr sz="1800"/>
            </a:pPr>
            <a:r>
              <a:rPr sz="3800" dirty="0" smtClean="0"/>
              <a:t> 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Shape 26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Thanks!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52500" y="156633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Recap: IO</a:t>
            </a:r>
          </a:p>
        </p:txBody>
      </p:sp>
      <p:sp>
        <p:nvSpPr>
          <p:cNvPr id="36" name="Shape 36"/>
          <p:cNvSpPr/>
          <p:nvPr/>
        </p:nvSpPr>
        <p:spPr>
          <a:xfrm>
            <a:off x="2661960" y="5194300"/>
            <a:ext cx="61121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6700" b="1"/>
              <a:t>=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894582" y="2189082"/>
            <a:ext cx="2145970" cy="2869303"/>
            <a:chOff x="0" y="0"/>
            <a:chExt cx="2145969" cy="2869301"/>
          </a:xfrm>
        </p:grpSpPr>
        <p:sp>
          <p:nvSpPr>
            <p:cNvPr id="37" name="Shape 37"/>
            <p:cNvSpPr/>
            <p:nvPr/>
          </p:nvSpPr>
          <p:spPr>
            <a:xfrm>
              <a:off x="0" y="355600"/>
              <a:ext cx="2145970" cy="2133601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3400" b="1">
                  <a:latin typeface="Helvetica"/>
                  <a:ea typeface="Helvetica"/>
                  <a:cs typeface="Helvetica"/>
                  <a:sym typeface="Helvetica"/>
                </a:rPr>
                <a:t>C</a:t>
              </a:r>
              <a:r>
                <a:rPr sz="3400" b="1" baseline="-5999"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</a:p>
          </p:txBody>
        </p:sp>
        <p:sp>
          <p:nvSpPr>
            <p:cNvPr id="38" name="Shape 38"/>
            <p:cNvSpPr/>
            <p:nvPr/>
          </p:nvSpPr>
          <p:spPr>
            <a:xfrm flipV="1">
              <a:off x="397932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flipV="1">
              <a:off x="660399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 flipV="1">
              <a:off x="9228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V="1">
              <a:off x="1185333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flipV="1">
              <a:off x="1447800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flipV="1">
              <a:off x="17102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V="1">
              <a:off x="397932" y="2514599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flipV="1">
              <a:off x="1072984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flipV="1">
              <a:off x="1709935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784515" y="6447815"/>
            <a:ext cx="2145970" cy="2869303"/>
            <a:chOff x="0" y="0"/>
            <a:chExt cx="2145969" cy="2869301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-1"/>
              <a:ext cx="2145970" cy="2869303"/>
              <a:chOff x="0" y="0"/>
              <a:chExt cx="2145969" cy="2869301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0" y="355600"/>
                <a:ext cx="2145970" cy="2133601"/>
              </a:xfrm>
              <a:prstGeom prst="roundRect">
                <a:avLst>
                  <a:gd name="adj" fmla="val 15000"/>
                </a:avLst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1800"/>
                </a:pPr>
                <a:r>
                  <a:rPr sz="3400" b="1">
                    <a:latin typeface="Helvetica"/>
                    <a:ea typeface="Helvetica"/>
                    <a:cs typeface="Helvetica"/>
                    <a:sym typeface="Helvetica"/>
                  </a:rPr>
                  <a:t>C</a:t>
                </a:r>
                <a:r>
                  <a:rPr sz="3400" b="1" baseline="-5999">
                    <a:latin typeface="Helvetica"/>
                    <a:ea typeface="Helvetica"/>
                    <a:cs typeface="Helvetica"/>
                    <a:sym typeface="Helvetica"/>
                  </a:rPr>
                  <a:t>2</a:t>
                </a:r>
              </a:p>
            </p:txBody>
          </p:sp>
          <p:sp>
            <p:nvSpPr>
              <p:cNvPr id="49" name="Shape 49"/>
              <p:cNvSpPr/>
              <p:nvPr/>
            </p:nvSpPr>
            <p:spPr>
              <a:xfrm flipV="1">
                <a:off x="397932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 flipV="1">
                <a:off x="660399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1" name="Shape 51"/>
              <p:cNvSpPr/>
              <p:nvPr/>
            </p:nvSpPr>
            <p:spPr>
              <a:xfrm flipV="1">
                <a:off x="922866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2" name="Shape 52"/>
              <p:cNvSpPr/>
              <p:nvPr/>
            </p:nvSpPr>
            <p:spPr>
              <a:xfrm flipV="1">
                <a:off x="1185333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flipV="1">
                <a:off x="1447800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4" name="Shape 54"/>
              <p:cNvSpPr/>
              <p:nvPr/>
            </p:nvSpPr>
            <p:spPr>
              <a:xfrm flipV="1">
                <a:off x="1710266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5" name="Shape 55"/>
              <p:cNvSpPr/>
              <p:nvPr/>
            </p:nvSpPr>
            <p:spPr>
              <a:xfrm flipV="1">
                <a:off x="397932" y="2514599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  <p:sp>
          <p:nvSpPr>
            <p:cNvPr id="57" name="Shape 57"/>
            <p:cNvSpPr/>
            <p:nvPr/>
          </p:nvSpPr>
          <p:spPr>
            <a:xfrm flipV="1">
              <a:off x="1072984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flipV="1">
              <a:off x="1709935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952500" y="156633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Recap: IO</a:t>
            </a:r>
          </a:p>
        </p:txBody>
      </p:sp>
      <p:sp>
        <p:nvSpPr>
          <p:cNvPr id="62" name="Shape 62"/>
          <p:cNvSpPr/>
          <p:nvPr/>
        </p:nvSpPr>
        <p:spPr>
          <a:xfrm>
            <a:off x="2661960" y="5194300"/>
            <a:ext cx="61121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6700" b="1"/>
              <a:t>=</a:t>
            </a:r>
          </a:p>
        </p:txBody>
      </p:sp>
      <p:sp>
        <p:nvSpPr>
          <p:cNvPr id="63" name="Shape 63"/>
          <p:cNvSpPr/>
          <p:nvPr/>
        </p:nvSpPr>
        <p:spPr>
          <a:xfrm>
            <a:off x="5799633" y="2430495"/>
            <a:ext cx="1405534" cy="242034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25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iO</a:t>
            </a:r>
          </a:p>
        </p:txBody>
      </p:sp>
      <p:pic>
        <p:nvPicPr>
          <p:cNvPr id="64" name="Picture 6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9931" y="3464549"/>
            <a:ext cx="1462041" cy="352235"/>
          </a:xfrm>
          <a:prstGeom prst="rect">
            <a:avLst/>
          </a:prstGeom>
        </p:spPr>
      </p:pic>
      <p:sp>
        <p:nvSpPr>
          <p:cNvPr id="66" name="Shape 66"/>
          <p:cNvSpPr/>
          <p:nvPr/>
        </p:nvSpPr>
        <p:spPr>
          <a:xfrm>
            <a:off x="5689567" y="6655361"/>
            <a:ext cx="1405533" cy="242034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25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iO</a:t>
            </a:r>
          </a:p>
        </p:txBody>
      </p:sp>
      <p:pic>
        <p:nvPicPr>
          <p:cNvPr id="67" name="Picture 6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9864" y="7689416"/>
            <a:ext cx="1462042" cy="352234"/>
          </a:xfrm>
          <a:prstGeom prst="rect">
            <a:avLst/>
          </a:prstGeom>
        </p:spPr>
      </p:pic>
      <p:grpSp>
        <p:nvGrpSpPr>
          <p:cNvPr id="79" name="Group 79"/>
          <p:cNvGrpSpPr/>
          <p:nvPr/>
        </p:nvGrpSpPr>
        <p:grpSpPr>
          <a:xfrm>
            <a:off x="1894582" y="2189082"/>
            <a:ext cx="2145970" cy="2869303"/>
            <a:chOff x="0" y="0"/>
            <a:chExt cx="2145969" cy="2869301"/>
          </a:xfrm>
        </p:grpSpPr>
        <p:sp>
          <p:nvSpPr>
            <p:cNvPr id="69" name="Shape 69"/>
            <p:cNvSpPr/>
            <p:nvPr/>
          </p:nvSpPr>
          <p:spPr>
            <a:xfrm>
              <a:off x="0" y="355600"/>
              <a:ext cx="2145970" cy="2133601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3400" b="1">
                  <a:latin typeface="Helvetica"/>
                  <a:ea typeface="Helvetica"/>
                  <a:cs typeface="Helvetica"/>
                  <a:sym typeface="Helvetica"/>
                </a:rPr>
                <a:t>C</a:t>
              </a:r>
              <a:r>
                <a:rPr sz="3400" b="1" baseline="-5999"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</a:p>
          </p:txBody>
        </p:sp>
        <p:sp>
          <p:nvSpPr>
            <p:cNvPr id="70" name="Shape 70"/>
            <p:cNvSpPr/>
            <p:nvPr/>
          </p:nvSpPr>
          <p:spPr>
            <a:xfrm flipV="1">
              <a:off x="397932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V="1">
              <a:off x="660399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V="1">
              <a:off x="9228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V="1">
              <a:off x="1185333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V="1">
              <a:off x="1447800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flipV="1">
              <a:off x="17102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V="1">
              <a:off x="397932" y="2514599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V="1">
              <a:off x="1072984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V="1">
              <a:off x="1709935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784515" y="6447815"/>
            <a:ext cx="2145970" cy="2869303"/>
            <a:chOff x="0" y="0"/>
            <a:chExt cx="2145969" cy="2869301"/>
          </a:xfrm>
        </p:grpSpPr>
        <p:grpSp>
          <p:nvGrpSpPr>
            <p:cNvPr id="88" name="Group 88"/>
            <p:cNvGrpSpPr/>
            <p:nvPr/>
          </p:nvGrpSpPr>
          <p:grpSpPr>
            <a:xfrm>
              <a:off x="0" y="-1"/>
              <a:ext cx="2145970" cy="2869303"/>
              <a:chOff x="0" y="0"/>
              <a:chExt cx="2145969" cy="2869301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355600"/>
                <a:ext cx="2145970" cy="2133601"/>
              </a:xfrm>
              <a:prstGeom prst="roundRect">
                <a:avLst>
                  <a:gd name="adj" fmla="val 15000"/>
                </a:avLst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1800"/>
                </a:pPr>
                <a:r>
                  <a:rPr sz="3400" b="1">
                    <a:latin typeface="Helvetica"/>
                    <a:ea typeface="Helvetica"/>
                    <a:cs typeface="Helvetica"/>
                    <a:sym typeface="Helvetica"/>
                  </a:rPr>
                  <a:t>C</a:t>
                </a:r>
                <a:r>
                  <a:rPr sz="3400" b="1" baseline="-5999">
                    <a:latin typeface="Helvetica"/>
                    <a:ea typeface="Helvetica"/>
                    <a:cs typeface="Helvetica"/>
                    <a:sym typeface="Helvetica"/>
                  </a:rPr>
                  <a:t>2</a:t>
                </a:r>
              </a:p>
            </p:txBody>
          </p:sp>
          <p:sp>
            <p:nvSpPr>
              <p:cNvPr id="81" name="Shape 81"/>
              <p:cNvSpPr/>
              <p:nvPr/>
            </p:nvSpPr>
            <p:spPr>
              <a:xfrm flipV="1">
                <a:off x="397932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flipV="1">
                <a:off x="660399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 flipV="1">
                <a:off x="922866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 flipV="1">
                <a:off x="1185333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flipV="1">
                <a:off x="1447800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 flipV="1">
                <a:off x="1710266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 flipV="1">
                <a:off x="397932" y="2514599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  <p:sp>
          <p:nvSpPr>
            <p:cNvPr id="89" name="Shape 89"/>
            <p:cNvSpPr/>
            <p:nvPr/>
          </p:nvSpPr>
          <p:spPr>
            <a:xfrm flipV="1">
              <a:off x="1072984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flipV="1">
              <a:off x="1709935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952500" y="156633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 smtClean="0"/>
              <a:t>Recap: IO</a:t>
            </a:r>
            <a:endParaRPr sz="8000" dirty="0"/>
          </a:p>
        </p:txBody>
      </p:sp>
      <p:sp>
        <p:nvSpPr>
          <p:cNvPr id="94" name="Shape 94"/>
          <p:cNvSpPr/>
          <p:nvPr/>
        </p:nvSpPr>
        <p:spPr>
          <a:xfrm>
            <a:off x="2661960" y="5194300"/>
            <a:ext cx="61121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6700" b="1"/>
              <a:t>=</a:t>
            </a:r>
          </a:p>
        </p:txBody>
      </p:sp>
      <p:sp>
        <p:nvSpPr>
          <p:cNvPr id="95" name="Shape 95"/>
          <p:cNvSpPr/>
          <p:nvPr/>
        </p:nvSpPr>
        <p:spPr>
          <a:xfrm>
            <a:off x="5799633" y="2430495"/>
            <a:ext cx="1405534" cy="242034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25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iO</a:t>
            </a:r>
          </a:p>
        </p:txBody>
      </p:sp>
      <p:pic>
        <p:nvPicPr>
          <p:cNvPr id="96" name="Picture 9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9931" y="3464549"/>
            <a:ext cx="1462041" cy="352235"/>
          </a:xfrm>
          <a:prstGeom prst="rect">
            <a:avLst/>
          </a:prstGeom>
        </p:spPr>
      </p:pic>
      <p:pic>
        <p:nvPicPr>
          <p:cNvPr id="98" name="Picture 9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4546" y="3464549"/>
            <a:ext cx="1462042" cy="352235"/>
          </a:xfrm>
          <a:prstGeom prst="rect">
            <a:avLst/>
          </a:prstGeom>
        </p:spPr>
      </p:pic>
      <p:sp>
        <p:nvSpPr>
          <p:cNvPr id="100" name="Shape 100"/>
          <p:cNvSpPr/>
          <p:nvPr/>
        </p:nvSpPr>
        <p:spPr>
          <a:xfrm>
            <a:off x="5689567" y="6655361"/>
            <a:ext cx="1405533" cy="242034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25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iO</a:t>
            </a:r>
          </a:p>
        </p:txBody>
      </p:sp>
      <p:pic>
        <p:nvPicPr>
          <p:cNvPr id="101" name="Picture 10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9864" y="7689416"/>
            <a:ext cx="1462042" cy="352234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4479" y="7689416"/>
            <a:ext cx="1462042" cy="352234"/>
          </a:xfrm>
          <a:prstGeom prst="rect">
            <a:avLst/>
          </a:prstGeom>
        </p:spPr>
      </p:pic>
      <p:sp>
        <p:nvSpPr>
          <p:cNvPr id="105" name="Shape 105"/>
          <p:cNvSpPr/>
          <p:nvPr/>
        </p:nvSpPr>
        <p:spPr>
          <a:xfrm>
            <a:off x="9966717" y="5194300"/>
            <a:ext cx="58129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6700" b="1"/>
              <a:t>≈</a:t>
            </a:r>
          </a:p>
        </p:txBody>
      </p:sp>
      <p:grpSp>
        <p:nvGrpSpPr>
          <p:cNvPr id="116" name="Group 116"/>
          <p:cNvGrpSpPr/>
          <p:nvPr/>
        </p:nvGrpSpPr>
        <p:grpSpPr>
          <a:xfrm>
            <a:off x="1894582" y="2189082"/>
            <a:ext cx="2145970" cy="2869303"/>
            <a:chOff x="0" y="0"/>
            <a:chExt cx="2145969" cy="2869301"/>
          </a:xfrm>
        </p:grpSpPr>
        <p:sp>
          <p:nvSpPr>
            <p:cNvPr id="106" name="Shape 106"/>
            <p:cNvSpPr/>
            <p:nvPr/>
          </p:nvSpPr>
          <p:spPr>
            <a:xfrm>
              <a:off x="0" y="355600"/>
              <a:ext cx="2145970" cy="2133601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3400" b="1">
                  <a:latin typeface="Helvetica"/>
                  <a:ea typeface="Helvetica"/>
                  <a:cs typeface="Helvetica"/>
                  <a:sym typeface="Helvetica"/>
                </a:rPr>
                <a:t>C</a:t>
              </a:r>
              <a:r>
                <a:rPr sz="3400" b="1" baseline="-5999"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</a:p>
          </p:txBody>
        </p:sp>
        <p:sp>
          <p:nvSpPr>
            <p:cNvPr id="107" name="Shape 107"/>
            <p:cNvSpPr/>
            <p:nvPr/>
          </p:nvSpPr>
          <p:spPr>
            <a:xfrm flipV="1">
              <a:off x="397932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flipV="1">
              <a:off x="660399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flipV="1">
              <a:off x="9228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V="1">
              <a:off x="1185333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flipV="1">
              <a:off x="1447800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V="1">
              <a:off x="17102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flipV="1">
              <a:off x="397932" y="2514599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V="1">
              <a:off x="1072984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flipV="1">
              <a:off x="1709935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1784515" y="6447815"/>
            <a:ext cx="2145970" cy="2869303"/>
            <a:chOff x="0" y="0"/>
            <a:chExt cx="2145969" cy="2869301"/>
          </a:xfrm>
        </p:grpSpPr>
        <p:grpSp>
          <p:nvGrpSpPr>
            <p:cNvPr id="125" name="Group 125"/>
            <p:cNvGrpSpPr/>
            <p:nvPr/>
          </p:nvGrpSpPr>
          <p:grpSpPr>
            <a:xfrm>
              <a:off x="0" y="-1"/>
              <a:ext cx="2145970" cy="2869303"/>
              <a:chOff x="0" y="0"/>
              <a:chExt cx="2145969" cy="2869301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0" y="355600"/>
                <a:ext cx="2145970" cy="2133601"/>
              </a:xfrm>
              <a:prstGeom prst="roundRect">
                <a:avLst>
                  <a:gd name="adj" fmla="val 15000"/>
                </a:avLst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1800"/>
                </a:pPr>
                <a:r>
                  <a:rPr sz="3400" b="1">
                    <a:latin typeface="Helvetica"/>
                    <a:ea typeface="Helvetica"/>
                    <a:cs typeface="Helvetica"/>
                    <a:sym typeface="Helvetica"/>
                  </a:rPr>
                  <a:t>C</a:t>
                </a:r>
                <a:r>
                  <a:rPr sz="3400" b="1" baseline="-5999">
                    <a:latin typeface="Helvetica"/>
                    <a:ea typeface="Helvetica"/>
                    <a:cs typeface="Helvetica"/>
                    <a:sym typeface="Helvetica"/>
                  </a:rPr>
                  <a:t>2</a:t>
                </a:r>
              </a:p>
            </p:txBody>
          </p:sp>
          <p:sp>
            <p:nvSpPr>
              <p:cNvPr id="118" name="Shape 118"/>
              <p:cNvSpPr/>
              <p:nvPr/>
            </p:nvSpPr>
            <p:spPr>
              <a:xfrm flipV="1">
                <a:off x="397932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 flipV="1">
                <a:off x="660399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flipV="1">
                <a:off x="922866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flipV="1">
                <a:off x="1185333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 flipV="1">
                <a:off x="1447800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 flipV="1">
                <a:off x="1710266" y="-1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flipV="1">
                <a:off x="397932" y="2514599"/>
                <a:ext cx="1" cy="35470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  <p:sp>
          <p:nvSpPr>
            <p:cNvPr id="126" name="Shape 126"/>
            <p:cNvSpPr/>
            <p:nvPr/>
          </p:nvSpPr>
          <p:spPr>
            <a:xfrm flipV="1">
              <a:off x="1072984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flipV="1">
              <a:off x="1709935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9184382" y="2189082"/>
            <a:ext cx="2145970" cy="2867186"/>
            <a:chOff x="0" y="0"/>
            <a:chExt cx="2145969" cy="2867185"/>
          </a:xfrm>
        </p:grpSpPr>
        <p:sp>
          <p:nvSpPr>
            <p:cNvPr id="129" name="Shape 129"/>
            <p:cNvSpPr/>
            <p:nvPr/>
          </p:nvSpPr>
          <p:spPr>
            <a:xfrm>
              <a:off x="0" y="355600"/>
              <a:ext cx="2145970" cy="2133601"/>
            </a:xfrm>
            <a:prstGeom prst="roundRect">
              <a:avLst>
                <a:gd name="adj" fmla="val 15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iO(C</a:t>
              </a:r>
              <a:r>
                <a:rPr sz="3400" b="1" baseline="-5999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  <a:r>
                <a: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)</a:t>
              </a:r>
            </a:p>
          </p:txBody>
        </p:sp>
        <p:sp>
          <p:nvSpPr>
            <p:cNvPr id="130" name="Shape 130"/>
            <p:cNvSpPr/>
            <p:nvPr/>
          </p:nvSpPr>
          <p:spPr>
            <a:xfrm flipV="1">
              <a:off x="397932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flipV="1">
              <a:off x="660399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flipV="1">
              <a:off x="9228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flipV="1">
              <a:off x="1185333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flipV="1">
              <a:off x="1447800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flipV="1">
              <a:off x="17102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flipV="1">
              <a:off x="1072984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flipV="1">
              <a:off x="416983" y="2512483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flipV="1">
              <a:off x="1728986" y="2508249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9184382" y="6448874"/>
            <a:ext cx="2145970" cy="2867186"/>
            <a:chOff x="0" y="0"/>
            <a:chExt cx="2145969" cy="2867185"/>
          </a:xfrm>
        </p:grpSpPr>
        <p:sp>
          <p:nvSpPr>
            <p:cNvPr id="140" name="Shape 140"/>
            <p:cNvSpPr/>
            <p:nvPr/>
          </p:nvSpPr>
          <p:spPr>
            <a:xfrm>
              <a:off x="0" y="355600"/>
              <a:ext cx="2145970" cy="2133601"/>
            </a:xfrm>
            <a:prstGeom prst="roundRect">
              <a:avLst>
                <a:gd name="adj" fmla="val 15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iO(C</a:t>
              </a:r>
              <a:r>
                <a:rPr sz="3400" b="1" baseline="-5999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2</a:t>
              </a:r>
              <a:r>
                <a: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)</a:t>
              </a:r>
            </a:p>
          </p:txBody>
        </p:sp>
        <p:sp>
          <p:nvSpPr>
            <p:cNvPr id="141" name="Shape 141"/>
            <p:cNvSpPr/>
            <p:nvPr/>
          </p:nvSpPr>
          <p:spPr>
            <a:xfrm flipV="1">
              <a:off x="397932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flipV="1">
              <a:off x="660399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flipV="1">
              <a:off x="9228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flipV="1">
              <a:off x="1185333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flipV="1">
              <a:off x="1447800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flipV="1">
              <a:off x="1710266" y="-1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flipV="1">
              <a:off x="1072984" y="2510366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flipV="1">
              <a:off x="416983" y="2512483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flipV="1">
              <a:off x="1728986" y="2508249"/>
              <a:ext cx="1" cy="3547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“Inefficient” iO</a:t>
            </a:r>
          </a:p>
        </p:txBody>
      </p:sp>
      <p:grpSp>
        <p:nvGrpSpPr>
          <p:cNvPr id="299" name="Group 299"/>
          <p:cNvGrpSpPr/>
          <p:nvPr/>
        </p:nvGrpSpPr>
        <p:grpSpPr>
          <a:xfrm>
            <a:off x="3285809" y="2562955"/>
            <a:ext cx="1364495" cy="3616497"/>
            <a:chOff x="0" y="0"/>
            <a:chExt cx="1364494" cy="3616496"/>
          </a:xfrm>
        </p:grpSpPr>
        <p:sp>
          <p:nvSpPr>
            <p:cNvPr id="290" name="Shape 290"/>
            <p:cNvSpPr/>
            <p:nvPr/>
          </p:nvSpPr>
          <p:spPr>
            <a:xfrm>
              <a:off x="0" y="475411"/>
              <a:ext cx="1364495" cy="2665675"/>
            </a:xfrm>
            <a:prstGeom prst="roundRect">
              <a:avLst>
                <a:gd name="adj" fmla="val 29304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291" name="Shape 291"/>
            <p:cNvSpPr/>
            <p:nvPr/>
          </p:nvSpPr>
          <p:spPr>
            <a:xfrm flipV="1">
              <a:off x="266924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flipV="1">
              <a:off x="682247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 flipV="1">
              <a:off x="1097570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 flipV="1">
              <a:off x="710646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 flipV="1">
              <a:off x="323723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flipV="1">
              <a:off x="502985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 flipV="1">
              <a:off x="904108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 flipV="1">
              <a:off x="1097570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300" name="Picture 29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620" y="4388539"/>
            <a:ext cx="2149279" cy="352235"/>
          </a:xfrm>
          <a:prstGeom prst="rect">
            <a:avLst/>
          </a:prstGeom>
        </p:spPr>
      </p:pic>
      <p:grpSp>
        <p:nvGrpSpPr>
          <p:cNvPr id="311" name="Group 311"/>
          <p:cNvGrpSpPr/>
          <p:nvPr/>
        </p:nvGrpSpPr>
        <p:grpSpPr>
          <a:xfrm>
            <a:off x="8354496" y="2562955"/>
            <a:ext cx="1364495" cy="3616497"/>
            <a:chOff x="0" y="0"/>
            <a:chExt cx="1364494" cy="3616496"/>
          </a:xfrm>
        </p:grpSpPr>
        <p:sp>
          <p:nvSpPr>
            <p:cNvPr id="302" name="Shape 302"/>
            <p:cNvSpPr/>
            <p:nvPr/>
          </p:nvSpPr>
          <p:spPr>
            <a:xfrm>
              <a:off x="0" y="475411"/>
              <a:ext cx="1364495" cy="2665674"/>
            </a:xfrm>
            <a:prstGeom prst="roundRect">
              <a:avLst>
                <a:gd name="adj" fmla="val 29304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iO(C)</a:t>
              </a:r>
            </a:p>
          </p:txBody>
        </p:sp>
        <p:sp>
          <p:nvSpPr>
            <p:cNvPr id="303" name="Shape 303"/>
            <p:cNvSpPr/>
            <p:nvPr/>
          </p:nvSpPr>
          <p:spPr>
            <a:xfrm flipV="1">
              <a:off x="266924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 flipV="1">
              <a:off x="682247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 flipV="1">
              <a:off x="1097570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 flipV="1">
              <a:off x="710646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flipV="1">
              <a:off x="323723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flipV="1">
              <a:off x="502985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V="1">
              <a:off x="904108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flipV="1">
              <a:off x="1097570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5473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“Inefficient” iO</a:t>
            </a:r>
          </a:p>
        </p:txBody>
      </p:sp>
      <p:grpSp>
        <p:nvGrpSpPr>
          <p:cNvPr id="376" name="Group 376"/>
          <p:cNvGrpSpPr/>
          <p:nvPr/>
        </p:nvGrpSpPr>
        <p:grpSpPr>
          <a:xfrm>
            <a:off x="3285809" y="2562955"/>
            <a:ext cx="1364495" cy="3616497"/>
            <a:chOff x="0" y="0"/>
            <a:chExt cx="1364494" cy="3616496"/>
          </a:xfrm>
        </p:grpSpPr>
        <p:sp>
          <p:nvSpPr>
            <p:cNvPr id="367" name="Shape 367"/>
            <p:cNvSpPr/>
            <p:nvPr/>
          </p:nvSpPr>
          <p:spPr>
            <a:xfrm>
              <a:off x="0" y="475411"/>
              <a:ext cx="1364495" cy="2665675"/>
            </a:xfrm>
            <a:prstGeom prst="roundRect">
              <a:avLst>
                <a:gd name="adj" fmla="val 29304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400" b="1"/>
                <a:t>C</a:t>
              </a:r>
            </a:p>
          </p:txBody>
        </p:sp>
        <p:sp>
          <p:nvSpPr>
            <p:cNvPr id="368" name="Shape 368"/>
            <p:cNvSpPr/>
            <p:nvPr/>
          </p:nvSpPr>
          <p:spPr>
            <a:xfrm flipV="1">
              <a:off x="266924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 flipV="1">
              <a:off x="682247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 flipV="1">
              <a:off x="1097570" y="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 flipV="1">
              <a:off x="710646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 flipV="1">
              <a:off x="323723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 flipV="1">
              <a:off x="502985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 flipV="1">
              <a:off x="904108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 flipV="1">
              <a:off x="1097570" y="3173340"/>
              <a:ext cx="1" cy="4431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377" name="Picture 37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620" y="4388539"/>
            <a:ext cx="2149279" cy="352235"/>
          </a:xfrm>
          <a:prstGeom prst="rect">
            <a:avLst/>
          </a:prstGeom>
        </p:spPr>
      </p:pic>
      <p:grpSp>
        <p:nvGrpSpPr>
          <p:cNvPr id="388" name="Group 388"/>
          <p:cNvGrpSpPr/>
          <p:nvPr/>
        </p:nvGrpSpPr>
        <p:grpSpPr>
          <a:xfrm>
            <a:off x="8354496" y="2562955"/>
            <a:ext cx="1364495" cy="3616497"/>
            <a:chOff x="0" y="0"/>
            <a:chExt cx="1364494" cy="3616496"/>
          </a:xfrm>
        </p:grpSpPr>
        <p:sp>
          <p:nvSpPr>
            <p:cNvPr id="379" name="Shape 379"/>
            <p:cNvSpPr/>
            <p:nvPr/>
          </p:nvSpPr>
          <p:spPr>
            <a:xfrm>
              <a:off x="0" y="475411"/>
              <a:ext cx="1364495" cy="2665674"/>
            </a:xfrm>
            <a:prstGeom prst="roundRect">
              <a:avLst>
                <a:gd name="adj" fmla="val 29304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400" b="1">
                  <a:solidFill>
                    <a:srgbClr val="FFFFFF"/>
                  </a:solidFill>
                </a:rPr>
                <a:t>iO(C)</a:t>
              </a:r>
            </a:p>
          </p:txBody>
        </p:sp>
        <p:sp>
          <p:nvSpPr>
            <p:cNvPr id="380" name="Shape 380"/>
            <p:cNvSpPr/>
            <p:nvPr/>
          </p:nvSpPr>
          <p:spPr>
            <a:xfrm flipV="1">
              <a:off x="266924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 flipV="1">
              <a:off x="682247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 flipV="1">
              <a:off x="1097570" y="-1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 flipV="1">
              <a:off x="710646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 flipV="1">
              <a:off x="323723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 flipV="1">
              <a:off x="502985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 flipV="1">
              <a:off x="904108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 flipV="1">
              <a:off x="1097570" y="3173339"/>
              <a:ext cx="1" cy="4431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389" name="Shape 389"/>
          <p:cNvSpPr/>
          <p:nvPr/>
        </p:nvSpPr>
        <p:spPr>
          <a:xfrm>
            <a:off x="2813852" y="7126813"/>
            <a:ext cx="7377096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Time to obfuscate = poly(λ, |C|) *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>
                <a:latin typeface="Helvetica"/>
                <a:ea typeface="Helvetica"/>
                <a:cs typeface="Helvetica"/>
                <a:sym typeface="Helvetica"/>
              </a:rPr>
              <a:t>n</a:t>
            </a:r>
          </a:p>
        </p:txBody>
      </p:sp>
      <p:pic>
        <p:nvPicPr>
          <p:cNvPr id="390" name="Picture 389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9961210" y="2660643"/>
            <a:ext cx="769394" cy="352235"/>
          </a:xfrm>
          <a:prstGeom prst="rect">
            <a:avLst/>
          </a:prstGeom>
        </p:spPr>
      </p:pic>
      <p:sp>
        <p:nvSpPr>
          <p:cNvPr id="392" name="Shape 392"/>
          <p:cNvSpPr/>
          <p:nvPr/>
        </p:nvSpPr>
        <p:spPr>
          <a:xfrm>
            <a:off x="10214212" y="2493860"/>
            <a:ext cx="252831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n = </a:t>
            </a:r>
          </a:p>
          <a:p>
            <a:pPr lvl="0">
              <a:defRPr sz="1800"/>
            </a:pPr>
            <a:r>
              <a:rPr sz="3600"/>
              <a:t>input length</a:t>
            </a:r>
          </a:p>
        </p:txBody>
      </p:sp>
      <p:sp>
        <p:nvSpPr>
          <p:cNvPr id="393" name="Shape 393"/>
          <p:cNvSpPr/>
          <p:nvPr/>
        </p:nvSpPr>
        <p:spPr>
          <a:xfrm>
            <a:off x="2610787" y="8062172"/>
            <a:ext cx="76639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Size of obfuscation = poly(λ, |C|) * 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600" b="1" baseline="31999" dirty="0" smtClean="0">
                <a:latin typeface="Helvetica"/>
                <a:ea typeface="Helvetica"/>
                <a:cs typeface="Helvetica"/>
                <a:sym typeface="Helvetica"/>
              </a:rPr>
              <a:t>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886086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8392</TotalTime>
  <Words>1219</Words>
  <Application>Microsoft Macintosh PowerPoint</Application>
  <PresentationFormat>Custom</PresentationFormat>
  <Paragraphs>288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Helvetica</vt:lpstr>
      <vt:lpstr>Helvetica Light</vt:lpstr>
      <vt:lpstr>Helvetica Neue</vt:lpstr>
      <vt:lpstr>Arial</vt:lpstr>
      <vt:lpstr>White</vt:lpstr>
      <vt:lpstr>iO with Exponential Efficiency</vt:lpstr>
      <vt:lpstr>IO</vt:lpstr>
      <vt:lpstr>IO</vt:lpstr>
      <vt:lpstr>PowerPoint Presentation</vt:lpstr>
      <vt:lpstr>Recap: IO</vt:lpstr>
      <vt:lpstr>Recap: IO</vt:lpstr>
      <vt:lpstr>Recap: IO</vt:lpstr>
      <vt:lpstr>“Inefficient” iO</vt:lpstr>
      <vt:lpstr>“Inefficient” iO</vt:lpstr>
      <vt:lpstr>“Inefficient” iO</vt:lpstr>
      <vt:lpstr>“Inefficient” iO</vt:lpstr>
      <vt:lpstr>“Inefficient” iO</vt:lpstr>
      <vt:lpstr>“Exponentially Efficient” iO (XiO)</vt:lpstr>
      <vt:lpstr>PowerPoint Presentation</vt:lpstr>
      <vt:lpstr>Function Compression [Kabanets and Kolokolova’13]</vt:lpstr>
      <vt:lpstr>PowerPoint Presentation</vt:lpstr>
      <vt:lpstr>PowerPoint Presentation</vt:lpstr>
      <vt:lpstr>Functional Encryption</vt:lpstr>
      <vt:lpstr>Functional Encryption</vt:lpstr>
      <vt:lpstr>“Non-Compact”</vt:lpstr>
      <vt:lpstr>Compact/Sublinear [AJ’15,BV’15]</vt:lpstr>
      <vt:lpstr>“Short” FE [LPST’15]</vt:lpstr>
      <vt:lpstr>Succinct [GKP+14]</vt:lpstr>
      <vt:lpstr>Goal</vt:lpstr>
      <vt:lpstr>Idea</vt:lpstr>
      <vt:lpstr>Idea</vt:lpstr>
      <vt:lpstr>Idea</vt:lpstr>
      <vt:lpstr>Idea</vt:lpstr>
      <vt:lpstr>Problem</vt:lpstr>
      <vt:lpstr>Problem</vt:lpstr>
      <vt:lpstr>Problem</vt:lpstr>
      <vt:lpstr>Solution</vt:lpstr>
      <vt:lpstr>Solution</vt:lpstr>
      <vt:lpstr>Solution</vt:lpstr>
      <vt:lpstr>Sublinear</vt:lpstr>
      <vt:lpstr>Sublinear</vt:lpstr>
      <vt:lpstr>Sublinear</vt:lpstr>
      <vt:lpstr>Sublinear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Indistinguishability Obfuscation with Exponential Efficiency</dc:title>
  <cp:lastModifiedBy>Microsoft Office User</cp:lastModifiedBy>
  <cp:revision>51</cp:revision>
  <dcterms:modified xsi:type="dcterms:W3CDTF">2016-03-08T23:56:03Z</dcterms:modified>
</cp:coreProperties>
</file>