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sldIdLst>
    <p:sldId id="256" r:id="rId2"/>
    <p:sldId id="300" r:id="rId3"/>
    <p:sldId id="285" r:id="rId4"/>
    <p:sldId id="287" r:id="rId5"/>
    <p:sldId id="291" r:id="rId6"/>
    <p:sldId id="282" r:id="rId7"/>
    <p:sldId id="277" r:id="rId8"/>
    <p:sldId id="278" r:id="rId9"/>
    <p:sldId id="289" r:id="rId10"/>
    <p:sldId id="279" r:id="rId11"/>
    <p:sldId id="280" r:id="rId12"/>
    <p:sldId id="292" r:id="rId13"/>
    <p:sldId id="294" r:id="rId14"/>
    <p:sldId id="295" r:id="rId15"/>
    <p:sldId id="293" r:id="rId16"/>
    <p:sldId id="297" r:id="rId17"/>
    <p:sldId id="298" r:id="rId18"/>
    <p:sldId id="274" r:id="rId19"/>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A59"/>
    <a:srgbClr val="8F99A2"/>
    <a:srgbClr val="C00000"/>
    <a:srgbClr val="0098D8"/>
    <a:srgbClr val="00D7D7"/>
    <a:srgbClr val="29176F"/>
    <a:srgbClr val="00000D"/>
    <a:srgbClr val="91A1B7"/>
    <a:srgbClr val="FF33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22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371600" y="763588"/>
            <a:ext cx="5027613" cy="3770312"/>
          </a:xfrm>
          <a:prstGeom prst="rect">
            <a:avLst/>
          </a:prstGeom>
          <a:noFill/>
          <a:ln w="9525">
            <a:noFill/>
            <a:round/>
            <a:headEnd/>
            <a:tailEnd/>
          </a:ln>
          <a:effectLst/>
        </p:spPr>
      </p:sp>
      <p:sp>
        <p:nvSpPr>
          <p:cNvPr id="2050"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fld id="{A8E62A97-EDA7-4E63-83BA-F2982F7C7386}" type="slidenum">
              <a:rPr lang="en-US"/>
              <a:pPr/>
              <a:t>‹#›</a:t>
            </a:fld>
            <a:endParaRPr lang="en-US"/>
          </a:p>
        </p:txBody>
      </p:sp>
    </p:spTree>
    <p:extLst>
      <p:ext uri="{BB962C8B-B14F-4D97-AF65-F5344CB8AC3E}">
        <p14:creationId xmlns:p14="http://schemas.microsoft.com/office/powerpoint/2010/main" val="361092358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12B6FD5-120C-4A3B-91BE-23397F79FBC4}" type="slidenum">
              <a:rPr lang="en-US"/>
              <a:pPr/>
              <a:t>1</a:t>
            </a:fld>
            <a:endParaRPr lang="en-US"/>
          </a:p>
        </p:txBody>
      </p:sp>
      <p:sp>
        <p:nvSpPr>
          <p:cNvPr id="22529"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2530"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388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1"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smtClean="0"/>
              <a:t>To figure out the reason of</a:t>
            </a:r>
            <a:r>
              <a:rPr lang="en-US" altLang="en-US" baseline="0" dirty="0" smtClean="0"/>
              <a:t> such limitation, I will first present a short overview of an emerging paradigm of the Internet that is  CLOUD COMPUTING.</a:t>
            </a:r>
          </a:p>
          <a:p>
            <a:r>
              <a:rPr lang="en-US" altLang="en-US" dirty="0" smtClean="0"/>
              <a:t>Nowadays many</a:t>
            </a:r>
            <a:r>
              <a:rPr lang="en-US" altLang="en-US" baseline="0" dirty="0" smtClean="0"/>
              <a:t> users, companies and governments are moving their data to the Cloud, and if you never heard about it be aware that if you own an android phone (like this) your contacts and emails are stored in the Cloud! </a:t>
            </a:r>
          </a:p>
          <a:p>
            <a:r>
              <a:rPr lang="en-US" altLang="en-US" baseline="0" dirty="0" smtClean="0"/>
              <a:t>In cloud computing  a user sends his data to the server, also called the Cloud. </a:t>
            </a:r>
          </a:p>
          <a:p>
            <a:r>
              <a:rPr lang="en-US" altLang="en-US" baseline="0" dirty="0" smtClean="0"/>
              <a:t>Later another possibly different user can request to the Cloud to retrieve some data or perform some computation on the data stored in the Cloud.</a:t>
            </a:r>
          </a:p>
          <a:p>
            <a:r>
              <a:rPr lang="en-US" altLang="en-US" baseline="0" dirty="0" smtClean="0"/>
              <a:t>If such user is authorized the Cloud returns the requested document or the result of the computation to the user.</a:t>
            </a:r>
          </a:p>
          <a:p>
            <a:r>
              <a:rPr lang="en-US" altLang="en-US" baseline="0" dirty="0" smtClean="0"/>
              <a:t>In a Secure Cloud System a malicious user should not be able to leak any information that is not entitled to access.</a:t>
            </a:r>
          </a:p>
          <a:p>
            <a:r>
              <a:rPr lang="en-US" altLang="en-US" baseline="0" dirty="0" smtClean="0"/>
              <a:t>We are not interested only in preventing an external attacker to leak information but we also want that internal users do not leak too much information: for instance, if the previous user is authorized to retrieve all emails with subject FinTech, he should not be able to retrieve emails with different subjects.</a:t>
            </a:r>
          </a:p>
          <a:p>
            <a:r>
              <a:rPr lang="en-US" altLang="en-US" baseline="0" dirty="0" smtClean="0"/>
              <a:t>Moreover in this model the CLOUD is not trusted; in fact the CLOUD is usually third-party service, like google or yahoo, to which individual, companies or </a:t>
            </a:r>
            <a:r>
              <a:rPr lang="en-US" altLang="en-US" baseline="0" dirty="0" err="1" smtClean="0"/>
              <a:t>governements</a:t>
            </a:r>
            <a:r>
              <a:rPr lang="en-US" altLang="en-US" baseline="0" dirty="0" smtClean="0"/>
              <a:t> delegated their data and the Cloud has NOT to leak too much information.</a:t>
            </a:r>
          </a:p>
          <a:p>
            <a:r>
              <a:rPr lang="en-US" altLang="en-US" baseline="0" dirty="0" smtClean="0"/>
              <a:t>It is not exaggeration to expect that in the near future a lot of sensitive information will be outsourced to the Cloud,  and recently the City of Los Angeles announced plans to outsource all their data to </a:t>
            </a:r>
            <a:r>
              <a:rPr lang="en-US" altLang="en-US" baseline="0" dirty="0" err="1" smtClean="0"/>
              <a:t>Gooogle</a:t>
            </a:r>
            <a:r>
              <a:rPr lang="en-US" altLang="en-US" baseline="0" dirty="0" smtClean="0"/>
              <a:t>, the major cloud service.</a:t>
            </a:r>
          </a:p>
          <a:p>
            <a:endParaRPr lang="en-US" altLang="en-US" baseline="0" dirty="0" smtClean="0"/>
          </a:p>
        </p:txBody>
      </p:sp>
    </p:spTree>
    <p:extLst>
      <p:ext uri="{BB962C8B-B14F-4D97-AF65-F5344CB8AC3E}">
        <p14:creationId xmlns:p14="http://schemas.microsoft.com/office/powerpoint/2010/main" val="83620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7"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smtClean="0"/>
              <a:t>In</a:t>
            </a:r>
            <a:r>
              <a:rPr lang="en-US" altLang="en-US" baseline="0" dirty="0" smtClean="0"/>
              <a:t> more</a:t>
            </a:r>
            <a:r>
              <a:rPr lang="en-US" altLang="en-US" dirty="0" smtClean="0"/>
              <a:t> detail the setting of FE is the following.</a:t>
            </a:r>
          </a:p>
          <a:p>
            <a:r>
              <a:rPr lang="en-US" altLang="en-US" dirty="0" smtClean="0"/>
              <a:t>The</a:t>
            </a:r>
            <a:r>
              <a:rPr lang="en-US" altLang="en-US" baseline="0" dirty="0" smtClean="0"/>
              <a:t>re is a CA who sets-up a PK and a MSK. The PK is sent to Bob. Ant any point Alice can send a function f to the CA who returns her the  Token for f. Later Bob holds a message m, encrypts it and sends it to Alice.</a:t>
            </a:r>
          </a:p>
          <a:p>
            <a:r>
              <a:rPr lang="en-US" altLang="en-US" baseline="0" dirty="0" smtClean="0"/>
              <a:t>Now Alice holds the token for f, the encryption of m, and can combine them to compute f(m), the evaluation of the function f on the message m. </a:t>
            </a:r>
          </a:p>
          <a:p>
            <a:r>
              <a:rPr lang="en-US" altLang="en-US" baseline="0" dirty="0" smtClean="0"/>
              <a:t>And the  security should guarantee that this be the only information that Alice can compute.</a:t>
            </a:r>
          </a:p>
        </p:txBody>
      </p:sp>
    </p:spTree>
    <p:extLst>
      <p:ext uri="{BB962C8B-B14F-4D97-AF65-F5344CB8AC3E}">
        <p14:creationId xmlns:p14="http://schemas.microsoft.com/office/powerpoint/2010/main" val="401689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1026"/>
          <p:cNvSpPr>
            <a:spLocks noGrp="1" noRot="1" noChangeAspect="1" noChangeArrowheads="1"/>
          </p:cNvSpPr>
          <p:nvPr>
            <p:ph type="sldImg"/>
          </p:nvPr>
        </p:nvSpPr>
        <p:spPr bwMode="auto">
          <a:xfrm>
            <a:off x="2894013" y="523875"/>
            <a:ext cx="3492500" cy="2619375"/>
          </a:xfrm>
          <a:prstGeom prst="rect">
            <a:avLst/>
          </a:prstGeom>
          <a:solidFill>
            <a:srgbClr val="FFFFFF"/>
          </a:solidFill>
          <a:ln>
            <a:solidFill>
              <a:srgbClr val="000000"/>
            </a:solidFill>
            <a:miter lim="800000"/>
            <a:headEnd/>
            <a:tailEnd/>
          </a:ln>
        </p:spPr>
      </p:sp>
      <p:sp>
        <p:nvSpPr>
          <p:cNvPr id="270339" name="Rectangle 1027"/>
          <p:cNvSpPr>
            <a:spLocks noGrp="1" noChangeArrowheads="1"/>
          </p:cNvSpPr>
          <p:nvPr>
            <p:ph type="body" idx="1"/>
          </p:nvPr>
        </p:nvSpPr>
        <p:spPr bwMode="auto">
          <a:xfrm>
            <a:off x="1238250" y="3317875"/>
            <a:ext cx="6805613" cy="314325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959730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5A710A4-214D-4B94-9A11-E8A94657E148}" type="slidenum">
              <a:rPr lang="en-US"/>
              <a:pPr/>
              <a:t>18</a:t>
            </a:fld>
            <a:endParaRPr lang="en-US"/>
          </a:p>
        </p:txBody>
      </p:sp>
      <p:sp>
        <p:nvSpPr>
          <p:cNvPr id="40961"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40962"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757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CD56047-19ED-45C4-BFA7-A438A99027F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BA8AA10D-6BE6-4478-9035-D6B55A8D2BA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58499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0037" cy="58499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5B67890B-E15A-4AB8-BBBD-D86215FFD7B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503238" y="6886575"/>
            <a:ext cx="2346325" cy="519113"/>
          </a:xfrm>
        </p:spPr>
        <p:txBody>
          <a:bodyPr/>
          <a:lstStyle>
            <a:lvl1pPr>
              <a:defRPr/>
            </a:lvl1pPr>
          </a:lstStyle>
          <a:p>
            <a:endParaRPr lang="en-US"/>
          </a:p>
        </p:txBody>
      </p:sp>
      <p:sp>
        <p:nvSpPr>
          <p:cNvPr id="4" name="Footer Placeholder 3"/>
          <p:cNvSpPr>
            <a:spLocks noGrp="1"/>
          </p:cNvSpPr>
          <p:nvPr>
            <p:ph type="ftr" idx="11"/>
          </p:nvPr>
        </p:nvSpPr>
        <p:spPr>
          <a:xfrm>
            <a:off x="3448050" y="6886575"/>
            <a:ext cx="3194050" cy="519113"/>
          </a:xfrm>
        </p:spPr>
        <p:txBody>
          <a:bodyPr/>
          <a:lstStyle>
            <a:lvl1pPr>
              <a:defRPr/>
            </a:lvl1pPr>
          </a:lstStyle>
          <a:p>
            <a:endParaRPr lang="en-US"/>
          </a:p>
        </p:txBody>
      </p:sp>
      <p:sp>
        <p:nvSpPr>
          <p:cNvPr id="5" name="Slide Number Placeholder 4"/>
          <p:cNvSpPr>
            <a:spLocks noGrp="1"/>
          </p:cNvSpPr>
          <p:nvPr>
            <p:ph type="sldNum" idx="12"/>
          </p:nvPr>
        </p:nvSpPr>
        <p:spPr>
          <a:xfrm>
            <a:off x="7226300" y="6886575"/>
            <a:ext cx="2346325" cy="519113"/>
          </a:xfrm>
        </p:spPr>
        <p:txBody>
          <a:bodyPr/>
          <a:lstStyle>
            <a:lvl1pPr>
              <a:defRPr/>
            </a:lvl1pPr>
          </a:lstStyle>
          <a:p>
            <a:fld id="{365A83C7-0276-42CD-9A5D-FE1668AEBE2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0839234D-F255-44E3-B13A-91654005C65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2E774442-08A0-4F70-BD21-54FCEA57ECB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357687"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13325" y="1768475"/>
            <a:ext cx="4357688"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2E0CF6B6-B9A7-44D2-B454-D9E8E76276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DD42365D-161E-46DE-8950-88819D0C4DB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C8F060B9-B6E9-43ED-AB59-A7C8ED88AAB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3297E0A0-B33D-47A8-8506-C7C36A0CA0D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3851D529-DC33-43E8-B348-54DD0EE1A97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CB95CDD-1350-4ABB-B7B1-D06DFEDAD4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503238" y="1768475"/>
            <a:ext cx="8867775" cy="4383088"/>
          </a:xfrm>
          <a:prstGeom prst="rect">
            <a:avLst/>
          </a:prstGeom>
          <a:noFill/>
          <a:ln w="9525">
            <a:noFill/>
            <a:round/>
            <a:headEnd/>
            <a:tailEnd/>
          </a:ln>
          <a:effec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endParaRPr lang="en-US"/>
          </a:p>
        </p:txBody>
      </p:sp>
      <p:sp>
        <p:nvSpPr>
          <p:cNvPr id="1029" name="Rectangle 5"/>
          <p:cNvSpPr>
            <a:spLocks noGrp="1" noChangeArrowheads="1"/>
          </p:cNvSpPr>
          <p:nvPr>
            <p:ph type="sldNum"/>
          </p:nvPr>
        </p:nvSpPr>
        <p:spPr bwMode="auto">
          <a:xfrm>
            <a:off x="7226300"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ea typeface="DejaVu Sans" charset="0"/>
                <a:cs typeface="DejaVu Sans" charset="0"/>
              </a:defRPr>
            </a:lvl1pPr>
          </a:lstStyle>
          <a:p>
            <a:fld id="{DD128F4C-A093-4A73-A8CF-74DBC90D4C8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p:titleStyle>
    <p:bodyStyle>
      <a:lvl1pPr marL="342900" indent="-342900" algn="l" defTabSz="457200" rtl="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cs typeface="+mn-cs"/>
        </a:defRPr>
      </a:lvl2pPr>
      <a:lvl3pPr marL="1143000" indent="-228600" algn="l" defTabSz="457200"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cs typeface="+mn-cs"/>
        </a:defRPr>
      </a:lvl3pPr>
      <a:lvl4pPr marL="1600200" indent="-228600" algn="l" defTabSz="457200"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jpeg"/><Relationship Id="rId7" Type="http://schemas.openxmlformats.org/officeDocument/2006/relationships/image" Target="../media/image26.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 Id="rId9" Type="http://schemas.openxmlformats.org/officeDocument/2006/relationships/image" Target="../media/image28.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10" Type="http://schemas.openxmlformats.org/officeDocument/2006/relationships/image" Target="../media/image9.gif"/><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13.jpeg"/><Relationship Id="rId4" Type="http://schemas.openxmlformats.org/officeDocument/2006/relationships/image" Target="../media/image7.png"/><Relationship Id="rId9" Type="http://schemas.openxmlformats.org/officeDocument/2006/relationships/image" Target="../media/image1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http://troll.iis.sinica.edu.tw/pkc16/iacr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0712" y="5456237"/>
            <a:ext cx="1371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15912" y="943121"/>
            <a:ext cx="9448800" cy="779316"/>
          </a:xfrm>
          <a:prstGeom prst="rect">
            <a:avLst/>
          </a:prstGeom>
          <a:noFill/>
        </p:spPr>
        <p:txBody>
          <a:bodyPr wrap="square" rtlCol="0">
            <a:spAutoFit/>
          </a:bodyPr>
          <a:lstStyle/>
          <a:p>
            <a:pPr algn="ctr"/>
            <a:r>
              <a:rPr lang="en-US" sz="4800" b="1" dirty="0" smtClean="0">
                <a:solidFill>
                  <a:srgbClr val="0098D8"/>
                </a:solidFill>
              </a:rPr>
              <a:t>Deniable Functional Encryption</a:t>
            </a:r>
            <a:endParaRPr lang="en-US" sz="4800" dirty="0"/>
          </a:p>
        </p:txBody>
      </p:sp>
      <p:sp>
        <p:nvSpPr>
          <p:cNvPr id="3" name="TextBox 2"/>
          <p:cNvSpPr txBox="1"/>
          <p:nvPr/>
        </p:nvSpPr>
        <p:spPr>
          <a:xfrm>
            <a:off x="1458912" y="4272041"/>
            <a:ext cx="7315200" cy="1107996"/>
          </a:xfrm>
          <a:prstGeom prst="rect">
            <a:avLst/>
          </a:prstGeom>
          <a:noFill/>
        </p:spPr>
        <p:txBody>
          <a:bodyPr wrap="square" rtlCol="0">
            <a:spAutoFit/>
          </a:bodyPr>
          <a:lstStyle/>
          <a:p>
            <a:pPr algn="ctr">
              <a:lnSpc>
                <a:spcPct val="150000"/>
              </a:lnSpc>
            </a:pPr>
            <a:r>
              <a:rPr lang="en-US" sz="2600" b="1" dirty="0"/>
              <a:t>PKC 2016</a:t>
            </a:r>
            <a:r>
              <a:rPr lang="en-US" dirty="0"/>
              <a:t/>
            </a:r>
            <a:br>
              <a:rPr lang="en-US" dirty="0"/>
            </a:br>
            <a:r>
              <a:rPr lang="en-US" dirty="0"/>
              <a:t>Academia </a:t>
            </a:r>
            <a:r>
              <a:rPr lang="en-US" dirty="0" err="1"/>
              <a:t>Sinica</a:t>
            </a:r>
            <a:r>
              <a:rPr lang="en-US" dirty="0"/>
              <a:t>, Taipei, TAIWAN March 6-9, 2016</a:t>
            </a:r>
          </a:p>
        </p:txBody>
      </p:sp>
      <p:sp>
        <p:nvSpPr>
          <p:cNvPr id="4" name="TextBox 3"/>
          <p:cNvSpPr txBox="1"/>
          <p:nvPr/>
        </p:nvSpPr>
        <p:spPr>
          <a:xfrm>
            <a:off x="1154112" y="2053312"/>
            <a:ext cx="7848600" cy="2031325"/>
          </a:xfrm>
          <a:prstGeom prst="rect">
            <a:avLst/>
          </a:prstGeom>
          <a:noFill/>
        </p:spPr>
        <p:txBody>
          <a:bodyPr wrap="square" rtlCol="0">
            <a:spAutoFit/>
          </a:bodyPr>
          <a:lstStyle/>
          <a:p>
            <a:pPr algn="ctr">
              <a:lnSpc>
                <a:spcPct val="150000"/>
              </a:lnSpc>
            </a:pPr>
            <a:r>
              <a:rPr lang="en-US" sz="2400" dirty="0"/>
              <a:t>Angelo </a:t>
            </a:r>
            <a:r>
              <a:rPr lang="en-US" sz="2400" dirty="0" smtClean="0"/>
              <a:t>de </a:t>
            </a:r>
            <a:r>
              <a:rPr lang="en-US" sz="2400" dirty="0"/>
              <a:t>Caro</a:t>
            </a:r>
            <a:r>
              <a:rPr lang="en-US" sz="2400" baseline="33000" dirty="0"/>
              <a:t>1</a:t>
            </a:r>
            <a:r>
              <a:rPr lang="en-US" sz="2400" dirty="0"/>
              <a:t>, </a:t>
            </a:r>
            <a:r>
              <a:rPr lang="en-US" sz="2400" u="sng" dirty="0"/>
              <a:t>Vincenzo Iovino</a:t>
            </a:r>
            <a:r>
              <a:rPr lang="en-US" sz="2400" baseline="33000" dirty="0"/>
              <a:t>2</a:t>
            </a:r>
            <a:r>
              <a:rPr lang="en-US" sz="2400" dirty="0"/>
              <a:t>, Adam O’Neill</a:t>
            </a:r>
            <a:r>
              <a:rPr lang="en-US" sz="2400" baseline="33000" dirty="0"/>
              <a:t>3</a:t>
            </a:r>
            <a:endParaRPr lang="en-US" sz="2400" baseline="33000" dirty="0" smtClean="0"/>
          </a:p>
          <a:p>
            <a:pPr algn="ctr">
              <a:lnSpc>
                <a:spcPct val="150000"/>
              </a:lnSpc>
            </a:pPr>
            <a:endParaRPr lang="en-US" baseline="33000" dirty="0"/>
          </a:p>
          <a:p>
            <a:pPr algn="ctr">
              <a:lnSpc>
                <a:spcPct val="150000"/>
              </a:lnSpc>
            </a:pPr>
            <a:r>
              <a:rPr lang="en-US" sz="1600" baseline="33000" dirty="0" smtClean="0"/>
              <a:t>1</a:t>
            </a:r>
            <a:r>
              <a:rPr lang="en-US" sz="1600" dirty="0" smtClean="0"/>
              <a:t> </a:t>
            </a:r>
            <a:r>
              <a:rPr lang="en-US" sz="1600" dirty="0" smtClean="0"/>
              <a:t>IBM Research, Zurich</a:t>
            </a:r>
            <a:r>
              <a:rPr lang="en-US" sz="1600" dirty="0"/>
              <a:t/>
            </a:r>
            <a:br>
              <a:rPr lang="en-US" sz="1600" dirty="0"/>
            </a:br>
            <a:r>
              <a:rPr lang="en-US" sz="1600" baseline="41000" dirty="0"/>
              <a:t>2</a:t>
            </a:r>
            <a:r>
              <a:rPr lang="en-US" sz="1600" dirty="0"/>
              <a:t> University of Luxembourg</a:t>
            </a:r>
            <a:br>
              <a:rPr lang="en-US" sz="1600" dirty="0"/>
            </a:br>
            <a:r>
              <a:rPr lang="en-US" sz="1600" baseline="40000" dirty="0"/>
              <a:t>3</a:t>
            </a:r>
            <a:r>
              <a:rPr lang="en-US" sz="1600" dirty="0">
                <a:cs typeface="Arial" charset="0"/>
              </a:rPr>
              <a:t> Georgetown University, USA</a:t>
            </a:r>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bwMode="auto">
          <a:xfrm>
            <a:off x="5192712" y="2179637"/>
            <a:ext cx="0" cy="4343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TextBox 5"/>
          <p:cNvSpPr txBox="1"/>
          <p:nvPr/>
        </p:nvSpPr>
        <p:spPr>
          <a:xfrm>
            <a:off x="468312" y="2179637"/>
            <a:ext cx="4495800" cy="435825"/>
          </a:xfrm>
          <a:prstGeom prst="rect">
            <a:avLst/>
          </a:prstGeom>
          <a:noFill/>
        </p:spPr>
        <p:txBody>
          <a:bodyPr wrap="square" rtlCol="0">
            <a:spAutoFit/>
          </a:bodyPr>
          <a:lstStyle/>
          <a:p>
            <a:r>
              <a:rPr lang="en-US" sz="2400" dirty="0" smtClean="0">
                <a:solidFill>
                  <a:srgbClr val="374A59"/>
                </a:solidFill>
              </a:rPr>
              <a:t>Functionality in Normal Mode:</a:t>
            </a:r>
            <a:endParaRPr lang="en-US" sz="2400" dirty="0">
              <a:solidFill>
                <a:srgbClr val="374A59"/>
              </a:solidFill>
            </a:endParaRPr>
          </a:p>
        </p:txBody>
      </p:sp>
      <p:sp>
        <p:nvSpPr>
          <p:cNvPr id="7" name="TextBox 6"/>
          <p:cNvSpPr txBox="1"/>
          <p:nvPr/>
        </p:nvSpPr>
        <p:spPr>
          <a:xfrm>
            <a:off x="5527072" y="2179637"/>
            <a:ext cx="5228240" cy="435825"/>
          </a:xfrm>
          <a:prstGeom prst="rect">
            <a:avLst/>
          </a:prstGeom>
          <a:noFill/>
        </p:spPr>
        <p:txBody>
          <a:bodyPr wrap="square" rtlCol="0">
            <a:spAutoFit/>
          </a:bodyPr>
          <a:lstStyle/>
          <a:p>
            <a:r>
              <a:rPr lang="en-US" sz="2400" dirty="0" smtClean="0">
                <a:solidFill>
                  <a:srgbClr val="374A59"/>
                </a:solidFill>
              </a:rPr>
              <a:t>Functionality in Trapdoor Mode:</a:t>
            </a:r>
            <a:endParaRPr lang="en-US" sz="2400" dirty="0">
              <a:solidFill>
                <a:srgbClr val="374A59"/>
              </a:solidFill>
            </a:endParaRPr>
          </a:p>
        </p:txBody>
      </p:sp>
      <p:sp>
        <p:nvSpPr>
          <p:cNvPr id="8" name="TextBox 7"/>
          <p:cNvSpPr txBox="1"/>
          <p:nvPr/>
        </p:nvSpPr>
        <p:spPr>
          <a:xfrm>
            <a:off x="3744912" y="3246437"/>
            <a:ext cx="10668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Enc(m)</a:t>
            </a:r>
            <a:endParaRPr lang="en-US" sz="2000" dirty="0">
              <a:solidFill>
                <a:srgbClr val="374A59"/>
              </a:solidFill>
            </a:endParaRPr>
          </a:p>
        </p:txBody>
      </p:sp>
      <p:sp>
        <p:nvSpPr>
          <p:cNvPr id="9" name="TextBox 8"/>
          <p:cNvSpPr txBox="1"/>
          <p:nvPr/>
        </p:nvSpPr>
        <p:spPr>
          <a:xfrm>
            <a:off x="773112" y="3246437"/>
            <a:ext cx="13716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Token(C)</a:t>
            </a:r>
            <a:endParaRPr lang="en-US" sz="2000" dirty="0">
              <a:solidFill>
                <a:srgbClr val="374A59"/>
              </a:solidFill>
            </a:endParaRPr>
          </a:p>
        </p:txBody>
      </p:sp>
      <p:sp>
        <p:nvSpPr>
          <p:cNvPr id="11" name="TextBox 10"/>
          <p:cNvSpPr txBox="1"/>
          <p:nvPr/>
        </p:nvSpPr>
        <p:spPr>
          <a:xfrm>
            <a:off x="2144712" y="4772872"/>
            <a:ext cx="16764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Decryption</a:t>
            </a:r>
            <a:endParaRPr lang="en-US" sz="2000" dirty="0">
              <a:solidFill>
                <a:srgbClr val="374A59"/>
              </a:solidFill>
            </a:endParaRPr>
          </a:p>
        </p:txBody>
      </p:sp>
      <p:cxnSp>
        <p:nvCxnSpPr>
          <p:cNvPr id="13" name="Straight Arrow Connector 12"/>
          <p:cNvCxnSpPr>
            <a:stCxn id="8" idx="2"/>
          </p:cNvCxnSpPr>
          <p:nvPr/>
        </p:nvCxnSpPr>
        <p:spPr bwMode="auto">
          <a:xfrm flipH="1">
            <a:off x="3287712" y="3625002"/>
            <a:ext cx="990600" cy="1145435"/>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14" name="Straight Arrow Connector 13"/>
          <p:cNvCxnSpPr>
            <a:stCxn id="9" idx="2"/>
          </p:cNvCxnSpPr>
          <p:nvPr/>
        </p:nvCxnSpPr>
        <p:spPr bwMode="auto">
          <a:xfrm>
            <a:off x="1458912" y="3625002"/>
            <a:ext cx="1143000" cy="1145435"/>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17" name="Straight Arrow Connector 16"/>
          <p:cNvCxnSpPr>
            <a:stCxn id="11" idx="2"/>
          </p:cNvCxnSpPr>
          <p:nvPr/>
        </p:nvCxnSpPr>
        <p:spPr bwMode="auto">
          <a:xfrm>
            <a:off x="2982912" y="5151437"/>
            <a:ext cx="0" cy="990600"/>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24" name="TextBox 23"/>
          <p:cNvSpPr txBox="1"/>
          <p:nvPr/>
        </p:nvSpPr>
        <p:spPr>
          <a:xfrm>
            <a:off x="2449512" y="6142037"/>
            <a:ext cx="1066800" cy="378565"/>
          </a:xfrm>
          <a:prstGeom prst="rect">
            <a:avLst/>
          </a:prstGeom>
          <a:noFill/>
          <a:ln>
            <a:solidFill>
              <a:schemeClr val="tx1"/>
            </a:solidFill>
          </a:ln>
        </p:spPr>
        <p:txBody>
          <a:bodyPr wrap="square" rtlCol="0">
            <a:spAutoFit/>
          </a:bodyPr>
          <a:lstStyle/>
          <a:p>
            <a:pPr algn="ctr"/>
            <a:r>
              <a:rPr lang="en-US" sz="2000" dirty="0">
                <a:solidFill>
                  <a:srgbClr val="374A59"/>
                </a:solidFill>
              </a:rPr>
              <a:t>f</a:t>
            </a:r>
            <a:r>
              <a:rPr lang="en-US" sz="2000" dirty="0" smtClean="0">
                <a:solidFill>
                  <a:srgbClr val="374A59"/>
                </a:solidFill>
              </a:rPr>
              <a:t>(m)</a:t>
            </a:r>
            <a:endParaRPr lang="en-US" sz="2000" dirty="0">
              <a:solidFill>
                <a:srgbClr val="374A59"/>
              </a:solidFill>
            </a:endParaRPr>
          </a:p>
        </p:txBody>
      </p:sp>
      <p:sp>
        <p:nvSpPr>
          <p:cNvPr id="25" name="TextBox 24"/>
          <p:cNvSpPr txBox="1"/>
          <p:nvPr/>
        </p:nvSpPr>
        <p:spPr>
          <a:xfrm>
            <a:off x="8088312" y="3244002"/>
            <a:ext cx="1447800" cy="664797"/>
          </a:xfrm>
          <a:prstGeom prst="rect">
            <a:avLst/>
          </a:prstGeom>
          <a:noFill/>
          <a:ln>
            <a:solidFill>
              <a:schemeClr val="tx1"/>
            </a:solidFill>
          </a:ln>
        </p:spPr>
        <p:txBody>
          <a:bodyPr wrap="square" rtlCol="0">
            <a:spAutoFit/>
          </a:bodyPr>
          <a:lstStyle/>
          <a:p>
            <a:pPr algn="ctr"/>
            <a:r>
              <a:rPr lang="en-US" sz="2000" dirty="0" smtClean="0">
                <a:solidFill>
                  <a:srgbClr val="374A59"/>
                </a:solidFill>
              </a:rPr>
              <a:t>Simulated </a:t>
            </a:r>
            <a:r>
              <a:rPr lang="en-US" sz="2000" dirty="0" err="1" smtClean="0">
                <a:solidFill>
                  <a:srgbClr val="374A59"/>
                </a:solidFill>
              </a:rPr>
              <a:t>ciphertext</a:t>
            </a:r>
            <a:endParaRPr lang="en-US" sz="2000" dirty="0">
              <a:solidFill>
                <a:srgbClr val="374A59"/>
              </a:solidFill>
            </a:endParaRPr>
          </a:p>
        </p:txBody>
      </p:sp>
      <p:sp>
        <p:nvSpPr>
          <p:cNvPr id="26" name="TextBox 25"/>
          <p:cNvSpPr txBox="1"/>
          <p:nvPr/>
        </p:nvSpPr>
        <p:spPr>
          <a:xfrm>
            <a:off x="5649912" y="3244002"/>
            <a:ext cx="1371600" cy="664797"/>
          </a:xfrm>
          <a:prstGeom prst="rect">
            <a:avLst/>
          </a:prstGeom>
          <a:noFill/>
          <a:ln>
            <a:solidFill>
              <a:schemeClr val="tx1"/>
            </a:solidFill>
          </a:ln>
        </p:spPr>
        <p:txBody>
          <a:bodyPr wrap="square" rtlCol="0">
            <a:spAutoFit/>
          </a:bodyPr>
          <a:lstStyle/>
          <a:p>
            <a:pPr algn="ctr"/>
            <a:r>
              <a:rPr lang="en-US" sz="2000" dirty="0" smtClean="0">
                <a:solidFill>
                  <a:srgbClr val="374A59"/>
                </a:solidFill>
              </a:rPr>
              <a:t>Simulated Token</a:t>
            </a:r>
            <a:endParaRPr lang="en-US" sz="2000" dirty="0">
              <a:solidFill>
                <a:srgbClr val="374A59"/>
              </a:solidFill>
            </a:endParaRPr>
          </a:p>
        </p:txBody>
      </p:sp>
      <p:sp>
        <p:nvSpPr>
          <p:cNvPr id="27" name="TextBox 26"/>
          <p:cNvSpPr txBox="1"/>
          <p:nvPr/>
        </p:nvSpPr>
        <p:spPr>
          <a:xfrm>
            <a:off x="6869112" y="4770437"/>
            <a:ext cx="16764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Decryption</a:t>
            </a:r>
            <a:endParaRPr lang="en-US" sz="2000" dirty="0">
              <a:solidFill>
                <a:srgbClr val="374A59"/>
              </a:solidFill>
            </a:endParaRPr>
          </a:p>
        </p:txBody>
      </p:sp>
      <p:cxnSp>
        <p:nvCxnSpPr>
          <p:cNvPr id="28" name="Straight Arrow Connector 27"/>
          <p:cNvCxnSpPr>
            <a:stCxn id="25" idx="2"/>
          </p:cNvCxnSpPr>
          <p:nvPr/>
        </p:nvCxnSpPr>
        <p:spPr bwMode="auto">
          <a:xfrm flipH="1">
            <a:off x="8088312" y="3908799"/>
            <a:ext cx="723900" cy="859203"/>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29" name="Straight Arrow Connector 28"/>
          <p:cNvCxnSpPr>
            <a:stCxn id="26" idx="2"/>
          </p:cNvCxnSpPr>
          <p:nvPr/>
        </p:nvCxnSpPr>
        <p:spPr bwMode="auto">
          <a:xfrm>
            <a:off x="6335712" y="3908799"/>
            <a:ext cx="1066800" cy="859203"/>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30" name="Straight Arrow Connector 29"/>
          <p:cNvCxnSpPr>
            <a:stCxn id="27" idx="2"/>
          </p:cNvCxnSpPr>
          <p:nvPr/>
        </p:nvCxnSpPr>
        <p:spPr bwMode="auto">
          <a:xfrm>
            <a:off x="7707312" y="5149002"/>
            <a:ext cx="0" cy="990600"/>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31" name="TextBox 30"/>
          <p:cNvSpPr txBox="1"/>
          <p:nvPr/>
        </p:nvSpPr>
        <p:spPr>
          <a:xfrm>
            <a:off x="7173912" y="6139602"/>
            <a:ext cx="1066800" cy="378565"/>
          </a:xfrm>
          <a:prstGeom prst="rect">
            <a:avLst/>
          </a:prstGeom>
          <a:noFill/>
          <a:ln>
            <a:solidFill>
              <a:schemeClr val="tx1"/>
            </a:solidFill>
          </a:ln>
        </p:spPr>
        <p:txBody>
          <a:bodyPr wrap="square" rtlCol="0">
            <a:spAutoFit/>
          </a:bodyPr>
          <a:lstStyle/>
          <a:p>
            <a:pPr algn="ctr"/>
            <a:r>
              <a:rPr lang="en-US" sz="2000" dirty="0">
                <a:solidFill>
                  <a:srgbClr val="374A59"/>
                </a:solidFill>
              </a:rPr>
              <a:t>f</a:t>
            </a:r>
            <a:r>
              <a:rPr lang="en-US" sz="2000" dirty="0" smtClean="0">
                <a:solidFill>
                  <a:srgbClr val="374A59"/>
                </a:solidFill>
              </a:rPr>
              <a:t>(m)</a:t>
            </a:r>
            <a:endParaRPr lang="en-US" sz="2000" dirty="0">
              <a:solidFill>
                <a:srgbClr val="374A59"/>
              </a:solidFill>
            </a:endParaRPr>
          </a:p>
        </p:txBody>
      </p:sp>
      <p:sp>
        <p:nvSpPr>
          <p:cNvPr id="3" name="Title 2"/>
          <p:cNvSpPr>
            <a:spLocks noGrp="1"/>
          </p:cNvSpPr>
          <p:nvPr>
            <p:ph type="title"/>
          </p:nvPr>
        </p:nvSpPr>
        <p:spPr/>
        <p:txBody>
          <a:bodyPr/>
          <a:lstStyle/>
          <a:p>
            <a:r>
              <a:rPr lang="en-US" sz="4200" dirty="0">
                <a:solidFill>
                  <a:srgbClr val="0098D8"/>
                </a:solidFill>
              </a:rPr>
              <a:t>S</a:t>
            </a:r>
            <a:r>
              <a:rPr lang="en-US" sz="4200" dirty="0" smtClean="0">
                <a:solidFill>
                  <a:srgbClr val="0098D8"/>
                </a:solidFill>
              </a:rPr>
              <a:t>tarting point: DIJOPP13’s transform</a:t>
            </a:r>
            <a:endParaRPr lang="en-US" sz="4200" dirty="0">
              <a:solidFill>
                <a:srgbClr val="0098D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98D8"/>
                </a:solidFill>
              </a:rPr>
              <a:t>DIJOPP13’s </a:t>
            </a:r>
            <a:r>
              <a:rPr lang="en-US" dirty="0" smtClean="0">
                <a:solidFill>
                  <a:srgbClr val="0098D8"/>
                </a:solidFill>
              </a:rPr>
              <a:t>transform (simplified)</a:t>
            </a:r>
            <a:endParaRPr lang="en-US" dirty="0">
              <a:solidFill>
                <a:srgbClr val="0098D8"/>
              </a:solidFill>
            </a:endParaRPr>
          </a:p>
        </p:txBody>
      </p:sp>
      <p:sp>
        <p:nvSpPr>
          <p:cNvPr id="5" name="TextBox 4"/>
          <p:cNvSpPr txBox="1"/>
          <p:nvPr/>
        </p:nvSpPr>
        <p:spPr>
          <a:xfrm>
            <a:off x="0" y="1493837"/>
            <a:ext cx="3810000" cy="493084"/>
          </a:xfrm>
          <a:prstGeom prst="rect">
            <a:avLst/>
          </a:prstGeom>
          <a:noFill/>
        </p:spPr>
        <p:txBody>
          <a:bodyPr wrap="square" rtlCol="0">
            <a:spAutoFit/>
          </a:bodyPr>
          <a:lstStyle/>
          <a:p>
            <a:r>
              <a:rPr lang="en-US" sz="2800" dirty="0" smtClean="0">
                <a:solidFill>
                  <a:srgbClr val="374A59"/>
                </a:solidFill>
              </a:rPr>
              <a:t>IND-secure scheme:</a:t>
            </a:r>
            <a:endParaRPr lang="en-US" sz="2800" dirty="0">
              <a:solidFill>
                <a:srgbClr val="374A59"/>
              </a:solidFill>
            </a:endParaRPr>
          </a:p>
        </p:txBody>
      </p:sp>
      <p:sp>
        <p:nvSpPr>
          <p:cNvPr id="6" name="TextBox 5"/>
          <p:cNvSpPr txBox="1"/>
          <p:nvPr/>
        </p:nvSpPr>
        <p:spPr>
          <a:xfrm>
            <a:off x="0" y="4048753"/>
            <a:ext cx="3810000" cy="493084"/>
          </a:xfrm>
          <a:prstGeom prst="rect">
            <a:avLst/>
          </a:prstGeom>
          <a:noFill/>
        </p:spPr>
        <p:txBody>
          <a:bodyPr wrap="square" rtlCol="0">
            <a:spAutoFit/>
          </a:bodyPr>
          <a:lstStyle/>
          <a:p>
            <a:r>
              <a:rPr lang="en-US" sz="2800" dirty="0" smtClean="0">
                <a:solidFill>
                  <a:srgbClr val="374A59"/>
                </a:solidFill>
              </a:rPr>
              <a:t>SIM-secure scheme:</a:t>
            </a:r>
            <a:endParaRPr lang="en-US" sz="2800" dirty="0">
              <a:solidFill>
                <a:srgbClr val="374A59"/>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708433645"/>
              </p:ext>
            </p:extLst>
          </p:nvPr>
        </p:nvGraphicFramePr>
        <p:xfrm>
          <a:off x="2982912" y="2484437"/>
          <a:ext cx="6720418" cy="914400"/>
        </p:xfrm>
        <a:graphic>
          <a:graphicData uri="http://schemas.openxmlformats.org/drawingml/2006/table">
            <a:tbl>
              <a:tblPr firstRow="1" bandRow="1">
                <a:tableStyleId>{D27102A9-8310-4765-A935-A1911B00CA55}</a:tableStyleId>
              </a:tblPr>
              <a:tblGrid>
                <a:gridCol w="3360209"/>
                <a:gridCol w="3360209"/>
              </a:tblGrid>
              <a:tr h="370840">
                <a:tc>
                  <a:txBody>
                    <a:bodyPr/>
                    <a:lstStyle/>
                    <a:p>
                      <a:pPr algn="ctr"/>
                      <a:r>
                        <a:rPr lang="en-US" sz="2400" dirty="0" err="1" smtClean="0">
                          <a:solidFill>
                            <a:srgbClr val="374A59"/>
                          </a:solidFill>
                        </a:rPr>
                        <a:t>Ciphertext</a:t>
                      </a:r>
                      <a:endParaRPr lang="en-US" sz="2400" dirty="0">
                        <a:solidFill>
                          <a:srgbClr val="374A59"/>
                        </a:solidFill>
                      </a:endParaRPr>
                    </a:p>
                  </a:txBody>
                  <a:tcPr/>
                </a:tc>
                <a:tc>
                  <a:txBody>
                    <a:bodyPr/>
                    <a:lstStyle/>
                    <a:p>
                      <a:pPr algn="ctr"/>
                      <a:r>
                        <a:rPr lang="en-US" sz="2400" dirty="0" smtClean="0">
                          <a:solidFill>
                            <a:srgbClr val="374A59"/>
                          </a:solidFill>
                        </a:rPr>
                        <a:t>Token</a:t>
                      </a:r>
                      <a:endParaRPr lang="en-US" sz="2400" dirty="0">
                        <a:solidFill>
                          <a:srgbClr val="374A59"/>
                        </a:solidFill>
                      </a:endParaRPr>
                    </a:p>
                  </a:txBody>
                  <a:tcPr/>
                </a:tc>
              </a:tr>
              <a:tr h="370840">
                <a:tc>
                  <a:txBody>
                    <a:bodyPr/>
                    <a:lstStyle/>
                    <a:p>
                      <a:pPr algn="ctr"/>
                      <a:r>
                        <a:rPr lang="en-US" sz="2400" dirty="0" err="1" smtClean="0">
                          <a:solidFill>
                            <a:srgbClr val="374A59"/>
                          </a:solidFill>
                        </a:rPr>
                        <a:t>msg</a:t>
                      </a:r>
                      <a:endParaRPr lang="en-US" sz="2400" dirty="0">
                        <a:solidFill>
                          <a:srgbClr val="374A59"/>
                        </a:solidFill>
                      </a:endParaRPr>
                    </a:p>
                  </a:txBody>
                  <a:tcPr/>
                </a:tc>
                <a:tc>
                  <a:txBody>
                    <a:bodyPr/>
                    <a:lstStyle/>
                    <a:p>
                      <a:pPr algn="ctr"/>
                      <a:r>
                        <a:rPr lang="en-US" sz="2400" dirty="0" smtClean="0">
                          <a:solidFill>
                            <a:srgbClr val="374A59"/>
                          </a:solidFill>
                        </a:rPr>
                        <a:t>f</a:t>
                      </a:r>
                      <a:endParaRPr lang="en-US" sz="2400" dirty="0">
                        <a:solidFill>
                          <a:srgbClr val="374A59"/>
                        </a:solidFill>
                      </a:endParaRPr>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10313419"/>
              </p:ext>
            </p:extLst>
          </p:nvPr>
        </p:nvGraphicFramePr>
        <p:xfrm>
          <a:off x="87312" y="4922837"/>
          <a:ext cx="9917113" cy="1828800"/>
        </p:xfrm>
        <a:graphic>
          <a:graphicData uri="http://schemas.openxmlformats.org/drawingml/2006/table">
            <a:tbl>
              <a:tblPr firstRow="1" bandRow="1">
                <a:tableStyleId>{D27102A9-8310-4765-A935-A1911B00CA55}</a:tableStyleId>
              </a:tblPr>
              <a:tblGrid>
                <a:gridCol w="2286000"/>
                <a:gridCol w="4325409"/>
                <a:gridCol w="3305704"/>
              </a:tblGrid>
              <a:tr h="370840">
                <a:tc>
                  <a:txBody>
                    <a:bodyPr/>
                    <a:lstStyle/>
                    <a:p>
                      <a:pPr algn="ctr"/>
                      <a:endParaRPr lang="en-US" sz="2400" dirty="0"/>
                    </a:p>
                  </a:txBody>
                  <a:tcPr/>
                </a:tc>
                <a:tc>
                  <a:txBody>
                    <a:bodyPr/>
                    <a:lstStyle/>
                    <a:p>
                      <a:pPr algn="ctr"/>
                      <a:r>
                        <a:rPr lang="en-US" sz="2400" dirty="0" err="1" smtClean="0">
                          <a:solidFill>
                            <a:srgbClr val="374A59"/>
                          </a:solidFill>
                        </a:rPr>
                        <a:t>Ciphertext</a:t>
                      </a:r>
                      <a:endParaRPr lang="en-US" sz="2400" dirty="0">
                        <a:solidFill>
                          <a:srgbClr val="374A59"/>
                        </a:solidFill>
                      </a:endParaRPr>
                    </a:p>
                  </a:txBody>
                  <a:tcPr/>
                </a:tc>
                <a:tc>
                  <a:txBody>
                    <a:bodyPr/>
                    <a:lstStyle/>
                    <a:p>
                      <a:pPr algn="ctr"/>
                      <a:r>
                        <a:rPr lang="en-US" sz="2400" dirty="0" smtClean="0">
                          <a:solidFill>
                            <a:srgbClr val="374A59"/>
                          </a:solidFill>
                        </a:rPr>
                        <a:t>Token</a:t>
                      </a:r>
                      <a:endParaRPr lang="en-US" sz="2400" dirty="0">
                        <a:solidFill>
                          <a:srgbClr val="374A59"/>
                        </a:solidFill>
                      </a:endParaRPr>
                    </a:p>
                  </a:txBody>
                  <a:tcPr/>
                </a:tc>
              </a:tr>
              <a:tr h="370840">
                <a:tc>
                  <a:txBody>
                    <a:bodyPr/>
                    <a:lstStyle/>
                    <a:p>
                      <a:pPr algn="ctr"/>
                      <a:endParaRPr lang="en-US" sz="2400" dirty="0"/>
                    </a:p>
                  </a:txBody>
                  <a:tcPr/>
                </a:tc>
                <a:tc>
                  <a:txBody>
                    <a:bodyPr/>
                    <a:lstStyle/>
                    <a:p>
                      <a:pPr algn="ctr"/>
                      <a:r>
                        <a:rPr lang="en-US" sz="2400" dirty="0" smtClean="0">
                          <a:solidFill>
                            <a:srgbClr val="374A59"/>
                          </a:solidFill>
                        </a:rPr>
                        <a:t>[</a:t>
                      </a:r>
                      <a:r>
                        <a:rPr lang="en-US" sz="2400" dirty="0" err="1" smtClean="0">
                          <a:solidFill>
                            <a:srgbClr val="374A59"/>
                          </a:solidFill>
                        </a:rPr>
                        <a:t>msg</a:t>
                      </a:r>
                      <a:r>
                        <a:rPr lang="en-US" sz="2400" dirty="0" smtClean="0">
                          <a:solidFill>
                            <a:srgbClr val="374A59"/>
                          </a:solidFill>
                        </a:rPr>
                        <a:t> , flag , encryption key]</a:t>
                      </a:r>
                      <a:endParaRPr lang="en-US" sz="2400" dirty="0">
                        <a:solidFill>
                          <a:srgbClr val="374A59"/>
                        </a:solidFill>
                      </a:endParaRPr>
                    </a:p>
                  </a:txBody>
                  <a:tcPr/>
                </a:tc>
                <a:tc>
                  <a:txBody>
                    <a:bodyPr/>
                    <a:lstStyle/>
                    <a:p>
                      <a:pPr algn="ctr"/>
                      <a:r>
                        <a:rPr lang="en-US" sz="2400" dirty="0" smtClean="0">
                          <a:solidFill>
                            <a:srgbClr val="374A59"/>
                          </a:solidFill>
                        </a:rPr>
                        <a:t>[f,</a:t>
                      </a:r>
                      <a:r>
                        <a:rPr lang="en-US" sz="2400" baseline="0" dirty="0" smtClean="0">
                          <a:solidFill>
                            <a:srgbClr val="374A59"/>
                          </a:solidFill>
                        </a:rPr>
                        <a:t> encrypted output]</a:t>
                      </a:r>
                      <a:endParaRPr lang="en-US" sz="2400" dirty="0">
                        <a:solidFill>
                          <a:srgbClr val="374A59"/>
                        </a:solidFill>
                      </a:endParaRPr>
                    </a:p>
                  </a:txBody>
                  <a:tcPr/>
                </a:tc>
              </a:tr>
              <a:tr h="370840">
                <a:tc>
                  <a:txBody>
                    <a:bodyPr/>
                    <a:lstStyle/>
                    <a:p>
                      <a:pPr algn="ctr"/>
                      <a:r>
                        <a:rPr lang="en-US" sz="2400" dirty="0" smtClean="0">
                          <a:solidFill>
                            <a:srgbClr val="374A59"/>
                          </a:solidFill>
                        </a:rPr>
                        <a:t>Normal mode</a:t>
                      </a:r>
                      <a:endParaRPr lang="en-US" sz="2400" dirty="0">
                        <a:solidFill>
                          <a:srgbClr val="374A59"/>
                        </a:solidFill>
                      </a:endParaRPr>
                    </a:p>
                  </a:txBody>
                  <a:tcPr/>
                </a:tc>
                <a:tc>
                  <a:txBody>
                    <a:bodyPr/>
                    <a:lstStyle/>
                    <a:p>
                      <a:pPr algn="ctr"/>
                      <a:r>
                        <a:rPr lang="en-US" sz="2400" dirty="0" smtClean="0">
                          <a:solidFill>
                            <a:srgbClr val="374A59"/>
                          </a:solidFill>
                        </a:rPr>
                        <a:t>[msg,0,$]</a:t>
                      </a:r>
                      <a:endParaRPr lang="en-US" sz="2400" dirty="0">
                        <a:solidFill>
                          <a:srgbClr val="374A59"/>
                        </a:solidFill>
                      </a:endParaRPr>
                    </a:p>
                  </a:txBody>
                  <a:tcPr/>
                </a:tc>
                <a:tc>
                  <a:txBody>
                    <a:bodyPr/>
                    <a:lstStyle/>
                    <a:p>
                      <a:pPr algn="ctr"/>
                      <a:r>
                        <a:rPr lang="en-US" sz="2400" dirty="0" smtClean="0">
                          <a:solidFill>
                            <a:srgbClr val="374A59"/>
                          </a:solidFill>
                        </a:rPr>
                        <a:t>[f,$]</a:t>
                      </a:r>
                      <a:endParaRPr lang="en-US" sz="2400" dirty="0">
                        <a:solidFill>
                          <a:srgbClr val="374A59"/>
                        </a:solidFill>
                      </a:endParaRPr>
                    </a:p>
                  </a:txBody>
                  <a:tcPr/>
                </a:tc>
              </a:tr>
              <a:tr h="370840">
                <a:tc>
                  <a:txBody>
                    <a:bodyPr/>
                    <a:lstStyle/>
                    <a:p>
                      <a:pPr algn="ctr"/>
                      <a:r>
                        <a:rPr lang="en-US" sz="2400" dirty="0" smtClean="0">
                          <a:solidFill>
                            <a:srgbClr val="374A59"/>
                          </a:solidFill>
                        </a:rPr>
                        <a:t>Trapdoor mode</a:t>
                      </a:r>
                      <a:endParaRPr lang="en-US" sz="2400" dirty="0">
                        <a:solidFill>
                          <a:srgbClr val="374A59"/>
                        </a:solidFill>
                      </a:endParaRPr>
                    </a:p>
                  </a:txBody>
                  <a:tcPr/>
                </a:tc>
                <a:tc>
                  <a:txBody>
                    <a:bodyPr/>
                    <a:lstStyle/>
                    <a:p>
                      <a:pPr algn="ctr"/>
                      <a:r>
                        <a:rPr lang="en-US" sz="2400" dirty="0" smtClean="0">
                          <a:solidFill>
                            <a:srgbClr val="374A59"/>
                          </a:solidFill>
                        </a:rPr>
                        <a:t>[0</a:t>
                      </a:r>
                      <a:r>
                        <a:rPr lang="en-US" sz="2400" baseline="30000" dirty="0" smtClean="0">
                          <a:solidFill>
                            <a:srgbClr val="374A59"/>
                          </a:solidFill>
                        </a:rPr>
                        <a:t>n</a:t>
                      </a:r>
                      <a:r>
                        <a:rPr lang="en-US" sz="2400" baseline="0" dirty="0" smtClean="0">
                          <a:solidFill>
                            <a:srgbClr val="374A59"/>
                          </a:solidFill>
                        </a:rPr>
                        <a:t>,1,key]</a:t>
                      </a:r>
                      <a:endParaRPr lang="en-US" sz="2400" dirty="0">
                        <a:solidFill>
                          <a:srgbClr val="374A59"/>
                        </a:solidFill>
                      </a:endParaRPr>
                    </a:p>
                  </a:txBody>
                  <a:tcPr/>
                </a:tc>
                <a:tc>
                  <a:txBody>
                    <a:bodyPr/>
                    <a:lstStyle/>
                    <a:p>
                      <a:pPr algn="ctr"/>
                      <a:r>
                        <a:rPr lang="en-US" sz="2400" dirty="0" smtClean="0">
                          <a:solidFill>
                            <a:srgbClr val="374A59"/>
                          </a:solidFill>
                        </a:rPr>
                        <a:t>[f , </a:t>
                      </a:r>
                      <a:r>
                        <a:rPr lang="en-US" sz="2400" dirty="0" err="1" smtClean="0">
                          <a:solidFill>
                            <a:srgbClr val="374A59"/>
                          </a:solidFill>
                        </a:rPr>
                        <a:t>Enc</a:t>
                      </a:r>
                      <a:r>
                        <a:rPr lang="en-US" sz="2400" baseline="-25000" dirty="0" err="1" smtClean="0">
                          <a:solidFill>
                            <a:srgbClr val="374A59"/>
                          </a:solidFill>
                        </a:rPr>
                        <a:t>key</a:t>
                      </a:r>
                      <a:r>
                        <a:rPr lang="en-US" sz="2400" dirty="0" smtClean="0">
                          <a:solidFill>
                            <a:srgbClr val="374A59"/>
                          </a:solidFill>
                        </a:rPr>
                        <a:t>(f(</a:t>
                      </a:r>
                      <a:r>
                        <a:rPr lang="en-US" sz="2400" dirty="0" err="1" smtClean="0">
                          <a:solidFill>
                            <a:srgbClr val="374A59"/>
                          </a:solidFill>
                        </a:rPr>
                        <a:t>msg</a:t>
                      </a:r>
                      <a:r>
                        <a:rPr lang="en-US" sz="2400" dirty="0" smtClean="0">
                          <a:solidFill>
                            <a:srgbClr val="374A59"/>
                          </a:solidFill>
                        </a:rPr>
                        <a:t>))]</a:t>
                      </a:r>
                      <a:endParaRPr lang="en-US" sz="2400" dirty="0">
                        <a:solidFill>
                          <a:srgbClr val="374A59"/>
                        </a:solidFill>
                      </a:endParaRPr>
                    </a:p>
                  </a:txBody>
                  <a:tcPr/>
                </a:tc>
              </a:tr>
            </a:tbl>
          </a:graphicData>
        </a:graphic>
      </p:graphicFrame>
      <p:sp>
        <p:nvSpPr>
          <p:cNvPr id="10" name="Down Arrow 9"/>
          <p:cNvSpPr/>
          <p:nvPr/>
        </p:nvSpPr>
        <p:spPr bwMode="auto">
          <a:xfrm>
            <a:off x="1382712" y="2255837"/>
            <a:ext cx="381000" cy="1524000"/>
          </a:xfrm>
          <a:prstGeom prst="down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p:cNvCxnSpPr/>
          <p:nvPr/>
        </p:nvCxnSpPr>
        <p:spPr bwMode="auto">
          <a:xfrm flipH="1">
            <a:off x="2352019" y="4595083"/>
            <a:ext cx="630893" cy="710099"/>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24" name="TextBox 23"/>
          <p:cNvSpPr txBox="1"/>
          <p:nvPr/>
        </p:nvSpPr>
        <p:spPr>
          <a:xfrm>
            <a:off x="1454975" y="6212210"/>
            <a:ext cx="1066800" cy="378565"/>
          </a:xfrm>
          <a:prstGeom prst="rect">
            <a:avLst/>
          </a:prstGeom>
          <a:noFill/>
          <a:ln>
            <a:solidFill>
              <a:schemeClr val="tx1"/>
            </a:solidFill>
          </a:ln>
        </p:spPr>
        <p:txBody>
          <a:bodyPr wrap="square" rtlCol="0">
            <a:spAutoFit/>
          </a:bodyPr>
          <a:lstStyle/>
          <a:p>
            <a:pPr algn="ctr"/>
            <a:r>
              <a:rPr lang="en-US" sz="2000" dirty="0">
                <a:solidFill>
                  <a:srgbClr val="374A59"/>
                </a:solidFill>
              </a:rPr>
              <a:t>C</a:t>
            </a:r>
            <a:r>
              <a:rPr lang="en-US" sz="2000" dirty="0" smtClean="0">
                <a:solidFill>
                  <a:srgbClr val="374A59"/>
                </a:solidFill>
              </a:rPr>
              <a:t>(x)</a:t>
            </a:r>
            <a:endParaRPr lang="en-US" sz="2000" dirty="0">
              <a:solidFill>
                <a:srgbClr val="374A59"/>
              </a:solidFill>
            </a:endParaRPr>
          </a:p>
        </p:txBody>
      </p:sp>
      <p:sp>
        <p:nvSpPr>
          <p:cNvPr id="27" name="TextBox 26"/>
          <p:cNvSpPr txBox="1"/>
          <p:nvPr/>
        </p:nvSpPr>
        <p:spPr>
          <a:xfrm>
            <a:off x="6382352" y="4548052"/>
            <a:ext cx="16764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Decryption</a:t>
            </a:r>
            <a:endParaRPr lang="en-US" sz="2000" dirty="0">
              <a:solidFill>
                <a:srgbClr val="374A59"/>
              </a:solidFill>
            </a:endParaRPr>
          </a:p>
        </p:txBody>
      </p:sp>
      <p:cxnSp>
        <p:nvCxnSpPr>
          <p:cNvPr id="30" name="Straight Arrow Connector 29"/>
          <p:cNvCxnSpPr/>
          <p:nvPr/>
        </p:nvCxnSpPr>
        <p:spPr bwMode="auto">
          <a:xfrm>
            <a:off x="7222520" y="4930402"/>
            <a:ext cx="0" cy="990600"/>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31" name="TextBox 30"/>
          <p:cNvSpPr txBox="1"/>
          <p:nvPr/>
        </p:nvSpPr>
        <p:spPr>
          <a:xfrm>
            <a:off x="6397415" y="5919797"/>
            <a:ext cx="1752599" cy="664797"/>
          </a:xfrm>
          <a:prstGeom prst="rect">
            <a:avLst/>
          </a:prstGeom>
          <a:noFill/>
          <a:ln>
            <a:solidFill>
              <a:schemeClr val="tx1"/>
            </a:solidFill>
          </a:ln>
        </p:spPr>
        <p:txBody>
          <a:bodyPr wrap="square" rtlCol="0">
            <a:spAutoFit/>
          </a:bodyPr>
          <a:lstStyle/>
          <a:p>
            <a:pPr algn="ctr"/>
            <a:r>
              <a:rPr lang="en-US" sz="2000" dirty="0" smtClean="0">
                <a:solidFill>
                  <a:srgbClr val="374A59"/>
                </a:solidFill>
              </a:rPr>
              <a:t>1 if </a:t>
            </a:r>
            <a:r>
              <a:rPr lang="en-US" sz="2000" dirty="0" smtClean="0">
                <a:solidFill>
                  <a:srgbClr val="374A59"/>
                </a:solidFill>
              </a:rPr>
              <a:t>F</a:t>
            </a:r>
            <a:r>
              <a:rPr lang="en-US" sz="2000" baseline="-25000" dirty="0" smtClean="0">
                <a:solidFill>
                  <a:srgbClr val="374A59"/>
                </a:solidFill>
              </a:rPr>
              <a:t>s</a:t>
            </a:r>
            <a:r>
              <a:rPr lang="en-US" sz="2000" dirty="0" smtClean="0">
                <a:solidFill>
                  <a:srgbClr val="374A59"/>
                </a:solidFill>
              </a:rPr>
              <a:t>(t</a:t>
            </a:r>
            <a:r>
              <a:rPr lang="en-US" sz="2000" dirty="0" smtClean="0">
                <a:solidFill>
                  <a:srgbClr val="374A59"/>
                </a:solidFill>
              </a:rPr>
              <a:t>)=z</a:t>
            </a:r>
          </a:p>
          <a:p>
            <a:pPr algn="ctr"/>
            <a:r>
              <a:rPr lang="en-US" sz="2000" dirty="0" smtClean="0">
                <a:solidFill>
                  <a:srgbClr val="374A59"/>
                </a:solidFill>
              </a:rPr>
              <a:t>  0 if </a:t>
            </a:r>
            <a:r>
              <a:rPr lang="en-US" sz="2000" dirty="0" smtClean="0">
                <a:solidFill>
                  <a:srgbClr val="374A59"/>
                </a:solidFill>
              </a:rPr>
              <a:t>F</a:t>
            </a:r>
            <a:r>
              <a:rPr lang="en-US" sz="2000" baseline="-25000" dirty="0" smtClean="0">
                <a:solidFill>
                  <a:srgbClr val="374A59"/>
                </a:solidFill>
              </a:rPr>
              <a:t>s</a:t>
            </a:r>
            <a:r>
              <a:rPr lang="en-US" sz="2000" dirty="0" smtClean="0">
                <a:solidFill>
                  <a:srgbClr val="374A59"/>
                </a:solidFill>
              </a:rPr>
              <a:t>(t</a:t>
            </a:r>
            <a:r>
              <a:rPr lang="en-US" sz="2000" dirty="0" smtClean="0">
                <a:solidFill>
                  <a:srgbClr val="374A59"/>
                </a:solidFill>
              </a:rPr>
              <a:t>’)=z’</a:t>
            </a:r>
            <a:endParaRPr lang="en-US" sz="2000" dirty="0"/>
          </a:p>
        </p:txBody>
      </p:sp>
      <p:sp>
        <p:nvSpPr>
          <p:cNvPr id="3" name="Title 2"/>
          <p:cNvSpPr>
            <a:spLocks noGrp="1"/>
          </p:cNvSpPr>
          <p:nvPr>
            <p:ph type="title"/>
          </p:nvPr>
        </p:nvSpPr>
        <p:spPr/>
        <p:txBody>
          <a:bodyPr/>
          <a:lstStyle/>
          <a:p>
            <a:r>
              <a:rPr lang="en-US" sz="4100" dirty="0" smtClean="0">
                <a:solidFill>
                  <a:srgbClr val="0098D8"/>
                </a:solidFill>
              </a:rPr>
              <a:t>Trapdoor circuit for </a:t>
            </a:r>
            <a:r>
              <a:rPr lang="en-US" sz="4100" dirty="0" err="1" smtClean="0">
                <a:solidFill>
                  <a:srgbClr val="0098D8"/>
                </a:solidFill>
              </a:rPr>
              <a:t>RecDen</a:t>
            </a:r>
            <a:r>
              <a:rPr lang="en-US" sz="4100" dirty="0" smtClean="0">
                <a:solidFill>
                  <a:srgbClr val="0098D8"/>
                </a:solidFill>
              </a:rPr>
              <a:t> (simplified)</a:t>
            </a:r>
            <a:endParaRPr lang="en-US" sz="4100" dirty="0">
              <a:solidFill>
                <a:srgbClr val="0098D8"/>
              </a:solidFill>
            </a:endParaRPr>
          </a:p>
        </p:txBody>
      </p:sp>
      <p:sp>
        <p:nvSpPr>
          <p:cNvPr id="21" name="TextBox 20"/>
          <p:cNvSpPr txBox="1"/>
          <p:nvPr/>
        </p:nvSpPr>
        <p:spPr>
          <a:xfrm>
            <a:off x="7097712" y="2865437"/>
            <a:ext cx="2743200" cy="779316"/>
          </a:xfrm>
          <a:prstGeom prst="rect">
            <a:avLst/>
          </a:prstGeom>
          <a:noFill/>
          <a:ln>
            <a:solidFill>
              <a:schemeClr val="tx1"/>
            </a:solidFill>
          </a:ln>
        </p:spPr>
        <p:txBody>
          <a:bodyPr wrap="square" rtlCol="0">
            <a:spAutoFit/>
          </a:bodyPr>
          <a:lstStyle/>
          <a:p>
            <a:pPr algn="ctr"/>
            <a:r>
              <a:rPr lang="en-US" sz="2400" dirty="0" smtClean="0">
                <a:solidFill>
                  <a:srgbClr val="374A59"/>
                </a:solidFill>
              </a:rPr>
              <a:t>Target </a:t>
            </a:r>
            <a:r>
              <a:rPr lang="en-US" sz="2400" dirty="0" err="1" smtClean="0">
                <a:solidFill>
                  <a:srgbClr val="374A59"/>
                </a:solidFill>
              </a:rPr>
              <a:t>Ciphertext</a:t>
            </a:r>
            <a:r>
              <a:rPr lang="en-US" sz="2400" dirty="0" smtClean="0">
                <a:solidFill>
                  <a:srgbClr val="374A59"/>
                </a:solidFill>
              </a:rPr>
              <a:t> Ct*=</a:t>
            </a:r>
            <a:r>
              <a:rPr lang="en-US" sz="2400" dirty="0" err="1" smtClean="0">
                <a:solidFill>
                  <a:srgbClr val="374A59"/>
                </a:solidFill>
              </a:rPr>
              <a:t>Enc</a:t>
            </a:r>
            <a:r>
              <a:rPr lang="en-US" sz="2400" dirty="0" smtClean="0">
                <a:solidFill>
                  <a:srgbClr val="374A59"/>
                </a:solidFill>
              </a:rPr>
              <a:t>(</a:t>
            </a:r>
            <a:r>
              <a:rPr lang="en-US" sz="2400" dirty="0" err="1" smtClean="0">
                <a:solidFill>
                  <a:srgbClr val="374A59"/>
                </a:solidFill>
              </a:rPr>
              <a:t>x,s</a:t>
            </a:r>
            <a:r>
              <a:rPr lang="en-US" sz="2400" dirty="0" smtClean="0">
                <a:solidFill>
                  <a:srgbClr val="374A59"/>
                </a:solidFill>
              </a:rPr>
              <a:t>)</a:t>
            </a:r>
            <a:endParaRPr lang="en-US" sz="2400" dirty="0">
              <a:solidFill>
                <a:srgbClr val="374A59"/>
              </a:solidFill>
            </a:endParaRPr>
          </a:p>
        </p:txBody>
      </p:sp>
      <p:cxnSp>
        <p:nvCxnSpPr>
          <p:cNvPr id="22" name="Straight Arrow Connector 21"/>
          <p:cNvCxnSpPr/>
          <p:nvPr/>
        </p:nvCxnSpPr>
        <p:spPr bwMode="auto">
          <a:xfrm>
            <a:off x="5726112" y="3626931"/>
            <a:ext cx="1079118" cy="912573"/>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23" name="Straight Arrow Connector 22"/>
          <p:cNvCxnSpPr>
            <a:stCxn id="21" idx="2"/>
          </p:cNvCxnSpPr>
          <p:nvPr/>
        </p:nvCxnSpPr>
        <p:spPr bwMode="auto">
          <a:xfrm flipH="1">
            <a:off x="7749682" y="3644753"/>
            <a:ext cx="719630" cy="898116"/>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32" name="TextBox 31"/>
          <p:cNvSpPr txBox="1"/>
          <p:nvPr/>
        </p:nvSpPr>
        <p:spPr>
          <a:xfrm>
            <a:off x="1661539" y="4112227"/>
            <a:ext cx="2743200" cy="435825"/>
          </a:xfrm>
          <a:prstGeom prst="rect">
            <a:avLst/>
          </a:prstGeom>
          <a:noFill/>
          <a:ln>
            <a:solidFill>
              <a:schemeClr val="tx1"/>
            </a:solidFill>
          </a:ln>
        </p:spPr>
        <p:txBody>
          <a:bodyPr wrap="square" rtlCol="0">
            <a:spAutoFit/>
          </a:bodyPr>
          <a:lstStyle/>
          <a:p>
            <a:pPr algn="ctr"/>
            <a:r>
              <a:rPr lang="en-US" sz="2400" dirty="0" smtClean="0">
                <a:solidFill>
                  <a:srgbClr val="374A59"/>
                </a:solidFill>
              </a:rPr>
              <a:t>Other </a:t>
            </a:r>
            <a:r>
              <a:rPr lang="en-US" sz="2400" dirty="0" err="1" smtClean="0">
                <a:solidFill>
                  <a:srgbClr val="374A59"/>
                </a:solidFill>
              </a:rPr>
              <a:t>Ciphertexts</a:t>
            </a:r>
            <a:endParaRPr lang="en-US" sz="2400" dirty="0">
              <a:solidFill>
                <a:srgbClr val="374A59"/>
              </a:solidFill>
            </a:endParaRPr>
          </a:p>
        </p:txBody>
      </p:sp>
      <p:cxnSp>
        <p:nvCxnSpPr>
          <p:cNvPr id="33" name="Straight Arrow Connector 32"/>
          <p:cNvCxnSpPr/>
          <p:nvPr/>
        </p:nvCxnSpPr>
        <p:spPr bwMode="auto">
          <a:xfrm>
            <a:off x="925512" y="3626931"/>
            <a:ext cx="601402" cy="1678251"/>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34" name="TextBox 33"/>
          <p:cNvSpPr txBox="1"/>
          <p:nvPr/>
        </p:nvSpPr>
        <p:spPr>
          <a:xfrm>
            <a:off x="1150175" y="5331979"/>
            <a:ext cx="1676400" cy="378565"/>
          </a:xfrm>
          <a:prstGeom prst="rect">
            <a:avLst/>
          </a:prstGeom>
          <a:noFill/>
          <a:ln>
            <a:solidFill>
              <a:schemeClr val="tx1"/>
            </a:solidFill>
          </a:ln>
        </p:spPr>
        <p:txBody>
          <a:bodyPr wrap="square" rtlCol="0">
            <a:spAutoFit/>
          </a:bodyPr>
          <a:lstStyle/>
          <a:p>
            <a:pPr algn="ctr"/>
            <a:r>
              <a:rPr lang="en-US" sz="2000" dirty="0" smtClean="0">
                <a:solidFill>
                  <a:srgbClr val="374A59"/>
                </a:solidFill>
              </a:rPr>
              <a:t>Decryption</a:t>
            </a:r>
            <a:endParaRPr lang="en-US" sz="2000" dirty="0">
              <a:solidFill>
                <a:srgbClr val="374A59"/>
              </a:solidFill>
            </a:endParaRPr>
          </a:p>
        </p:txBody>
      </p:sp>
      <p:cxnSp>
        <p:nvCxnSpPr>
          <p:cNvPr id="35" name="Straight Arrow Connector 34"/>
          <p:cNvCxnSpPr>
            <a:endCxn id="24" idx="0"/>
          </p:cNvCxnSpPr>
          <p:nvPr/>
        </p:nvCxnSpPr>
        <p:spPr bwMode="auto">
          <a:xfrm>
            <a:off x="1988375" y="5710544"/>
            <a:ext cx="0" cy="501666"/>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5" name="TextBox 4"/>
          <p:cNvSpPr txBox="1"/>
          <p:nvPr/>
        </p:nvSpPr>
        <p:spPr>
          <a:xfrm>
            <a:off x="503237" y="1798637"/>
            <a:ext cx="6268489" cy="1809791"/>
          </a:xfrm>
          <a:prstGeom prst="rect">
            <a:avLst/>
          </a:prstGeom>
          <a:noFill/>
          <a:ln>
            <a:solidFill>
              <a:schemeClr val="tx1"/>
            </a:solidFill>
          </a:ln>
        </p:spPr>
        <p:txBody>
          <a:bodyPr wrap="square" rtlCol="0">
            <a:spAutoFit/>
          </a:bodyPr>
          <a:lstStyle/>
          <a:p>
            <a:r>
              <a:rPr lang="en-US" sz="2400" b="1" dirty="0" smtClean="0">
                <a:solidFill>
                  <a:srgbClr val="374A59"/>
                </a:solidFill>
              </a:rPr>
              <a:t>Circuit Trap[</a:t>
            </a:r>
            <a:r>
              <a:rPr lang="en-US" sz="2400" b="1" dirty="0" err="1" smtClean="0">
                <a:solidFill>
                  <a:srgbClr val="374A59"/>
                </a:solidFill>
              </a:rPr>
              <a:t>C,t,z,t’,z</a:t>
            </a:r>
            <a:r>
              <a:rPr lang="en-US" sz="2400" b="1" dirty="0" smtClean="0">
                <a:solidFill>
                  <a:srgbClr val="374A59"/>
                </a:solidFill>
              </a:rPr>
              <a:t>’](x’):</a:t>
            </a:r>
          </a:p>
          <a:p>
            <a:r>
              <a:rPr lang="en-US" sz="2400" dirty="0" smtClean="0">
                <a:solidFill>
                  <a:srgbClr val="374A59"/>
                </a:solidFill>
              </a:rPr>
              <a:t>(</a:t>
            </a:r>
            <a:r>
              <a:rPr lang="en-US" sz="2400" dirty="0" err="1" smtClean="0">
                <a:solidFill>
                  <a:srgbClr val="374A59"/>
                </a:solidFill>
              </a:rPr>
              <a:t>x,s</a:t>
            </a:r>
            <a:r>
              <a:rPr lang="en-US" sz="2400" dirty="0" smtClean="0">
                <a:solidFill>
                  <a:srgbClr val="374A59"/>
                </a:solidFill>
              </a:rPr>
              <a:t>)</a:t>
            </a:r>
            <a:r>
              <a:rPr lang="en-US" sz="2400" dirty="0" smtClean="0">
                <a:solidFill>
                  <a:srgbClr val="374A59"/>
                </a:solidFill>
                <a:sym typeface="Wingdings" panose="05000000000000000000" pitchFamily="2" charset="2"/>
              </a:rPr>
              <a:t> x’;</a:t>
            </a:r>
          </a:p>
          <a:p>
            <a:r>
              <a:rPr lang="en-US" sz="2400" dirty="0" smtClean="0">
                <a:solidFill>
                  <a:srgbClr val="374A59"/>
                </a:solidFill>
                <a:sym typeface="Wingdings" panose="05000000000000000000" pitchFamily="2" charset="2"/>
              </a:rPr>
              <a:t>If F(</a:t>
            </a:r>
            <a:r>
              <a:rPr lang="en-US" sz="2400" dirty="0" err="1" smtClean="0">
                <a:solidFill>
                  <a:srgbClr val="374A59"/>
                </a:solidFill>
                <a:sym typeface="Wingdings" panose="05000000000000000000" pitchFamily="2" charset="2"/>
              </a:rPr>
              <a:t>s,t</a:t>
            </a:r>
            <a:r>
              <a:rPr lang="en-US" sz="2400" dirty="0" smtClean="0">
                <a:solidFill>
                  <a:srgbClr val="374A59"/>
                </a:solidFill>
                <a:sym typeface="Wingdings" panose="05000000000000000000" pitchFamily="2" charset="2"/>
              </a:rPr>
              <a:t>)=z return 1;</a:t>
            </a:r>
          </a:p>
          <a:p>
            <a:r>
              <a:rPr lang="en-US" sz="2400" dirty="0" smtClean="0">
                <a:solidFill>
                  <a:srgbClr val="374A59"/>
                </a:solidFill>
                <a:sym typeface="Wingdings" panose="05000000000000000000" pitchFamily="2" charset="2"/>
              </a:rPr>
              <a:t>Else if F(</a:t>
            </a:r>
            <a:r>
              <a:rPr lang="en-US" sz="2400" dirty="0" err="1" smtClean="0">
                <a:solidFill>
                  <a:srgbClr val="374A59"/>
                </a:solidFill>
                <a:sym typeface="Wingdings" panose="05000000000000000000" pitchFamily="2" charset="2"/>
              </a:rPr>
              <a:t>s,t</a:t>
            </a:r>
            <a:r>
              <a:rPr lang="en-US" sz="2400" dirty="0" smtClean="0">
                <a:solidFill>
                  <a:srgbClr val="374A59"/>
                </a:solidFill>
                <a:sym typeface="Wingdings" panose="05000000000000000000" pitchFamily="2" charset="2"/>
              </a:rPr>
              <a:t>’)=z’ return 0;</a:t>
            </a:r>
          </a:p>
          <a:p>
            <a:r>
              <a:rPr lang="en-US" sz="2400" dirty="0" smtClean="0">
                <a:solidFill>
                  <a:srgbClr val="374A59"/>
                </a:solidFill>
                <a:sym typeface="Wingdings" panose="05000000000000000000" pitchFamily="2" charset="2"/>
              </a:rPr>
              <a:t>Else return C(x);</a:t>
            </a:r>
            <a:endParaRPr lang="en-US" sz="2400" dirty="0">
              <a:solidFill>
                <a:srgbClr val="374A59"/>
              </a:solidFill>
            </a:endParaRPr>
          </a:p>
        </p:txBody>
      </p:sp>
    </p:spTree>
    <p:extLst>
      <p:ext uri="{BB962C8B-B14F-4D97-AF65-F5344CB8AC3E}">
        <p14:creationId xmlns:p14="http://schemas.microsoft.com/office/powerpoint/2010/main" val="289401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circle(in)">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circle(in)">
                                      <p:cBhvr>
                                        <p:cTn id="16" dur="500"/>
                                        <p:tgtEl>
                                          <p:spTgt spid="22"/>
                                        </p:tgtEl>
                                      </p:cBhvr>
                                    </p:animEffect>
                                  </p:childTnLst>
                                </p:cTn>
                              </p:par>
                              <p:par>
                                <p:cTn id="17" presetID="6" presetClass="entr" presetSubtype="16"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circle(in)">
                                      <p:cBhvr>
                                        <p:cTn id="19" dur="500"/>
                                        <p:tgtEl>
                                          <p:spTgt spid="23"/>
                                        </p:tgtEl>
                                      </p:cBhvr>
                                    </p:animEffect>
                                  </p:childTnLst>
                                </p:cTn>
                              </p:par>
                              <p:par>
                                <p:cTn id="20" presetID="6" presetClass="entr" presetSubtype="16" fill="hold"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ircle(in)">
                                      <p:cBhvr>
                                        <p:cTn id="22" dur="500"/>
                                        <p:tgtEl>
                                          <p:spTgt spid="22"/>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circle(in)">
                                      <p:cBhvr>
                                        <p:cTn id="25" dur="500"/>
                                        <p:tgtEl>
                                          <p:spTgt spid="27"/>
                                        </p:tgtEl>
                                      </p:cBhvr>
                                    </p:animEffect>
                                  </p:childTnLst>
                                </p:cTn>
                              </p:par>
                            </p:childTnLst>
                          </p:cTn>
                        </p:par>
                        <p:par>
                          <p:cTn id="26" fill="hold">
                            <p:stCondLst>
                              <p:cond delay="500"/>
                            </p:stCondLst>
                            <p:childTnLst>
                              <p:par>
                                <p:cTn id="27" presetID="6" presetClass="entr" presetSubtype="16"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circle(in)">
                                      <p:cBhvr>
                                        <p:cTn id="29" dur="500"/>
                                        <p:tgtEl>
                                          <p:spTgt spid="30"/>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circle(in)">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circle(in)">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circle(in)">
                                      <p:cBhvr>
                                        <p:cTn id="42" dur="500"/>
                                        <p:tgtEl>
                                          <p:spTgt spid="33"/>
                                        </p:tgtEl>
                                      </p:cBhvr>
                                    </p:animEffect>
                                  </p:childTnLst>
                                </p:cTn>
                              </p:par>
                              <p:par>
                                <p:cTn id="43" presetID="6" presetClass="entr" presetSubtype="16"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circle(in)">
                                      <p:cBhvr>
                                        <p:cTn id="45" dur="500"/>
                                        <p:tgtEl>
                                          <p:spTgt spid="17"/>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circle(in)">
                                      <p:cBhvr>
                                        <p:cTn id="48" dur="500"/>
                                        <p:tgtEl>
                                          <p:spTgt spid="34"/>
                                        </p:tgtEl>
                                      </p:cBhvr>
                                    </p:animEffect>
                                  </p:childTnLst>
                                </p:cTn>
                              </p:par>
                            </p:childTnLst>
                          </p:cTn>
                        </p:par>
                        <p:par>
                          <p:cTn id="49" fill="hold">
                            <p:stCondLst>
                              <p:cond delay="500"/>
                            </p:stCondLst>
                            <p:childTnLst>
                              <p:par>
                                <p:cTn id="50" presetID="6"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circle(in)">
                                      <p:cBhvr>
                                        <p:cTn id="52" dur="500"/>
                                        <p:tgtEl>
                                          <p:spTgt spid="35"/>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circle(in)">
                                      <p:cBhvr>
                                        <p:cTn id="5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31" grpId="0" animBg="1"/>
      <p:bldP spid="21" grpId="0" animBg="1"/>
      <p:bldP spid="32" grpId="0" animBg="1"/>
      <p:bldP spid="3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98D8"/>
                </a:solidFill>
              </a:rPr>
              <a:t>MultiDistRecDen</a:t>
            </a:r>
            <a:r>
              <a:rPr lang="en-US" dirty="0" smtClean="0">
                <a:solidFill>
                  <a:srgbClr val="0098D8"/>
                </a:solidFill>
              </a:rPr>
              <a:t> (General Idea)</a:t>
            </a:r>
            <a:endParaRPr lang="en-US" dirty="0">
              <a:solidFill>
                <a:srgbClr val="0098D8"/>
              </a:solidFill>
            </a:endParaRPr>
          </a:p>
        </p:txBody>
      </p:sp>
      <p:sp>
        <p:nvSpPr>
          <p:cNvPr id="7" name="Content Placeholder 2"/>
          <p:cNvSpPr>
            <a:spLocks noGrp="1"/>
          </p:cNvSpPr>
          <p:nvPr>
            <p:ph idx="1"/>
          </p:nvPr>
        </p:nvSpPr>
        <p:spPr>
          <a:xfrm>
            <a:off x="604043" y="1874837"/>
            <a:ext cx="8867775" cy="4535488"/>
          </a:xfrm>
        </p:spPr>
        <p:txBody>
          <a:bodyPr/>
          <a:lstStyle/>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Token=(Trap2Tok, </a:t>
            </a:r>
            <a:r>
              <a:rPr lang="en-US" sz="2800" dirty="0" err="1" smtClean="0"/>
              <a:t>TCt</a:t>
            </a:r>
            <a:r>
              <a:rPr lang="en-US" sz="2800" dirty="0" smtClean="0"/>
              <a:t>), where Trap2Tok is a Token for a </a:t>
            </a:r>
            <a:r>
              <a:rPr lang="en-US" sz="2800" dirty="0"/>
              <a:t>t</a:t>
            </a:r>
            <a:r>
              <a:rPr lang="en-US" sz="2800" dirty="0" smtClean="0"/>
              <a:t>rapdoor </a:t>
            </a:r>
            <a:r>
              <a:rPr lang="en-US" sz="2800" dirty="0"/>
              <a:t>circuit for a 2-FE</a:t>
            </a:r>
            <a:endParaRPr lang="en-US" sz="28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Link Trap2Tok and </a:t>
            </a:r>
            <a:r>
              <a:rPr lang="en-US" sz="2800" dirty="0" err="1" smtClean="0"/>
              <a:t>TCt</a:t>
            </a:r>
            <a:r>
              <a:rPr lang="en-US" sz="2800" dirty="0" smtClean="0"/>
              <a:t>: </a:t>
            </a:r>
            <a:r>
              <a:rPr lang="en-US" sz="2800" dirty="0" err="1" smtClean="0"/>
              <a:t>TCt</a:t>
            </a:r>
            <a:r>
              <a:rPr lang="en-US" sz="2800" dirty="0" smtClean="0"/>
              <a:t> </a:t>
            </a:r>
            <a:r>
              <a:rPr lang="en-US" sz="2800" dirty="0" smtClean="0"/>
              <a:t>encrypts z and </a:t>
            </a:r>
            <a:r>
              <a:rPr lang="en-US" sz="2800" dirty="0" smtClean="0"/>
              <a:t>trapdoor circuit </a:t>
            </a:r>
            <a:r>
              <a:rPr lang="en-US" sz="2800" dirty="0" smtClean="0"/>
              <a:t>embeds value t </a:t>
            </a:r>
            <a:r>
              <a:rPr lang="en-US" sz="2800" dirty="0" err="1" smtClean="0"/>
              <a:t>s.t.</a:t>
            </a:r>
            <a:r>
              <a:rPr lang="en-US" sz="2800" dirty="0" smtClean="0"/>
              <a:t> f(z)=t</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Using Fake key = z compute </a:t>
            </a:r>
            <a:r>
              <a:rPr lang="en-US" sz="2800" dirty="0" smtClean="0"/>
              <a:t>fake </a:t>
            </a:r>
            <a:r>
              <a:rPr lang="en-US" sz="2800" dirty="0" err="1" smtClean="0"/>
              <a:t>TCt</a:t>
            </a:r>
            <a:r>
              <a:rPr lang="en-US" sz="2800" dirty="0" smtClean="0"/>
              <a:t>=</a:t>
            </a:r>
            <a:r>
              <a:rPr lang="en-US" sz="2800" dirty="0" err="1" smtClean="0"/>
              <a:t>Enc</a:t>
            </a:r>
            <a:r>
              <a:rPr lang="en-US" sz="2800" dirty="0" smtClean="0"/>
              <a:t>(</a:t>
            </a:r>
            <a:r>
              <a:rPr lang="en-US" sz="2800" dirty="0" err="1" smtClean="0"/>
              <a:t>z,Ct</a:t>
            </a:r>
            <a:r>
              <a:rPr lang="en-US" sz="2800" dirty="0" smtClean="0"/>
              <a:t>*,y) for target </a:t>
            </a:r>
            <a:r>
              <a:rPr lang="en-US" sz="2800" dirty="0" err="1" smtClean="0"/>
              <a:t>ciphertext</a:t>
            </a:r>
            <a:r>
              <a:rPr lang="en-US" sz="2800" dirty="0" smtClean="0"/>
              <a:t> Ct*=</a:t>
            </a:r>
            <a:r>
              <a:rPr lang="en-US" sz="2800" dirty="0" err="1" smtClean="0"/>
              <a:t>Enc</a:t>
            </a:r>
            <a:r>
              <a:rPr lang="en-US" sz="2800" dirty="0" smtClean="0"/>
              <a:t>(x) and feed Trap2Tok with (Ct</a:t>
            </a:r>
            <a:r>
              <a:rPr lang="en-US" sz="2800" dirty="0" smtClean="0"/>
              <a:t>*, </a:t>
            </a:r>
            <a:r>
              <a:rPr lang="en-US" sz="2800" dirty="0" err="1" smtClean="0"/>
              <a:t>TCt</a:t>
            </a:r>
            <a:r>
              <a:rPr lang="en-US" sz="2800" dirty="0" smtClean="0"/>
              <a:t>)</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 </a:t>
            </a:r>
            <a:r>
              <a:rPr lang="en-US" sz="2800" dirty="0" smtClean="0">
                <a:sym typeface="Wingdings" panose="05000000000000000000" pitchFamily="2" charset="2"/>
              </a:rPr>
              <a:t> Decrypt(Trap2Tok, Ct*,</a:t>
            </a:r>
            <a:r>
              <a:rPr lang="en-US" sz="2800" dirty="0" err="1" smtClean="0">
                <a:sym typeface="Wingdings" panose="05000000000000000000" pitchFamily="2" charset="2"/>
              </a:rPr>
              <a:t>TCt</a:t>
            </a:r>
            <a:r>
              <a:rPr lang="en-US" sz="2800" dirty="0" smtClean="0">
                <a:sym typeface="Wingdings" panose="05000000000000000000" pitchFamily="2" charset="2"/>
              </a:rPr>
              <a:t>)=C(y)</a:t>
            </a:r>
            <a:endParaRPr lang="en-US" sz="28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sym typeface="Wingdings" panose="05000000000000000000" pitchFamily="2" charset="2"/>
              </a:rPr>
              <a:t> </a:t>
            </a:r>
            <a:endParaRPr lang="en-US" sz="2800" dirty="0" smtClean="0"/>
          </a:p>
        </p:txBody>
      </p:sp>
    </p:spTree>
    <p:extLst>
      <p:ext uri="{BB962C8B-B14F-4D97-AF65-F5344CB8AC3E}">
        <p14:creationId xmlns:p14="http://schemas.microsoft.com/office/powerpoint/2010/main" val="306268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1" name="TextBox 10"/>
              <p:cNvSpPr txBox="1"/>
              <p:nvPr/>
            </p:nvSpPr>
            <p:spPr>
              <a:xfrm>
                <a:off x="2721385" y="3398837"/>
                <a:ext cx="5408836" cy="2439450"/>
              </a:xfrm>
              <a:prstGeom prst="rect">
                <a:avLst/>
              </a:prstGeom>
              <a:noFill/>
              <a:ln>
                <a:solidFill>
                  <a:schemeClr val="tx1"/>
                </a:solidFill>
              </a:ln>
            </p:spPr>
            <p:txBody>
              <a:bodyPr wrap="square" rtlCol="0">
                <a:spAutoFit/>
              </a:bodyPr>
              <a:lstStyle/>
              <a:p>
                <a:pPr algn="ctr"/>
                <a:r>
                  <a:rPr lang="en-US" sz="2400" b="1" dirty="0" smtClean="0">
                    <a:solidFill>
                      <a:srgbClr val="374A59"/>
                    </a:solidFill>
                  </a:rPr>
                  <a:t>Circuit  </a:t>
                </a:r>
                <a:r>
                  <a:rPr lang="en-US" sz="2400" b="1" dirty="0" smtClean="0">
                    <a:solidFill>
                      <a:srgbClr val="374A59"/>
                    </a:solidFill>
                  </a:rPr>
                  <a:t>Trap</a:t>
                </a:r>
                <a:r>
                  <a:rPr lang="en-US" sz="2400" b="1" dirty="0" smtClean="0">
                    <a:solidFill>
                      <a:srgbClr val="374A59"/>
                    </a:solidFill>
                  </a:rPr>
                  <a:t>2Tok[t](Ct, </a:t>
                </a:r>
                <a:r>
                  <a:rPr lang="en-US" sz="2400" b="1" dirty="0" err="1" smtClean="0">
                    <a:solidFill>
                      <a:srgbClr val="374A59"/>
                    </a:solidFill>
                  </a:rPr>
                  <a:t>TCt</a:t>
                </a:r>
                <a:r>
                  <a:rPr lang="en-US" sz="2400" b="1" dirty="0" smtClean="0">
                    <a:solidFill>
                      <a:srgbClr val="374A59"/>
                    </a:solidFill>
                  </a:rPr>
                  <a:t>): </a:t>
                </a:r>
                <a:endParaRPr lang="en-US" sz="2400" b="1" dirty="0" smtClean="0">
                  <a:solidFill>
                    <a:srgbClr val="374A59"/>
                  </a:solidFill>
                </a:endParaRPr>
              </a:p>
              <a:p>
                <a:r>
                  <a:rPr lang="en-US" sz="2000" b="1" dirty="0" smtClean="0">
                    <a:solidFill>
                      <a:srgbClr val="374A59"/>
                    </a:solidFill>
                  </a:rPr>
                  <a:t>1. [Check that </a:t>
                </a:r>
                <a:r>
                  <a:rPr lang="en-US" sz="2000" b="1" dirty="0" err="1" smtClean="0">
                    <a:solidFill>
                      <a:srgbClr val="374A59"/>
                    </a:solidFill>
                  </a:rPr>
                  <a:t>TCt</a:t>
                </a:r>
                <a:r>
                  <a:rPr lang="en-US" sz="2000" b="1" dirty="0" smtClean="0">
                    <a:solidFill>
                      <a:srgbClr val="374A59"/>
                    </a:solidFill>
                  </a:rPr>
                  <a:t> </a:t>
                </a:r>
                <a:r>
                  <a:rPr lang="en-US" sz="2000" b="1" dirty="0" smtClean="0">
                    <a:solidFill>
                      <a:srgbClr val="374A59"/>
                    </a:solidFill>
                  </a:rPr>
                  <a:t>is the one linked in Fake2Tok] if (f(z) </a:t>
                </a:r>
                <a14:m>
                  <m:oMath xmlns:m="http://schemas.openxmlformats.org/officeDocument/2006/math">
                    <m:r>
                      <a:rPr lang="en-US" sz="2000" b="1" i="1" smtClean="0">
                        <a:solidFill>
                          <a:srgbClr val="374A59"/>
                        </a:solidFill>
                        <a:latin typeface="Cambria Math" panose="02040503050406030204" pitchFamily="18" charset="0"/>
                        <a:ea typeface="Cambria Math" panose="02040503050406030204" pitchFamily="18" charset="0"/>
                      </a:rPr>
                      <m:t>≠ </m:t>
                    </m:r>
                  </m:oMath>
                </a14:m>
                <a:r>
                  <a:rPr lang="en-US" sz="2000" b="1" dirty="0" smtClean="0">
                    <a:solidFill>
                      <a:srgbClr val="374A59"/>
                    </a:solidFill>
                  </a:rPr>
                  <a:t>t) return error</a:t>
                </a:r>
              </a:p>
              <a:p>
                <a:endParaRPr lang="en-US" sz="2000" b="1" dirty="0" smtClean="0">
                  <a:solidFill>
                    <a:srgbClr val="374A59"/>
                  </a:solidFill>
                </a:endParaRPr>
              </a:p>
              <a:p>
                <a:r>
                  <a:rPr lang="en-US" sz="2000" b="1" dirty="0" smtClean="0">
                    <a:solidFill>
                      <a:srgbClr val="374A59"/>
                    </a:solidFill>
                  </a:rPr>
                  <a:t>2. [Trapdoor mode] If (c=Ct) return </a:t>
                </a:r>
                <a:r>
                  <a:rPr lang="en-US" sz="2000" b="1" dirty="0" smtClean="0">
                    <a:solidFill>
                      <a:srgbClr val="374A59"/>
                    </a:solidFill>
                  </a:rPr>
                  <a:t>C(x’)</a:t>
                </a:r>
                <a:endParaRPr lang="en-US" sz="2000" b="1" dirty="0" smtClean="0">
                  <a:solidFill>
                    <a:srgbClr val="374A59"/>
                  </a:solidFill>
                </a:endParaRPr>
              </a:p>
              <a:p>
                <a:r>
                  <a:rPr lang="en-US" sz="2000" b="1" dirty="0" smtClean="0">
                    <a:solidFill>
                      <a:srgbClr val="374A59"/>
                    </a:solidFill>
                  </a:rPr>
                  <a:t> </a:t>
                </a:r>
              </a:p>
              <a:p>
                <a:r>
                  <a:rPr lang="en-US" sz="2000" b="1" dirty="0" smtClean="0">
                    <a:solidFill>
                      <a:srgbClr val="374A59"/>
                    </a:solidFill>
                  </a:rPr>
                  <a:t>3. [Normal mode] Else return C(x)</a:t>
                </a:r>
              </a:p>
              <a:p>
                <a:pPr marL="457200" indent="-457200">
                  <a:buAutoNum type="arabicPeriod"/>
                </a:pPr>
                <a:endParaRPr lang="en-US" sz="2000" b="1" dirty="0">
                  <a:solidFill>
                    <a:srgbClr val="374A59"/>
                  </a:solidFill>
                </a:endParaRPr>
              </a:p>
            </p:txBody>
          </p:sp>
        </mc:Choice>
        <mc:Fallback>
          <p:sp>
            <p:nvSpPr>
              <p:cNvPr id="11" name="TextBox 10"/>
              <p:cNvSpPr txBox="1">
                <a:spLocks noRot="1" noChangeAspect="1" noMove="1" noResize="1" noEditPoints="1" noAdjustHandles="1" noChangeArrowheads="1" noChangeShapeType="1" noTextEdit="1"/>
              </p:cNvSpPr>
              <p:nvPr/>
            </p:nvSpPr>
            <p:spPr>
              <a:xfrm>
                <a:off x="2721385" y="3398837"/>
                <a:ext cx="5408836" cy="2439450"/>
              </a:xfrm>
              <a:prstGeom prst="rect">
                <a:avLst/>
              </a:prstGeom>
              <a:blipFill rotWithShape="0">
                <a:blip r:embed="rId2"/>
                <a:stretch>
                  <a:fillRect l="-1011" t="-2736"/>
                </a:stretch>
              </a:blipFill>
              <a:ln>
                <a:solidFill>
                  <a:schemeClr val="tx1"/>
                </a:solidFill>
              </a:ln>
            </p:spPr>
            <p:txBody>
              <a:bodyPr/>
              <a:lstStyle/>
              <a:p>
                <a:r>
                  <a:rPr lang="en-US">
                    <a:noFill/>
                  </a:rPr>
                  <a:t> </a:t>
                </a:r>
              </a:p>
            </p:txBody>
          </p:sp>
        </mc:Fallback>
      </mc:AlternateContent>
      <p:sp>
        <p:nvSpPr>
          <p:cNvPr id="52" name="TextBox 51"/>
          <p:cNvSpPr txBox="1"/>
          <p:nvPr/>
        </p:nvSpPr>
        <p:spPr>
          <a:xfrm>
            <a:off x="3021011" y="4572869"/>
            <a:ext cx="4610101" cy="349968"/>
          </a:xfrm>
          <a:prstGeom prst="rect">
            <a:avLst/>
          </a:prstGeom>
          <a:noFill/>
          <a:ln w="19050">
            <a:solidFill>
              <a:srgbClr val="FF0000"/>
            </a:solidFill>
          </a:ln>
        </p:spPr>
        <p:txBody>
          <a:bodyPr wrap="square" rtlCol="0">
            <a:spAutoFit/>
          </a:bodyPr>
          <a:lstStyle/>
          <a:p>
            <a:endParaRPr lang="en-US" b="1" dirty="0">
              <a:solidFill>
                <a:srgbClr val="374A59"/>
              </a:solidFill>
            </a:endParaRPr>
          </a:p>
        </p:txBody>
      </p:sp>
      <p:sp>
        <p:nvSpPr>
          <p:cNvPr id="50" name="TextBox 49"/>
          <p:cNvSpPr txBox="1"/>
          <p:nvPr/>
        </p:nvSpPr>
        <p:spPr>
          <a:xfrm>
            <a:off x="1154111" y="1557176"/>
            <a:ext cx="4934315" cy="378565"/>
          </a:xfrm>
          <a:prstGeom prst="rect">
            <a:avLst/>
          </a:prstGeom>
          <a:noFill/>
          <a:ln>
            <a:solidFill>
              <a:schemeClr val="tx1"/>
            </a:solidFill>
          </a:ln>
        </p:spPr>
        <p:txBody>
          <a:bodyPr wrap="square" rtlCol="0">
            <a:spAutoFit/>
          </a:bodyPr>
          <a:lstStyle/>
          <a:p>
            <a:pPr algn="ctr"/>
            <a:r>
              <a:rPr lang="en-US" sz="2000" b="1" dirty="0" err="1" smtClean="0">
                <a:solidFill>
                  <a:srgbClr val="374A59"/>
                </a:solidFill>
              </a:rPr>
              <a:t>Tok</a:t>
            </a:r>
            <a:r>
              <a:rPr lang="en-US" sz="2000" b="1" dirty="0" smtClean="0">
                <a:solidFill>
                  <a:srgbClr val="374A59"/>
                </a:solidFill>
              </a:rPr>
              <a:t>(C</a:t>
            </a:r>
            <a:r>
              <a:rPr lang="en-US" sz="2000" b="1" dirty="0" smtClean="0">
                <a:solidFill>
                  <a:srgbClr val="374A59"/>
                </a:solidFill>
              </a:rPr>
              <a:t>)=(</a:t>
            </a:r>
            <a:r>
              <a:rPr lang="en-US" sz="2000" b="1" dirty="0" smtClean="0">
                <a:solidFill>
                  <a:srgbClr val="374A59"/>
                </a:solidFill>
              </a:rPr>
              <a:t>Trap2</a:t>
            </a:r>
            <a:r>
              <a:rPr lang="en-US" sz="2000" b="1" dirty="0" smtClean="0">
                <a:solidFill>
                  <a:srgbClr val="374A59"/>
                </a:solidFill>
              </a:rPr>
              <a:t>Tok[t</a:t>
            </a:r>
            <a:r>
              <a:rPr lang="en-US" sz="2000" b="1" dirty="0">
                <a:solidFill>
                  <a:srgbClr val="374A59"/>
                </a:solidFill>
              </a:rPr>
              <a:t>]</a:t>
            </a:r>
            <a:r>
              <a:rPr lang="en-US" sz="2000" b="1" dirty="0" smtClean="0">
                <a:solidFill>
                  <a:srgbClr val="374A59"/>
                </a:solidFill>
              </a:rPr>
              <a:t>, </a:t>
            </a:r>
            <a:r>
              <a:rPr lang="en-US" sz="2000" b="1" dirty="0" err="1" smtClean="0">
                <a:solidFill>
                  <a:srgbClr val="374A59"/>
                </a:solidFill>
              </a:rPr>
              <a:t>TCt</a:t>
            </a:r>
            <a:r>
              <a:rPr lang="en-US" sz="2000" b="1" dirty="0" smtClean="0">
                <a:solidFill>
                  <a:srgbClr val="374A59"/>
                </a:solidFill>
              </a:rPr>
              <a:t>=</a:t>
            </a:r>
            <a:r>
              <a:rPr lang="en-US" sz="2000" b="1" dirty="0" err="1" smtClean="0">
                <a:solidFill>
                  <a:srgbClr val="374A59"/>
                </a:solidFill>
              </a:rPr>
              <a:t>Enc</a:t>
            </a:r>
            <a:r>
              <a:rPr lang="en-US" sz="2000" b="1" dirty="0" smtClean="0">
                <a:solidFill>
                  <a:srgbClr val="374A59"/>
                </a:solidFill>
              </a:rPr>
              <a:t>(z, Ct, x</a:t>
            </a:r>
            <a:r>
              <a:rPr lang="en-US" sz="2000" b="1" dirty="0" smtClean="0">
                <a:solidFill>
                  <a:srgbClr val="374A59"/>
                </a:solidFill>
              </a:rPr>
              <a:t>’))</a:t>
            </a:r>
            <a:endParaRPr lang="en-US" sz="2000" b="1" dirty="0">
              <a:solidFill>
                <a:srgbClr val="374A59"/>
              </a:solidFill>
            </a:endParaRPr>
          </a:p>
        </p:txBody>
      </p:sp>
      <p:sp>
        <p:nvSpPr>
          <p:cNvPr id="8" name="TextBox 7"/>
          <p:cNvSpPr txBox="1"/>
          <p:nvPr/>
        </p:nvSpPr>
        <p:spPr>
          <a:xfrm>
            <a:off x="6604826" y="1582537"/>
            <a:ext cx="1524000" cy="378565"/>
          </a:xfrm>
          <a:prstGeom prst="rect">
            <a:avLst/>
          </a:prstGeom>
          <a:noFill/>
          <a:ln>
            <a:solidFill>
              <a:schemeClr val="tx1"/>
            </a:solidFill>
          </a:ln>
        </p:spPr>
        <p:txBody>
          <a:bodyPr wrap="square" rtlCol="0">
            <a:spAutoFit/>
          </a:bodyPr>
          <a:lstStyle/>
          <a:p>
            <a:pPr algn="ctr"/>
            <a:r>
              <a:rPr lang="en-US" sz="2000" b="1" dirty="0" smtClean="0">
                <a:solidFill>
                  <a:srgbClr val="374A59"/>
                </a:solidFill>
              </a:rPr>
              <a:t>Ct =</a:t>
            </a:r>
            <a:r>
              <a:rPr lang="en-US" sz="2000" b="1" dirty="0" err="1" smtClean="0">
                <a:solidFill>
                  <a:srgbClr val="374A59"/>
                </a:solidFill>
              </a:rPr>
              <a:t>Enc</a:t>
            </a:r>
            <a:r>
              <a:rPr lang="en-US" sz="2000" b="1" dirty="0" smtClean="0">
                <a:solidFill>
                  <a:srgbClr val="374A59"/>
                </a:solidFill>
              </a:rPr>
              <a:t>(x)</a:t>
            </a:r>
            <a:endParaRPr lang="en-US" sz="2000" b="1" dirty="0">
              <a:solidFill>
                <a:srgbClr val="374A59"/>
              </a:solidFill>
            </a:endParaRPr>
          </a:p>
        </p:txBody>
      </p:sp>
      <p:sp>
        <p:nvSpPr>
          <p:cNvPr id="9" name="TextBox 8"/>
          <p:cNvSpPr txBox="1"/>
          <p:nvPr/>
        </p:nvSpPr>
        <p:spPr>
          <a:xfrm>
            <a:off x="1183113" y="1570037"/>
            <a:ext cx="4934315" cy="378565"/>
          </a:xfrm>
          <a:prstGeom prst="rect">
            <a:avLst/>
          </a:prstGeom>
          <a:noFill/>
          <a:ln>
            <a:solidFill>
              <a:schemeClr val="tx1"/>
            </a:solidFill>
          </a:ln>
        </p:spPr>
        <p:txBody>
          <a:bodyPr wrap="square" rtlCol="0">
            <a:spAutoFit/>
          </a:bodyPr>
          <a:lstStyle/>
          <a:p>
            <a:pPr algn="ctr"/>
            <a:r>
              <a:rPr lang="en-US" sz="2000" b="1" dirty="0" err="1" smtClean="0">
                <a:solidFill>
                  <a:srgbClr val="374A59"/>
                </a:solidFill>
              </a:rPr>
              <a:t>Tok</a:t>
            </a:r>
            <a:r>
              <a:rPr lang="en-US" sz="2000" b="1" dirty="0" smtClean="0">
                <a:solidFill>
                  <a:srgbClr val="374A59"/>
                </a:solidFill>
              </a:rPr>
              <a:t>(C</a:t>
            </a:r>
            <a:r>
              <a:rPr lang="en-US" sz="2000" b="1" dirty="0" smtClean="0">
                <a:solidFill>
                  <a:srgbClr val="374A59"/>
                </a:solidFill>
              </a:rPr>
              <a:t>)=(</a:t>
            </a:r>
            <a:r>
              <a:rPr lang="en-US" sz="2000" b="1" dirty="0" smtClean="0">
                <a:solidFill>
                  <a:srgbClr val="374A59"/>
                </a:solidFill>
              </a:rPr>
              <a:t>Trap</a:t>
            </a:r>
            <a:r>
              <a:rPr lang="en-US" sz="2000" b="1" dirty="0" smtClean="0">
                <a:solidFill>
                  <a:srgbClr val="374A59"/>
                </a:solidFill>
              </a:rPr>
              <a:t>2Tok[t</a:t>
            </a:r>
            <a:r>
              <a:rPr lang="en-US" sz="2000" b="1" dirty="0">
                <a:solidFill>
                  <a:srgbClr val="374A59"/>
                </a:solidFill>
              </a:rPr>
              <a:t>]</a:t>
            </a:r>
            <a:r>
              <a:rPr lang="en-US" sz="2000" b="1" dirty="0" smtClean="0">
                <a:solidFill>
                  <a:srgbClr val="374A59"/>
                </a:solidFill>
              </a:rPr>
              <a:t>, </a:t>
            </a:r>
            <a:r>
              <a:rPr lang="en-US" sz="2000" b="1" dirty="0" err="1" smtClean="0">
                <a:solidFill>
                  <a:srgbClr val="374A59"/>
                </a:solidFill>
              </a:rPr>
              <a:t>TCt</a:t>
            </a:r>
            <a:r>
              <a:rPr lang="en-US" sz="2000" b="1" dirty="0" smtClean="0">
                <a:solidFill>
                  <a:srgbClr val="374A59"/>
                </a:solidFill>
              </a:rPr>
              <a:t>=</a:t>
            </a:r>
            <a:r>
              <a:rPr lang="en-US" sz="2000" b="1" dirty="0" err="1" smtClean="0">
                <a:solidFill>
                  <a:srgbClr val="374A59"/>
                </a:solidFill>
              </a:rPr>
              <a:t>Enc</a:t>
            </a:r>
            <a:r>
              <a:rPr lang="en-US" sz="2000" b="1" dirty="0" smtClean="0">
                <a:solidFill>
                  <a:srgbClr val="374A59"/>
                </a:solidFill>
              </a:rPr>
              <a:t>(z, c, x</a:t>
            </a:r>
            <a:r>
              <a:rPr lang="en-US" sz="2000" b="1" dirty="0" smtClean="0">
                <a:solidFill>
                  <a:srgbClr val="374A59"/>
                </a:solidFill>
              </a:rPr>
              <a:t>’))</a:t>
            </a:r>
            <a:endParaRPr lang="en-US" sz="2000" b="1" dirty="0">
              <a:solidFill>
                <a:srgbClr val="374A59"/>
              </a:solidFill>
            </a:endParaRPr>
          </a:p>
        </p:txBody>
      </p:sp>
      <p:cxnSp>
        <p:nvCxnSpPr>
          <p:cNvPr id="13" name="Straight Arrow Connector 12"/>
          <p:cNvCxnSpPr/>
          <p:nvPr/>
        </p:nvCxnSpPr>
        <p:spPr bwMode="auto">
          <a:xfrm flipH="1">
            <a:off x="6467855" y="1970587"/>
            <a:ext cx="1107314" cy="1437735"/>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cxnSp>
        <p:nvCxnSpPr>
          <p:cNvPr id="17" name="Straight Arrow Connector 16"/>
          <p:cNvCxnSpPr/>
          <p:nvPr/>
        </p:nvCxnSpPr>
        <p:spPr bwMode="auto">
          <a:xfrm>
            <a:off x="5513836" y="5849512"/>
            <a:ext cx="14287" cy="475743"/>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24" name="TextBox 23"/>
          <p:cNvSpPr txBox="1"/>
          <p:nvPr/>
        </p:nvSpPr>
        <p:spPr>
          <a:xfrm>
            <a:off x="4962717" y="6294437"/>
            <a:ext cx="1066800" cy="378565"/>
          </a:xfrm>
          <a:prstGeom prst="rect">
            <a:avLst/>
          </a:prstGeom>
          <a:noFill/>
          <a:ln>
            <a:solidFill>
              <a:schemeClr val="tx1"/>
            </a:solidFill>
          </a:ln>
        </p:spPr>
        <p:txBody>
          <a:bodyPr wrap="square" rtlCol="0">
            <a:spAutoFit/>
          </a:bodyPr>
          <a:lstStyle/>
          <a:p>
            <a:pPr algn="ctr"/>
            <a:r>
              <a:rPr lang="en-US" sz="2000" b="1" dirty="0" smtClean="0">
                <a:solidFill>
                  <a:srgbClr val="374A59"/>
                </a:solidFill>
              </a:rPr>
              <a:t>C(x’)</a:t>
            </a:r>
            <a:endParaRPr lang="en-US" sz="2000" b="1" dirty="0">
              <a:solidFill>
                <a:srgbClr val="374A59"/>
              </a:solidFill>
            </a:endParaRPr>
          </a:p>
        </p:txBody>
      </p:sp>
      <p:sp>
        <p:nvSpPr>
          <p:cNvPr id="3" name="Title 2"/>
          <p:cNvSpPr>
            <a:spLocks noGrp="1"/>
          </p:cNvSpPr>
          <p:nvPr>
            <p:ph type="title"/>
          </p:nvPr>
        </p:nvSpPr>
        <p:spPr>
          <a:xfrm>
            <a:off x="503238" y="46037"/>
            <a:ext cx="9069387" cy="1260475"/>
          </a:xfrm>
        </p:spPr>
        <p:txBody>
          <a:bodyPr/>
          <a:lstStyle/>
          <a:p>
            <a:r>
              <a:rPr lang="en-US" sz="3600" dirty="0" err="1" smtClean="0">
                <a:solidFill>
                  <a:srgbClr val="0098D8"/>
                </a:solidFill>
              </a:rPr>
              <a:t>MultiDistRecDen</a:t>
            </a:r>
            <a:r>
              <a:rPr lang="en-US" sz="3600" dirty="0" smtClean="0">
                <a:solidFill>
                  <a:srgbClr val="0098D8"/>
                </a:solidFill>
              </a:rPr>
              <a:t> Construction (simplified)</a:t>
            </a:r>
            <a:endParaRPr lang="en-US" sz="3600" dirty="0">
              <a:solidFill>
                <a:srgbClr val="0098D8"/>
              </a:solidFill>
            </a:endParaRPr>
          </a:p>
        </p:txBody>
      </p:sp>
      <p:cxnSp>
        <p:nvCxnSpPr>
          <p:cNvPr id="32" name="Straight Arrow Connector 31"/>
          <p:cNvCxnSpPr/>
          <p:nvPr/>
        </p:nvCxnSpPr>
        <p:spPr bwMode="auto">
          <a:xfrm>
            <a:off x="4899669" y="1941604"/>
            <a:ext cx="2121843" cy="1457233"/>
          </a:xfrm>
          <a:prstGeom prst="straightConnector1">
            <a:avLst/>
          </a:prstGeom>
          <a:solidFill>
            <a:srgbClr val="00B8FF"/>
          </a:solidFill>
          <a:ln w="25400" cap="flat" cmpd="sng" algn="ctr">
            <a:solidFill>
              <a:schemeClr val="tx1"/>
            </a:solidFill>
            <a:prstDash val="solid"/>
            <a:round/>
            <a:headEnd type="none" w="lg" len="lg"/>
            <a:tailEnd type="arrow" w="lg" len="lg"/>
          </a:ln>
          <a:effectLst/>
        </p:spPr>
      </p:cxnSp>
      <p:sp>
        <p:nvSpPr>
          <p:cNvPr id="47" name="TextBox 46"/>
          <p:cNvSpPr txBox="1"/>
          <p:nvPr/>
        </p:nvSpPr>
        <p:spPr>
          <a:xfrm>
            <a:off x="4962717" y="6294438"/>
            <a:ext cx="1066800" cy="378565"/>
          </a:xfrm>
          <a:prstGeom prst="rect">
            <a:avLst/>
          </a:prstGeom>
          <a:noFill/>
          <a:ln>
            <a:solidFill>
              <a:schemeClr val="tx1"/>
            </a:solidFill>
          </a:ln>
        </p:spPr>
        <p:txBody>
          <a:bodyPr wrap="square" rtlCol="0">
            <a:spAutoFit/>
          </a:bodyPr>
          <a:lstStyle/>
          <a:p>
            <a:pPr algn="ctr"/>
            <a:r>
              <a:rPr lang="en-US" sz="2000" b="1" dirty="0" smtClean="0">
                <a:solidFill>
                  <a:srgbClr val="374A59"/>
                </a:solidFill>
              </a:rPr>
              <a:t>C(x)</a:t>
            </a:r>
            <a:endParaRPr lang="en-US" sz="2000" b="1" dirty="0">
              <a:solidFill>
                <a:srgbClr val="374A59"/>
              </a:solidFill>
            </a:endParaRPr>
          </a:p>
        </p:txBody>
      </p:sp>
      <p:sp>
        <p:nvSpPr>
          <p:cNvPr id="51" name="TextBox 50"/>
          <p:cNvSpPr txBox="1"/>
          <p:nvPr/>
        </p:nvSpPr>
        <p:spPr>
          <a:xfrm>
            <a:off x="2449512" y="1112837"/>
            <a:ext cx="2895600" cy="378565"/>
          </a:xfrm>
          <a:prstGeom prst="rect">
            <a:avLst/>
          </a:prstGeom>
          <a:noFill/>
          <a:ln>
            <a:noFill/>
          </a:ln>
        </p:spPr>
        <p:txBody>
          <a:bodyPr wrap="square" rtlCol="0">
            <a:spAutoFit/>
          </a:bodyPr>
          <a:lstStyle/>
          <a:p>
            <a:pPr algn="ctr"/>
            <a:r>
              <a:rPr lang="en-US" sz="2000" dirty="0" smtClean="0">
                <a:solidFill>
                  <a:srgbClr val="374A59"/>
                </a:solidFill>
              </a:rPr>
              <a:t>c=Ct </a:t>
            </a:r>
            <a:r>
              <a:rPr lang="en-US" sz="2000" dirty="0" smtClean="0">
                <a:solidFill>
                  <a:srgbClr val="374A59"/>
                </a:solidFill>
                <a:sym typeface="Wingdings" panose="05000000000000000000" pitchFamily="2" charset="2"/>
              </a:rPr>
              <a:t> Trapdoor mode</a:t>
            </a:r>
            <a:endParaRPr lang="en-US" sz="2000" dirty="0">
              <a:solidFill>
                <a:srgbClr val="374A59"/>
              </a:solidFill>
            </a:endParaRPr>
          </a:p>
        </p:txBody>
      </p:sp>
      <p:sp>
        <p:nvSpPr>
          <p:cNvPr id="53" name="TextBox 52"/>
          <p:cNvSpPr txBox="1"/>
          <p:nvPr/>
        </p:nvSpPr>
        <p:spPr>
          <a:xfrm>
            <a:off x="5151212" y="1563286"/>
            <a:ext cx="344906" cy="387751"/>
          </a:xfrm>
          <a:prstGeom prst="rect">
            <a:avLst/>
          </a:prstGeom>
          <a:noFill/>
          <a:ln w="19050">
            <a:solidFill>
              <a:srgbClr val="FF0000"/>
            </a:solidFill>
          </a:ln>
        </p:spPr>
        <p:txBody>
          <a:bodyPr wrap="square" rtlCol="0">
            <a:spAutoFit/>
          </a:bodyPr>
          <a:lstStyle/>
          <a:p>
            <a:endParaRPr lang="en-US" b="1" dirty="0">
              <a:solidFill>
                <a:srgbClr val="374A59"/>
              </a:solidFill>
            </a:endParaRPr>
          </a:p>
        </p:txBody>
      </p:sp>
      <mc:AlternateContent xmlns:mc="http://schemas.openxmlformats.org/markup-compatibility/2006">
        <mc:Choice xmlns:a14="http://schemas.microsoft.com/office/drawing/2010/main" Requires="a14">
          <p:sp>
            <p:nvSpPr>
              <p:cNvPr id="54" name="TextBox 53"/>
              <p:cNvSpPr txBox="1"/>
              <p:nvPr/>
            </p:nvSpPr>
            <p:spPr>
              <a:xfrm>
                <a:off x="2373312" y="1122902"/>
                <a:ext cx="2887739" cy="378565"/>
              </a:xfrm>
              <a:prstGeom prst="rect">
                <a:avLst/>
              </a:prstGeom>
              <a:noFill/>
              <a:ln>
                <a:noFill/>
              </a:ln>
            </p:spPr>
            <p:txBody>
              <a:bodyPr wrap="square" rtlCol="0">
                <a:spAutoFit/>
              </a:bodyPr>
              <a:lstStyle/>
              <a:p>
                <a:pPr algn="ctr"/>
                <a:r>
                  <a:rPr lang="en-US" sz="2000" dirty="0" smtClean="0">
                    <a:solidFill>
                      <a:srgbClr val="374A59"/>
                    </a:solidFill>
                  </a:rPr>
                  <a:t>c</a:t>
                </a:r>
                <a14:m>
                  <m:oMath xmlns:m="http://schemas.openxmlformats.org/officeDocument/2006/math">
                    <m:r>
                      <a:rPr lang="en-US" sz="2000" i="1">
                        <a:solidFill>
                          <a:srgbClr val="374A59"/>
                        </a:solidFill>
                        <a:latin typeface="Cambria Math" panose="02040503050406030204" pitchFamily="18" charset="0"/>
                        <a:ea typeface="Cambria Math" panose="02040503050406030204" pitchFamily="18" charset="0"/>
                      </a:rPr>
                      <m:t>≠</m:t>
                    </m:r>
                  </m:oMath>
                </a14:m>
                <a:r>
                  <a:rPr lang="en-US" sz="2000" dirty="0" smtClean="0">
                    <a:solidFill>
                      <a:srgbClr val="374A59"/>
                    </a:solidFill>
                  </a:rPr>
                  <a:t>Ct </a:t>
                </a:r>
                <a:r>
                  <a:rPr lang="en-US" sz="2000" dirty="0" smtClean="0">
                    <a:solidFill>
                      <a:srgbClr val="374A59"/>
                    </a:solidFill>
                    <a:sym typeface="Wingdings" panose="05000000000000000000" pitchFamily="2" charset="2"/>
                  </a:rPr>
                  <a:t> Normal mode</a:t>
                </a:r>
                <a:endParaRPr lang="en-US" sz="2000" dirty="0">
                  <a:solidFill>
                    <a:srgbClr val="374A59"/>
                  </a:solidFill>
                </a:endParaRPr>
              </a:p>
            </p:txBody>
          </p:sp>
        </mc:Choice>
        <mc:Fallback>
          <p:sp>
            <p:nvSpPr>
              <p:cNvPr id="54" name="TextBox 53"/>
              <p:cNvSpPr txBox="1">
                <a:spLocks noRot="1" noChangeAspect="1" noMove="1" noResize="1" noEditPoints="1" noAdjustHandles="1" noChangeArrowheads="1" noChangeShapeType="1" noTextEdit="1"/>
              </p:cNvSpPr>
              <p:nvPr/>
            </p:nvSpPr>
            <p:spPr>
              <a:xfrm>
                <a:off x="2373312" y="1122902"/>
                <a:ext cx="2887739" cy="378565"/>
              </a:xfrm>
              <a:prstGeom prst="rect">
                <a:avLst/>
              </a:prstGeom>
              <a:blipFill rotWithShape="0">
                <a:blip r:embed="rId3"/>
                <a:stretch>
                  <a:fillRect t="-12903" b="-29032"/>
                </a:stretch>
              </a:blipFill>
              <a:ln>
                <a:noFill/>
              </a:ln>
            </p:spPr>
            <p:txBody>
              <a:bodyPr/>
              <a:lstStyle/>
              <a:p>
                <a:r>
                  <a:rPr lang="en-US">
                    <a:noFill/>
                  </a:rPr>
                  <a:t> </a:t>
                </a:r>
              </a:p>
            </p:txBody>
          </p:sp>
        </mc:Fallback>
      </mc:AlternateContent>
      <p:sp>
        <p:nvSpPr>
          <p:cNvPr id="55" name="TextBox 54"/>
          <p:cNvSpPr txBox="1"/>
          <p:nvPr/>
        </p:nvSpPr>
        <p:spPr>
          <a:xfrm>
            <a:off x="3021011" y="5182469"/>
            <a:ext cx="3848102" cy="349968"/>
          </a:xfrm>
          <a:prstGeom prst="rect">
            <a:avLst/>
          </a:prstGeom>
          <a:noFill/>
          <a:ln w="19050">
            <a:solidFill>
              <a:srgbClr val="FF0000"/>
            </a:solidFill>
          </a:ln>
        </p:spPr>
        <p:txBody>
          <a:bodyPr wrap="square" rtlCol="0">
            <a:spAutoFit/>
          </a:bodyPr>
          <a:lstStyle/>
          <a:p>
            <a:endParaRPr lang="en-US" b="1" dirty="0">
              <a:solidFill>
                <a:srgbClr val="374A59"/>
              </a:solidFill>
            </a:endParaRPr>
          </a:p>
        </p:txBody>
      </p:sp>
      <p:sp>
        <p:nvSpPr>
          <p:cNvPr id="56" name="TextBox 55"/>
          <p:cNvSpPr txBox="1"/>
          <p:nvPr/>
        </p:nvSpPr>
        <p:spPr>
          <a:xfrm>
            <a:off x="6718106" y="1601069"/>
            <a:ext cx="303406" cy="349968"/>
          </a:xfrm>
          <a:prstGeom prst="rect">
            <a:avLst/>
          </a:prstGeom>
          <a:noFill/>
          <a:ln w="19050">
            <a:solidFill>
              <a:srgbClr val="FF0000"/>
            </a:solidFill>
          </a:ln>
        </p:spPr>
        <p:txBody>
          <a:bodyPr wrap="square" rtlCol="0">
            <a:spAutoFit/>
          </a:bodyPr>
          <a:lstStyle/>
          <a:p>
            <a:endParaRPr lang="en-US" b="1" dirty="0">
              <a:solidFill>
                <a:srgbClr val="374A59"/>
              </a:solidFill>
            </a:endParaRPr>
          </a:p>
        </p:txBody>
      </p:sp>
      <p:sp>
        <p:nvSpPr>
          <p:cNvPr id="23" name="TextBox 22"/>
          <p:cNvSpPr txBox="1"/>
          <p:nvPr/>
        </p:nvSpPr>
        <p:spPr>
          <a:xfrm>
            <a:off x="7676493" y="1611451"/>
            <a:ext cx="303406" cy="349968"/>
          </a:xfrm>
          <a:prstGeom prst="rect">
            <a:avLst/>
          </a:prstGeom>
          <a:noFill/>
          <a:ln w="19050">
            <a:solidFill>
              <a:srgbClr val="FF0000"/>
            </a:solidFill>
          </a:ln>
        </p:spPr>
        <p:txBody>
          <a:bodyPr wrap="square" rtlCol="0">
            <a:spAutoFit/>
          </a:bodyPr>
          <a:lstStyle/>
          <a:p>
            <a:endParaRPr lang="en-US" b="1" dirty="0">
              <a:solidFill>
                <a:srgbClr val="374A59"/>
              </a:solidFill>
            </a:endParaRPr>
          </a:p>
        </p:txBody>
      </p:sp>
      <p:sp>
        <p:nvSpPr>
          <p:cNvPr id="26" name="TextBox 25"/>
          <p:cNvSpPr txBox="1"/>
          <p:nvPr/>
        </p:nvSpPr>
        <p:spPr>
          <a:xfrm>
            <a:off x="5533606" y="1566965"/>
            <a:ext cx="344906" cy="387751"/>
          </a:xfrm>
          <a:prstGeom prst="rect">
            <a:avLst/>
          </a:prstGeom>
          <a:noFill/>
          <a:ln w="19050">
            <a:solidFill>
              <a:srgbClr val="FF0000"/>
            </a:solidFill>
          </a:ln>
        </p:spPr>
        <p:txBody>
          <a:bodyPr wrap="square" rtlCol="0">
            <a:spAutoFit/>
          </a:bodyPr>
          <a:lstStyle/>
          <a:p>
            <a:endParaRPr lang="en-US" b="1" dirty="0">
              <a:solidFill>
                <a:srgbClr val="374A59"/>
              </a:solidFill>
            </a:endParaRPr>
          </a:p>
        </p:txBody>
      </p:sp>
    </p:spTree>
    <p:extLst>
      <p:ext uri="{BB962C8B-B14F-4D97-AF65-F5344CB8AC3E}">
        <p14:creationId xmlns:p14="http://schemas.microsoft.com/office/powerpoint/2010/main" val="330609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childTnLst>
                                </p:cTn>
                              </p:par>
                              <p:par>
                                <p:cTn id="28" presetID="1" presetClass="exit" presetSubtype="0" fill="hold" grpId="1" nodeType="withEffect">
                                  <p:stCondLst>
                                    <p:cond delay="0"/>
                                  </p:stCondLst>
                                  <p:childTnLst>
                                    <p:set>
                                      <p:cBhvr>
                                        <p:cTn id="29" dur="1" fill="hold">
                                          <p:stCondLst>
                                            <p:cond delay="0"/>
                                          </p:stCondLst>
                                        </p:cTn>
                                        <p:tgtEl>
                                          <p:spTgt spid="24"/>
                                        </p:tgtEl>
                                        <p:attrNameLst>
                                          <p:attrName>style.visibility</p:attrName>
                                        </p:attrNameLst>
                                      </p:cBhvr>
                                      <p:to>
                                        <p:strVal val="hidden"/>
                                      </p:to>
                                    </p:set>
                                  </p:childTnLst>
                                </p:cTn>
                              </p:par>
                              <p:par>
                                <p:cTn id="30" presetID="1" presetClass="entr" presetSubtype="0"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4"/>
                                        </p:tgtEl>
                                        <p:attrNameLst>
                                          <p:attrName>style.visibility</p:attrName>
                                        </p:attrNameLst>
                                      </p:cBhvr>
                                      <p:to>
                                        <p:strVal val="visible"/>
                                      </p:to>
                                    </p:set>
                                  </p:childTnLst>
                                </p:cTn>
                              </p:par>
                              <p:par>
                                <p:cTn id="36" presetID="1" presetClass="entr" presetSubtype="0" fill="hold" grpId="1" nodeType="with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53"/>
                                        </p:tgtEl>
                                        <p:attrNameLst>
                                          <p:attrName>style.visibility</p:attrName>
                                        </p:attrNameLst>
                                      </p:cBhvr>
                                      <p:to>
                                        <p:strVal val="visible"/>
                                      </p:to>
                                    </p:set>
                                  </p:childTnLst>
                                </p:cTn>
                              </p:par>
                              <p:par>
                                <p:cTn id="40" presetID="1" presetClass="entr" presetSubtype="0" fill="hold" grpId="0" nodeType="withEffect">
                                  <p:stCondLst>
                                    <p:cond delay="100"/>
                                  </p:stCondLst>
                                  <p:childTnLst>
                                    <p:set>
                                      <p:cBhvr>
                                        <p:cTn id="41" dur="1" fill="hold">
                                          <p:stCondLst>
                                            <p:cond delay="0"/>
                                          </p:stCondLst>
                                        </p:cTn>
                                        <p:tgtEl>
                                          <p:spTgt spid="56"/>
                                        </p:tgtEl>
                                        <p:attrNameLst>
                                          <p:attrName>style.visibility</p:attrName>
                                        </p:attrNameLst>
                                      </p:cBhvr>
                                      <p:to>
                                        <p:strVal val="visible"/>
                                      </p:to>
                                    </p:set>
                                  </p:childTnLst>
                                </p:cTn>
                              </p:par>
                              <p:par>
                                <p:cTn id="42" presetID="1" presetClass="entr" presetSubtype="0" fill="hold" grpId="2" nodeType="withEffect">
                                  <p:stCondLst>
                                    <p:cond delay="0"/>
                                  </p:stCondLst>
                                  <p:childTnLst>
                                    <p:set>
                                      <p:cBhvr>
                                        <p:cTn id="43" dur="1" fill="hold">
                                          <p:stCondLst>
                                            <p:cond delay="0"/>
                                          </p:stCondLst>
                                        </p:cTn>
                                        <p:tgtEl>
                                          <p:spTgt spid="5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0"/>
                                        </p:tgtEl>
                                        <p:attrNameLst>
                                          <p:attrName>style.visibility</p:attrName>
                                        </p:attrNameLst>
                                      </p:cBhvr>
                                      <p:to>
                                        <p:strVal val="visible"/>
                                      </p:to>
                                    </p:set>
                                  </p:childTnLst>
                                </p:cTn>
                              </p:par>
                              <p:par>
                                <p:cTn id="48" presetID="1" presetClass="exit" presetSubtype="0" fill="hold" grpId="1" nodeType="withEffect">
                                  <p:stCondLst>
                                    <p:cond delay="0"/>
                                  </p:stCondLst>
                                  <p:childTnLst>
                                    <p:set>
                                      <p:cBhvr>
                                        <p:cTn id="49" dur="1" fill="hold">
                                          <p:stCondLst>
                                            <p:cond delay="0"/>
                                          </p:stCondLst>
                                        </p:cTn>
                                        <p:tgtEl>
                                          <p:spTgt spid="54"/>
                                        </p:tgtEl>
                                        <p:attrNameLst>
                                          <p:attrName>style.visibility</p:attrName>
                                        </p:attrNameLst>
                                      </p:cBhvr>
                                      <p:to>
                                        <p:strVal val="hidden"/>
                                      </p:to>
                                    </p:set>
                                  </p:childTnLst>
                                </p:cTn>
                              </p:par>
                              <p:par>
                                <p:cTn id="50" presetID="1" presetClass="exit" presetSubtype="0" fill="hold" grpId="2" nodeType="withEffect">
                                  <p:stCondLst>
                                    <p:cond delay="0"/>
                                  </p:stCondLst>
                                  <p:childTnLst>
                                    <p:set>
                                      <p:cBhvr>
                                        <p:cTn id="51" dur="1" fill="hold">
                                          <p:stCondLst>
                                            <p:cond delay="0"/>
                                          </p:stCondLst>
                                        </p:cTn>
                                        <p:tgtEl>
                                          <p:spTgt spid="23"/>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55"/>
                                        </p:tgtEl>
                                        <p:attrNameLst>
                                          <p:attrName>style.visibility</p:attrName>
                                        </p:attrNameLst>
                                      </p:cBhvr>
                                      <p:to>
                                        <p:strVal val="hidden"/>
                                      </p:to>
                                    </p:set>
                                  </p:childTnLst>
                                </p:cTn>
                              </p:par>
                              <p:par>
                                <p:cTn id="54" presetID="1" presetClass="exit" presetSubtype="0" fill="hold" grpId="0" nodeType="withEffect">
                                  <p:stCondLst>
                                    <p:cond delay="0"/>
                                  </p:stCondLst>
                                  <p:childTnLst>
                                    <p:set>
                                      <p:cBhvr>
                                        <p:cTn id="55" dur="1" fill="hold">
                                          <p:stCondLst>
                                            <p:cond delay="0"/>
                                          </p:stCondLst>
                                        </p:cTn>
                                        <p:tgtEl>
                                          <p:spTgt spid="9"/>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47"/>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51"/>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52"/>
                                        </p:tgtEl>
                                        <p:attrNameLst>
                                          <p:attrName>style.visibility</p:attrName>
                                        </p:attrNameLst>
                                      </p:cBhvr>
                                      <p:to>
                                        <p:strVal val="visible"/>
                                      </p:to>
                                    </p:set>
                                  </p:childTnLst>
                                </p:cTn>
                              </p:par>
                              <p:par>
                                <p:cTn id="62" presetID="1" presetClass="entr" presetSubtype="0" fill="hold" grpId="2" nodeType="withEffect">
                                  <p:stCondLst>
                                    <p:cond delay="0"/>
                                  </p:stCondLst>
                                  <p:childTnLst>
                                    <p:set>
                                      <p:cBhvr>
                                        <p:cTn id="63" dur="1" fill="hold">
                                          <p:stCondLst>
                                            <p:cond delay="0"/>
                                          </p:stCondLst>
                                        </p:cTn>
                                        <p:tgtEl>
                                          <p:spTgt spid="24"/>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0" grpId="0" animBg="1"/>
      <p:bldP spid="9" grpId="0" animBg="1"/>
      <p:bldP spid="24" grpId="0" animBg="1"/>
      <p:bldP spid="24" grpId="1" animBg="1"/>
      <p:bldP spid="24" grpId="2" animBg="1"/>
      <p:bldP spid="47" grpId="0" animBg="1"/>
      <p:bldP spid="47" grpId="1" animBg="1"/>
      <p:bldP spid="51" grpId="0"/>
      <p:bldP spid="53" grpId="0" animBg="1"/>
      <p:bldP spid="54" grpId="0"/>
      <p:bldP spid="54" grpId="1"/>
      <p:bldP spid="55" grpId="1" animBg="1"/>
      <p:bldP spid="55" grpId="2" animBg="1"/>
      <p:bldP spid="56" grpId="0" animBg="1"/>
      <p:bldP spid="23" grpId="1" animBg="1"/>
      <p:bldP spid="23" grpId="2"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4210" y="1294396"/>
            <a:ext cx="9847442" cy="5685841"/>
          </a:xfrm>
          <a:prstGeom prst="rect">
            <a:avLst/>
          </a:prstGeom>
        </p:spPr>
      </p:pic>
      <p:sp>
        <p:nvSpPr>
          <p:cNvPr id="3" name="Title 2"/>
          <p:cNvSpPr>
            <a:spLocks noGrp="1"/>
          </p:cNvSpPr>
          <p:nvPr>
            <p:ph type="title"/>
          </p:nvPr>
        </p:nvSpPr>
        <p:spPr>
          <a:xfrm>
            <a:off x="503238" y="122237"/>
            <a:ext cx="9069387" cy="1260475"/>
          </a:xfrm>
        </p:spPr>
        <p:txBody>
          <a:bodyPr/>
          <a:lstStyle/>
          <a:p>
            <a:r>
              <a:rPr lang="en-US" sz="4200" dirty="0" smtClean="0">
                <a:solidFill>
                  <a:srgbClr val="0098D8"/>
                </a:solidFill>
              </a:rPr>
              <a:t>Trapdoor circuit for </a:t>
            </a:r>
            <a:r>
              <a:rPr lang="en-US" sz="4200" dirty="0" err="1" smtClean="0">
                <a:solidFill>
                  <a:srgbClr val="0098D8"/>
                </a:solidFill>
              </a:rPr>
              <a:t>MultiDistRecDen</a:t>
            </a:r>
            <a:endParaRPr lang="en-US" sz="4200" dirty="0">
              <a:solidFill>
                <a:srgbClr val="0098D8"/>
              </a:solidFill>
            </a:endParaRPr>
          </a:p>
        </p:txBody>
      </p:sp>
      <p:sp>
        <p:nvSpPr>
          <p:cNvPr id="6" name="TextBox 5"/>
          <p:cNvSpPr txBox="1"/>
          <p:nvPr/>
        </p:nvSpPr>
        <p:spPr>
          <a:xfrm>
            <a:off x="6259512" y="1329531"/>
            <a:ext cx="1447800" cy="465137"/>
          </a:xfrm>
          <a:prstGeom prst="rect">
            <a:avLst/>
          </a:prstGeom>
          <a:noFill/>
          <a:ln w="19050">
            <a:solidFill>
              <a:srgbClr val="FF0000"/>
            </a:solidFill>
          </a:ln>
        </p:spPr>
        <p:txBody>
          <a:bodyPr wrap="square" rtlCol="0">
            <a:spAutoFit/>
          </a:bodyPr>
          <a:lstStyle/>
          <a:p>
            <a:endParaRPr lang="en-US" dirty="0"/>
          </a:p>
        </p:txBody>
      </p:sp>
      <p:sp>
        <p:nvSpPr>
          <p:cNvPr id="19" name="TextBox 18"/>
          <p:cNvSpPr txBox="1"/>
          <p:nvPr/>
        </p:nvSpPr>
        <p:spPr>
          <a:xfrm>
            <a:off x="8774112" y="5227637"/>
            <a:ext cx="381000" cy="465137"/>
          </a:xfrm>
          <a:prstGeom prst="rect">
            <a:avLst/>
          </a:prstGeom>
          <a:noFill/>
          <a:ln w="19050">
            <a:solidFill>
              <a:srgbClr val="FF0000"/>
            </a:solidFill>
          </a:ln>
        </p:spPr>
        <p:txBody>
          <a:bodyPr wrap="square" rtlCol="0">
            <a:spAutoFit/>
          </a:bodyPr>
          <a:lstStyle/>
          <a:p>
            <a:endParaRPr lang="en-US" dirty="0"/>
          </a:p>
        </p:txBody>
      </p:sp>
      <p:sp>
        <p:nvSpPr>
          <p:cNvPr id="20" name="TextBox 19"/>
          <p:cNvSpPr txBox="1"/>
          <p:nvPr/>
        </p:nvSpPr>
        <p:spPr>
          <a:xfrm>
            <a:off x="696912" y="5913437"/>
            <a:ext cx="7924800" cy="914400"/>
          </a:xfrm>
          <a:prstGeom prst="rect">
            <a:avLst/>
          </a:prstGeom>
          <a:noFill/>
          <a:ln w="19050">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354234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512" y="309562"/>
            <a:ext cx="9753600" cy="803275"/>
          </a:xfrm>
        </p:spPr>
        <p:txBody>
          <a:bodyPr/>
          <a:lstStyle/>
          <a:p>
            <a:r>
              <a:rPr lang="en-US" sz="3400" dirty="0">
                <a:solidFill>
                  <a:srgbClr val="0098D8"/>
                </a:solidFill>
              </a:rPr>
              <a:t>Negative implications and Optimality of our results</a:t>
            </a:r>
          </a:p>
        </p:txBody>
      </p:sp>
      <p:sp>
        <p:nvSpPr>
          <p:cNvPr id="7" name="Content Placeholder 2"/>
          <p:cNvSpPr>
            <a:spLocks noGrp="1"/>
          </p:cNvSpPr>
          <p:nvPr>
            <p:ph idx="1"/>
          </p:nvPr>
        </p:nvSpPr>
        <p:spPr>
          <a:xfrm>
            <a:off x="620712" y="2865437"/>
            <a:ext cx="8867775" cy="4648200"/>
          </a:xfrm>
        </p:spPr>
        <p:txBody>
          <a:bodyPr/>
          <a:lstStyle/>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200" dirty="0" smtClean="0"/>
              <a:t>(</a:t>
            </a:r>
            <a:r>
              <a:rPr lang="en-US" sz="2200" dirty="0"/>
              <a:t>n</a:t>
            </a:r>
            <a:r>
              <a:rPr lang="en-US" sz="2200" baseline="-25000" dirty="0"/>
              <a:t>c</a:t>
            </a:r>
            <a:r>
              <a:rPr lang="en-US" sz="2200" dirty="0"/>
              <a:t>,n</a:t>
            </a:r>
            <a:r>
              <a:rPr lang="en-US" sz="2200" baseline="-25000" dirty="0"/>
              <a:t>k</a:t>
            </a:r>
            <a:r>
              <a:rPr lang="en-US" sz="2200" dirty="0"/>
              <a:t>)-receiver deniability </a:t>
            </a:r>
            <a:r>
              <a:rPr lang="en-US" sz="2200" dirty="0">
                <a:sym typeface="Wingdings" panose="05000000000000000000" pitchFamily="2" charset="2"/>
              </a:rPr>
              <a:t> (0,n</a:t>
            </a:r>
            <a:r>
              <a:rPr lang="en-US" sz="2200" baseline="-25000" dirty="0">
                <a:sym typeface="Wingdings" panose="05000000000000000000" pitchFamily="2" charset="2"/>
              </a:rPr>
              <a:t>c</a:t>
            </a:r>
            <a:r>
              <a:rPr lang="en-US" sz="2200" dirty="0">
                <a:sym typeface="Wingdings" panose="05000000000000000000" pitchFamily="2" charset="2"/>
              </a:rPr>
              <a:t>,n</a:t>
            </a:r>
            <a:r>
              <a:rPr lang="en-US" sz="2200" baseline="-25000" dirty="0">
                <a:sym typeface="Wingdings" panose="05000000000000000000" pitchFamily="2" charset="2"/>
              </a:rPr>
              <a:t>k</a:t>
            </a:r>
            <a:r>
              <a:rPr lang="en-US" sz="2200" dirty="0">
                <a:sym typeface="Wingdings" panose="05000000000000000000" pitchFamily="2" charset="2"/>
              </a:rPr>
              <a:t>)-Sim-security  </a:t>
            </a:r>
            <a:r>
              <a:rPr lang="en-US" sz="2200" dirty="0" smtClean="0">
                <a:sym typeface="Wingdings" panose="05000000000000000000" pitchFamily="2" charset="2"/>
              </a:rPr>
              <a:t>Impossible</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200" dirty="0" smtClean="0"/>
          </a:p>
          <a:p>
            <a:r>
              <a:rPr lang="en-US" sz="2200" dirty="0" smtClean="0"/>
              <a:t> Receiver </a:t>
            </a:r>
            <a:r>
              <a:rPr lang="en-US" sz="2200" dirty="0"/>
              <a:t>deniability stronger: </a:t>
            </a:r>
            <a:r>
              <a:rPr lang="en-US" sz="2200" dirty="0" err="1"/>
              <a:t>equivocable</a:t>
            </a:r>
            <a:r>
              <a:rPr lang="en-US" sz="2200" dirty="0"/>
              <a:t> </a:t>
            </a:r>
            <a:r>
              <a:rPr lang="en-US" sz="2200" dirty="0" err="1"/>
              <a:t>ciphertexts</a:t>
            </a:r>
            <a:r>
              <a:rPr lang="en-US" sz="2200" dirty="0"/>
              <a:t> and </a:t>
            </a:r>
            <a:r>
              <a:rPr lang="en-US" sz="2200" dirty="0" smtClean="0"/>
              <a:t>token</a:t>
            </a:r>
            <a:r>
              <a:rPr lang="en-US" sz="2200" dirty="0" smtClean="0"/>
              <a:t>s </a:t>
            </a:r>
            <a:r>
              <a:rPr lang="en-US" sz="2200" dirty="0" smtClean="0"/>
              <a:t>must </a:t>
            </a:r>
            <a:r>
              <a:rPr lang="en-US" sz="2200" dirty="0"/>
              <a:t>decrypt correctly in the real </a:t>
            </a:r>
            <a:r>
              <a:rPr lang="en-US" sz="2200" dirty="0" smtClean="0"/>
              <a:t>system</a:t>
            </a:r>
          </a:p>
          <a:p>
            <a:endParaRPr lang="en-US" sz="22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200" dirty="0" smtClean="0"/>
              <a:t>SIM-secure </a:t>
            </a:r>
            <a:r>
              <a:rPr lang="en-US" sz="2200" dirty="0"/>
              <a:t>FE impossibility </a:t>
            </a:r>
            <a:r>
              <a:rPr lang="en-US" sz="2200" dirty="0">
                <a:sym typeface="Wingdings" panose="05000000000000000000" pitchFamily="2" charset="2"/>
              </a:rPr>
              <a:t> </a:t>
            </a:r>
            <a:r>
              <a:rPr lang="en-US" sz="2200" dirty="0"/>
              <a:t>(n</a:t>
            </a:r>
            <a:r>
              <a:rPr lang="en-US" sz="2200" baseline="-25000" dirty="0"/>
              <a:t>c</a:t>
            </a:r>
            <a:r>
              <a:rPr lang="en-US" sz="2200" dirty="0"/>
              <a:t>, poly)-deniability is in fact </a:t>
            </a:r>
            <a:r>
              <a:rPr lang="en-US" sz="2200" dirty="0" smtClean="0"/>
              <a:t>optimal </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200" dirty="0">
              <a:sym typeface="Wingdings" panose="05000000000000000000" pitchFamily="2" charset="2"/>
            </a:endParaRP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200" dirty="0" smtClean="0">
                <a:sym typeface="Wingdings" panose="05000000000000000000" pitchFamily="2" charset="2"/>
              </a:rPr>
              <a:t> </a:t>
            </a:r>
            <a:r>
              <a:rPr lang="en-US" sz="2200" dirty="0" smtClean="0">
                <a:sym typeface="Wingdings" panose="05000000000000000000" pitchFamily="2" charset="2"/>
              </a:rPr>
              <a:t>we achieve optimal parameters</a:t>
            </a:r>
            <a:endParaRPr lang="en-US" sz="22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p:txBody>
      </p:sp>
      <p:sp>
        <p:nvSpPr>
          <p:cNvPr id="3" name="Rectangle 2"/>
          <p:cNvSpPr/>
          <p:nvPr/>
        </p:nvSpPr>
        <p:spPr>
          <a:xfrm>
            <a:off x="517905" y="1772474"/>
            <a:ext cx="8865807" cy="407163"/>
          </a:xfrm>
          <a:prstGeom prst="rect">
            <a:avLst/>
          </a:prstGeom>
        </p:spPr>
        <p:txBody>
          <a:bodyPr wrap="square">
            <a:spAutoFit/>
          </a:bodyPr>
          <a:lstStyle/>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200" dirty="0"/>
              <a:t>(</a:t>
            </a:r>
            <a:r>
              <a:rPr lang="en-US" sz="2200" dirty="0" err="1"/>
              <a:t>n</a:t>
            </a:r>
            <a:r>
              <a:rPr lang="en-US" sz="2200" baseline="-25000" dirty="0" err="1"/>
              <a:t>c</a:t>
            </a:r>
            <a:r>
              <a:rPr lang="en-US" sz="2200" dirty="0" err="1"/>
              <a:t>,n</a:t>
            </a:r>
            <a:r>
              <a:rPr lang="en-US" sz="2200" baseline="-25000" dirty="0" err="1"/>
              <a:t>k</a:t>
            </a:r>
            <a:r>
              <a:rPr lang="en-US" sz="2200" dirty="0"/>
              <a:t>)-receiver deniability </a:t>
            </a:r>
            <a:r>
              <a:rPr lang="en-US" sz="2200" dirty="0" smtClean="0">
                <a:sym typeface="Wingdings" panose="05000000000000000000" pitchFamily="2" charset="2"/>
              </a:rPr>
              <a:t>= deny </a:t>
            </a:r>
            <a:r>
              <a:rPr lang="en-US" sz="2200" dirty="0" err="1"/>
              <a:t>n</a:t>
            </a:r>
            <a:r>
              <a:rPr lang="en-US" sz="2200" baseline="-25000" dirty="0" err="1"/>
              <a:t>c</a:t>
            </a:r>
            <a:r>
              <a:rPr lang="en-US" sz="2200" dirty="0" smtClean="0">
                <a:sym typeface="Wingdings" panose="05000000000000000000" pitchFamily="2" charset="2"/>
              </a:rPr>
              <a:t> </a:t>
            </a:r>
            <a:r>
              <a:rPr lang="en-US" sz="2200" dirty="0" err="1" smtClean="0">
                <a:sym typeface="Wingdings" panose="05000000000000000000" pitchFamily="2" charset="2"/>
              </a:rPr>
              <a:t>ciphertexts</a:t>
            </a:r>
            <a:r>
              <a:rPr lang="en-US" sz="2200" dirty="0" smtClean="0">
                <a:sym typeface="Wingdings" panose="05000000000000000000" pitchFamily="2" charset="2"/>
              </a:rPr>
              <a:t> and </a:t>
            </a:r>
            <a:r>
              <a:rPr lang="en-US" sz="2200" dirty="0" err="1" smtClean="0"/>
              <a:t>n</a:t>
            </a:r>
            <a:r>
              <a:rPr lang="en-US" sz="2200" baseline="-25000" dirty="0" err="1"/>
              <a:t>k</a:t>
            </a:r>
            <a:r>
              <a:rPr lang="en-US" sz="2200" dirty="0" smtClean="0"/>
              <a:t> tokens</a:t>
            </a:r>
            <a:endParaRPr lang="en-US" sz="2200" dirty="0"/>
          </a:p>
        </p:txBody>
      </p:sp>
    </p:spTree>
    <p:extLst>
      <p:ext uri="{BB962C8B-B14F-4D97-AF65-F5344CB8AC3E}">
        <p14:creationId xmlns:p14="http://schemas.microsoft.com/office/powerpoint/2010/main" val="419952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6037"/>
            <a:ext cx="9069387" cy="1260475"/>
          </a:xfrm>
        </p:spPr>
        <p:txBody>
          <a:bodyPr/>
          <a:lstStyle/>
          <a:p>
            <a:r>
              <a:rPr lang="en-US" sz="3600" dirty="0" smtClean="0">
                <a:solidFill>
                  <a:srgbClr val="0098D8"/>
                </a:solidFill>
              </a:rPr>
              <a:t>Efficient construction for Boolean Formulae</a:t>
            </a:r>
            <a:endParaRPr lang="en-US" sz="3600" dirty="0">
              <a:solidFill>
                <a:srgbClr val="0098D8"/>
              </a:solidFill>
            </a:endParaRPr>
          </a:p>
        </p:txBody>
      </p:sp>
      <p:pic>
        <p:nvPicPr>
          <p:cNvPr id="6" name="Picture 5"/>
          <p:cNvPicPr>
            <a:picLocks noChangeAspect="1"/>
          </p:cNvPicPr>
          <p:nvPr/>
        </p:nvPicPr>
        <p:blipFill>
          <a:blip r:embed="rId2"/>
          <a:stretch>
            <a:fillRect/>
          </a:stretch>
        </p:blipFill>
        <p:spPr>
          <a:xfrm>
            <a:off x="849312" y="1570037"/>
            <a:ext cx="7969321" cy="381600"/>
          </a:xfrm>
          <a:prstGeom prst="rect">
            <a:avLst/>
          </a:prstGeom>
        </p:spPr>
      </p:pic>
      <p:sp>
        <p:nvSpPr>
          <p:cNvPr id="8" name="Content Placeholder 2"/>
          <p:cNvSpPr>
            <a:spLocks noGrp="1"/>
          </p:cNvSpPr>
          <p:nvPr>
            <p:ph idx="1"/>
          </p:nvPr>
        </p:nvSpPr>
        <p:spPr>
          <a:xfrm>
            <a:off x="503238" y="2366362"/>
            <a:ext cx="9213849" cy="4918675"/>
          </a:xfrm>
        </p:spPr>
        <p:txBody>
          <a:bodyPr/>
          <a:lstStyle/>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300" dirty="0" smtClean="0">
                <a:solidFill>
                  <a:srgbClr val="00000D"/>
                </a:solidFill>
              </a:rPr>
              <a:t>Implement Boolean Formulae with Inner-Product </a:t>
            </a:r>
            <a:r>
              <a:rPr lang="en-US" sz="2300" dirty="0" smtClean="0">
                <a:solidFill>
                  <a:srgbClr val="00000D"/>
                </a:solidFill>
              </a:rPr>
              <a:t>Encryption</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300" dirty="0" smtClean="0">
              <a:solidFill>
                <a:srgbClr val="00000D"/>
              </a:solidFill>
            </a:endParaRP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300" dirty="0" smtClean="0">
                <a:solidFill>
                  <a:srgbClr val="00000D"/>
                </a:solidFill>
              </a:rPr>
              <a:t>Implement </a:t>
            </a:r>
            <a:r>
              <a:rPr lang="en-US" sz="2300" dirty="0" smtClean="0">
                <a:solidFill>
                  <a:srgbClr val="00000D"/>
                </a:solidFill>
              </a:rPr>
              <a:t>equality with bitwise </a:t>
            </a:r>
            <a:r>
              <a:rPr lang="en-US" sz="2300" dirty="0" smtClean="0">
                <a:solidFill>
                  <a:srgbClr val="00000D"/>
                </a:solidFill>
              </a:rPr>
              <a:t>comparison</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300" dirty="0" smtClean="0">
              <a:solidFill>
                <a:srgbClr val="00000D"/>
              </a:solidFill>
            </a:endParaRP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300" dirty="0" smtClean="0">
                <a:solidFill>
                  <a:srgbClr val="00000D"/>
                </a:solidFill>
                <a:sym typeface="Wingdings" panose="05000000000000000000" pitchFamily="2" charset="2"/>
              </a:rPr>
              <a:t> To </a:t>
            </a:r>
            <a:r>
              <a:rPr lang="en-US" sz="2300" dirty="0" smtClean="0">
                <a:solidFill>
                  <a:srgbClr val="00000D"/>
                </a:solidFill>
                <a:sym typeface="Wingdings" panose="05000000000000000000" pitchFamily="2" charset="2"/>
              </a:rPr>
              <a:t>avoid exponential blowup </a:t>
            </a:r>
            <a:r>
              <a:rPr lang="en-US" sz="2300" dirty="0" smtClean="0">
                <a:solidFill>
                  <a:srgbClr val="00000D"/>
                </a:solidFill>
                <a:sym typeface="Wingdings" panose="05000000000000000000" pitchFamily="2" charset="2"/>
              </a:rPr>
              <a:t>we must</a:t>
            </a:r>
            <a:r>
              <a:rPr lang="en-US" sz="2300" dirty="0" smtClean="0">
                <a:solidFill>
                  <a:srgbClr val="00000D"/>
                </a:solidFill>
                <a:sym typeface="Wingdings" panose="05000000000000000000" pitchFamily="2" charset="2"/>
              </a:rPr>
              <a:t> </a:t>
            </a:r>
            <a:r>
              <a:rPr lang="en-US" sz="2300" dirty="0" smtClean="0">
                <a:solidFill>
                  <a:srgbClr val="00000D"/>
                </a:solidFill>
                <a:sym typeface="Wingdings" panose="05000000000000000000" pitchFamily="2" charset="2"/>
              </a:rPr>
              <a:t>bound the length of the </a:t>
            </a:r>
            <a:r>
              <a:rPr lang="en-US" sz="2300" dirty="0" smtClean="0">
                <a:solidFill>
                  <a:srgbClr val="00000D"/>
                </a:solidFill>
                <a:sym typeface="Wingdings" panose="05000000000000000000" pitchFamily="2" charset="2"/>
              </a:rPr>
              <a:t>variables s, r</a:t>
            </a:r>
            <a:r>
              <a:rPr lang="en-US" sz="2300" baseline="-25000" dirty="0" smtClean="0">
                <a:solidFill>
                  <a:srgbClr val="00000D"/>
                </a:solidFill>
                <a:sym typeface="Wingdings" panose="05000000000000000000" pitchFamily="2" charset="2"/>
              </a:rPr>
              <a:t>0</a:t>
            </a:r>
            <a:r>
              <a:rPr lang="en-US" sz="2300" dirty="0" smtClean="0">
                <a:solidFill>
                  <a:srgbClr val="00000D"/>
                </a:solidFill>
                <a:sym typeface="Wingdings" panose="05000000000000000000" pitchFamily="2" charset="2"/>
              </a:rPr>
              <a:t> and r</a:t>
            </a:r>
            <a:r>
              <a:rPr lang="en-US" sz="2300" baseline="-25000" dirty="0" smtClean="0">
                <a:solidFill>
                  <a:srgbClr val="00000D"/>
                </a:solidFill>
                <a:sym typeface="Wingdings" panose="05000000000000000000" pitchFamily="2" charset="2"/>
              </a:rPr>
              <a:t>1</a:t>
            </a:r>
            <a:r>
              <a:rPr lang="en-US" sz="2300" dirty="0" smtClean="0">
                <a:solidFill>
                  <a:srgbClr val="00000D"/>
                </a:solidFill>
                <a:sym typeface="Wingdings" panose="05000000000000000000" pitchFamily="2" charset="2"/>
              </a:rPr>
              <a:t> to be </a:t>
            </a:r>
            <a:r>
              <a:rPr lang="en-US" sz="2300" dirty="0" smtClean="0">
                <a:solidFill>
                  <a:srgbClr val="00000D"/>
                </a:solidFill>
                <a:sym typeface="Wingdings" panose="05000000000000000000" pitchFamily="2" charset="2"/>
              </a:rPr>
              <a:t>a </a:t>
            </a:r>
            <a:r>
              <a:rPr lang="en-US" sz="2300" dirty="0" smtClean="0">
                <a:solidFill>
                  <a:srgbClr val="00000D"/>
                </a:solidFill>
                <a:sym typeface="Wingdings" panose="05000000000000000000" pitchFamily="2" charset="2"/>
              </a:rPr>
              <a:t>constant t</a:t>
            </a:r>
          </a:p>
          <a:p>
            <a:pPr marL="450850">
              <a:buSzPct val="45000"/>
              <a:buFont typeface="Wingdings" panose="05000000000000000000" pitchFamily="2" charset="2"/>
              <a:buChar char="è"/>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300" dirty="0">
              <a:solidFill>
                <a:srgbClr val="00000D"/>
              </a:solidFill>
            </a:endParaRP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300" dirty="0" smtClean="0">
                <a:solidFill>
                  <a:srgbClr val="FF0000"/>
                </a:solidFill>
                <a:sym typeface="Wingdings" panose="05000000000000000000" pitchFamily="2" charset="2"/>
              </a:rPr>
              <a:t> Decryption </a:t>
            </a:r>
            <a:r>
              <a:rPr lang="en-US" sz="2300" dirty="0" smtClean="0">
                <a:solidFill>
                  <a:srgbClr val="FF0000"/>
                </a:solidFill>
                <a:sym typeface="Wingdings" panose="05000000000000000000" pitchFamily="2" charset="2"/>
              </a:rPr>
              <a:t>error </a:t>
            </a:r>
            <a:r>
              <a:rPr lang="en-US" sz="2300" dirty="0" smtClean="0">
                <a:solidFill>
                  <a:srgbClr val="FF0000"/>
                </a:solidFill>
                <a:sym typeface="Wingdings" panose="05000000000000000000" pitchFamily="2" charset="2"/>
              </a:rPr>
              <a:t>non-negligible</a:t>
            </a:r>
          </a:p>
          <a:p>
            <a:pPr marL="450850">
              <a:buSzPct val="45000"/>
              <a:buFont typeface="Wingdings" panose="05000000000000000000" pitchFamily="2" charset="2"/>
              <a:buChar char="è"/>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300" dirty="0" smtClean="0">
              <a:solidFill>
                <a:srgbClr val="FF0000"/>
              </a:solidFill>
              <a:sym typeface="Wingdings" panose="05000000000000000000" pitchFamily="2" charset="2"/>
            </a:endParaRPr>
          </a:p>
          <a:p>
            <a:r>
              <a:rPr lang="en-US" sz="2300" u="sng" dirty="0" smtClean="0">
                <a:solidFill>
                  <a:srgbClr val="00000D"/>
                </a:solidFill>
              </a:rPr>
              <a:t> Use </a:t>
            </a:r>
            <a:r>
              <a:rPr lang="en-US" sz="2300" u="sng" dirty="0" smtClean="0">
                <a:solidFill>
                  <a:srgbClr val="00000D"/>
                </a:solidFill>
              </a:rPr>
              <a:t>parallel repetition to </a:t>
            </a:r>
            <a:r>
              <a:rPr lang="en-US" sz="2300" u="sng" dirty="0" smtClean="0">
                <a:solidFill>
                  <a:srgbClr val="00000D"/>
                </a:solidFill>
              </a:rPr>
              <a:t>fix</a:t>
            </a:r>
            <a:r>
              <a:rPr lang="en-US" sz="2300" u="sng" dirty="0" smtClean="0">
                <a:solidFill>
                  <a:srgbClr val="00000D"/>
                </a:solidFill>
              </a:rPr>
              <a:t> </a:t>
            </a:r>
            <a:r>
              <a:rPr lang="en-US" sz="2300" u="sng" dirty="0" smtClean="0">
                <a:solidFill>
                  <a:srgbClr val="00000D"/>
                </a:solidFill>
              </a:rPr>
              <a:t>the issue</a:t>
            </a:r>
          </a:p>
          <a:p>
            <a:endParaRPr lang="en-US" sz="28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p:txBody>
      </p:sp>
      <p:sp>
        <p:nvSpPr>
          <p:cNvPr id="4" name="TextBox 3"/>
          <p:cNvSpPr txBox="1"/>
          <p:nvPr/>
        </p:nvSpPr>
        <p:spPr>
          <a:xfrm>
            <a:off x="503239" y="1668872"/>
            <a:ext cx="9213848" cy="1652375"/>
          </a:xfrm>
          <a:prstGeom prst="rect">
            <a:avLst/>
          </a:prstGeom>
          <a:noFill/>
        </p:spPr>
        <p:txBody>
          <a:bodyPr wrap="square" rtlCol="0">
            <a:spAutoFit/>
          </a:bodyPr>
          <a:lstStyle/>
          <a:p>
            <a:r>
              <a:rPr lang="en-US" sz="2300" dirty="0" err="1" smtClean="0"/>
              <a:t>RecDen</a:t>
            </a:r>
            <a:r>
              <a:rPr lang="en-US" sz="2300" dirty="0" smtClean="0"/>
              <a:t> IBE </a:t>
            </a:r>
            <a:r>
              <a:rPr lang="en-US" sz="2300" dirty="0" smtClean="0">
                <a:sym typeface="Wingdings" panose="05000000000000000000" pitchFamily="2" charset="2"/>
              </a:rPr>
              <a:t> l</a:t>
            </a:r>
            <a:r>
              <a:rPr lang="en-US" sz="2300" dirty="0" smtClean="0"/>
              <a:t>attice-based assumptions [OPW11]</a:t>
            </a:r>
          </a:p>
          <a:p>
            <a:r>
              <a:rPr lang="en-US" sz="2000" dirty="0" smtClean="0"/>
              <a:t>	</a:t>
            </a:r>
          </a:p>
          <a:p>
            <a:endParaRPr lang="en-US" sz="2000" dirty="0" smtClean="0"/>
          </a:p>
          <a:p>
            <a:r>
              <a:rPr lang="en-US" sz="2300" dirty="0" err="1" smtClean="0"/>
              <a:t>RecDen</a:t>
            </a:r>
            <a:r>
              <a:rPr lang="en-US" sz="2300" dirty="0" smtClean="0"/>
              <a:t> Boolean Formulae Encryption </a:t>
            </a:r>
            <a:r>
              <a:rPr lang="en-US" sz="2300" dirty="0" smtClean="0">
                <a:sym typeface="Wingdings" panose="05000000000000000000" pitchFamily="2" charset="2"/>
              </a:rPr>
              <a:t> Inner-Product Encryption [This work]</a:t>
            </a:r>
            <a:endParaRPr lang="en-US" sz="2300" dirty="0"/>
          </a:p>
        </p:txBody>
      </p:sp>
    </p:spTree>
    <p:extLst>
      <p:ext uri="{BB962C8B-B14F-4D97-AF65-F5344CB8AC3E}">
        <p14:creationId xmlns:p14="http://schemas.microsoft.com/office/powerpoint/2010/main" val="357348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5345112" y="3165673"/>
            <a:ext cx="436035" cy="461764"/>
          </a:xfrm>
          <a:prstGeom prst="rect">
            <a:avLst/>
          </a:prstGeom>
          <a:noFill/>
          <a:ln w="36720">
            <a:noFill/>
            <a:round/>
            <a:headEnd/>
            <a:tailEnd/>
          </a:ln>
          <a:effectLst/>
        </p:spPr>
        <p:txBody>
          <a:bodyPr lIns="90000" tIns="76752" rIns="90000" bIns="45000"/>
          <a:lstStyle/>
          <a:p>
            <a:r>
              <a:rPr lang="en-US" sz="3600" b="1" dirty="0">
                <a:solidFill>
                  <a:srgbClr val="000000"/>
                </a:solidFill>
                <a:cs typeface="Arial" charset="0"/>
              </a:rPr>
              <a:t>&amp;</a:t>
            </a:r>
          </a:p>
        </p:txBody>
      </p:sp>
      <p:pic>
        <p:nvPicPr>
          <p:cNvPr id="1026" name="Picture 2" descr="http://previews.123rf.com/images/ifong/ifong1401/ifong140100022/27542670-tomate-salpicado-con-salsa-de-tomate-aisladas-sobre-fondo-blanco-Foto-de-archiv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0431" y="4916688"/>
            <a:ext cx="735012" cy="7350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previews.123rf.com/images/ifong/ifong1401/ifong140100022/27542670-tomate-salpicado-con-salsa-de-tomate-aisladas-sobre-fondo-blanco-Foto-de-archiv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39686" y="8773867"/>
            <a:ext cx="55807" cy="5580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previews.123rf.com/images/ifong/ifong1401/ifong140100022/27542670-tomate-salpicado-con-salsa-de-tomate-aisladas-sobre-fondo-blanco-Foto-de-archiv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149121" y="8684849"/>
            <a:ext cx="55807" cy="558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previews.123rf.com/images/ifong/ifong1401/ifong140100022/27542670-tomate-salpicado-con-salsa-de-tomate-aisladas-sobre-fondo-blanco-Foto-de-archiv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097" y="4001850"/>
            <a:ext cx="735012" cy="73501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biesnecker.com/public/images/pomodor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5443" y="4364809"/>
            <a:ext cx="822375" cy="43174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previews.123rf.com/images/ifong/ifong1401/ifong140100022/27542670-tomate-salpicado-con-salsa-de-tomate-aisladas-sobre-fondo-blanco-Foto-de-archiv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465578" y="6684741"/>
            <a:ext cx="77391" cy="77391"/>
          </a:xfrm>
          <a:prstGeom prst="rect">
            <a:avLst/>
          </a:prstGeom>
          <a:noFill/>
          <a:effectLst>
            <a:outerShdw blurRad="50800" dist="50800" dir="5400000" algn="ctr" rotWithShape="0">
              <a:srgbClr val="000000">
                <a:alpha val="0"/>
              </a:srgbClr>
            </a:outerShdw>
          </a:effectLst>
          <a:extLst>
            <a:ext uri="{909E8E84-426E-40DD-AFC4-6F175D3DCCD1}">
              <a14:hiddenFill xmlns:a14="http://schemas.microsoft.com/office/drawing/2010/main">
                <a:solidFill>
                  <a:srgbClr val="FFFFFF"/>
                </a:solidFill>
              </a14:hiddenFill>
            </a:ext>
          </a:extLst>
        </p:spPr>
      </p:pic>
      <p:pic>
        <p:nvPicPr>
          <p:cNvPr id="1042" name="Picture 18" descr="http://www.chinese-word.com/chinese/tt/t72.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712" y="2636837"/>
            <a:ext cx="4076699" cy="14478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ages.clipshrine.com/download/downloadpnglarge/panda-question-mark-9058-larg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69600" y="971985"/>
            <a:ext cx="2580153" cy="330681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previews.123rf.com/images/ifong/ifong1401/ifong140100022/27542670-tomate-salpicado-con-salsa-de-tomate-aisladas-sobre-fondo-blanco-Foto-de-archiv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78808" y="5314316"/>
            <a:ext cx="735012" cy="73501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http://previews.123rf.com/images/ifong/ifong1401/ifong140100022/27542670-tomate-salpicado-con-salsa-de-tomate-aisladas-sobre-fondo-blanco-Foto-de-archivo.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46755" y="2588350"/>
            <a:ext cx="429487" cy="429487"/>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65088" y="6751637"/>
            <a:ext cx="10134600" cy="292709"/>
          </a:xfrm>
          <a:prstGeom prst="rect">
            <a:avLst/>
          </a:prstGeom>
          <a:noFill/>
        </p:spPr>
        <p:txBody>
          <a:bodyPr wrap="square" rtlCol="0">
            <a:spAutoFit/>
          </a:bodyPr>
          <a:lstStyle/>
          <a:p>
            <a:pPr algn="ctr"/>
            <a:r>
              <a:rPr lang="en-US" sz="1400" b="1" dirty="0" smtClean="0"/>
              <a:t>Vincenzo thanks FNR (Luxembourg) to fund his research and Gabriele </a:t>
            </a:r>
            <a:r>
              <a:rPr lang="en-US" sz="1400" b="1" dirty="0" err="1" smtClean="0"/>
              <a:t>Lenzini</a:t>
            </a:r>
            <a:r>
              <a:rPr lang="en-US" sz="1400" b="1" dirty="0" smtClean="0"/>
              <a:t> for the drawings in the 3</a:t>
            </a:r>
            <a:r>
              <a:rPr lang="en-US" sz="1400" b="1" baseline="30000" dirty="0" smtClean="0"/>
              <a:t>rd</a:t>
            </a:r>
            <a:r>
              <a:rPr lang="en-US" sz="1400" b="1" dirty="0" smtClean="0"/>
              <a:t> slide</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544512" y="2372090"/>
            <a:ext cx="4602546" cy="607602"/>
          </a:xfrm>
          <a:prstGeom prst="rect">
            <a:avLst/>
          </a:prstGeom>
          <a:noFill/>
        </p:spPr>
        <p:txBody>
          <a:bodyPr wrap="square" rtlCol="0">
            <a:spAutoFit/>
          </a:bodyPr>
          <a:lstStyle/>
          <a:p>
            <a:r>
              <a:rPr lang="en-US" b="1" dirty="0" err="1" smtClean="0">
                <a:solidFill>
                  <a:srgbClr val="000000"/>
                </a:solidFill>
              </a:rPr>
              <a:t>Ohhh</a:t>
            </a:r>
            <a:r>
              <a:rPr lang="en-US" b="1" dirty="0" smtClean="0">
                <a:solidFill>
                  <a:srgbClr val="000000"/>
                </a:solidFill>
              </a:rPr>
              <a:t>… I am so sorry, will you ever forgive me?</a:t>
            </a:r>
            <a:endParaRPr lang="en-US" b="1" dirty="0">
              <a:solidFill>
                <a:srgbClr val="000000"/>
              </a:solidFill>
            </a:endParaRPr>
          </a:p>
        </p:txBody>
      </p:sp>
      <p:pic>
        <p:nvPicPr>
          <p:cNvPr id="13" name="Picture 7" descr="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5417" y="3786793"/>
            <a:ext cx="1007957" cy="1149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718058" y="3819890"/>
            <a:ext cx="887327" cy="1008225"/>
          </a:xfrm>
          <a:prstGeom prst="rect">
            <a:avLst/>
          </a:prstGeom>
          <a:noFill/>
        </p:spPr>
        <p:txBody>
          <a:bodyPr wrap="square" rtlCol="0">
            <a:spAutoFit/>
          </a:bodyPr>
          <a:lstStyle/>
          <a:p>
            <a:r>
              <a:rPr lang="en-US" sz="1600" dirty="0" smtClean="0">
                <a:solidFill>
                  <a:srgbClr val="FF33CC"/>
                </a:solidFill>
              </a:rPr>
              <a:t>See you tonight. Adam</a:t>
            </a:r>
            <a:endParaRPr lang="en-US" sz="1600" dirty="0">
              <a:solidFill>
                <a:srgbClr val="FF33CC"/>
              </a:solidFill>
            </a:endParaRPr>
          </a:p>
        </p:txBody>
      </p:sp>
      <p:pic>
        <p:nvPicPr>
          <p:cNvPr id="39" name="Picture 7" descr="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143" y="3565548"/>
            <a:ext cx="1185115" cy="124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7" descr="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9458" y="3786793"/>
            <a:ext cx="1215167" cy="1149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7" descr="fi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5658" y="3786793"/>
            <a:ext cx="1280155" cy="1149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641858" y="3819890"/>
            <a:ext cx="987500" cy="1022716"/>
          </a:xfrm>
          <a:prstGeom prst="rect">
            <a:avLst/>
          </a:prstGeom>
          <a:noFill/>
        </p:spPr>
        <p:txBody>
          <a:bodyPr wrap="square" rtlCol="0">
            <a:spAutoFit/>
          </a:bodyPr>
          <a:lstStyle/>
          <a:p>
            <a:r>
              <a:rPr lang="en-US" sz="1300" dirty="0" smtClean="0">
                <a:solidFill>
                  <a:srgbClr val="000000"/>
                </a:solidFill>
              </a:rPr>
              <a:t>Your husband’s suit is ready. The </a:t>
            </a:r>
          </a:p>
          <a:p>
            <a:r>
              <a:rPr lang="en-US" sz="1300" dirty="0" smtClean="0">
                <a:solidFill>
                  <a:srgbClr val="000000"/>
                </a:solidFill>
              </a:rPr>
              <a:t>Laundress</a:t>
            </a:r>
            <a:endParaRPr lang="en-US" sz="1300" dirty="0">
              <a:solidFill>
                <a:srgbClr val="000000"/>
              </a:solidFill>
            </a:endParaRPr>
          </a:p>
        </p:txBody>
      </p:sp>
      <p:sp>
        <p:nvSpPr>
          <p:cNvPr id="11280" name="Rectangle 2"/>
          <p:cNvSpPr txBox="1">
            <a:spLocks noChangeArrowheads="1"/>
          </p:cNvSpPr>
          <p:nvPr/>
        </p:nvSpPr>
        <p:spPr bwMode="auto">
          <a:xfrm>
            <a:off x="1038804" y="503237"/>
            <a:ext cx="7963908" cy="607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ＭＳ Ｐゴシック"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ＭＳ Ｐゴシック"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ＭＳ Ｐゴシック"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9pPr>
          </a:lstStyle>
          <a:p>
            <a:pPr algn="ctr">
              <a:spcBef>
                <a:spcPct val="0"/>
              </a:spcBef>
            </a:pPr>
            <a:r>
              <a:rPr lang="en-US" altLang="en-US" dirty="0" smtClean="0">
                <a:solidFill>
                  <a:srgbClr val="0098D8"/>
                </a:solidFill>
              </a:rPr>
              <a:t>Deniable Encryption (explained to kids)</a:t>
            </a:r>
            <a:endParaRPr lang="en-US" altLang="en-US" dirty="0">
              <a:solidFill>
                <a:srgbClr val="0098D8"/>
              </a:solidFill>
            </a:endParaRPr>
          </a:p>
        </p:txBody>
      </p:sp>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29249" y="4775174"/>
            <a:ext cx="1248192" cy="1365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720">
                <a:solidFill>
                  <a:srgbClr val="000000"/>
                </a:solidFill>
                <a:round/>
                <a:headEnd/>
                <a:tailEnd/>
              </a14:hiddenLine>
            </a:ext>
          </a:extLst>
        </p:spPr>
      </p:pic>
      <p:pic>
        <p:nvPicPr>
          <p:cNvPr id="2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965" y="4427426"/>
            <a:ext cx="940242" cy="1601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720">
                <a:solidFill>
                  <a:srgbClr val="000000"/>
                </a:solidFill>
                <a:round/>
                <a:headEnd/>
                <a:tailEnd/>
              </a14:hiddenLine>
            </a:ext>
          </a:extLst>
        </p:spPr>
      </p:pic>
      <p:sp>
        <p:nvSpPr>
          <p:cNvPr id="32" name="TextBox 31"/>
          <p:cNvSpPr txBox="1"/>
          <p:nvPr/>
        </p:nvSpPr>
        <p:spPr>
          <a:xfrm>
            <a:off x="8679331" y="3575857"/>
            <a:ext cx="887327" cy="1008225"/>
          </a:xfrm>
          <a:prstGeom prst="rect">
            <a:avLst/>
          </a:prstGeom>
          <a:noFill/>
        </p:spPr>
        <p:txBody>
          <a:bodyPr wrap="square" rtlCol="0">
            <a:spAutoFit/>
          </a:bodyPr>
          <a:lstStyle/>
          <a:p>
            <a:r>
              <a:rPr lang="en-US" sz="1600" dirty="0" smtClean="0">
                <a:solidFill>
                  <a:srgbClr val="FF33CC"/>
                </a:solidFill>
              </a:rPr>
              <a:t>See you tonight.</a:t>
            </a:r>
            <a:br>
              <a:rPr lang="en-US" sz="1600" dirty="0" smtClean="0">
                <a:solidFill>
                  <a:srgbClr val="FF33CC"/>
                </a:solidFill>
              </a:rPr>
            </a:br>
            <a:r>
              <a:rPr lang="en-US" sz="1600" dirty="0" smtClean="0">
                <a:solidFill>
                  <a:srgbClr val="FF33CC"/>
                </a:solidFill>
              </a:rPr>
              <a:t>Adam</a:t>
            </a:r>
            <a:endParaRPr lang="en-US" sz="1600" dirty="0">
              <a:solidFill>
                <a:srgbClr val="FF33CC"/>
              </a:solidFill>
            </a:endParaRPr>
          </a:p>
        </p:txBody>
      </p:sp>
      <p:sp>
        <p:nvSpPr>
          <p:cNvPr id="4" name="TextBox 3"/>
          <p:cNvSpPr txBox="1"/>
          <p:nvPr/>
        </p:nvSpPr>
        <p:spPr>
          <a:xfrm>
            <a:off x="727459" y="2268853"/>
            <a:ext cx="3733799" cy="1122871"/>
          </a:xfrm>
          <a:prstGeom prst="rect">
            <a:avLst/>
          </a:prstGeom>
          <a:noFill/>
        </p:spPr>
        <p:txBody>
          <a:bodyPr wrap="square" rtlCol="0">
            <a:spAutoFit/>
          </a:bodyPr>
          <a:lstStyle/>
          <a:p>
            <a:r>
              <a:rPr lang="en-US" b="1" dirty="0" err="1" smtClean="0">
                <a:solidFill>
                  <a:srgbClr val="000000"/>
                </a:solidFill>
              </a:rPr>
              <a:t>Grrr</a:t>
            </a:r>
            <a:r>
              <a:rPr lang="en-US" b="1" dirty="0" smtClean="0">
                <a:solidFill>
                  <a:srgbClr val="000000"/>
                </a:solidFill>
              </a:rPr>
              <a:t>… Is there a man in the middle?!?  I intercepted this encrypted </a:t>
            </a:r>
            <a:r>
              <a:rPr lang="en-US" b="1" dirty="0" err="1" smtClean="0">
                <a:solidFill>
                  <a:srgbClr val="000000"/>
                </a:solidFill>
              </a:rPr>
              <a:t>msg</a:t>
            </a:r>
            <a:r>
              <a:rPr lang="en-US" b="1" dirty="0" smtClean="0">
                <a:solidFill>
                  <a:srgbClr val="000000"/>
                </a:solidFill>
              </a:rPr>
              <a:t>, show me what is inside!</a:t>
            </a:r>
            <a:endParaRPr lang="en-US" b="1" dirty="0">
              <a:solidFill>
                <a:srgbClr val="000000"/>
              </a:solidFill>
            </a:endParaRPr>
          </a:p>
        </p:txBody>
      </p:sp>
      <p:sp>
        <p:nvSpPr>
          <p:cNvPr id="34" name="AutoShape 7"/>
          <p:cNvSpPr>
            <a:spLocks noChangeArrowheads="1"/>
          </p:cNvSpPr>
          <p:nvPr/>
        </p:nvSpPr>
        <p:spPr bwMode="auto">
          <a:xfrm>
            <a:off x="6899275" y="5913437"/>
            <a:ext cx="2408237" cy="1006475"/>
          </a:xfrm>
          <a:prstGeom prst="roundRect">
            <a:avLst>
              <a:gd name="adj" fmla="val 16667"/>
            </a:avLst>
          </a:prstGeom>
          <a:noFill/>
          <a:ln w="36720">
            <a:noFill/>
            <a:round/>
            <a:headEnd/>
            <a:tailEnd/>
          </a:ln>
          <a:effectLst/>
        </p:spPr>
        <p:txBody>
          <a:bodyPr wrap="none" lIns="90000" tIns="60876" rIns="90000" bIns="45000" anchor="ctr"/>
          <a:lstStyle/>
          <a:p>
            <a:pPr algn="r">
              <a:tabLst>
                <a:tab pos="723900" algn="l"/>
                <a:tab pos="1447800" algn="l"/>
                <a:tab pos="2171700" algn="l"/>
              </a:tabLst>
            </a:pPr>
            <a:r>
              <a:rPr lang="en-US" dirty="0">
                <a:solidFill>
                  <a:srgbClr val="000000"/>
                </a:solidFill>
              </a:rPr>
              <a:t>  = </a:t>
            </a:r>
            <a:r>
              <a:rPr lang="en-US" dirty="0" smtClean="0">
                <a:solidFill>
                  <a:srgbClr val="000000"/>
                </a:solidFill>
              </a:rPr>
              <a:t>Setup(1</a:t>
            </a:r>
            <a:r>
              <a:rPr lang="en-US" b="1" baseline="33000" dirty="0" smtClean="0">
                <a:solidFill>
                  <a:srgbClr val="000000"/>
                </a:solidFill>
                <a:cs typeface="Arial" charset="0"/>
              </a:rPr>
              <a:t>λ</a:t>
            </a:r>
            <a:r>
              <a:rPr lang="en-US" dirty="0" smtClean="0">
                <a:solidFill>
                  <a:srgbClr val="000000"/>
                </a:solidFill>
              </a:rPr>
              <a:t>)</a:t>
            </a:r>
            <a:endParaRPr lang="en-US" dirty="0">
              <a:solidFill>
                <a:srgbClr val="000000"/>
              </a:solidFill>
            </a:endParaRPr>
          </a:p>
        </p:txBody>
      </p:sp>
      <p:pic>
        <p:nvPicPr>
          <p:cNvPr id="35" name="Picture 8"/>
          <p:cNvPicPr>
            <a:picLocks noChangeAspect="1" noChangeArrowheads="1"/>
          </p:cNvPicPr>
          <p:nvPr/>
        </p:nvPicPr>
        <p:blipFill>
          <a:blip r:embed="rId6" cstate="print"/>
          <a:srcRect/>
          <a:stretch>
            <a:fillRect/>
          </a:stretch>
        </p:blipFill>
        <p:spPr bwMode="auto">
          <a:xfrm>
            <a:off x="7005637" y="5821362"/>
            <a:ext cx="1006475" cy="625475"/>
          </a:xfrm>
          <a:prstGeom prst="rect">
            <a:avLst/>
          </a:prstGeom>
          <a:noFill/>
          <a:ln w="36720">
            <a:noFill/>
            <a:round/>
            <a:headEnd/>
            <a:tailEnd/>
          </a:ln>
          <a:effectLst/>
        </p:spPr>
      </p:pic>
      <p:pic>
        <p:nvPicPr>
          <p:cNvPr id="36" name="Picture 14"/>
          <p:cNvPicPr>
            <a:picLocks noChangeAspect="1" noChangeArrowheads="1"/>
          </p:cNvPicPr>
          <p:nvPr/>
        </p:nvPicPr>
        <p:blipFill>
          <a:blip r:embed="rId7" cstate="print"/>
          <a:srcRect/>
          <a:stretch>
            <a:fillRect/>
          </a:stretch>
        </p:blipFill>
        <p:spPr bwMode="auto">
          <a:xfrm>
            <a:off x="7021512" y="6370637"/>
            <a:ext cx="985837" cy="660400"/>
          </a:xfrm>
          <a:prstGeom prst="rect">
            <a:avLst/>
          </a:prstGeom>
          <a:noFill/>
          <a:ln w="36720">
            <a:noFill/>
            <a:round/>
            <a:headEnd/>
            <a:tailEnd/>
          </a:ln>
          <a:effectLst/>
        </p:spPr>
      </p:pic>
      <p:pic>
        <p:nvPicPr>
          <p:cNvPr id="37" name="Picture 36"/>
          <p:cNvPicPr>
            <a:picLocks noChangeAspect="1"/>
          </p:cNvPicPr>
          <p:nvPr/>
        </p:nvPicPr>
        <p:blipFill>
          <a:blip r:embed="rId8"/>
          <a:stretch>
            <a:fillRect/>
          </a:stretch>
        </p:blipFill>
        <p:spPr>
          <a:xfrm>
            <a:off x="8497689" y="6294437"/>
            <a:ext cx="962025" cy="523875"/>
          </a:xfrm>
          <a:prstGeom prst="rect">
            <a:avLst/>
          </a:prstGeom>
        </p:spPr>
      </p:pic>
      <p:sp>
        <p:nvSpPr>
          <p:cNvPr id="43" name="TextBox 42"/>
          <p:cNvSpPr txBox="1"/>
          <p:nvPr/>
        </p:nvSpPr>
        <p:spPr>
          <a:xfrm>
            <a:off x="5726112" y="2408237"/>
            <a:ext cx="3962400" cy="865237"/>
          </a:xfrm>
          <a:prstGeom prst="rect">
            <a:avLst/>
          </a:prstGeom>
          <a:noFill/>
        </p:spPr>
        <p:txBody>
          <a:bodyPr wrap="square" rtlCol="0">
            <a:spAutoFit/>
          </a:bodyPr>
          <a:lstStyle/>
          <a:p>
            <a:r>
              <a:rPr lang="en-US" b="1" dirty="0" smtClean="0">
                <a:solidFill>
                  <a:srgbClr val="000000"/>
                </a:solidFill>
              </a:rPr>
              <a:t>How can you doubt my fidelity?! This is my SK, see with your own eyes…</a:t>
            </a:r>
            <a:endParaRPr lang="en-US" b="1" dirty="0">
              <a:solidFill>
                <a:srgbClr val="000000"/>
              </a:solidFill>
            </a:endParaRPr>
          </a:p>
        </p:txBody>
      </p:sp>
      <p:pic>
        <p:nvPicPr>
          <p:cNvPr id="6146" name="Picture 2" descr="https://lh3.googleusercontent.com/-tKoiAj0AcFQ/AAAAAAAAAAI/AAAAAAAAAE4/SPiowD_lAyI/s120-c/photo.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6154" y="4806292"/>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2" name="Cloud Callout 1"/>
          <p:cNvSpPr/>
          <p:nvPr/>
        </p:nvSpPr>
        <p:spPr bwMode="auto">
          <a:xfrm>
            <a:off x="239712" y="1305290"/>
            <a:ext cx="4754946" cy="2743200"/>
          </a:xfrm>
          <a:prstGeom prst="cloudCallout">
            <a:avLst>
              <a:gd name="adj1" fmla="val -31954"/>
              <a:gd name="adj2" fmla="val 6225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 name="Cloud Callout 4"/>
          <p:cNvSpPr/>
          <p:nvPr/>
        </p:nvSpPr>
        <p:spPr bwMode="auto">
          <a:xfrm rot="259786">
            <a:off x="5469290" y="1311529"/>
            <a:ext cx="4421806" cy="3378390"/>
          </a:xfrm>
          <a:prstGeom prst="cloudCallout">
            <a:avLst>
              <a:gd name="adj1" fmla="val 39229"/>
              <a:gd name="adj2" fmla="val 4554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28" name="TextBox 27"/>
          <p:cNvSpPr txBox="1"/>
          <p:nvPr/>
        </p:nvSpPr>
        <p:spPr>
          <a:xfrm>
            <a:off x="5878512" y="2639272"/>
            <a:ext cx="3962400" cy="349968"/>
          </a:xfrm>
          <a:prstGeom prst="rect">
            <a:avLst/>
          </a:prstGeom>
          <a:noFill/>
        </p:spPr>
        <p:txBody>
          <a:bodyPr wrap="square" rtlCol="0">
            <a:spAutoFit/>
          </a:bodyPr>
          <a:lstStyle/>
          <a:p>
            <a:r>
              <a:rPr lang="en-US" b="1" dirty="0" smtClean="0">
                <a:solidFill>
                  <a:srgbClr val="000000"/>
                </a:solidFill>
              </a:rPr>
              <a:t>We will see tonight…</a:t>
            </a:r>
            <a:endParaRPr lang="en-US" b="1" dirty="0">
              <a:solidFill>
                <a:srgbClr val="000000"/>
              </a:solidFill>
            </a:endParaRPr>
          </a:p>
        </p:txBody>
      </p:sp>
      <p:pic>
        <p:nvPicPr>
          <p:cNvPr id="24" name="Picture 2" descr="http://www.picgifs.com/graphics/b/bob-the-builder/graphics-bob-the-builder-085405.gif"/>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92112" y="4397264"/>
            <a:ext cx="1017645" cy="1683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73654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45"/>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3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9" presetClass="path" presetSubtype="0" accel="50000" decel="50000" fill="hold" nodeType="clickEffect">
                                  <p:stCondLst>
                                    <p:cond delay="0"/>
                                  </p:stCondLst>
                                  <p:childTnLst>
                                    <p:animMotion origin="layout" path="M 0.07386 0.03465 L -0.63197 -0.35531 " pathEditMode="relative" rAng="0" ptsTypes="AA">
                                      <p:cBhvr>
                                        <p:cTn id="22" dur="1000" fill="hold"/>
                                        <p:tgtEl>
                                          <p:spTgt spid="35"/>
                                        </p:tgtEl>
                                        <p:attrNameLst>
                                          <p:attrName>ppt_x</p:attrName>
                                          <p:attrName>ppt_y</p:attrName>
                                        </p:attrNameLst>
                                      </p:cBhvr>
                                      <p:rCtr x="-35291" y="-19509"/>
                                    </p:animMotion>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7" dur="1000"/>
                                        <p:tgtEl>
                                          <p:spTgt spid="3">
                                            <p:txEl>
                                              <p:pRg st="0" end="0"/>
                                            </p:txEl>
                                          </p:spTgt>
                                        </p:tgtEl>
                                      </p:cBhvr>
                                    </p:animEffect>
                                  </p:childTnLst>
                                </p:cTn>
                              </p:par>
                              <p:par>
                                <p:cTn id="28" presetID="1" presetClass="exit"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par>
                                <p:cTn id="36" presetID="56" presetClass="path" presetSubtype="0" accel="50000" decel="50000" fill="hold" nodeType="withEffect">
                                  <p:stCondLst>
                                    <p:cond delay="0"/>
                                  </p:stCondLst>
                                  <p:childTnLst>
                                    <p:animMotion origin="layout" path="M -4.09449E-6 1.53717E-6 L 0.69654 -0.03024 " pathEditMode="relative" rAng="0" ptsTypes="AA">
                                      <p:cBhvr>
                                        <p:cTn id="37" dur="1000" fill="hold"/>
                                        <p:tgtEl>
                                          <p:spTgt spid="13"/>
                                        </p:tgtEl>
                                        <p:attrNameLst>
                                          <p:attrName>ppt_x</p:attrName>
                                          <p:attrName>ppt_y</p:attrName>
                                        </p:attrNameLst>
                                      </p:cBhvr>
                                      <p:rCtr x="34819" y="-1512"/>
                                    </p:animMotion>
                                  </p:childTnLst>
                                </p:cTn>
                              </p:par>
                            </p:childTnLst>
                          </p:cTn>
                        </p:par>
                      </p:childTnLst>
                    </p:cTn>
                  </p:par>
                  <p:par>
                    <p:cTn id="38" fill="hold">
                      <p:stCondLst>
                        <p:cond delay="indefinite"/>
                      </p:stCondLst>
                      <p:childTnLst>
                        <p:par>
                          <p:cTn id="39" fill="hold">
                            <p:stCondLst>
                              <p:cond delay="0"/>
                            </p:stCondLst>
                            <p:childTnLst>
                              <p:par>
                                <p:cTn id="40" presetID="49" presetClass="path" presetSubtype="0" accel="50000" decel="50000" fill="hold" nodeType="clickEffect">
                                  <p:stCondLst>
                                    <p:cond delay="0"/>
                                  </p:stCondLst>
                                  <p:childTnLst>
                                    <p:animMotion origin="layout" path="M -4.33071E-6 -2.27215E-6 L 0.16788 -0.43385 " pathEditMode="relative" rAng="0" ptsTypes="AA">
                                      <p:cBhvr>
                                        <p:cTn id="41" dur="1000" fill="hold"/>
                                        <p:tgtEl>
                                          <p:spTgt spid="36"/>
                                        </p:tgtEl>
                                        <p:attrNameLst>
                                          <p:attrName>ppt_x</p:attrName>
                                          <p:attrName>ppt_y</p:attrName>
                                        </p:attrNameLst>
                                      </p:cBhvr>
                                      <p:rCtr x="8394" y="-21693"/>
                                    </p:animMotion>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nodeType="clickEffect">
                                  <p:stCondLst>
                                    <p:cond delay="0"/>
                                  </p:stCondLst>
                                  <p:childTnLst>
                                    <p:set>
                                      <p:cBhvr>
                                        <p:cTn id="45" dur="1" fill="hold">
                                          <p:stCondLst>
                                            <p:cond delay="0"/>
                                          </p:stCondLst>
                                        </p:cTn>
                                        <p:tgtEl>
                                          <p:spTgt spid="36"/>
                                        </p:tgtEl>
                                        <p:attrNameLst>
                                          <p:attrName>style.visibility</p:attrName>
                                        </p:attrNameLst>
                                      </p:cBhvr>
                                      <p:to>
                                        <p:strVal val="hidden"/>
                                      </p:to>
                                    </p:set>
                                  </p:childTnLst>
                                </p:cTn>
                              </p:par>
                            </p:childTnLst>
                          </p:cTn>
                        </p:par>
                        <p:par>
                          <p:cTn id="46" fill="hold">
                            <p:stCondLst>
                              <p:cond delay="0"/>
                            </p:stCondLst>
                            <p:childTnLst>
                              <p:par>
                                <p:cTn id="47" presetID="14" presetClass="entr" presetSubtype="10" fill="hold" grpId="0" nodeType="after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randombar(horizontal)">
                                      <p:cBhvr>
                                        <p:cTn id="49" dur="500"/>
                                        <p:tgtEl>
                                          <p:spTgt spid="32"/>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nodeType="clickEffect">
                                  <p:stCondLst>
                                    <p:cond delay="0"/>
                                  </p:stCondLst>
                                  <p:childTnLst>
                                    <p:set>
                                      <p:cBhvr>
                                        <p:cTn id="53" dur="1" fill="hold">
                                          <p:stCondLst>
                                            <p:cond delay="0"/>
                                          </p:stCondLst>
                                        </p:cTn>
                                        <p:tgtEl>
                                          <p:spTgt spid="35"/>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6146"/>
                                        </p:tgtEl>
                                        <p:attrNameLst>
                                          <p:attrName>style.visibility</p:attrName>
                                        </p:attrNameLst>
                                      </p:cBhvr>
                                      <p:to>
                                        <p:strVal val="hidden"/>
                                      </p:to>
                                    </p:set>
                                  </p:childTnLst>
                                </p:cTn>
                              </p:par>
                            </p:childTnLst>
                          </p:cTn>
                        </p:par>
                        <p:par>
                          <p:cTn id="56" fill="hold">
                            <p:stCondLst>
                              <p:cond delay="0"/>
                            </p:stCondLst>
                            <p:childTnLst>
                              <p:par>
                                <p:cTn id="57" presetID="31" presetClass="entr" presetSubtype="0"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1000"/>
                            </p:stCondLst>
                            <p:childTnLst>
                              <p:par>
                                <p:cTn id="64" presetID="2" presetClass="exit" presetSubtype="4" fill="hold" grpId="1" nodeType="afterEffect">
                                  <p:stCondLst>
                                    <p:cond delay="0"/>
                                  </p:stCondLst>
                                  <p:childTnLst>
                                    <p:anim calcmode="lin" valueType="num">
                                      <p:cBhvr additive="base">
                                        <p:cTn id="65" dur="500"/>
                                        <p:tgtEl>
                                          <p:spTgt spid="32"/>
                                        </p:tgtEl>
                                        <p:attrNameLst>
                                          <p:attrName>ppt_x</p:attrName>
                                        </p:attrNameLst>
                                      </p:cBhvr>
                                      <p:tavLst>
                                        <p:tav tm="0">
                                          <p:val>
                                            <p:strVal val="ppt_x"/>
                                          </p:val>
                                        </p:tav>
                                        <p:tav tm="100000">
                                          <p:val>
                                            <p:strVal val="ppt_x"/>
                                          </p:val>
                                        </p:tav>
                                      </p:tavLst>
                                    </p:anim>
                                    <p:anim calcmode="lin" valueType="num">
                                      <p:cBhvr additive="base">
                                        <p:cTn id="66" dur="500"/>
                                        <p:tgtEl>
                                          <p:spTgt spid="32"/>
                                        </p:tgtEl>
                                        <p:attrNameLst>
                                          <p:attrName>ppt_y</p:attrName>
                                        </p:attrNameLst>
                                      </p:cBhvr>
                                      <p:tavLst>
                                        <p:tav tm="0">
                                          <p:val>
                                            <p:strVal val="ppt_y"/>
                                          </p:val>
                                        </p:tav>
                                        <p:tav tm="100000">
                                          <p:val>
                                            <p:strVal val="1+ppt_h/2"/>
                                          </p:val>
                                        </p:tav>
                                      </p:tavLst>
                                    </p:anim>
                                    <p:set>
                                      <p:cBhvr>
                                        <p:cTn id="67" dur="1" fill="hold">
                                          <p:stCondLst>
                                            <p:cond delay="499"/>
                                          </p:stCondLst>
                                        </p:cTn>
                                        <p:tgtEl>
                                          <p:spTgt spid="32"/>
                                        </p:tgtEl>
                                        <p:attrNameLst>
                                          <p:attrName>style.visibility</p:attrName>
                                        </p:attrNameLst>
                                      </p:cBhvr>
                                      <p:to>
                                        <p:strVal val="hidden"/>
                                      </p:to>
                                    </p:set>
                                  </p:childTnLst>
                                </p:cTn>
                              </p:par>
                              <p:par>
                                <p:cTn id="68" presetID="2" presetClass="exit" presetSubtype="4" fill="hold" nodeType="withEffect">
                                  <p:stCondLst>
                                    <p:cond delay="0"/>
                                  </p:stCondLst>
                                  <p:childTnLst>
                                    <p:anim calcmode="lin" valueType="num">
                                      <p:cBhvr additive="base">
                                        <p:cTn id="69" dur="500"/>
                                        <p:tgtEl>
                                          <p:spTgt spid="13"/>
                                        </p:tgtEl>
                                        <p:attrNameLst>
                                          <p:attrName>ppt_x</p:attrName>
                                        </p:attrNameLst>
                                      </p:cBhvr>
                                      <p:tavLst>
                                        <p:tav tm="0">
                                          <p:val>
                                            <p:strVal val="ppt_x"/>
                                          </p:val>
                                        </p:tav>
                                        <p:tav tm="100000">
                                          <p:val>
                                            <p:strVal val="ppt_x"/>
                                          </p:val>
                                        </p:tav>
                                      </p:tavLst>
                                    </p:anim>
                                    <p:anim calcmode="lin" valueType="num">
                                      <p:cBhvr additive="base">
                                        <p:cTn id="70" dur="500"/>
                                        <p:tgtEl>
                                          <p:spTgt spid="13"/>
                                        </p:tgtEl>
                                        <p:attrNameLst>
                                          <p:attrName>ppt_y</p:attrName>
                                        </p:attrNameLst>
                                      </p:cBhvr>
                                      <p:tavLst>
                                        <p:tav tm="0">
                                          <p:val>
                                            <p:strVal val="ppt_y"/>
                                          </p:val>
                                        </p:tav>
                                        <p:tav tm="100000">
                                          <p:val>
                                            <p:strVal val="1+ppt_h/2"/>
                                          </p:val>
                                        </p:tav>
                                      </p:tavLst>
                                    </p:anim>
                                    <p:set>
                                      <p:cBhvr>
                                        <p:cTn id="71" dur="1" fill="hold">
                                          <p:stCondLst>
                                            <p:cond delay="499"/>
                                          </p:stCondLst>
                                        </p:cTn>
                                        <p:tgtEl>
                                          <p:spTgt spid="13"/>
                                        </p:tgtEl>
                                        <p:attrNameLst>
                                          <p:attrName>style.visibility</p:attrName>
                                        </p:attrNameLst>
                                      </p:cBhvr>
                                      <p:to>
                                        <p:strVal val="hidden"/>
                                      </p:to>
                                    </p:set>
                                  </p:childTnLst>
                                </p:cTn>
                              </p:par>
                              <p:par>
                                <p:cTn id="72" presetID="10" presetClass="entr" presetSubtype="0" fill="hold" grpId="0" nodeType="withEffect">
                                  <p:stCondLst>
                                    <p:cond delay="0"/>
                                  </p:stCondLst>
                                  <p:childTnLst>
                                    <p:set>
                                      <p:cBhvr>
                                        <p:cTn id="73" dur="1" fill="hold">
                                          <p:stCondLst>
                                            <p:cond delay="0"/>
                                          </p:stCondLst>
                                        </p:cTn>
                                        <p:tgtEl>
                                          <p:spTgt spid="2"/>
                                        </p:tgtEl>
                                        <p:attrNameLst>
                                          <p:attrName>style.visibility</p:attrName>
                                        </p:attrNameLst>
                                      </p:cBhvr>
                                      <p:to>
                                        <p:strVal val="visible"/>
                                      </p:to>
                                    </p:set>
                                    <p:animEffect transition="in" filter="fade">
                                      <p:cBhvr>
                                        <p:cTn id="74" dur="500"/>
                                        <p:tgtEl>
                                          <p:spTgt spid="2"/>
                                        </p:tgtEl>
                                      </p:cBhvr>
                                    </p:animEffect>
                                  </p:childTnLst>
                                </p:cTn>
                              </p:par>
                              <p:par>
                                <p:cTn id="75" presetID="14" presetClass="entr" presetSubtype="10" fill="hold" grpId="0" nodeType="with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randombar(horizontal)">
                                      <p:cBhvr>
                                        <p:cTn id="77" dur="500"/>
                                        <p:tgtEl>
                                          <p:spTgt spid="4"/>
                                        </p:tgtEl>
                                      </p:cBhvr>
                                    </p:animEffect>
                                  </p:childTnLst>
                                </p:cTn>
                              </p:par>
                            </p:childTnLst>
                          </p:cTn>
                        </p:par>
                        <p:par>
                          <p:cTn id="78" fill="hold">
                            <p:stCondLst>
                              <p:cond delay="1500"/>
                            </p:stCondLst>
                            <p:childTnLst>
                              <p:par>
                                <p:cTn id="79" presetID="26" presetClass="entr" presetSubtype="0"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wipe(down)">
                                      <p:cBhvr>
                                        <p:cTn id="81" dur="580">
                                          <p:stCondLst>
                                            <p:cond delay="0"/>
                                          </p:stCondLst>
                                        </p:cTn>
                                        <p:tgtEl>
                                          <p:spTgt spid="45"/>
                                        </p:tgtEl>
                                      </p:cBhvr>
                                    </p:animEffect>
                                    <p:anim calcmode="lin" valueType="num">
                                      <p:cBhvr>
                                        <p:cTn id="82"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87" dur="26">
                                          <p:stCondLst>
                                            <p:cond delay="650"/>
                                          </p:stCondLst>
                                        </p:cTn>
                                        <p:tgtEl>
                                          <p:spTgt spid="45"/>
                                        </p:tgtEl>
                                      </p:cBhvr>
                                      <p:to x="100000" y="60000"/>
                                    </p:animScale>
                                    <p:animScale>
                                      <p:cBhvr>
                                        <p:cTn id="88" dur="166" decel="50000">
                                          <p:stCondLst>
                                            <p:cond delay="676"/>
                                          </p:stCondLst>
                                        </p:cTn>
                                        <p:tgtEl>
                                          <p:spTgt spid="45"/>
                                        </p:tgtEl>
                                      </p:cBhvr>
                                      <p:to x="100000" y="100000"/>
                                    </p:animScale>
                                    <p:animScale>
                                      <p:cBhvr>
                                        <p:cTn id="89" dur="26">
                                          <p:stCondLst>
                                            <p:cond delay="1312"/>
                                          </p:stCondLst>
                                        </p:cTn>
                                        <p:tgtEl>
                                          <p:spTgt spid="45"/>
                                        </p:tgtEl>
                                      </p:cBhvr>
                                      <p:to x="100000" y="80000"/>
                                    </p:animScale>
                                    <p:animScale>
                                      <p:cBhvr>
                                        <p:cTn id="90" dur="166" decel="50000">
                                          <p:stCondLst>
                                            <p:cond delay="1338"/>
                                          </p:stCondLst>
                                        </p:cTn>
                                        <p:tgtEl>
                                          <p:spTgt spid="45"/>
                                        </p:tgtEl>
                                      </p:cBhvr>
                                      <p:to x="100000" y="100000"/>
                                    </p:animScale>
                                    <p:animScale>
                                      <p:cBhvr>
                                        <p:cTn id="91" dur="26">
                                          <p:stCondLst>
                                            <p:cond delay="1642"/>
                                          </p:stCondLst>
                                        </p:cTn>
                                        <p:tgtEl>
                                          <p:spTgt spid="45"/>
                                        </p:tgtEl>
                                      </p:cBhvr>
                                      <p:to x="100000" y="90000"/>
                                    </p:animScale>
                                    <p:animScale>
                                      <p:cBhvr>
                                        <p:cTn id="92" dur="166" decel="50000">
                                          <p:stCondLst>
                                            <p:cond delay="1668"/>
                                          </p:stCondLst>
                                        </p:cTn>
                                        <p:tgtEl>
                                          <p:spTgt spid="45"/>
                                        </p:tgtEl>
                                      </p:cBhvr>
                                      <p:to x="100000" y="100000"/>
                                    </p:animScale>
                                    <p:animScale>
                                      <p:cBhvr>
                                        <p:cTn id="93" dur="26">
                                          <p:stCondLst>
                                            <p:cond delay="1808"/>
                                          </p:stCondLst>
                                        </p:cTn>
                                        <p:tgtEl>
                                          <p:spTgt spid="45"/>
                                        </p:tgtEl>
                                      </p:cBhvr>
                                      <p:to x="100000" y="95000"/>
                                    </p:animScale>
                                    <p:animScale>
                                      <p:cBhvr>
                                        <p:cTn id="94" dur="166" decel="50000">
                                          <p:stCondLst>
                                            <p:cond delay="1834"/>
                                          </p:stCondLst>
                                        </p:cTn>
                                        <p:tgtEl>
                                          <p:spTgt spid="45"/>
                                        </p:tgtEl>
                                      </p:cBhvr>
                                      <p:to x="100000" y="100000"/>
                                    </p:animScale>
                                  </p:childTnLst>
                                </p:cTn>
                              </p:par>
                            </p:childTnLst>
                          </p:cTn>
                        </p:par>
                      </p:childTnLst>
                    </p:cTn>
                  </p:par>
                  <p:par>
                    <p:cTn id="95" fill="hold">
                      <p:stCondLst>
                        <p:cond delay="indefinite"/>
                      </p:stCondLst>
                      <p:childTnLst>
                        <p:par>
                          <p:cTn id="96" fill="hold">
                            <p:stCondLst>
                              <p:cond delay="0"/>
                            </p:stCondLst>
                            <p:childTnLst>
                              <p:par>
                                <p:cTn id="97" presetID="14" presetClass="entr" presetSubtype="10" fill="hold" grpId="0" nodeType="click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randombar(horizontal)">
                                      <p:cBhvr>
                                        <p:cTn id="99" dur="500"/>
                                        <p:tgtEl>
                                          <p:spTgt spid="43"/>
                                        </p:tgtEl>
                                      </p:cBhvr>
                                    </p:animEffect>
                                  </p:childTnLst>
                                </p:cTn>
                              </p:par>
                              <p:par>
                                <p:cTn id="100" presetID="16" presetClass="entr" presetSubtype="21" fill="hold" grpId="0" nodeType="withEffect">
                                  <p:stCondLst>
                                    <p:cond delay="0"/>
                                  </p:stCondLst>
                                  <p:childTnLst>
                                    <p:set>
                                      <p:cBhvr>
                                        <p:cTn id="101" dur="1" fill="hold">
                                          <p:stCondLst>
                                            <p:cond delay="0"/>
                                          </p:stCondLst>
                                        </p:cTn>
                                        <p:tgtEl>
                                          <p:spTgt spid="5"/>
                                        </p:tgtEl>
                                        <p:attrNameLst>
                                          <p:attrName>style.visibility</p:attrName>
                                        </p:attrNameLst>
                                      </p:cBhvr>
                                      <p:to>
                                        <p:strVal val="visible"/>
                                      </p:to>
                                    </p:set>
                                    <p:animEffect transition="in" filter="barn(inVertical)">
                                      <p:cBhvr>
                                        <p:cTn id="102" dur="500"/>
                                        <p:tgtEl>
                                          <p:spTgt spid="5"/>
                                        </p:tgtEl>
                                      </p:cBhvr>
                                    </p:animEffect>
                                  </p:childTnLst>
                                </p:cTn>
                              </p:par>
                            </p:childTnLst>
                          </p:cTn>
                        </p:par>
                        <p:par>
                          <p:cTn id="103" fill="hold">
                            <p:stCondLst>
                              <p:cond delay="500"/>
                            </p:stCondLst>
                            <p:childTnLst>
                              <p:par>
                                <p:cTn id="104" presetID="1" presetClass="entr" presetSubtype="0" fill="hold" nodeType="afterEffect">
                                  <p:stCondLst>
                                    <p:cond delay="0"/>
                                  </p:stCondLst>
                                  <p:childTnLst>
                                    <p:set>
                                      <p:cBhvr>
                                        <p:cTn id="105" dur="1" fill="hold">
                                          <p:stCondLst>
                                            <p:cond delay="0"/>
                                          </p:stCondLst>
                                        </p:cTn>
                                        <p:tgtEl>
                                          <p:spTgt spid="37"/>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56" presetClass="path" presetSubtype="0" accel="50000" decel="50000" fill="hold" nodeType="clickEffect">
                                  <p:stCondLst>
                                    <p:cond delay="0"/>
                                  </p:stCondLst>
                                  <p:childTnLst>
                                    <p:animMotion origin="layout" path="M 1.33858E-6 -2.65435E-6 L -0.67543 -0.18395 " pathEditMode="relative" rAng="0" ptsTypes="AA">
                                      <p:cBhvr>
                                        <p:cTn id="109" dur="2000" fill="hold"/>
                                        <p:tgtEl>
                                          <p:spTgt spid="37"/>
                                        </p:tgtEl>
                                        <p:attrNameLst>
                                          <p:attrName>ppt_x</p:attrName>
                                          <p:attrName>ppt_y</p:attrName>
                                        </p:attrNameLst>
                                      </p:cBhvr>
                                      <p:rCtr x="-33780" y="-9198"/>
                                    </p:animMotion>
                                  </p:childTnLst>
                                </p:cTn>
                              </p:par>
                            </p:childTnLst>
                          </p:cTn>
                        </p:par>
                        <p:par>
                          <p:cTn id="110" fill="hold">
                            <p:stCondLst>
                              <p:cond delay="2000"/>
                            </p:stCondLst>
                            <p:childTnLst>
                              <p:par>
                                <p:cTn id="111" presetID="14" presetClass="entr" presetSubtype="10" fill="hold" grpId="0" nodeType="afterEffect">
                                  <p:stCondLst>
                                    <p:cond delay="0"/>
                                  </p:stCondLst>
                                  <p:childTnLst>
                                    <p:set>
                                      <p:cBhvr>
                                        <p:cTn id="112" dur="1" fill="hold">
                                          <p:stCondLst>
                                            <p:cond delay="0"/>
                                          </p:stCondLst>
                                        </p:cTn>
                                        <p:tgtEl>
                                          <p:spTgt spid="8"/>
                                        </p:tgtEl>
                                        <p:attrNameLst>
                                          <p:attrName>style.visibility</p:attrName>
                                        </p:attrNameLst>
                                      </p:cBhvr>
                                      <p:to>
                                        <p:strVal val="visible"/>
                                      </p:to>
                                    </p:set>
                                    <p:animEffect transition="in" filter="randombar(horizontal)">
                                      <p:cBhvr>
                                        <p:cTn id="113" dur="500"/>
                                        <p:tgtEl>
                                          <p:spTgt spid="8"/>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xit" presetSubtype="21" fill="hold" grpId="1" nodeType="clickEffect">
                                  <p:stCondLst>
                                    <p:cond delay="0"/>
                                  </p:stCondLst>
                                  <p:childTnLst>
                                    <p:animEffect transition="out" filter="barn(inVertical)">
                                      <p:cBhvr>
                                        <p:cTn id="117" dur="500"/>
                                        <p:tgtEl>
                                          <p:spTgt spid="4"/>
                                        </p:tgtEl>
                                      </p:cBhvr>
                                    </p:animEffect>
                                    <p:set>
                                      <p:cBhvr>
                                        <p:cTn id="118" dur="1" fill="hold">
                                          <p:stCondLst>
                                            <p:cond delay="499"/>
                                          </p:stCondLst>
                                        </p:cTn>
                                        <p:tgtEl>
                                          <p:spTgt spid="4"/>
                                        </p:tgtEl>
                                        <p:attrNameLst>
                                          <p:attrName>style.visibility</p:attrName>
                                        </p:attrNameLst>
                                      </p:cBhvr>
                                      <p:to>
                                        <p:strVal val="hidden"/>
                                      </p:to>
                                    </p:set>
                                  </p:childTnLst>
                                </p:cTn>
                              </p:par>
                            </p:childTnLst>
                          </p:cTn>
                        </p:par>
                        <p:par>
                          <p:cTn id="119" fill="hold">
                            <p:stCondLst>
                              <p:cond delay="500"/>
                            </p:stCondLst>
                            <p:childTnLst>
                              <p:par>
                                <p:cTn id="120" presetID="22" presetClass="entr" presetSubtype="1"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up)">
                                      <p:cBhvr>
                                        <p:cTn id="122" dur="500"/>
                                        <p:tgtEl>
                                          <p:spTgt spid="47"/>
                                        </p:tgtEl>
                                      </p:cBhvr>
                                    </p:animEffect>
                                  </p:childTnLst>
                                </p:cTn>
                              </p:par>
                              <p:par>
                                <p:cTn id="123" presetID="1" presetClass="exit" presetSubtype="0" fill="hold" nodeType="withEffect">
                                  <p:stCondLst>
                                    <p:cond delay="0"/>
                                  </p:stCondLst>
                                  <p:childTnLst>
                                    <p:set>
                                      <p:cBhvr>
                                        <p:cTn id="124" dur="1" fill="hold">
                                          <p:stCondLst>
                                            <p:cond delay="0"/>
                                          </p:stCondLst>
                                        </p:cTn>
                                        <p:tgtEl>
                                          <p:spTgt spid="24"/>
                                        </p:tgtEl>
                                        <p:attrNameLst>
                                          <p:attrName>style.visibility</p:attrName>
                                        </p:attrNameLst>
                                      </p:cBhvr>
                                      <p:to>
                                        <p:strVal val="hidden"/>
                                      </p:to>
                                    </p:set>
                                  </p:childTnLst>
                                </p:cTn>
                              </p:par>
                              <p:par>
                                <p:cTn id="125" presetID="1" presetClass="entr" presetSubtype="0" fill="hold" nodeType="withEffect">
                                  <p:stCondLst>
                                    <p:cond delay="0"/>
                                  </p:stCondLst>
                                  <p:childTnLst>
                                    <p:set>
                                      <p:cBhvr>
                                        <p:cTn id="126" dur="1" fill="hold">
                                          <p:stCondLst>
                                            <p:cond delay="0"/>
                                          </p:stCondLst>
                                        </p:cTn>
                                        <p:tgtEl>
                                          <p:spTgt spid="26"/>
                                        </p:tgtEl>
                                        <p:attrNameLst>
                                          <p:attrName>style.visibility</p:attrName>
                                        </p:attrNameLst>
                                      </p:cBhvr>
                                      <p:to>
                                        <p:strVal val="visible"/>
                                      </p:to>
                                    </p:set>
                                  </p:childTnLst>
                                </p:cTn>
                              </p:par>
                            </p:childTnLst>
                          </p:cTn>
                        </p:par>
                        <p:par>
                          <p:cTn id="127" fill="hold">
                            <p:stCondLst>
                              <p:cond delay="1000"/>
                            </p:stCondLst>
                            <p:childTnLst>
                              <p:par>
                                <p:cTn id="128" presetID="16" presetClass="exit" presetSubtype="21" fill="hold" grpId="1" nodeType="afterEffect">
                                  <p:stCondLst>
                                    <p:cond delay="0"/>
                                  </p:stCondLst>
                                  <p:childTnLst>
                                    <p:animEffect transition="out" filter="barn(inVertical)">
                                      <p:cBhvr>
                                        <p:cTn id="129" dur="500"/>
                                        <p:tgtEl>
                                          <p:spTgt spid="43"/>
                                        </p:tgtEl>
                                      </p:cBhvr>
                                    </p:animEffect>
                                    <p:set>
                                      <p:cBhvr>
                                        <p:cTn id="130" dur="1" fill="hold">
                                          <p:stCondLst>
                                            <p:cond delay="499"/>
                                          </p:stCondLst>
                                        </p:cTn>
                                        <p:tgtEl>
                                          <p:spTgt spid="43"/>
                                        </p:tgtEl>
                                        <p:attrNameLst>
                                          <p:attrName>style.visibility</p:attrName>
                                        </p:attrNameLst>
                                      </p:cBhvr>
                                      <p:to>
                                        <p:strVal val="hidden"/>
                                      </p:to>
                                    </p:set>
                                  </p:childTnLst>
                                </p:cTn>
                              </p:par>
                            </p:childTnLst>
                          </p:cTn>
                        </p:par>
                        <p:par>
                          <p:cTn id="131" fill="hold">
                            <p:stCondLst>
                              <p:cond delay="1500"/>
                            </p:stCondLst>
                            <p:childTnLst>
                              <p:par>
                                <p:cTn id="132" presetID="16" presetClass="entr" presetSubtype="21" fill="hold" grpId="0" nodeType="afterEffect">
                                  <p:stCondLst>
                                    <p:cond delay="0"/>
                                  </p:stCondLst>
                                  <p:childTnLst>
                                    <p:set>
                                      <p:cBhvr>
                                        <p:cTn id="133" dur="1" fill="hold">
                                          <p:stCondLst>
                                            <p:cond delay="0"/>
                                          </p:stCondLst>
                                        </p:cTn>
                                        <p:tgtEl>
                                          <p:spTgt spid="28"/>
                                        </p:tgtEl>
                                        <p:attrNameLst>
                                          <p:attrName>style.visibility</p:attrName>
                                        </p:attrNameLst>
                                      </p:cBhvr>
                                      <p:to>
                                        <p:strVal val="visible"/>
                                      </p:to>
                                    </p:set>
                                    <p:animEffect transition="in" filter="barn(inVertical)">
                                      <p:cBhvr>
                                        <p:cTn id="134" dur="1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3" grpId="0" build="allAtOnce"/>
      <p:bldP spid="3" grpId="1" build="p" bldLvl="2"/>
      <p:bldP spid="8" grpId="0"/>
      <p:bldP spid="32" grpId="0"/>
      <p:bldP spid="32" grpId="1"/>
      <p:bldP spid="4" grpId="0"/>
      <p:bldP spid="4" grpId="1"/>
      <p:bldP spid="34" grpId="0"/>
      <p:bldP spid="34" grpId="1"/>
      <p:bldP spid="43" grpId="0"/>
      <p:bldP spid="43" grpId="1"/>
      <p:bldP spid="2" grpId="0" animBg="1"/>
      <p:bldP spid="5" grpId="0" animBg="1"/>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98D8"/>
                </a:solidFill>
              </a:rPr>
              <a:t>(during the night…)</a:t>
            </a:r>
            <a:endParaRPr lang="en-US" dirty="0">
              <a:solidFill>
                <a:srgbClr val="0098D8"/>
              </a:solidFill>
            </a:endParaRPr>
          </a:p>
        </p:txBody>
      </p:sp>
      <p:pic>
        <p:nvPicPr>
          <p:cNvPr id="6" name="Picture 5"/>
          <p:cNvPicPr>
            <a:picLocks noChangeAspect="1"/>
          </p:cNvPicPr>
          <p:nvPr/>
        </p:nvPicPr>
        <p:blipFill>
          <a:blip r:embed="rId2"/>
          <a:stretch>
            <a:fillRect/>
          </a:stretch>
        </p:blipFill>
        <p:spPr>
          <a:xfrm>
            <a:off x="835968" y="2255837"/>
            <a:ext cx="3933825" cy="3790950"/>
          </a:xfrm>
          <a:prstGeom prst="rect">
            <a:avLst/>
          </a:prstGeom>
        </p:spPr>
      </p:pic>
      <p:pic>
        <p:nvPicPr>
          <p:cNvPr id="16" name="Picture 15"/>
          <p:cNvPicPr>
            <a:picLocks noChangeAspect="1"/>
          </p:cNvPicPr>
          <p:nvPr/>
        </p:nvPicPr>
        <p:blipFill>
          <a:blip r:embed="rId3"/>
          <a:stretch>
            <a:fillRect/>
          </a:stretch>
        </p:blipFill>
        <p:spPr>
          <a:xfrm>
            <a:off x="4769793" y="2274887"/>
            <a:ext cx="4762500" cy="3790950"/>
          </a:xfrm>
          <a:prstGeom prst="rect">
            <a:avLst/>
          </a:prstGeom>
        </p:spPr>
      </p:pic>
    </p:spTree>
    <p:extLst>
      <p:ext uri="{BB962C8B-B14F-4D97-AF65-F5344CB8AC3E}">
        <p14:creationId xmlns:p14="http://schemas.microsoft.com/office/powerpoint/2010/main" val="191084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5"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ppt_w</p:attrName>
                                        </p:attrNameLst>
                                      </p:cBhvr>
                                      <p:tavLst>
                                        <p:tav tm="0" fmla="#ppt_w*sin(2.5*pi*$)">
                                          <p:val>
                                            <p:fltVal val="0"/>
                                          </p:val>
                                        </p:tav>
                                        <p:tav tm="100000">
                                          <p:val>
                                            <p:fltVal val="1"/>
                                          </p:val>
                                        </p:tav>
                                      </p:tavLst>
                                    </p:anim>
                                    <p:anim calcmode="lin" valueType="num">
                                      <p:cBhvr>
                                        <p:cTn id="14" dur="1000" fill="hold"/>
                                        <p:tgtEl>
                                          <p:spTgt spid="6"/>
                                        </p:tgtEl>
                                        <p:attrNameLst>
                                          <p:attrName>ppt_h</p:attrName>
                                        </p:attrNameLst>
                                      </p:cBhvr>
                                      <p:tavLst>
                                        <p:tav tm="0">
                                          <p:val>
                                            <p:strVal val="#ppt_h"/>
                                          </p:val>
                                        </p:tav>
                                        <p:tav tm="100000">
                                          <p:val>
                                            <p:strVal val="#ppt_h"/>
                                          </p:val>
                                        </p:tav>
                                      </p:tavLst>
                                    </p:anim>
                                  </p:childTnLst>
                                </p:cTn>
                              </p:par>
                            </p:childTnLst>
                          </p:cTn>
                        </p:par>
                        <p:par>
                          <p:cTn id="15" fill="hold">
                            <p:stCondLst>
                              <p:cond delay="1000"/>
                            </p:stCondLst>
                            <p:childTnLst>
                              <p:par>
                                <p:cTn id="16" presetID="22" presetClass="entr" presetSubtype="8" fill="hold" nodeType="afterEffect">
                                  <p:stCondLst>
                                    <p:cond delay="60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7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677" y="3849048"/>
            <a:ext cx="1301944" cy="2217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720">
                <a:solidFill>
                  <a:srgbClr val="000000"/>
                </a:solidFill>
                <a:round/>
                <a:headEnd/>
                <a:tailEnd/>
              </a14:hiddenLine>
            </a:ext>
          </a:extLst>
        </p:spPr>
      </p:pic>
      <p:sp>
        <p:nvSpPr>
          <p:cNvPr id="52" name="TextBox 51"/>
          <p:cNvSpPr txBox="1">
            <a:spLocks noChangeArrowheads="1"/>
          </p:cNvSpPr>
          <p:nvPr/>
        </p:nvSpPr>
        <p:spPr bwMode="auto">
          <a:xfrm>
            <a:off x="550670" y="5965856"/>
            <a:ext cx="1007957"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dirty="0" err="1" smtClean="0">
                <a:solidFill>
                  <a:schemeClr val="tx1"/>
                </a:solidFill>
              </a:rPr>
              <a:t>msg</a:t>
            </a:r>
            <a:endParaRPr lang="en-US" altLang="en-US" dirty="0">
              <a:solidFill>
                <a:schemeClr val="tx1"/>
              </a:solidFill>
            </a:endParaRPr>
          </a:p>
        </p:txBody>
      </p:sp>
      <p:cxnSp>
        <p:nvCxnSpPr>
          <p:cNvPr id="53" name="Straight Arrow Connector 52"/>
          <p:cNvCxnSpPr>
            <a:cxnSpLocks noChangeShapeType="1"/>
          </p:cNvCxnSpPr>
          <p:nvPr/>
        </p:nvCxnSpPr>
        <p:spPr bwMode="auto">
          <a:xfrm flipV="1">
            <a:off x="1726619" y="4993040"/>
            <a:ext cx="6187849" cy="5108"/>
          </a:xfrm>
          <a:prstGeom prst="straightConnector1">
            <a:avLst/>
          </a:prstGeom>
          <a:noFill/>
          <a:ln w="9525" algn="ctr">
            <a:solidFill>
              <a:schemeClr val="tx1"/>
            </a:solidFill>
            <a:round/>
            <a:headEnd/>
            <a:tailEnd type="arrow" w="med" len="med"/>
          </a:ln>
        </p:spPr>
      </p:cxnSp>
      <p:cxnSp>
        <p:nvCxnSpPr>
          <p:cNvPr id="55" name="Straight Arrow Connector 54"/>
          <p:cNvCxnSpPr>
            <a:cxnSpLocks noChangeShapeType="1"/>
          </p:cNvCxnSpPr>
          <p:nvPr/>
        </p:nvCxnSpPr>
        <p:spPr bwMode="auto">
          <a:xfrm>
            <a:off x="1019650" y="2176805"/>
            <a:ext cx="13999" cy="1669428"/>
          </a:xfrm>
          <a:prstGeom prst="straightConnector1">
            <a:avLst/>
          </a:prstGeom>
          <a:noFill/>
          <a:ln w="9525" algn="ctr">
            <a:solidFill>
              <a:schemeClr val="tx1"/>
            </a:solidFill>
            <a:round/>
            <a:headEnd/>
            <a:tailEnd type="arrow" w="med" len="med"/>
          </a:ln>
        </p:spPr>
      </p:cxnSp>
      <p:sp>
        <p:nvSpPr>
          <p:cNvPr id="56" name="TextBox 55"/>
          <p:cNvSpPr txBox="1">
            <a:spLocks noChangeArrowheads="1"/>
          </p:cNvSpPr>
          <p:nvPr/>
        </p:nvSpPr>
        <p:spPr bwMode="auto">
          <a:xfrm>
            <a:off x="1978609" y="4414472"/>
            <a:ext cx="1343942"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dirty="0" err="1" smtClean="0">
                <a:solidFill>
                  <a:schemeClr val="tx1"/>
                </a:solidFill>
              </a:rPr>
              <a:t>Enc</a:t>
            </a:r>
            <a:r>
              <a:rPr lang="en-US" altLang="en-US" dirty="0" smtClean="0">
                <a:solidFill>
                  <a:schemeClr val="tx1"/>
                </a:solidFill>
              </a:rPr>
              <a:t>(</a:t>
            </a:r>
            <a:r>
              <a:rPr lang="en-US" altLang="en-US" dirty="0" err="1" smtClean="0">
                <a:solidFill>
                  <a:schemeClr val="tx1"/>
                </a:solidFill>
              </a:rPr>
              <a:t>msg</a:t>
            </a:r>
            <a:r>
              <a:rPr lang="en-US" altLang="en-US" dirty="0" smtClean="0">
                <a:solidFill>
                  <a:schemeClr val="tx1"/>
                </a:solidFill>
              </a:rPr>
              <a:t>)</a:t>
            </a:r>
            <a:endParaRPr lang="en-US" altLang="en-US" dirty="0">
              <a:solidFill>
                <a:schemeClr val="tx1"/>
              </a:solidFill>
            </a:endParaRPr>
          </a:p>
        </p:txBody>
      </p:sp>
      <p:sp>
        <p:nvSpPr>
          <p:cNvPr id="57" name="TextBox 56"/>
          <p:cNvSpPr txBox="1">
            <a:spLocks noChangeArrowheads="1"/>
          </p:cNvSpPr>
          <p:nvPr/>
        </p:nvSpPr>
        <p:spPr bwMode="auto">
          <a:xfrm>
            <a:off x="8184361" y="1667576"/>
            <a:ext cx="1511935" cy="3499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altLang="en-US">
                <a:solidFill>
                  <a:schemeClr val="tx1"/>
                </a:solidFill>
              </a:rPr>
              <a:t>MSK</a:t>
            </a:r>
          </a:p>
        </p:txBody>
      </p:sp>
      <p:cxnSp>
        <p:nvCxnSpPr>
          <p:cNvPr id="58" name="Straight Arrow Connector 57"/>
          <p:cNvCxnSpPr>
            <a:cxnSpLocks noChangeShapeType="1"/>
          </p:cNvCxnSpPr>
          <p:nvPr/>
        </p:nvCxnSpPr>
        <p:spPr bwMode="auto">
          <a:xfrm flipV="1">
            <a:off x="9216242" y="2336375"/>
            <a:ext cx="0" cy="1427939"/>
          </a:xfrm>
          <a:prstGeom prst="straightConnector1">
            <a:avLst/>
          </a:prstGeom>
          <a:noFill/>
          <a:ln w="9525" algn="ctr">
            <a:solidFill>
              <a:schemeClr val="tx1"/>
            </a:solidFill>
            <a:round/>
            <a:headEnd/>
            <a:tailEnd type="arrow" w="med" len="med"/>
          </a:ln>
        </p:spPr>
      </p:cxnSp>
      <p:cxnSp>
        <p:nvCxnSpPr>
          <p:cNvPr id="59" name="Straight Arrow Connector 58"/>
          <p:cNvCxnSpPr>
            <a:cxnSpLocks noChangeShapeType="1"/>
          </p:cNvCxnSpPr>
          <p:nvPr/>
        </p:nvCxnSpPr>
        <p:spPr bwMode="auto">
          <a:xfrm>
            <a:off x="8581238" y="2336375"/>
            <a:ext cx="0" cy="1427939"/>
          </a:xfrm>
          <a:prstGeom prst="straightConnector1">
            <a:avLst/>
          </a:prstGeom>
          <a:noFill/>
          <a:ln w="9525" algn="ctr">
            <a:solidFill>
              <a:schemeClr val="tx1"/>
            </a:solidFill>
            <a:round/>
            <a:headEnd/>
            <a:tailEnd type="arrow" w="med" len="med"/>
          </a:ln>
        </p:spPr>
      </p:cxnSp>
      <p:sp>
        <p:nvSpPr>
          <p:cNvPr id="60" name="TextBox 59"/>
          <p:cNvSpPr txBox="1">
            <a:spLocks noChangeArrowheads="1"/>
          </p:cNvSpPr>
          <p:nvPr/>
        </p:nvSpPr>
        <p:spPr bwMode="auto">
          <a:xfrm>
            <a:off x="5802312" y="3048869"/>
            <a:ext cx="3516524"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dirty="0">
                <a:solidFill>
                  <a:schemeClr val="tx1"/>
                </a:solidFill>
              </a:rPr>
              <a:t>Token(f</a:t>
            </a:r>
            <a:r>
              <a:rPr lang="en-US" altLang="en-US" dirty="0" smtClean="0">
                <a:solidFill>
                  <a:schemeClr val="tx1"/>
                </a:solidFill>
              </a:rPr>
              <a:t>)=</a:t>
            </a:r>
            <a:r>
              <a:rPr lang="en-US" altLang="en-US" dirty="0" err="1" smtClean="0">
                <a:solidFill>
                  <a:schemeClr val="tx1"/>
                </a:solidFill>
              </a:rPr>
              <a:t>KeyGen</a:t>
            </a:r>
            <a:r>
              <a:rPr lang="en-US" altLang="en-US" dirty="0" smtClean="0">
                <a:solidFill>
                  <a:schemeClr val="tx1"/>
                </a:solidFill>
              </a:rPr>
              <a:t>(</a:t>
            </a:r>
            <a:r>
              <a:rPr lang="en-US" altLang="en-US" dirty="0" err="1" smtClean="0">
                <a:solidFill>
                  <a:schemeClr val="tx1"/>
                </a:solidFill>
              </a:rPr>
              <a:t>MSK,f</a:t>
            </a:r>
            <a:r>
              <a:rPr lang="en-US" altLang="en-US" dirty="0" smtClean="0">
                <a:solidFill>
                  <a:schemeClr val="tx1"/>
                </a:solidFill>
              </a:rPr>
              <a:t>)</a:t>
            </a:r>
            <a:endParaRPr lang="en-US" altLang="en-US" dirty="0">
              <a:solidFill>
                <a:schemeClr val="tx1"/>
              </a:solidFill>
            </a:endParaRPr>
          </a:p>
        </p:txBody>
      </p:sp>
      <p:cxnSp>
        <p:nvCxnSpPr>
          <p:cNvPr id="61" name="Straight Arrow Connector 60"/>
          <p:cNvCxnSpPr>
            <a:cxnSpLocks noChangeShapeType="1"/>
          </p:cNvCxnSpPr>
          <p:nvPr/>
        </p:nvCxnSpPr>
        <p:spPr bwMode="auto">
          <a:xfrm>
            <a:off x="8530327" y="5468986"/>
            <a:ext cx="0" cy="755968"/>
          </a:xfrm>
          <a:prstGeom prst="straightConnector1">
            <a:avLst/>
          </a:prstGeom>
          <a:noFill/>
          <a:ln w="9525" algn="ctr">
            <a:solidFill>
              <a:schemeClr val="tx1"/>
            </a:solidFill>
            <a:round/>
            <a:headEnd/>
            <a:tailEnd type="arrow" w="med" len="med"/>
          </a:ln>
        </p:spPr>
      </p:cxnSp>
      <p:sp>
        <p:nvSpPr>
          <p:cNvPr id="62" name="TextBox 61"/>
          <p:cNvSpPr txBox="1">
            <a:spLocks noChangeArrowheads="1"/>
          </p:cNvSpPr>
          <p:nvPr/>
        </p:nvSpPr>
        <p:spPr bwMode="auto">
          <a:xfrm>
            <a:off x="8096345" y="6191978"/>
            <a:ext cx="1007957"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dirty="0" smtClean="0">
                <a:solidFill>
                  <a:schemeClr val="tx1"/>
                </a:solidFill>
              </a:rPr>
              <a:t>f(</a:t>
            </a:r>
            <a:r>
              <a:rPr lang="en-US" altLang="en-US" dirty="0" err="1" smtClean="0">
                <a:solidFill>
                  <a:schemeClr val="tx1"/>
                </a:solidFill>
              </a:rPr>
              <a:t>msg</a:t>
            </a:r>
            <a:r>
              <a:rPr lang="en-US" altLang="en-US" dirty="0" smtClean="0">
                <a:solidFill>
                  <a:schemeClr val="tx1"/>
                </a:solidFill>
              </a:rPr>
              <a:t>)</a:t>
            </a:r>
            <a:endParaRPr lang="en-US" altLang="en-US" dirty="0"/>
          </a:p>
        </p:txBody>
      </p:sp>
      <p:pic>
        <p:nvPicPr>
          <p:cNvPr id="6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0346" y="3923065"/>
            <a:ext cx="1571432" cy="160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720">
                <a:solidFill>
                  <a:srgbClr val="000000"/>
                </a:solidFill>
                <a:round/>
                <a:headEnd/>
                <a:tailEnd/>
              </a14:hiddenLine>
            </a:ext>
          </a:extLst>
        </p:spPr>
      </p:pic>
      <p:sp>
        <p:nvSpPr>
          <p:cNvPr id="15382" name="Title 1"/>
          <p:cNvSpPr txBox="1">
            <a:spLocks/>
          </p:cNvSpPr>
          <p:nvPr/>
        </p:nvSpPr>
        <p:spPr bwMode="auto">
          <a:xfrm>
            <a:off x="555257" y="247259"/>
            <a:ext cx="9183605" cy="1389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ＭＳ Ｐゴシック"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ＭＳ Ｐゴシック"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ＭＳ Ｐゴシック"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34" charset="-128"/>
              </a:defRPr>
            </a:lvl9pPr>
          </a:lstStyle>
          <a:p>
            <a:pPr algn="ctr">
              <a:spcBef>
                <a:spcPct val="0"/>
              </a:spcBef>
            </a:pPr>
            <a:r>
              <a:rPr lang="en-US" altLang="en-US" sz="4850" dirty="0" smtClean="0">
                <a:solidFill>
                  <a:srgbClr val="0098D8"/>
                </a:solidFill>
              </a:rPr>
              <a:t>Functional </a:t>
            </a:r>
            <a:r>
              <a:rPr lang="en-US" altLang="en-US" sz="4850" dirty="0">
                <a:solidFill>
                  <a:srgbClr val="0098D8"/>
                </a:solidFill>
              </a:rPr>
              <a:t>Encryption</a:t>
            </a:r>
          </a:p>
        </p:txBody>
      </p:sp>
      <p:sp>
        <p:nvSpPr>
          <p:cNvPr id="65" name="TextBox 64"/>
          <p:cNvSpPr txBox="1">
            <a:spLocks noChangeArrowheads="1"/>
          </p:cNvSpPr>
          <p:nvPr/>
        </p:nvSpPr>
        <p:spPr bwMode="auto">
          <a:xfrm>
            <a:off x="9403265" y="3088040"/>
            <a:ext cx="447981" cy="349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dirty="0">
                <a:solidFill>
                  <a:schemeClr val="tx1"/>
                </a:solidFill>
              </a:rPr>
              <a:t>f</a:t>
            </a:r>
          </a:p>
        </p:txBody>
      </p:sp>
      <p:sp>
        <p:nvSpPr>
          <p:cNvPr id="67" name="TextBox 66"/>
          <p:cNvSpPr txBox="1">
            <a:spLocks noChangeArrowheads="1"/>
          </p:cNvSpPr>
          <p:nvPr/>
        </p:nvSpPr>
        <p:spPr bwMode="auto">
          <a:xfrm>
            <a:off x="340679" y="1589951"/>
            <a:ext cx="1511935" cy="3499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altLang="en-US" dirty="0">
                <a:solidFill>
                  <a:schemeClr val="tx1"/>
                </a:solidFill>
              </a:rPr>
              <a:t>PK</a:t>
            </a:r>
          </a:p>
        </p:txBody>
      </p:sp>
      <p:cxnSp>
        <p:nvCxnSpPr>
          <p:cNvPr id="9" name="Straight Arrow Connector 8"/>
          <p:cNvCxnSpPr/>
          <p:nvPr/>
        </p:nvCxnSpPr>
        <p:spPr bwMode="auto">
          <a:xfrm flipH="1" flipV="1">
            <a:off x="1927862" y="1819409"/>
            <a:ext cx="1867940" cy="2428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Arrow Connector 10"/>
          <p:cNvCxnSpPr/>
          <p:nvPr/>
        </p:nvCxnSpPr>
        <p:spPr bwMode="auto">
          <a:xfrm flipV="1">
            <a:off x="6004081" y="1875872"/>
            <a:ext cx="2050266" cy="636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a:spLocks noChangeArrowheads="1"/>
          </p:cNvSpPr>
          <p:nvPr/>
        </p:nvSpPr>
        <p:spPr bwMode="auto">
          <a:xfrm>
            <a:off x="3877264" y="6490003"/>
            <a:ext cx="4922258" cy="8652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r>
              <a:rPr lang="en-US" altLang="en-US" dirty="0" smtClean="0">
                <a:solidFill>
                  <a:schemeClr val="tx1"/>
                </a:solidFill>
              </a:rPr>
              <a:t>If From=‘’Adam’’ return Priority,</a:t>
            </a:r>
          </a:p>
          <a:p>
            <a:r>
              <a:rPr lang="en-US" altLang="en-US" dirty="0" smtClean="0"/>
              <a:t>If From=‘’Bob’’    return Discard,</a:t>
            </a:r>
          </a:p>
          <a:p>
            <a:r>
              <a:rPr lang="en-US" altLang="en-US" dirty="0" smtClean="0">
                <a:solidFill>
                  <a:schemeClr val="tx1"/>
                </a:solidFill>
              </a:rPr>
              <a:t>Else …. </a:t>
            </a:r>
          </a:p>
        </p:txBody>
      </p:sp>
      <p:sp>
        <p:nvSpPr>
          <p:cNvPr id="21" name="TextBox 20"/>
          <p:cNvSpPr txBox="1">
            <a:spLocks noChangeArrowheads="1"/>
          </p:cNvSpPr>
          <p:nvPr/>
        </p:nvSpPr>
        <p:spPr bwMode="auto">
          <a:xfrm>
            <a:off x="2861832" y="6399992"/>
            <a:ext cx="1675755" cy="9510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ctr"/>
            <a:r>
              <a:rPr lang="en-US" altLang="en-US" sz="6000" dirty="0" smtClean="0">
                <a:solidFill>
                  <a:schemeClr val="tx1"/>
                </a:solidFill>
              </a:rPr>
              <a:t>{</a:t>
            </a:r>
            <a:endParaRPr lang="en-US" altLang="en-US" sz="6000" dirty="0">
              <a:solidFill>
                <a:schemeClr val="tx1"/>
              </a:solidFill>
            </a:endParaRPr>
          </a:p>
        </p:txBody>
      </p:sp>
      <p:sp>
        <p:nvSpPr>
          <p:cNvPr id="23" name="TextBox 22"/>
          <p:cNvSpPr txBox="1">
            <a:spLocks noChangeArrowheads="1"/>
          </p:cNvSpPr>
          <p:nvPr/>
        </p:nvSpPr>
        <p:spPr bwMode="auto">
          <a:xfrm>
            <a:off x="2456619" y="6028278"/>
            <a:ext cx="4922258" cy="1122871"/>
          </a:xfrm>
          <a:prstGeom prst="rect">
            <a:avLst/>
          </a:prstGeom>
          <a:noFill/>
          <a:ln w="9525">
            <a:noFill/>
            <a:miter lim="800000"/>
            <a:headEnd/>
            <a:tailEnd/>
          </a:ln>
          <a:extLst/>
        </p:spPr>
        <p:txBody>
          <a:bodyPr wrap="square">
            <a:spAutoFit/>
          </a:bodyPr>
          <a:lstStyle/>
          <a:p>
            <a:pPr algn="ctr"/>
            <a:r>
              <a:rPr lang="en-US" altLang="en-US" dirty="0" err="1" smtClean="0"/>
              <a:t>msg</a:t>
            </a:r>
            <a:r>
              <a:rPr lang="en-US" altLang="en-US" dirty="0" smtClean="0"/>
              <a:t>=‘’From XXX To XXX Body XXX’’</a:t>
            </a:r>
          </a:p>
          <a:p>
            <a:pPr algn="ctr"/>
            <a:endParaRPr lang="en-US" altLang="en-US" dirty="0"/>
          </a:p>
          <a:p>
            <a:r>
              <a:rPr lang="en-US" altLang="en-US" dirty="0" smtClean="0"/>
              <a:t/>
            </a:r>
            <a:br>
              <a:rPr lang="en-US" altLang="en-US" dirty="0" smtClean="0"/>
            </a:br>
            <a:r>
              <a:rPr lang="en-US" altLang="en-US" dirty="0" smtClean="0"/>
              <a:t>f(</a:t>
            </a:r>
            <a:r>
              <a:rPr lang="en-US" altLang="en-US" dirty="0" err="1" smtClean="0"/>
              <a:t>msg</a:t>
            </a:r>
            <a:r>
              <a:rPr lang="en-US" altLang="en-US" dirty="0" smtClean="0"/>
              <a:t>)=</a:t>
            </a:r>
            <a:endParaRPr lang="en-US" altLang="en-US" dirty="0">
              <a:solidFill>
                <a:schemeClr val="tx1"/>
              </a:solidFill>
            </a:endParaRPr>
          </a:p>
        </p:txBody>
      </p:sp>
      <p:sp>
        <p:nvSpPr>
          <p:cNvPr id="24" name="TextBox 23"/>
          <p:cNvSpPr txBox="1">
            <a:spLocks noChangeArrowheads="1"/>
          </p:cNvSpPr>
          <p:nvPr/>
        </p:nvSpPr>
        <p:spPr bwMode="auto">
          <a:xfrm>
            <a:off x="4094047" y="5578859"/>
            <a:ext cx="4922258" cy="349968"/>
          </a:xfrm>
          <a:prstGeom prst="rect">
            <a:avLst/>
          </a:prstGeom>
          <a:noFill/>
          <a:ln w="9525">
            <a:noFill/>
            <a:miter lim="800000"/>
            <a:headEnd/>
            <a:tailEnd/>
          </a:ln>
          <a:extLst/>
        </p:spPr>
        <p:txBody>
          <a:bodyPr wrap="square">
            <a:spAutoFit/>
          </a:bodyPr>
          <a:lstStyle/>
          <a:p>
            <a:r>
              <a:rPr lang="en-US" altLang="en-US" u="sng" dirty="0" smtClean="0">
                <a:solidFill>
                  <a:schemeClr val="tx1"/>
                </a:solidFill>
              </a:rPr>
              <a:t>Example: Email Filter</a:t>
            </a:r>
            <a:endParaRPr lang="en-US" altLang="en-US" u="sng" dirty="0">
              <a:solidFill>
                <a:schemeClr val="tx1"/>
              </a:solidFill>
            </a:endParaRPr>
          </a:p>
        </p:txBody>
      </p:sp>
      <p:pic>
        <p:nvPicPr>
          <p:cNvPr id="2" name="Picture 1"/>
          <p:cNvPicPr>
            <a:picLocks noChangeAspect="1"/>
          </p:cNvPicPr>
          <p:nvPr/>
        </p:nvPicPr>
        <p:blipFill>
          <a:blip r:embed="rId5"/>
          <a:stretch>
            <a:fillRect/>
          </a:stretch>
        </p:blipFill>
        <p:spPr>
          <a:xfrm>
            <a:off x="3821112" y="1112837"/>
            <a:ext cx="2582261" cy="1975203"/>
          </a:xfrm>
          <a:prstGeom prst="rect">
            <a:avLst/>
          </a:prstGeom>
        </p:spPr>
      </p:pic>
    </p:spTree>
    <p:extLst>
      <p:ext uri="{BB962C8B-B14F-4D97-AF65-F5344CB8AC3E}">
        <p14:creationId xmlns:p14="http://schemas.microsoft.com/office/powerpoint/2010/main" val="4897221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6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wipe(up)">
                                      <p:cBhvr>
                                        <p:cTn id="20" dur="500"/>
                                        <p:tgtEl>
                                          <p:spTgt spid="55"/>
                                        </p:tgtEl>
                                      </p:cBhvr>
                                    </p:animEffec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1537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3"/>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5"/>
                                        </p:tgtEl>
                                        <p:attrNameLst>
                                          <p:attrName>style.visibility</p:attrName>
                                        </p:attrNameLst>
                                      </p:cBhvr>
                                      <p:to>
                                        <p:strVal val="visible"/>
                                      </p:to>
                                    </p:set>
                                  </p:childTnLst>
                                </p:cTn>
                              </p:par>
                              <p:par>
                                <p:cTn id="32" presetID="22" presetClass="entr" presetSubtype="4" fill="hold"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down)">
                                      <p:cBhvr>
                                        <p:cTn id="34" dur="5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22" presetClass="entr" presetSubtype="1" fill="hold" nodeType="withEffect">
                                  <p:stCondLst>
                                    <p:cond delay="0"/>
                                  </p:stCondLst>
                                  <p:childTnLst>
                                    <p:set>
                                      <p:cBhvr>
                                        <p:cTn id="40" dur="1" fill="hold">
                                          <p:stCondLst>
                                            <p:cond delay="0"/>
                                          </p:stCondLst>
                                        </p:cTn>
                                        <p:tgtEl>
                                          <p:spTgt spid="59"/>
                                        </p:tgtEl>
                                        <p:attrNameLst>
                                          <p:attrName>style.visibility</p:attrName>
                                        </p:attrNameLst>
                                      </p:cBhvr>
                                      <p:to>
                                        <p:strVal val="visible"/>
                                      </p:to>
                                    </p:set>
                                    <p:animEffect transition="in" filter="wipe(up)">
                                      <p:cBhvr>
                                        <p:cTn id="41" dur="500"/>
                                        <p:tgtEl>
                                          <p:spTgt spid="5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52"/>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56"/>
                                        </p:tgtEl>
                                        <p:attrNameLst>
                                          <p:attrName>style.visibility</p:attrName>
                                        </p:attrNameLst>
                                      </p:cBhvr>
                                      <p:to>
                                        <p:strVal val="visible"/>
                                      </p:to>
                                    </p:set>
                                    <p:anim calcmode="lin" valueType="num">
                                      <p:cBhvr>
                                        <p:cTn id="50" dur="1000" fill="hold"/>
                                        <p:tgtEl>
                                          <p:spTgt spid="56"/>
                                        </p:tgtEl>
                                        <p:attrNameLst>
                                          <p:attrName>ppt_w</p:attrName>
                                        </p:attrNameLst>
                                      </p:cBhvr>
                                      <p:tavLst>
                                        <p:tav tm="0">
                                          <p:val>
                                            <p:fltVal val="0"/>
                                          </p:val>
                                        </p:tav>
                                        <p:tav tm="100000">
                                          <p:val>
                                            <p:strVal val="#ppt_w"/>
                                          </p:val>
                                        </p:tav>
                                      </p:tavLst>
                                    </p:anim>
                                    <p:anim calcmode="lin" valueType="num">
                                      <p:cBhvr>
                                        <p:cTn id="51" dur="1000" fill="hold"/>
                                        <p:tgtEl>
                                          <p:spTgt spid="56"/>
                                        </p:tgtEl>
                                        <p:attrNameLst>
                                          <p:attrName>ppt_h</p:attrName>
                                        </p:attrNameLst>
                                      </p:cBhvr>
                                      <p:tavLst>
                                        <p:tav tm="0">
                                          <p:val>
                                            <p:fltVal val="0"/>
                                          </p:val>
                                        </p:tav>
                                        <p:tav tm="100000">
                                          <p:val>
                                            <p:strVal val="#ppt_h"/>
                                          </p:val>
                                        </p:tav>
                                      </p:tavLst>
                                    </p:anim>
                                    <p:anim calcmode="lin" valueType="num">
                                      <p:cBhvr>
                                        <p:cTn id="52" dur="1000" fill="hold"/>
                                        <p:tgtEl>
                                          <p:spTgt spid="56"/>
                                        </p:tgtEl>
                                        <p:attrNameLst>
                                          <p:attrName>style.rotation</p:attrName>
                                        </p:attrNameLst>
                                      </p:cBhvr>
                                      <p:tavLst>
                                        <p:tav tm="0">
                                          <p:val>
                                            <p:fltVal val="90"/>
                                          </p:val>
                                        </p:tav>
                                        <p:tav tm="100000">
                                          <p:val>
                                            <p:fltVal val="0"/>
                                          </p:val>
                                        </p:tav>
                                      </p:tavLst>
                                    </p:anim>
                                    <p:animEffect transition="in" filter="fade">
                                      <p:cBhvr>
                                        <p:cTn id="53" dur="1000"/>
                                        <p:tgtEl>
                                          <p:spTgt spid="56"/>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wipe(left)">
                                      <p:cBhvr>
                                        <p:cTn id="58" dur="500"/>
                                        <p:tgtEl>
                                          <p:spTgt spid="53"/>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62"/>
                                        </p:tgtEl>
                                        <p:attrNameLst>
                                          <p:attrName>style.visibility</p:attrName>
                                        </p:attrNameLst>
                                      </p:cBhvr>
                                      <p:to>
                                        <p:strVal val="visible"/>
                                      </p:to>
                                    </p:set>
                                    <p:anim calcmode="lin" valueType="num">
                                      <p:cBhvr>
                                        <p:cTn id="63" dur="1000" fill="hold"/>
                                        <p:tgtEl>
                                          <p:spTgt spid="62"/>
                                        </p:tgtEl>
                                        <p:attrNameLst>
                                          <p:attrName>ppt_w</p:attrName>
                                        </p:attrNameLst>
                                      </p:cBhvr>
                                      <p:tavLst>
                                        <p:tav tm="0">
                                          <p:val>
                                            <p:fltVal val="0"/>
                                          </p:val>
                                        </p:tav>
                                        <p:tav tm="100000">
                                          <p:val>
                                            <p:strVal val="#ppt_w"/>
                                          </p:val>
                                        </p:tav>
                                      </p:tavLst>
                                    </p:anim>
                                    <p:anim calcmode="lin" valueType="num">
                                      <p:cBhvr>
                                        <p:cTn id="64" dur="1000" fill="hold"/>
                                        <p:tgtEl>
                                          <p:spTgt spid="62"/>
                                        </p:tgtEl>
                                        <p:attrNameLst>
                                          <p:attrName>ppt_h</p:attrName>
                                        </p:attrNameLst>
                                      </p:cBhvr>
                                      <p:tavLst>
                                        <p:tav tm="0">
                                          <p:val>
                                            <p:fltVal val="0"/>
                                          </p:val>
                                        </p:tav>
                                        <p:tav tm="100000">
                                          <p:val>
                                            <p:strVal val="#ppt_h"/>
                                          </p:val>
                                        </p:tav>
                                      </p:tavLst>
                                    </p:anim>
                                    <p:anim calcmode="lin" valueType="num">
                                      <p:cBhvr>
                                        <p:cTn id="65" dur="1000" fill="hold"/>
                                        <p:tgtEl>
                                          <p:spTgt spid="62"/>
                                        </p:tgtEl>
                                        <p:attrNameLst>
                                          <p:attrName>style.rotation</p:attrName>
                                        </p:attrNameLst>
                                      </p:cBhvr>
                                      <p:tavLst>
                                        <p:tav tm="0">
                                          <p:val>
                                            <p:fltVal val="90"/>
                                          </p:val>
                                        </p:tav>
                                        <p:tav tm="100000">
                                          <p:val>
                                            <p:fltVal val="0"/>
                                          </p:val>
                                        </p:tav>
                                      </p:tavLst>
                                    </p:anim>
                                    <p:animEffect transition="in" filter="fade">
                                      <p:cBhvr>
                                        <p:cTn id="66" dur="1000"/>
                                        <p:tgtEl>
                                          <p:spTgt spid="62"/>
                                        </p:tgtEl>
                                      </p:cBhvr>
                                    </p:animEffect>
                                  </p:childTnLst>
                                </p:cTn>
                              </p:par>
                              <p:par>
                                <p:cTn id="67" presetID="22" presetClass="entr" presetSubtype="1" fill="hold" nodeType="withEffect">
                                  <p:stCondLst>
                                    <p:cond delay="0"/>
                                  </p:stCondLst>
                                  <p:childTnLst>
                                    <p:set>
                                      <p:cBhvr>
                                        <p:cTn id="68" dur="1" fill="hold">
                                          <p:stCondLst>
                                            <p:cond delay="0"/>
                                          </p:stCondLst>
                                        </p:cTn>
                                        <p:tgtEl>
                                          <p:spTgt spid="61"/>
                                        </p:tgtEl>
                                        <p:attrNameLst>
                                          <p:attrName>style.visibility</p:attrName>
                                        </p:attrNameLst>
                                      </p:cBhvr>
                                      <p:to>
                                        <p:strVal val="visible"/>
                                      </p:to>
                                    </p:set>
                                    <p:animEffect transition="in" filter="wipe(up)">
                                      <p:cBhvr>
                                        <p:cTn id="69" dur="500"/>
                                        <p:tgtEl>
                                          <p:spTgt spid="61"/>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3"/>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20"/>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6" grpId="0"/>
      <p:bldP spid="57" grpId="0" animBg="1"/>
      <p:bldP spid="60" grpId="0"/>
      <p:bldP spid="62" grpId="0"/>
      <p:bldP spid="65" grpId="0"/>
      <p:bldP spid="67" grpId="0" animBg="1"/>
      <p:bldP spid="20" grpId="0"/>
      <p:bldP spid="21"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6" name="Picture 14"/>
          <p:cNvPicPr>
            <a:picLocks noChangeAspect="1" noChangeArrowheads="1"/>
          </p:cNvPicPr>
          <p:nvPr/>
        </p:nvPicPr>
        <p:blipFill>
          <a:blip r:embed="rId3" cstate="print"/>
          <a:srcRect/>
          <a:stretch>
            <a:fillRect/>
          </a:stretch>
        </p:blipFill>
        <p:spPr bwMode="auto">
          <a:xfrm>
            <a:off x="5865091" y="5361781"/>
            <a:ext cx="744962" cy="499040"/>
          </a:xfrm>
          <a:prstGeom prst="rect">
            <a:avLst/>
          </a:prstGeom>
          <a:noFill/>
          <a:ln w="36720">
            <a:noFill/>
            <a:round/>
            <a:headEnd/>
            <a:tailEnd/>
          </a:ln>
          <a:effectLst/>
        </p:spPr>
      </p:pic>
      <p:pic>
        <p:nvPicPr>
          <p:cNvPr id="72" name="Picture 71"/>
          <p:cNvPicPr>
            <a:picLocks noChangeAspect="1"/>
          </p:cNvPicPr>
          <p:nvPr/>
        </p:nvPicPr>
        <p:blipFill>
          <a:blip r:embed="rId4"/>
          <a:stretch>
            <a:fillRect/>
          </a:stretch>
        </p:blipFill>
        <p:spPr>
          <a:xfrm>
            <a:off x="5858623" y="5412618"/>
            <a:ext cx="736053" cy="400821"/>
          </a:xfrm>
          <a:prstGeom prst="rect">
            <a:avLst/>
          </a:prstGeom>
          <a:effectLst>
            <a:outerShdw blurRad="50800" dist="50800" dir="5400000" algn="ctr" rotWithShape="0">
              <a:schemeClr val="bg1">
                <a:alpha val="0"/>
              </a:schemeClr>
            </a:outerShdw>
          </a:effectLst>
        </p:spPr>
      </p:pic>
      <p:sp>
        <p:nvSpPr>
          <p:cNvPr id="269316" name="Slide Number Placeholder 6"/>
          <p:cNvSpPr txBox="1">
            <a:spLocks noGrp="1"/>
          </p:cNvSpPr>
          <p:nvPr/>
        </p:nvSpPr>
        <p:spPr bwMode="auto">
          <a:xfrm>
            <a:off x="7224218" y="6887704"/>
            <a:ext cx="2099910" cy="50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496" tIns="50748" rIns="101496" bIns="50748"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34566FF-19F8-4443-8FA8-F6160B3DFCD9}" type="slidenum">
              <a:rPr lang="en-US" altLang="en-US" sz="1543"/>
              <a:pPr algn="r" eaLnBrk="1" hangingPunct="1"/>
              <a:t>5</a:t>
            </a:fld>
            <a:endParaRPr lang="en-US" altLang="en-US" sz="1543"/>
          </a:p>
        </p:txBody>
      </p:sp>
      <p:sp>
        <p:nvSpPr>
          <p:cNvPr id="269319" name="Oval 64"/>
          <p:cNvSpPr>
            <a:spLocks noChangeArrowheads="1"/>
          </p:cNvSpPr>
          <p:nvPr/>
        </p:nvSpPr>
        <p:spPr bwMode="auto">
          <a:xfrm>
            <a:off x="4659514" y="4533005"/>
            <a:ext cx="131245" cy="143494"/>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20" name="Oval 66"/>
          <p:cNvSpPr>
            <a:spLocks noChangeArrowheads="1"/>
          </p:cNvSpPr>
          <p:nvPr/>
        </p:nvSpPr>
        <p:spPr bwMode="auto">
          <a:xfrm>
            <a:off x="6335039" y="4065511"/>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21" name="Oval 67"/>
          <p:cNvSpPr>
            <a:spLocks noChangeArrowheads="1"/>
          </p:cNvSpPr>
          <p:nvPr/>
        </p:nvSpPr>
        <p:spPr bwMode="auto">
          <a:xfrm>
            <a:off x="6179074" y="2858971"/>
            <a:ext cx="392334" cy="376107"/>
          </a:xfrm>
          <a:prstGeom prst="ellipse">
            <a:avLst/>
          </a:prstGeom>
          <a:solidFill>
            <a:srgbClr val="0070C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22" name="Oval 68"/>
          <p:cNvSpPr>
            <a:spLocks noChangeArrowheads="1"/>
          </p:cNvSpPr>
          <p:nvPr/>
        </p:nvSpPr>
        <p:spPr bwMode="auto">
          <a:xfrm>
            <a:off x="7370505" y="2334983"/>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23" name="AutoShape 69"/>
          <p:cNvCxnSpPr>
            <a:cxnSpLocks noChangeShapeType="1"/>
            <a:stCxn id="269321" idx="6"/>
          </p:cNvCxnSpPr>
          <p:nvPr/>
        </p:nvCxnSpPr>
        <p:spPr bwMode="auto">
          <a:xfrm flipV="1">
            <a:off x="6571408" y="2420107"/>
            <a:ext cx="802212" cy="62691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24" name="AutoShape 70"/>
          <p:cNvCxnSpPr>
            <a:cxnSpLocks noChangeShapeType="1"/>
            <a:stCxn id="269320" idx="6"/>
          </p:cNvCxnSpPr>
          <p:nvPr/>
        </p:nvCxnSpPr>
        <p:spPr bwMode="auto">
          <a:xfrm flipV="1">
            <a:off x="6440034" y="2416919"/>
            <a:ext cx="933586" cy="1711590"/>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25" name="AutoShape 71"/>
          <p:cNvCxnSpPr>
            <a:cxnSpLocks noChangeShapeType="1"/>
            <a:stCxn id="269321" idx="4"/>
            <a:endCxn id="269320" idx="0"/>
          </p:cNvCxnSpPr>
          <p:nvPr/>
        </p:nvCxnSpPr>
        <p:spPr bwMode="auto">
          <a:xfrm>
            <a:off x="6375241" y="3235078"/>
            <a:ext cx="12296" cy="830433"/>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sp>
        <p:nvSpPr>
          <p:cNvPr id="269326" name="Oval 73"/>
          <p:cNvSpPr>
            <a:spLocks noChangeArrowheads="1"/>
          </p:cNvSpPr>
          <p:nvPr/>
        </p:nvSpPr>
        <p:spPr bwMode="auto">
          <a:xfrm>
            <a:off x="4076907" y="3564639"/>
            <a:ext cx="470370" cy="401807"/>
          </a:xfrm>
          <a:prstGeom prst="ellipse">
            <a:avLst/>
          </a:prstGeom>
          <a:solidFill>
            <a:srgbClr val="FFFF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27" name="Oval 74"/>
          <p:cNvSpPr>
            <a:spLocks noChangeArrowheads="1"/>
          </p:cNvSpPr>
          <p:nvPr/>
        </p:nvSpPr>
        <p:spPr bwMode="auto">
          <a:xfrm>
            <a:off x="4831638" y="2708824"/>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28" name="Oval 75"/>
          <p:cNvSpPr>
            <a:spLocks noChangeArrowheads="1"/>
          </p:cNvSpPr>
          <p:nvPr/>
        </p:nvSpPr>
        <p:spPr bwMode="auto">
          <a:xfrm>
            <a:off x="5230621" y="3734280"/>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29" name="AutoShape 76"/>
          <p:cNvCxnSpPr>
            <a:cxnSpLocks noChangeShapeType="1"/>
            <a:stCxn id="269327" idx="5"/>
            <a:endCxn id="269328" idx="1"/>
          </p:cNvCxnSpPr>
          <p:nvPr/>
        </p:nvCxnSpPr>
        <p:spPr bwMode="auto">
          <a:xfrm>
            <a:off x="4920885" y="2815570"/>
            <a:ext cx="325486" cy="937960"/>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30" name="AutoShape 77"/>
          <p:cNvCxnSpPr>
            <a:cxnSpLocks noChangeShapeType="1"/>
            <a:endCxn id="269328" idx="2"/>
          </p:cNvCxnSpPr>
          <p:nvPr/>
        </p:nvCxnSpPr>
        <p:spPr bwMode="auto">
          <a:xfrm>
            <a:off x="4395001" y="3745234"/>
            <a:ext cx="835620" cy="52044"/>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cxnSp>
        <p:nvCxnSpPr>
          <p:cNvPr id="269331" name="AutoShape 78"/>
          <p:cNvCxnSpPr>
            <a:cxnSpLocks noChangeShapeType="1"/>
            <a:stCxn id="269327" idx="3"/>
            <a:endCxn id="269326" idx="0"/>
          </p:cNvCxnSpPr>
          <p:nvPr/>
        </p:nvCxnSpPr>
        <p:spPr bwMode="auto">
          <a:xfrm flipH="1">
            <a:off x="4312092" y="2816367"/>
            <a:ext cx="534922" cy="748272"/>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69332" name="Oval 80"/>
          <p:cNvSpPr>
            <a:spLocks noChangeArrowheads="1"/>
          </p:cNvSpPr>
          <p:nvPr/>
        </p:nvSpPr>
        <p:spPr bwMode="auto">
          <a:xfrm>
            <a:off x="7556644" y="5164839"/>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33" name="Oval 81"/>
          <p:cNvSpPr>
            <a:spLocks noChangeArrowheads="1"/>
          </p:cNvSpPr>
          <p:nvPr/>
        </p:nvSpPr>
        <p:spPr bwMode="auto">
          <a:xfrm>
            <a:off x="8271989" y="3242374"/>
            <a:ext cx="106746"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34" name="Oval 82"/>
          <p:cNvSpPr>
            <a:spLocks noChangeArrowheads="1"/>
          </p:cNvSpPr>
          <p:nvPr/>
        </p:nvSpPr>
        <p:spPr bwMode="auto">
          <a:xfrm>
            <a:off x="8219492" y="4465749"/>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35" name="AutoShape 83"/>
          <p:cNvCxnSpPr>
            <a:cxnSpLocks noChangeShapeType="1"/>
            <a:stCxn id="269333" idx="5"/>
            <a:endCxn id="269334" idx="1"/>
          </p:cNvCxnSpPr>
          <p:nvPr/>
        </p:nvCxnSpPr>
        <p:spPr bwMode="auto">
          <a:xfrm flipH="1">
            <a:off x="8234868" y="3349917"/>
            <a:ext cx="128234" cy="1134284"/>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36" name="AutoShape 84"/>
          <p:cNvCxnSpPr>
            <a:cxnSpLocks noChangeShapeType="1"/>
            <a:stCxn id="269332" idx="6"/>
            <a:endCxn id="269334" idx="2"/>
          </p:cNvCxnSpPr>
          <p:nvPr/>
        </p:nvCxnSpPr>
        <p:spPr bwMode="auto">
          <a:xfrm flipV="1">
            <a:off x="7661639" y="4528747"/>
            <a:ext cx="557853" cy="699090"/>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37" name="AutoShape 85"/>
          <p:cNvCxnSpPr>
            <a:cxnSpLocks noChangeShapeType="1"/>
            <a:stCxn id="269333" idx="3"/>
            <a:endCxn id="269332" idx="0"/>
          </p:cNvCxnSpPr>
          <p:nvPr/>
        </p:nvCxnSpPr>
        <p:spPr bwMode="auto">
          <a:xfrm flipH="1">
            <a:off x="7609142" y="3349917"/>
            <a:ext cx="678480" cy="1814922"/>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69338" name="Oval 86"/>
          <p:cNvSpPr>
            <a:spLocks noChangeArrowheads="1"/>
          </p:cNvSpPr>
          <p:nvPr/>
        </p:nvSpPr>
        <p:spPr bwMode="auto">
          <a:xfrm>
            <a:off x="5298741" y="5382005"/>
            <a:ext cx="106746"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39" name="Oval 87"/>
          <p:cNvSpPr>
            <a:spLocks noChangeArrowheads="1"/>
          </p:cNvSpPr>
          <p:nvPr/>
        </p:nvSpPr>
        <p:spPr bwMode="auto">
          <a:xfrm>
            <a:off x="6340951" y="5341953"/>
            <a:ext cx="130801" cy="87979"/>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sp>
        <p:nvSpPr>
          <p:cNvPr id="269340" name="Oval 88"/>
          <p:cNvSpPr>
            <a:spLocks noChangeArrowheads="1"/>
          </p:cNvSpPr>
          <p:nvPr/>
        </p:nvSpPr>
        <p:spPr bwMode="auto">
          <a:xfrm>
            <a:off x="6387537" y="6246272"/>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41" name="AutoShape 89"/>
          <p:cNvCxnSpPr>
            <a:cxnSpLocks noChangeShapeType="1"/>
            <a:stCxn id="269339" idx="4"/>
          </p:cNvCxnSpPr>
          <p:nvPr/>
        </p:nvCxnSpPr>
        <p:spPr bwMode="auto">
          <a:xfrm>
            <a:off x="6406352" y="5429932"/>
            <a:ext cx="27551" cy="841904"/>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cxnSp>
        <p:nvCxnSpPr>
          <p:cNvPr id="269342" name="AutoShape 90"/>
          <p:cNvCxnSpPr>
            <a:cxnSpLocks noChangeShapeType="1"/>
            <a:stCxn id="269338" idx="6"/>
            <a:endCxn id="269340" idx="2"/>
          </p:cNvCxnSpPr>
          <p:nvPr/>
        </p:nvCxnSpPr>
        <p:spPr bwMode="auto">
          <a:xfrm>
            <a:off x="5405487" y="5445003"/>
            <a:ext cx="982050" cy="864267"/>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cxnSp>
        <p:nvCxnSpPr>
          <p:cNvPr id="269343" name="AutoShape 91"/>
          <p:cNvCxnSpPr>
            <a:cxnSpLocks noChangeShapeType="1"/>
            <a:stCxn id="269339" idx="2"/>
          </p:cNvCxnSpPr>
          <p:nvPr/>
        </p:nvCxnSpPr>
        <p:spPr bwMode="auto">
          <a:xfrm flipH="1">
            <a:off x="5404236" y="5385943"/>
            <a:ext cx="936715" cy="43989"/>
          </a:xfrm>
          <a:prstGeom prst="straightConnector1">
            <a:avLst/>
          </a:prstGeom>
          <a:noFill/>
          <a:ln w="25400">
            <a:solidFill>
              <a:srgbClr val="FF0000"/>
            </a:solidFill>
            <a:round/>
            <a:headEnd/>
            <a:tailEnd/>
          </a:ln>
          <a:extLst>
            <a:ext uri="{909E8E84-426E-40DD-AFC4-6F175D3DCCD1}">
              <a14:hiddenFill xmlns:a14="http://schemas.microsoft.com/office/drawing/2010/main">
                <a:noFill/>
              </a14:hiddenFill>
            </a:ext>
          </a:extLst>
        </p:spPr>
      </p:cxnSp>
      <p:cxnSp>
        <p:nvCxnSpPr>
          <p:cNvPr id="269344" name="AutoShape 95"/>
          <p:cNvCxnSpPr>
            <a:cxnSpLocks noChangeShapeType="1"/>
            <a:stCxn id="269340" idx="7"/>
            <a:endCxn id="269351" idx="4"/>
          </p:cNvCxnSpPr>
          <p:nvPr/>
        </p:nvCxnSpPr>
        <p:spPr bwMode="auto">
          <a:xfrm flipV="1">
            <a:off x="6477156" y="3907405"/>
            <a:ext cx="950855" cy="2357319"/>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45" name="AutoShape 96"/>
          <p:cNvCxnSpPr>
            <a:cxnSpLocks noChangeShapeType="1"/>
            <a:stCxn id="269339" idx="7"/>
            <a:endCxn id="269322" idx="3"/>
          </p:cNvCxnSpPr>
          <p:nvPr/>
        </p:nvCxnSpPr>
        <p:spPr bwMode="auto">
          <a:xfrm flipV="1">
            <a:off x="6452597" y="2442526"/>
            <a:ext cx="933284" cy="2912311"/>
          </a:xfrm>
          <a:prstGeom prst="straightConnector1">
            <a:avLst/>
          </a:prstGeom>
          <a:noFill/>
          <a:ln w="25400">
            <a:solidFill>
              <a:srgbClr val="FF0000"/>
            </a:solidFill>
            <a:round/>
            <a:headEnd/>
            <a:tailEnd/>
          </a:ln>
          <a:extLst>
            <a:ext uri="{909E8E84-426E-40DD-AFC4-6F175D3DCCD1}">
              <a14:hiddenFill xmlns:a14="http://schemas.microsoft.com/office/drawing/2010/main">
                <a:noFill/>
              </a14:hiddenFill>
            </a:ext>
          </a:extLst>
        </p:spPr>
      </p:cxnSp>
      <p:cxnSp>
        <p:nvCxnSpPr>
          <p:cNvPr id="269346" name="AutoShape 101"/>
          <p:cNvCxnSpPr>
            <a:cxnSpLocks noChangeShapeType="1"/>
            <a:stCxn id="269340" idx="6"/>
            <a:endCxn id="269332" idx="2"/>
          </p:cNvCxnSpPr>
          <p:nvPr/>
        </p:nvCxnSpPr>
        <p:spPr bwMode="auto">
          <a:xfrm flipV="1">
            <a:off x="6492532" y="5227837"/>
            <a:ext cx="1064112" cy="1081433"/>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47" name="AutoShape 102"/>
          <p:cNvCxnSpPr>
            <a:cxnSpLocks noChangeShapeType="1"/>
            <a:stCxn id="269319" idx="6"/>
            <a:endCxn id="269319" idx="6"/>
          </p:cNvCxnSpPr>
          <p:nvPr/>
        </p:nvCxnSpPr>
        <p:spPr bwMode="auto">
          <a:xfrm>
            <a:off x="4790759" y="4604752"/>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69348" name="AutoShape 103"/>
          <p:cNvCxnSpPr>
            <a:cxnSpLocks noChangeShapeType="1"/>
            <a:stCxn id="269338" idx="2"/>
            <a:endCxn id="269319" idx="5"/>
          </p:cNvCxnSpPr>
          <p:nvPr/>
        </p:nvCxnSpPr>
        <p:spPr bwMode="auto">
          <a:xfrm flipH="1" flipV="1">
            <a:off x="4771539" y="4655485"/>
            <a:ext cx="527202" cy="78951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49" name="AutoShape 104"/>
          <p:cNvCxnSpPr>
            <a:cxnSpLocks noChangeShapeType="1"/>
            <a:stCxn id="269328" idx="3"/>
            <a:endCxn id="269319" idx="7"/>
          </p:cNvCxnSpPr>
          <p:nvPr/>
        </p:nvCxnSpPr>
        <p:spPr bwMode="auto">
          <a:xfrm flipH="1">
            <a:off x="4771539" y="3841823"/>
            <a:ext cx="474458" cy="712196"/>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50" name="AutoShape 105"/>
          <p:cNvCxnSpPr>
            <a:cxnSpLocks noChangeShapeType="1"/>
            <a:stCxn id="269326" idx="4"/>
            <a:endCxn id="269319" idx="1"/>
          </p:cNvCxnSpPr>
          <p:nvPr/>
        </p:nvCxnSpPr>
        <p:spPr bwMode="auto">
          <a:xfrm>
            <a:off x="4312092" y="3966446"/>
            <a:ext cx="366642" cy="587573"/>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69351" name="Oval 106"/>
          <p:cNvSpPr>
            <a:spLocks noChangeArrowheads="1"/>
          </p:cNvSpPr>
          <p:nvPr/>
        </p:nvSpPr>
        <p:spPr bwMode="auto">
          <a:xfrm>
            <a:off x="7375513" y="3781410"/>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52" name="AutoShape 107"/>
          <p:cNvCxnSpPr>
            <a:cxnSpLocks noChangeShapeType="1"/>
            <a:stCxn id="269339" idx="6"/>
            <a:endCxn id="269351" idx="2"/>
          </p:cNvCxnSpPr>
          <p:nvPr/>
        </p:nvCxnSpPr>
        <p:spPr bwMode="auto">
          <a:xfrm flipV="1">
            <a:off x="6471752" y="3844408"/>
            <a:ext cx="903761" cy="1541535"/>
          </a:xfrm>
          <a:prstGeom prst="straightConnector1">
            <a:avLst/>
          </a:prstGeom>
          <a:noFill/>
          <a:ln w="25400">
            <a:solidFill>
              <a:srgbClr val="FF0000"/>
            </a:solidFill>
            <a:round/>
            <a:headEnd/>
            <a:tailEnd/>
          </a:ln>
          <a:extLst>
            <a:ext uri="{909E8E84-426E-40DD-AFC4-6F175D3DCCD1}">
              <a14:hiddenFill xmlns:a14="http://schemas.microsoft.com/office/drawing/2010/main">
                <a:noFill/>
              </a14:hiddenFill>
            </a:ext>
          </a:extLst>
        </p:spPr>
      </p:cxnSp>
      <p:cxnSp>
        <p:nvCxnSpPr>
          <p:cNvPr id="269353" name="AutoShape 108"/>
          <p:cNvCxnSpPr>
            <a:cxnSpLocks noChangeShapeType="1"/>
            <a:stCxn id="269339" idx="1"/>
            <a:endCxn id="269354" idx="5"/>
          </p:cNvCxnSpPr>
          <p:nvPr/>
        </p:nvCxnSpPr>
        <p:spPr bwMode="auto">
          <a:xfrm flipH="1" flipV="1">
            <a:off x="5404236" y="2413885"/>
            <a:ext cx="955870" cy="2940952"/>
          </a:xfrm>
          <a:prstGeom prst="straightConnector1">
            <a:avLst/>
          </a:prstGeom>
          <a:noFill/>
          <a:ln w="25400">
            <a:solidFill>
              <a:srgbClr val="FF0000"/>
            </a:solidFill>
            <a:round/>
            <a:headEnd/>
            <a:tailEnd/>
          </a:ln>
          <a:extLst>
            <a:ext uri="{909E8E84-426E-40DD-AFC4-6F175D3DCCD1}">
              <a14:hiddenFill xmlns:a14="http://schemas.microsoft.com/office/drawing/2010/main">
                <a:noFill/>
              </a14:hiddenFill>
            </a:ext>
          </a:extLst>
        </p:spPr>
      </p:cxnSp>
      <p:sp>
        <p:nvSpPr>
          <p:cNvPr id="269354" name="Oval 109"/>
          <p:cNvSpPr>
            <a:spLocks noChangeArrowheads="1"/>
          </p:cNvSpPr>
          <p:nvPr/>
        </p:nvSpPr>
        <p:spPr bwMode="auto">
          <a:xfrm>
            <a:off x="5314617" y="2306342"/>
            <a:ext cx="104995" cy="125995"/>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646"/>
          </a:p>
        </p:txBody>
      </p:sp>
      <p:cxnSp>
        <p:nvCxnSpPr>
          <p:cNvPr id="269355" name="AutoShape 111"/>
          <p:cNvCxnSpPr>
            <a:cxnSpLocks noChangeShapeType="1"/>
            <a:stCxn id="269327" idx="6"/>
            <a:endCxn id="269354" idx="3"/>
          </p:cNvCxnSpPr>
          <p:nvPr/>
        </p:nvCxnSpPr>
        <p:spPr bwMode="auto">
          <a:xfrm flipV="1">
            <a:off x="4936633" y="2413088"/>
            <a:ext cx="393734" cy="358734"/>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56" name="AutoShape 112"/>
          <p:cNvCxnSpPr>
            <a:cxnSpLocks noChangeShapeType="1"/>
            <a:stCxn id="269320" idx="2"/>
            <a:endCxn id="269354" idx="6"/>
          </p:cNvCxnSpPr>
          <p:nvPr/>
        </p:nvCxnSpPr>
        <p:spPr bwMode="auto">
          <a:xfrm flipH="1" flipV="1">
            <a:off x="5419612" y="2369340"/>
            <a:ext cx="915427" cy="1759169"/>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57" name="AutoShape 113"/>
          <p:cNvCxnSpPr>
            <a:cxnSpLocks noChangeShapeType="1"/>
            <a:stCxn id="269339" idx="0"/>
            <a:endCxn id="269320" idx="4"/>
          </p:cNvCxnSpPr>
          <p:nvPr/>
        </p:nvCxnSpPr>
        <p:spPr bwMode="auto">
          <a:xfrm flipH="1" flipV="1">
            <a:off x="6387537" y="4191506"/>
            <a:ext cx="18815" cy="1150447"/>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cxnSp>
        <p:nvCxnSpPr>
          <p:cNvPr id="269358" name="AutoShape 114"/>
          <p:cNvCxnSpPr>
            <a:cxnSpLocks noChangeShapeType="1"/>
            <a:stCxn id="269333" idx="0"/>
            <a:endCxn id="269322" idx="5"/>
          </p:cNvCxnSpPr>
          <p:nvPr/>
        </p:nvCxnSpPr>
        <p:spPr bwMode="auto">
          <a:xfrm flipH="1" flipV="1">
            <a:off x="7460124" y="2442526"/>
            <a:ext cx="865238" cy="79984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59" name="AutoShape 115"/>
          <p:cNvCxnSpPr>
            <a:cxnSpLocks noChangeShapeType="1"/>
            <a:stCxn id="269333" idx="2"/>
            <a:endCxn id="269351" idx="6"/>
          </p:cNvCxnSpPr>
          <p:nvPr/>
        </p:nvCxnSpPr>
        <p:spPr bwMode="auto">
          <a:xfrm flipH="1">
            <a:off x="7480508" y="3305372"/>
            <a:ext cx="791481" cy="539036"/>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60" name="AutoShape 116"/>
          <p:cNvCxnSpPr>
            <a:cxnSpLocks noChangeShapeType="1"/>
            <a:stCxn id="269351" idx="5"/>
            <a:endCxn id="269332" idx="1"/>
          </p:cNvCxnSpPr>
          <p:nvPr/>
        </p:nvCxnSpPr>
        <p:spPr bwMode="auto">
          <a:xfrm>
            <a:off x="7465132" y="3888953"/>
            <a:ext cx="106888" cy="129433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61" name="AutoShape 117"/>
          <p:cNvCxnSpPr>
            <a:cxnSpLocks noChangeShapeType="1"/>
            <a:stCxn id="269351" idx="0"/>
            <a:endCxn id="269322" idx="4"/>
          </p:cNvCxnSpPr>
          <p:nvPr/>
        </p:nvCxnSpPr>
        <p:spPr bwMode="auto">
          <a:xfrm flipH="1" flipV="1">
            <a:off x="7423003" y="2460978"/>
            <a:ext cx="5008" cy="1320432"/>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62" name="AutoShape 118"/>
          <p:cNvCxnSpPr>
            <a:cxnSpLocks noChangeShapeType="1"/>
            <a:stCxn id="269328" idx="5"/>
            <a:endCxn id="269338" idx="0"/>
          </p:cNvCxnSpPr>
          <p:nvPr/>
        </p:nvCxnSpPr>
        <p:spPr bwMode="auto">
          <a:xfrm>
            <a:off x="5320240" y="3841823"/>
            <a:ext cx="31874" cy="1540182"/>
          </a:xfrm>
          <a:prstGeom prst="straightConnector1">
            <a:avLst/>
          </a:prstGeom>
          <a:noFill/>
          <a:ln w="25400">
            <a:solidFill>
              <a:srgbClr val="FF33CC"/>
            </a:solidFill>
            <a:round/>
            <a:headEnd/>
            <a:tailEnd/>
          </a:ln>
          <a:extLst>
            <a:ext uri="{909E8E84-426E-40DD-AFC4-6F175D3DCCD1}">
              <a14:hiddenFill xmlns:a14="http://schemas.microsoft.com/office/drawing/2010/main">
                <a:noFill/>
              </a14:hiddenFill>
            </a:ext>
          </a:extLst>
        </p:spPr>
      </p:cxnSp>
      <p:cxnSp>
        <p:nvCxnSpPr>
          <p:cNvPr id="269363" name="AutoShape 119"/>
          <p:cNvCxnSpPr>
            <a:cxnSpLocks noChangeShapeType="1"/>
            <a:stCxn id="269328" idx="6"/>
            <a:endCxn id="269339" idx="2"/>
          </p:cNvCxnSpPr>
          <p:nvPr/>
        </p:nvCxnSpPr>
        <p:spPr bwMode="auto">
          <a:xfrm>
            <a:off x="5335616" y="3797278"/>
            <a:ext cx="1005335" cy="1588665"/>
          </a:xfrm>
          <a:prstGeom prst="straightConnector1">
            <a:avLst/>
          </a:prstGeom>
          <a:noFill/>
          <a:ln w="25400">
            <a:solidFill>
              <a:srgbClr val="FF0000"/>
            </a:solidFill>
            <a:round/>
            <a:headEnd/>
            <a:tailEnd/>
          </a:ln>
          <a:extLst>
            <a:ext uri="{909E8E84-426E-40DD-AFC4-6F175D3DCCD1}">
              <a14:hiddenFill xmlns:a14="http://schemas.microsoft.com/office/drawing/2010/main">
                <a:noFill/>
              </a14:hiddenFill>
            </a:ext>
          </a:extLst>
        </p:spPr>
      </p:cxnSp>
      <p:cxnSp>
        <p:nvCxnSpPr>
          <p:cNvPr id="269364" name="AutoShape 120"/>
          <p:cNvCxnSpPr>
            <a:cxnSpLocks noChangeShapeType="1"/>
            <a:stCxn id="269328" idx="0"/>
            <a:endCxn id="269354" idx="4"/>
          </p:cNvCxnSpPr>
          <p:nvPr/>
        </p:nvCxnSpPr>
        <p:spPr bwMode="auto">
          <a:xfrm flipV="1">
            <a:off x="5283118" y="2432336"/>
            <a:ext cx="83996" cy="1301944"/>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9365" name="AutoShape 121"/>
          <p:cNvCxnSpPr>
            <a:cxnSpLocks noChangeShapeType="1"/>
            <a:stCxn id="269321" idx="2"/>
            <a:endCxn id="269354" idx="6"/>
          </p:cNvCxnSpPr>
          <p:nvPr/>
        </p:nvCxnSpPr>
        <p:spPr bwMode="auto">
          <a:xfrm flipH="1" flipV="1">
            <a:off x="5419612" y="2369340"/>
            <a:ext cx="759462" cy="677685"/>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5" name="Title 1"/>
          <p:cNvSpPr txBox="1">
            <a:spLocks/>
          </p:cNvSpPr>
          <p:nvPr/>
        </p:nvSpPr>
        <p:spPr>
          <a:xfrm>
            <a:off x="11112" y="1189037"/>
            <a:ext cx="3402159" cy="640684"/>
          </a:xfrm>
          <a:prstGeom prst="rect">
            <a:avLst/>
          </a:prstGeom>
        </p:spPr>
        <p:txBody>
          <a:bodyPr/>
          <a:lst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a:lstStyle>
          <a:p>
            <a:r>
              <a:rPr lang="en-US" sz="1800" kern="0" dirty="0" smtClean="0">
                <a:solidFill>
                  <a:schemeClr val="tx1"/>
                </a:solidFill>
              </a:rPr>
              <a:t>Encrypted package </a:t>
            </a:r>
            <a:r>
              <a:rPr lang="en-US" sz="1800" kern="0" dirty="0" smtClean="0">
                <a:solidFill>
                  <a:schemeClr val="tx1"/>
                </a:solidFill>
              </a:rPr>
              <a:t>goes </a:t>
            </a:r>
            <a:r>
              <a:rPr lang="en-US" sz="1800" kern="0" dirty="0" smtClean="0">
                <a:solidFill>
                  <a:schemeClr val="tx1"/>
                </a:solidFill>
              </a:rPr>
              <a:t>from Alice to Adam</a:t>
            </a:r>
            <a:endParaRPr lang="en-US" sz="1800" kern="0" dirty="0">
              <a:solidFill>
                <a:schemeClr val="tx1"/>
              </a:solidFill>
            </a:endParaRPr>
          </a:p>
        </p:txBody>
      </p:sp>
      <p:pic>
        <p:nvPicPr>
          <p:cNvPr id="301"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1655" y="3447105"/>
            <a:ext cx="600806" cy="61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6720">
                <a:solidFill>
                  <a:srgbClr val="000000"/>
                </a:solidFill>
                <a:round/>
                <a:headEnd/>
                <a:tailEnd/>
              </a14:hiddenLine>
            </a:ext>
          </a:extLst>
        </p:spPr>
      </p:pic>
      <p:pic>
        <p:nvPicPr>
          <p:cNvPr id="302" name="Picture 2" descr="https://lh3.googleusercontent.com/-tKoiAj0AcFQ/AAAAAAAAAAI/AAAAAAAAAE4/SPiowD_lAyI/s120-c/photo.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1388" y="2743344"/>
            <a:ext cx="529370" cy="529370"/>
          </a:xfrm>
          <a:prstGeom prst="rect">
            <a:avLst/>
          </a:prstGeom>
          <a:noFill/>
          <a:extLst>
            <a:ext uri="{909E8E84-426E-40DD-AFC4-6F175D3DCCD1}">
              <a14:hiddenFill xmlns:a14="http://schemas.microsoft.com/office/drawing/2010/main">
                <a:solidFill>
                  <a:srgbClr val="FFFFFF"/>
                </a:solidFill>
              </a14:hiddenFill>
            </a:ext>
          </a:extLst>
        </p:spPr>
      </p:pic>
      <p:sp>
        <p:nvSpPr>
          <p:cNvPr id="305" name="Title 1"/>
          <p:cNvSpPr txBox="1">
            <a:spLocks/>
          </p:cNvSpPr>
          <p:nvPr/>
        </p:nvSpPr>
        <p:spPr>
          <a:xfrm>
            <a:off x="618906" y="340863"/>
            <a:ext cx="9069387" cy="781032"/>
          </a:xfrm>
          <a:prstGeom prst="rect">
            <a:avLst/>
          </a:prstGeom>
        </p:spPr>
        <p:txBody>
          <a:bodyPr/>
          <a:lst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a:lstStyle>
          <a:p>
            <a:r>
              <a:rPr lang="en-US" sz="3400" kern="0" dirty="0" smtClean="0">
                <a:solidFill>
                  <a:srgbClr val="0098D8"/>
                </a:solidFill>
              </a:rPr>
              <a:t>Motivating Deniability for FE: Secure Routing</a:t>
            </a:r>
            <a:endParaRPr lang="en-US" sz="3400" kern="0" dirty="0">
              <a:solidFill>
                <a:srgbClr val="0098D8"/>
              </a:solidFill>
            </a:endParaRPr>
          </a:p>
        </p:txBody>
      </p:sp>
      <p:sp>
        <p:nvSpPr>
          <p:cNvPr id="306" name="Title 1"/>
          <p:cNvSpPr txBox="1">
            <a:spLocks/>
          </p:cNvSpPr>
          <p:nvPr/>
        </p:nvSpPr>
        <p:spPr>
          <a:xfrm>
            <a:off x="84179" y="1990003"/>
            <a:ext cx="3965533" cy="951634"/>
          </a:xfrm>
          <a:prstGeom prst="rect">
            <a:avLst/>
          </a:prstGeom>
        </p:spPr>
        <p:txBody>
          <a:bodyPr/>
          <a:lst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a:lstStyle>
          <a:p>
            <a:pPr algn="l"/>
            <a:r>
              <a:rPr lang="en-US" sz="1800" kern="0" dirty="0" smtClean="0">
                <a:solidFill>
                  <a:schemeClr val="tx1"/>
                </a:solidFill>
              </a:rPr>
              <a:t>Each router has a token for its routing table</a:t>
            </a:r>
          </a:p>
          <a:p>
            <a:pPr algn="l"/>
            <a:r>
              <a:rPr lang="en-US" sz="1800" kern="0" dirty="0" smtClean="0">
                <a:solidFill>
                  <a:schemeClr val="tx1"/>
                </a:solidFill>
              </a:rPr>
              <a:t>With </a:t>
            </a:r>
            <a:r>
              <a:rPr lang="en-US" sz="1800" kern="0" dirty="0" smtClean="0">
                <a:solidFill>
                  <a:schemeClr val="tx1"/>
                </a:solidFill>
              </a:rPr>
              <a:t>tokens routers can compute </a:t>
            </a:r>
            <a:r>
              <a:rPr lang="en-US" sz="1800" kern="0" dirty="0" smtClean="0">
                <a:solidFill>
                  <a:schemeClr val="tx1"/>
                </a:solidFill>
              </a:rPr>
              <a:t>next hop</a:t>
            </a:r>
          </a:p>
          <a:p>
            <a:endParaRPr lang="en-US" sz="1800" kern="0" dirty="0" smtClean="0">
              <a:solidFill>
                <a:schemeClr val="tx1"/>
              </a:solidFill>
            </a:endParaRPr>
          </a:p>
          <a:p>
            <a:endParaRPr lang="en-US" sz="1800" kern="0" dirty="0" smtClean="0">
              <a:solidFill>
                <a:schemeClr val="tx1"/>
              </a:solidFill>
            </a:endParaRPr>
          </a:p>
          <a:p>
            <a:r>
              <a:rPr lang="en-US" sz="1800" kern="0" dirty="0" smtClean="0">
                <a:solidFill>
                  <a:schemeClr val="tx1"/>
                </a:solidFill>
              </a:rPr>
              <a:t> </a:t>
            </a:r>
            <a:endParaRPr lang="en-US" sz="1800" kern="0" dirty="0">
              <a:solidFill>
                <a:schemeClr val="tx1"/>
              </a:solidFill>
            </a:endParaRPr>
          </a:p>
        </p:txBody>
      </p:sp>
      <p:pic>
        <p:nvPicPr>
          <p:cNvPr id="317"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84660" y="3586627"/>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8"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61666" y="3216275"/>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9"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142068" y="3622312"/>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0"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38425" y="5287212"/>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1"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04469" y="6124280"/>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2"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83833" y="5169692"/>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3" name="Picture 7" descr="fil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61839" y="3979396"/>
            <a:ext cx="310843" cy="325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4" name="Title 1"/>
          <p:cNvSpPr txBox="1">
            <a:spLocks/>
          </p:cNvSpPr>
          <p:nvPr/>
        </p:nvSpPr>
        <p:spPr>
          <a:xfrm>
            <a:off x="107928" y="3207553"/>
            <a:ext cx="3402159" cy="2373457"/>
          </a:xfrm>
          <a:prstGeom prst="rect">
            <a:avLst/>
          </a:prstGeom>
        </p:spPr>
        <p:txBody>
          <a:bodyPr/>
          <a:lst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a:lstStyle>
          <a:p>
            <a:r>
              <a:rPr lang="en-US" sz="1800" kern="0" dirty="0" smtClean="0">
                <a:solidFill>
                  <a:schemeClr val="tx1"/>
                </a:solidFill>
              </a:rPr>
              <a:t> </a:t>
            </a:r>
            <a:endParaRPr lang="en-US" sz="1800" kern="0" dirty="0">
              <a:solidFill>
                <a:schemeClr val="tx1"/>
              </a:solidFill>
            </a:endParaRPr>
          </a:p>
        </p:txBody>
      </p:sp>
      <p:sp>
        <p:nvSpPr>
          <p:cNvPr id="325" name="TextBox 324"/>
          <p:cNvSpPr txBox="1">
            <a:spLocks noChangeArrowheads="1"/>
          </p:cNvSpPr>
          <p:nvPr/>
        </p:nvSpPr>
        <p:spPr bwMode="auto">
          <a:xfrm>
            <a:off x="87312" y="3246437"/>
            <a:ext cx="3459220" cy="865237"/>
          </a:xfrm>
          <a:prstGeom prst="rect">
            <a:avLst/>
          </a:prstGeom>
          <a:noFill/>
          <a:ln w="9525">
            <a:noFill/>
            <a:miter lim="800000"/>
            <a:headEnd/>
            <a:tailEnd/>
          </a:ln>
          <a:extLst/>
        </p:spPr>
        <p:txBody>
          <a:bodyPr wrap="square">
            <a:spAutoFit/>
          </a:bodyPr>
          <a:lstStyle/>
          <a:p>
            <a:pPr algn="ctr"/>
            <a:r>
              <a:rPr lang="en-US" kern="0" dirty="0" smtClean="0"/>
              <a:t>Routers can </a:t>
            </a:r>
            <a:r>
              <a:rPr lang="en-US" u="sng" kern="0" dirty="0"/>
              <a:t>not</a:t>
            </a:r>
            <a:r>
              <a:rPr lang="en-US" kern="0" dirty="0"/>
              <a:t> leak other information, e.g. </a:t>
            </a:r>
            <a:r>
              <a:rPr lang="en-US" kern="0" dirty="0" smtClean="0"/>
              <a:t>final </a:t>
            </a:r>
            <a:r>
              <a:rPr lang="en-US" kern="0" dirty="0"/>
              <a:t>or previous hops in the path</a:t>
            </a:r>
          </a:p>
        </p:txBody>
      </p:sp>
      <p:sp>
        <p:nvSpPr>
          <p:cNvPr id="300" name="Heart 299"/>
          <p:cNvSpPr/>
          <p:nvPr/>
        </p:nvSpPr>
        <p:spPr bwMode="auto">
          <a:xfrm rot="21377992">
            <a:off x="3786532" y="1482081"/>
            <a:ext cx="5137280" cy="5077096"/>
          </a:xfrm>
          <a:prstGeom prst="heart">
            <a:avLst/>
          </a:prstGeom>
          <a:noFill/>
          <a:ln w="28575"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ndParaRPr>
          </a:p>
        </p:txBody>
      </p:sp>
      <p:sp>
        <p:nvSpPr>
          <p:cNvPr id="70" name="Cloud Callout 69"/>
          <p:cNvSpPr/>
          <p:nvPr/>
        </p:nvSpPr>
        <p:spPr bwMode="auto">
          <a:xfrm>
            <a:off x="3211512" y="2027913"/>
            <a:ext cx="3532972" cy="2276917"/>
          </a:xfrm>
          <a:prstGeom prst="cloudCallout">
            <a:avLst>
              <a:gd name="adj1" fmla="val 14689"/>
              <a:gd name="adj2" fmla="val 71087"/>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ndParaRPr>
          </a:p>
        </p:txBody>
      </p:sp>
      <p:sp>
        <p:nvSpPr>
          <p:cNvPr id="71" name="Title 1"/>
          <p:cNvSpPr txBox="1">
            <a:spLocks/>
          </p:cNvSpPr>
          <p:nvPr/>
        </p:nvSpPr>
        <p:spPr>
          <a:xfrm>
            <a:off x="3301045" y="2545920"/>
            <a:ext cx="3402159" cy="640684"/>
          </a:xfrm>
          <a:prstGeom prst="rect">
            <a:avLst/>
          </a:prstGeom>
        </p:spPr>
        <p:txBody>
          <a:bodyPr/>
          <a:lstStyle>
            <a:lvl1pPr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roid Sans Fallback" charset="0"/>
                <a:cs typeface="Droid Sans Fallback" charset="0"/>
              </a:defRPr>
            </a:lvl9pPr>
          </a:lstStyle>
          <a:p>
            <a:r>
              <a:rPr lang="en-US" sz="1800" b="1" kern="0" dirty="0">
                <a:solidFill>
                  <a:schemeClr val="tx1"/>
                </a:solidFill>
              </a:rPr>
              <a:t> </a:t>
            </a:r>
            <a:r>
              <a:rPr lang="en-US" sz="1800" b="1" kern="0" dirty="0" smtClean="0">
                <a:solidFill>
                  <a:schemeClr val="tx1"/>
                </a:solidFill>
              </a:rPr>
              <a:t> Router, I suspect that my wife is cheating on me. Can you tell me what is the next destination of this </a:t>
            </a:r>
            <a:r>
              <a:rPr lang="en-US" sz="1800" b="1" kern="0" dirty="0" err="1" smtClean="0">
                <a:solidFill>
                  <a:schemeClr val="tx1"/>
                </a:solidFill>
              </a:rPr>
              <a:t>msg</a:t>
            </a:r>
            <a:r>
              <a:rPr lang="en-US" sz="1800" b="1" kern="0" dirty="0" smtClean="0">
                <a:solidFill>
                  <a:schemeClr val="tx1"/>
                </a:solidFill>
              </a:rPr>
              <a:t> of hers that I intercepted?</a:t>
            </a:r>
            <a:endParaRPr lang="en-US" sz="1800" b="1" kern="0" dirty="0">
              <a:solidFill>
                <a:schemeClr val="tx1"/>
              </a:solidFill>
            </a:endParaRPr>
          </a:p>
        </p:txBody>
      </p:sp>
      <p:cxnSp>
        <p:nvCxnSpPr>
          <p:cNvPr id="73" name="AutoShape 96"/>
          <p:cNvCxnSpPr>
            <a:cxnSpLocks noChangeShapeType="1"/>
            <a:endCxn id="269322" idx="3"/>
          </p:cNvCxnSpPr>
          <p:nvPr/>
        </p:nvCxnSpPr>
        <p:spPr bwMode="auto">
          <a:xfrm flipV="1">
            <a:off x="6492532" y="2442526"/>
            <a:ext cx="893349" cy="2740765"/>
          </a:xfrm>
          <a:prstGeom prst="straightConnector1">
            <a:avLst/>
          </a:prstGeom>
          <a:noFill/>
          <a:ln w="25400">
            <a:solidFill>
              <a:srgbClr val="00B050"/>
            </a:solidFill>
            <a:round/>
            <a:headEnd/>
            <a:tailEnd/>
          </a:ln>
          <a:extLst>
            <a:ext uri="{909E8E84-426E-40DD-AFC4-6F175D3DCCD1}">
              <a14:hiddenFill xmlns:a14="http://schemas.microsoft.com/office/drawing/2010/main">
                <a:noFill/>
              </a14:hiddenFill>
            </a:ext>
          </a:extLst>
        </p:spPr>
      </p:cxnSp>
      <p:sp>
        <p:nvSpPr>
          <p:cNvPr id="74" name="TextBox 73"/>
          <p:cNvSpPr txBox="1">
            <a:spLocks noChangeArrowheads="1"/>
          </p:cNvSpPr>
          <p:nvPr/>
        </p:nvSpPr>
        <p:spPr bwMode="auto">
          <a:xfrm>
            <a:off x="87312" y="4503896"/>
            <a:ext cx="3459220" cy="1638141"/>
          </a:xfrm>
          <a:prstGeom prst="rect">
            <a:avLst/>
          </a:prstGeom>
          <a:noFill/>
          <a:ln w="9525">
            <a:noFill/>
            <a:miter lim="800000"/>
            <a:headEnd/>
            <a:tailEnd/>
          </a:ln>
          <a:extLst/>
        </p:spPr>
        <p:txBody>
          <a:bodyPr wrap="square">
            <a:spAutoFit/>
          </a:bodyPr>
          <a:lstStyle/>
          <a:p>
            <a:r>
              <a:rPr lang="en-US" kern="0" dirty="0" smtClean="0"/>
              <a:t>Router has</a:t>
            </a:r>
            <a:r>
              <a:rPr lang="en-US" kern="0" dirty="0" smtClean="0"/>
              <a:t> </a:t>
            </a:r>
            <a:r>
              <a:rPr lang="en-US" kern="0" dirty="0" smtClean="0"/>
              <a:t>6 possible </a:t>
            </a:r>
            <a:r>
              <a:rPr lang="en-US" kern="0" dirty="0" smtClean="0"/>
              <a:t>next hops</a:t>
            </a:r>
            <a:r>
              <a:rPr lang="en-US" kern="0" dirty="0" smtClean="0"/>
              <a:t> </a:t>
            </a:r>
            <a:r>
              <a:rPr lang="en-US" kern="0" dirty="0" smtClean="0"/>
              <a:t>for the </a:t>
            </a:r>
            <a:r>
              <a:rPr lang="en-US" kern="0" dirty="0" smtClean="0"/>
              <a:t>package</a:t>
            </a:r>
          </a:p>
          <a:p>
            <a:pPr algn="ctr"/>
            <a:r>
              <a:rPr lang="en-US" kern="0" dirty="0" smtClean="0"/>
              <a:t>Adam’s </a:t>
            </a:r>
            <a:r>
              <a:rPr lang="en-US" kern="0" dirty="0" smtClean="0"/>
              <a:t>message followed the pink one but the router gives to Bob a FSK that shows as next </a:t>
            </a:r>
            <a:r>
              <a:rPr lang="en-US" kern="0" dirty="0" smtClean="0"/>
              <a:t>hop</a:t>
            </a:r>
            <a:r>
              <a:rPr lang="en-US" kern="0" dirty="0" smtClean="0"/>
              <a:t> </a:t>
            </a:r>
            <a:r>
              <a:rPr lang="en-US" kern="0" dirty="0" smtClean="0"/>
              <a:t>the green one</a:t>
            </a:r>
            <a:endParaRPr lang="en-US" kern="0" dirty="0"/>
          </a:p>
        </p:txBody>
      </p:sp>
      <p:pic>
        <p:nvPicPr>
          <p:cNvPr id="2050" name="Picture 2" descr="http://www.picgifs.com/graphics/b/bob-the-builder/graphics-bob-the-builder-085405.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39294" y="4729826"/>
            <a:ext cx="532215" cy="880372"/>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Visualizzazione di FSK.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4" name="Picture 40"/>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16627" y="5084467"/>
            <a:ext cx="645936" cy="525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37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6" presetClass="exit" presetSubtype="32" fill="hold" nodeType="clickEffect">
                                  <p:stCondLst>
                                    <p:cond delay="0"/>
                                  </p:stCondLst>
                                  <p:childTnLst>
                                    <p:animEffect transition="out" filter="circle(out)">
                                      <p:cBhvr>
                                        <p:cTn id="12" dur="100"/>
                                        <p:tgtEl>
                                          <p:spTgt spid="317"/>
                                        </p:tgtEl>
                                      </p:cBhvr>
                                    </p:animEffect>
                                    <p:set>
                                      <p:cBhvr>
                                        <p:cTn id="13" dur="1" fill="hold">
                                          <p:stCondLst>
                                            <p:cond delay="99"/>
                                          </p:stCondLst>
                                        </p:cTn>
                                        <p:tgtEl>
                                          <p:spTgt spid="317"/>
                                        </p:tgtEl>
                                        <p:attrNameLst>
                                          <p:attrName>style.visibility</p:attrName>
                                        </p:attrNameLst>
                                      </p:cBhvr>
                                      <p:to>
                                        <p:strVal val="hidden"/>
                                      </p:to>
                                    </p:set>
                                  </p:childTnLst>
                                </p:cTn>
                              </p:par>
                              <p:par>
                                <p:cTn id="14" presetID="6" presetClass="entr" presetSubtype="16" fill="hold" nodeType="withEffect">
                                  <p:stCondLst>
                                    <p:cond delay="0"/>
                                  </p:stCondLst>
                                  <p:childTnLst>
                                    <p:set>
                                      <p:cBhvr>
                                        <p:cTn id="15" dur="1" fill="hold">
                                          <p:stCondLst>
                                            <p:cond delay="0"/>
                                          </p:stCondLst>
                                        </p:cTn>
                                        <p:tgtEl>
                                          <p:spTgt spid="319"/>
                                        </p:tgtEl>
                                        <p:attrNameLst>
                                          <p:attrName>style.visibility</p:attrName>
                                        </p:attrNameLst>
                                      </p:cBhvr>
                                      <p:to>
                                        <p:strVal val="visible"/>
                                      </p:to>
                                    </p:set>
                                    <p:animEffect transition="in" filter="circle(in)">
                                      <p:cBhvr>
                                        <p:cTn id="16" dur="500"/>
                                        <p:tgtEl>
                                          <p:spTgt spid="319"/>
                                        </p:tgtEl>
                                      </p:cBhvr>
                                    </p:animEffect>
                                  </p:childTnLst>
                                </p:cTn>
                              </p:par>
                            </p:childTnLst>
                          </p:cTn>
                        </p:par>
                        <p:par>
                          <p:cTn id="17" fill="hold">
                            <p:stCondLst>
                              <p:cond delay="500"/>
                            </p:stCondLst>
                            <p:childTnLst>
                              <p:par>
                                <p:cTn id="18" presetID="6" presetClass="exit" presetSubtype="32" fill="hold" nodeType="afterEffect">
                                  <p:stCondLst>
                                    <p:cond delay="0"/>
                                  </p:stCondLst>
                                  <p:childTnLst>
                                    <p:animEffect transition="out" filter="circle(out)">
                                      <p:cBhvr>
                                        <p:cTn id="19" dur="100"/>
                                        <p:tgtEl>
                                          <p:spTgt spid="319"/>
                                        </p:tgtEl>
                                      </p:cBhvr>
                                    </p:animEffect>
                                    <p:set>
                                      <p:cBhvr>
                                        <p:cTn id="20" dur="1" fill="hold">
                                          <p:stCondLst>
                                            <p:cond delay="99"/>
                                          </p:stCondLst>
                                        </p:cTn>
                                        <p:tgtEl>
                                          <p:spTgt spid="319"/>
                                        </p:tgtEl>
                                        <p:attrNameLst>
                                          <p:attrName>style.visibility</p:attrName>
                                        </p:attrNameLst>
                                      </p:cBhvr>
                                      <p:to>
                                        <p:strVal val="hidden"/>
                                      </p:to>
                                    </p:set>
                                  </p:childTnLst>
                                </p:cTn>
                              </p:par>
                              <p:par>
                                <p:cTn id="21" presetID="6" presetClass="entr" presetSubtype="16" fill="hold" nodeType="withEffect">
                                  <p:stCondLst>
                                    <p:cond delay="0"/>
                                  </p:stCondLst>
                                  <p:childTnLst>
                                    <p:set>
                                      <p:cBhvr>
                                        <p:cTn id="22" dur="1" fill="hold">
                                          <p:stCondLst>
                                            <p:cond delay="0"/>
                                          </p:stCondLst>
                                        </p:cTn>
                                        <p:tgtEl>
                                          <p:spTgt spid="320"/>
                                        </p:tgtEl>
                                        <p:attrNameLst>
                                          <p:attrName>style.visibility</p:attrName>
                                        </p:attrNameLst>
                                      </p:cBhvr>
                                      <p:to>
                                        <p:strVal val="visible"/>
                                      </p:to>
                                    </p:set>
                                    <p:animEffect transition="in" filter="circle(in)">
                                      <p:cBhvr>
                                        <p:cTn id="23" dur="1000"/>
                                        <p:tgtEl>
                                          <p:spTgt spid="320"/>
                                        </p:tgtEl>
                                      </p:cBhvr>
                                    </p:animEffect>
                                  </p:childTnLst>
                                </p:cTn>
                              </p:par>
                            </p:childTnLst>
                          </p:cTn>
                        </p:par>
                        <p:par>
                          <p:cTn id="24" fill="hold">
                            <p:stCondLst>
                              <p:cond delay="1500"/>
                            </p:stCondLst>
                            <p:childTnLst>
                              <p:par>
                                <p:cTn id="25" presetID="6" presetClass="exit" presetSubtype="32" fill="hold" nodeType="afterEffect">
                                  <p:stCondLst>
                                    <p:cond delay="0"/>
                                  </p:stCondLst>
                                  <p:childTnLst>
                                    <p:animEffect transition="out" filter="circle(out)">
                                      <p:cBhvr>
                                        <p:cTn id="26" dur="100"/>
                                        <p:tgtEl>
                                          <p:spTgt spid="320"/>
                                        </p:tgtEl>
                                      </p:cBhvr>
                                    </p:animEffect>
                                    <p:set>
                                      <p:cBhvr>
                                        <p:cTn id="27" dur="1" fill="hold">
                                          <p:stCondLst>
                                            <p:cond delay="99"/>
                                          </p:stCondLst>
                                        </p:cTn>
                                        <p:tgtEl>
                                          <p:spTgt spid="320"/>
                                        </p:tgtEl>
                                        <p:attrNameLst>
                                          <p:attrName>style.visibility</p:attrName>
                                        </p:attrNameLst>
                                      </p:cBhvr>
                                      <p:to>
                                        <p:strVal val="hidden"/>
                                      </p:to>
                                    </p:set>
                                  </p:childTnLst>
                                </p:cTn>
                              </p:par>
                              <p:par>
                                <p:cTn id="28" presetID="6" presetClass="entr" presetSubtype="16" fill="hold" nodeType="withEffect">
                                  <p:stCondLst>
                                    <p:cond delay="0"/>
                                  </p:stCondLst>
                                  <p:childTnLst>
                                    <p:set>
                                      <p:cBhvr>
                                        <p:cTn id="29" dur="1" fill="hold">
                                          <p:stCondLst>
                                            <p:cond delay="0"/>
                                          </p:stCondLst>
                                        </p:cTn>
                                        <p:tgtEl>
                                          <p:spTgt spid="321"/>
                                        </p:tgtEl>
                                        <p:attrNameLst>
                                          <p:attrName>style.visibility</p:attrName>
                                        </p:attrNameLst>
                                      </p:cBhvr>
                                      <p:to>
                                        <p:strVal val="visible"/>
                                      </p:to>
                                    </p:set>
                                    <p:animEffect transition="in" filter="circle(in)">
                                      <p:cBhvr>
                                        <p:cTn id="30" dur="500"/>
                                        <p:tgtEl>
                                          <p:spTgt spid="321"/>
                                        </p:tgtEl>
                                      </p:cBhvr>
                                    </p:animEffect>
                                  </p:childTnLst>
                                </p:cTn>
                              </p:par>
                            </p:childTnLst>
                          </p:cTn>
                        </p:par>
                        <p:par>
                          <p:cTn id="31" fill="hold">
                            <p:stCondLst>
                              <p:cond delay="2000"/>
                            </p:stCondLst>
                            <p:childTnLst>
                              <p:par>
                                <p:cTn id="32" presetID="6" presetClass="exit" presetSubtype="32" fill="hold" nodeType="afterEffect">
                                  <p:stCondLst>
                                    <p:cond delay="0"/>
                                  </p:stCondLst>
                                  <p:childTnLst>
                                    <p:animEffect transition="out" filter="circle(out)">
                                      <p:cBhvr>
                                        <p:cTn id="33" dur="200"/>
                                        <p:tgtEl>
                                          <p:spTgt spid="321"/>
                                        </p:tgtEl>
                                      </p:cBhvr>
                                    </p:animEffect>
                                    <p:set>
                                      <p:cBhvr>
                                        <p:cTn id="34" dur="1" fill="hold">
                                          <p:stCondLst>
                                            <p:cond delay="199"/>
                                          </p:stCondLst>
                                        </p:cTn>
                                        <p:tgtEl>
                                          <p:spTgt spid="321"/>
                                        </p:tgtEl>
                                        <p:attrNameLst>
                                          <p:attrName>style.visibility</p:attrName>
                                        </p:attrNameLst>
                                      </p:cBhvr>
                                      <p:to>
                                        <p:strVal val="hidden"/>
                                      </p:to>
                                    </p:set>
                                  </p:childTnLst>
                                </p:cTn>
                              </p:par>
                              <p:par>
                                <p:cTn id="35" presetID="6" presetClass="entr" presetSubtype="16" fill="hold" nodeType="withEffect">
                                  <p:stCondLst>
                                    <p:cond delay="0"/>
                                  </p:stCondLst>
                                  <p:childTnLst>
                                    <p:set>
                                      <p:cBhvr>
                                        <p:cTn id="36" dur="1" fill="hold">
                                          <p:stCondLst>
                                            <p:cond delay="0"/>
                                          </p:stCondLst>
                                        </p:cTn>
                                        <p:tgtEl>
                                          <p:spTgt spid="322"/>
                                        </p:tgtEl>
                                        <p:attrNameLst>
                                          <p:attrName>style.visibility</p:attrName>
                                        </p:attrNameLst>
                                      </p:cBhvr>
                                      <p:to>
                                        <p:strVal val="visible"/>
                                      </p:to>
                                    </p:set>
                                    <p:animEffect transition="in" filter="circle(in)">
                                      <p:cBhvr>
                                        <p:cTn id="37" dur="1000"/>
                                        <p:tgtEl>
                                          <p:spTgt spid="322"/>
                                        </p:tgtEl>
                                      </p:cBhvr>
                                    </p:animEffect>
                                  </p:childTnLst>
                                </p:cTn>
                              </p:par>
                            </p:childTnLst>
                          </p:cTn>
                        </p:par>
                        <p:par>
                          <p:cTn id="38" fill="hold">
                            <p:stCondLst>
                              <p:cond delay="3000"/>
                            </p:stCondLst>
                            <p:childTnLst>
                              <p:par>
                                <p:cTn id="39" presetID="6" presetClass="exit" presetSubtype="32" fill="hold" nodeType="afterEffect">
                                  <p:stCondLst>
                                    <p:cond delay="0"/>
                                  </p:stCondLst>
                                  <p:childTnLst>
                                    <p:animEffect transition="out" filter="circle(out)">
                                      <p:cBhvr>
                                        <p:cTn id="40" dur="100"/>
                                        <p:tgtEl>
                                          <p:spTgt spid="322"/>
                                        </p:tgtEl>
                                      </p:cBhvr>
                                    </p:animEffect>
                                    <p:set>
                                      <p:cBhvr>
                                        <p:cTn id="41" dur="1" fill="hold">
                                          <p:stCondLst>
                                            <p:cond delay="99"/>
                                          </p:stCondLst>
                                        </p:cTn>
                                        <p:tgtEl>
                                          <p:spTgt spid="322"/>
                                        </p:tgtEl>
                                        <p:attrNameLst>
                                          <p:attrName>style.visibility</p:attrName>
                                        </p:attrNameLst>
                                      </p:cBhvr>
                                      <p:to>
                                        <p:strVal val="hidden"/>
                                      </p:to>
                                    </p:set>
                                  </p:childTnLst>
                                </p:cTn>
                              </p:par>
                            </p:childTnLst>
                          </p:cTn>
                        </p:par>
                        <p:par>
                          <p:cTn id="42" fill="hold">
                            <p:stCondLst>
                              <p:cond delay="3100"/>
                            </p:stCondLst>
                            <p:childTnLst>
                              <p:par>
                                <p:cTn id="43" presetID="6" presetClass="entr" presetSubtype="16" fill="hold" nodeType="afterEffect">
                                  <p:stCondLst>
                                    <p:cond delay="0"/>
                                  </p:stCondLst>
                                  <p:childTnLst>
                                    <p:set>
                                      <p:cBhvr>
                                        <p:cTn id="44" dur="1" fill="hold">
                                          <p:stCondLst>
                                            <p:cond delay="0"/>
                                          </p:stCondLst>
                                        </p:cTn>
                                        <p:tgtEl>
                                          <p:spTgt spid="323"/>
                                        </p:tgtEl>
                                        <p:attrNameLst>
                                          <p:attrName>style.visibility</p:attrName>
                                        </p:attrNameLst>
                                      </p:cBhvr>
                                      <p:to>
                                        <p:strVal val="visible"/>
                                      </p:to>
                                    </p:set>
                                    <p:animEffect transition="in" filter="circle(in)">
                                      <p:cBhvr>
                                        <p:cTn id="45" dur="1000"/>
                                        <p:tgtEl>
                                          <p:spTgt spid="323"/>
                                        </p:tgtEl>
                                      </p:cBhvr>
                                    </p:animEffect>
                                  </p:childTnLst>
                                </p:cTn>
                              </p:par>
                            </p:childTnLst>
                          </p:cTn>
                        </p:par>
                        <p:par>
                          <p:cTn id="46" fill="hold">
                            <p:stCondLst>
                              <p:cond delay="4100"/>
                            </p:stCondLst>
                            <p:childTnLst>
                              <p:par>
                                <p:cTn id="47" presetID="6" presetClass="exit" presetSubtype="32" fill="hold" nodeType="afterEffect">
                                  <p:stCondLst>
                                    <p:cond delay="0"/>
                                  </p:stCondLst>
                                  <p:childTnLst>
                                    <p:animEffect transition="out" filter="circle(out)">
                                      <p:cBhvr>
                                        <p:cTn id="48" dur="100"/>
                                        <p:tgtEl>
                                          <p:spTgt spid="323"/>
                                        </p:tgtEl>
                                      </p:cBhvr>
                                    </p:animEffect>
                                    <p:set>
                                      <p:cBhvr>
                                        <p:cTn id="49" dur="1" fill="hold">
                                          <p:stCondLst>
                                            <p:cond delay="99"/>
                                          </p:stCondLst>
                                        </p:cTn>
                                        <p:tgtEl>
                                          <p:spTgt spid="323"/>
                                        </p:tgtEl>
                                        <p:attrNameLst>
                                          <p:attrName>style.visibility</p:attrName>
                                        </p:attrNameLst>
                                      </p:cBhvr>
                                      <p:to>
                                        <p:strVal val="hidden"/>
                                      </p:to>
                                    </p:set>
                                  </p:childTnLst>
                                </p:cTn>
                              </p:par>
                            </p:childTnLst>
                          </p:cTn>
                        </p:par>
                        <p:par>
                          <p:cTn id="50" fill="hold">
                            <p:stCondLst>
                              <p:cond delay="4200"/>
                            </p:stCondLst>
                            <p:childTnLst>
                              <p:par>
                                <p:cTn id="51" presetID="6" presetClass="entr" presetSubtype="16" fill="hold" nodeType="afterEffect">
                                  <p:stCondLst>
                                    <p:cond delay="0"/>
                                  </p:stCondLst>
                                  <p:childTnLst>
                                    <p:set>
                                      <p:cBhvr>
                                        <p:cTn id="52" dur="1" fill="hold">
                                          <p:stCondLst>
                                            <p:cond delay="0"/>
                                          </p:stCondLst>
                                        </p:cTn>
                                        <p:tgtEl>
                                          <p:spTgt spid="318"/>
                                        </p:tgtEl>
                                        <p:attrNameLst>
                                          <p:attrName>style.visibility</p:attrName>
                                        </p:attrNameLst>
                                      </p:cBhvr>
                                      <p:to>
                                        <p:strVal val="visible"/>
                                      </p:to>
                                    </p:set>
                                    <p:animEffect transition="in" filter="circle(in)">
                                      <p:cBhvr>
                                        <p:cTn id="53" dur="500"/>
                                        <p:tgtEl>
                                          <p:spTgt spid="318"/>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06"/>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326"/>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30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2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2050"/>
                                        </p:tgtEl>
                                        <p:attrNameLst>
                                          <p:attrName>style.visibility</p:attrName>
                                        </p:attrNameLst>
                                      </p:cBhvr>
                                      <p:to>
                                        <p:strVal val="visible"/>
                                      </p:to>
                                    </p:set>
                                  </p:childTnLst>
                                </p:cTn>
                              </p:par>
                            </p:childTnLst>
                          </p:cTn>
                        </p:par>
                        <p:par>
                          <p:cTn id="70" fill="hold">
                            <p:stCondLst>
                              <p:cond delay="0"/>
                            </p:stCondLst>
                            <p:childTnLst>
                              <p:par>
                                <p:cTn id="71" presetID="10" presetClass="entr" presetSubtype="0"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fade">
                                      <p:cBhvr>
                                        <p:cTn id="73" dur="500"/>
                                        <p:tgtEl>
                                          <p:spTgt spid="70"/>
                                        </p:tgtEl>
                                      </p:cBhvr>
                                    </p:animEffect>
                                  </p:childTnLst>
                                </p:cTn>
                              </p:par>
                              <p:par>
                                <p:cTn id="74" presetID="1" presetClass="entr" presetSubtype="0" fill="hold" grpId="0" nodeType="withEffect">
                                  <p:stCondLst>
                                    <p:cond delay="0"/>
                                  </p:stCondLst>
                                  <p:childTnLst>
                                    <p:set>
                                      <p:cBhvr>
                                        <p:cTn id="75" dur="1" fill="hold">
                                          <p:stCondLst>
                                            <p:cond delay="0"/>
                                          </p:stCondLst>
                                        </p:cTn>
                                        <p:tgtEl>
                                          <p:spTgt spid="71"/>
                                        </p:tgtEl>
                                        <p:attrNameLst>
                                          <p:attrName>style.visibility</p:attrName>
                                        </p:attrNameLst>
                                      </p:cBhvr>
                                      <p:to>
                                        <p:strVal val="visible"/>
                                      </p:to>
                                    </p:set>
                                  </p:childTnLst>
                                </p:cTn>
                              </p:par>
                            </p:childTnLst>
                          </p:cTn>
                        </p:par>
                        <p:par>
                          <p:cTn id="76" fill="hold">
                            <p:stCondLst>
                              <p:cond delay="500"/>
                            </p:stCondLst>
                            <p:childTnLst>
                              <p:par>
                                <p:cTn id="77" presetID="1" presetClass="entr" presetSubtype="0"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72"/>
                                        </p:tgtEl>
                                        <p:attrNameLst>
                                          <p:attrName>style.visibility</p:attrName>
                                        </p:attrNameLst>
                                      </p:cBhvr>
                                      <p:to>
                                        <p:strVal val="visible"/>
                                      </p:to>
                                    </p:set>
                                  </p:childTnLst>
                                </p:cTn>
                              </p:par>
                            </p:childTnLst>
                          </p:cTn>
                        </p:par>
                        <p:par>
                          <p:cTn id="83" fill="hold">
                            <p:stCondLst>
                              <p:cond delay="0"/>
                            </p:stCondLst>
                            <p:childTnLst>
                              <p:par>
                                <p:cTn id="84" presetID="1" presetClass="exit" presetSubtype="0" fill="hold" nodeType="afterEffect">
                                  <p:stCondLst>
                                    <p:cond delay="0"/>
                                  </p:stCondLst>
                                  <p:childTnLst>
                                    <p:set>
                                      <p:cBhvr>
                                        <p:cTn id="85" dur="1" fill="hold">
                                          <p:stCondLst>
                                            <p:cond delay="0"/>
                                          </p:stCondLst>
                                        </p:cTn>
                                        <p:tgtEl>
                                          <p:spTgt spid="326"/>
                                        </p:tgtEl>
                                        <p:attrNameLst>
                                          <p:attrName>style.visibility</p:attrName>
                                        </p:attrNameLst>
                                      </p:cBhvr>
                                      <p:to>
                                        <p:strVal val="hidden"/>
                                      </p:to>
                                    </p:set>
                                  </p:childTnLst>
                                </p:cTn>
                              </p:par>
                            </p:childTnLst>
                          </p:cTn>
                        </p:par>
                        <p:par>
                          <p:cTn id="86" fill="hold">
                            <p:stCondLst>
                              <p:cond delay="0"/>
                            </p:stCondLst>
                            <p:childTnLst>
                              <p:par>
                                <p:cTn id="87" presetID="1" presetClass="exit" presetSubtype="0" fill="hold" nodeType="afterEffect">
                                  <p:stCondLst>
                                    <p:cond delay="1000"/>
                                  </p:stCondLst>
                                  <p:childTnLst>
                                    <p:set>
                                      <p:cBhvr>
                                        <p:cTn id="88" dur="1" fill="hold">
                                          <p:stCondLst>
                                            <p:cond delay="0"/>
                                          </p:stCondLst>
                                        </p:cTn>
                                        <p:tgtEl>
                                          <p:spTgt spid="269345"/>
                                        </p:tgtEl>
                                        <p:attrNameLst>
                                          <p:attrName>style.visibility</p:attrName>
                                        </p:attrNameLst>
                                      </p:cBhvr>
                                      <p:to>
                                        <p:strVal val="hidden"/>
                                      </p:to>
                                    </p:set>
                                  </p:childTnLst>
                                </p:cTn>
                              </p:par>
                            </p:childTnLst>
                          </p:cTn>
                        </p:par>
                        <p:par>
                          <p:cTn id="89" fill="hold">
                            <p:stCondLst>
                              <p:cond delay="1000"/>
                            </p:stCondLst>
                            <p:childTnLst>
                              <p:par>
                                <p:cTn id="90" presetID="10" presetClass="entr" presetSubtype="0" fill="hold" nodeType="afterEffect">
                                  <p:stCondLst>
                                    <p:cond delay="1000"/>
                                  </p:stCondLst>
                                  <p:childTnLst>
                                    <p:set>
                                      <p:cBhvr>
                                        <p:cTn id="91" dur="1" fill="hold">
                                          <p:stCondLst>
                                            <p:cond delay="0"/>
                                          </p:stCondLst>
                                        </p:cTn>
                                        <p:tgtEl>
                                          <p:spTgt spid="73"/>
                                        </p:tgtEl>
                                        <p:attrNameLst>
                                          <p:attrName>style.visibility</p:attrName>
                                        </p:attrNameLst>
                                      </p:cBhvr>
                                      <p:to>
                                        <p:strVal val="visible"/>
                                      </p:to>
                                    </p:set>
                                    <p:animEffect transition="in" filter="fade">
                                      <p:cBhvr>
                                        <p:cTn id="9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306" grpId="0"/>
      <p:bldP spid="325" grpId="0"/>
      <p:bldP spid="70" grpId="0" animBg="1"/>
      <p:bldP spid="71" grpId="0"/>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0098D8"/>
                </a:solidFill>
              </a:rPr>
              <a:t>Our </a:t>
            </a:r>
            <a:r>
              <a:rPr lang="en-US" sz="4800" dirty="0" smtClean="0">
                <a:solidFill>
                  <a:srgbClr val="0098D8"/>
                </a:solidFill>
              </a:rPr>
              <a:t>Results</a:t>
            </a:r>
            <a:endParaRPr lang="en-US" sz="4800" dirty="0">
              <a:solidFill>
                <a:srgbClr val="0098D8"/>
              </a:solidFill>
            </a:endParaRPr>
          </a:p>
        </p:txBody>
      </p:sp>
      <p:sp>
        <p:nvSpPr>
          <p:cNvPr id="7" name="Content Placeholder 2"/>
          <p:cNvSpPr>
            <a:spLocks noGrp="1"/>
          </p:cNvSpPr>
          <p:nvPr>
            <p:ph idx="1"/>
          </p:nvPr>
        </p:nvSpPr>
        <p:spPr>
          <a:xfrm>
            <a:off x="392112" y="1987549"/>
            <a:ext cx="9296400" cy="4383088"/>
          </a:xfrm>
        </p:spPr>
        <p:txBody>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600" dirty="0" smtClean="0"/>
              <a:t>Receiver-deniable </a:t>
            </a:r>
            <a:r>
              <a:rPr lang="en-US" sz="2600" dirty="0" smtClean="0"/>
              <a:t>FE for general </a:t>
            </a:r>
            <a:r>
              <a:rPr lang="en-US" sz="2600" dirty="0" smtClean="0"/>
              <a:t>functions BB from any FE</a:t>
            </a:r>
            <a:endParaRPr lang="en-US" sz="2600" dirty="0" smtClean="0"/>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6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600" dirty="0" smtClean="0"/>
              <a:t>Receiver-deniable FE in </a:t>
            </a:r>
            <a:r>
              <a:rPr lang="en-US" sz="2600" dirty="0" smtClean="0"/>
              <a:t>the multi-distributional model</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6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600" dirty="0" smtClean="0"/>
              <a:t>Relations between Sim-Security and Deniability</a:t>
            </a:r>
          </a:p>
          <a:p>
            <a:pPr marL="107950" indent="0">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6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600" dirty="0" smtClean="0"/>
              <a:t>Efficient constructions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92075" y="1868487"/>
            <a:ext cx="1920875" cy="3238500"/>
          </a:xfrm>
          <a:prstGeom prst="rect">
            <a:avLst/>
          </a:prstGeom>
          <a:noFill/>
          <a:ln w="36720">
            <a:noFill/>
            <a:round/>
            <a:headEnd/>
            <a:tailEnd/>
          </a:ln>
          <a:effectLst/>
        </p:spPr>
      </p:pic>
      <p:sp>
        <p:nvSpPr>
          <p:cNvPr id="2" name="Title 1"/>
          <p:cNvSpPr>
            <a:spLocks noGrp="1"/>
          </p:cNvSpPr>
          <p:nvPr>
            <p:ph type="title"/>
          </p:nvPr>
        </p:nvSpPr>
        <p:spPr/>
        <p:txBody>
          <a:bodyPr/>
          <a:lstStyle/>
          <a:p>
            <a:r>
              <a:rPr lang="en-US" dirty="0" smtClean="0">
                <a:solidFill>
                  <a:srgbClr val="0098D8"/>
                </a:solidFill>
              </a:rPr>
              <a:t>Functional Encryption: IND-Security</a:t>
            </a:r>
            <a:endParaRPr lang="en-US" dirty="0">
              <a:solidFill>
                <a:srgbClr val="0098D8"/>
              </a:solidFill>
            </a:endParaRPr>
          </a:p>
        </p:txBody>
      </p:sp>
      <p:pic>
        <p:nvPicPr>
          <p:cNvPr id="4" name="Picture 1"/>
          <p:cNvPicPr>
            <a:picLocks noChangeAspect="1" noChangeArrowheads="1"/>
          </p:cNvPicPr>
          <p:nvPr/>
        </p:nvPicPr>
        <p:blipFill>
          <a:blip r:embed="rId3" cstate="print"/>
          <a:srcRect/>
          <a:stretch>
            <a:fillRect/>
          </a:stretch>
        </p:blipFill>
        <p:spPr bwMode="auto">
          <a:xfrm>
            <a:off x="8620125" y="2255837"/>
            <a:ext cx="1460500" cy="3200400"/>
          </a:xfrm>
          <a:prstGeom prst="rect">
            <a:avLst/>
          </a:prstGeom>
          <a:noFill/>
          <a:ln w="36720">
            <a:noFill/>
            <a:round/>
            <a:headEnd/>
            <a:tailEnd/>
          </a:ln>
          <a:effectLst/>
        </p:spPr>
      </p:pic>
      <p:sp>
        <p:nvSpPr>
          <p:cNvPr id="6" name="Text Box 34"/>
          <p:cNvSpPr txBox="1">
            <a:spLocks noChangeArrowheads="1"/>
          </p:cNvSpPr>
          <p:nvPr/>
        </p:nvSpPr>
        <p:spPr bwMode="auto">
          <a:xfrm>
            <a:off x="8393112" y="1837089"/>
            <a:ext cx="2154634" cy="376238"/>
          </a:xfrm>
          <a:prstGeom prst="rect">
            <a:avLst/>
          </a:prstGeom>
          <a:noFill/>
          <a:ln w="36720">
            <a:noFill/>
            <a:round/>
            <a:headEnd/>
            <a:tailEnd/>
          </a:ln>
          <a:effectLst/>
        </p:spPr>
        <p:txBody>
          <a:bodyPr lIns="90000" tIns="62640" rIns="90000" bIns="45000"/>
          <a:lstStyle/>
          <a:p>
            <a:pPr>
              <a:tabLst>
                <a:tab pos="723900" algn="l"/>
                <a:tab pos="1447800" algn="l"/>
              </a:tabLst>
            </a:pPr>
            <a:r>
              <a:rPr lang="en-US" sz="2400" dirty="0">
                <a:solidFill>
                  <a:srgbClr val="000000"/>
                </a:solidFill>
                <a:ea typeface="Droid Sans Fallback" charset="0"/>
                <a:cs typeface="Droid Sans Fallback" charset="0"/>
              </a:rPr>
              <a:t>Challenger</a:t>
            </a:r>
          </a:p>
        </p:txBody>
      </p:sp>
      <p:sp>
        <p:nvSpPr>
          <p:cNvPr id="7" name="Text Box 35"/>
          <p:cNvSpPr txBox="1">
            <a:spLocks noChangeArrowheads="1"/>
          </p:cNvSpPr>
          <p:nvPr/>
        </p:nvSpPr>
        <p:spPr bwMode="auto">
          <a:xfrm>
            <a:off x="228600" y="1685925"/>
            <a:ext cx="1839912" cy="376237"/>
          </a:xfrm>
          <a:prstGeom prst="rect">
            <a:avLst/>
          </a:prstGeom>
          <a:noFill/>
          <a:ln w="36720">
            <a:noFill/>
            <a:round/>
            <a:headEnd/>
            <a:tailEnd/>
          </a:ln>
          <a:effectLst/>
        </p:spPr>
        <p:txBody>
          <a:bodyPr wrap="none" lIns="90000" tIns="62640" rIns="90000" bIns="45000"/>
          <a:lstStyle/>
          <a:p>
            <a:pPr>
              <a:tabLst>
                <a:tab pos="723900" algn="l"/>
              </a:tabLst>
            </a:pPr>
            <a:r>
              <a:rPr lang="en-US" sz="2400">
                <a:solidFill>
                  <a:srgbClr val="000000"/>
                </a:solidFill>
                <a:ea typeface="Droid Sans Fallback" charset="0"/>
                <a:cs typeface="Droid Sans Fallback" charset="0"/>
              </a:rPr>
              <a:t>Adversary</a:t>
            </a:r>
          </a:p>
        </p:txBody>
      </p:sp>
      <p:cxnSp>
        <p:nvCxnSpPr>
          <p:cNvPr id="9" name="Straight Arrow Connector 8"/>
          <p:cNvCxnSpPr/>
          <p:nvPr/>
        </p:nvCxnSpPr>
        <p:spPr bwMode="auto">
          <a:xfrm>
            <a:off x="3059112" y="2311399"/>
            <a:ext cx="41148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11" name="TextBox 10"/>
          <p:cNvSpPr txBox="1"/>
          <p:nvPr/>
        </p:nvSpPr>
        <p:spPr>
          <a:xfrm>
            <a:off x="3059112" y="1854199"/>
            <a:ext cx="4114800" cy="349968"/>
          </a:xfrm>
          <a:prstGeom prst="rect">
            <a:avLst/>
          </a:prstGeom>
          <a:noFill/>
        </p:spPr>
        <p:txBody>
          <a:bodyPr wrap="square" rtlCol="0">
            <a:spAutoFit/>
          </a:bodyPr>
          <a:lstStyle/>
          <a:p>
            <a:pPr algn="ctr"/>
            <a:r>
              <a:rPr lang="en-US" dirty="0" smtClean="0"/>
              <a:t>PK</a:t>
            </a:r>
            <a:endParaRPr lang="en-US" dirty="0"/>
          </a:p>
        </p:txBody>
      </p:sp>
      <p:cxnSp>
        <p:nvCxnSpPr>
          <p:cNvPr id="12" name="Straight Arrow Connector 11"/>
          <p:cNvCxnSpPr/>
          <p:nvPr/>
        </p:nvCxnSpPr>
        <p:spPr bwMode="auto">
          <a:xfrm>
            <a:off x="3059112" y="2920999"/>
            <a:ext cx="41148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13" name="TextBox 12"/>
          <p:cNvSpPr txBox="1"/>
          <p:nvPr/>
        </p:nvSpPr>
        <p:spPr>
          <a:xfrm>
            <a:off x="3059112" y="2463799"/>
            <a:ext cx="4114800" cy="349968"/>
          </a:xfrm>
          <a:prstGeom prst="rect">
            <a:avLst/>
          </a:prstGeom>
          <a:noFill/>
        </p:spPr>
        <p:txBody>
          <a:bodyPr wrap="square" rtlCol="0">
            <a:spAutoFit/>
          </a:bodyPr>
          <a:lstStyle/>
          <a:p>
            <a:pPr algn="ctr"/>
            <a:r>
              <a:rPr lang="en-US" dirty="0" smtClean="0"/>
              <a:t>f</a:t>
            </a:r>
            <a:endParaRPr lang="en-US" dirty="0"/>
          </a:p>
        </p:txBody>
      </p:sp>
      <p:cxnSp>
        <p:nvCxnSpPr>
          <p:cNvPr id="14" name="Straight Arrow Connector 13"/>
          <p:cNvCxnSpPr/>
          <p:nvPr/>
        </p:nvCxnSpPr>
        <p:spPr bwMode="auto">
          <a:xfrm>
            <a:off x="3059112" y="3530599"/>
            <a:ext cx="41148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15" name="TextBox 14"/>
          <p:cNvSpPr txBox="1"/>
          <p:nvPr/>
        </p:nvSpPr>
        <p:spPr>
          <a:xfrm>
            <a:off x="3059112" y="3073399"/>
            <a:ext cx="4114800" cy="349968"/>
          </a:xfrm>
          <a:prstGeom prst="rect">
            <a:avLst/>
          </a:prstGeom>
          <a:noFill/>
        </p:spPr>
        <p:txBody>
          <a:bodyPr wrap="square" rtlCol="0">
            <a:spAutoFit/>
          </a:bodyPr>
          <a:lstStyle/>
          <a:p>
            <a:pPr algn="ctr"/>
            <a:r>
              <a:rPr lang="en-US" dirty="0" smtClean="0"/>
              <a:t>Token(f</a:t>
            </a:r>
            <a:r>
              <a:rPr lang="en-US" dirty="0" smtClean="0"/>
              <a:t>)=</a:t>
            </a:r>
            <a:r>
              <a:rPr lang="en-US" dirty="0" err="1" smtClean="0"/>
              <a:t>KeyGen</a:t>
            </a:r>
            <a:r>
              <a:rPr lang="en-US" dirty="0" smtClean="0"/>
              <a:t>(</a:t>
            </a:r>
            <a:r>
              <a:rPr lang="en-US" dirty="0" err="1" smtClean="0"/>
              <a:t>MSK,f</a:t>
            </a:r>
            <a:r>
              <a:rPr lang="en-US" dirty="0" smtClean="0"/>
              <a:t>)</a:t>
            </a:r>
            <a:endParaRPr lang="en-US" baseline="-25000" dirty="0"/>
          </a:p>
        </p:txBody>
      </p:sp>
      <p:cxnSp>
        <p:nvCxnSpPr>
          <p:cNvPr id="16" name="Straight Arrow Connector 15"/>
          <p:cNvCxnSpPr/>
          <p:nvPr/>
        </p:nvCxnSpPr>
        <p:spPr bwMode="auto">
          <a:xfrm>
            <a:off x="3059112" y="4140199"/>
            <a:ext cx="41148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17" name="TextBox 16"/>
          <p:cNvSpPr txBox="1"/>
          <p:nvPr/>
        </p:nvSpPr>
        <p:spPr>
          <a:xfrm>
            <a:off x="3059112" y="3682999"/>
            <a:ext cx="4114800" cy="349968"/>
          </a:xfrm>
          <a:prstGeom prst="rect">
            <a:avLst/>
          </a:prstGeom>
          <a:noFill/>
        </p:spPr>
        <p:txBody>
          <a:bodyPr wrap="square" rtlCol="0">
            <a:spAutoFit/>
          </a:bodyPr>
          <a:lstStyle/>
          <a:p>
            <a:pPr algn="ctr"/>
            <a:r>
              <a:rPr lang="en-US" dirty="0" smtClean="0"/>
              <a:t>m</a:t>
            </a:r>
            <a:r>
              <a:rPr lang="en-US" baseline="-25000" dirty="0" smtClean="0"/>
              <a:t>0</a:t>
            </a:r>
            <a:r>
              <a:rPr lang="en-US" dirty="0" smtClean="0"/>
              <a:t>, m</a:t>
            </a:r>
            <a:r>
              <a:rPr lang="en-US" baseline="-25000" dirty="0" smtClean="0"/>
              <a:t>1</a:t>
            </a:r>
            <a:endParaRPr lang="en-US" baseline="-25000" dirty="0"/>
          </a:p>
        </p:txBody>
      </p:sp>
      <p:cxnSp>
        <p:nvCxnSpPr>
          <p:cNvPr id="18" name="Straight Arrow Connector 17"/>
          <p:cNvCxnSpPr/>
          <p:nvPr/>
        </p:nvCxnSpPr>
        <p:spPr bwMode="auto">
          <a:xfrm>
            <a:off x="3059112" y="4749799"/>
            <a:ext cx="41148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19" name="TextBox 18"/>
          <p:cNvSpPr txBox="1"/>
          <p:nvPr/>
        </p:nvSpPr>
        <p:spPr>
          <a:xfrm>
            <a:off x="3059112" y="4292599"/>
            <a:ext cx="4114800" cy="349968"/>
          </a:xfrm>
          <a:prstGeom prst="rect">
            <a:avLst/>
          </a:prstGeom>
          <a:noFill/>
        </p:spPr>
        <p:txBody>
          <a:bodyPr wrap="square" rtlCol="0">
            <a:spAutoFit/>
          </a:bodyPr>
          <a:lstStyle/>
          <a:p>
            <a:pPr algn="ctr"/>
            <a:r>
              <a:rPr lang="en-US" dirty="0" smtClean="0"/>
              <a:t>Ct = Enc(</a:t>
            </a:r>
            <a:r>
              <a:rPr lang="en-US" dirty="0" err="1" smtClean="0"/>
              <a:t>m</a:t>
            </a:r>
            <a:r>
              <a:rPr lang="en-US" baseline="-25000" dirty="0" err="1" smtClean="0"/>
              <a:t>b</a:t>
            </a:r>
            <a:r>
              <a:rPr lang="en-US" dirty="0" smtClean="0"/>
              <a:t>)</a:t>
            </a:r>
            <a:endParaRPr lang="en-US" baseline="-25000" dirty="0"/>
          </a:p>
        </p:txBody>
      </p:sp>
      <p:sp>
        <p:nvSpPr>
          <p:cNvPr id="20" name="Curved Right Arrow 19"/>
          <p:cNvSpPr/>
          <p:nvPr/>
        </p:nvSpPr>
        <p:spPr bwMode="auto">
          <a:xfrm flipV="1">
            <a:off x="2449512" y="2692399"/>
            <a:ext cx="457200" cy="914400"/>
          </a:xfrm>
          <a:prstGeom prst="curved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ndParaRPr>
          </a:p>
        </p:txBody>
      </p:sp>
      <p:sp>
        <p:nvSpPr>
          <p:cNvPr id="21" name="TextBox 20"/>
          <p:cNvSpPr txBox="1"/>
          <p:nvPr/>
        </p:nvSpPr>
        <p:spPr>
          <a:xfrm>
            <a:off x="7478712" y="4292599"/>
            <a:ext cx="914400" cy="349968"/>
          </a:xfrm>
          <a:prstGeom prst="rect">
            <a:avLst/>
          </a:prstGeom>
          <a:noFill/>
        </p:spPr>
        <p:txBody>
          <a:bodyPr wrap="square" rtlCol="0">
            <a:spAutoFit/>
          </a:bodyPr>
          <a:lstStyle/>
          <a:p>
            <a:r>
              <a:rPr lang="en-US" dirty="0" smtClean="0"/>
              <a:t>b←$</a:t>
            </a:r>
            <a:endParaRPr lang="en-US" dirty="0"/>
          </a:p>
        </p:txBody>
      </p:sp>
      <p:cxnSp>
        <p:nvCxnSpPr>
          <p:cNvPr id="22" name="Straight Arrow Connector 21"/>
          <p:cNvCxnSpPr/>
          <p:nvPr/>
        </p:nvCxnSpPr>
        <p:spPr bwMode="auto">
          <a:xfrm>
            <a:off x="3059112" y="5359399"/>
            <a:ext cx="41148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23" name="TextBox 22"/>
          <p:cNvSpPr txBox="1"/>
          <p:nvPr/>
        </p:nvSpPr>
        <p:spPr>
          <a:xfrm>
            <a:off x="3059112" y="4902199"/>
            <a:ext cx="4114800" cy="349968"/>
          </a:xfrm>
          <a:prstGeom prst="rect">
            <a:avLst/>
          </a:prstGeom>
          <a:noFill/>
        </p:spPr>
        <p:txBody>
          <a:bodyPr wrap="square" rtlCol="0">
            <a:spAutoFit/>
          </a:bodyPr>
          <a:lstStyle/>
          <a:p>
            <a:pPr algn="ctr"/>
            <a:r>
              <a:rPr lang="en-US" dirty="0" smtClean="0"/>
              <a:t>f</a:t>
            </a:r>
            <a:endParaRPr lang="en-US" dirty="0"/>
          </a:p>
        </p:txBody>
      </p:sp>
      <p:cxnSp>
        <p:nvCxnSpPr>
          <p:cNvPr id="24" name="Straight Arrow Connector 23"/>
          <p:cNvCxnSpPr/>
          <p:nvPr/>
        </p:nvCxnSpPr>
        <p:spPr bwMode="auto">
          <a:xfrm>
            <a:off x="3059112" y="5968999"/>
            <a:ext cx="41148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25" name="TextBox 24"/>
          <p:cNvSpPr txBox="1"/>
          <p:nvPr/>
        </p:nvSpPr>
        <p:spPr>
          <a:xfrm>
            <a:off x="3059112" y="5511799"/>
            <a:ext cx="4114800" cy="349968"/>
          </a:xfrm>
          <a:prstGeom prst="rect">
            <a:avLst/>
          </a:prstGeom>
          <a:noFill/>
        </p:spPr>
        <p:txBody>
          <a:bodyPr wrap="square" rtlCol="0">
            <a:spAutoFit/>
          </a:bodyPr>
          <a:lstStyle/>
          <a:p>
            <a:pPr algn="ctr"/>
            <a:r>
              <a:rPr lang="en-US" dirty="0" smtClean="0"/>
              <a:t>Token(f</a:t>
            </a:r>
            <a:r>
              <a:rPr lang="en-US" dirty="0" smtClean="0"/>
              <a:t>)=</a:t>
            </a:r>
            <a:r>
              <a:rPr lang="en-US" dirty="0" err="1" smtClean="0"/>
              <a:t>KeyGen</a:t>
            </a:r>
            <a:r>
              <a:rPr lang="en-US" dirty="0" smtClean="0"/>
              <a:t>(</a:t>
            </a:r>
            <a:r>
              <a:rPr lang="en-US" dirty="0" err="1" smtClean="0"/>
              <a:t>MSK,f</a:t>
            </a:r>
            <a:r>
              <a:rPr lang="en-US" dirty="0" smtClean="0"/>
              <a:t>)</a:t>
            </a:r>
            <a:endParaRPr lang="en-US" baseline="-25000" dirty="0"/>
          </a:p>
        </p:txBody>
      </p:sp>
      <p:sp>
        <p:nvSpPr>
          <p:cNvPr id="26" name="Curved Right Arrow 25"/>
          <p:cNvSpPr/>
          <p:nvPr/>
        </p:nvSpPr>
        <p:spPr bwMode="auto">
          <a:xfrm flipV="1">
            <a:off x="2449512" y="5206999"/>
            <a:ext cx="457200" cy="914400"/>
          </a:xfrm>
          <a:prstGeom prst="curved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ndParaRPr>
          </a:p>
        </p:txBody>
      </p:sp>
      <mc:AlternateContent xmlns:mc="http://schemas.openxmlformats.org/markup-compatibility/2006">
        <mc:Choice xmlns:a14="http://schemas.microsoft.com/office/drawing/2010/main" Requires="a14">
          <p:sp>
            <p:nvSpPr>
              <p:cNvPr id="32" name="TextBox 31"/>
              <p:cNvSpPr txBox="1"/>
              <p:nvPr/>
            </p:nvSpPr>
            <p:spPr>
              <a:xfrm>
                <a:off x="533400" y="6849212"/>
                <a:ext cx="9688512" cy="407163"/>
              </a:xfrm>
              <a:prstGeom prst="rect">
                <a:avLst/>
              </a:prstGeom>
              <a:noFill/>
            </p:spPr>
            <p:txBody>
              <a:bodyPr wrap="square" rtlCol="0">
                <a:spAutoFit/>
              </a:bodyPr>
              <a:lstStyle/>
              <a:p>
                <a:pPr algn="ctr"/>
                <a:r>
                  <a:rPr lang="en-US" sz="2100" dirty="0" smtClean="0"/>
                  <a:t>Constraint: Adversary cannot ask query for f s.t f(m</a:t>
                </a:r>
                <a:r>
                  <a:rPr lang="en-US" sz="2100" baseline="-25000" dirty="0" smtClean="0"/>
                  <a:t>0</a:t>
                </a:r>
                <a:r>
                  <a:rPr lang="en-US" sz="2100" dirty="0" smtClean="0"/>
                  <a:t>) </a:t>
                </a:r>
                <a14:m>
                  <m:oMath xmlns:m="http://schemas.openxmlformats.org/officeDocument/2006/math">
                    <m:r>
                      <a:rPr lang="en-US" sz="2100" dirty="0">
                        <a:latin typeface="Cambria Math" panose="02040503050406030204" pitchFamily="18" charset="0"/>
                        <a:ea typeface="Cambria Math" panose="02040503050406030204" pitchFamily="18" charset="0"/>
                      </a:rPr>
                      <m:t>≠</m:t>
                    </m:r>
                    <m:r>
                      <a:rPr lang="en-US" sz="2100" b="0" i="0" dirty="0" smtClean="0">
                        <a:latin typeface="Cambria Math" panose="02040503050406030204" pitchFamily="18" charset="0"/>
                        <a:ea typeface="Cambria Math" panose="02040503050406030204" pitchFamily="18" charset="0"/>
                      </a:rPr>
                      <m:t> </m:t>
                    </m:r>
                  </m:oMath>
                </a14:m>
                <a:r>
                  <a:rPr lang="en-US" sz="2100" dirty="0" smtClean="0"/>
                  <a:t>f(m</a:t>
                </a:r>
                <a:r>
                  <a:rPr lang="en-US" sz="2100" baseline="-25000" dirty="0" smtClean="0"/>
                  <a:t>1</a:t>
                </a:r>
                <a:r>
                  <a:rPr lang="en-US" sz="2100" dirty="0" smtClean="0"/>
                  <a:t>) </a:t>
                </a:r>
                <a:endParaRPr lang="en-US" sz="2100" dirty="0"/>
              </a:p>
            </p:txBody>
          </p:sp>
        </mc:Choice>
        <mc:Fallback>
          <p:sp>
            <p:nvSpPr>
              <p:cNvPr id="32" name="TextBox 31"/>
              <p:cNvSpPr txBox="1">
                <a:spLocks noRot="1" noChangeAspect="1" noMove="1" noResize="1" noEditPoints="1" noAdjustHandles="1" noChangeArrowheads="1" noChangeShapeType="1" noTextEdit="1"/>
              </p:cNvSpPr>
              <p:nvPr/>
            </p:nvSpPr>
            <p:spPr>
              <a:xfrm>
                <a:off x="533400" y="6849212"/>
                <a:ext cx="9688512" cy="407163"/>
              </a:xfrm>
              <a:prstGeom prst="rect">
                <a:avLst/>
              </a:prstGeom>
              <a:blipFill rotWithShape="0">
                <a:blip r:embed="rId4"/>
                <a:stretch>
                  <a:fillRect t="-16667" b="-25758"/>
                </a:stretch>
              </a:blipFill>
            </p:spPr>
            <p:txBody>
              <a:bodyPr/>
              <a:lstStyle/>
              <a:p>
                <a:r>
                  <a:rPr lang="en-US">
                    <a:noFill/>
                  </a:rPr>
                  <a:t> </a:t>
                </a:r>
              </a:p>
            </p:txBody>
          </p:sp>
        </mc:Fallback>
      </mc:AlternateContent>
      <p:sp>
        <p:nvSpPr>
          <p:cNvPr id="27" name="TextBox 26"/>
          <p:cNvSpPr txBox="1"/>
          <p:nvPr/>
        </p:nvSpPr>
        <p:spPr>
          <a:xfrm>
            <a:off x="8011319" y="2972669"/>
            <a:ext cx="990600" cy="349968"/>
          </a:xfrm>
          <a:prstGeom prst="rect">
            <a:avLst/>
          </a:prstGeom>
          <a:noFill/>
        </p:spPr>
        <p:txBody>
          <a:bodyPr wrap="square" rtlCol="0">
            <a:spAutoFit/>
          </a:bodyPr>
          <a:lstStyle/>
          <a:p>
            <a:pPr algn="ctr"/>
            <a:r>
              <a:rPr lang="en-US" dirty="0" smtClean="0"/>
              <a:t>MSK</a:t>
            </a:r>
            <a:endParaRPr lang="en-US" dirty="0"/>
          </a:p>
        </p:txBody>
      </p:sp>
      <p:sp>
        <p:nvSpPr>
          <p:cNvPr id="28" name="TextBox 27"/>
          <p:cNvSpPr txBox="1"/>
          <p:nvPr/>
        </p:nvSpPr>
        <p:spPr>
          <a:xfrm>
            <a:off x="7651368" y="2591669"/>
            <a:ext cx="1524000" cy="349968"/>
          </a:xfrm>
          <a:prstGeom prst="rect">
            <a:avLst/>
          </a:prstGeom>
          <a:noFill/>
        </p:spPr>
        <p:txBody>
          <a:bodyPr wrap="square" rtlCol="0">
            <a:spAutoFit/>
          </a:bodyPr>
          <a:lstStyle/>
          <a:p>
            <a:pPr algn="ctr"/>
            <a:r>
              <a:rPr lang="en-US" dirty="0" smtClean="0"/>
              <a:t>PK</a:t>
            </a:r>
            <a:endParaRPr lang="en-US" dirty="0"/>
          </a:p>
        </p:txBody>
      </p:sp>
      <p:cxnSp>
        <p:nvCxnSpPr>
          <p:cNvPr id="29" name="Straight Arrow Connector 28"/>
          <p:cNvCxnSpPr/>
          <p:nvPr/>
        </p:nvCxnSpPr>
        <p:spPr bwMode="auto">
          <a:xfrm>
            <a:off x="3059112" y="6599237"/>
            <a:ext cx="41148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30" name="TextBox 29"/>
          <p:cNvSpPr txBox="1"/>
          <p:nvPr/>
        </p:nvSpPr>
        <p:spPr>
          <a:xfrm>
            <a:off x="2980531" y="6173069"/>
            <a:ext cx="4114800" cy="349968"/>
          </a:xfrm>
          <a:prstGeom prst="rect">
            <a:avLst/>
          </a:prstGeom>
          <a:noFill/>
        </p:spPr>
        <p:txBody>
          <a:bodyPr wrap="square" rtlCol="0">
            <a:spAutoFit/>
          </a:bodyPr>
          <a:lstStyle/>
          <a:p>
            <a:pPr algn="ctr"/>
            <a:r>
              <a:rPr lang="en-US" dirty="0" smtClean="0"/>
              <a:t>b’ </a:t>
            </a:r>
            <a:endParaRPr lang="en-US" dirty="0"/>
          </a:p>
        </p:txBody>
      </p:sp>
      <p:sp>
        <p:nvSpPr>
          <p:cNvPr id="31" name="TextBox 30"/>
          <p:cNvSpPr txBox="1"/>
          <p:nvPr/>
        </p:nvSpPr>
        <p:spPr>
          <a:xfrm>
            <a:off x="7554118" y="6215082"/>
            <a:ext cx="1600994" cy="349968"/>
          </a:xfrm>
          <a:prstGeom prst="rect">
            <a:avLst/>
          </a:prstGeom>
          <a:noFill/>
        </p:spPr>
        <p:txBody>
          <a:bodyPr wrap="square" rtlCol="0">
            <a:spAutoFit/>
          </a:bodyPr>
          <a:lstStyle/>
          <a:p>
            <a:r>
              <a:rPr lang="en-US" dirty="0" smtClean="0"/>
              <a:t>Wins if b’=b</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28"/>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7" grpId="0"/>
      <p:bldP spid="19" grpId="0"/>
      <p:bldP spid="20" grpId="0" animBg="1"/>
      <p:bldP spid="21" grpId="0"/>
      <p:bldP spid="23" grpId="0"/>
      <p:bldP spid="25" grpId="0"/>
      <p:bldP spid="26" grpId="0" animBg="1"/>
      <p:bldP spid="32" grpId="0"/>
      <p:bldP spid="27" grpId="0"/>
      <p:bldP spid="28" grpId="0"/>
      <p:bldP spid="28" grpId="1"/>
      <p:bldP spid="30"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6037"/>
            <a:ext cx="9069387" cy="1260475"/>
          </a:xfrm>
        </p:spPr>
        <p:txBody>
          <a:bodyPr/>
          <a:lstStyle/>
          <a:p>
            <a:r>
              <a:rPr lang="en-US" dirty="0" smtClean="0">
                <a:solidFill>
                  <a:srgbClr val="0098D8"/>
                </a:solidFill>
              </a:rPr>
              <a:t>Receiver-deniable FE</a:t>
            </a:r>
            <a:endParaRPr lang="en-US" dirty="0">
              <a:solidFill>
                <a:srgbClr val="0098D8"/>
              </a:solidFill>
            </a:endParaRPr>
          </a:p>
        </p:txBody>
      </p:sp>
      <p:sp>
        <p:nvSpPr>
          <p:cNvPr id="11" name="TextBox 10"/>
          <p:cNvSpPr txBox="1"/>
          <p:nvPr/>
        </p:nvSpPr>
        <p:spPr>
          <a:xfrm>
            <a:off x="239711" y="1341437"/>
            <a:ext cx="3958947" cy="951030"/>
          </a:xfrm>
          <a:prstGeom prst="rect">
            <a:avLst/>
          </a:prstGeom>
          <a:noFill/>
        </p:spPr>
        <p:txBody>
          <a:bodyPr wrap="square" rtlCol="0">
            <a:spAutoFit/>
          </a:bodyPr>
          <a:lstStyle/>
          <a:p>
            <a:r>
              <a:rPr lang="en-US" sz="2000" dirty="0" smtClean="0"/>
              <a:t>Receiver Deniability </a:t>
            </a:r>
            <a:r>
              <a:rPr lang="en-US" sz="2000" dirty="0" smtClean="0"/>
              <a:t>Games:</a:t>
            </a:r>
          </a:p>
          <a:p>
            <a:r>
              <a:rPr lang="en-US" sz="2000" dirty="0" err="1" smtClean="0"/>
              <a:t>RealRecDenExp</a:t>
            </a:r>
            <a:r>
              <a:rPr lang="en-US" sz="2000" dirty="0" smtClean="0"/>
              <a:t> and </a:t>
            </a:r>
            <a:r>
              <a:rPr lang="en-US" sz="2000" dirty="0" err="1" smtClean="0"/>
              <a:t>FakeRecDenExp</a:t>
            </a:r>
            <a:endParaRPr lang="en-US" sz="2000" dirty="0"/>
          </a:p>
        </p:txBody>
      </p:sp>
      <p:pic>
        <p:nvPicPr>
          <p:cNvPr id="15" name="Picture 1"/>
          <p:cNvPicPr>
            <a:picLocks noChangeAspect="1" noChangeArrowheads="1"/>
          </p:cNvPicPr>
          <p:nvPr/>
        </p:nvPicPr>
        <p:blipFill>
          <a:blip r:embed="rId2" cstate="print"/>
          <a:srcRect/>
          <a:stretch>
            <a:fillRect/>
          </a:stretch>
        </p:blipFill>
        <p:spPr bwMode="auto">
          <a:xfrm>
            <a:off x="3668712" y="3215036"/>
            <a:ext cx="915987" cy="2691077"/>
          </a:xfrm>
          <a:prstGeom prst="rect">
            <a:avLst/>
          </a:prstGeom>
          <a:noFill/>
          <a:ln w="36720">
            <a:noFill/>
            <a:round/>
            <a:headEnd/>
            <a:tailEnd/>
          </a:ln>
          <a:effectLst/>
        </p:spPr>
      </p:pic>
      <p:pic>
        <p:nvPicPr>
          <p:cNvPr id="16" name="Picture 3"/>
          <p:cNvPicPr>
            <a:picLocks noChangeAspect="1" noChangeArrowheads="1"/>
          </p:cNvPicPr>
          <p:nvPr/>
        </p:nvPicPr>
        <p:blipFill>
          <a:blip r:embed="rId3" cstate="print"/>
          <a:srcRect/>
          <a:stretch>
            <a:fillRect/>
          </a:stretch>
        </p:blipFill>
        <p:spPr bwMode="auto">
          <a:xfrm>
            <a:off x="92076" y="3094037"/>
            <a:ext cx="1204722" cy="2819400"/>
          </a:xfrm>
          <a:prstGeom prst="rect">
            <a:avLst/>
          </a:prstGeom>
          <a:noFill/>
          <a:ln w="36720">
            <a:noFill/>
            <a:round/>
            <a:headEnd/>
            <a:tailEnd/>
          </a:ln>
          <a:effectLst/>
        </p:spPr>
      </p:pic>
      <p:sp>
        <p:nvSpPr>
          <p:cNvPr id="17" name="Text Box 34"/>
          <p:cNvSpPr txBox="1">
            <a:spLocks noChangeArrowheads="1"/>
          </p:cNvSpPr>
          <p:nvPr/>
        </p:nvSpPr>
        <p:spPr bwMode="auto">
          <a:xfrm>
            <a:off x="3038078" y="2408237"/>
            <a:ext cx="2154634" cy="376238"/>
          </a:xfrm>
          <a:prstGeom prst="rect">
            <a:avLst/>
          </a:prstGeom>
          <a:noFill/>
          <a:ln w="36720">
            <a:noFill/>
            <a:round/>
            <a:headEnd/>
            <a:tailEnd/>
          </a:ln>
          <a:effectLst/>
        </p:spPr>
        <p:txBody>
          <a:bodyPr lIns="90000" tIns="62640" rIns="90000" bIns="45000"/>
          <a:lstStyle/>
          <a:p>
            <a:pPr>
              <a:tabLst>
                <a:tab pos="723900" algn="l"/>
                <a:tab pos="1447800" algn="l"/>
              </a:tabLst>
            </a:pPr>
            <a:r>
              <a:rPr lang="en-US" sz="2400" dirty="0">
                <a:solidFill>
                  <a:srgbClr val="000000"/>
                </a:solidFill>
                <a:ea typeface="Droid Sans Fallback" charset="0"/>
                <a:cs typeface="Droid Sans Fallback" charset="0"/>
              </a:rPr>
              <a:t>Challenger</a:t>
            </a:r>
          </a:p>
        </p:txBody>
      </p:sp>
      <p:sp>
        <p:nvSpPr>
          <p:cNvPr id="18" name="Text Box 35"/>
          <p:cNvSpPr txBox="1">
            <a:spLocks noChangeArrowheads="1"/>
          </p:cNvSpPr>
          <p:nvPr/>
        </p:nvSpPr>
        <p:spPr bwMode="auto">
          <a:xfrm>
            <a:off x="18191" y="2410929"/>
            <a:ext cx="2431321" cy="530708"/>
          </a:xfrm>
          <a:prstGeom prst="rect">
            <a:avLst/>
          </a:prstGeom>
          <a:noFill/>
          <a:ln w="36720">
            <a:noFill/>
            <a:round/>
            <a:headEnd/>
            <a:tailEnd/>
          </a:ln>
          <a:effectLst/>
        </p:spPr>
        <p:txBody>
          <a:bodyPr wrap="none" lIns="90000" tIns="62640" rIns="90000" bIns="45000"/>
          <a:lstStyle/>
          <a:p>
            <a:pPr>
              <a:tabLst>
                <a:tab pos="723900" algn="l"/>
              </a:tabLst>
            </a:pPr>
            <a:r>
              <a:rPr lang="en-US" sz="2400" dirty="0" smtClean="0">
                <a:solidFill>
                  <a:srgbClr val="000000"/>
                </a:solidFill>
                <a:ea typeface="Droid Sans Fallback" charset="0"/>
                <a:cs typeface="Droid Sans Fallback" charset="0"/>
              </a:rPr>
              <a:t>Adv</a:t>
            </a:r>
            <a:r>
              <a:rPr lang="en-US" sz="2400" baseline="30000" dirty="0" smtClean="0">
                <a:solidFill>
                  <a:srgbClr val="000000"/>
                </a:solidFill>
                <a:ea typeface="Droid Sans Fallback" charset="0"/>
                <a:cs typeface="Droid Sans Fallback" charset="0"/>
              </a:rPr>
              <a:t>O1,O2,K</a:t>
            </a:r>
            <a:endParaRPr lang="en-US" sz="2400" baseline="30000" dirty="0">
              <a:solidFill>
                <a:srgbClr val="000000"/>
              </a:solidFill>
              <a:ea typeface="Droid Sans Fallback" charset="0"/>
              <a:cs typeface="Droid Sans Fallback" charset="0"/>
            </a:endParaRPr>
          </a:p>
        </p:txBody>
      </p:sp>
      <p:cxnSp>
        <p:nvCxnSpPr>
          <p:cNvPr id="19" name="Straight Arrow Connector 18"/>
          <p:cNvCxnSpPr/>
          <p:nvPr/>
        </p:nvCxnSpPr>
        <p:spPr bwMode="auto">
          <a:xfrm>
            <a:off x="1382712" y="3170237"/>
            <a:ext cx="21336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20" name="TextBox 19"/>
          <p:cNvSpPr txBox="1"/>
          <p:nvPr/>
        </p:nvSpPr>
        <p:spPr>
          <a:xfrm>
            <a:off x="1382712" y="2744069"/>
            <a:ext cx="2133600" cy="349968"/>
          </a:xfrm>
          <a:prstGeom prst="rect">
            <a:avLst/>
          </a:prstGeom>
          <a:noFill/>
        </p:spPr>
        <p:txBody>
          <a:bodyPr wrap="square" rtlCol="0">
            <a:spAutoFit/>
          </a:bodyPr>
          <a:lstStyle/>
          <a:p>
            <a:pPr algn="ctr"/>
            <a:r>
              <a:rPr lang="en-US" dirty="0" smtClean="0"/>
              <a:t>PK</a:t>
            </a:r>
            <a:endParaRPr lang="en-US" dirty="0"/>
          </a:p>
        </p:txBody>
      </p:sp>
      <p:cxnSp>
        <p:nvCxnSpPr>
          <p:cNvPr id="21" name="Straight Arrow Connector 20"/>
          <p:cNvCxnSpPr/>
          <p:nvPr/>
        </p:nvCxnSpPr>
        <p:spPr bwMode="auto">
          <a:xfrm>
            <a:off x="1382712" y="4008437"/>
            <a:ext cx="21336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22" name="TextBox 21"/>
          <p:cNvSpPr txBox="1"/>
          <p:nvPr/>
        </p:nvSpPr>
        <p:spPr>
          <a:xfrm>
            <a:off x="1306512" y="3582269"/>
            <a:ext cx="2133600" cy="349968"/>
          </a:xfrm>
          <a:prstGeom prst="rect">
            <a:avLst/>
          </a:prstGeom>
          <a:noFill/>
        </p:spPr>
        <p:txBody>
          <a:bodyPr wrap="square" rtlCol="0">
            <a:spAutoFit/>
          </a:bodyPr>
          <a:lstStyle/>
          <a:p>
            <a:pPr algn="ctr"/>
            <a:r>
              <a:rPr lang="en-US" dirty="0" smtClean="0"/>
              <a:t>(x*,y</a:t>
            </a:r>
            <a:r>
              <a:rPr lang="en-US" dirty="0" smtClean="0"/>
              <a:t>*)</a:t>
            </a:r>
            <a:endParaRPr lang="en-US" dirty="0"/>
          </a:p>
        </p:txBody>
      </p:sp>
      <p:cxnSp>
        <p:nvCxnSpPr>
          <p:cNvPr id="27" name="Straight Arrow Connector 26"/>
          <p:cNvCxnSpPr/>
          <p:nvPr/>
        </p:nvCxnSpPr>
        <p:spPr bwMode="auto">
          <a:xfrm>
            <a:off x="1382712" y="4999037"/>
            <a:ext cx="21336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28" name="TextBox 27"/>
          <p:cNvSpPr txBox="1"/>
          <p:nvPr/>
        </p:nvSpPr>
        <p:spPr>
          <a:xfrm>
            <a:off x="1382711" y="4313237"/>
            <a:ext cx="2286001" cy="607602"/>
          </a:xfrm>
          <a:prstGeom prst="rect">
            <a:avLst/>
          </a:prstGeom>
          <a:noFill/>
        </p:spPr>
        <p:txBody>
          <a:bodyPr wrap="square" rtlCol="0">
            <a:spAutoFit/>
          </a:bodyPr>
          <a:lstStyle/>
          <a:p>
            <a:pPr algn="ctr"/>
            <a:r>
              <a:rPr lang="en-US" dirty="0"/>
              <a:t>Real: Ct* = </a:t>
            </a:r>
            <a:r>
              <a:rPr lang="en-US" dirty="0" err="1"/>
              <a:t>Enc</a:t>
            </a:r>
            <a:r>
              <a:rPr lang="en-US" dirty="0"/>
              <a:t>(x*;r)</a:t>
            </a:r>
          </a:p>
          <a:p>
            <a:pPr algn="ctr"/>
            <a:r>
              <a:rPr lang="en-US" dirty="0"/>
              <a:t>Fake: Ct*=</a:t>
            </a:r>
            <a:r>
              <a:rPr lang="en-US" dirty="0" err="1"/>
              <a:t>Enc</a:t>
            </a:r>
            <a:r>
              <a:rPr lang="en-US" dirty="0"/>
              <a:t>(y*;r)</a:t>
            </a:r>
          </a:p>
        </p:txBody>
      </p:sp>
      <p:cxnSp>
        <p:nvCxnSpPr>
          <p:cNvPr id="31" name="Straight Arrow Connector 30"/>
          <p:cNvCxnSpPr/>
          <p:nvPr/>
        </p:nvCxnSpPr>
        <p:spPr bwMode="auto">
          <a:xfrm>
            <a:off x="1382712" y="5740399"/>
            <a:ext cx="21336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32" name="TextBox 31"/>
          <p:cNvSpPr txBox="1"/>
          <p:nvPr/>
        </p:nvSpPr>
        <p:spPr>
          <a:xfrm>
            <a:off x="1382712" y="5334869"/>
            <a:ext cx="2133600" cy="349968"/>
          </a:xfrm>
          <a:prstGeom prst="rect">
            <a:avLst/>
          </a:prstGeom>
          <a:noFill/>
        </p:spPr>
        <p:txBody>
          <a:bodyPr wrap="square" rtlCol="0">
            <a:spAutoFit/>
          </a:bodyPr>
          <a:lstStyle/>
          <a:p>
            <a:pPr algn="ctr"/>
            <a:r>
              <a:rPr lang="en-US" dirty="0" smtClean="0"/>
              <a:t>view</a:t>
            </a:r>
            <a:endParaRPr lang="en-US" dirty="0"/>
          </a:p>
        </p:txBody>
      </p:sp>
      <p:sp>
        <p:nvSpPr>
          <p:cNvPr id="68" name="Text Box 35"/>
          <p:cNvSpPr txBox="1">
            <a:spLocks noChangeArrowheads="1"/>
          </p:cNvSpPr>
          <p:nvPr/>
        </p:nvSpPr>
        <p:spPr bwMode="auto">
          <a:xfrm>
            <a:off x="696912" y="6751637"/>
            <a:ext cx="3200400" cy="376237"/>
          </a:xfrm>
          <a:prstGeom prst="rect">
            <a:avLst/>
          </a:prstGeom>
          <a:noFill/>
          <a:ln w="36720">
            <a:noFill/>
            <a:round/>
            <a:headEnd/>
            <a:tailEnd/>
          </a:ln>
          <a:effectLst/>
        </p:spPr>
        <p:txBody>
          <a:bodyPr wrap="none" lIns="90000" tIns="62640" rIns="90000" bIns="45000"/>
          <a:lstStyle/>
          <a:p>
            <a:pPr>
              <a:tabLst>
                <a:tab pos="723900" algn="l"/>
              </a:tabLst>
            </a:pPr>
            <a:r>
              <a:rPr lang="en-US" dirty="0" smtClean="0">
                <a:solidFill>
                  <a:srgbClr val="000000"/>
                </a:solidFill>
                <a:ea typeface="Droid Sans Fallback" charset="0"/>
                <a:cs typeface="Droid Sans Fallback" charset="0"/>
              </a:rPr>
              <a:t>Adversary’s view in </a:t>
            </a:r>
            <a:r>
              <a:rPr lang="en-US" dirty="0" err="1" smtClean="0">
                <a:solidFill>
                  <a:srgbClr val="000000"/>
                </a:solidFill>
                <a:ea typeface="Droid Sans Fallback" charset="0"/>
                <a:cs typeface="Droid Sans Fallback" charset="0"/>
              </a:rPr>
              <a:t>RealExp</a:t>
            </a:r>
            <a:r>
              <a:rPr lang="en-US" dirty="0" smtClean="0">
                <a:solidFill>
                  <a:srgbClr val="000000"/>
                </a:solidFill>
                <a:ea typeface="Droid Sans Fallback" charset="0"/>
                <a:cs typeface="Droid Sans Fallback" charset="0"/>
              </a:rPr>
              <a:t> with K=</a:t>
            </a:r>
            <a:r>
              <a:rPr lang="en-US" dirty="0" smtClean="0"/>
              <a:t>K</a:t>
            </a:r>
            <a:r>
              <a:rPr lang="en-US" baseline="-25000" dirty="0" smtClean="0"/>
              <a:t>1</a:t>
            </a:r>
            <a:endParaRPr lang="en-US" dirty="0">
              <a:solidFill>
                <a:srgbClr val="000000"/>
              </a:solidFill>
              <a:ea typeface="Droid Sans Fallback" charset="0"/>
              <a:cs typeface="Droid Sans Fallback" charset="0"/>
            </a:endParaRPr>
          </a:p>
        </p:txBody>
      </p:sp>
      <p:sp>
        <p:nvSpPr>
          <p:cNvPr id="71" name="Text Box 35"/>
          <p:cNvSpPr txBox="1">
            <a:spLocks noChangeArrowheads="1"/>
          </p:cNvSpPr>
          <p:nvPr/>
        </p:nvSpPr>
        <p:spPr bwMode="auto">
          <a:xfrm>
            <a:off x="4787225" y="1417637"/>
            <a:ext cx="2362200" cy="1097606"/>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b="1" u="sng" dirty="0" err="1" smtClean="0">
                <a:solidFill>
                  <a:srgbClr val="000000"/>
                </a:solidFill>
                <a:ea typeface="Droid Sans Fallback" charset="0"/>
                <a:cs typeface="Droid Sans Fallback" charset="0"/>
              </a:rPr>
              <a:t>RealRecDenExp</a:t>
            </a:r>
            <a:endParaRPr lang="en-US" sz="1600" b="1" u="sng" dirty="0" smtClean="0">
              <a:solidFill>
                <a:srgbClr val="000000"/>
              </a:solidFill>
              <a:ea typeface="Droid Sans Fallback" charset="0"/>
              <a:cs typeface="Droid Sans Fallback" charset="0"/>
            </a:endParaRPr>
          </a:p>
          <a:p>
            <a:r>
              <a:rPr lang="en-US" sz="1600" dirty="0" smtClean="0"/>
              <a:t>K</a:t>
            </a:r>
            <a:r>
              <a:rPr lang="en-US" sz="1600" baseline="-25000" dirty="0" smtClean="0"/>
              <a:t>1</a:t>
            </a:r>
            <a:r>
              <a:rPr lang="en-US" sz="1600" dirty="0" smtClean="0"/>
              <a:t>(f, Ct*, x*):</a:t>
            </a:r>
            <a:endParaRPr lang="en-US" sz="1600" dirty="0"/>
          </a:p>
          <a:p>
            <a:r>
              <a:rPr lang="en-US" sz="1600" dirty="0" err="1" smtClean="0"/>
              <a:t>Sk</a:t>
            </a:r>
            <a:r>
              <a:rPr lang="en-US" sz="1600" dirty="0" smtClean="0"/>
              <a:t> </a:t>
            </a:r>
            <a:r>
              <a:rPr lang="en-US" sz="1600" baseline="-25000" dirty="0" smtClean="0"/>
              <a:t>f</a:t>
            </a:r>
            <a:r>
              <a:rPr lang="en-US" sz="1600" dirty="0" smtClean="0"/>
              <a:t>= </a:t>
            </a:r>
            <a:r>
              <a:rPr lang="en-US" sz="1600" dirty="0" err="1" smtClean="0"/>
              <a:t>KeyGen</a:t>
            </a:r>
            <a:r>
              <a:rPr lang="en-US" sz="1600" dirty="0" smtClean="0"/>
              <a:t>(</a:t>
            </a:r>
            <a:r>
              <a:rPr lang="en-US" sz="1600" dirty="0" err="1" smtClean="0"/>
              <a:t>Msk</a:t>
            </a:r>
            <a:r>
              <a:rPr lang="en-US" sz="1600" dirty="0"/>
              <a:t>,</a:t>
            </a:r>
            <a:r>
              <a:rPr lang="en-US" sz="1600" dirty="0" smtClean="0"/>
              <a:t> </a:t>
            </a:r>
            <a:r>
              <a:rPr lang="en-US" sz="1600" dirty="0" smtClean="0"/>
              <a:t>f);</a:t>
            </a:r>
            <a:endParaRPr lang="en-US" sz="1600" dirty="0"/>
          </a:p>
          <a:p>
            <a:r>
              <a:rPr lang="en-US" sz="1600" dirty="0"/>
              <a:t>Output: </a:t>
            </a:r>
            <a:r>
              <a:rPr lang="en-US" sz="1600" dirty="0" err="1" smtClean="0"/>
              <a:t>Sk</a:t>
            </a:r>
            <a:r>
              <a:rPr lang="en-US" sz="1600" baseline="-25000" dirty="0" err="1" smtClean="0"/>
              <a:t>f</a:t>
            </a:r>
            <a:r>
              <a:rPr lang="en-US" sz="1600" baseline="-25000" dirty="0" smtClean="0"/>
              <a:t>  </a:t>
            </a:r>
          </a:p>
          <a:p>
            <a:endParaRPr lang="en-US" sz="1400" baseline="-25000" dirty="0">
              <a:solidFill>
                <a:srgbClr val="000000"/>
              </a:solidFill>
              <a:ea typeface="Droid Sans Fallback" charset="0"/>
              <a:cs typeface="Droid Sans Fallback" charset="0"/>
            </a:endParaRPr>
          </a:p>
        </p:txBody>
      </p:sp>
      <p:sp>
        <p:nvSpPr>
          <p:cNvPr id="102" name="Text Box 35"/>
          <p:cNvSpPr txBox="1">
            <a:spLocks noChangeArrowheads="1"/>
          </p:cNvSpPr>
          <p:nvPr/>
        </p:nvSpPr>
        <p:spPr bwMode="auto">
          <a:xfrm>
            <a:off x="5573712" y="6756400"/>
            <a:ext cx="3200400" cy="376237"/>
          </a:xfrm>
          <a:prstGeom prst="rect">
            <a:avLst/>
          </a:prstGeom>
          <a:noFill/>
          <a:ln w="36720">
            <a:noFill/>
            <a:round/>
            <a:headEnd/>
            <a:tailEnd/>
          </a:ln>
          <a:effectLst/>
        </p:spPr>
        <p:txBody>
          <a:bodyPr wrap="none" lIns="90000" tIns="62640" rIns="90000" bIns="45000"/>
          <a:lstStyle/>
          <a:p>
            <a:pPr>
              <a:tabLst>
                <a:tab pos="723900" algn="l"/>
              </a:tabLst>
            </a:pPr>
            <a:r>
              <a:rPr lang="en-US" dirty="0" smtClean="0">
                <a:solidFill>
                  <a:srgbClr val="000000"/>
                </a:solidFill>
                <a:ea typeface="Droid Sans Fallback" charset="0"/>
                <a:cs typeface="Droid Sans Fallback" charset="0"/>
              </a:rPr>
              <a:t>Adversary’s view in </a:t>
            </a:r>
            <a:r>
              <a:rPr lang="en-US" dirty="0" err="1" smtClean="0">
                <a:solidFill>
                  <a:srgbClr val="000000"/>
                </a:solidFill>
                <a:ea typeface="Droid Sans Fallback" charset="0"/>
                <a:cs typeface="Droid Sans Fallback" charset="0"/>
              </a:rPr>
              <a:t>FakeExp</a:t>
            </a:r>
            <a:r>
              <a:rPr lang="en-US" dirty="0" smtClean="0">
                <a:solidFill>
                  <a:srgbClr val="000000"/>
                </a:solidFill>
                <a:ea typeface="Droid Sans Fallback" charset="0"/>
                <a:cs typeface="Droid Sans Fallback" charset="0"/>
              </a:rPr>
              <a:t> with K=</a:t>
            </a:r>
            <a:r>
              <a:rPr lang="en-US" dirty="0" smtClean="0"/>
              <a:t>K</a:t>
            </a:r>
            <a:r>
              <a:rPr lang="en-US" baseline="-25000" dirty="0" smtClean="0"/>
              <a:t>2</a:t>
            </a:r>
            <a:r>
              <a:rPr lang="en-US" dirty="0" smtClean="0">
                <a:solidFill>
                  <a:srgbClr val="000000"/>
                </a:solidFill>
                <a:ea typeface="Droid Sans Fallback" charset="0"/>
                <a:cs typeface="Droid Sans Fallback" charset="0"/>
              </a:rPr>
              <a:t>  </a:t>
            </a:r>
            <a:endParaRPr lang="en-US" dirty="0">
              <a:solidFill>
                <a:srgbClr val="000000"/>
              </a:solidFill>
              <a:ea typeface="Droid Sans Fallback" charset="0"/>
              <a:cs typeface="Droid Sans Fallback" charset="0"/>
            </a:endParaRPr>
          </a:p>
        </p:txBody>
      </p:sp>
      <p:sp>
        <p:nvSpPr>
          <p:cNvPr id="103" name="TextBox 102"/>
          <p:cNvSpPr txBox="1"/>
          <p:nvPr/>
        </p:nvSpPr>
        <p:spPr>
          <a:xfrm>
            <a:off x="4913310" y="6612980"/>
            <a:ext cx="609600" cy="664797"/>
          </a:xfrm>
          <a:prstGeom prst="rect">
            <a:avLst/>
          </a:prstGeom>
          <a:noFill/>
        </p:spPr>
        <p:txBody>
          <a:bodyPr wrap="square" rtlCol="0">
            <a:spAutoFit/>
          </a:bodyPr>
          <a:lstStyle/>
          <a:p>
            <a:r>
              <a:rPr lang="en-US" sz="4000" dirty="0" smtClean="0">
                <a:solidFill>
                  <a:srgbClr val="FF0000"/>
                </a:solidFill>
              </a:rPr>
              <a:t>~ </a:t>
            </a:r>
            <a:endParaRPr lang="en-US" sz="2800" dirty="0">
              <a:solidFill>
                <a:srgbClr val="FF0000"/>
              </a:solidFill>
            </a:endParaRPr>
          </a:p>
        </p:txBody>
      </p:sp>
      <p:sp>
        <p:nvSpPr>
          <p:cNvPr id="104" name="TextBox 103"/>
          <p:cNvSpPr txBox="1"/>
          <p:nvPr/>
        </p:nvSpPr>
        <p:spPr>
          <a:xfrm>
            <a:off x="4913310" y="6675437"/>
            <a:ext cx="609600" cy="664797"/>
          </a:xfrm>
          <a:prstGeom prst="rect">
            <a:avLst/>
          </a:prstGeom>
          <a:noFill/>
        </p:spPr>
        <p:txBody>
          <a:bodyPr wrap="square" rtlCol="0">
            <a:spAutoFit/>
          </a:bodyPr>
          <a:lstStyle/>
          <a:p>
            <a:r>
              <a:rPr lang="en-US" sz="4000" dirty="0" smtClean="0">
                <a:solidFill>
                  <a:srgbClr val="FF0000"/>
                </a:solidFill>
              </a:rPr>
              <a:t>~ </a:t>
            </a:r>
            <a:endParaRPr lang="en-US" sz="2800" dirty="0">
              <a:solidFill>
                <a:srgbClr val="FF0000"/>
              </a:solidFill>
            </a:endParaRPr>
          </a:p>
        </p:txBody>
      </p:sp>
      <p:sp>
        <p:nvSpPr>
          <p:cNvPr id="52" name="Text Box 35"/>
          <p:cNvSpPr txBox="1">
            <a:spLocks noChangeArrowheads="1"/>
          </p:cNvSpPr>
          <p:nvPr/>
        </p:nvSpPr>
        <p:spPr bwMode="auto">
          <a:xfrm>
            <a:off x="7326312" y="1417637"/>
            <a:ext cx="2667000" cy="1097606"/>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b="1" u="sng" dirty="0" err="1" smtClean="0">
                <a:solidFill>
                  <a:srgbClr val="000000"/>
                </a:solidFill>
                <a:ea typeface="Droid Sans Fallback" charset="0"/>
                <a:cs typeface="Droid Sans Fallback" charset="0"/>
              </a:rPr>
              <a:t>FakeRecDenExp</a:t>
            </a:r>
            <a:endParaRPr lang="en-US" sz="1600" b="1" dirty="0" smtClean="0">
              <a:solidFill>
                <a:srgbClr val="000000"/>
              </a:solidFill>
              <a:ea typeface="Droid Sans Fallback" charset="0"/>
              <a:cs typeface="Droid Sans Fallback" charset="0"/>
            </a:endParaRPr>
          </a:p>
          <a:p>
            <a:r>
              <a:rPr lang="en-US" sz="1600" dirty="0" smtClean="0"/>
              <a:t>K</a:t>
            </a:r>
            <a:r>
              <a:rPr lang="en-US" sz="1600" baseline="-25000" dirty="0" smtClean="0"/>
              <a:t>2</a:t>
            </a:r>
            <a:r>
              <a:rPr lang="en-US" sz="1600" dirty="0" smtClean="0"/>
              <a:t>(f, Ct*</a:t>
            </a:r>
            <a:r>
              <a:rPr lang="en-US" sz="1600" dirty="0" smtClean="0"/>
              <a:t>,</a:t>
            </a:r>
            <a:r>
              <a:rPr lang="en-US" sz="1600" dirty="0" smtClean="0"/>
              <a:t> x*):</a:t>
            </a:r>
            <a:endParaRPr lang="en-US" sz="1600" dirty="0"/>
          </a:p>
          <a:p>
            <a:r>
              <a:rPr lang="en-US" sz="1600" dirty="0" err="1" smtClean="0"/>
              <a:t>Sk</a:t>
            </a:r>
            <a:r>
              <a:rPr lang="en-US" sz="1600" dirty="0" smtClean="0"/>
              <a:t> </a:t>
            </a:r>
            <a:r>
              <a:rPr lang="en-US" sz="1600" baseline="-25000" dirty="0" smtClean="0"/>
              <a:t>f</a:t>
            </a:r>
            <a:r>
              <a:rPr lang="en-US" sz="1600" dirty="0" smtClean="0"/>
              <a:t>= </a:t>
            </a:r>
            <a:r>
              <a:rPr lang="en-US" sz="1600" dirty="0" err="1" smtClean="0"/>
              <a:t>RecFake</a:t>
            </a:r>
            <a:r>
              <a:rPr lang="en-US" sz="1600" dirty="0" smtClean="0"/>
              <a:t>(</a:t>
            </a:r>
            <a:r>
              <a:rPr lang="en-US" sz="1600" dirty="0" err="1" smtClean="0"/>
              <a:t>Msk</a:t>
            </a:r>
            <a:r>
              <a:rPr lang="en-US" sz="1600" dirty="0" smtClean="0"/>
              <a:t>, Ct,* x*);</a:t>
            </a:r>
            <a:endParaRPr lang="en-US" sz="1600" dirty="0"/>
          </a:p>
          <a:p>
            <a:r>
              <a:rPr lang="en-US" sz="1600" dirty="0"/>
              <a:t>Output: </a:t>
            </a:r>
            <a:r>
              <a:rPr lang="en-US" sz="1600" dirty="0" smtClean="0"/>
              <a:t>Sk</a:t>
            </a:r>
            <a:r>
              <a:rPr lang="en-US" sz="1600" baseline="-25000" dirty="0" smtClean="0"/>
              <a:t>f</a:t>
            </a:r>
            <a:endParaRPr lang="en-US" sz="1600" baseline="-25000" dirty="0">
              <a:solidFill>
                <a:srgbClr val="000000"/>
              </a:solidFill>
              <a:ea typeface="Droid Sans Fallback" charset="0"/>
              <a:cs typeface="Droid Sans Fallback" charset="0"/>
            </a:endParaRPr>
          </a:p>
        </p:txBody>
      </p:sp>
      <p:sp>
        <p:nvSpPr>
          <p:cNvPr id="54" name="Text Box 35"/>
          <p:cNvSpPr txBox="1">
            <a:spLocks noChangeArrowheads="1"/>
          </p:cNvSpPr>
          <p:nvPr/>
        </p:nvSpPr>
        <p:spPr bwMode="auto">
          <a:xfrm>
            <a:off x="4834844" y="3398837"/>
            <a:ext cx="2362200" cy="1026289"/>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err="1" smtClean="0"/>
              <a:t>f,x,y</a:t>
            </a:r>
            <a:r>
              <a:rPr lang="en-US" sz="1600" dirty="0" smtClean="0"/>
              <a:t>):</a:t>
            </a:r>
            <a:endParaRPr lang="en-US" sz="1600" dirty="0" smtClean="0">
              <a:solidFill>
                <a:srgbClr val="000000"/>
              </a:solidFill>
              <a:ea typeface="Droid Sans Fallback" charset="0"/>
              <a:cs typeface="Droid Sans Fallback" charset="0"/>
            </a:endParaRPr>
          </a:p>
          <a:p>
            <a:r>
              <a:rPr lang="en-US" sz="1600" dirty="0" smtClean="0"/>
              <a:t>Ct = </a:t>
            </a:r>
            <a:r>
              <a:rPr lang="en-US" sz="1600" dirty="0" err="1" smtClean="0"/>
              <a:t>Enc</a:t>
            </a:r>
            <a:r>
              <a:rPr lang="en-US" sz="1600" dirty="0" smtClean="0"/>
              <a:t>(</a:t>
            </a:r>
            <a:r>
              <a:rPr lang="en-US" sz="1600" dirty="0" err="1" smtClean="0"/>
              <a:t>PK,x;r</a:t>
            </a:r>
            <a:r>
              <a:rPr lang="en-US" sz="1600" dirty="0" smtClean="0"/>
              <a:t>); </a:t>
            </a:r>
            <a:endParaRPr lang="en-US" sz="1600" dirty="0"/>
          </a:p>
          <a:p>
            <a:r>
              <a:rPr lang="en-US" sz="1600" dirty="0" smtClean="0"/>
              <a:t>Sk</a:t>
            </a:r>
            <a:r>
              <a:rPr lang="en-US" sz="1600" baseline="-25000" dirty="0"/>
              <a:t>f</a:t>
            </a:r>
            <a:r>
              <a:rPr lang="en-US" sz="1600" dirty="0" smtClean="0"/>
              <a:t>= </a:t>
            </a:r>
            <a:r>
              <a:rPr lang="en-US" sz="1600" dirty="0" err="1" smtClean="0"/>
              <a:t>KeyGen</a:t>
            </a:r>
            <a:r>
              <a:rPr lang="en-US" sz="1600" dirty="0" smtClean="0"/>
              <a:t>(</a:t>
            </a:r>
            <a:r>
              <a:rPr lang="en-US" sz="1600" dirty="0" err="1" smtClean="0"/>
              <a:t>Msk</a:t>
            </a:r>
            <a:r>
              <a:rPr lang="en-US" sz="1600" dirty="0"/>
              <a:t>,</a:t>
            </a:r>
            <a:r>
              <a:rPr lang="en-US" sz="1600" dirty="0" smtClean="0"/>
              <a:t> f);</a:t>
            </a:r>
            <a:endParaRPr lang="en-US" sz="1600" dirty="0"/>
          </a:p>
          <a:p>
            <a:r>
              <a:rPr lang="en-US" sz="1600" dirty="0"/>
              <a:t>Output: </a:t>
            </a:r>
            <a:r>
              <a:rPr lang="en-US" sz="1600" dirty="0" smtClean="0"/>
              <a:t>(</a:t>
            </a:r>
            <a:r>
              <a:rPr lang="en-US" sz="1600" dirty="0" err="1" smtClean="0"/>
              <a:t>Ct,Sk</a:t>
            </a:r>
            <a:r>
              <a:rPr lang="en-US" sz="1600" baseline="-25000" dirty="0" err="1"/>
              <a:t>f</a:t>
            </a:r>
            <a:r>
              <a:rPr lang="en-US" sz="1600" dirty="0" smtClean="0"/>
              <a:t>)</a:t>
            </a:r>
            <a:endParaRPr lang="en-US" sz="1600" baseline="-25000" dirty="0">
              <a:solidFill>
                <a:srgbClr val="000000"/>
              </a:solidFill>
              <a:ea typeface="Droid Sans Fallback" charset="0"/>
              <a:cs typeface="Droid Sans Fallback" charset="0"/>
            </a:endParaRPr>
          </a:p>
        </p:txBody>
      </p:sp>
      <p:sp>
        <p:nvSpPr>
          <p:cNvPr id="55" name="Text Box 35"/>
          <p:cNvSpPr txBox="1">
            <a:spLocks noChangeArrowheads="1"/>
          </p:cNvSpPr>
          <p:nvPr/>
        </p:nvSpPr>
        <p:spPr bwMode="auto">
          <a:xfrm>
            <a:off x="7324078" y="3398837"/>
            <a:ext cx="2669234" cy="1032364"/>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a:t>
            </a:r>
            <a:r>
              <a:rPr lang="en-US" sz="1600" dirty="0" err="1" smtClean="0"/>
              <a:t>f,x,y</a:t>
            </a:r>
            <a:r>
              <a:rPr lang="en-US" sz="1600" dirty="0" smtClean="0"/>
              <a:t>):</a:t>
            </a:r>
            <a:endParaRPr lang="en-US" sz="1600" dirty="0" smtClean="0">
              <a:solidFill>
                <a:srgbClr val="000000"/>
              </a:solidFill>
              <a:ea typeface="Droid Sans Fallback" charset="0"/>
              <a:cs typeface="Droid Sans Fallback" charset="0"/>
            </a:endParaRPr>
          </a:p>
          <a:p>
            <a:r>
              <a:rPr lang="en-US" sz="1600" dirty="0" smtClean="0"/>
              <a:t>Ct = </a:t>
            </a:r>
            <a:r>
              <a:rPr lang="en-US" sz="1600" dirty="0" err="1" smtClean="0"/>
              <a:t>Enc</a:t>
            </a:r>
            <a:r>
              <a:rPr lang="en-US" sz="1600" dirty="0" smtClean="0"/>
              <a:t>(PK</a:t>
            </a:r>
            <a:r>
              <a:rPr lang="en-US" sz="1600" dirty="0" smtClean="0"/>
              <a:t>, y; r</a:t>
            </a:r>
            <a:r>
              <a:rPr lang="en-US" sz="1600" dirty="0" smtClean="0"/>
              <a:t>); </a:t>
            </a:r>
            <a:endParaRPr lang="en-US" sz="1600" dirty="0"/>
          </a:p>
          <a:p>
            <a:r>
              <a:rPr lang="en-US" sz="1600" dirty="0" err="1" smtClean="0"/>
              <a:t>Sk</a:t>
            </a:r>
            <a:r>
              <a:rPr lang="en-US" sz="1600" baseline="-25000" dirty="0" err="1" smtClean="0"/>
              <a:t>f</a:t>
            </a:r>
            <a:r>
              <a:rPr lang="en-US" sz="1600" baseline="-25000" dirty="0" smtClean="0"/>
              <a:t> </a:t>
            </a:r>
            <a:r>
              <a:rPr lang="en-US" sz="1600" dirty="0" smtClean="0"/>
              <a:t>= </a:t>
            </a:r>
            <a:r>
              <a:rPr lang="en-US" sz="1600" dirty="0" err="1" smtClean="0"/>
              <a:t>RecFake</a:t>
            </a:r>
            <a:r>
              <a:rPr lang="en-US" sz="1600" dirty="0" smtClean="0"/>
              <a:t>(</a:t>
            </a:r>
            <a:r>
              <a:rPr lang="en-US" sz="1600" dirty="0" err="1" smtClean="0"/>
              <a:t>Msk</a:t>
            </a:r>
            <a:r>
              <a:rPr lang="en-US" sz="1600" dirty="0"/>
              <a:t>,</a:t>
            </a:r>
            <a:r>
              <a:rPr lang="en-US" sz="1600" dirty="0" smtClean="0"/>
              <a:t> </a:t>
            </a:r>
            <a:r>
              <a:rPr lang="en-US" sz="1600" dirty="0" smtClean="0"/>
              <a:t>f</a:t>
            </a:r>
            <a:r>
              <a:rPr lang="en-US" sz="1600" dirty="0" smtClean="0"/>
              <a:t>, Ct, x</a:t>
            </a:r>
            <a:r>
              <a:rPr lang="en-US" sz="1600" dirty="0" smtClean="0"/>
              <a:t>);</a:t>
            </a:r>
            <a:endParaRPr lang="en-US" sz="1600" dirty="0"/>
          </a:p>
          <a:p>
            <a:r>
              <a:rPr lang="en-US" sz="1600" dirty="0"/>
              <a:t>Output: </a:t>
            </a:r>
            <a:r>
              <a:rPr lang="en-US" sz="1600" dirty="0" smtClean="0"/>
              <a:t>(Ct</a:t>
            </a:r>
            <a:r>
              <a:rPr lang="en-US" sz="1600" dirty="0" smtClean="0"/>
              <a:t>, </a:t>
            </a:r>
            <a:r>
              <a:rPr lang="en-US" sz="1600" dirty="0" err="1" smtClean="0"/>
              <a:t>Sk</a:t>
            </a:r>
            <a:r>
              <a:rPr lang="en-US" sz="1600" baseline="-25000" dirty="0" err="1" smtClean="0"/>
              <a:t>f</a:t>
            </a:r>
            <a:r>
              <a:rPr lang="en-US" sz="1600" dirty="0" smtClean="0"/>
              <a:t>)</a:t>
            </a:r>
            <a:endParaRPr lang="en-US" sz="1600" baseline="-25000" dirty="0">
              <a:solidFill>
                <a:srgbClr val="000000"/>
              </a:solidFill>
              <a:ea typeface="Droid Sans Fallback" charset="0"/>
              <a:cs typeface="Droid Sans Fallback" charset="0"/>
            </a:endParaRPr>
          </a:p>
        </p:txBody>
      </p:sp>
      <p:sp>
        <p:nvSpPr>
          <p:cNvPr id="56" name="Text Box 35"/>
          <p:cNvSpPr txBox="1">
            <a:spLocks noChangeArrowheads="1"/>
          </p:cNvSpPr>
          <p:nvPr/>
        </p:nvSpPr>
        <p:spPr bwMode="auto">
          <a:xfrm>
            <a:off x="3287712" y="3045305"/>
            <a:ext cx="3796652" cy="1804559"/>
          </a:xfrm>
          <a:prstGeom prst="rect">
            <a:avLst/>
          </a:prstGeom>
          <a:noFill/>
          <a:ln w="36720">
            <a:solidFill>
              <a:schemeClr val="tx1"/>
            </a:solidFill>
            <a:round/>
            <a:headEnd/>
            <a:tailEnd/>
          </a:ln>
          <a:effectLst/>
        </p:spPr>
        <p:txBody>
          <a:bodyPr wrap="none" lIns="90000" tIns="62640" rIns="90000" bIns="45000"/>
          <a:lstStyle/>
          <a:p>
            <a:r>
              <a:rPr lang="en-US" sz="2400" dirty="0" smtClean="0"/>
              <a:t>Ct </a:t>
            </a:r>
            <a:r>
              <a:rPr lang="en-US" sz="2400" dirty="0"/>
              <a:t>= </a:t>
            </a:r>
            <a:r>
              <a:rPr lang="en-US" sz="2400" dirty="0" err="1"/>
              <a:t>Enc</a:t>
            </a:r>
            <a:r>
              <a:rPr lang="en-US" sz="2400" dirty="0"/>
              <a:t>(PK</a:t>
            </a:r>
            <a:r>
              <a:rPr lang="en-US" sz="2400" dirty="0" smtClean="0"/>
              <a:t>, x; r</a:t>
            </a:r>
            <a:r>
              <a:rPr lang="en-US" sz="2400" dirty="0"/>
              <a:t>); </a:t>
            </a:r>
          </a:p>
          <a:p>
            <a:r>
              <a:rPr lang="en-US" sz="2400" dirty="0" err="1" smtClean="0">
                <a:solidFill>
                  <a:srgbClr val="C00000"/>
                </a:solidFill>
              </a:rPr>
              <a:t>Sk</a:t>
            </a:r>
            <a:r>
              <a:rPr lang="en-US" sz="2400" baseline="-25000" dirty="0" err="1" smtClean="0">
                <a:solidFill>
                  <a:srgbClr val="C00000"/>
                </a:solidFill>
              </a:rPr>
              <a:t>f</a:t>
            </a:r>
            <a:r>
              <a:rPr lang="en-US" sz="2400" baseline="-25000" dirty="0" smtClean="0">
                <a:solidFill>
                  <a:srgbClr val="C00000"/>
                </a:solidFill>
              </a:rPr>
              <a:t> </a:t>
            </a:r>
            <a:r>
              <a:rPr lang="en-US" sz="2400" dirty="0" smtClean="0">
                <a:solidFill>
                  <a:srgbClr val="C00000"/>
                </a:solidFill>
              </a:rPr>
              <a:t>= </a:t>
            </a:r>
            <a:r>
              <a:rPr lang="en-US" sz="2400" dirty="0" err="1" smtClean="0">
                <a:solidFill>
                  <a:srgbClr val="C00000"/>
                </a:solidFill>
              </a:rPr>
              <a:t>RecFake</a:t>
            </a:r>
            <a:r>
              <a:rPr lang="en-US" sz="2400" dirty="0" smtClean="0">
                <a:solidFill>
                  <a:srgbClr val="C00000"/>
                </a:solidFill>
              </a:rPr>
              <a:t>(</a:t>
            </a:r>
            <a:r>
              <a:rPr lang="en-US" sz="2400" dirty="0" err="1" smtClean="0">
                <a:solidFill>
                  <a:srgbClr val="C00000"/>
                </a:solidFill>
              </a:rPr>
              <a:t>Msk,Ct,y</a:t>
            </a:r>
            <a:r>
              <a:rPr lang="en-US" sz="2400" dirty="0" smtClean="0">
                <a:solidFill>
                  <a:srgbClr val="C00000"/>
                </a:solidFill>
              </a:rPr>
              <a:t>);</a:t>
            </a:r>
            <a:endParaRPr lang="en-US" sz="2400" dirty="0">
              <a:solidFill>
                <a:srgbClr val="C00000"/>
              </a:solidFill>
            </a:endParaRPr>
          </a:p>
          <a:p>
            <a:r>
              <a:rPr lang="en-US" sz="2400" dirty="0"/>
              <a:t>f</a:t>
            </a:r>
            <a:r>
              <a:rPr lang="en-US" sz="2400" dirty="0" smtClean="0"/>
              <a:t>(y)</a:t>
            </a:r>
            <a:r>
              <a:rPr lang="en-US" sz="2400" dirty="0" smtClean="0"/>
              <a:t> = Dec(</a:t>
            </a:r>
            <a:r>
              <a:rPr lang="en-US" sz="2400" dirty="0" err="1" smtClean="0"/>
              <a:t>Ct,Sk</a:t>
            </a:r>
            <a:r>
              <a:rPr lang="en-US" sz="2400" baseline="-25000" dirty="0" err="1" smtClean="0"/>
              <a:t>f</a:t>
            </a:r>
            <a:r>
              <a:rPr lang="en-US" sz="2400" dirty="0" smtClean="0"/>
              <a:t>);</a:t>
            </a:r>
          </a:p>
          <a:p>
            <a:r>
              <a:rPr lang="en-US" sz="2400" dirty="0"/>
              <a:t>Ct = </a:t>
            </a:r>
            <a:r>
              <a:rPr lang="en-US" sz="2400" dirty="0" err="1" smtClean="0"/>
              <a:t>Enc</a:t>
            </a:r>
            <a:r>
              <a:rPr lang="en-US" sz="2400" dirty="0" smtClean="0"/>
              <a:t>(</a:t>
            </a:r>
            <a:r>
              <a:rPr lang="en-US" sz="2400" dirty="0" err="1" smtClean="0"/>
              <a:t>PK,x</a:t>
            </a:r>
            <a:r>
              <a:rPr lang="en-US" sz="2400" dirty="0" smtClean="0"/>
              <a:t>’; r</a:t>
            </a:r>
            <a:r>
              <a:rPr lang="en-US" sz="2400" dirty="0"/>
              <a:t>); </a:t>
            </a:r>
          </a:p>
          <a:p>
            <a:r>
              <a:rPr lang="en-US" sz="2400" dirty="0" smtClean="0"/>
              <a:t>f(x’) = Dec(Ct’, </a:t>
            </a:r>
            <a:r>
              <a:rPr lang="en-US" sz="2400" dirty="0" err="1" smtClean="0"/>
              <a:t>Sk</a:t>
            </a:r>
            <a:r>
              <a:rPr lang="en-US" sz="2400" baseline="-25000" dirty="0" err="1" smtClean="0"/>
              <a:t>f</a:t>
            </a:r>
            <a:r>
              <a:rPr lang="en-US" sz="2400" dirty="0" smtClean="0"/>
              <a:t>);</a:t>
            </a:r>
            <a:endParaRPr lang="en-US" sz="2400" dirty="0" smtClean="0"/>
          </a:p>
          <a:p>
            <a:r>
              <a:rPr lang="en-US" sz="2400" baseline="-25000" dirty="0" smtClean="0"/>
              <a:t> </a:t>
            </a:r>
            <a:endParaRPr lang="en-US" sz="2400" baseline="-25000" dirty="0">
              <a:solidFill>
                <a:srgbClr val="000000"/>
              </a:solidFill>
              <a:ea typeface="Droid Sans Fallback" charset="0"/>
              <a:cs typeface="Droid Sans Fallback" charset="0"/>
            </a:endParaRPr>
          </a:p>
        </p:txBody>
      </p:sp>
      <p:sp>
        <p:nvSpPr>
          <p:cNvPr id="57" name="TextBox 56"/>
          <p:cNvSpPr txBox="1"/>
          <p:nvPr/>
        </p:nvSpPr>
        <p:spPr>
          <a:xfrm>
            <a:off x="239712" y="6055286"/>
            <a:ext cx="5867400" cy="349968"/>
          </a:xfrm>
          <a:prstGeom prst="rect">
            <a:avLst/>
          </a:prstGeom>
          <a:noFill/>
        </p:spPr>
        <p:txBody>
          <a:bodyPr wrap="square" rtlCol="0">
            <a:spAutoFit/>
          </a:bodyPr>
          <a:lstStyle/>
          <a:p>
            <a:r>
              <a:rPr lang="en-US" dirty="0" smtClean="0"/>
              <a:t>Note: </a:t>
            </a:r>
            <a:r>
              <a:rPr lang="en-US" dirty="0" err="1" smtClean="0"/>
              <a:t>Adv</a:t>
            </a:r>
            <a:r>
              <a:rPr lang="en-US" dirty="0" smtClean="0"/>
              <a:t> has access to K(·,Ct*,x*) only after seeing Ct</a:t>
            </a:r>
            <a:endParaRPr lang="en-US" dirty="0"/>
          </a:p>
        </p:txBody>
      </p:sp>
      <p:sp>
        <p:nvSpPr>
          <p:cNvPr id="26" name="Text Box 35"/>
          <p:cNvSpPr txBox="1">
            <a:spLocks noChangeArrowheads="1"/>
          </p:cNvSpPr>
          <p:nvPr/>
        </p:nvSpPr>
        <p:spPr bwMode="auto">
          <a:xfrm>
            <a:off x="6193025" y="4588323"/>
            <a:ext cx="3790804" cy="2084511"/>
          </a:xfrm>
          <a:prstGeom prst="rect">
            <a:avLst/>
          </a:prstGeom>
          <a:noFill/>
          <a:ln w="36720">
            <a:solidFill>
              <a:schemeClr val="tx1"/>
            </a:solidFill>
            <a:round/>
            <a:headEnd/>
            <a:tailEnd/>
          </a:ln>
          <a:effectLst/>
        </p:spPr>
        <p:txBody>
          <a:bodyPr wrap="none" lIns="90000" tIns="62640" rIns="90000" bIns="45000"/>
          <a:lstStyle/>
          <a:p>
            <a:r>
              <a:rPr lang="en-US" sz="1600" u="sng" dirty="0" smtClean="0"/>
              <a:t>Constraints</a:t>
            </a:r>
          </a:p>
          <a:p>
            <a:r>
              <a:rPr lang="en-US" sz="1600" dirty="0" smtClean="0"/>
              <a:t>1. No </a:t>
            </a:r>
            <a:r>
              <a:rPr lang="en-US" sz="1600" dirty="0"/>
              <a:t>query </a:t>
            </a:r>
            <a:r>
              <a:rPr lang="en-US" sz="1600" dirty="0" smtClean="0"/>
              <a:t>(f, x, </a:t>
            </a:r>
            <a:r>
              <a:rPr lang="en-US" sz="1600" dirty="0"/>
              <a:t>y) issued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 </a:t>
            </a:r>
            <a:r>
              <a:rPr lang="en-US" sz="1600" dirty="0" smtClean="0"/>
              <a:t>and </a:t>
            </a:r>
          </a:p>
          <a:p>
            <a:r>
              <a:rPr lang="en-US" sz="1600" dirty="0" smtClean="0"/>
              <a:t>at </a:t>
            </a:r>
            <a:r>
              <a:rPr lang="en-US" sz="1600" dirty="0"/>
              <a:t>same </a:t>
            </a:r>
            <a:r>
              <a:rPr lang="en-US" sz="1600" dirty="0" smtClean="0"/>
              <a:t>time a </a:t>
            </a:r>
            <a:r>
              <a:rPr lang="en-US" sz="1600" dirty="0"/>
              <a:t>query </a:t>
            </a:r>
            <a:r>
              <a:rPr lang="en-US" sz="1600" dirty="0" smtClean="0"/>
              <a:t>(</a:t>
            </a:r>
            <a:r>
              <a:rPr lang="en-US" sz="1600" dirty="0" smtClean="0"/>
              <a:t>f, </a:t>
            </a:r>
            <a:r>
              <a:rPr lang="en-US" sz="1600" dirty="0" smtClean="0"/>
              <a:t>Ct*, </a:t>
            </a:r>
            <a:r>
              <a:rPr lang="en-US" sz="1600" dirty="0"/>
              <a:t>x) </a:t>
            </a:r>
            <a:r>
              <a:rPr lang="en-US" sz="1600" dirty="0" smtClean="0"/>
              <a:t>to </a:t>
            </a:r>
            <a:r>
              <a:rPr lang="en-US" sz="1600" dirty="0" smtClean="0"/>
              <a:t>K</a:t>
            </a:r>
            <a:r>
              <a:rPr lang="en-US" sz="1600" baseline="-25000" dirty="0"/>
              <a:t>1</a:t>
            </a:r>
            <a:r>
              <a:rPr lang="en-US" sz="1600" baseline="-25000" dirty="0" smtClean="0"/>
              <a:t> </a:t>
            </a:r>
            <a:r>
              <a:rPr lang="en-US" sz="1600" dirty="0" smtClean="0"/>
              <a:t>/K</a:t>
            </a:r>
            <a:r>
              <a:rPr lang="en-US" sz="1600" baseline="-25000" dirty="0" smtClean="0"/>
              <a:t>2</a:t>
            </a:r>
            <a:r>
              <a:rPr lang="en-US" sz="1600" dirty="0"/>
              <a:t>;</a:t>
            </a:r>
            <a:endParaRPr lang="en-US" sz="1600" baseline="-25000" dirty="0" smtClean="0"/>
          </a:p>
          <a:p>
            <a:endParaRPr lang="en-US" sz="1600" baseline="-25000" dirty="0" smtClean="0"/>
          </a:p>
          <a:p>
            <a:r>
              <a:rPr lang="en-US" sz="1600" dirty="0" smtClean="0"/>
              <a:t>2. For </a:t>
            </a:r>
            <a:r>
              <a:rPr lang="en-US" sz="1600" dirty="0"/>
              <a:t>any query </a:t>
            </a:r>
            <a:r>
              <a:rPr lang="en-US" sz="1600" dirty="0" smtClean="0"/>
              <a:t>to oracle K</a:t>
            </a:r>
            <a:r>
              <a:rPr lang="en-US" sz="1600" baseline="-25000" dirty="0" smtClean="0"/>
              <a:t>1</a:t>
            </a:r>
            <a:r>
              <a:rPr lang="en-US" sz="1600" dirty="0" smtClean="0"/>
              <a:t>/K</a:t>
            </a:r>
            <a:r>
              <a:rPr lang="en-US" sz="1600" baseline="-25000" dirty="0" smtClean="0"/>
              <a:t>2</a:t>
            </a:r>
            <a:r>
              <a:rPr lang="en-US" sz="1600" dirty="0" smtClean="0"/>
              <a:t> for f*,</a:t>
            </a:r>
            <a:endParaRPr lang="en-US" sz="1600" dirty="0"/>
          </a:p>
          <a:p>
            <a:r>
              <a:rPr lang="en-US" sz="1600" dirty="0"/>
              <a:t>t</a:t>
            </a:r>
            <a:r>
              <a:rPr lang="en-US" sz="1600" dirty="0" smtClean="0"/>
              <a:t>here is no query f*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a:t>
            </a:r>
          </a:p>
          <a:p>
            <a:endParaRPr lang="en-US" sz="1600" dirty="0"/>
          </a:p>
          <a:p>
            <a:r>
              <a:rPr lang="en-US" sz="1600" dirty="0" smtClean="0"/>
              <a:t>3. </a:t>
            </a:r>
            <a:r>
              <a:rPr lang="en-US" sz="1600" dirty="0"/>
              <a:t>For each f</a:t>
            </a:r>
            <a:r>
              <a:rPr lang="en-US" sz="1600" dirty="0" smtClean="0"/>
              <a:t> different </a:t>
            </a:r>
            <a:r>
              <a:rPr lang="en-US" sz="1600" dirty="0"/>
              <a:t>from any of the </a:t>
            </a:r>
            <a:r>
              <a:rPr lang="en-US" sz="1600" dirty="0" smtClean="0"/>
              <a:t>f* </a:t>
            </a:r>
          </a:p>
          <a:p>
            <a:r>
              <a:rPr lang="en-US" sz="1600" dirty="0" smtClean="0"/>
              <a:t>queried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 </a:t>
            </a:r>
            <a:r>
              <a:rPr lang="en-US" sz="1600" dirty="0"/>
              <a:t>it holds that </a:t>
            </a:r>
            <a:r>
              <a:rPr lang="en-US" sz="1600" dirty="0" smtClean="0"/>
              <a:t>f(x*)=f(y*).</a:t>
            </a:r>
            <a:endParaRPr lang="en-US" sz="1600" dirty="0" smtClean="0"/>
          </a:p>
        </p:txBody>
      </p:sp>
      <p:pic>
        <p:nvPicPr>
          <p:cNvPr id="29" name="Picture 28"/>
          <p:cNvPicPr>
            <a:picLocks noChangeAspect="1"/>
          </p:cNvPicPr>
          <p:nvPr/>
        </p:nvPicPr>
        <p:blipFill>
          <a:blip r:embed="rId4"/>
          <a:stretch>
            <a:fillRect/>
          </a:stretch>
        </p:blipFill>
        <p:spPr>
          <a:xfrm>
            <a:off x="215510" y="3025794"/>
            <a:ext cx="2081602" cy="1592243"/>
          </a:xfrm>
          <a:prstGeom prst="rect">
            <a:avLst/>
          </a:prstGeom>
        </p:spPr>
      </p:pic>
      <p:cxnSp>
        <p:nvCxnSpPr>
          <p:cNvPr id="30" name="Straight Arrow Connector 29"/>
          <p:cNvCxnSpPr/>
          <p:nvPr/>
        </p:nvCxnSpPr>
        <p:spPr bwMode="auto">
          <a:xfrm>
            <a:off x="2144712" y="3627437"/>
            <a:ext cx="11430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33" name="TextBox 32"/>
          <p:cNvSpPr txBox="1"/>
          <p:nvPr/>
        </p:nvSpPr>
        <p:spPr>
          <a:xfrm>
            <a:off x="1535112" y="3249810"/>
            <a:ext cx="2133600" cy="435825"/>
          </a:xfrm>
          <a:prstGeom prst="rect">
            <a:avLst/>
          </a:prstGeom>
          <a:noFill/>
        </p:spPr>
        <p:txBody>
          <a:bodyPr wrap="square" rtlCol="0">
            <a:spAutoFit/>
          </a:bodyPr>
          <a:lstStyle/>
          <a:p>
            <a:pPr algn="ctr"/>
            <a:r>
              <a:rPr lang="en-US" sz="2400" dirty="0" err="1" smtClean="0"/>
              <a:t>Msk</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6"/>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56">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56">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56">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56">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56">
                                            <p:txEl>
                                              <p:pRg st="4" end="4"/>
                                            </p:txEl>
                                          </p:spTgt>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30"/>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29"/>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33"/>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56">
                                            <p:txEl>
                                              <p:pRg st="5" end="5"/>
                                            </p:txEl>
                                          </p:spTgt>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71"/>
                                        </p:tgtEl>
                                        <p:attrNameLst>
                                          <p:attrName>style.visibility</p:attrName>
                                        </p:attrNameLst>
                                      </p:cBhvr>
                                      <p:to>
                                        <p:strVal val="visible"/>
                                      </p:to>
                                    </p:set>
                                    <p:animEffect transition="in" filter="circle(in)">
                                      <p:cBhvr>
                                        <p:cTn id="79" dur="1000"/>
                                        <p:tgtEl>
                                          <p:spTgt spid="71"/>
                                        </p:tgtEl>
                                      </p:cBhvr>
                                    </p:animEffect>
                                  </p:childTnLst>
                                </p:cTn>
                              </p:par>
                              <p:par>
                                <p:cTn id="80" presetID="6" presetClass="entr" presetSubtype="16" fill="hold" grpId="0" nodeType="with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circle(in)">
                                      <p:cBhvr>
                                        <p:cTn id="82" dur="1000"/>
                                        <p:tgtEl>
                                          <p:spTgt spid="52"/>
                                        </p:tgtEl>
                                      </p:cBhvr>
                                    </p:animEffect>
                                  </p:childTnLst>
                                </p:cTn>
                              </p:par>
                              <p:par>
                                <p:cTn id="83" presetID="6" presetClass="entr" presetSubtype="16" fill="hold" grpId="0" nodeType="with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circle(in)">
                                      <p:cBhvr>
                                        <p:cTn id="85" dur="1000"/>
                                        <p:tgtEl>
                                          <p:spTgt spid="54"/>
                                        </p:tgtEl>
                                      </p:cBhvr>
                                    </p:animEffect>
                                  </p:childTnLst>
                                </p:cTn>
                              </p:par>
                              <p:par>
                                <p:cTn id="86" presetID="6" presetClass="entr" presetSubtype="16" fill="hold" grpId="0" nodeType="with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circle(in)">
                                      <p:cBhvr>
                                        <p:cTn id="88" dur="1000"/>
                                        <p:tgtEl>
                                          <p:spTgt spid="55"/>
                                        </p:tgtEl>
                                      </p:cBhvr>
                                    </p:animEffect>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circle(in)">
                                      <p:cBhvr>
                                        <p:cTn id="93" dur="10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68"/>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103"/>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20" grpId="0"/>
      <p:bldP spid="22" grpId="0"/>
      <p:bldP spid="28" grpId="0"/>
      <p:bldP spid="32" grpId="0"/>
      <p:bldP spid="68" grpId="0"/>
      <p:bldP spid="71" grpId="0" animBg="1"/>
      <p:bldP spid="102" grpId="0"/>
      <p:bldP spid="103" grpId="0"/>
      <p:bldP spid="104" grpId="0"/>
      <p:bldP spid="52" grpId="0" animBg="1"/>
      <p:bldP spid="54" grpId="0" animBg="1"/>
      <p:bldP spid="55" grpId="0" animBg="1"/>
      <p:bldP spid="56" grpId="0" animBg="1"/>
      <p:bldP spid="56" grpId="1" animBg="1"/>
      <p:bldP spid="57" grpId="0"/>
      <p:bldP spid="26" grpId="0" animBg="1"/>
      <p:bldP spid="33" grpId="0"/>
      <p:bldP spid="3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Box 35"/>
          <p:cNvSpPr txBox="1">
            <a:spLocks noChangeArrowheads="1"/>
          </p:cNvSpPr>
          <p:nvPr/>
        </p:nvSpPr>
        <p:spPr bwMode="auto">
          <a:xfrm>
            <a:off x="2982912" y="3036162"/>
            <a:ext cx="4408487" cy="1525525"/>
          </a:xfrm>
          <a:prstGeom prst="rect">
            <a:avLst/>
          </a:prstGeom>
          <a:noFill/>
          <a:ln w="36720">
            <a:solidFill>
              <a:schemeClr val="tx1"/>
            </a:solidFill>
            <a:round/>
            <a:headEnd/>
            <a:tailEnd/>
          </a:ln>
          <a:effectLst/>
        </p:spPr>
        <p:txBody>
          <a:bodyPr wrap="none" lIns="90000" tIns="62640" rIns="90000" bIns="45000"/>
          <a:lstStyle/>
          <a:p>
            <a:r>
              <a:rPr lang="en-US" sz="2400" dirty="0"/>
              <a:t>Ct = </a:t>
            </a:r>
            <a:r>
              <a:rPr lang="en-US" sz="2400" dirty="0" err="1"/>
              <a:t>Enc</a:t>
            </a:r>
            <a:r>
              <a:rPr lang="en-US" sz="2400" dirty="0"/>
              <a:t>(PK</a:t>
            </a:r>
            <a:r>
              <a:rPr lang="en-US" sz="2400" dirty="0" smtClean="0"/>
              <a:t>, x; r</a:t>
            </a:r>
            <a:r>
              <a:rPr lang="en-US" sz="2400" dirty="0"/>
              <a:t>); </a:t>
            </a:r>
            <a:endParaRPr lang="en-US" sz="2400" dirty="0" smtClean="0"/>
          </a:p>
          <a:p>
            <a:r>
              <a:rPr lang="en-US" sz="2400" dirty="0">
                <a:solidFill>
                  <a:srgbClr val="C00000"/>
                </a:solidFill>
              </a:rPr>
              <a:t>(Sk</a:t>
            </a:r>
            <a:r>
              <a:rPr lang="en-US" sz="2400" baseline="-25000" dirty="0">
                <a:solidFill>
                  <a:srgbClr val="C00000"/>
                </a:solidFill>
              </a:rPr>
              <a:t>f</a:t>
            </a:r>
            <a:r>
              <a:rPr lang="en-US" sz="2400" dirty="0">
                <a:solidFill>
                  <a:srgbClr val="C00000"/>
                </a:solidFill>
              </a:rPr>
              <a:t>, </a:t>
            </a:r>
            <a:r>
              <a:rPr lang="en-US" sz="2400" dirty="0" err="1">
                <a:solidFill>
                  <a:srgbClr val="C00000"/>
                </a:solidFill>
              </a:rPr>
              <a:t>Fk</a:t>
            </a:r>
            <a:r>
              <a:rPr lang="en-US" sz="2400" baseline="-25000" dirty="0" err="1">
                <a:solidFill>
                  <a:srgbClr val="C00000"/>
                </a:solidFill>
              </a:rPr>
              <a:t>f</a:t>
            </a:r>
            <a:r>
              <a:rPr lang="en-US" sz="2400" dirty="0" smtClean="0">
                <a:solidFill>
                  <a:srgbClr val="C00000"/>
                </a:solidFill>
              </a:rPr>
              <a:t>) = </a:t>
            </a:r>
            <a:r>
              <a:rPr lang="en-US" sz="2400" dirty="0" err="1" smtClean="0">
                <a:solidFill>
                  <a:srgbClr val="C00000"/>
                </a:solidFill>
              </a:rPr>
              <a:t>DenKeyGen</a:t>
            </a:r>
            <a:r>
              <a:rPr lang="en-US" sz="2400" dirty="0" smtClean="0">
                <a:solidFill>
                  <a:srgbClr val="C00000"/>
                </a:solidFill>
              </a:rPr>
              <a:t>(</a:t>
            </a:r>
            <a:r>
              <a:rPr lang="en-US" sz="2400" dirty="0" err="1" smtClean="0">
                <a:solidFill>
                  <a:srgbClr val="C00000"/>
                </a:solidFill>
              </a:rPr>
              <a:t>Msk</a:t>
            </a:r>
            <a:r>
              <a:rPr lang="en-US" sz="2400" dirty="0">
                <a:solidFill>
                  <a:srgbClr val="C00000"/>
                </a:solidFill>
              </a:rPr>
              <a:t>,</a:t>
            </a:r>
            <a:r>
              <a:rPr lang="en-US" sz="2400" dirty="0" smtClean="0">
                <a:solidFill>
                  <a:srgbClr val="C00000"/>
                </a:solidFill>
              </a:rPr>
              <a:t> </a:t>
            </a:r>
            <a:r>
              <a:rPr lang="en-US" sz="2400" dirty="0">
                <a:solidFill>
                  <a:srgbClr val="C00000"/>
                </a:solidFill>
              </a:rPr>
              <a:t>f);</a:t>
            </a:r>
          </a:p>
          <a:p>
            <a:r>
              <a:rPr lang="en-US" sz="2400" dirty="0" err="1" smtClean="0">
                <a:solidFill>
                  <a:srgbClr val="C00000"/>
                </a:solidFill>
              </a:rPr>
              <a:t>Sk</a:t>
            </a:r>
            <a:r>
              <a:rPr lang="en-US" sz="2400" baseline="-25000" dirty="0" err="1" smtClean="0">
                <a:solidFill>
                  <a:srgbClr val="C00000"/>
                </a:solidFill>
              </a:rPr>
              <a:t>f</a:t>
            </a:r>
            <a:r>
              <a:rPr lang="en-US" sz="2400" dirty="0" smtClean="0">
                <a:solidFill>
                  <a:srgbClr val="C00000"/>
                </a:solidFill>
              </a:rPr>
              <a:t>’ </a:t>
            </a:r>
            <a:r>
              <a:rPr lang="en-US" sz="2400" dirty="0" smtClean="0">
                <a:solidFill>
                  <a:srgbClr val="C00000"/>
                </a:solidFill>
              </a:rPr>
              <a:t>= </a:t>
            </a:r>
            <a:r>
              <a:rPr lang="en-US" sz="2400" dirty="0" err="1" smtClean="0">
                <a:solidFill>
                  <a:srgbClr val="C00000"/>
                </a:solidFill>
              </a:rPr>
              <a:t>RecFake</a:t>
            </a:r>
            <a:r>
              <a:rPr lang="en-US" sz="2400" dirty="0" smtClean="0">
                <a:solidFill>
                  <a:srgbClr val="C00000"/>
                </a:solidFill>
              </a:rPr>
              <a:t>(</a:t>
            </a:r>
            <a:r>
              <a:rPr lang="en-US" sz="2400" dirty="0" err="1" smtClean="0">
                <a:solidFill>
                  <a:srgbClr val="C00000"/>
                </a:solidFill>
              </a:rPr>
              <a:t>Sk</a:t>
            </a:r>
            <a:r>
              <a:rPr lang="en-US" sz="2400" baseline="-25000" dirty="0" err="1" smtClean="0">
                <a:solidFill>
                  <a:srgbClr val="C00000"/>
                </a:solidFill>
              </a:rPr>
              <a:t>f</a:t>
            </a:r>
            <a:r>
              <a:rPr lang="en-US" sz="2400" dirty="0">
                <a:solidFill>
                  <a:srgbClr val="C00000"/>
                </a:solidFill>
              </a:rPr>
              <a:t>,</a:t>
            </a:r>
            <a:r>
              <a:rPr lang="en-US" sz="2400" dirty="0" smtClean="0">
                <a:solidFill>
                  <a:srgbClr val="C00000"/>
                </a:solidFill>
              </a:rPr>
              <a:t> </a:t>
            </a:r>
            <a:r>
              <a:rPr lang="en-US" sz="2400" dirty="0" err="1">
                <a:solidFill>
                  <a:srgbClr val="C00000"/>
                </a:solidFill>
              </a:rPr>
              <a:t>Fk</a:t>
            </a:r>
            <a:r>
              <a:rPr lang="en-US" sz="2400" baseline="-25000" dirty="0" err="1">
                <a:solidFill>
                  <a:srgbClr val="C00000"/>
                </a:solidFill>
              </a:rPr>
              <a:t>f</a:t>
            </a:r>
            <a:r>
              <a:rPr lang="en-US" sz="2400" baseline="-25000" dirty="0">
                <a:solidFill>
                  <a:srgbClr val="C00000"/>
                </a:solidFill>
              </a:rPr>
              <a:t> </a:t>
            </a:r>
            <a:r>
              <a:rPr lang="en-US" sz="2400" baseline="-25000" dirty="0" smtClean="0">
                <a:solidFill>
                  <a:srgbClr val="C00000"/>
                </a:solidFill>
              </a:rPr>
              <a:t>,</a:t>
            </a:r>
            <a:r>
              <a:rPr lang="en-US" sz="2400" dirty="0" smtClean="0">
                <a:solidFill>
                  <a:srgbClr val="C00000"/>
                </a:solidFill>
              </a:rPr>
              <a:t>Ct, y</a:t>
            </a:r>
            <a:r>
              <a:rPr lang="en-US" sz="2400" dirty="0" smtClean="0">
                <a:solidFill>
                  <a:srgbClr val="C00000"/>
                </a:solidFill>
              </a:rPr>
              <a:t>);</a:t>
            </a:r>
            <a:endParaRPr lang="en-US" sz="2400" dirty="0">
              <a:solidFill>
                <a:srgbClr val="C00000"/>
              </a:solidFill>
            </a:endParaRPr>
          </a:p>
          <a:p>
            <a:r>
              <a:rPr lang="en-US" sz="2400" dirty="0"/>
              <a:t>f</a:t>
            </a:r>
            <a:r>
              <a:rPr lang="en-US" sz="2400" dirty="0" smtClean="0"/>
              <a:t>(y)</a:t>
            </a:r>
            <a:r>
              <a:rPr lang="en-US" sz="2400" dirty="0" smtClean="0"/>
              <a:t> = Dec(Ct, </a:t>
            </a:r>
            <a:r>
              <a:rPr lang="en-US" sz="2400" dirty="0" err="1" smtClean="0"/>
              <a:t>Sk</a:t>
            </a:r>
            <a:r>
              <a:rPr lang="en-US" sz="2400" baseline="-25000" dirty="0" err="1" smtClean="0"/>
              <a:t>f</a:t>
            </a:r>
            <a:r>
              <a:rPr lang="en-US" sz="2400" dirty="0" smtClean="0"/>
              <a:t>’)</a:t>
            </a:r>
            <a:r>
              <a:rPr lang="en-US" sz="2400" baseline="-25000" dirty="0" smtClean="0"/>
              <a:t> </a:t>
            </a:r>
            <a:endParaRPr lang="en-US" sz="2400" baseline="-25000" dirty="0">
              <a:solidFill>
                <a:srgbClr val="000000"/>
              </a:solidFill>
              <a:ea typeface="Droid Sans Fallback" charset="0"/>
              <a:cs typeface="Droid Sans Fallback" charset="0"/>
            </a:endParaRPr>
          </a:p>
        </p:txBody>
      </p:sp>
      <p:sp>
        <p:nvSpPr>
          <p:cNvPr id="29" name="Text Box 35"/>
          <p:cNvSpPr txBox="1">
            <a:spLocks noChangeArrowheads="1"/>
          </p:cNvSpPr>
          <p:nvPr/>
        </p:nvSpPr>
        <p:spPr bwMode="auto">
          <a:xfrm>
            <a:off x="4704555" y="3094037"/>
            <a:ext cx="2088357" cy="1295399"/>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err="1" smtClean="0"/>
              <a:t>f,x,y</a:t>
            </a:r>
            <a:r>
              <a:rPr lang="en-US" sz="1600" dirty="0" smtClean="0"/>
              <a:t>)</a:t>
            </a:r>
            <a:endParaRPr lang="en-US" sz="1600" dirty="0" smtClean="0">
              <a:solidFill>
                <a:srgbClr val="000000"/>
              </a:solidFill>
              <a:ea typeface="Droid Sans Fallback" charset="0"/>
              <a:cs typeface="Droid Sans Fallback" charset="0"/>
            </a:endParaRPr>
          </a:p>
          <a:p>
            <a:r>
              <a:rPr lang="en-US" sz="1600" dirty="0" smtClean="0"/>
              <a:t>Ct = </a:t>
            </a:r>
            <a:r>
              <a:rPr lang="en-US" sz="1600" dirty="0" err="1" smtClean="0"/>
              <a:t>Enc</a:t>
            </a:r>
            <a:r>
              <a:rPr lang="en-US" sz="1600" dirty="0" smtClean="0"/>
              <a:t>(</a:t>
            </a:r>
            <a:r>
              <a:rPr lang="en-US" sz="1600" dirty="0" err="1" smtClean="0"/>
              <a:t>PK,x;r</a:t>
            </a:r>
            <a:r>
              <a:rPr lang="en-US" sz="1600" dirty="0" smtClean="0"/>
              <a:t>); </a:t>
            </a:r>
            <a:endParaRPr lang="en-US" sz="1600" dirty="0"/>
          </a:p>
          <a:p>
            <a:r>
              <a:rPr lang="en-US" sz="1600" dirty="0" smtClean="0"/>
              <a:t>Sk</a:t>
            </a:r>
            <a:r>
              <a:rPr lang="en-US" sz="1600" baseline="-25000" dirty="0"/>
              <a:t>f</a:t>
            </a:r>
            <a:r>
              <a:rPr lang="en-US" sz="1600" dirty="0" smtClean="0"/>
              <a:t>= </a:t>
            </a:r>
            <a:r>
              <a:rPr lang="en-US" sz="1600" dirty="0" err="1" smtClean="0"/>
              <a:t>KeyGen</a:t>
            </a:r>
            <a:r>
              <a:rPr lang="en-US" sz="1600" dirty="0" smtClean="0"/>
              <a:t>(</a:t>
            </a:r>
            <a:r>
              <a:rPr lang="en-US" sz="1600" dirty="0" err="1" smtClean="0"/>
              <a:t>Msk</a:t>
            </a:r>
            <a:r>
              <a:rPr lang="en-US" sz="1600" dirty="0" smtClean="0"/>
              <a:t>,</a:t>
            </a:r>
            <a:r>
              <a:rPr lang="en-US" sz="1600" dirty="0"/>
              <a:t> </a:t>
            </a:r>
            <a:r>
              <a:rPr lang="en-US" sz="1600" dirty="0" smtClean="0"/>
              <a:t>f</a:t>
            </a:r>
            <a:r>
              <a:rPr lang="en-US" sz="1600" dirty="0" smtClean="0"/>
              <a:t>);</a:t>
            </a:r>
            <a:endParaRPr lang="en-US" sz="1600" dirty="0"/>
          </a:p>
          <a:p>
            <a:r>
              <a:rPr lang="en-US" sz="1600" dirty="0"/>
              <a:t>Output: </a:t>
            </a:r>
            <a:r>
              <a:rPr lang="en-US" sz="1600" dirty="0" smtClean="0"/>
              <a:t>(</a:t>
            </a:r>
            <a:r>
              <a:rPr lang="en-US" sz="1600" dirty="0" err="1" smtClean="0"/>
              <a:t>Ct,Sk</a:t>
            </a:r>
            <a:r>
              <a:rPr lang="en-US" sz="1600" baseline="-25000" dirty="0" err="1"/>
              <a:t>f</a:t>
            </a:r>
            <a:r>
              <a:rPr lang="en-US" sz="1600" dirty="0" smtClean="0"/>
              <a:t>)</a:t>
            </a:r>
            <a:endParaRPr lang="en-US" sz="1600" baseline="-25000" dirty="0">
              <a:solidFill>
                <a:srgbClr val="000000"/>
              </a:solidFill>
              <a:ea typeface="Droid Sans Fallback" charset="0"/>
              <a:cs typeface="Droid Sans Fallback" charset="0"/>
            </a:endParaRPr>
          </a:p>
        </p:txBody>
      </p:sp>
      <p:sp>
        <p:nvSpPr>
          <p:cNvPr id="2" name="Title 1"/>
          <p:cNvSpPr>
            <a:spLocks noGrp="1"/>
          </p:cNvSpPr>
          <p:nvPr>
            <p:ph type="title"/>
          </p:nvPr>
        </p:nvSpPr>
        <p:spPr>
          <a:xfrm>
            <a:off x="503238" y="46037"/>
            <a:ext cx="9069387" cy="1260475"/>
          </a:xfrm>
        </p:spPr>
        <p:txBody>
          <a:bodyPr/>
          <a:lstStyle/>
          <a:p>
            <a:r>
              <a:rPr lang="en-US" sz="4000" dirty="0" err="1" smtClean="0">
                <a:solidFill>
                  <a:srgbClr val="0098D8"/>
                </a:solidFill>
              </a:rPr>
              <a:t>Multidistributional</a:t>
            </a:r>
            <a:r>
              <a:rPr lang="en-US" sz="4000" dirty="0" smtClean="0">
                <a:solidFill>
                  <a:srgbClr val="0098D8"/>
                </a:solidFill>
              </a:rPr>
              <a:t> Receiver-deniable FE</a:t>
            </a:r>
            <a:endParaRPr lang="en-US" sz="4000" dirty="0">
              <a:solidFill>
                <a:srgbClr val="0098D8"/>
              </a:solidFill>
            </a:endParaRPr>
          </a:p>
        </p:txBody>
      </p:sp>
      <p:sp>
        <p:nvSpPr>
          <p:cNvPr id="11" name="TextBox 10"/>
          <p:cNvSpPr txBox="1"/>
          <p:nvPr/>
        </p:nvSpPr>
        <p:spPr>
          <a:xfrm>
            <a:off x="239712" y="1265237"/>
            <a:ext cx="3810000" cy="951030"/>
          </a:xfrm>
          <a:prstGeom prst="rect">
            <a:avLst/>
          </a:prstGeom>
          <a:noFill/>
        </p:spPr>
        <p:txBody>
          <a:bodyPr wrap="square" rtlCol="0">
            <a:spAutoFit/>
          </a:bodyPr>
          <a:lstStyle/>
          <a:p>
            <a:r>
              <a:rPr lang="en-US" sz="2000" dirty="0" err="1" smtClean="0"/>
              <a:t>MultiDist</a:t>
            </a:r>
            <a:r>
              <a:rPr lang="en-US" sz="2000" dirty="0" smtClean="0"/>
              <a:t> </a:t>
            </a:r>
            <a:r>
              <a:rPr lang="en-US" sz="2000" dirty="0" err="1" smtClean="0"/>
              <a:t>RecDen</a:t>
            </a:r>
            <a:r>
              <a:rPr lang="en-US" sz="2000" dirty="0" smtClean="0"/>
              <a:t> </a:t>
            </a:r>
            <a:r>
              <a:rPr lang="en-US" sz="2000" dirty="0" smtClean="0"/>
              <a:t>Games:</a:t>
            </a:r>
          </a:p>
          <a:p>
            <a:r>
              <a:rPr lang="en-US" sz="2000" dirty="0" err="1" smtClean="0"/>
              <a:t>ReadMDRecExp</a:t>
            </a:r>
            <a:r>
              <a:rPr lang="en-US" sz="2000" dirty="0" smtClean="0"/>
              <a:t> and </a:t>
            </a:r>
            <a:r>
              <a:rPr lang="en-US" sz="2000" dirty="0" err="1" smtClean="0"/>
              <a:t>FakeMDRecExp</a:t>
            </a:r>
            <a:endParaRPr lang="en-US" sz="2000" dirty="0"/>
          </a:p>
        </p:txBody>
      </p:sp>
      <p:pic>
        <p:nvPicPr>
          <p:cNvPr id="15" name="Picture 1"/>
          <p:cNvPicPr>
            <a:picLocks noChangeAspect="1" noChangeArrowheads="1"/>
          </p:cNvPicPr>
          <p:nvPr/>
        </p:nvPicPr>
        <p:blipFill>
          <a:blip r:embed="rId2" cstate="print"/>
          <a:srcRect/>
          <a:stretch>
            <a:fillRect/>
          </a:stretch>
        </p:blipFill>
        <p:spPr bwMode="auto">
          <a:xfrm>
            <a:off x="3668712" y="3215036"/>
            <a:ext cx="915987" cy="2691077"/>
          </a:xfrm>
          <a:prstGeom prst="rect">
            <a:avLst/>
          </a:prstGeom>
          <a:noFill/>
          <a:ln w="36720">
            <a:noFill/>
            <a:round/>
            <a:headEnd/>
            <a:tailEnd/>
          </a:ln>
          <a:effectLst/>
        </p:spPr>
      </p:pic>
      <p:pic>
        <p:nvPicPr>
          <p:cNvPr id="16" name="Picture 3"/>
          <p:cNvPicPr>
            <a:picLocks noChangeAspect="1" noChangeArrowheads="1"/>
          </p:cNvPicPr>
          <p:nvPr/>
        </p:nvPicPr>
        <p:blipFill>
          <a:blip r:embed="rId3" cstate="print"/>
          <a:srcRect/>
          <a:stretch>
            <a:fillRect/>
          </a:stretch>
        </p:blipFill>
        <p:spPr bwMode="auto">
          <a:xfrm>
            <a:off x="92076" y="3094037"/>
            <a:ext cx="1204722" cy="2819400"/>
          </a:xfrm>
          <a:prstGeom prst="rect">
            <a:avLst/>
          </a:prstGeom>
          <a:noFill/>
          <a:ln w="36720">
            <a:noFill/>
            <a:round/>
            <a:headEnd/>
            <a:tailEnd/>
          </a:ln>
          <a:effectLst/>
        </p:spPr>
      </p:pic>
      <p:sp>
        <p:nvSpPr>
          <p:cNvPr id="17" name="Text Box 34"/>
          <p:cNvSpPr txBox="1">
            <a:spLocks noChangeArrowheads="1"/>
          </p:cNvSpPr>
          <p:nvPr/>
        </p:nvSpPr>
        <p:spPr bwMode="auto">
          <a:xfrm>
            <a:off x="3038078" y="2484437"/>
            <a:ext cx="2154634" cy="376238"/>
          </a:xfrm>
          <a:prstGeom prst="rect">
            <a:avLst/>
          </a:prstGeom>
          <a:noFill/>
          <a:ln w="36720">
            <a:noFill/>
            <a:round/>
            <a:headEnd/>
            <a:tailEnd/>
          </a:ln>
          <a:effectLst/>
        </p:spPr>
        <p:txBody>
          <a:bodyPr lIns="90000" tIns="62640" rIns="90000" bIns="45000"/>
          <a:lstStyle/>
          <a:p>
            <a:pPr>
              <a:tabLst>
                <a:tab pos="723900" algn="l"/>
                <a:tab pos="1447800" algn="l"/>
              </a:tabLst>
            </a:pPr>
            <a:r>
              <a:rPr lang="en-US" sz="2400" dirty="0">
                <a:solidFill>
                  <a:srgbClr val="000000"/>
                </a:solidFill>
                <a:ea typeface="Droid Sans Fallback" charset="0"/>
                <a:cs typeface="Droid Sans Fallback" charset="0"/>
              </a:rPr>
              <a:t>Challenger</a:t>
            </a:r>
          </a:p>
        </p:txBody>
      </p:sp>
      <p:sp>
        <p:nvSpPr>
          <p:cNvPr id="18" name="Text Box 35"/>
          <p:cNvSpPr txBox="1">
            <a:spLocks noChangeArrowheads="1"/>
          </p:cNvSpPr>
          <p:nvPr/>
        </p:nvSpPr>
        <p:spPr bwMode="auto">
          <a:xfrm>
            <a:off x="18191" y="2487129"/>
            <a:ext cx="2431321" cy="530708"/>
          </a:xfrm>
          <a:prstGeom prst="rect">
            <a:avLst/>
          </a:prstGeom>
          <a:noFill/>
          <a:ln w="36720">
            <a:noFill/>
            <a:round/>
            <a:headEnd/>
            <a:tailEnd/>
          </a:ln>
          <a:effectLst/>
        </p:spPr>
        <p:txBody>
          <a:bodyPr wrap="none" lIns="90000" tIns="62640" rIns="90000" bIns="45000"/>
          <a:lstStyle/>
          <a:p>
            <a:pPr>
              <a:tabLst>
                <a:tab pos="723900" algn="l"/>
              </a:tabLst>
            </a:pPr>
            <a:r>
              <a:rPr lang="en-US" sz="2400" dirty="0" smtClean="0">
                <a:solidFill>
                  <a:srgbClr val="000000"/>
                </a:solidFill>
                <a:ea typeface="Droid Sans Fallback" charset="0"/>
                <a:cs typeface="Droid Sans Fallback" charset="0"/>
              </a:rPr>
              <a:t>Adversary</a:t>
            </a:r>
            <a:r>
              <a:rPr lang="en-US" sz="2400" baseline="30000" dirty="0" smtClean="0">
                <a:solidFill>
                  <a:srgbClr val="000000"/>
                </a:solidFill>
                <a:ea typeface="Droid Sans Fallback" charset="0"/>
                <a:cs typeface="Droid Sans Fallback" charset="0"/>
              </a:rPr>
              <a:t>O</a:t>
            </a:r>
            <a:r>
              <a:rPr lang="en-US" sz="2400" baseline="30000" dirty="0">
                <a:solidFill>
                  <a:srgbClr val="000000"/>
                </a:solidFill>
                <a:ea typeface="Droid Sans Fallback" charset="0"/>
                <a:cs typeface="Droid Sans Fallback" charset="0"/>
              </a:rPr>
              <a:t>1</a:t>
            </a:r>
            <a:r>
              <a:rPr lang="en-US" sz="2400" baseline="30000" dirty="0" smtClean="0">
                <a:solidFill>
                  <a:srgbClr val="000000"/>
                </a:solidFill>
                <a:ea typeface="Droid Sans Fallback" charset="0"/>
                <a:cs typeface="Droid Sans Fallback" charset="0"/>
              </a:rPr>
              <a:t>,O2,K</a:t>
            </a:r>
            <a:endParaRPr lang="en-US" sz="2400" baseline="30000" dirty="0">
              <a:solidFill>
                <a:srgbClr val="000000"/>
              </a:solidFill>
              <a:ea typeface="Droid Sans Fallback" charset="0"/>
              <a:cs typeface="Droid Sans Fallback" charset="0"/>
            </a:endParaRPr>
          </a:p>
        </p:txBody>
      </p:sp>
      <p:cxnSp>
        <p:nvCxnSpPr>
          <p:cNvPr id="19" name="Straight Arrow Connector 18"/>
          <p:cNvCxnSpPr/>
          <p:nvPr/>
        </p:nvCxnSpPr>
        <p:spPr bwMode="auto">
          <a:xfrm>
            <a:off x="1382711" y="4237037"/>
            <a:ext cx="21336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20" name="TextBox 19"/>
          <p:cNvSpPr txBox="1"/>
          <p:nvPr/>
        </p:nvSpPr>
        <p:spPr>
          <a:xfrm>
            <a:off x="1332585" y="3844475"/>
            <a:ext cx="2133600" cy="349968"/>
          </a:xfrm>
          <a:prstGeom prst="rect">
            <a:avLst/>
          </a:prstGeom>
          <a:noFill/>
        </p:spPr>
        <p:txBody>
          <a:bodyPr wrap="square" rtlCol="0">
            <a:spAutoFit/>
          </a:bodyPr>
          <a:lstStyle/>
          <a:p>
            <a:pPr algn="ctr"/>
            <a:r>
              <a:rPr lang="en-US" dirty="0" smtClean="0"/>
              <a:t>PK</a:t>
            </a:r>
            <a:endParaRPr lang="en-US" dirty="0"/>
          </a:p>
        </p:txBody>
      </p:sp>
      <p:cxnSp>
        <p:nvCxnSpPr>
          <p:cNvPr id="21" name="Straight Arrow Connector 20"/>
          <p:cNvCxnSpPr/>
          <p:nvPr/>
        </p:nvCxnSpPr>
        <p:spPr bwMode="auto">
          <a:xfrm>
            <a:off x="1362746" y="3551237"/>
            <a:ext cx="21336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22" name="TextBox 21"/>
          <p:cNvSpPr txBox="1"/>
          <p:nvPr/>
        </p:nvSpPr>
        <p:spPr>
          <a:xfrm>
            <a:off x="1285083" y="3048869"/>
            <a:ext cx="2133600" cy="349968"/>
          </a:xfrm>
          <a:prstGeom prst="rect">
            <a:avLst/>
          </a:prstGeom>
          <a:noFill/>
        </p:spPr>
        <p:txBody>
          <a:bodyPr wrap="square" rtlCol="0">
            <a:spAutoFit/>
          </a:bodyPr>
          <a:lstStyle/>
          <a:p>
            <a:pPr algn="ctr"/>
            <a:r>
              <a:rPr lang="en-US" dirty="0" smtClean="0"/>
              <a:t>(x*,y</a:t>
            </a:r>
            <a:r>
              <a:rPr lang="en-US" dirty="0" smtClean="0"/>
              <a:t>*)</a:t>
            </a:r>
            <a:endParaRPr lang="en-US" dirty="0"/>
          </a:p>
        </p:txBody>
      </p:sp>
      <p:cxnSp>
        <p:nvCxnSpPr>
          <p:cNvPr id="27" name="Straight Arrow Connector 26"/>
          <p:cNvCxnSpPr/>
          <p:nvPr/>
        </p:nvCxnSpPr>
        <p:spPr bwMode="auto">
          <a:xfrm>
            <a:off x="1382712" y="5075237"/>
            <a:ext cx="2133600" cy="0"/>
          </a:xfrm>
          <a:prstGeom prst="straightConnector1">
            <a:avLst/>
          </a:prstGeom>
          <a:solidFill>
            <a:srgbClr val="00B8FF"/>
          </a:solidFill>
          <a:ln w="25400" cap="flat" cmpd="sng" algn="ctr">
            <a:solidFill>
              <a:schemeClr val="tx1"/>
            </a:solidFill>
            <a:prstDash val="solid"/>
            <a:round/>
            <a:headEnd type="arrow" w="med" len="med"/>
            <a:tailEnd type="none" w="lg" len="lg"/>
          </a:ln>
          <a:effectLst/>
        </p:spPr>
      </p:cxnSp>
      <p:sp>
        <p:nvSpPr>
          <p:cNvPr id="28" name="TextBox 27"/>
          <p:cNvSpPr txBox="1"/>
          <p:nvPr/>
        </p:nvSpPr>
        <p:spPr>
          <a:xfrm>
            <a:off x="1382711" y="4465637"/>
            <a:ext cx="2383630" cy="607602"/>
          </a:xfrm>
          <a:prstGeom prst="rect">
            <a:avLst/>
          </a:prstGeom>
          <a:noFill/>
        </p:spPr>
        <p:txBody>
          <a:bodyPr wrap="square" rtlCol="0">
            <a:spAutoFit/>
          </a:bodyPr>
          <a:lstStyle/>
          <a:p>
            <a:pPr algn="ctr"/>
            <a:r>
              <a:rPr lang="en-US" dirty="0" smtClean="0"/>
              <a:t>Real: Ct</a:t>
            </a:r>
            <a:r>
              <a:rPr lang="en-US" dirty="0" smtClean="0"/>
              <a:t>* = </a:t>
            </a:r>
            <a:r>
              <a:rPr lang="en-US" dirty="0" err="1" smtClean="0"/>
              <a:t>Enc</a:t>
            </a:r>
            <a:r>
              <a:rPr lang="en-US" dirty="0" smtClean="0"/>
              <a:t>(x*;</a:t>
            </a:r>
            <a:r>
              <a:rPr lang="en-US" dirty="0" smtClean="0"/>
              <a:t>r)</a:t>
            </a:r>
          </a:p>
          <a:p>
            <a:pPr algn="ctr"/>
            <a:r>
              <a:rPr lang="en-US" dirty="0" smtClean="0"/>
              <a:t>Fake: Ct*=</a:t>
            </a:r>
            <a:r>
              <a:rPr lang="en-US" dirty="0" err="1" smtClean="0"/>
              <a:t>Enc</a:t>
            </a:r>
            <a:r>
              <a:rPr lang="en-US" dirty="0" smtClean="0"/>
              <a:t>(y*;r)</a:t>
            </a:r>
            <a:endParaRPr lang="en-US" dirty="0" smtClean="0"/>
          </a:p>
        </p:txBody>
      </p:sp>
      <p:cxnSp>
        <p:nvCxnSpPr>
          <p:cNvPr id="31" name="Straight Arrow Connector 30"/>
          <p:cNvCxnSpPr/>
          <p:nvPr/>
        </p:nvCxnSpPr>
        <p:spPr bwMode="auto">
          <a:xfrm>
            <a:off x="1382712" y="5740399"/>
            <a:ext cx="2133600" cy="0"/>
          </a:xfrm>
          <a:prstGeom prst="straightConnector1">
            <a:avLst/>
          </a:prstGeom>
          <a:solidFill>
            <a:srgbClr val="00B8FF"/>
          </a:solidFill>
          <a:ln w="25400" cap="flat" cmpd="sng" algn="ctr">
            <a:solidFill>
              <a:schemeClr val="tx1"/>
            </a:solidFill>
            <a:prstDash val="solid"/>
            <a:round/>
            <a:headEnd type="none" w="med" len="med"/>
            <a:tailEnd type="arrow" w="lg" len="lg"/>
          </a:ln>
          <a:effectLst/>
        </p:spPr>
      </p:cxnSp>
      <p:sp>
        <p:nvSpPr>
          <p:cNvPr id="32" name="TextBox 31"/>
          <p:cNvSpPr txBox="1"/>
          <p:nvPr/>
        </p:nvSpPr>
        <p:spPr>
          <a:xfrm>
            <a:off x="1382712" y="5334869"/>
            <a:ext cx="2133600" cy="349968"/>
          </a:xfrm>
          <a:prstGeom prst="rect">
            <a:avLst/>
          </a:prstGeom>
          <a:noFill/>
        </p:spPr>
        <p:txBody>
          <a:bodyPr wrap="square" rtlCol="0">
            <a:spAutoFit/>
          </a:bodyPr>
          <a:lstStyle/>
          <a:p>
            <a:pPr algn="ctr"/>
            <a:r>
              <a:rPr lang="en-US" dirty="0" smtClean="0"/>
              <a:t>view</a:t>
            </a:r>
            <a:endParaRPr lang="en-US" dirty="0"/>
          </a:p>
        </p:txBody>
      </p:sp>
      <p:sp>
        <p:nvSpPr>
          <p:cNvPr id="68" name="Text Box 35"/>
          <p:cNvSpPr txBox="1">
            <a:spLocks noChangeArrowheads="1"/>
          </p:cNvSpPr>
          <p:nvPr/>
        </p:nvSpPr>
        <p:spPr bwMode="auto">
          <a:xfrm>
            <a:off x="-26988" y="6916919"/>
            <a:ext cx="3200400" cy="376237"/>
          </a:xfrm>
          <a:prstGeom prst="rect">
            <a:avLst/>
          </a:prstGeom>
          <a:noFill/>
          <a:ln w="36720">
            <a:noFill/>
            <a:round/>
            <a:headEnd/>
            <a:tailEnd/>
          </a:ln>
          <a:effectLst/>
        </p:spPr>
        <p:txBody>
          <a:bodyPr wrap="none" lIns="90000" tIns="62640" rIns="90000" bIns="45000"/>
          <a:lstStyle/>
          <a:p>
            <a:pPr>
              <a:tabLst>
                <a:tab pos="723900" algn="l"/>
              </a:tabLst>
            </a:pPr>
            <a:r>
              <a:rPr lang="en-US" dirty="0" smtClean="0">
                <a:solidFill>
                  <a:srgbClr val="000000"/>
                </a:solidFill>
                <a:ea typeface="Droid Sans Fallback" charset="0"/>
                <a:cs typeface="Droid Sans Fallback" charset="0"/>
              </a:rPr>
              <a:t>Adversary’s view in </a:t>
            </a:r>
            <a:r>
              <a:rPr lang="en-US" dirty="0" err="1" smtClean="0">
                <a:solidFill>
                  <a:srgbClr val="000000"/>
                </a:solidFill>
                <a:ea typeface="Droid Sans Fallback" charset="0"/>
                <a:cs typeface="Droid Sans Fallback" charset="0"/>
              </a:rPr>
              <a:t>RealMDRecExp</a:t>
            </a:r>
            <a:r>
              <a:rPr lang="en-US" dirty="0" smtClean="0">
                <a:solidFill>
                  <a:srgbClr val="000000"/>
                </a:solidFill>
                <a:ea typeface="Droid Sans Fallback" charset="0"/>
                <a:cs typeface="Droid Sans Fallback" charset="0"/>
              </a:rPr>
              <a:t> with K=</a:t>
            </a:r>
            <a:r>
              <a:rPr lang="en-US" dirty="0" smtClean="0"/>
              <a:t>K</a:t>
            </a:r>
            <a:r>
              <a:rPr lang="en-US" baseline="-25000" dirty="0" smtClean="0"/>
              <a:t>1</a:t>
            </a:r>
            <a:endParaRPr lang="en-US" dirty="0">
              <a:solidFill>
                <a:srgbClr val="000000"/>
              </a:solidFill>
              <a:ea typeface="Droid Sans Fallback" charset="0"/>
              <a:cs typeface="Droid Sans Fallback" charset="0"/>
            </a:endParaRPr>
          </a:p>
        </p:txBody>
      </p:sp>
      <p:sp>
        <p:nvSpPr>
          <p:cNvPr id="71" name="Text Box 35"/>
          <p:cNvSpPr txBox="1">
            <a:spLocks noChangeArrowheads="1"/>
          </p:cNvSpPr>
          <p:nvPr/>
        </p:nvSpPr>
        <p:spPr bwMode="auto">
          <a:xfrm>
            <a:off x="4343398" y="1265236"/>
            <a:ext cx="2449514" cy="1219201"/>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b="1" u="sng" dirty="0" err="1" smtClean="0">
                <a:solidFill>
                  <a:srgbClr val="000000"/>
                </a:solidFill>
                <a:ea typeface="Droid Sans Fallback" charset="0"/>
                <a:cs typeface="Droid Sans Fallback" charset="0"/>
              </a:rPr>
              <a:t>RealMDRecExp</a:t>
            </a:r>
            <a:endParaRPr lang="en-US" sz="1600" b="1" u="sng" dirty="0" smtClean="0">
              <a:solidFill>
                <a:srgbClr val="000000"/>
              </a:solidFill>
              <a:ea typeface="Droid Sans Fallback" charset="0"/>
              <a:cs typeface="Droid Sans Fallback" charset="0"/>
            </a:endParaRPr>
          </a:p>
          <a:p>
            <a:r>
              <a:rPr lang="en-US" sz="1600" dirty="0" smtClean="0"/>
              <a:t>K</a:t>
            </a:r>
            <a:r>
              <a:rPr lang="en-US" sz="1600" baseline="-25000" dirty="0" smtClean="0"/>
              <a:t>1</a:t>
            </a:r>
            <a:r>
              <a:rPr lang="en-US" sz="1600" dirty="0" smtClean="0"/>
              <a:t>(f, Ct*, x*)</a:t>
            </a:r>
            <a:endParaRPr lang="en-US" sz="1600" dirty="0"/>
          </a:p>
          <a:p>
            <a:r>
              <a:rPr lang="en-US" sz="1600" dirty="0" smtClean="0"/>
              <a:t>Sk</a:t>
            </a:r>
            <a:r>
              <a:rPr lang="en-US" sz="1600" baseline="-25000" dirty="0"/>
              <a:t>f</a:t>
            </a:r>
            <a:r>
              <a:rPr lang="en-US" sz="1600" dirty="0" smtClean="0"/>
              <a:t>= </a:t>
            </a:r>
            <a:r>
              <a:rPr lang="en-US" sz="1600" dirty="0" err="1" smtClean="0"/>
              <a:t>KeyGen</a:t>
            </a:r>
            <a:r>
              <a:rPr lang="en-US" sz="1600" dirty="0" smtClean="0"/>
              <a:t>(</a:t>
            </a:r>
            <a:r>
              <a:rPr lang="en-US" sz="1600" dirty="0" err="1" smtClean="0"/>
              <a:t>Msk</a:t>
            </a:r>
            <a:r>
              <a:rPr lang="en-US" sz="1600" dirty="0" smtClean="0"/>
              <a:t>, f</a:t>
            </a:r>
            <a:r>
              <a:rPr lang="en-US" sz="1600" dirty="0" smtClean="0"/>
              <a:t>);</a:t>
            </a:r>
            <a:endParaRPr lang="en-US" sz="1600" dirty="0"/>
          </a:p>
          <a:p>
            <a:r>
              <a:rPr lang="en-US" sz="1600" dirty="0"/>
              <a:t>Output: </a:t>
            </a:r>
            <a:r>
              <a:rPr lang="en-US" sz="1600" dirty="0" smtClean="0"/>
              <a:t>Sk</a:t>
            </a:r>
            <a:r>
              <a:rPr lang="en-US" sz="1600" baseline="-25000" dirty="0" smtClean="0"/>
              <a:t>f</a:t>
            </a:r>
            <a:endParaRPr lang="en-US" sz="1600" baseline="-25000" dirty="0">
              <a:solidFill>
                <a:srgbClr val="000000"/>
              </a:solidFill>
              <a:ea typeface="Droid Sans Fallback" charset="0"/>
              <a:cs typeface="Droid Sans Fallback" charset="0"/>
            </a:endParaRPr>
          </a:p>
        </p:txBody>
      </p:sp>
      <p:sp>
        <p:nvSpPr>
          <p:cNvPr id="102" name="Text Box 35"/>
          <p:cNvSpPr txBox="1">
            <a:spLocks noChangeArrowheads="1"/>
          </p:cNvSpPr>
          <p:nvPr/>
        </p:nvSpPr>
        <p:spPr bwMode="auto">
          <a:xfrm>
            <a:off x="5137546" y="6916919"/>
            <a:ext cx="3200400" cy="376237"/>
          </a:xfrm>
          <a:prstGeom prst="rect">
            <a:avLst/>
          </a:prstGeom>
          <a:noFill/>
          <a:ln w="36720">
            <a:noFill/>
            <a:round/>
            <a:headEnd/>
            <a:tailEnd/>
          </a:ln>
          <a:effectLst/>
        </p:spPr>
        <p:txBody>
          <a:bodyPr wrap="none" lIns="90000" tIns="62640" rIns="90000" bIns="45000"/>
          <a:lstStyle/>
          <a:p>
            <a:pPr>
              <a:tabLst>
                <a:tab pos="723900" algn="l"/>
              </a:tabLst>
            </a:pPr>
            <a:r>
              <a:rPr lang="en-US" dirty="0" smtClean="0">
                <a:solidFill>
                  <a:srgbClr val="000000"/>
                </a:solidFill>
                <a:ea typeface="Droid Sans Fallback" charset="0"/>
                <a:cs typeface="Droid Sans Fallback" charset="0"/>
              </a:rPr>
              <a:t>Adversary’s view in </a:t>
            </a:r>
            <a:r>
              <a:rPr lang="en-US" dirty="0" err="1" smtClean="0">
                <a:solidFill>
                  <a:srgbClr val="000000"/>
                </a:solidFill>
                <a:ea typeface="Droid Sans Fallback" charset="0"/>
                <a:cs typeface="Droid Sans Fallback" charset="0"/>
              </a:rPr>
              <a:t>FakeMDRecExp</a:t>
            </a:r>
            <a:r>
              <a:rPr lang="en-US" dirty="0" smtClean="0">
                <a:solidFill>
                  <a:srgbClr val="000000"/>
                </a:solidFill>
                <a:ea typeface="Droid Sans Fallback" charset="0"/>
                <a:cs typeface="Droid Sans Fallback" charset="0"/>
              </a:rPr>
              <a:t> with K=</a:t>
            </a:r>
            <a:r>
              <a:rPr lang="en-US" dirty="0" smtClean="0"/>
              <a:t>K</a:t>
            </a:r>
            <a:r>
              <a:rPr lang="en-US" baseline="-25000" dirty="0" smtClean="0"/>
              <a:t>2</a:t>
            </a:r>
            <a:r>
              <a:rPr lang="en-US" dirty="0" smtClean="0">
                <a:solidFill>
                  <a:srgbClr val="000000"/>
                </a:solidFill>
                <a:ea typeface="Droid Sans Fallback" charset="0"/>
                <a:cs typeface="Droid Sans Fallback" charset="0"/>
              </a:rPr>
              <a:t>  </a:t>
            </a:r>
            <a:endParaRPr lang="en-US" dirty="0">
              <a:solidFill>
                <a:srgbClr val="000000"/>
              </a:solidFill>
              <a:ea typeface="Droid Sans Fallback" charset="0"/>
              <a:cs typeface="Droid Sans Fallback" charset="0"/>
            </a:endParaRPr>
          </a:p>
        </p:txBody>
      </p:sp>
      <p:sp>
        <p:nvSpPr>
          <p:cNvPr id="103" name="TextBox 102"/>
          <p:cNvSpPr txBox="1"/>
          <p:nvPr/>
        </p:nvSpPr>
        <p:spPr>
          <a:xfrm>
            <a:off x="4735512" y="6772640"/>
            <a:ext cx="609600" cy="664797"/>
          </a:xfrm>
          <a:prstGeom prst="rect">
            <a:avLst/>
          </a:prstGeom>
          <a:noFill/>
        </p:spPr>
        <p:txBody>
          <a:bodyPr wrap="square" rtlCol="0">
            <a:spAutoFit/>
          </a:bodyPr>
          <a:lstStyle/>
          <a:p>
            <a:r>
              <a:rPr lang="en-US" sz="4000" dirty="0" smtClean="0">
                <a:solidFill>
                  <a:srgbClr val="FF0000"/>
                </a:solidFill>
              </a:rPr>
              <a:t>~ </a:t>
            </a:r>
            <a:endParaRPr lang="en-US" sz="2800" dirty="0">
              <a:solidFill>
                <a:srgbClr val="FF0000"/>
              </a:solidFill>
            </a:endParaRPr>
          </a:p>
        </p:txBody>
      </p:sp>
      <p:sp>
        <p:nvSpPr>
          <p:cNvPr id="104" name="TextBox 103"/>
          <p:cNvSpPr txBox="1"/>
          <p:nvPr/>
        </p:nvSpPr>
        <p:spPr>
          <a:xfrm>
            <a:off x="4735512" y="6828989"/>
            <a:ext cx="609600" cy="664797"/>
          </a:xfrm>
          <a:prstGeom prst="rect">
            <a:avLst/>
          </a:prstGeom>
          <a:noFill/>
        </p:spPr>
        <p:txBody>
          <a:bodyPr wrap="square" rtlCol="0">
            <a:spAutoFit/>
          </a:bodyPr>
          <a:lstStyle/>
          <a:p>
            <a:r>
              <a:rPr lang="en-US" sz="4000" dirty="0" smtClean="0">
                <a:solidFill>
                  <a:srgbClr val="FF0000"/>
                </a:solidFill>
              </a:rPr>
              <a:t>~ </a:t>
            </a:r>
            <a:endParaRPr lang="en-US" sz="2800" dirty="0">
              <a:solidFill>
                <a:srgbClr val="FF0000"/>
              </a:solidFill>
            </a:endParaRPr>
          </a:p>
        </p:txBody>
      </p:sp>
      <p:sp>
        <p:nvSpPr>
          <p:cNvPr id="52" name="Text Box 35"/>
          <p:cNvSpPr txBox="1">
            <a:spLocks noChangeArrowheads="1"/>
          </p:cNvSpPr>
          <p:nvPr/>
        </p:nvSpPr>
        <p:spPr bwMode="auto">
          <a:xfrm>
            <a:off x="6928406" y="1265237"/>
            <a:ext cx="2988705" cy="1219200"/>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b="1" u="sng" dirty="0" err="1" smtClean="0">
                <a:solidFill>
                  <a:srgbClr val="000000"/>
                </a:solidFill>
                <a:ea typeface="Droid Sans Fallback" charset="0"/>
                <a:cs typeface="Droid Sans Fallback" charset="0"/>
              </a:rPr>
              <a:t>FakeMDRecExp</a:t>
            </a:r>
            <a:endParaRPr lang="en-US" sz="1600" b="1" dirty="0" smtClean="0">
              <a:solidFill>
                <a:srgbClr val="000000"/>
              </a:solidFill>
              <a:ea typeface="Droid Sans Fallback" charset="0"/>
              <a:cs typeface="Droid Sans Fallback" charset="0"/>
            </a:endParaRPr>
          </a:p>
          <a:p>
            <a:r>
              <a:rPr lang="en-US" sz="1600" dirty="0" smtClean="0"/>
              <a:t>K</a:t>
            </a:r>
            <a:r>
              <a:rPr lang="en-US" sz="1600" baseline="-25000" dirty="0" smtClean="0"/>
              <a:t>2</a:t>
            </a:r>
            <a:r>
              <a:rPr lang="en-US" sz="1600" dirty="0" smtClean="0"/>
              <a:t>(f, Ct*</a:t>
            </a:r>
            <a:r>
              <a:rPr lang="en-US" sz="1600" dirty="0" smtClean="0"/>
              <a:t>,</a:t>
            </a:r>
            <a:r>
              <a:rPr lang="en-US" sz="1600" dirty="0" smtClean="0"/>
              <a:t> x*)</a:t>
            </a:r>
          </a:p>
          <a:p>
            <a:r>
              <a:rPr lang="en-US" sz="1600" dirty="0"/>
              <a:t>(</a:t>
            </a:r>
            <a:r>
              <a:rPr lang="en-US" sz="1600" dirty="0" err="1"/>
              <a:t>Sk</a:t>
            </a:r>
            <a:r>
              <a:rPr lang="en-US" sz="1600" baseline="-25000" dirty="0" err="1"/>
              <a:t>f</a:t>
            </a:r>
            <a:r>
              <a:rPr lang="en-US" sz="1600" dirty="0"/>
              <a:t>, </a:t>
            </a:r>
            <a:r>
              <a:rPr lang="en-US" sz="1600" dirty="0" err="1"/>
              <a:t>Fk</a:t>
            </a:r>
            <a:r>
              <a:rPr lang="en-US" sz="1600" baseline="-25000" dirty="0" err="1"/>
              <a:t>f</a:t>
            </a:r>
            <a:r>
              <a:rPr lang="en-US" sz="1600" dirty="0"/>
              <a:t>) = </a:t>
            </a:r>
            <a:r>
              <a:rPr lang="en-US" sz="1600" dirty="0" err="1"/>
              <a:t>DenKeyGen</a:t>
            </a:r>
            <a:r>
              <a:rPr lang="en-US" sz="1600" dirty="0"/>
              <a:t>(</a:t>
            </a:r>
            <a:r>
              <a:rPr lang="en-US" sz="1600" dirty="0" err="1"/>
              <a:t>Msk</a:t>
            </a:r>
            <a:r>
              <a:rPr lang="en-US" sz="1600" dirty="0"/>
              <a:t>, f);</a:t>
            </a:r>
          </a:p>
          <a:p>
            <a:r>
              <a:rPr lang="en-US" sz="1600" dirty="0" err="1" smtClean="0"/>
              <a:t>Sk</a:t>
            </a:r>
            <a:r>
              <a:rPr lang="en-US" sz="1600" baseline="-25000" dirty="0" err="1" smtClean="0"/>
              <a:t>f</a:t>
            </a:r>
            <a:r>
              <a:rPr lang="en-US" sz="1600" dirty="0" smtClean="0"/>
              <a:t>= </a:t>
            </a:r>
            <a:r>
              <a:rPr lang="en-US" sz="1600" dirty="0" err="1" smtClean="0"/>
              <a:t>RecFake</a:t>
            </a:r>
            <a:r>
              <a:rPr lang="en-US" sz="1600" dirty="0" smtClean="0"/>
              <a:t>(</a:t>
            </a:r>
            <a:r>
              <a:rPr lang="en-US" sz="1600" dirty="0" err="1" smtClean="0"/>
              <a:t>Msk</a:t>
            </a:r>
            <a:r>
              <a:rPr lang="en-US" sz="1600" dirty="0" smtClean="0"/>
              <a:t>, Ct*, x*);</a:t>
            </a:r>
            <a:endParaRPr lang="en-US" sz="1600" dirty="0"/>
          </a:p>
          <a:p>
            <a:r>
              <a:rPr lang="en-US" sz="1600" dirty="0"/>
              <a:t>Output: </a:t>
            </a:r>
            <a:r>
              <a:rPr lang="en-US" sz="1600" dirty="0" smtClean="0"/>
              <a:t>Sk</a:t>
            </a:r>
            <a:r>
              <a:rPr lang="en-US" sz="1600" baseline="-25000" dirty="0" smtClean="0"/>
              <a:t>f</a:t>
            </a:r>
            <a:endParaRPr lang="en-US" sz="1600" baseline="-25000" dirty="0">
              <a:solidFill>
                <a:srgbClr val="000000"/>
              </a:solidFill>
              <a:ea typeface="Droid Sans Fallback" charset="0"/>
              <a:cs typeface="Droid Sans Fallback" charset="0"/>
            </a:endParaRPr>
          </a:p>
        </p:txBody>
      </p:sp>
      <p:sp>
        <p:nvSpPr>
          <p:cNvPr id="55" name="Text Box 35"/>
          <p:cNvSpPr txBox="1">
            <a:spLocks noChangeArrowheads="1"/>
          </p:cNvSpPr>
          <p:nvPr/>
        </p:nvSpPr>
        <p:spPr bwMode="auto">
          <a:xfrm>
            <a:off x="6945312" y="3094037"/>
            <a:ext cx="2971800" cy="1295400"/>
          </a:xfrm>
          <a:prstGeom prst="rect">
            <a:avLst/>
          </a:prstGeom>
          <a:noFill/>
          <a:ln w="36720">
            <a:solidFill>
              <a:schemeClr val="tx1"/>
            </a:solidFill>
            <a:round/>
            <a:headEnd/>
            <a:tailEnd/>
          </a:ln>
          <a:effectLst/>
        </p:spPr>
        <p:txBody>
          <a:bodyPr wrap="none" lIns="90000" tIns="62640" rIns="90000" bIns="45000"/>
          <a:lstStyle/>
          <a:p>
            <a:pPr>
              <a:tabLst>
                <a:tab pos="723900" algn="l"/>
              </a:tabLst>
            </a:pP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a:t>
            </a:r>
            <a:r>
              <a:rPr lang="en-US" sz="1600" dirty="0" err="1" smtClean="0"/>
              <a:t>f,x,y</a:t>
            </a:r>
            <a:r>
              <a:rPr lang="en-US" sz="1600" dirty="0" smtClean="0"/>
              <a:t>)</a:t>
            </a:r>
            <a:endParaRPr lang="en-US" sz="1600" dirty="0" smtClean="0">
              <a:solidFill>
                <a:srgbClr val="000000"/>
              </a:solidFill>
              <a:ea typeface="Droid Sans Fallback" charset="0"/>
              <a:cs typeface="Droid Sans Fallback" charset="0"/>
            </a:endParaRPr>
          </a:p>
          <a:p>
            <a:r>
              <a:rPr lang="en-US" sz="1600" dirty="0" smtClean="0"/>
              <a:t>Ct = </a:t>
            </a:r>
            <a:r>
              <a:rPr lang="en-US" sz="1600" dirty="0" err="1" smtClean="0"/>
              <a:t>Enc</a:t>
            </a:r>
            <a:r>
              <a:rPr lang="en-US" sz="1600" dirty="0" smtClean="0"/>
              <a:t>(PK</a:t>
            </a:r>
            <a:r>
              <a:rPr lang="en-US" sz="1600" dirty="0" smtClean="0"/>
              <a:t>, y; r</a:t>
            </a:r>
            <a:r>
              <a:rPr lang="en-US" sz="1600" dirty="0" smtClean="0"/>
              <a:t>); </a:t>
            </a:r>
            <a:endParaRPr lang="en-US" sz="1600" dirty="0"/>
          </a:p>
          <a:p>
            <a:r>
              <a:rPr lang="en-US" sz="1600" dirty="0" smtClean="0"/>
              <a:t>(</a:t>
            </a:r>
            <a:r>
              <a:rPr lang="en-US" sz="1600" dirty="0" smtClean="0"/>
              <a:t>Sk</a:t>
            </a:r>
            <a:r>
              <a:rPr lang="en-US" sz="1600" baseline="-25000" dirty="0" smtClean="0"/>
              <a:t>f</a:t>
            </a:r>
            <a:r>
              <a:rPr lang="en-US" sz="1600" dirty="0" smtClean="0"/>
              <a:t>, </a:t>
            </a:r>
            <a:r>
              <a:rPr lang="en-US" sz="1600" dirty="0" err="1" smtClean="0"/>
              <a:t>Fk</a:t>
            </a:r>
            <a:r>
              <a:rPr lang="en-US" sz="1600" baseline="-25000" dirty="0" err="1" smtClean="0"/>
              <a:t>f</a:t>
            </a:r>
            <a:r>
              <a:rPr lang="en-US" sz="1600" dirty="0" smtClean="0"/>
              <a:t>) = </a:t>
            </a:r>
            <a:r>
              <a:rPr lang="en-US" sz="1600" dirty="0" err="1" smtClean="0"/>
              <a:t>DenKeyGen</a:t>
            </a:r>
            <a:r>
              <a:rPr lang="en-US" sz="1600" dirty="0" smtClean="0"/>
              <a:t>(</a:t>
            </a:r>
            <a:r>
              <a:rPr lang="en-US" sz="1600" dirty="0" err="1" smtClean="0"/>
              <a:t>Msk</a:t>
            </a:r>
            <a:r>
              <a:rPr lang="en-US" sz="1600" dirty="0"/>
              <a:t>,</a:t>
            </a:r>
            <a:r>
              <a:rPr lang="en-US" sz="1600" dirty="0" smtClean="0"/>
              <a:t> </a:t>
            </a:r>
            <a:r>
              <a:rPr lang="en-US" sz="1600" dirty="0" smtClean="0"/>
              <a:t>f);</a:t>
            </a:r>
            <a:endParaRPr lang="en-US" sz="1600" dirty="0"/>
          </a:p>
          <a:p>
            <a:r>
              <a:rPr lang="en-US" sz="1600" dirty="0" smtClean="0"/>
              <a:t>Sk</a:t>
            </a:r>
            <a:r>
              <a:rPr lang="en-US" sz="1600" baseline="-25000" dirty="0"/>
              <a:t>f</a:t>
            </a:r>
            <a:r>
              <a:rPr lang="en-US" sz="1600" dirty="0" smtClean="0"/>
              <a:t>= </a:t>
            </a:r>
            <a:r>
              <a:rPr lang="en-US" sz="1600" dirty="0" err="1" smtClean="0"/>
              <a:t>RecFake</a:t>
            </a:r>
            <a:r>
              <a:rPr lang="en-US" sz="1600" dirty="0" smtClean="0"/>
              <a:t>(</a:t>
            </a:r>
            <a:r>
              <a:rPr lang="en-US" sz="1600" dirty="0"/>
              <a:t>Sk</a:t>
            </a:r>
            <a:r>
              <a:rPr lang="en-US" sz="1600" baseline="-25000" dirty="0"/>
              <a:t>f</a:t>
            </a:r>
            <a:r>
              <a:rPr lang="en-US" sz="1600" dirty="0"/>
              <a:t>, </a:t>
            </a:r>
            <a:r>
              <a:rPr lang="en-US" sz="1600" dirty="0" err="1"/>
              <a:t>Fk</a:t>
            </a:r>
            <a:r>
              <a:rPr lang="en-US" sz="1600" baseline="-25000" dirty="0" err="1"/>
              <a:t>f</a:t>
            </a:r>
            <a:r>
              <a:rPr lang="en-US" sz="1600" dirty="0" smtClean="0"/>
              <a:t>, Ct,  x</a:t>
            </a:r>
            <a:r>
              <a:rPr lang="en-US" sz="1600" dirty="0" smtClean="0"/>
              <a:t>);</a:t>
            </a:r>
            <a:endParaRPr lang="en-US" sz="1600" dirty="0"/>
          </a:p>
          <a:p>
            <a:r>
              <a:rPr lang="en-US" sz="1600" dirty="0"/>
              <a:t>Output: </a:t>
            </a:r>
            <a:r>
              <a:rPr lang="en-US" sz="1600" dirty="0" smtClean="0"/>
              <a:t>(Ct</a:t>
            </a:r>
            <a:r>
              <a:rPr lang="en-US" sz="1600" dirty="0" smtClean="0"/>
              <a:t>, </a:t>
            </a:r>
            <a:r>
              <a:rPr lang="en-US" sz="1600" dirty="0" err="1" smtClean="0"/>
              <a:t>Sk</a:t>
            </a:r>
            <a:r>
              <a:rPr lang="en-US" sz="1600" baseline="-25000" dirty="0" err="1" smtClean="0"/>
              <a:t>f</a:t>
            </a:r>
            <a:r>
              <a:rPr lang="en-US" sz="1600" dirty="0" smtClean="0"/>
              <a:t>)</a:t>
            </a:r>
            <a:endParaRPr lang="en-US" sz="1600" baseline="-25000" dirty="0">
              <a:solidFill>
                <a:srgbClr val="000000"/>
              </a:solidFill>
              <a:ea typeface="Droid Sans Fallback" charset="0"/>
              <a:cs typeface="Droid Sans Fallback" charset="0"/>
            </a:endParaRPr>
          </a:p>
        </p:txBody>
      </p:sp>
      <p:sp>
        <p:nvSpPr>
          <p:cNvPr id="25" name="TextBox 24"/>
          <p:cNvSpPr txBox="1"/>
          <p:nvPr/>
        </p:nvSpPr>
        <p:spPr>
          <a:xfrm>
            <a:off x="239712" y="6055286"/>
            <a:ext cx="5867400" cy="349968"/>
          </a:xfrm>
          <a:prstGeom prst="rect">
            <a:avLst/>
          </a:prstGeom>
          <a:noFill/>
        </p:spPr>
        <p:txBody>
          <a:bodyPr wrap="square" rtlCol="0">
            <a:spAutoFit/>
          </a:bodyPr>
          <a:lstStyle/>
          <a:p>
            <a:r>
              <a:rPr lang="en-US" dirty="0" smtClean="0"/>
              <a:t>Note: </a:t>
            </a:r>
            <a:r>
              <a:rPr lang="en-US" dirty="0" err="1" smtClean="0"/>
              <a:t>Adv</a:t>
            </a:r>
            <a:r>
              <a:rPr lang="en-US" dirty="0" smtClean="0"/>
              <a:t> has access to K(·,Ct*,x*) only after seeing Ct</a:t>
            </a:r>
            <a:endParaRPr lang="en-US" dirty="0"/>
          </a:p>
        </p:txBody>
      </p:sp>
      <p:sp>
        <p:nvSpPr>
          <p:cNvPr id="26" name="Text Box 35"/>
          <p:cNvSpPr txBox="1">
            <a:spLocks noChangeArrowheads="1"/>
          </p:cNvSpPr>
          <p:nvPr/>
        </p:nvSpPr>
        <p:spPr bwMode="auto">
          <a:xfrm>
            <a:off x="6050107" y="4694237"/>
            <a:ext cx="3867003" cy="2084511"/>
          </a:xfrm>
          <a:prstGeom prst="rect">
            <a:avLst/>
          </a:prstGeom>
          <a:noFill/>
          <a:ln w="36720">
            <a:solidFill>
              <a:schemeClr val="tx1"/>
            </a:solidFill>
            <a:round/>
            <a:headEnd/>
            <a:tailEnd/>
          </a:ln>
          <a:effectLst/>
        </p:spPr>
        <p:txBody>
          <a:bodyPr wrap="none" lIns="90000" tIns="62640" rIns="90000" bIns="45000"/>
          <a:lstStyle/>
          <a:p>
            <a:r>
              <a:rPr lang="en-US" sz="1600" u="sng" dirty="0" smtClean="0"/>
              <a:t>Constraints</a:t>
            </a:r>
          </a:p>
          <a:p>
            <a:r>
              <a:rPr lang="en-US" sz="1600" dirty="0" smtClean="0"/>
              <a:t>1. No </a:t>
            </a:r>
            <a:r>
              <a:rPr lang="en-US" sz="1600" dirty="0"/>
              <a:t>query </a:t>
            </a:r>
            <a:r>
              <a:rPr lang="en-US" sz="1600" dirty="0" smtClean="0"/>
              <a:t>(f, x, </a:t>
            </a:r>
            <a:r>
              <a:rPr lang="en-US" sz="1600" dirty="0"/>
              <a:t>y) issued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 </a:t>
            </a:r>
            <a:r>
              <a:rPr lang="en-US" sz="1600" dirty="0" smtClean="0"/>
              <a:t>and </a:t>
            </a:r>
          </a:p>
          <a:p>
            <a:r>
              <a:rPr lang="en-US" sz="1600" dirty="0" smtClean="0"/>
              <a:t>at </a:t>
            </a:r>
            <a:r>
              <a:rPr lang="en-US" sz="1600" dirty="0"/>
              <a:t>same time </a:t>
            </a:r>
            <a:r>
              <a:rPr lang="en-US" sz="1600" dirty="0" smtClean="0"/>
              <a:t>a </a:t>
            </a:r>
            <a:r>
              <a:rPr lang="en-US" sz="1600" dirty="0"/>
              <a:t>query </a:t>
            </a:r>
            <a:r>
              <a:rPr lang="en-US" sz="1600" dirty="0" smtClean="0"/>
              <a:t>(</a:t>
            </a:r>
            <a:r>
              <a:rPr lang="en-US" sz="1600" dirty="0" smtClean="0"/>
              <a:t>f, </a:t>
            </a:r>
            <a:r>
              <a:rPr lang="en-US" sz="1600" dirty="0" smtClean="0"/>
              <a:t>Ct*, </a:t>
            </a:r>
            <a:r>
              <a:rPr lang="en-US" sz="1600" dirty="0"/>
              <a:t>x) </a:t>
            </a:r>
            <a:r>
              <a:rPr lang="en-US" sz="1600" dirty="0" smtClean="0"/>
              <a:t>to </a:t>
            </a:r>
            <a:r>
              <a:rPr lang="en-US" sz="1600" dirty="0"/>
              <a:t>K</a:t>
            </a:r>
            <a:r>
              <a:rPr lang="en-US" sz="1600" baseline="-25000" dirty="0"/>
              <a:t>1 </a:t>
            </a:r>
            <a:r>
              <a:rPr lang="en-US" sz="1600" dirty="0"/>
              <a:t>/K</a:t>
            </a:r>
            <a:r>
              <a:rPr lang="en-US" sz="1600" baseline="-25000" dirty="0"/>
              <a:t>2</a:t>
            </a:r>
            <a:r>
              <a:rPr lang="en-US" sz="1600" dirty="0"/>
              <a:t>;</a:t>
            </a:r>
            <a:endParaRPr lang="en-US" sz="1600" baseline="-25000" dirty="0" smtClean="0"/>
          </a:p>
          <a:p>
            <a:endParaRPr lang="en-US" sz="1600" baseline="-25000" dirty="0" smtClean="0"/>
          </a:p>
          <a:p>
            <a:r>
              <a:rPr lang="en-US" sz="1600" dirty="0" smtClean="0"/>
              <a:t>2. For </a:t>
            </a:r>
            <a:r>
              <a:rPr lang="en-US" sz="1600" dirty="0"/>
              <a:t>any query </a:t>
            </a:r>
            <a:r>
              <a:rPr lang="en-US" sz="1600" dirty="0" smtClean="0"/>
              <a:t>to oracle K</a:t>
            </a:r>
            <a:r>
              <a:rPr lang="en-US" sz="1600" baseline="-25000" dirty="0" smtClean="0"/>
              <a:t>1</a:t>
            </a:r>
            <a:r>
              <a:rPr lang="en-US" sz="1600" dirty="0" smtClean="0"/>
              <a:t>/K</a:t>
            </a:r>
            <a:r>
              <a:rPr lang="en-US" sz="1600" baseline="-25000" dirty="0" smtClean="0"/>
              <a:t>2</a:t>
            </a:r>
            <a:r>
              <a:rPr lang="en-US" sz="1600" dirty="0" smtClean="0"/>
              <a:t> for f*,</a:t>
            </a:r>
            <a:endParaRPr lang="en-US" sz="1600" dirty="0"/>
          </a:p>
          <a:p>
            <a:r>
              <a:rPr lang="en-US" sz="1600" dirty="0"/>
              <a:t>t</a:t>
            </a:r>
            <a:r>
              <a:rPr lang="en-US" sz="1600" dirty="0" smtClean="0"/>
              <a:t>here is no query f*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a:t>
            </a:r>
          </a:p>
          <a:p>
            <a:endParaRPr lang="en-US" sz="1600" dirty="0"/>
          </a:p>
          <a:p>
            <a:r>
              <a:rPr lang="en-US" sz="1600" dirty="0" smtClean="0"/>
              <a:t>3. </a:t>
            </a:r>
            <a:r>
              <a:rPr lang="en-US" sz="1600" dirty="0"/>
              <a:t>For each f</a:t>
            </a:r>
            <a:r>
              <a:rPr lang="en-US" sz="1600" dirty="0" smtClean="0"/>
              <a:t> different </a:t>
            </a:r>
            <a:r>
              <a:rPr lang="en-US" sz="1600" dirty="0"/>
              <a:t>from any of the </a:t>
            </a:r>
            <a:r>
              <a:rPr lang="en-US" sz="1600" dirty="0" smtClean="0"/>
              <a:t>f* </a:t>
            </a:r>
          </a:p>
          <a:p>
            <a:r>
              <a:rPr lang="en-US" sz="1600" dirty="0" smtClean="0"/>
              <a:t>queried to </a:t>
            </a:r>
            <a:r>
              <a:rPr lang="en-US" sz="1600" dirty="0" smtClean="0">
                <a:solidFill>
                  <a:srgbClr val="000000"/>
                </a:solidFill>
                <a:ea typeface="Droid Sans Fallback" charset="0"/>
                <a:cs typeface="Droid Sans Fallback" charset="0"/>
              </a:rPr>
              <a:t>O</a:t>
            </a:r>
            <a:r>
              <a:rPr lang="en-US" sz="1600" baseline="-25000" dirty="0" smtClean="0"/>
              <a:t>1</a:t>
            </a:r>
            <a:r>
              <a:rPr lang="en-US" sz="1600" dirty="0" smtClean="0"/>
              <a:t>/</a:t>
            </a:r>
            <a:r>
              <a:rPr lang="en-US" sz="1600" dirty="0" smtClean="0">
                <a:solidFill>
                  <a:srgbClr val="000000"/>
                </a:solidFill>
                <a:ea typeface="Droid Sans Fallback" charset="0"/>
                <a:cs typeface="Droid Sans Fallback" charset="0"/>
              </a:rPr>
              <a:t>O</a:t>
            </a:r>
            <a:r>
              <a:rPr lang="en-US" sz="1600" baseline="-25000" dirty="0" smtClean="0"/>
              <a:t>2</a:t>
            </a:r>
            <a:r>
              <a:rPr lang="en-US" sz="1600" dirty="0" smtClean="0"/>
              <a:t>, </a:t>
            </a:r>
            <a:r>
              <a:rPr lang="en-US" sz="1600" dirty="0"/>
              <a:t>it holds that </a:t>
            </a:r>
            <a:r>
              <a:rPr lang="en-US" sz="1600" dirty="0" smtClean="0"/>
              <a:t>f(x*)=f(y*).</a:t>
            </a:r>
            <a:endParaRPr lang="en-US" sz="1600" dirty="0" smtClean="0"/>
          </a:p>
        </p:txBody>
      </p:sp>
    </p:spTree>
    <p:extLst>
      <p:ext uri="{BB962C8B-B14F-4D97-AF65-F5344CB8AC3E}">
        <p14:creationId xmlns:p14="http://schemas.microsoft.com/office/powerpoint/2010/main" val="353830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circle(in)">
                                      <p:cBhvr>
                                        <p:cTn id="43" dur="1000"/>
                                        <p:tgtEl>
                                          <p:spTgt spid="71"/>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circle(in)">
                                      <p:cBhvr>
                                        <p:cTn id="46" dur="1000"/>
                                        <p:tgtEl>
                                          <p:spTgt spid="52"/>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circle(in)">
                                      <p:cBhvr>
                                        <p:cTn id="49" dur="1000"/>
                                        <p:tgtEl>
                                          <p:spTgt spid="29"/>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circle(in)">
                                      <p:cBhvr>
                                        <p:cTn id="52" dur="1000"/>
                                        <p:tgtEl>
                                          <p:spTgt spid="55"/>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circle(in)">
                                      <p:cBhvr>
                                        <p:cTn id="57" dur="10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68"/>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03"/>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04"/>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6" grpId="1" animBg="1"/>
      <p:bldP spid="29" grpId="0" animBg="1"/>
      <p:bldP spid="11" grpId="0"/>
      <p:bldP spid="17" grpId="0"/>
      <p:bldP spid="18" grpId="0"/>
      <p:bldP spid="20" grpId="0"/>
      <p:bldP spid="22" grpId="0"/>
      <p:bldP spid="28" grpId="0"/>
      <p:bldP spid="32" grpId="0"/>
      <p:bldP spid="68" grpId="0"/>
      <p:bldP spid="71" grpId="0" animBg="1"/>
      <p:bldP spid="102" grpId="0"/>
      <p:bldP spid="103" grpId="0"/>
      <p:bldP spid="104" grpId="0"/>
      <p:bldP spid="52" grpId="0" animBg="1"/>
      <p:bldP spid="55" grpId="0" animBg="1"/>
      <p:bldP spid="25" grpId="0"/>
      <p:bldP spid="26"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Fallback"/>
        <a:cs typeface="Droid Sans Fallback"/>
      </a:majorFont>
      <a:minorFont>
        <a:latin typeface="Arial"/>
        <a:ea typeface="Droid Sans Fallback"/>
        <a:cs typeface="Droid Sans Fallback"/>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11952</TotalTime>
  <Words>1759</Words>
  <Application>Microsoft Office PowerPoint</Application>
  <PresentationFormat>Custom</PresentationFormat>
  <Paragraphs>267</Paragraphs>
  <Slides>18</Slides>
  <Notes>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ＭＳ Ｐゴシック</vt:lpstr>
      <vt:lpstr>Arial</vt:lpstr>
      <vt:lpstr>Cambria Math</vt:lpstr>
      <vt:lpstr>DejaVu Sans</vt:lpstr>
      <vt:lpstr>Droid Sans Fallback</vt:lpstr>
      <vt:lpstr>Times New Roman</vt:lpstr>
      <vt:lpstr>Wingdings</vt:lpstr>
      <vt:lpstr>Office Theme</vt:lpstr>
      <vt:lpstr>PowerPoint Presentation</vt:lpstr>
      <vt:lpstr>PowerPoint Presentation</vt:lpstr>
      <vt:lpstr>(during the night…)</vt:lpstr>
      <vt:lpstr>PowerPoint Presentation</vt:lpstr>
      <vt:lpstr>PowerPoint Presentation</vt:lpstr>
      <vt:lpstr>Our Results</vt:lpstr>
      <vt:lpstr>Functional Encryption: IND-Security</vt:lpstr>
      <vt:lpstr>Receiver-deniable FE</vt:lpstr>
      <vt:lpstr>Multidistributional Receiver-deniable FE</vt:lpstr>
      <vt:lpstr>Starting point: DIJOPP13’s transform</vt:lpstr>
      <vt:lpstr>DIJOPP13’s transform (simplified)</vt:lpstr>
      <vt:lpstr>Trapdoor circuit for RecDen (simplified)</vt:lpstr>
      <vt:lpstr>MultiDistRecDen (General Idea)</vt:lpstr>
      <vt:lpstr>MultiDistRecDen Construction (simplified)</vt:lpstr>
      <vt:lpstr>Trapdoor circuit for MultiDistRecDen</vt:lpstr>
      <vt:lpstr>Negative implications and Optimality of our results</vt:lpstr>
      <vt:lpstr>Efficient construction for Boolean Formulae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Achievability of Simulation-Based Security for Functional Encryption   Angelo De Caro1, Vincenzo Iovino2, Abhishek Jain3,  Adam O’Neill4, Omer Paneth4, and Giuseppe Persiano2  1 NTT Secure Platform Laboratories, 2 University of Salerno, 3 MIT and Boston University, 4 Boston University</dc:title>
  <dc:creator>Angelo Caro</dc:creator>
  <cp:lastModifiedBy>Vincenzo IOVINO</cp:lastModifiedBy>
  <cp:revision>792</cp:revision>
  <cp:lastPrinted>2013-08-21T20:49:44Z</cp:lastPrinted>
  <dcterms:created xsi:type="dcterms:W3CDTF">2013-03-28T16:03:11Z</dcterms:created>
  <dcterms:modified xsi:type="dcterms:W3CDTF">2016-03-07T17:00:28Z</dcterms:modified>
</cp:coreProperties>
</file>