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sldIdLst>
    <p:sldId id="256" r:id="rId2"/>
    <p:sldId id="263" r:id="rId3"/>
    <p:sldId id="285" r:id="rId4"/>
    <p:sldId id="260" r:id="rId5"/>
    <p:sldId id="259" r:id="rId6"/>
    <p:sldId id="262" r:id="rId7"/>
    <p:sldId id="275" r:id="rId8"/>
    <p:sldId id="264" r:id="rId9"/>
    <p:sldId id="287" r:id="rId10"/>
    <p:sldId id="276" r:id="rId11"/>
    <p:sldId id="277" r:id="rId12"/>
    <p:sldId id="267" r:id="rId13"/>
    <p:sldId id="269" r:id="rId14"/>
    <p:sldId id="280" r:id="rId15"/>
    <p:sldId id="281" r:id="rId16"/>
    <p:sldId id="270" r:id="rId17"/>
    <p:sldId id="288" r:id="rId18"/>
    <p:sldId id="292" r:id="rId19"/>
    <p:sldId id="284" r:id="rId20"/>
    <p:sldId id="261" r:id="rId21"/>
    <p:sldId id="293" r:id="rId22"/>
    <p:sldId id="294" r:id="rId23"/>
    <p:sldId id="290" r:id="rId24"/>
    <p:sldId id="291" r:id="rId2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1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642141-ADD1-4EC1-9DF4-9F0D53A27EFB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E9D33C7-61E2-487E-943A-AF09CCF8D4FF}">
      <dgm:prSet phldrT="[文本]"/>
      <dgm:spPr/>
      <dgm:t>
        <a:bodyPr/>
        <a:lstStyle/>
        <a:p>
          <a:r>
            <a:rPr lang="en-US" altLang="zh-CN" dirty="0" smtClean="0"/>
            <a:t>Nested Dual System Group (NDSG)</a:t>
          </a:r>
          <a:endParaRPr lang="zh-CN" altLang="en-US" dirty="0"/>
        </a:p>
      </dgm:t>
    </dgm:pt>
    <dgm:pt modelId="{DD094900-CD0C-4745-BFAB-CBB4176338E6}" type="parTrans" cxnId="{B3902289-B26A-444B-A71B-5FDA402C32C4}">
      <dgm:prSet/>
      <dgm:spPr/>
      <dgm:t>
        <a:bodyPr/>
        <a:lstStyle/>
        <a:p>
          <a:endParaRPr lang="zh-CN" altLang="en-US"/>
        </a:p>
      </dgm:t>
    </dgm:pt>
    <dgm:pt modelId="{B9018733-D581-4B1A-9429-9AA3FD332A8E}" type="sibTrans" cxnId="{B3902289-B26A-444B-A71B-5FDA402C32C4}">
      <dgm:prSet/>
      <dgm:spPr/>
      <dgm:t>
        <a:bodyPr/>
        <a:lstStyle/>
        <a:p>
          <a:endParaRPr lang="zh-CN" altLang="en-US"/>
        </a:p>
      </dgm:t>
    </dgm:pt>
    <dgm:pt modelId="{A60194E1-6E23-4872-AC54-44ACBF061F88}">
      <dgm:prSet phldrT="[文本]"/>
      <dgm:spPr/>
      <dgm:t>
        <a:bodyPr/>
        <a:lstStyle/>
        <a:p>
          <a:r>
            <a:rPr lang="en-US" altLang="zh-CN" dirty="0" smtClean="0"/>
            <a:t>NDSG implies IBE</a:t>
          </a:r>
        </a:p>
        <a:p>
          <a:r>
            <a:rPr lang="en-US" altLang="zh-CN" dirty="0" smtClean="0"/>
            <a:t>SISC</a:t>
          </a:r>
          <a:endParaRPr lang="zh-CN" altLang="en-US" dirty="0"/>
        </a:p>
      </dgm:t>
    </dgm:pt>
    <dgm:pt modelId="{6519F8C0-DAD1-4421-ACA7-9A7CA4426C95}" type="parTrans" cxnId="{D82B4060-95FC-43F6-B54D-3F388A4914FD}">
      <dgm:prSet/>
      <dgm:spPr/>
      <dgm:t>
        <a:bodyPr/>
        <a:lstStyle/>
        <a:p>
          <a:endParaRPr lang="zh-CN" altLang="en-US"/>
        </a:p>
      </dgm:t>
    </dgm:pt>
    <dgm:pt modelId="{82258B88-443E-41CC-BEE3-0769E4EF6F31}" type="sibTrans" cxnId="{D82B4060-95FC-43F6-B54D-3F388A4914FD}">
      <dgm:prSet/>
      <dgm:spPr/>
      <dgm:t>
        <a:bodyPr/>
        <a:lstStyle/>
        <a:p>
          <a:endParaRPr lang="zh-CN" altLang="en-US"/>
        </a:p>
      </dgm:t>
    </dgm:pt>
    <dgm:pt modelId="{E30AC5B7-3CCF-4AA2-892F-9DE9C2C97C5F}">
      <dgm:prSet phldrT="[文本]"/>
      <dgm:spPr/>
      <dgm:t>
        <a:bodyPr/>
        <a:lstStyle/>
        <a:p>
          <a:r>
            <a:rPr lang="en-US" altLang="zh-CN" dirty="0" smtClean="0"/>
            <a:t>NDSG from Bilinear Group</a:t>
          </a:r>
          <a:endParaRPr lang="zh-CN" altLang="en-US" dirty="0"/>
        </a:p>
      </dgm:t>
    </dgm:pt>
    <dgm:pt modelId="{74D1C603-0740-4F24-AE2A-E2E4F50A6673}" type="parTrans" cxnId="{E46ED471-B4A8-45E2-9543-1821BA4A8C55}">
      <dgm:prSet/>
      <dgm:spPr/>
      <dgm:t>
        <a:bodyPr/>
        <a:lstStyle/>
        <a:p>
          <a:endParaRPr lang="zh-CN" altLang="en-US"/>
        </a:p>
      </dgm:t>
    </dgm:pt>
    <dgm:pt modelId="{1287B4D3-D539-4345-9D5C-B1548B451435}" type="sibTrans" cxnId="{E46ED471-B4A8-45E2-9543-1821BA4A8C55}">
      <dgm:prSet/>
      <dgm:spPr/>
      <dgm:t>
        <a:bodyPr/>
        <a:lstStyle/>
        <a:p>
          <a:endParaRPr lang="zh-CN" altLang="en-US"/>
        </a:p>
      </dgm:t>
    </dgm:pt>
    <dgm:pt modelId="{4A508CBD-D7CA-4F18-B103-CBAA41750256}">
      <dgm:prSet phldrT="[文本]"/>
      <dgm:spPr/>
      <dgm:t>
        <a:bodyPr/>
        <a:lstStyle/>
        <a:p>
          <a:r>
            <a:rPr lang="en-US" altLang="zh-CN" dirty="0" smtClean="0"/>
            <a:t>ENDSG from Bilinear Group</a:t>
          </a:r>
          <a:endParaRPr lang="zh-CN" altLang="en-US" dirty="0"/>
        </a:p>
      </dgm:t>
    </dgm:pt>
    <dgm:pt modelId="{47542054-692A-42C6-BD0A-D3815105E12D}" type="parTrans" cxnId="{7FD656D6-9309-4F26-AE8A-2EA891C45638}">
      <dgm:prSet/>
      <dgm:spPr/>
      <dgm:t>
        <a:bodyPr/>
        <a:lstStyle/>
        <a:p>
          <a:endParaRPr lang="zh-CN" altLang="en-US"/>
        </a:p>
      </dgm:t>
    </dgm:pt>
    <dgm:pt modelId="{E2B33307-9022-435F-ADAA-A2FEB52CF52E}" type="sibTrans" cxnId="{7FD656D6-9309-4F26-AE8A-2EA891C45638}">
      <dgm:prSet/>
      <dgm:spPr/>
      <dgm:t>
        <a:bodyPr/>
        <a:lstStyle/>
        <a:p>
          <a:endParaRPr lang="zh-CN" altLang="en-US"/>
        </a:p>
      </dgm:t>
    </dgm:pt>
    <dgm:pt modelId="{F594D658-0C1E-42F2-B3CC-F84E87F77098}">
      <dgm:prSet phldrT="[文本]"/>
      <dgm:spPr/>
      <dgm:t>
        <a:bodyPr/>
        <a:lstStyle/>
        <a:p>
          <a:r>
            <a:rPr lang="en-US" altLang="zh-CN" dirty="0" smtClean="0"/>
            <a:t>Extend NDSG</a:t>
          </a:r>
        </a:p>
        <a:p>
          <a:r>
            <a:rPr lang="en-US" altLang="zh-CN" dirty="0" smtClean="0"/>
            <a:t>(ENDSG)</a:t>
          </a:r>
          <a:endParaRPr lang="zh-CN" altLang="en-US" dirty="0"/>
        </a:p>
      </dgm:t>
    </dgm:pt>
    <dgm:pt modelId="{6956DCEC-C928-4913-88AC-BAE835FF9CDA}" type="parTrans" cxnId="{DC766D72-632F-4D2B-8102-71BF0F69721A}">
      <dgm:prSet/>
      <dgm:spPr/>
      <dgm:t>
        <a:bodyPr/>
        <a:lstStyle/>
        <a:p>
          <a:endParaRPr lang="zh-CN" altLang="en-US"/>
        </a:p>
      </dgm:t>
    </dgm:pt>
    <dgm:pt modelId="{71E85423-C394-451B-B67D-E312592BD2EC}" type="sibTrans" cxnId="{DC766D72-632F-4D2B-8102-71BF0F69721A}">
      <dgm:prSet/>
      <dgm:spPr/>
      <dgm:t>
        <a:bodyPr/>
        <a:lstStyle/>
        <a:p>
          <a:endParaRPr lang="zh-CN" altLang="en-US"/>
        </a:p>
      </dgm:t>
    </dgm:pt>
    <dgm:pt modelId="{6D461DE3-3441-4A63-AFAD-8A1604FF0F2B}">
      <dgm:prSet phldrT="[文本]"/>
      <dgm:spPr/>
      <dgm:t>
        <a:bodyPr/>
        <a:lstStyle/>
        <a:p>
          <a:r>
            <a:rPr lang="en-US" altLang="zh-CN" dirty="0" smtClean="0"/>
            <a:t>ENDSG implies IBE</a:t>
          </a:r>
        </a:p>
        <a:p>
          <a:r>
            <a:rPr lang="en-US" altLang="zh-CN" dirty="0" smtClean="0"/>
            <a:t>MIMC</a:t>
          </a:r>
          <a:endParaRPr lang="zh-CN" altLang="en-US" dirty="0"/>
        </a:p>
      </dgm:t>
    </dgm:pt>
    <dgm:pt modelId="{4C9FF188-C2A4-4ADF-A00F-B0C97DECD081}" type="parTrans" cxnId="{4316CEE5-9A8E-4AAC-BA25-76D1F7E5EDA9}">
      <dgm:prSet/>
      <dgm:spPr/>
      <dgm:t>
        <a:bodyPr/>
        <a:lstStyle/>
        <a:p>
          <a:endParaRPr lang="zh-CN" altLang="en-US"/>
        </a:p>
      </dgm:t>
    </dgm:pt>
    <dgm:pt modelId="{7236D11D-EE2F-45C0-AAED-9FF6D9B9899F}" type="sibTrans" cxnId="{4316CEE5-9A8E-4AAC-BA25-76D1F7E5EDA9}">
      <dgm:prSet/>
      <dgm:spPr/>
      <dgm:t>
        <a:bodyPr/>
        <a:lstStyle/>
        <a:p>
          <a:endParaRPr lang="zh-CN" altLang="en-US"/>
        </a:p>
      </dgm:t>
    </dgm:pt>
    <dgm:pt modelId="{EAA9D0D9-553F-4EB4-9292-3347712389A9}" type="pres">
      <dgm:prSet presAssocID="{F1642141-ADD1-4EC1-9DF4-9F0D53A27EF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F19F9E6-824D-4279-96D8-9669158DECD7}" type="pres">
      <dgm:prSet presAssocID="{EE9D33C7-61E2-487E-943A-AF09CCF8D4FF}" presName="vertFlow" presStyleCnt="0"/>
      <dgm:spPr/>
    </dgm:pt>
    <dgm:pt modelId="{AFF251CE-DC4D-4275-BD7B-63E159F91E39}" type="pres">
      <dgm:prSet presAssocID="{EE9D33C7-61E2-487E-943A-AF09CCF8D4FF}" presName="header" presStyleLbl="node1" presStyleIdx="0" presStyleCnt="3"/>
      <dgm:spPr/>
      <dgm:t>
        <a:bodyPr/>
        <a:lstStyle/>
        <a:p>
          <a:endParaRPr lang="zh-CN" altLang="en-US"/>
        </a:p>
      </dgm:t>
    </dgm:pt>
    <dgm:pt modelId="{73786AC4-0038-44B2-A247-1596F0FA6400}" type="pres">
      <dgm:prSet presAssocID="{6956DCEC-C928-4913-88AC-BAE835FF9CDA}" presName="parTrans" presStyleLbl="sibTrans2D1" presStyleIdx="0" presStyleCnt="3"/>
      <dgm:spPr/>
      <dgm:t>
        <a:bodyPr/>
        <a:lstStyle/>
        <a:p>
          <a:endParaRPr lang="zh-CN" altLang="en-US"/>
        </a:p>
      </dgm:t>
    </dgm:pt>
    <dgm:pt modelId="{87E1073F-7C4F-440A-B727-A1CE57988FD2}" type="pres">
      <dgm:prSet presAssocID="{F594D658-0C1E-42F2-B3CC-F84E87F77098}" presName="child" presStyleLbl="alignAccFollow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DA62078-B20A-4DD3-8422-FF82F8461BA7}" type="pres">
      <dgm:prSet presAssocID="{EE9D33C7-61E2-487E-943A-AF09CCF8D4FF}" presName="hSp" presStyleCnt="0"/>
      <dgm:spPr/>
    </dgm:pt>
    <dgm:pt modelId="{BA15C763-B9F0-42FF-A9C4-9A22B07CBCF0}" type="pres">
      <dgm:prSet presAssocID="{A60194E1-6E23-4872-AC54-44ACBF061F88}" presName="vertFlow" presStyleCnt="0"/>
      <dgm:spPr/>
    </dgm:pt>
    <dgm:pt modelId="{2A27BC10-06A0-4A0D-91D0-D9B911321D06}" type="pres">
      <dgm:prSet presAssocID="{A60194E1-6E23-4872-AC54-44ACBF061F88}" presName="header" presStyleLbl="node1" presStyleIdx="1" presStyleCnt="3"/>
      <dgm:spPr/>
      <dgm:t>
        <a:bodyPr/>
        <a:lstStyle/>
        <a:p>
          <a:endParaRPr lang="zh-CN" altLang="en-US"/>
        </a:p>
      </dgm:t>
    </dgm:pt>
    <dgm:pt modelId="{C2AFBC4C-E865-40E8-A2FF-1CAF4CA684BF}" type="pres">
      <dgm:prSet presAssocID="{4C9FF188-C2A4-4ADF-A00F-B0C97DECD081}" presName="parTrans" presStyleLbl="sibTrans2D1" presStyleIdx="1" presStyleCnt="3"/>
      <dgm:spPr/>
      <dgm:t>
        <a:bodyPr/>
        <a:lstStyle/>
        <a:p>
          <a:endParaRPr lang="zh-CN" altLang="en-US"/>
        </a:p>
      </dgm:t>
    </dgm:pt>
    <dgm:pt modelId="{F33784CF-8672-47DB-9823-496A6072F0F7}" type="pres">
      <dgm:prSet presAssocID="{6D461DE3-3441-4A63-AFAD-8A1604FF0F2B}" presName="child" presStyleLbl="alignAccFollow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559940C-E696-485D-A253-B019F6D364C6}" type="pres">
      <dgm:prSet presAssocID="{A60194E1-6E23-4872-AC54-44ACBF061F88}" presName="hSp" presStyleCnt="0"/>
      <dgm:spPr/>
    </dgm:pt>
    <dgm:pt modelId="{598F4D19-CB11-4D8E-9EC0-83C3D0DD0814}" type="pres">
      <dgm:prSet presAssocID="{E30AC5B7-3CCF-4AA2-892F-9DE9C2C97C5F}" presName="vertFlow" presStyleCnt="0"/>
      <dgm:spPr/>
    </dgm:pt>
    <dgm:pt modelId="{D47AE840-A0EC-4ACC-8FC0-6823FFD99DB0}" type="pres">
      <dgm:prSet presAssocID="{E30AC5B7-3CCF-4AA2-892F-9DE9C2C97C5F}" presName="header" presStyleLbl="node1" presStyleIdx="2" presStyleCnt="3"/>
      <dgm:spPr/>
      <dgm:t>
        <a:bodyPr/>
        <a:lstStyle/>
        <a:p>
          <a:endParaRPr lang="zh-CN" altLang="en-US"/>
        </a:p>
      </dgm:t>
    </dgm:pt>
    <dgm:pt modelId="{AFDD9762-4191-46E8-AACA-36D209EC1B52}" type="pres">
      <dgm:prSet presAssocID="{47542054-692A-42C6-BD0A-D3815105E12D}" presName="parTrans" presStyleLbl="sibTrans2D1" presStyleIdx="2" presStyleCnt="3"/>
      <dgm:spPr/>
      <dgm:t>
        <a:bodyPr/>
        <a:lstStyle/>
        <a:p>
          <a:endParaRPr lang="zh-CN" altLang="en-US"/>
        </a:p>
      </dgm:t>
    </dgm:pt>
    <dgm:pt modelId="{77523D71-A7D4-4E71-8335-D85C5178D0C0}" type="pres">
      <dgm:prSet presAssocID="{4A508CBD-D7CA-4F18-B103-CBAA41750256}" presName="child" presStyleLbl="alignAccFollow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EAA6EF3-C991-4C73-9BE3-A246A963C19E}" type="presOf" srcId="{4A508CBD-D7CA-4F18-B103-CBAA41750256}" destId="{77523D71-A7D4-4E71-8335-D85C5178D0C0}" srcOrd="0" destOrd="0" presId="urn:microsoft.com/office/officeart/2005/8/layout/lProcess1"/>
    <dgm:cxn modelId="{C4E07FAF-CA33-4192-BC0B-1EFE6C20630B}" type="presOf" srcId="{A60194E1-6E23-4872-AC54-44ACBF061F88}" destId="{2A27BC10-06A0-4A0D-91D0-D9B911321D06}" srcOrd="0" destOrd="0" presId="urn:microsoft.com/office/officeart/2005/8/layout/lProcess1"/>
    <dgm:cxn modelId="{E46ED471-B4A8-45E2-9543-1821BA4A8C55}" srcId="{F1642141-ADD1-4EC1-9DF4-9F0D53A27EFB}" destId="{E30AC5B7-3CCF-4AA2-892F-9DE9C2C97C5F}" srcOrd="2" destOrd="0" parTransId="{74D1C603-0740-4F24-AE2A-E2E4F50A6673}" sibTransId="{1287B4D3-D539-4345-9D5C-B1548B451435}"/>
    <dgm:cxn modelId="{11ED30D2-EEDF-4D10-8A05-98AC3AABAAAD}" type="presOf" srcId="{EE9D33C7-61E2-487E-943A-AF09CCF8D4FF}" destId="{AFF251CE-DC4D-4275-BD7B-63E159F91E39}" srcOrd="0" destOrd="0" presId="urn:microsoft.com/office/officeart/2005/8/layout/lProcess1"/>
    <dgm:cxn modelId="{BE5EDEC1-70E9-4592-B143-05504659A690}" type="presOf" srcId="{4C9FF188-C2A4-4ADF-A00F-B0C97DECD081}" destId="{C2AFBC4C-E865-40E8-A2FF-1CAF4CA684BF}" srcOrd="0" destOrd="0" presId="urn:microsoft.com/office/officeart/2005/8/layout/lProcess1"/>
    <dgm:cxn modelId="{A122B6C6-B9F5-4785-9CE8-2ED867DAB89C}" type="presOf" srcId="{E30AC5B7-3CCF-4AA2-892F-9DE9C2C97C5F}" destId="{D47AE840-A0EC-4ACC-8FC0-6823FFD99DB0}" srcOrd="0" destOrd="0" presId="urn:microsoft.com/office/officeart/2005/8/layout/lProcess1"/>
    <dgm:cxn modelId="{7A3ABA13-120C-4AC1-BF5F-AFEF99CF04B6}" type="presOf" srcId="{6956DCEC-C928-4913-88AC-BAE835FF9CDA}" destId="{73786AC4-0038-44B2-A247-1596F0FA6400}" srcOrd="0" destOrd="0" presId="urn:microsoft.com/office/officeart/2005/8/layout/lProcess1"/>
    <dgm:cxn modelId="{F90A1DD1-A659-49AB-B0D5-5ABC6D6A70EB}" type="presOf" srcId="{6D461DE3-3441-4A63-AFAD-8A1604FF0F2B}" destId="{F33784CF-8672-47DB-9823-496A6072F0F7}" srcOrd="0" destOrd="0" presId="urn:microsoft.com/office/officeart/2005/8/layout/lProcess1"/>
    <dgm:cxn modelId="{4316CEE5-9A8E-4AAC-BA25-76D1F7E5EDA9}" srcId="{A60194E1-6E23-4872-AC54-44ACBF061F88}" destId="{6D461DE3-3441-4A63-AFAD-8A1604FF0F2B}" srcOrd="0" destOrd="0" parTransId="{4C9FF188-C2A4-4ADF-A00F-B0C97DECD081}" sibTransId="{7236D11D-EE2F-45C0-AAED-9FF6D9B9899F}"/>
    <dgm:cxn modelId="{3213D126-B92E-41C7-A84A-CFC8DEF23EBE}" type="presOf" srcId="{F594D658-0C1E-42F2-B3CC-F84E87F77098}" destId="{87E1073F-7C4F-440A-B727-A1CE57988FD2}" srcOrd="0" destOrd="0" presId="urn:microsoft.com/office/officeart/2005/8/layout/lProcess1"/>
    <dgm:cxn modelId="{A0473951-F8F7-4463-B5CC-D106C5B195D7}" type="presOf" srcId="{47542054-692A-42C6-BD0A-D3815105E12D}" destId="{AFDD9762-4191-46E8-AACA-36D209EC1B52}" srcOrd="0" destOrd="0" presId="urn:microsoft.com/office/officeart/2005/8/layout/lProcess1"/>
    <dgm:cxn modelId="{D82B4060-95FC-43F6-B54D-3F388A4914FD}" srcId="{F1642141-ADD1-4EC1-9DF4-9F0D53A27EFB}" destId="{A60194E1-6E23-4872-AC54-44ACBF061F88}" srcOrd="1" destOrd="0" parTransId="{6519F8C0-DAD1-4421-ACA7-9A7CA4426C95}" sibTransId="{82258B88-443E-41CC-BEE3-0769E4EF6F31}"/>
    <dgm:cxn modelId="{7FD656D6-9309-4F26-AE8A-2EA891C45638}" srcId="{E30AC5B7-3CCF-4AA2-892F-9DE9C2C97C5F}" destId="{4A508CBD-D7CA-4F18-B103-CBAA41750256}" srcOrd="0" destOrd="0" parTransId="{47542054-692A-42C6-BD0A-D3815105E12D}" sibTransId="{E2B33307-9022-435F-ADAA-A2FEB52CF52E}"/>
    <dgm:cxn modelId="{B3902289-B26A-444B-A71B-5FDA402C32C4}" srcId="{F1642141-ADD1-4EC1-9DF4-9F0D53A27EFB}" destId="{EE9D33C7-61E2-487E-943A-AF09CCF8D4FF}" srcOrd="0" destOrd="0" parTransId="{DD094900-CD0C-4745-BFAB-CBB4176338E6}" sibTransId="{B9018733-D581-4B1A-9429-9AA3FD332A8E}"/>
    <dgm:cxn modelId="{DC91FD7C-DD0E-400C-8E74-50EC07DCC212}" type="presOf" srcId="{F1642141-ADD1-4EC1-9DF4-9F0D53A27EFB}" destId="{EAA9D0D9-553F-4EB4-9292-3347712389A9}" srcOrd="0" destOrd="0" presId="urn:microsoft.com/office/officeart/2005/8/layout/lProcess1"/>
    <dgm:cxn modelId="{DC766D72-632F-4D2B-8102-71BF0F69721A}" srcId="{EE9D33C7-61E2-487E-943A-AF09CCF8D4FF}" destId="{F594D658-0C1E-42F2-B3CC-F84E87F77098}" srcOrd="0" destOrd="0" parTransId="{6956DCEC-C928-4913-88AC-BAE835FF9CDA}" sibTransId="{71E85423-C394-451B-B67D-E312592BD2EC}"/>
    <dgm:cxn modelId="{BF71CCD4-BDA3-4516-912A-620A9BA12679}" type="presParOf" srcId="{EAA9D0D9-553F-4EB4-9292-3347712389A9}" destId="{6F19F9E6-824D-4279-96D8-9669158DECD7}" srcOrd="0" destOrd="0" presId="urn:microsoft.com/office/officeart/2005/8/layout/lProcess1"/>
    <dgm:cxn modelId="{EC631327-04BD-4EBB-B10E-1905F21382D9}" type="presParOf" srcId="{6F19F9E6-824D-4279-96D8-9669158DECD7}" destId="{AFF251CE-DC4D-4275-BD7B-63E159F91E39}" srcOrd="0" destOrd="0" presId="urn:microsoft.com/office/officeart/2005/8/layout/lProcess1"/>
    <dgm:cxn modelId="{55D237FF-27C9-4A7D-A814-B5552A5455F2}" type="presParOf" srcId="{6F19F9E6-824D-4279-96D8-9669158DECD7}" destId="{73786AC4-0038-44B2-A247-1596F0FA6400}" srcOrd="1" destOrd="0" presId="urn:microsoft.com/office/officeart/2005/8/layout/lProcess1"/>
    <dgm:cxn modelId="{4D4C88F2-9386-40A4-B01F-4ECBF6C35185}" type="presParOf" srcId="{6F19F9E6-824D-4279-96D8-9669158DECD7}" destId="{87E1073F-7C4F-440A-B727-A1CE57988FD2}" srcOrd="2" destOrd="0" presId="urn:microsoft.com/office/officeart/2005/8/layout/lProcess1"/>
    <dgm:cxn modelId="{20E9F5D6-EB68-4514-9FBF-6ED780F49B89}" type="presParOf" srcId="{EAA9D0D9-553F-4EB4-9292-3347712389A9}" destId="{3DA62078-B20A-4DD3-8422-FF82F8461BA7}" srcOrd="1" destOrd="0" presId="urn:microsoft.com/office/officeart/2005/8/layout/lProcess1"/>
    <dgm:cxn modelId="{316692FE-8962-4DFC-91DF-720D30772D48}" type="presParOf" srcId="{EAA9D0D9-553F-4EB4-9292-3347712389A9}" destId="{BA15C763-B9F0-42FF-A9C4-9A22B07CBCF0}" srcOrd="2" destOrd="0" presId="urn:microsoft.com/office/officeart/2005/8/layout/lProcess1"/>
    <dgm:cxn modelId="{F509A246-82CB-4587-9E77-A09E22790240}" type="presParOf" srcId="{BA15C763-B9F0-42FF-A9C4-9A22B07CBCF0}" destId="{2A27BC10-06A0-4A0D-91D0-D9B911321D06}" srcOrd="0" destOrd="0" presId="urn:microsoft.com/office/officeart/2005/8/layout/lProcess1"/>
    <dgm:cxn modelId="{D2A12468-78D1-43A3-BA70-A2952018C611}" type="presParOf" srcId="{BA15C763-B9F0-42FF-A9C4-9A22B07CBCF0}" destId="{C2AFBC4C-E865-40E8-A2FF-1CAF4CA684BF}" srcOrd="1" destOrd="0" presId="urn:microsoft.com/office/officeart/2005/8/layout/lProcess1"/>
    <dgm:cxn modelId="{31F552D2-8F83-4B0B-9E5F-949958D7E997}" type="presParOf" srcId="{BA15C763-B9F0-42FF-A9C4-9A22B07CBCF0}" destId="{F33784CF-8672-47DB-9823-496A6072F0F7}" srcOrd="2" destOrd="0" presId="urn:microsoft.com/office/officeart/2005/8/layout/lProcess1"/>
    <dgm:cxn modelId="{EA9EEC11-5B64-493A-986E-9C152FEC2B56}" type="presParOf" srcId="{EAA9D0D9-553F-4EB4-9292-3347712389A9}" destId="{5559940C-E696-485D-A253-B019F6D364C6}" srcOrd="3" destOrd="0" presId="urn:microsoft.com/office/officeart/2005/8/layout/lProcess1"/>
    <dgm:cxn modelId="{537A3A2E-89AA-4BC5-A9C6-94F758CEA57E}" type="presParOf" srcId="{EAA9D0D9-553F-4EB4-9292-3347712389A9}" destId="{598F4D19-CB11-4D8E-9EC0-83C3D0DD0814}" srcOrd="4" destOrd="0" presId="urn:microsoft.com/office/officeart/2005/8/layout/lProcess1"/>
    <dgm:cxn modelId="{98E9F45B-FA0F-421C-8F70-B58B59E5B8CF}" type="presParOf" srcId="{598F4D19-CB11-4D8E-9EC0-83C3D0DD0814}" destId="{D47AE840-A0EC-4ACC-8FC0-6823FFD99DB0}" srcOrd="0" destOrd="0" presId="urn:microsoft.com/office/officeart/2005/8/layout/lProcess1"/>
    <dgm:cxn modelId="{FB534670-008F-440A-B786-C437963276BB}" type="presParOf" srcId="{598F4D19-CB11-4D8E-9EC0-83C3D0DD0814}" destId="{AFDD9762-4191-46E8-AACA-36D209EC1B52}" srcOrd="1" destOrd="0" presId="urn:microsoft.com/office/officeart/2005/8/layout/lProcess1"/>
    <dgm:cxn modelId="{8F1FCF10-46C9-41AD-B245-E82F8DA3CE39}" type="presParOf" srcId="{598F4D19-CB11-4D8E-9EC0-83C3D0DD0814}" destId="{77523D71-A7D4-4E71-8335-D85C5178D0C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642141-ADD1-4EC1-9DF4-9F0D53A27EFB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E9D33C7-61E2-487E-943A-AF09CCF8D4FF}">
      <dgm:prSet phldrT="[文本]"/>
      <dgm:spPr/>
      <dgm:t>
        <a:bodyPr/>
        <a:lstStyle/>
        <a:p>
          <a:r>
            <a:rPr lang="en-US" altLang="zh-CN" dirty="0" smtClean="0"/>
            <a:t>Nested Dual System Group (NDSG)</a:t>
          </a:r>
          <a:endParaRPr lang="zh-CN" altLang="en-US" dirty="0"/>
        </a:p>
      </dgm:t>
    </dgm:pt>
    <dgm:pt modelId="{DD094900-CD0C-4745-BFAB-CBB4176338E6}" type="parTrans" cxnId="{B3902289-B26A-444B-A71B-5FDA402C32C4}">
      <dgm:prSet/>
      <dgm:spPr/>
      <dgm:t>
        <a:bodyPr/>
        <a:lstStyle/>
        <a:p>
          <a:endParaRPr lang="zh-CN" altLang="en-US"/>
        </a:p>
      </dgm:t>
    </dgm:pt>
    <dgm:pt modelId="{B9018733-D581-4B1A-9429-9AA3FD332A8E}" type="sibTrans" cxnId="{B3902289-B26A-444B-A71B-5FDA402C32C4}">
      <dgm:prSet/>
      <dgm:spPr/>
      <dgm:t>
        <a:bodyPr/>
        <a:lstStyle/>
        <a:p>
          <a:endParaRPr lang="zh-CN" altLang="en-US"/>
        </a:p>
      </dgm:t>
    </dgm:pt>
    <dgm:pt modelId="{A60194E1-6E23-4872-AC54-44ACBF061F88}">
      <dgm:prSet phldrT="[文本]"/>
      <dgm:spPr/>
      <dgm:t>
        <a:bodyPr/>
        <a:lstStyle/>
        <a:p>
          <a:r>
            <a:rPr lang="en-US" altLang="zh-CN" dirty="0" smtClean="0"/>
            <a:t>NDSG implies IBE</a:t>
          </a:r>
        </a:p>
        <a:p>
          <a:r>
            <a:rPr lang="en-US" altLang="zh-CN" dirty="0" smtClean="0"/>
            <a:t>SISC</a:t>
          </a:r>
          <a:endParaRPr lang="zh-CN" altLang="en-US" dirty="0"/>
        </a:p>
      </dgm:t>
    </dgm:pt>
    <dgm:pt modelId="{6519F8C0-DAD1-4421-ACA7-9A7CA4426C95}" type="parTrans" cxnId="{D82B4060-95FC-43F6-B54D-3F388A4914FD}">
      <dgm:prSet/>
      <dgm:spPr/>
      <dgm:t>
        <a:bodyPr/>
        <a:lstStyle/>
        <a:p>
          <a:endParaRPr lang="zh-CN" altLang="en-US"/>
        </a:p>
      </dgm:t>
    </dgm:pt>
    <dgm:pt modelId="{82258B88-443E-41CC-BEE3-0769E4EF6F31}" type="sibTrans" cxnId="{D82B4060-95FC-43F6-B54D-3F388A4914FD}">
      <dgm:prSet/>
      <dgm:spPr/>
      <dgm:t>
        <a:bodyPr/>
        <a:lstStyle/>
        <a:p>
          <a:endParaRPr lang="zh-CN" altLang="en-US"/>
        </a:p>
      </dgm:t>
    </dgm:pt>
    <dgm:pt modelId="{E30AC5B7-3CCF-4AA2-892F-9DE9C2C97C5F}">
      <dgm:prSet phldrT="[文本]"/>
      <dgm:spPr/>
      <dgm:t>
        <a:bodyPr/>
        <a:lstStyle/>
        <a:p>
          <a:r>
            <a:rPr lang="en-US" altLang="zh-CN" dirty="0" smtClean="0"/>
            <a:t>NDSG from Bilinear Group</a:t>
          </a:r>
          <a:endParaRPr lang="zh-CN" altLang="en-US" dirty="0"/>
        </a:p>
      </dgm:t>
    </dgm:pt>
    <dgm:pt modelId="{74D1C603-0740-4F24-AE2A-E2E4F50A6673}" type="parTrans" cxnId="{E46ED471-B4A8-45E2-9543-1821BA4A8C55}">
      <dgm:prSet/>
      <dgm:spPr/>
      <dgm:t>
        <a:bodyPr/>
        <a:lstStyle/>
        <a:p>
          <a:endParaRPr lang="zh-CN" altLang="en-US"/>
        </a:p>
      </dgm:t>
    </dgm:pt>
    <dgm:pt modelId="{1287B4D3-D539-4345-9D5C-B1548B451435}" type="sibTrans" cxnId="{E46ED471-B4A8-45E2-9543-1821BA4A8C55}">
      <dgm:prSet/>
      <dgm:spPr/>
      <dgm:t>
        <a:bodyPr/>
        <a:lstStyle/>
        <a:p>
          <a:endParaRPr lang="zh-CN" altLang="en-US"/>
        </a:p>
      </dgm:t>
    </dgm:pt>
    <dgm:pt modelId="{4A508CBD-D7CA-4F18-B103-CBAA41750256}">
      <dgm:prSet phldrT="[文本]"/>
      <dgm:spPr/>
      <dgm:t>
        <a:bodyPr/>
        <a:lstStyle/>
        <a:p>
          <a:r>
            <a:rPr lang="en-US" altLang="zh-CN" dirty="0" smtClean="0"/>
            <a:t>ENDSG from </a:t>
          </a:r>
          <a:r>
            <a:rPr lang="en-US" altLang="zh-CN" dirty="0" smtClean="0"/>
            <a:t>Bilinear </a:t>
          </a:r>
          <a:r>
            <a:rPr lang="en-US" altLang="zh-CN" dirty="0" smtClean="0"/>
            <a:t>Group</a:t>
          </a:r>
          <a:endParaRPr lang="zh-CN" altLang="en-US" dirty="0"/>
        </a:p>
      </dgm:t>
    </dgm:pt>
    <dgm:pt modelId="{47542054-692A-42C6-BD0A-D3815105E12D}" type="parTrans" cxnId="{7FD656D6-9309-4F26-AE8A-2EA891C45638}">
      <dgm:prSet/>
      <dgm:spPr/>
      <dgm:t>
        <a:bodyPr/>
        <a:lstStyle/>
        <a:p>
          <a:endParaRPr lang="zh-CN" altLang="en-US"/>
        </a:p>
      </dgm:t>
    </dgm:pt>
    <dgm:pt modelId="{E2B33307-9022-435F-ADAA-A2FEB52CF52E}" type="sibTrans" cxnId="{7FD656D6-9309-4F26-AE8A-2EA891C45638}">
      <dgm:prSet/>
      <dgm:spPr/>
      <dgm:t>
        <a:bodyPr/>
        <a:lstStyle/>
        <a:p>
          <a:endParaRPr lang="zh-CN" altLang="en-US"/>
        </a:p>
      </dgm:t>
    </dgm:pt>
    <dgm:pt modelId="{F594D658-0C1E-42F2-B3CC-F84E87F77098}">
      <dgm:prSet phldrT="[文本]"/>
      <dgm:spPr/>
      <dgm:t>
        <a:bodyPr/>
        <a:lstStyle/>
        <a:p>
          <a:r>
            <a:rPr lang="en-US" altLang="zh-CN" dirty="0" smtClean="0"/>
            <a:t>Extend NDSG</a:t>
          </a:r>
        </a:p>
        <a:p>
          <a:r>
            <a:rPr lang="en-US" altLang="zh-CN" dirty="0" smtClean="0"/>
            <a:t>(ENDSG)</a:t>
          </a:r>
          <a:endParaRPr lang="zh-CN" altLang="en-US" dirty="0"/>
        </a:p>
      </dgm:t>
    </dgm:pt>
    <dgm:pt modelId="{6956DCEC-C928-4913-88AC-BAE835FF9CDA}" type="parTrans" cxnId="{DC766D72-632F-4D2B-8102-71BF0F69721A}">
      <dgm:prSet/>
      <dgm:spPr/>
      <dgm:t>
        <a:bodyPr/>
        <a:lstStyle/>
        <a:p>
          <a:endParaRPr lang="zh-CN" altLang="en-US"/>
        </a:p>
      </dgm:t>
    </dgm:pt>
    <dgm:pt modelId="{71E85423-C394-451B-B67D-E312592BD2EC}" type="sibTrans" cxnId="{DC766D72-632F-4D2B-8102-71BF0F69721A}">
      <dgm:prSet/>
      <dgm:spPr/>
      <dgm:t>
        <a:bodyPr/>
        <a:lstStyle/>
        <a:p>
          <a:endParaRPr lang="zh-CN" altLang="en-US"/>
        </a:p>
      </dgm:t>
    </dgm:pt>
    <dgm:pt modelId="{6D461DE3-3441-4A63-AFAD-8A1604FF0F2B}">
      <dgm:prSet phldrT="[文本]"/>
      <dgm:spPr/>
      <dgm:t>
        <a:bodyPr/>
        <a:lstStyle/>
        <a:p>
          <a:r>
            <a:rPr lang="en-US" altLang="zh-CN" dirty="0" smtClean="0"/>
            <a:t>ENDSG implies IBE</a:t>
          </a:r>
        </a:p>
        <a:p>
          <a:r>
            <a:rPr lang="en-US" altLang="zh-CN" dirty="0" smtClean="0"/>
            <a:t>MIMC</a:t>
          </a:r>
          <a:endParaRPr lang="zh-CN" altLang="en-US" dirty="0"/>
        </a:p>
      </dgm:t>
    </dgm:pt>
    <dgm:pt modelId="{4C9FF188-C2A4-4ADF-A00F-B0C97DECD081}" type="parTrans" cxnId="{4316CEE5-9A8E-4AAC-BA25-76D1F7E5EDA9}">
      <dgm:prSet/>
      <dgm:spPr/>
      <dgm:t>
        <a:bodyPr/>
        <a:lstStyle/>
        <a:p>
          <a:endParaRPr lang="zh-CN" altLang="en-US"/>
        </a:p>
      </dgm:t>
    </dgm:pt>
    <dgm:pt modelId="{7236D11D-EE2F-45C0-AAED-9FF6D9B9899F}" type="sibTrans" cxnId="{4316CEE5-9A8E-4AAC-BA25-76D1F7E5EDA9}">
      <dgm:prSet/>
      <dgm:spPr/>
      <dgm:t>
        <a:bodyPr/>
        <a:lstStyle/>
        <a:p>
          <a:endParaRPr lang="zh-CN" altLang="en-US"/>
        </a:p>
      </dgm:t>
    </dgm:pt>
    <dgm:pt modelId="{EAA9D0D9-553F-4EB4-9292-3347712389A9}" type="pres">
      <dgm:prSet presAssocID="{F1642141-ADD1-4EC1-9DF4-9F0D53A27EF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F19F9E6-824D-4279-96D8-9669158DECD7}" type="pres">
      <dgm:prSet presAssocID="{EE9D33C7-61E2-487E-943A-AF09CCF8D4FF}" presName="vertFlow" presStyleCnt="0"/>
      <dgm:spPr/>
    </dgm:pt>
    <dgm:pt modelId="{AFF251CE-DC4D-4275-BD7B-63E159F91E39}" type="pres">
      <dgm:prSet presAssocID="{EE9D33C7-61E2-487E-943A-AF09CCF8D4FF}" presName="header" presStyleLbl="node1" presStyleIdx="0" presStyleCnt="3"/>
      <dgm:spPr/>
      <dgm:t>
        <a:bodyPr/>
        <a:lstStyle/>
        <a:p>
          <a:endParaRPr lang="zh-CN" altLang="en-US"/>
        </a:p>
      </dgm:t>
    </dgm:pt>
    <dgm:pt modelId="{73786AC4-0038-44B2-A247-1596F0FA6400}" type="pres">
      <dgm:prSet presAssocID="{6956DCEC-C928-4913-88AC-BAE835FF9CDA}" presName="parTrans" presStyleLbl="sibTrans2D1" presStyleIdx="0" presStyleCnt="3"/>
      <dgm:spPr/>
      <dgm:t>
        <a:bodyPr/>
        <a:lstStyle/>
        <a:p>
          <a:endParaRPr lang="zh-CN" altLang="en-US"/>
        </a:p>
      </dgm:t>
    </dgm:pt>
    <dgm:pt modelId="{87E1073F-7C4F-440A-B727-A1CE57988FD2}" type="pres">
      <dgm:prSet presAssocID="{F594D658-0C1E-42F2-B3CC-F84E87F77098}" presName="child" presStyleLbl="alignAccFollow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DA62078-B20A-4DD3-8422-FF82F8461BA7}" type="pres">
      <dgm:prSet presAssocID="{EE9D33C7-61E2-487E-943A-AF09CCF8D4FF}" presName="hSp" presStyleCnt="0"/>
      <dgm:spPr/>
    </dgm:pt>
    <dgm:pt modelId="{BA15C763-B9F0-42FF-A9C4-9A22B07CBCF0}" type="pres">
      <dgm:prSet presAssocID="{A60194E1-6E23-4872-AC54-44ACBF061F88}" presName="vertFlow" presStyleCnt="0"/>
      <dgm:spPr/>
    </dgm:pt>
    <dgm:pt modelId="{2A27BC10-06A0-4A0D-91D0-D9B911321D06}" type="pres">
      <dgm:prSet presAssocID="{A60194E1-6E23-4872-AC54-44ACBF061F88}" presName="header" presStyleLbl="node1" presStyleIdx="1" presStyleCnt="3"/>
      <dgm:spPr/>
      <dgm:t>
        <a:bodyPr/>
        <a:lstStyle/>
        <a:p>
          <a:endParaRPr lang="zh-CN" altLang="en-US"/>
        </a:p>
      </dgm:t>
    </dgm:pt>
    <dgm:pt modelId="{C2AFBC4C-E865-40E8-A2FF-1CAF4CA684BF}" type="pres">
      <dgm:prSet presAssocID="{4C9FF188-C2A4-4ADF-A00F-B0C97DECD081}" presName="parTrans" presStyleLbl="sibTrans2D1" presStyleIdx="1" presStyleCnt="3"/>
      <dgm:spPr/>
      <dgm:t>
        <a:bodyPr/>
        <a:lstStyle/>
        <a:p>
          <a:endParaRPr lang="zh-CN" altLang="en-US"/>
        </a:p>
      </dgm:t>
    </dgm:pt>
    <dgm:pt modelId="{F33784CF-8672-47DB-9823-496A6072F0F7}" type="pres">
      <dgm:prSet presAssocID="{6D461DE3-3441-4A63-AFAD-8A1604FF0F2B}" presName="child" presStyleLbl="alignAccFollow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559940C-E696-485D-A253-B019F6D364C6}" type="pres">
      <dgm:prSet presAssocID="{A60194E1-6E23-4872-AC54-44ACBF061F88}" presName="hSp" presStyleCnt="0"/>
      <dgm:spPr/>
    </dgm:pt>
    <dgm:pt modelId="{598F4D19-CB11-4D8E-9EC0-83C3D0DD0814}" type="pres">
      <dgm:prSet presAssocID="{E30AC5B7-3CCF-4AA2-892F-9DE9C2C97C5F}" presName="vertFlow" presStyleCnt="0"/>
      <dgm:spPr/>
    </dgm:pt>
    <dgm:pt modelId="{D47AE840-A0EC-4ACC-8FC0-6823FFD99DB0}" type="pres">
      <dgm:prSet presAssocID="{E30AC5B7-3CCF-4AA2-892F-9DE9C2C97C5F}" presName="header" presStyleLbl="node1" presStyleIdx="2" presStyleCnt="3"/>
      <dgm:spPr/>
      <dgm:t>
        <a:bodyPr/>
        <a:lstStyle/>
        <a:p>
          <a:endParaRPr lang="zh-CN" altLang="en-US"/>
        </a:p>
      </dgm:t>
    </dgm:pt>
    <dgm:pt modelId="{AFDD9762-4191-46E8-AACA-36D209EC1B52}" type="pres">
      <dgm:prSet presAssocID="{47542054-692A-42C6-BD0A-D3815105E12D}" presName="parTrans" presStyleLbl="sibTrans2D1" presStyleIdx="2" presStyleCnt="3"/>
      <dgm:spPr/>
      <dgm:t>
        <a:bodyPr/>
        <a:lstStyle/>
        <a:p>
          <a:endParaRPr lang="zh-CN" altLang="en-US"/>
        </a:p>
      </dgm:t>
    </dgm:pt>
    <dgm:pt modelId="{77523D71-A7D4-4E71-8335-D85C5178D0C0}" type="pres">
      <dgm:prSet presAssocID="{4A508CBD-D7CA-4F18-B103-CBAA41750256}" presName="child" presStyleLbl="alignAccFollow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82B4060-95FC-43F6-B54D-3F388A4914FD}" srcId="{F1642141-ADD1-4EC1-9DF4-9F0D53A27EFB}" destId="{A60194E1-6E23-4872-AC54-44ACBF061F88}" srcOrd="1" destOrd="0" parTransId="{6519F8C0-DAD1-4421-ACA7-9A7CA4426C95}" sibTransId="{82258B88-443E-41CC-BEE3-0769E4EF6F31}"/>
    <dgm:cxn modelId="{E01280D8-DFD8-4ABE-8C75-EE7A70E763E1}" type="presOf" srcId="{EE9D33C7-61E2-487E-943A-AF09CCF8D4FF}" destId="{AFF251CE-DC4D-4275-BD7B-63E159F91E39}" srcOrd="0" destOrd="0" presId="urn:microsoft.com/office/officeart/2005/8/layout/lProcess1"/>
    <dgm:cxn modelId="{8AAA6A27-B9F1-4169-897A-69486DD9889D}" type="presOf" srcId="{A60194E1-6E23-4872-AC54-44ACBF061F88}" destId="{2A27BC10-06A0-4A0D-91D0-D9B911321D06}" srcOrd="0" destOrd="0" presId="urn:microsoft.com/office/officeart/2005/8/layout/lProcess1"/>
    <dgm:cxn modelId="{9C29E0F7-A737-40BC-AF73-808F041FEFC7}" type="presOf" srcId="{4A508CBD-D7CA-4F18-B103-CBAA41750256}" destId="{77523D71-A7D4-4E71-8335-D85C5178D0C0}" srcOrd="0" destOrd="0" presId="urn:microsoft.com/office/officeart/2005/8/layout/lProcess1"/>
    <dgm:cxn modelId="{D0FF425F-5F59-405B-9F41-D54E7F2C8747}" type="presOf" srcId="{6956DCEC-C928-4913-88AC-BAE835FF9CDA}" destId="{73786AC4-0038-44B2-A247-1596F0FA6400}" srcOrd="0" destOrd="0" presId="urn:microsoft.com/office/officeart/2005/8/layout/lProcess1"/>
    <dgm:cxn modelId="{7FD656D6-9309-4F26-AE8A-2EA891C45638}" srcId="{E30AC5B7-3CCF-4AA2-892F-9DE9C2C97C5F}" destId="{4A508CBD-D7CA-4F18-B103-CBAA41750256}" srcOrd="0" destOrd="0" parTransId="{47542054-692A-42C6-BD0A-D3815105E12D}" sibTransId="{E2B33307-9022-435F-ADAA-A2FEB52CF52E}"/>
    <dgm:cxn modelId="{A13CB962-D4D4-4C89-B751-9444FF716ABA}" type="presOf" srcId="{47542054-692A-42C6-BD0A-D3815105E12D}" destId="{AFDD9762-4191-46E8-AACA-36D209EC1B52}" srcOrd="0" destOrd="0" presId="urn:microsoft.com/office/officeart/2005/8/layout/lProcess1"/>
    <dgm:cxn modelId="{4316CEE5-9A8E-4AAC-BA25-76D1F7E5EDA9}" srcId="{A60194E1-6E23-4872-AC54-44ACBF061F88}" destId="{6D461DE3-3441-4A63-AFAD-8A1604FF0F2B}" srcOrd="0" destOrd="0" parTransId="{4C9FF188-C2A4-4ADF-A00F-B0C97DECD081}" sibTransId="{7236D11D-EE2F-45C0-AAED-9FF6D9B9899F}"/>
    <dgm:cxn modelId="{B4A60BDB-A4F0-4BD0-B852-C85F11D3CB0C}" type="presOf" srcId="{6D461DE3-3441-4A63-AFAD-8A1604FF0F2B}" destId="{F33784CF-8672-47DB-9823-496A6072F0F7}" srcOrd="0" destOrd="0" presId="urn:microsoft.com/office/officeart/2005/8/layout/lProcess1"/>
    <dgm:cxn modelId="{E46ED471-B4A8-45E2-9543-1821BA4A8C55}" srcId="{F1642141-ADD1-4EC1-9DF4-9F0D53A27EFB}" destId="{E30AC5B7-3CCF-4AA2-892F-9DE9C2C97C5F}" srcOrd="2" destOrd="0" parTransId="{74D1C603-0740-4F24-AE2A-E2E4F50A6673}" sibTransId="{1287B4D3-D539-4345-9D5C-B1548B451435}"/>
    <dgm:cxn modelId="{DC766D72-632F-4D2B-8102-71BF0F69721A}" srcId="{EE9D33C7-61E2-487E-943A-AF09CCF8D4FF}" destId="{F594D658-0C1E-42F2-B3CC-F84E87F77098}" srcOrd="0" destOrd="0" parTransId="{6956DCEC-C928-4913-88AC-BAE835FF9CDA}" sibTransId="{71E85423-C394-451B-B67D-E312592BD2EC}"/>
    <dgm:cxn modelId="{B3902289-B26A-444B-A71B-5FDA402C32C4}" srcId="{F1642141-ADD1-4EC1-9DF4-9F0D53A27EFB}" destId="{EE9D33C7-61E2-487E-943A-AF09CCF8D4FF}" srcOrd="0" destOrd="0" parTransId="{DD094900-CD0C-4745-BFAB-CBB4176338E6}" sibTransId="{B9018733-D581-4B1A-9429-9AA3FD332A8E}"/>
    <dgm:cxn modelId="{A27479F6-58BC-4D80-BCA0-3E21354B9CF4}" type="presOf" srcId="{F1642141-ADD1-4EC1-9DF4-9F0D53A27EFB}" destId="{EAA9D0D9-553F-4EB4-9292-3347712389A9}" srcOrd="0" destOrd="0" presId="urn:microsoft.com/office/officeart/2005/8/layout/lProcess1"/>
    <dgm:cxn modelId="{162FC09A-85D8-476A-903E-2116747A96F5}" type="presOf" srcId="{F594D658-0C1E-42F2-B3CC-F84E87F77098}" destId="{87E1073F-7C4F-440A-B727-A1CE57988FD2}" srcOrd="0" destOrd="0" presId="urn:microsoft.com/office/officeart/2005/8/layout/lProcess1"/>
    <dgm:cxn modelId="{F67E9527-DDBF-4FEB-9155-03BE93EE89B1}" type="presOf" srcId="{4C9FF188-C2A4-4ADF-A00F-B0C97DECD081}" destId="{C2AFBC4C-E865-40E8-A2FF-1CAF4CA684BF}" srcOrd="0" destOrd="0" presId="urn:microsoft.com/office/officeart/2005/8/layout/lProcess1"/>
    <dgm:cxn modelId="{95511FF1-0817-448E-9CDE-A3F85FC72838}" type="presOf" srcId="{E30AC5B7-3CCF-4AA2-892F-9DE9C2C97C5F}" destId="{D47AE840-A0EC-4ACC-8FC0-6823FFD99DB0}" srcOrd="0" destOrd="0" presId="urn:microsoft.com/office/officeart/2005/8/layout/lProcess1"/>
    <dgm:cxn modelId="{2DE1EEBD-A019-4D58-ABAA-A0297E35C74E}" type="presParOf" srcId="{EAA9D0D9-553F-4EB4-9292-3347712389A9}" destId="{6F19F9E6-824D-4279-96D8-9669158DECD7}" srcOrd="0" destOrd="0" presId="urn:microsoft.com/office/officeart/2005/8/layout/lProcess1"/>
    <dgm:cxn modelId="{4D498023-0942-4284-9E90-CF8374DDD84A}" type="presParOf" srcId="{6F19F9E6-824D-4279-96D8-9669158DECD7}" destId="{AFF251CE-DC4D-4275-BD7B-63E159F91E39}" srcOrd="0" destOrd="0" presId="urn:microsoft.com/office/officeart/2005/8/layout/lProcess1"/>
    <dgm:cxn modelId="{6D35A705-A6E4-4119-AE0A-246738B5A71B}" type="presParOf" srcId="{6F19F9E6-824D-4279-96D8-9669158DECD7}" destId="{73786AC4-0038-44B2-A247-1596F0FA6400}" srcOrd="1" destOrd="0" presId="urn:microsoft.com/office/officeart/2005/8/layout/lProcess1"/>
    <dgm:cxn modelId="{9034C3D8-FFE1-43F2-9DDD-322CF4E03E33}" type="presParOf" srcId="{6F19F9E6-824D-4279-96D8-9669158DECD7}" destId="{87E1073F-7C4F-440A-B727-A1CE57988FD2}" srcOrd="2" destOrd="0" presId="urn:microsoft.com/office/officeart/2005/8/layout/lProcess1"/>
    <dgm:cxn modelId="{51056115-172D-4E86-945B-BE4086BE2A7F}" type="presParOf" srcId="{EAA9D0D9-553F-4EB4-9292-3347712389A9}" destId="{3DA62078-B20A-4DD3-8422-FF82F8461BA7}" srcOrd="1" destOrd="0" presId="urn:microsoft.com/office/officeart/2005/8/layout/lProcess1"/>
    <dgm:cxn modelId="{5243D6D4-8713-47C6-8C1F-E7D10A80A3F0}" type="presParOf" srcId="{EAA9D0D9-553F-4EB4-9292-3347712389A9}" destId="{BA15C763-B9F0-42FF-A9C4-9A22B07CBCF0}" srcOrd="2" destOrd="0" presId="urn:microsoft.com/office/officeart/2005/8/layout/lProcess1"/>
    <dgm:cxn modelId="{F6331DDC-3FC0-4305-9E81-97289D1A075C}" type="presParOf" srcId="{BA15C763-B9F0-42FF-A9C4-9A22B07CBCF0}" destId="{2A27BC10-06A0-4A0D-91D0-D9B911321D06}" srcOrd="0" destOrd="0" presId="urn:microsoft.com/office/officeart/2005/8/layout/lProcess1"/>
    <dgm:cxn modelId="{D2911787-460C-4390-8D26-05C55733A71B}" type="presParOf" srcId="{BA15C763-B9F0-42FF-A9C4-9A22B07CBCF0}" destId="{C2AFBC4C-E865-40E8-A2FF-1CAF4CA684BF}" srcOrd="1" destOrd="0" presId="urn:microsoft.com/office/officeart/2005/8/layout/lProcess1"/>
    <dgm:cxn modelId="{37264DC2-ECAA-40A6-BE11-DF1CA50C315E}" type="presParOf" srcId="{BA15C763-B9F0-42FF-A9C4-9A22B07CBCF0}" destId="{F33784CF-8672-47DB-9823-496A6072F0F7}" srcOrd="2" destOrd="0" presId="urn:microsoft.com/office/officeart/2005/8/layout/lProcess1"/>
    <dgm:cxn modelId="{EB8BF9FB-4B99-4F3D-AE33-1EC8272FC0C7}" type="presParOf" srcId="{EAA9D0D9-553F-4EB4-9292-3347712389A9}" destId="{5559940C-E696-485D-A253-B019F6D364C6}" srcOrd="3" destOrd="0" presId="urn:microsoft.com/office/officeart/2005/8/layout/lProcess1"/>
    <dgm:cxn modelId="{82177D6C-01B7-4A15-9A93-952416390D0B}" type="presParOf" srcId="{EAA9D0D9-553F-4EB4-9292-3347712389A9}" destId="{598F4D19-CB11-4D8E-9EC0-83C3D0DD0814}" srcOrd="4" destOrd="0" presId="urn:microsoft.com/office/officeart/2005/8/layout/lProcess1"/>
    <dgm:cxn modelId="{A8C85E4B-0C2F-4108-9E8F-A1CE6EDCA556}" type="presParOf" srcId="{598F4D19-CB11-4D8E-9EC0-83C3D0DD0814}" destId="{D47AE840-A0EC-4ACC-8FC0-6823FFD99DB0}" srcOrd="0" destOrd="0" presId="urn:microsoft.com/office/officeart/2005/8/layout/lProcess1"/>
    <dgm:cxn modelId="{22267BD0-9433-4B86-8F3C-C33893AFBE34}" type="presParOf" srcId="{598F4D19-CB11-4D8E-9EC0-83C3D0DD0814}" destId="{AFDD9762-4191-46E8-AACA-36D209EC1B52}" srcOrd="1" destOrd="0" presId="urn:microsoft.com/office/officeart/2005/8/layout/lProcess1"/>
    <dgm:cxn modelId="{6419B615-FC66-45DA-B4ED-82F1D88D5069}" type="presParOf" srcId="{598F4D19-CB11-4D8E-9EC0-83C3D0DD0814}" destId="{77523D71-A7D4-4E71-8335-D85C5178D0C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642141-ADD1-4EC1-9DF4-9F0D53A27EFB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E9D33C7-61E2-487E-943A-AF09CCF8D4FF}">
      <dgm:prSet phldrT="[文本]"/>
      <dgm:spPr/>
      <dgm:t>
        <a:bodyPr/>
        <a:lstStyle/>
        <a:p>
          <a:r>
            <a:rPr lang="en-US" altLang="zh-CN" dirty="0" smtClean="0"/>
            <a:t>Revisit ENDSG</a:t>
          </a:r>
          <a:endParaRPr lang="zh-CN" altLang="en-US" dirty="0"/>
        </a:p>
      </dgm:t>
    </dgm:pt>
    <dgm:pt modelId="{DD094900-CD0C-4745-BFAB-CBB4176338E6}" type="parTrans" cxnId="{B3902289-B26A-444B-A71B-5FDA402C32C4}">
      <dgm:prSet/>
      <dgm:spPr/>
      <dgm:t>
        <a:bodyPr/>
        <a:lstStyle/>
        <a:p>
          <a:endParaRPr lang="zh-CN" altLang="en-US"/>
        </a:p>
      </dgm:t>
    </dgm:pt>
    <dgm:pt modelId="{B9018733-D581-4B1A-9429-9AA3FD332A8E}" type="sibTrans" cxnId="{B3902289-B26A-444B-A71B-5FDA402C32C4}">
      <dgm:prSet/>
      <dgm:spPr/>
      <dgm:t>
        <a:bodyPr/>
        <a:lstStyle/>
        <a:p>
          <a:endParaRPr lang="zh-CN" altLang="en-US"/>
        </a:p>
      </dgm:t>
    </dgm:pt>
    <dgm:pt modelId="{A60194E1-6E23-4872-AC54-44ACBF061F88}">
      <dgm:prSet phldrT="[文本]"/>
      <dgm:spPr/>
      <dgm:t>
        <a:bodyPr/>
        <a:lstStyle/>
        <a:p>
          <a:r>
            <a:rPr lang="en-US" altLang="zh-CN" dirty="0" smtClean="0"/>
            <a:t>Revisited ENDSG implies IBE in MIMC</a:t>
          </a:r>
          <a:endParaRPr lang="zh-CN" altLang="en-US" dirty="0"/>
        </a:p>
      </dgm:t>
    </dgm:pt>
    <dgm:pt modelId="{6519F8C0-DAD1-4421-ACA7-9A7CA4426C95}" type="parTrans" cxnId="{D82B4060-95FC-43F6-B54D-3F388A4914FD}">
      <dgm:prSet/>
      <dgm:spPr/>
      <dgm:t>
        <a:bodyPr/>
        <a:lstStyle/>
        <a:p>
          <a:endParaRPr lang="zh-CN" altLang="en-US"/>
        </a:p>
      </dgm:t>
    </dgm:pt>
    <dgm:pt modelId="{82258B88-443E-41CC-BEE3-0769E4EF6F31}" type="sibTrans" cxnId="{D82B4060-95FC-43F6-B54D-3F388A4914FD}">
      <dgm:prSet/>
      <dgm:spPr/>
      <dgm:t>
        <a:bodyPr/>
        <a:lstStyle/>
        <a:p>
          <a:endParaRPr lang="zh-CN" altLang="en-US"/>
        </a:p>
      </dgm:t>
    </dgm:pt>
    <dgm:pt modelId="{E30AC5B7-3CCF-4AA2-892F-9DE9C2C97C5F}">
      <dgm:prSet phldrT="[文本]"/>
      <dgm:spPr/>
      <dgm:t>
        <a:bodyPr/>
        <a:lstStyle/>
        <a:p>
          <a:r>
            <a:rPr lang="en-US" altLang="zh-CN" dirty="0" smtClean="0"/>
            <a:t>Revisited</a:t>
          </a:r>
          <a:r>
            <a:rPr lang="en-US" altLang="zh-CN" baseline="0" dirty="0" smtClean="0"/>
            <a:t> ENDSG in the Prime order Setting</a:t>
          </a:r>
          <a:endParaRPr lang="zh-CN" altLang="en-US" dirty="0"/>
        </a:p>
      </dgm:t>
    </dgm:pt>
    <dgm:pt modelId="{74D1C603-0740-4F24-AE2A-E2E4F50A6673}" type="parTrans" cxnId="{E46ED471-B4A8-45E2-9543-1821BA4A8C55}">
      <dgm:prSet/>
      <dgm:spPr/>
      <dgm:t>
        <a:bodyPr/>
        <a:lstStyle/>
        <a:p>
          <a:endParaRPr lang="zh-CN" altLang="en-US"/>
        </a:p>
      </dgm:t>
    </dgm:pt>
    <dgm:pt modelId="{1287B4D3-D539-4345-9D5C-B1548B451435}" type="sibTrans" cxnId="{E46ED471-B4A8-45E2-9543-1821BA4A8C55}">
      <dgm:prSet/>
      <dgm:spPr/>
      <dgm:t>
        <a:bodyPr/>
        <a:lstStyle/>
        <a:p>
          <a:endParaRPr lang="zh-CN" altLang="en-US"/>
        </a:p>
      </dgm:t>
    </dgm:pt>
    <dgm:pt modelId="{EAA9D0D9-553F-4EB4-9292-3347712389A9}" type="pres">
      <dgm:prSet presAssocID="{F1642141-ADD1-4EC1-9DF4-9F0D53A27EF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F19F9E6-824D-4279-96D8-9669158DECD7}" type="pres">
      <dgm:prSet presAssocID="{EE9D33C7-61E2-487E-943A-AF09CCF8D4FF}" presName="vertFlow" presStyleCnt="0"/>
      <dgm:spPr/>
    </dgm:pt>
    <dgm:pt modelId="{AFF251CE-DC4D-4275-BD7B-63E159F91E39}" type="pres">
      <dgm:prSet presAssocID="{EE9D33C7-61E2-487E-943A-AF09CCF8D4FF}" presName="header" presStyleLbl="node1" presStyleIdx="0" presStyleCnt="3"/>
      <dgm:spPr/>
      <dgm:t>
        <a:bodyPr/>
        <a:lstStyle/>
        <a:p>
          <a:endParaRPr lang="zh-CN" altLang="en-US"/>
        </a:p>
      </dgm:t>
    </dgm:pt>
    <dgm:pt modelId="{3DA62078-B20A-4DD3-8422-FF82F8461BA7}" type="pres">
      <dgm:prSet presAssocID="{EE9D33C7-61E2-487E-943A-AF09CCF8D4FF}" presName="hSp" presStyleCnt="0"/>
      <dgm:spPr/>
    </dgm:pt>
    <dgm:pt modelId="{BA15C763-B9F0-42FF-A9C4-9A22B07CBCF0}" type="pres">
      <dgm:prSet presAssocID="{A60194E1-6E23-4872-AC54-44ACBF061F88}" presName="vertFlow" presStyleCnt="0"/>
      <dgm:spPr/>
    </dgm:pt>
    <dgm:pt modelId="{2A27BC10-06A0-4A0D-91D0-D9B911321D06}" type="pres">
      <dgm:prSet presAssocID="{A60194E1-6E23-4872-AC54-44ACBF061F88}" presName="header" presStyleLbl="node1" presStyleIdx="1" presStyleCnt="3"/>
      <dgm:spPr/>
      <dgm:t>
        <a:bodyPr/>
        <a:lstStyle/>
        <a:p>
          <a:endParaRPr lang="zh-CN" altLang="en-US"/>
        </a:p>
      </dgm:t>
    </dgm:pt>
    <dgm:pt modelId="{5559940C-E696-485D-A253-B019F6D364C6}" type="pres">
      <dgm:prSet presAssocID="{A60194E1-6E23-4872-AC54-44ACBF061F88}" presName="hSp" presStyleCnt="0"/>
      <dgm:spPr/>
    </dgm:pt>
    <dgm:pt modelId="{598F4D19-CB11-4D8E-9EC0-83C3D0DD0814}" type="pres">
      <dgm:prSet presAssocID="{E30AC5B7-3CCF-4AA2-892F-9DE9C2C97C5F}" presName="vertFlow" presStyleCnt="0"/>
      <dgm:spPr/>
    </dgm:pt>
    <dgm:pt modelId="{D47AE840-A0EC-4ACC-8FC0-6823FFD99DB0}" type="pres">
      <dgm:prSet presAssocID="{E30AC5B7-3CCF-4AA2-892F-9DE9C2C97C5F}" presName="header" presStyleLbl="node1" presStyleIdx="2" presStyleCnt="3"/>
      <dgm:spPr/>
      <dgm:t>
        <a:bodyPr/>
        <a:lstStyle/>
        <a:p>
          <a:endParaRPr lang="zh-CN" altLang="en-US"/>
        </a:p>
      </dgm:t>
    </dgm:pt>
  </dgm:ptLst>
  <dgm:cxnLst>
    <dgm:cxn modelId="{8C39A074-34B4-42FC-8700-F14F4FE8A6B4}" type="presOf" srcId="{EE9D33C7-61E2-487E-943A-AF09CCF8D4FF}" destId="{AFF251CE-DC4D-4275-BD7B-63E159F91E39}" srcOrd="0" destOrd="0" presId="urn:microsoft.com/office/officeart/2005/8/layout/lProcess1"/>
    <dgm:cxn modelId="{BD36D7D3-4342-4669-AFF7-C2E97BBCEC9F}" type="presOf" srcId="{E30AC5B7-3CCF-4AA2-892F-9DE9C2C97C5F}" destId="{D47AE840-A0EC-4ACC-8FC0-6823FFD99DB0}" srcOrd="0" destOrd="0" presId="urn:microsoft.com/office/officeart/2005/8/layout/lProcess1"/>
    <dgm:cxn modelId="{D82B4060-95FC-43F6-B54D-3F388A4914FD}" srcId="{F1642141-ADD1-4EC1-9DF4-9F0D53A27EFB}" destId="{A60194E1-6E23-4872-AC54-44ACBF061F88}" srcOrd="1" destOrd="0" parTransId="{6519F8C0-DAD1-4421-ACA7-9A7CA4426C95}" sibTransId="{82258B88-443E-41CC-BEE3-0769E4EF6F31}"/>
    <dgm:cxn modelId="{660AE076-2E86-4F11-8440-726E23D57E35}" type="presOf" srcId="{F1642141-ADD1-4EC1-9DF4-9F0D53A27EFB}" destId="{EAA9D0D9-553F-4EB4-9292-3347712389A9}" srcOrd="0" destOrd="0" presId="urn:microsoft.com/office/officeart/2005/8/layout/lProcess1"/>
    <dgm:cxn modelId="{E46ED471-B4A8-45E2-9543-1821BA4A8C55}" srcId="{F1642141-ADD1-4EC1-9DF4-9F0D53A27EFB}" destId="{E30AC5B7-3CCF-4AA2-892F-9DE9C2C97C5F}" srcOrd="2" destOrd="0" parTransId="{74D1C603-0740-4F24-AE2A-E2E4F50A6673}" sibTransId="{1287B4D3-D539-4345-9D5C-B1548B451435}"/>
    <dgm:cxn modelId="{B3902289-B26A-444B-A71B-5FDA402C32C4}" srcId="{F1642141-ADD1-4EC1-9DF4-9F0D53A27EFB}" destId="{EE9D33C7-61E2-487E-943A-AF09CCF8D4FF}" srcOrd="0" destOrd="0" parTransId="{DD094900-CD0C-4745-BFAB-CBB4176338E6}" sibTransId="{B9018733-D581-4B1A-9429-9AA3FD332A8E}"/>
    <dgm:cxn modelId="{6E53E4FA-811E-42A8-A2CD-BE573F053130}" type="presOf" srcId="{A60194E1-6E23-4872-AC54-44ACBF061F88}" destId="{2A27BC10-06A0-4A0D-91D0-D9B911321D06}" srcOrd="0" destOrd="0" presId="urn:microsoft.com/office/officeart/2005/8/layout/lProcess1"/>
    <dgm:cxn modelId="{D6B4DC00-9040-4D9E-B76D-B9D9053C9D83}" type="presParOf" srcId="{EAA9D0D9-553F-4EB4-9292-3347712389A9}" destId="{6F19F9E6-824D-4279-96D8-9669158DECD7}" srcOrd="0" destOrd="0" presId="urn:microsoft.com/office/officeart/2005/8/layout/lProcess1"/>
    <dgm:cxn modelId="{CEDC91DB-DD36-4199-80C5-CF61D7E46B6A}" type="presParOf" srcId="{6F19F9E6-824D-4279-96D8-9669158DECD7}" destId="{AFF251CE-DC4D-4275-BD7B-63E159F91E39}" srcOrd="0" destOrd="0" presId="urn:microsoft.com/office/officeart/2005/8/layout/lProcess1"/>
    <dgm:cxn modelId="{FF6A6827-3F13-4604-A645-7EF1B8CEDD1E}" type="presParOf" srcId="{EAA9D0D9-553F-4EB4-9292-3347712389A9}" destId="{3DA62078-B20A-4DD3-8422-FF82F8461BA7}" srcOrd="1" destOrd="0" presId="urn:microsoft.com/office/officeart/2005/8/layout/lProcess1"/>
    <dgm:cxn modelId="{C652007A-6F39-4180-9420-4D11B3C0F628}" type="presParOf" srcId="{EAA9D0D9-553F-4EB4-9292-3347712389A9}" destId="{BA15C763-B9F0-42FF-A9C4-9A22B07CBCF0}" srcOrd="2" destOrd="0" presId="urn:microsoft.com/office/officeart/2005/8/layout/lProcess1"/>
    <dgm:cxn modelId="{BD8C035C-D2AF-4429-9917-7F00DC27EE33}" type="presParOf" srcId="{BA15C763-B9F0-42FF-A9C4-9A22B07CBCF0}" destId="{2A27BC10-06A0-4A0D-91D0-D9B911321D06}" srcOrd="0" destOrd="0" presId="urn:microsoft.com/office/officeart/2005/8/layout/lProcess1"/>
    <dgm:cxn modelId="{1D411E59-2737-4AE8-9CC9-4CA54CB3F72B}" type="presParOf" srcId="{EAA9D0D9-553F-4EB4-9292-3347712389A9}" destId="{5559940C-E696-485D-A253-B019F6D364C6}" srcOrd="3" destOrd="0" presId="urn:microsoft.com/office/officeart/2005/8/layout/lProcess1"/>
    <dgm:cxn modelId="{08921CD7-1885-482F-94FD-C7D2101E9969}" type="presParOf" srcId="{EAA9D0D9-553F-4EB4-9292-3347712389A9}" destId="{598F4D19-CB11-4D8E-9EC0-83C3D0DD0814}" srcOrd="4" destOrd="0" presId="urn:microsoft.com/office/officeart/2005/8/layout/lProcess1"/>
    <dgm:cxn modelId="{7284141F-43CD-48B5-8485-FB7F2B4DCFE8}" type="presParOf" srcId="{598F4D19-CB11-4D8E-9EC0-83C3D0DD0814}" destId="{D47AE840-A0EC-4ACC-8FC0-6823FFD99DB0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251CE-DC4D-4275-BD7B-63E159F91E39}">
      <dsp:nvSpPr>
        <dsp:cNvPr id="0" name=""/>
        <dsp:cNvSpPr/>
      </dsp:nvSpPr>
      <dsp:spPr>
        <a:xfrm>
          <a:off x="2250" y="255614"/>
          <a:ext cx="2193993" cy="548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Nested Dual System Group (NDSG)</a:t>
          </a:r>
          <a:endParaRPr lang="zh-CN" altLang="en-US" sz="1600" kern="1200" dirty="0"/>
        </a:p>
      </dsp:txBody>
      <dsp:txXfrm>
        <a:off x="18315" y="271679"/>
        <a:ext cx="2161863" cy="516368"/>
      </dsp:txXfrm>
    </dsp:sp>
    <dsp:sp modelId="{73786AC4-0038-44B2-A247-1596F0FA6400}">
      <dsp:nvSpPr>
        <dsp:cNvPr id="0" name=""/>
        <dsp:cNvSpPr/>
      </dsp:nvSpPr>
      <dsp:spPr>
        <a:xfrm rot="5400000">
          <a:off x="1051253" y="852106"/>
          <a:ext cx="95987" cy="9598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1073F-7C4F-440A-B727-A1CE57988FD2}">
      <dsp:nvSpPr>
        <dsp:cNvPr id="0" name=""/>
        <dsp:cNvSpPr/>
      </dsp:nvSpPr>
      <dsp:spPr>
        <a:xfrm>
          <a:off x="2250" y="996087"/>
          <a:ext cx="2193993" cy="54849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Extend NDSG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(ENDSG)</a:t>
          </a:r>
          <a:endParaRPr lang="zh-CN" altLang="en-US" sz="1600" kern="1200" dirty="0"/>
        </a:p>
      </dsp:txBody>
      <dsp:txXfrm>
        <a:off x="18315" y="1012152"/>
        <a:ext cx="2161863" cy="516368"/>
      </dsp:txXfrm>
    </dsp:sp>
    <dsp:sp modelId="{2A27BC10-06A0-4A0D-91D0-D9B911321D06}">
      <dsp:nvSpPr>
        <dsp:cNvPr id="0" name=""/>
        <dsp:cNvSpPr/>
      </dsp:nvSpPr>
      <dsp:spPr>
        <a:xfrm>
          <a:off x="2503403" y="255614"/>
          <a:ext cx="2193993" cy="548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NDSG implies IBE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SISC</a:t>
          </a:r>
          <a:endParaRPr lang="zh-CN" altLang="en-US" sz="1600" kern="1200" dirty="0"/>
        </a:p>
      </dsp:txBody>
      <dsp:txXfrm>
        <a:off x="2519468" y="271679"/>
        <a:ext cx="2161863" cy="516368"/>
      </dsp:txXfrm>
    </dsp:sp>
    <dsp:sp modelId="{C2AFBC4C-E865-40E8-A2FF-1CAF4CA684BF}">
      <dsp:nvSpPr>
        <dsp:cNvPr id="0" name=""/>
        <dsp:cNvSpPr/>
      </dsp:nvSpPr>
      <dsp:spPr>
        <a:xfrm rot="5400000">
          <a:off x="3552406" y="852106"/>
          <a:ext cx="95987" cy="9598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3784CF-8672-47DB-9823-496A6072F0F7}">
      <dsp:nvSpPr>
        <dsp:cNvPr id="0" name=""/>
        <dsp:cNvSpPr/>
      </dsp:nvSpPr>
      <dsp:spPr>
        <a:xfrm>
          <a:off x="2503403" y="996087"/>
          <a:ext cx="2193993" cy="54849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ENDSG implies IBE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MIMC</a:t>
          </a:r>
          <a:endParaRPr lang="zh-CN" altLang="en-US" sz="1600" kern="1200" dirty="0"/>
        </a:p>
      </dsp:txBody>
      <dsp:txXfrm>
        <a:off x="2519468" y="1012152"/>
        <a:ext cx="2161863" cy="516368"/>
      </dsp:txXfrm>
    </dsp:sp>
    <dsp:sp modelId="{D47AE840-A0EC-4ACC-8FC0-6823FFD99DB0}">
      <dsp:nvSpPr>
        <dsp:cNvPr id="0" name=""/>
        <dsp:cNvSpPr/>
      </dsp:nvSpPr>
      <dsp:spPr>
        <a:xfrm>
          <a:off x="5004555" y="255614"/>
          <a:ext cx="2193993" cy="548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NDSG from Bilinear Group</a:t>
          </a:r>
          <a:endParaRPr lang="zh-CN" altLang="en-US" sz="1600" kern="1200" dirty="0"/>
        </a:p>
      </dsp:txBody>
      <dsp:txXfrm>
        <a:off x="5020620" y="271679"/>
        <a:ext cx="2161863" cy="516368"/>
      </dsp:txXfrm>
    </dsp:sp>
    <dsp:sp modelId="{AFDD9762-4191-46E8-AACA-36D209EC1B52}">
      <dsp:nvSpPr>
        <dsp:cNvPr id="0" name=""/>
        <dsp:cNvSpPr/>
      </dsp:nvSpPr>
      <dsp:spPr>
        <a:xfrm rot="5400000">
          <a:off x="6053559" y="852106"/>
          <a:ext cx="95987" cy="9598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523D71-A7D4-4E71-8335-D85C5178D0C0}">
      <dsp:nvSpPr>
        <dsp:cNvPr id="0" name=""/>
        <dsp:cNvSpPr/>
      </dsp:nvSpPr>
      <dsp:spPr>
        <a:xfrm>
          <a:off x="5004555" y="996087"/>
          <a:ext cx="2193993" cy="54849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ENDSG from Bilinear Group</a:t>
          </a:r>
          <a:endParaRPr lang="zh-CN" altLang="en-US" sz="1600" kern="1200" dirty="0"/>
        </a:p>
      </dsp:txBody>
      <dsp:txXfrm>
        <a:off x="5020620" y="1012152"/>
        <a:ext cx="2161863" cy="5163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251CE-DC4D-4275-BD7B-63E159F91E39}">
      <dsp:nvSpPr>
        <dsp:cNvPr id="0" name=""/>
        <dsp:cNvSpPr/>
      </dsp:nvSpPr>
      <dsp:spPr>
        <a:xfrm>
          <a:off x="2250" y="255614"/>
          <a:ext cx="2193993" cy="548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Nested Dual System Group (NDSG)</a:t>
          </a:r>
          <a:endParaRPr lang="zh-CN" altLang="en-US" sz="1600" kern="1200" dirty="0"/>
        </a:p>
      </dsp:txBody>
      <dsp:txXfrm>
        <a:off x="18315" y="271679"/>
        <a:ext cx="2161863" cy="516368"/>
      </dsp:txXfrm>
    </dsp:sp>
    <dsp:sp modelId="{73786AC4-0038-44B2-A247-1596F0FA6400}">
      <dsp:nvSpPr>
        <dsp:cNvPr id="0" name=""/>
        <dsp:cNvSpPr/>
      </dsp:nvSpPr>
      <dsp:spPr>
        <a:xfrm rot="5400000">
          <a:off x="1051253" y="852106"/>
          <a:ext cx="95987" cy="9598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1073F-7C4F-440A-B727-A1CE57988FD2}">
      <dsp:nvSpPr>
        <dsp:cNvPr id="0" name=""/>
        <dsp:cNvSpPr/>
      </dsp:nvSpPr>
      <dsp:spPr>
        <a:xfrm>
          <a:off x="2250" y="996087"/>
          <a:ext cx="2193993" cy="54849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Extend NDSG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(ENDSG)</a:t>
          </a:r>
          <a:endParaRPr lang="zh-CN" altLang="en-US" sz="1600" kern="1200" dirty="0"/>
        </a:p>
      </dsp:txBody>
      <dsp:txXfrm>
        <a:off x="18315" y="1012152"/>
        <a:ext cx="2161863" cy="516368"/>
      </dsp:txXfrm>
    </dsp:sp>
    <dsp:sp modelId="{2A27BC10-06A0-4A0D-91D0-D9B911321D06}">
      <dsp:nvSpPr>
        <dsp:cNvPr id="0" name=""/>
        <dsp:cNvSpPr/>
      </dsp:nvSpPr>
      <dsp:spPr>
        <a:xfrm>
          <a:off x="2503403" y="255614"/>
          <a:ext cx="2193993" cy="548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NDSG implies IBE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SISC</a:t>
          </a:r>
          <a:endParaRPr lang="zh-CN" altLang="en-US" sz="1600" kern="1200" dirty="0"/>
        </a:p>
      </dsp:txBody>
      <dsp:txXfrm>
        <a:off x="2519468" y="271679"/>
        <a:ext cx="2161863" cy="516368"/>
      </dsp:txXfrm>
    </dsp:sp>
    <dsp:sp modelId="{C2AFBC4C-E865-40E8-A2FF-1CAF4CA684BF}">
      <dsp:nvSpPr>
        <dsp:cNvPr id="0" name=""/>
        <dsp:cNvSpPr/>
      </dsp:nvSpPr>
      <dsp:spPr>
        <a:xfrm rot="5400000">
          <a:off x="3552406" y="852106"/>
          <a:ext cx="95987" cy="9598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3784CF-8672-47DB-9823-496A6072F0F7}">
      <dsp:nvSpPr>
        <dsp:cNvPr id="0" name=""/>
        <dsp:cNvSpPr/>
      </dsp:nvSpPr>
      <dsp:spPr>
        <a:xfrm>
          <a:off x="2503403" y="996087"/>
          <a:ext cx="2193993" cy="54849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ENDSG implies IBE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MIMC</a:t>
          </a:r>
          <a:endParaRPr lang="zh-CN" altLang="en-US" sz="1600" kern="1200" dirty="0"/>
        </a:p>
      </dsp:txBody>
      <dsp:txXfrm>
        <a:off x="2519468" y="1012152"/>
        <a:ext cx="2161863" cy="516368"/>
      </dsp:txXfrm>
    </dsp:sp>
    <dsp:sp modelId="{D47AE840-A0EC-4ACC-8FC0-6823FFD99DB0}">
      <dsp:nvSpPr>
        <dsp:cNvPr id="0" name=""/>
        <dsp:cNvSpPr/>
      </dsp:nvSpPr>
      <dsp:spPr>
        <a:xfrm>
          <a:off x="5004555" y="255614"/>
          <a:ext cx="2193993" cy="548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NDSG from Bilinear Group</a:t>
          </a:r>
          <a:endParaRPr lang="zh-CN" altLang="en-US" sz="1600" kern="1200" dirty="0"/>
        </a:p>
      </dsp:txBody>
      <dsp:txXfrm>
        <a:off x="5020620" y="271679"/>
        <a:ext cx="2161863" cy="516368"/>
      </dsp:txXfrm>
    </dsp:sp>
    <dsp:sp modelId="{AFDD9762-4191-46E8-AACA-36D209EC1B52}">
      <dsp:nvSpPr>
        <dsp:cNvPr id="0" name=""/>
        <dsp:cNvSpPr/>
      </dsp:nvSpPr>
      <dsp:spPr>
        <a:xfrm rot="5400000">
          <a:off x="6053559" y="852106"/>
          <a:ext cx="95987" cy="9598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523D71-A7D4-4E71-8335-D85C5178D0C0}">
      <dsp:nvSpPr>
        <dsp:cNvPr id="0" name=""/>
        <dsp:cNvSpPr/>
      </dsp:nvSpPr>
      <dsp:spPr>
        <a:xfrm>
          <a:off x="5004555" y="996087"/>
          <a:ext cx="2193993" cy="54849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600" kern="1200" dirty="0" smtClean="0"/>
            <a:t>ENDSG from </a:t>
          </a:r>
          <a:r>
            <a:rPr lang="en-US" altLang="zh-CN" sz="1600" kern="1200" dirty="0" smtClean="0"/>
            <a:t>Bilinear </a:t>
          </a:r>
          <a:r>
            <a:rPr lang="en-US" altLang="zh-CN" sz="1600" kern="1200" dirty="0" smtClean="0"/>
            <a:t>Group</a:t>
          </a:r>
          <a:endParaRPr lang="zh-CN" altLang="en-US" sz="1600" kern="1200" dirty="0"/>
        </a:p>
      </dsp:txBody>
      <dsp:txXfrm>
        <a:off x="5020620" y="1012152"/>
        <a:ext cx="2161863" cy="5163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251CE-DC4D-4275-BD7B-63E159F91E39}">
      <dsp:nvSpPr>
        <dsp:cNvPr id="0" name=""/>
        <dsp:cNvSpPr/>
      </dsp:nvSpPr>
      <dsp:spPr>
        <a:xfrm>
          <a:off x="2330" y="126935"/>
          <a:ext cx="2193944" cy="5484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Revisit ENDSG</a:t>
          </a:r>
          <a:endParaRPr lang="zh-CN" altLang="en-US" sz="1800" kern="1200" dirty="0"/>
        </a:p>
      </dsp:txBody>
      <dsp:txXfrm>
        <a:off x="18395" y="143000"/>
        <a:ext cx="2161814" cy="516356"/>
      </dsp:txXfrm>
    </dsp:sp>
    <dsp:sp modelId="{2A27BC10-06A0-4A0D-91D0-D9B911321D06}">
      <dsp:nvSpPr>
        <dsp:cNvPr id="0" name=""/>
        <dsp:cNvSpPr/>
      </dsp:nvSpPr>
      <dsp:spPr>
        <a:xfrm>
          <a:off x="2503427" y="126935"/>
          <a:ext cx="2193944" cy="5484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Revisited ENDSG implies IBE in MIMC</a:t>
          </a:r>
          <a:endParaRPr lang="zh-CN" altLang="en-US" sz="1800" kern="1200" dirty="0"/>
        </a:p>
      </dsp:txBody>
      <dsp:txXfrm>
        <a:off x="2519492" y="143000"/>
        <a:ext cx="2161814" cy="516356"/>
      </dsp:txXfrm>
    </dsp:sp>
    <dsp:sp modelId="{D47AE840-A0EC-4ACC-8FC0-6823FFD99DB0}">
      <dsp:nvSpPr>
        <dsp:cNvPr id="0" name=""/>
        <dsp:cNvSpPr/>
      </dsp:nvSpPr>
      <dsp:spPr>
        <a:xfrm>
          <a:off x="5004524" y="126935"/>
          <a:ext cx="2193944" cy="5484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/>
            <a:t>Revisited</a:t>
          </a:r>
          <a:r>
            <a:rPr lang="en-US" altLang="zh-CN" sz="1800" kern="1200" baseline="0" dirty="0" smtClean="0"/>
            <a:t> ENDSG in the Prime order Setting</a:t>
          </a:r>
          <a:endParaRPr lang="zh-CN" altLang="en-US" sz="1800" kern="1200" dirty="0"/>
        </a:p>
      </dsp:txBody>
      <dsp:txXfrm>
        <a:off x="5020589" y="143000"/>
        <a:ext cx="2161814" cy="516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B61B-8914-416A-9D16-590FE61DDB1B}" type="datetimeFigureOut">
              <a:rPr lang="zh-CN" altLang="en-US" smtClean="0"/>
              <a:t>2016/3/8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D47CBB1-6A56-4267-986A-BB6F28E522B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B61B-8914-416A-9D16-590FE61DDB1B}" type="datetimeFigureOut">
              <a:rPr lang="zh-CN" altLang="en-US" smtClean="0"/>
              <a:t>2016/3/8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CBB1-6A56-4267-986A-BB6F28E522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B61B-8914-416A-9D16-590FE61DDB1B}" type="datetimeFigureOut">
              <a:rPr lang="zh-CN" altLang="en-US" smtClean="0"/>
              <a:t>2016/3/8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CBB1-6A56-4267-986A-BB6F28E522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B61B-8914-416A-9D16-590FE61DDB1B}" type="datetimeFigureOut">
              <a:rPr lang="zh-CN" altLang="en-US" smtClean="0"/>
              <a:t>2016/3/8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CBB1-6A56-4267-986A-BB6F28E522B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B61B-8914-416A-9D16-590FE61DDB1B}" type="datetimeFigureOut">
              <a:rPr lang="zh-CN" altLang="en-US" smtClean="0"/>
              <a:t>2016/3/8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9D47CBB1-6A56-4267-986A-BB6F28E522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B61B-8914-416A-9D16-590FE61DDB1B}" type="datetimeFigureOut">
              <a:rPr lang="zh-CN" altLang="en-US" smtClean="0"/>
              <a:t>2016/3/8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CBB1-6A56-4267-986A-BB6F28E522B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B61B-8914-416A-9D16-590FE61DDB1B}" type="datetimeFigureOut">
              <a:rPr lang="zh-CN" altLang="en-US" smtClean="0"/>
              <a:t>2016/3/8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CBB1-6A56-4267-986A-BB6F28E522B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B61B-8914-416A-9D16-590FE61DDB1B}" type="datetimeFigureOut">
              <a:rPr lang="zh-CN" altLang="en-US" smtClean="0"/>
              <a:t>2016/3/8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CBB1-6A56-4267-986A-BB6F28E522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B61B-8914-416A-9D16-590FE61DDB1B}" type="datetimeFigureOut">
              <a:rPr lang="zh-CN" altLang="en-US" smtClean="0"/>
              <a:t>2016/3/8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CBB1-6A56-4267-986A-BB6F28E522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B61B-8914-416A-9D16-590FE61DDB1B}" type="datetimeFigureOut">
              <a:rPr lang="zh-CN" altLang="en-US" smtClean="0"/>
              <a:t>2016/3/8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CBB1-6A56-4267-986A-BB6F28E522B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B61B-8914-416A-9D16-590FE61DDB1B}" type="datetimeFigureOut">
              <a:rPr lang="zh-CN" altLang="en-US" smtClean="0"/>
              <a:t>2016/3/8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9D47CBB1-6A56-4267-986A-BB6F28E522B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CC0B61B-8914-416A-9D16-590FE61DDB1B}" type="datetimeFigureOut">
              <a:rPr lang="zh-CN" altLang="en-US" smtClean="0"/>
              <a:t>2016/3/8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D47CBB1-6A56-4267-986A-BB6F28E522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10.png"/><Relationship Id="rId7" Type="http://schemas.openxmlformats.org/officeDocument/2006/relationships/image" Target="../media/image12.png"/><Relationship Id="rId2" Type="http://schemas.openxmlformats.org/officeDocument/2006/relationships/image" Target="../media/image7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710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810.png"/><Relationship Id="rId9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18" Type="http://schemas.openxmlformats.org/officeDocument/2006/relationships/image" Target="../media/image39.png"/><Relationship Id="rId3" Type="http://schemas.openxmlformats.org/officeDocument/2006/relationships/image" Target="../media/image24.png"/><Relationship Id="rId21" Type="http://schemas.openxmlformats.org/officeDocument/2006/relationships/image" Target="../media/image42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5" Type="http://schemas.openxmlformats.org/officeDocument/2006/relationships/image" Target="../media/image46.png"/><Relationship Id="rId2" Type="http://schemas.openxmlformats.org/officeDocument/2006/relationships/image" Target="../media/image23.png"/><Relationship Id="rId16" Type="http://schemas.openxmlformats.org/officeDocument/2006/relationships/image" Target="../media/image37.png"/><Relationship Id="rId20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24" Type="http://schemas.openxmlformats.org/officeDocument/2006/relationships/image" Target="../media/image45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23" Type="http://schemas.openxmlformats.org/officeDocument/2006/relationships/image" Target="../media/image44.png"/><Relationship Id="rId10" Type="http://schemas.openxmlformats.org/officeDocument/2006/relationships/image" Target="../media/image31.png"/><Relationship Id="rId19" Type="http://schemas.openxmlformats.org/officeDocument/2006/relationships/image" Target="../media/image40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Relationship Id="rId22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image" Target="../media/image34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28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18" Type="http://schemas.openxmlformats.org/officeDocument/2006/relationships/image" Target="../media/image61.png"/><Relationship Id="rId3" Type="http://schemas.openxmlformats.org/officeDocument/2006/relationships/image" Target="../media/image48.png"/><Relationship Id="rId21" Type="http://schemas.openxmlformats.org/officeDocument/2006/relationships/image" Target="../media/image64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17" Type="http://schemas.openxmlformats.org/officeDocument/2006/relationships/image" Target="../media/image29.png"/><Relationship Id="rId2" Type="http://schemas.openxmlformats.org/officeDocument/2006/relationships/image" Target="../media/image47.png"/><Relationship Id="rId16" Type="http://schemas.openxmlformats.org/officeDocument/2006/relationships/image" Target="../media/image28.png"/><Relationship Id="rId20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10" Type="http://schemas.openxmlformats.org/officeDocument/2006/relationships/image" Target="../media/image55.png"/><Relationship Id="rId19" Type="http://schemas.openxmlformats.org/officeDocument/2006/relationships/image" Target="../media/image9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18" Type="http://schemas.openxmlformats.org/officeDocument/2006/relationships/image" Target="../media/image66.png"/><Relationship Id="rId3" Type="http://schemas.openxmlformats.org/officeDocument/2006/relationships/image" Target="../media/image48.png"/><Relationship Id="rId21" Type="http://schemas.openxmlformats.org/officeDocument/2006/relationships/image" Target="../media/image64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17" Type="http://schemas.openxmlformats.org/officeDocument/2006/relationships/image" Target="../media/image29.png"/><Relationship Id="rId2" Type="http://schemas.openxmlformats.org/officeDocument/2006/relationships/image" Target="../media/image47.png"/><Relationship Id="rId16" Type="http://schemas.openxmlformats.org/officeDocument/2006/relationships/image" Target="../media/image28.png"/><Relationship Id="rId20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5" Type="http://schemas.openxmlformats.org/officeDocument/2006/relationships/image" Target="../media/image65.png"/><Relationship Id="rId10" Type="http://schemas.openxmlformats.org/officeDocument/2006/relationships/image" Target="../media/image55.png"/><Relationship Id="rId19" Type="http://schemas.openxmlformats.org/officeDocument/2006/relationships/image" Target="../media/image62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8.png"/><Relationship Id="rId18" Type="http://schemas.openxmlformats.org/officeDocument/2006/relationships/image" Target="../media/image83.png"/><Relationship Id="rId26" Type="http://schemas.openxmlformats.org/officeDocument/2006/relationships/image" Target="../media/image92.png"/><Relationship Id="rId3" Type="http://schemas.openxmlformats.org/officeDocument/2006/relationships/image" Target="../media/image68.png"/><Relationship Id="rId21" Type="http://schemas.openxmlformats.org/officeDocument/2006/relationships/image" Target="../media/image86.pn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17" Type="http://schemas.openxmlformats.org/officeDocument/2006/relationships/image" Target="../media/image82.png"/><Relationship Id="rId25" Type="http://schemas.openxmlformats.org/officeDocument/2006/relationships/image" Target="../media/image91.png"/><Relationship Id="rId2" Type="http://schemas.openxmlformats.org/officeDocument/2006/relationships/image" Target="../media/image67.png"/><Relationship Id="rId16" Type="http://schemas.openxmlformats.org/officeDocument/2006/relationships/image" Target="../media/image81.png"/><Relationship Id="rId20" Type="http://schemas.openxmlformats.org/officeDocument/2006/relationships/image" Target="../media/image85.png"/><Relationship Id="rId29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24" Type="http://schemas.openxmlformats.org/officeDocument/2006/relationships/image" Target="../media/image89.png"/><Relationship Id="rId5" Type="http://schemas.openxmlformats.org/officeDocument/2006/relationships/image" Target="../media/image70.png"/><Relationship Id="rId15" Type="http://schemas.openxmlformats.org/officeDocument/2006/relationships/image" Target="../media/image80.png"/><Relationship Id="rId23" Type="http://schemas.openxmlformats.org/officeDocument/2006/relationships/image" Target="../media/image88.png"/><Relationship Id="rId28" Type="http://schemas.openxmlformats.org/officeDocument/2006/relationships/image" Target="../media/image94.png"/><Relationship Id="rId10" Type="http://schemas.openxmlformats.org/officeDocument/2006/relationships/image" Target="../media/image75.png"/><Relationship Id="rId19" Type="http://schemas.openxmlformats.org/officeDocument/2006/relationships/image" Target="../media/image84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Relationship Id="rId14" Type="http://schemas.openxmlformats.org/officeDocument/2006/relationships/image" Target="../media/image79.png"/><Relationship Id="rId22" Type="http://schemas.openxmlformats.org/officeDocument/2006/relationships/image" Target="../media/image87.png"/><Relationship Id="rId27" Type="http://schemas.openxmlformats.org/officeDocument/2006/relationships/image" Target="../media/image9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0.png"/><Relationship Id="rId2" Type="http://schemas.openxmlformats.org/officeDocument/2006/relationships/image" Target="../media/image9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3" Type="http://schemas.openxmlformats.org/officeDocument/2006/relationships/image" Target="../media/image100.png"/><Relationship Id="rId7" Type="http://schemas.openxmlformats.org/officeDocument/2006/relationships/image" Target="../media/image104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5" Type="http://schemas.openxmlformats.org/officeDocument/2006/relationships/image" Target="../media/image102.png"/><Relationship Id="rId10" Type="http://schemas.openxmlformats.org/officeDocument/2006/relationships/image" Target="../media/image107.png"/><Relationship Id="rId4" Type="http://schemas.openxmlformats.org/officeDocument/2006/relationships/image" Target="../media/image101.png"/><Relationship Id="rId9" Type="http://schemas.openxmlformats.org/officeDocument/2006/relationships/image" Target="../media/image10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13" Type="http://schemas.openxmlformats.org/officeDocument/2006/relationships/image" Target="../media/image122.png"/><Relationship Id="rId18" Type="http://schemas.openxmlformats.org/officeDocument/2006/relationships/image" Target="../media/image127.png"/><Relationship Id="rId3" Type="http://schemas.openxmlformats.org/officeDocument/2006/relationships/image" Target="../media/image112.png"/><Relationship Id="rId7" Type="http://schemas.openxmlformats.org/officeDocument/2006/relationships/image" Target="../media/image116.png"/><Relationship Id="rId12" Type="http://schemas.openxmlformats.org/officeDocument/2006/relationships/image" Target="../media/image121.png"/><Relationship Id="rId17" Type="http://schemas.openxmlformats.org/officeDocument/2006/relationships/image" Target="../media/image126.png"/><Relationship Id="rId2" Type="http://schemas.openxmlformats.org/officeDocument/2006/relationships/image" Target="../media/image111.png"/><Relationship Id="rId16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5.png"/><Relationship Id="rId11" Type="http://schemas.openxmlformats.org/officeDocument/2006/relationships/image" Target="../media/image120.png"/><Relationship Id="rId5" Type="http://schemas.openxmlformats.org/officeDocument/2006/relationships/image" Target="../media/image114.png"/><Relationship Id="rId15" Type="http://schemas.openxmlformats.org/officeDocument/2006/relationships/image" Target="../media/image124.png"/><Relationship Id="rId10" Type="http://schemas.openxmlformats.org/officeDocument/2006/relationships/image" Target="../media/image119.png"/><Relationship Id="rId4" Type="http://schemas.openxmlformats.org/officeDocument/2006/relationships/image" Target="../media/image113.png"/><Relationship Id="rId9" Type="http://schemas.openxmlformats.org/officeDocument/2006/relationships/image" Target="../media/image118.png"/><Relationship Id="rId14" Type="http://schemas.openxmlformats.org/officeDocument/2006/relationships/image" Target="../media/image12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png"/><Relationship Id="rId13" Type="http://schemas.openxmlformats.org/officeDocument/2006/relationships/image" Target="../media/image122.png"/><Relationship Id="rId18" Type="http://schemas.openxmlformats.org/officeDocument/2006/relationships/image" Target="../media/image127.png"/><Relationship Id="rId3" Type="http://schemas.openxmlformats.org/officeDocument/2006/relationships/image" Target="../media/image112.png"/><Relationship Id="rId21" Type="http://schemas.openxmlformats.org/officeDocument/2006/relationships/image" Target="../media/image130.png"/><Relationship Id="rId7" Type="http://schemas.openxmlformats.org/officeDocument/2006/relationships/image" Target="../media/image116.png"/><Relationship Id="rId12" Type="http://schemas.openxmlformats.org/officeDocument/2006/relationships/image" Target="../media/image121.png"/><Relationship Id="rId17" Type="http://schemas.openxmlformats.org/officeDocument/2006/relationships/image" Target="../media/image126.png"/><Relationship Id="rId2" Type="http://schemas.openxmlformats.org/officeDocument/2006/relationships/image" Target="../media/image111.png"/><Relationship Id="rId16" Type="http://schemas.openxmlformats.org/officeDocument/2006/relationships/image" Target="../media/image125.png"/><Relationship Id="rId20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5.png"/><Relationship Id="rId11" Type="http://schemas.openxmlformats.org/officeDocument/2006/relationships/image" Target="../media/image120.png"/><Relationship Id="rId24" Type="http://schemas.openxmlformats.org/officeDocument/2006/relationships/image" Target="../media/image133.png"/><Relationship Id="rId5" Type="http://schemas.openxmlformats.org/officeDocument/2006/relationships/image" Target="../media/image114.png"/><Relationship Id="rId15" Type="http://schemas.openxmlformats.org/officeDocument/2006/relationships/image" Target="../media/image124.png"/><Relationship Id="rId23" Type="http://schemas.openxmlformats.org/officeDocument/2006/relationships/image" Target="../media/image132.png"/><Relationship Id="rId10" Type="http://schemas.openxmlformats.org/officeDocument/2006/relationships/image" Target="../media/image119.png"/><Relationship Id="rId19" Type="http://schemas.openxmlformats.org/officeDocument/2006/relationships/image" Target="../media/image128.png"/><Relationship Id="rId4" Type="http://schemas.openxmlformats.org/officeDocument/2006/relationships/image" Target="../media/image113.png"/><Relationship Id="rId9" Type="http://schemas.openxmlformats.org/officeDocument/2006/relationships/image" Target="../media/image118.png"/><Relationship Id="rId14" Type="http://schemas.openxmlformats.org/officeDocument/2006/relationships/image" Target="../media/image123.png"/><Relationship Id="rId22" Type="http://schemas.openxmlformats.org/officeDocument/2006/relationships/image" Target="../media/image13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3.png"/><Relationship Id="rId7" Type="http://schemas.openxmlformats.org/officeDocument/2006/relationships/image" Target="../media/image8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0.png"/><Relationship Id="rId10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257301"/>
            <a:ext cx="9144000" cy="1153715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Extended Nested Dual System Groups, Revisited</a:t>
            </a:r>
            <a:endParaRPr lang="zh-CN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304636"/>
              </p:ext>
            </p:extLst>
          </p:nvPr>
        </p:nvGraphicFramePr>
        <p:xfrm>
          <a:off x="251520" y="2499742"/>
          <a:ext cx="8640960" cy="128016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4320480"/>
                <a:gridCol w="432048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en-US" altLang="zh-CN" sz="2200" b="0" i="0" u="sng" kern="1200" dirty="0" err="1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Junqing</a:t>
                      </a:r>
                      <a:r>
                        <a:rPr kumimoji="0" lang="en-US" altLang="zh-CN" sz="2200" b="0" i="0" u="sng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Gong </a:t>
                      </a:r>
                      <a:endParaRPr kumimoji="0" lang="zh-CN" altLang="en-US" sz="2200" b="0" i="0" u="sng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CN" sz="2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Shanghai Jiao Tong University</a:t>
                      </a:r>
                      <a:endParaRPr kumimoji="0" lang="zh-CN" altLang="en-US" sz="2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altLang="zh-CN" sz="2200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Jie</a:t>
                      </a:r>
                      <a:r>
                        <a:rPr kumimoji="0" lang="en-US" altLang="zh-CN" sz="2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Chen, </a:t>
                      </a:r>
                      <a:r>
                        <a:rPr kumimoji="0" lang="en-US" altLang="zh-CN" sz="2200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Xiaolei</a:t>
                      </a:r>
                      <a:r>
                        <a:rPr kumimoji="0" lang="en-US" altLang="zh-CN" sz="2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Dong, </a:t>
                      </a:r>
                      <a:r>
                        <a:rPr kumimoji="0" lang="en-US" altLang="zh-CN" sz="2200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Zhenfu</a:t>
                      </a:r>
                      <a:r>
                        <a:rPr kumimoji="0" lang="en-US" altLang="zh-CN" sz="2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Cao </a:t>
                      </a:r>
                      <a:endParaRPr kumimoji="0" lang="zh-CN" altLang="en-US" sz="2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CN" sz="2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East China Normal University</a:t>
                      </a:r>
                      <a:endParaRPr kumimoji="0" lang="zh-CN" altLang="en-US" sz="2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altLang="zh-CN" sz="2200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Shaohua</a:t>
                      </a:r>
                      <a:r>
                        <a:rPr kumimoji="0" lang="en-US" altLang="zh-CN" sz="2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Tang </a:t>
                      </a:r>
                      <a:endParaRPr kumimoji="0" lang="zh-CN" altLang="en-US" sz="2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CN" sz="2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South China University of Technology</a:t>
                      </a:r>
                      <a:endParaRPr kumimoji="0" lang="zh-CN" altLang="en-US" sz="2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259632" y="4227934"/>
            <a:ext cx="6400800" cy="504056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PKC 2016</a:t>
            </a:r>
          </a:p>
        </p:txBody>
      </p:sp>
    </p:spTree>
    <p:extLst>
      <p:ext uri="{BB962C8B-B14F-4D97-AF65-F5344CB8AC3E}">
        <p14:creationId xmlns:p14="http://schemas.microsoft.com/office/powerpoint/2010/main" val="229189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403648" y="1059582"/>
            <a:ext cx="2160240" cy="2376264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From </a:t>
            </a:r>
            <a:r>
              <a:rPr lang="en-US" altLang="zh-CN" dirty="0">
                <a:solidFill>
                  <a:schemeClr val="accent1"/>
                </a:solidFill>
              </a:rPr>
              <a:t>CW13</a:t>
            </a:r>
            <a:r>
              <a:rPr lang="en-US" altLang="zh-CN" dirty="0"/>
              <a:t> to HKS15</a:t>
            </a:r>
            <a:endParaRPr lang="zh-CN" altLang="en-US" dirty="0"/>
          </a:p>
        </p:txBody>
      </p:sp>
      <p:sp>
        <p:nvSpPr>
          <p:cNvPr id="6" name="流程图: 可选过程 5"/>
          <p:cNvSpPr/>
          <p:nvPr/>
        </p:nvSpPr>
        <p:spPr>
          <a:xfrm>
            <a:off x="1691680" y="1779662"/>
            <a:ext cx="1584176" cy="4320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structural</a:t>
            </a:r>
            <a:endParaRPr lang="en-US" altLang="zh-CN" dirty="0" smtClean="0"/>
          </a:p>
        </p:txBody>
      </p:sp>
      <p:sp>
        <p:nvSpPr>
          <p:cNvPr id="8" name="流程图: 可选过程 7"/>
          <p:cNvSpPr/>
          <p:nvPr/>
        </p:nvSpPr>
        <p:spPr>
          <a:xfrm>
            <a:off x="1690125" y="2787774"/>
            <a:ext cx="1584176" cy="4320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structural</a:t>
            </a:r>
            <a:endParaRPr lang="en-US" altLang="zh-CN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726129" y="105958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Normal Space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851920" y="1044657"/>
            <a:ext cx="2304256" cy="2376264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3851920" y="1044657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Semi-functional Space</a:t>
            </a:r>
            <a:endParaRPr lang="zh-CN" altLang="en-US" dirty="0"/>
          </a:p>
        </p:txBody>
      </p:sp>
      <p:sp>
        <p:nvSpPr>
          <p:cNvPr id="14" name="流程图: 可选过程 13"/>
          <p:cNvSpPr/>
          <p:nvPr/>
        </p:nvSpPr>
        <p:spPr>
          <a:xfrm>
            <a:off x="4211960" y="1779662"/>
            <a:ext cx="1584176" cy="4320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structural</a:t>
            </a:r>
            <a:endParaRPr lang="en-US" altLang="zh-CN" dirty="0" smtClean="0"/>
          </a:p>
        </p:txBody>
      </p:sp>
      <p:sp>
        <p:nvSpPr>
          <p:cNvPr id="15" name="流程图: 可选过程 14"/>
          <p:cNvSpPr/>
          <p:nvPr/>
        </p:nvSpPr>
        <p:spPr>
          <a:xfrm>
            <a:off x="4211960" y="2787774"/>
            <a:ext cx="1584176" cy="4320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structural</a:t>
            </a:r>
            <a:endParaRPr lang="en-US" altLang="zh-CN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1520" y="1811020"/>
                <a:ext cx="1008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𝑠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𝑖𝑑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811020"/>
                <a:ext cx="1008112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51520" y="2819132"/>
                <a:ext cx="1008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𝑐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819132"/>
                <a:ext cx="100811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流程图: 可选过程 17"/>
              <p:cNvSpPr/>
              <p:nvPr/>
            </p:nvSpPr>
            <p:spPr>
              <a:xfrm>
                <a:off x="4211960" y="1779662"/>
                <a:ext cx="1584176" cy="4320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𝑅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𝑖𝑑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zh-CN" dirty="0" smtClean="0"/>
              </a:p>
            </p:txBody>
          </p:sp>
        </mc:Choice>
        <mc:Fallback xmlns="">
          <p:sp>
            <p:nvSpPr>
              <p:cNvPr id="18" name="流程图: 可选过程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779662"/>
                <a:ext cx="1584176" cy="432048"/>
              </a:xfrm>
              <a:prstGeom prst="flowChartAlternateProcess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流程图: 可选过程 18"/>
              <p:cNvSpPr/>
              <p:nvPr/>
            </p:nvSpPr>
            <p:spPr>
              <a:xfrm>
                <a:off x="4223657" y="2800230"/>
                <a:ext cx="1584176" cy="4320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𝑅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𝑖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𝑑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zh-CN" dirty="0" smtClean="0"/>
              </a:p>
            </p:txBody>
          </p:sp>
        </mc:Choice>
        <mc:Fallback xmlns="">
          <p:sp>
            <p:nvSpPr>
              <p:cNvPr id="19" name="流程图: 可选过程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657" y="2800230"/>
                <a:ext cx="1584176" cy="432048"/>
              </a:xfrm>
              <a:prstGeom prst="flowChartAlternateProcess">
                <a:avLst/>
              </a:prstGeom>
              <a:blipFill rotWithShape="1">
                <a:blip r:embed="rId5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流程图: 可选过程 19"/>
              <p:cNvSpPr/>
              <p:nvPr/>
            </p:nvSpPr>
            <p:spPr>
              <a:xfrm>
                <a:off x="4211960" y="1779662"/>
                <a:ext cx="1584176" cy="4320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𝑅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zh-CN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𝑖𝑑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zh-CN" dirty="0" smtClean="0"/>
              </a:p>
            </p:txBody>
          </p:sp>
        </mc:Choice>
        <mc:Fallback xmlns="">
          <p:sp>
            <p:nvSpPr>
              <p:cNvPr id="20" name="流程图: 可选过程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779662"/>
                <a:ext cx="1584176" cy="432048"/>
              </a:xfrm>
              <a:prstGeom prst="flowChartAlternateProcess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流程图: 可选过程 20"/>
              <p:cNvSpPr/>
              <p:nvPr/>
            </p:nvSpPr>
            <p:spPr>
              <a:xfrm>
                <a:off x="4223657" y="2800230"/>
                <a:ext cx="1584176" cy="4320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𝑅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zh-CN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𝑖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𝑑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zh-CN" dirty="0" smtClean="0"/>
              </a:p>
            </p:txBody>
          </p:sp>
        </mc:Choice>
        <mc:Fallback xmlns="">
          <p:sp>
            <p:nvSpPr>
              <p:cNvPr id="21" name="流程图: 可选过程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657" y="2800230"/>
                <a:ext cx="1584176" cy="432048"/>
              </a:xfrm>
              <a:prstGeom prst="flowChartAlternateProcess">
                <a:avLst/>
              </a:prstGeom>
              <a:blipFill rotWithShape="1">
                <a:blip r:embed="rId7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流程图: 多文档 22"/>
          <p:cNvSpPr/>
          <p:nvPr/>
        </p:nvSpPr>
        <p:spPr>
          <a:xfrm>
            <a:off x="6012160" y="2180352"/>
            <a:ext cx="2448272" cy="576063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Nested Hiding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上箭头标注 23"/>
              <p:cNvSpPr/>
              <p:nvPr/>
            </p:nvSpPr>
            <p:spPr>
              <a:xfrm>
                <a:off x="6012160" y="2710219"/>
                <a:ext cx="2664296" cy="2021771"/>
              </a:xfrm>
              <a:prstGeom prst="upArrowCallout">
                <a:avLst>
                  <a:gd name="adj1" fmla="val 10214"/>
                  <a:gd name="adj2" fmla="val 25000"/>
                  <a:gd name="adj3" fmla="val 25000"/>
                  <a:gd name="adj4" fmla="val 53186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/>
                  <a:t>CAUTION: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</a:rPr>
                      <m:t>𝑖</m:t>
                    </m:r>
                    <m:sSup>
                      <m:sSupPr>
                        <m:ctrlPr>
                          <a:rPr lang="en-US" altLang="zh-CN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en-US" altLang="zh-CN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share the same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</a:rPr>
                      <m:t>𝑖</m:t>
                    </m:r>
                    <m:r>
                      <a:rPr lang="en-US" altLang="zh-CN" i="1">
                        <a:latin typeface="Cambria Math"/>
                      </a:rPr>
                      <m:t>+1</m:t>
                    </m:r>
                  </m:oMath>
                </a14:m>
                <a:r>
                  <a:rPr lang="en-US" altLang="zh-CN" dirty="0"/>
                  <a:t>th </a:t>
                </a:r>
                <a:r>
                  <a:rPr lang="en-US" altLang="zh-CN" dirty="0" smtClean="0"/>
                  <a:t>bit</a:t>
                </a:r>
              </a:p>
              <a:p>
                <a:pPr algn="ctr"/>
                <a:r>
                  <a:rPr lang="en-US" altLang="zh-CN" dirty="0" smtClean="0"/>
                  <a:t>Impossible in MIMC setting.</a:t>
                </a:r>
              </a:p>
            </p:txBody>
          </p:sp>
        </mc:Choice>
        <mc:Fallback xmlns="">
          <p:sp>
            <p:nvSpPr>
              <p:cNvPr id="24" name="上箭头标注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710219"/>
                <a:ext cx="2664296" cy="2021771"/>
              </a:xfrm>
              <a:prstGeom prst="upArrowCallout">
                <a:avLst>
                  <a:gd name="adj1" fmla="val 10214"/>
                  <a:gd name="adj2" fmla="val 25000"/>
                  <a:gd name="adj3" fmla="val 25000"/>
                  <a:gd name="adj4" fmla="val 53186"/>
                </a:avLst>
              </a:prstGeom>
              <a:blipFill rotWithShape="1">
                <a:blip r:embed="rId8"/>
                <a:stretch>
                  <a:fillRect l="-907" r="-1134" b="-29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664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403648" y="1059582"/>
            <a:ext cx="2160240" cy="2376264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From CW13 to </a:t>
            </a:r>
            <a:r>
              <a:rPr lang="en-US" altLang="zh-CN" dirty="0">
                <a:solidFill>
                  <a:schemeClr val="accent1"/>
                </a:solidFill>
              </a:rPr>
              <a:t>HKS15</a:t>
            </a:r>
            <a:endParaRPr lang="zh-CN" altLang="en-US" dirty="0">
              <a:solidFill>
                <a:schemeClr val="accent1"/>
              </a:solidFill>
            </a:endParaRPr>
          </a:p>
        </p:txBody>
      </p:sp>
      <p:sp>
        <p:nvSpPr>
          <p:cNvPr id="6" name="流程图: 可选过程 5"/>
          <p:cNvSpPr/>
          <p:nvPr/>
        </p:nvSpPr>
        <p:spPr>
          <a:xfrm>
            <a:off x="1691680" y="1779662"/>
            <a:ext cx="1584176" cy="4320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structural</a:t>
            </a:r>
            <a:endParaRPr lang="en-US" altLang="zh-CN" dirty="0" smtClean="0"/>
          </a:p>
        </p:txBody>
      </p:sp>
      <p:sp>
        <p:nvSpPr>
          <p:cNvPr id="8" name="流程图: 可选过程 7"/>
          <p:cNvSpPr/>
          <p:nvPr/>
        </p:nvSpPr>
        <p:spPr>
          <a:xfrm>
            <a:off x="1690125" y="2787774"/>
            <a:ext cx="1584176" cy="4320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structural</a:t>
            </a:r>
            <a:endParaRPr lang="en-US" altLang="zh-CN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726129" y="105958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Normal Space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851920" y="1044657"/>
            <a:ext cx="2304256" cy="2376264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51920" y="1044657"/>
                <a:ext cx="2304256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Semi-functional Space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∧</m:t>
                      </m:r>
                    </m:oMath>
                  </m:oMathPara>
                </a14:m>
                <a:endParaRPr lang="zh-CN" alt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044657"/>
                <a:ext cx="2304256" cy="677108"/>
              </a:xfrm>
              <a:prstGeom prst="rect">
                <a:avLst/>
              </a:prstGeom>
              <a:blipFill rotWithShape="1">
                <a:blip r:embed="rId2"/>
                <a:stretch>
                  <a:fillRect l="-2381" t="-45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51520" y="1811020"/>
                <a:ext cx="1008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𝑠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𝑖𝑑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811020"/>
                <a:ext cx="100811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51520" y="2819132"/>
                <a:ext cx="1008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𝑐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819132"/>
                <a:ext cx="100811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流程图: 可选过程 17"/>
              <p:cNvSpPr/>
              <p:nvPr/>
            </p:nvSpPr>
            <p:spPr>
              <a:xfrm>
                <a:off x="4211960" y="1779662"/>
                <a:ext cx="1584176" cy="4320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altLang="zh-CN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𝑅𝐹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𝑖𝑑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zh-CN" dirty="0" smtClean="0"/>
              </a:p>
            </p:txBody>
          </p:sp>
        </mc:Choice>
        <mc:Fallback xmlns="">
          <p:sp>
            <p:nvSpPr>
              <p:cNvPr id="18" name="流程图: 可选过程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779662"/>
                <a:ext cx="1584176" cy="432048"/>
              </a:xfrm>
              <a:prstGeom prst="flowChartAlternateProcess">
                <a:avLst/>
              </a:prstGeom>
              <a:blipFill rotWithShape="1">
                <a:blip r:embed="rId5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流程图: 可选过程 18"/>
              <p:cNvSpPr/>
              <p:nvPr/>
            </p:nvSpPr>
            <p:spPr>
              <a:xfrm>
                <a:off x="4211960" y="2787739"/>
                <a:ext cx="1584176" cy="4320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altLang="zh-CN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𝑅𝐹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𝑖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𝑑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zh-CN" dirty="0" smtClean="0"/>
              </a:p>
            </p:txBody>
          </p:sp>
        </mc:Choice>
        <mc:Fallback xmlns="">
          <p:sp>
            <p:nvSpPr>
              <p:cNvPr id="19" name="流程图: 可选过程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787739"/>
                <a:ext cx="1584176" cy="432048"/>
              </a:xfrm>
              <a:prstGeom prst="flowChartAlternateProcess">
                <a:avLst/>
              </a:prstGeom>
              <a:blipFill rotWithShape="1">
                <a:blip r:embed="rId6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矩形 22"/>
          <p:cNvSpPr/>
          <p:nvPr/>
        </p:nvSpPr>
        <p:spPr>
          <a:xfrm>
            <a:off x="6574880" y="1044657"/>
            <a:ext cx="2304256" cy="2376264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574880" y="1044657"/>
                <a:ext cx="2304256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Semi-functional Space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∼</m:t>
                      </m:r>
                    </m:oMath>
                  </m:oMathPara>
                </a14:m>
                <a:endParaRPr lang="zh-CN" altLang="en-US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880" y="1044657"/>
                <a:ext cx="2304256" cy="677108"/>
              </a:xfrm>
              <a:prstGeom prst="rect">
                <a:avLst/>
              </a:prstGeom>
              <a:blipFill rotWithShape="1">
                <a:blip r:embed="rId7"/>
                <a:stretch>
                  <a:fillRect l="-2381" t="-45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流程图: 可选过程 24"/>
              <p:cNvSpPr/>
              <p:nvPr/>
            </p:nvSpPr>
            <p:spPr>
              <a:xfrm>
                <a:off x="6934920" y="1779662"/>
                <a:ext cx="1584176" cy="4320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altLang="zh-CN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𝑅𝐹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𝑖𝑑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zh-CN" dirty="0" smtClean="0"/>
              </a:p>
            </p:txBody>
          </p:sp>
        </mc:Choice>
        <mc:Fallback xmlns="">
          <p:sp>
            <p:nvSpPr>
              <p:cNvPr id="25" name="流程图: 可选过程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920" y="1779662"/>
                <a:ext cx="1584176" cy="432048"/>
              </a:xfrm>
              <a:prstGeom prst="flowChartAlternateProcess">
                <a:avLst/>
              </a:prstGeom>
              <a:blipFill rotWithShape="1">
                <a:blip r:embed="rId8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流程图: 可选过程 25"/>
              <p:cNvSpPr/>
              <p:nvPr/>
            </p:nvSpPr>
            <p:spPr>
              <a:xfrm>
                <a:off x="6934920" y="2787739"/>
                <a:ext cx="1584176" cy="432048"/>
              </a:xfrm>
              <a:prstGeom prst="flowChartAlternateProces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altLang="zh-CN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𝑅𝐹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𝑖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𝑑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zh-CN" dirty="0" smtClean="0"/>
              </a:p>
            </p:txBody>
          </p:sp>
        </mc:Choice>
        <mc:Fallback xmlns="">
          <p:sp>
            <p:nvSpPr>
              <p:cNvPr id="26" name="流程图: 可选过程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920" y="2787739"/>
                <a:ext cx="1584176" cy="432048"/>
              </a:xfrm>
              <a:prstGeom prst="flowChartAlternateProcess">
                <a:avLst/>
              </a:prstGeom>
              <a:blipFill rotWithShape="1">
                <a:blip r:embed="rId9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68010" y="2711375"/>
                <a:ext cx="59503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3200" b="1" i="1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≈</m:t>
                      </m:r>
                    </m:oMath>
                  </m:oMathPara>
                </a14:m>
                <a:endParaRPr lang="zh-CN" altLang="en-US" sz="32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8010" y="2711375"/>
                <a:ext cx="595035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75956" y="3448660"/>
                <a:ext cx="16561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𝑖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𝑑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zh-CN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altLang="zh-CN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3448660"/>
                <a:ext cx="1656184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34920" y="3448660"/>
                <a:ext cx="15841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𝑖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𝑑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altLang="zh-CN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altLang="zh-CN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920" y="3448660"/>
                <a:ext cx="1584176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线形标注 3 30"/>
          <p:cNvSpPr/>
          <p:nvPr/>
        </p:nvSpPr>
        <p:spPr>
          <a:xfrm>
            <a:off x="6663045" y="195486"/>
            <a:ext cx="2330775" cy="432048"/>
          </a:xfrm>
          <a:prstGeom prst="borderCallout3">
            <a:avLst>
              <a:gd name="adj1" fmla="val 48985"/>
              <a:gd name="adj2" fmla="val -6767"/>
              <a:gd name="adj3" fmla="val 48985"/>
              <a:gd name="adj4" fmla="val -17189"/>
              <a:gd name="adj5" fmla="val 100000"/>
              <a:gd name="adj6" fmla="val -16667"/>
              <a:gd name="adj7" fmla="val 191069"/>
              <a:gd name="adj8" fmla="val -415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1. Additional SF Space</a:t>
            </a:r>
            <a:endParaRPr lang="zh-CN" altLang="en-US" dirty="0"/>
          </a:p>
        </p:txBody>
      </p:sp>
      <p:sp>
        <p:nvSpPr>
          <p:cNvPr id="32" name="线形标注 2 31"/>
          <p:cNvSpPr/>
          <p:nvPr/>
        </p:nvSpPr>
        <p:spPr>
          <a:xfrm>
            <a:off x="2771799" y="2340509"/>
            <a:ext cx="2474267" cy="292388"/>
          </a:xfrm>
          <a:prstGeom prst="borderCallout2">
            <a:avLst>
              <a:gd name="adj1" fmla="val 48534"/>
              <a:gd name="adj2" fmla="val 103536"/>
              <a:gd name="adj3" fmla="val 52257"/>
              <a:gd name="adj4" fmla="val 123372"/>
              <a:gd name="adj5" fmla="val 190683"/>
              <a:gd name="adj6" fmla="val 14475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2. Switching </a:t>
            </a:r>
            <a:r>
              <a:rPr lang="en-US" altLang="zh-CN" dirty="0" err="1" smtClean="0"/>
              <a:t>Ciphertext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>
          <a:xfrm>
            <a:off x="5370412" y="3992260"/>
            <a:ext cx="199022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3. Nested Hiding</a:t>
            </a:r>
            <a:endParaRPr lang="zh-CN" altLang="en-US" dirty="0"/>
          </a:p>
        </p:txBody>
      </p:sp>
      <p:cxnSp>
        <p:nvCxnSpPr>
          <p:cNvPr id="35" name="直接连接符 34"/>
          <p:cNvCxnSpPr/>
          <p:nvPr/>
        </p:nvCxnSpPr>
        <p:spPr>
          <a:xfrm flipH="1" flipV="1">
            <a:off x="5004048" y="3435846"/>
            <a:ext cx="936104" cy="556414"/>
          </a:xfrm>
          <a:prstGeom prst="lin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37" name="直接连接符 36"/>
          <p:cNvCxnSpPr>
            <a:endCxn id="23" idx="2"/>
          </p:cNvCxnSpPr>
          <p:nvPr/>
        </p:nvCxnSpPr>
        <p:spPr>
          <a:xfrm flipV="1">
            <a:off x="6876256" y="3420921"/>
            <a:ext cx="850752" cy="571339"/>
          </a:xfrm>
          <a:prstGeom prst="lin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40" name="矩形 39"/>
          <p:cNvSpPr/>
          <p:nvPr/>
        </p:nvSpPr>
        <p:spPr>
          <a:xfrm>
            <a:off x="251520" y="4059912"/>
            <a:ext cx="445782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Tightness Preserving</a:t>
            </a:r>
            <a:endParaRPr lang="zh-CN" alt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035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5" grpId="0" animBg="1"/>
      <p:bldP spid="26" grpId="0" animBg="1"/>
      <p:bldP spid="3" grpId="0"/>
      <p:bldP spid="11" grpId="0"/>
      <p:bldP spid="12" grpId="0"/>
      <p:bldP spid="31" grpId="0" animBg="1"/>
      <p:bldP spid="32" grpId="0" animBg="1"/>
      <p:bldP spid="33" grpId="0" animBg="1"/>
      <p:bldP spid="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圆角矩形 49"/>
          <p:cNvSpPr/>
          <p:nvPr/>
        </p:nvSpPr>
        <p:spPr>
          <a:xfrm>
            <a:off x="7248944" y="648039"/>
            <a:ext cx="1088760" cy="4324601"/>
          </a:xfrm>
          <a:prstGeom prst="roundRect">
            <a:avLst/>
          </a:prstGeom>
          <a:solidFill>
            <a:schemeClr val="accent1">
              <a:alpha val="1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08608" y="25439"/>
            <a:ext cx="7772400" cy="857250"/>
          </a:xfrm>
        </p:spPr>
        <p:txBody>
          <a:bodyPr/>
          <a:lstStyle/>
          <a:p>
            <a:r>
              <a:rPr lang="en-US" altLang="zh-CN" dirty="0" smtClean="0"/>
              <a:t>1. Additional SF Space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1819907" y="3368244"/>
                <a:ext cx="740978" cy="110811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907" y="3368244"/>
                <a:ext cx="740978" cy="110811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914483" y="1586108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483" y="1586108"/>
                <a:ext cx="495005" cy="4302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76170" y="1586108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6170" y="1586108"/>
                <a:ext cx="495005" cy="4302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90900" y="2256723"/>
                <a:ext cx="658133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2</m:t>
                      </m:r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0900" y="2256723"/>
                <a:ext cx="658133" cy="4302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290900" y="3707185"/>
                <a:ext cx="658133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2</m:t>
                      </m:r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0900" y="3707185"/>
                <a:ext cx="658133" cy="43023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1742" y="2278481"/>
                <a:ext cx="669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𝑠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𝑖𝑑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42" y="2278481"/>
                <a:ext cx="669158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75961" y="3707185"/>
                <a:ext cx="7149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𝑐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61" y="3707185"/>
                <a:ext cx="714939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矩形 21"/>
              <p:cNvSpPr/>
              <p:nvPr/>
            </p:nvSpPr>
            <p:spPr>
              <a:xfrm>
                <a:off x="2957053" y="3368244"/>
                <a:ext cx="733242" cy="110811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2" name="矩形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053" y="3368244"/>
                <a:ext cx="733242" cy="1108118"/>
              </a:xfrm>
              <a:prstGeom prst="rect">
                <a:avLst/>
              </a:prstGeom>
              <a:blipFill rotWithShape="1">
                <a:blip r:embed="rId9"/>
                <a:stretch>
                  <a:fillRect l="-1613" r="-16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矩形 22"/>
              <p:cNvSpPr/>
              <p:nvPr/>
            </p:nvSpPr>
            <p:spPr>
              <a:xfrm>
                <a:off x="1828064" y="1918406"/>
                <a:ext cx="724663" cy="110811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3" name="矩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064" y="1918406"/>
                <a:ext cx="724663" cy="1108118"/>
              </a:xfrm>
              <a:prstGeom prst="rect">
                <a:avLst/>
              </a:prstGeom>
              <a:blipFill rotWithShape="1">
                <a:blip r:embed="rId10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矩形 23"/>
              <p:cNvSpPr/>
              <p:nvPr/>
            </p:nvSpPr>
            <p:spPr>
              <a:xfrm>
                <a:off x="2957052" y="1917782"/>
                <a:ext cx="733243" cy="110811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4" name="矩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052" y="1917782"/>
                <a:ext cx="733243" cy="1108118"/>
              </a:xfrm>
              <a:prstGeom prst="rect">
                <a:avLst/>
              </a:prstGeom>
              <a:blipFill rotWithShape="1">
                <a:blip r:embed="rId11"/>
                <a:stretch>
                  <a:fillRect l="-8065" r="-80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3769" y="850448"/>
                <a:ext cx="1448153" cy="928267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altLang="zh-CN" i="1" dirty="0" smtClean="0">
                    <a:latin typeface="Cambria Math"/>
                  </a:rPr>
                  <a:t>Dual Pairing </a:t>
                </a:r>
              </a:p>
              <a:p>
                <a:r>
                  <a:rPr lang="en-US" altLang="zh-CN" i="1" dirty="0">
                    <a:latin typeface="Cambria Math"/>
                  </a:rPr>
                  <a:t>V</a:t>
                </a:r>
                <a:r>
                  <a:rPr lang="en-US" altLang="zh-CN" i="1" dirty="0" smtClean="0">
                    <a:latin typeface="Cambria Math"/>
                  </a:rPr>
                  <a:t>ector Space</a:t>
                </a:r>
                <a:endParaRPr lang="en-US" altLang="zh-CN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/>
                            </a:rPr>
                            <m:t>T</m:t>
                          </m:r>
                        </m:sup>
                      </m:sSup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=</m:t>
                      </m:r>
                      <m:r>
                        <a:rPr lang="en-US" altLang="zh-CN" b="1" i="0" smtClean="0">
                          <a:latin typeface="Cambria Math"/>
                        </a:rPr>
                        <m:t>𝐈</m:t>
                      </m:r>
                    </m:oMath>
                  </m:oMathPara>
                </a14:m>
                <a:endParaRPr lang="zh-CN" altLang="en-US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69" y="850448"/>
                <a:ext cx="1448153" cy="928267"/>
              </a:xfrm>
              <a:prstGeom prst="rect">
                <a:avLst/>
              </a:prstGeom>
              <a:blipFill rotWithShape="1">
                <a:blip r:embed="rId12"/>
                <a:stretch>
                  <a:fillRect l="-2917" t="-3247" r="-2500"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矩形 25"/>
              <p:cNvSpPr/>
              <p:nvPr/>
            </p:nvSpPr>
            <p:spPr>
              <a:xfrm>
                <a:off x="5050191" y="3275102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6" name="矩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191" y="3275102"/>
                <a:ext cx="782026" cy="160283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408126" y="1155872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126" y="1155872"/>
                <a:ext cx="495005" cy="430236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392059" y="2063363"/>
                <a:ext cx="5173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3</m:t>
                      </m:r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059" y="2063363"/>
                <a:ext cx="517386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92059" y="3927916"/>
                <a:ext cx="5173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3</m:t>
                      </m:r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059" y="3927916"/>
                <a:ext cx="517386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矩形 29"/>
              <p:cNvSpPr/>
              <p:nvPr/>
            </p:nvSpPr>
            <p:spPr>
              <a:xfrm>
                <a:off x="6290446" y="3311167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0" name="矩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0446" y="3311167"/>
                <a:ext cx="782026" cy="1602830"/>
              </a:xfrm>
              <a:prstGeom prst="rect">
                <a:avLst/>
              </a:prstGeom>
              <a:blipFill rotWithShape="1">
                <a:blip r:embed="rId17"/>
                <a:stretch>
                  <a:fillRect l="-758" r="-7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矩形 30"/>
              <p:cNvSpPr/>
              <p:nvPr/>
            </p:nvSpPr>
            <p:spPr>
              <a:xfrm>
                <a:off x="5050191" y="1486393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1" name="矩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191" y="1486393"/>
                <a:ext cx="782026" cy="1584176"/>
              </a:xfrm>
              <a:prstGeom prst="rect">
                <a:avLst/>
              </a:prstGeom>
              <a:blipFill rotWithShape="1">
                <a:blip r:embed="rId18"/>
                <a:stretch>
                  <a:fillRect l="-3008" r="-30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矩形 31"/>
              <p:cNvSpPr/>
              <p:nvPr/>
            </p:nvSpPr>
            <p:spPr>
              <a:xfrm>
                <a:off x="6290446" y="1486393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2" name="矩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0446" y="1486393"/>
                <a:ext cx="782026" cy="1584176"/>
              </a:xfrm>
              <a:prstGeom prst="rect">
                <a:avLst/>
              </a:prstGeom>
              <a:blipFill rotWithShape="1">
                <a:blip r:embed="rId19"/>
                <a:stretch>
                  <a:fillRect l="-6818" r="-68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93702" y="1138958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702" y="1138958"/>
                <a:ext cx="495005" cy="430236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545822" y="1155872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822" y="1155872"/>
                <a:ext cx="495005" cy="430236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矩形 34"/>
              <p:cNvSpPr/>
              <p:nvPr/>
            </p:nvSpPr>
            <p:spPr>
              <a:xfrm>
                <a:off x="7402311" y="3311167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5" name="矩形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311" y="3311167"/>
                <a:ext cx="782026" cy="1602830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矩形 35"/>
              <p:cNvSpPr/>
              <p:nvPr/>
            </p:nvSpPr>
            <p:spPr>
              <a:xfrm>
                <a:off x="7402311" y="1486393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6" name="矩形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311" y="1486393"/>
                <a:ext cx="782026" cy="1584176"/>
              </a:xfrm>
              <a:prstGeom prst="rect">
                <a:avLst/>
              </a:prstGeom>
              <a:blipFill rotWithShape="1">
                <a:blip r:embed="rId23"/>
                <a:stretch>
                  <a:fillRect l="-4511" r="-37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右箭头 36"/>
          <p:cNvSpPr/>
          <p:nvPr/>
        </p:nvSpPr>
        <p:spPr>
          <a:xfrm>
            <a:off x="3973871" y="3053368"/>
            <a:ext cx="676881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1756718" y="1132385"/>
            <a:ext cx="867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Normal</a:t>
            </a:r>
            <a:endParaRPr lang="zh-CN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779294" y="1132385"/>
            <a:ext cx="1088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Semi-</a:t>
            </a:r>
            <a:r>
              <a:rPr lang="en-US" altLang="zh-CN" dirty="0" err="1" smtClean="0"/>
              <a:t>Func</a:t>
            </a:r>
            <a:endParaRPr lang="zh-CN" altLang="en-US" dirty="0"/>
          </a:p>
        </p:txBody>
      </p:sp>
      <p:cxnSp>
        <p:nvCxnSpPr>
          <p:cNvPr id="41" name="直接连接符 40"/>
          <p:cNvCxnSpPr>
            <a:stCxn id="23" idx="2"/>
            <a:endCxn id="22" idx="0"/>
          </p:cNvCxnSpPr>
          <p:nvPr/>
        </p:nvCxnSpPr>
        <p:spPr>
          <a:xfrm>
            <a:off x="2190396" y="3026524"/>
            <a:ext cx="1133278" cy="341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>
            <a:stCxn id="24" idx="2"/>
            <a:endCxn id="4" idx="0"/>
          </p:cNvCxnSpPr>
          <p:nvPr/>
        </p:nvCxnSpPr>
        <p:spPr>
          <a:xfrm flipH="1">
            <a:off x="2190396" y="3025900"/>
            <a:ext cx="1133278" cy="342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07527" y="786540"/>
            <a:ext cx="867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Normal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111248" y="648040"/>
                <a:ext cx="10887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Semi-</a:t>
                </a:r>
                <a:r>
                  <a:rPr lang="en-US" altLang="zh-CN" dirty="0" err="1" smtClean="0"/>
                  <a:t>Func</a:t>
                </a:r>
                <a:endParaRPr lang="en-US" altLang="zh-CN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∧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1248" y="648040"/>
                <a:ext cx="1088760" cy="646331"/>
              </a:xfrm>
              <a:prstGeom prst="rect">
                <a:avLst/>
              </a:prstGeom>
              <a:blipFill rotWithShape="1">
                <a:blip r:embed="rId24"/>
                <a:stretch>
                  <a:fillRect l="-5056" t="-4717" r="-56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248944" y="648039"/>
                <a:ext cx="10887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Semi-</a:t>
                </a:r>
                <a:r>
                  <a:rPr lang="en-US" altLang="zh-CN" dirty="0" err="1" smtClean="0"/>
                  <a:t>Func</a:t>
                </a:r>
                <a:endParaRPr lang="en-US" altLang="zh-CN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∼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944" y="648039"/>
                <a:ext cx="1088760" cy="646331"/>
              </a:xfrm>
              <a:prstGeom prst="rect">
                <a:avLst/>
              </a:prstGeom>
              <a:blipFill rotWithShape="1">
                <a:blip r:embed="rId25"/>
                <a:stretch>
                  <a:fillRect l="-4469" t="-4717" r="-55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956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6" grpId="0" animBg="1"/>
      <p:bldP spid="27" grpId="0"/>
      <p:bldP spid="28" grpId="0"/>
      <p:bldP spid="29" grpId="0"/>
      <p:bldP spid="30" grpId="0" animBg="1"/>
      <p:bldP spid="31" grpId="0" animBg="1"/>
      <p:bldP spid="32" grpId="0" animBg="1"/>
      <p:bldP spid="33" grpId="0"/>
      <p:bldP spid="34" grpId="0"/>
      <p:bldP spid="35" grpId="0" animBg="1"/>
      <p:bldP spid="36" grpId="0" animBg="1"/>
      <p:bldP spid="37" grpId="0" animBg="1"/>
      <p:bldP spid="46" grpId="0"/>
      <p:bldP spid="48" grpId="0"/>
      <p:bldP spid="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3668"/>
            <a:ext cx="7772400" cy="857250"/>
          </a:xfrm>
        </p:spPr>
        <p:txBody>
          <a:bodyPr/>
          <a:lstStyle/>
          <a:p>
            <a:r>
              <a:rPr lang="en-US" altLang="zh-CN" dirty="0" smtClean="0"/>
              <a:t>2. Switching </a:t>
            </a:r>
            <a:r>
              <a:rPr lang="en-US" altLang="zh-CN" dirty="0" err="1" smtClean="0"/>
              <a:t>Ciphertext</a:t>
            </a:r>
            <a:endParaRPr lang="zh-CN" altLang="en-US" dirty="0"/>
          </a:p>
        </p:txBody>
      </p:sp>
      <p:sp>
        <p:nvSpPr>
          <p:cNvPr id="19" name="圆角矩形 18"/>
          <p:cNvSpPr/>
          <p:nvPr/>
        </p:nvSpPr>
        <p:spPr>
          <a:xfrm>
            <a:off x="7248944" y="648039"/>
            <a:ext cx="1088760" cy="4324601"/>
          </a:xfrm>
          <a:prstGeom prst="roundRect">
            <a:avLst/>
          </a:prstGeom>
          <a:solidFill>
            <a:schemeClr val="accent1">
              <a:alpha val="1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矩形 19"/>
              <p:cNvSpPr/>
              <p:nvPr/>
            </p:nvSpPr>
            <p:spPr>
              <a:xfrm>
                <a:off x="5050191" y="3275102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0" name="矩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191" y="3275102"/>
                <a:ext cx="782026" cy="16028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408126" y="1155872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126" y="1155872"/>
                <a:ext cx="495005" cy="4302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92059" y="2063363"/>
                <a:ext cx="5173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3</m:t>
                      </m:r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059" y="2063363"/>
                <a:ext cx="51738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92059" y="3927916"/>
                <a:ext cx="5173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3</m:t>
                      </m:r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059" y="3927916"/>
                <a:ext cx="517386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矩形 23"/>
              <p:cNvSpPr/>
              <p:nvPr/>
            </p:nvSpPr>
            <p:spPr>
              <a:xfrm>
                <a:off x="6290446" y="3311167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4" name="矩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0446" y="3311167"/>
                <a:ext cx="782026" cy="1602830"/>
              </a:xfrm>
              <a:prstGeom prst="rect">
                <a:avLst/>
              </a:prstGeom>
              <a:blipFill rotWithShape="1">
                <a:blip r:embed="rId6"/>
                <a:stretch>
                  <a:fillRect l="-758" r="-7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矩形 24"/>
              <p:cNvSpPr/>
              <p:nvPr/>
            </p:nvSpPr>
            <p:spPr>
              <a:xfrm>
                <a:off x="5050191" y="1486393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5" name="矩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191" y="1486393"/>
                <a:ext cx="782026" cy="1584176"/>
              </a:xfrm>
              <a:prstGeom prst="rect">
                <a:avLst/>
              </a:prstGeom>
              <a:blipFill rotWithShape="1">
                <a:blip r:embed="rId7"/>
                <a:stretch>
                  <a:fillRect l="-3008" r="-30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矩形 25"/>
              <p:cNvSpPr/>
              <p:nvPr/>
            </p:nvSpPr>
            <p:spPr>
              <a:xfrm>
                <a:off x="6290446" y="1486393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6" name="矩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0446" y="1486393"/>
                <a:ext cx="782026" cy="1584176"/>
              </a:xfrm>
              <a:prstGeom prst="rect">
                <a:avLst/>
              </a:prstGeom>
              <a:blipFill rotWithShape="1">
                <a:blip r:embed="rId8"/>
                <a:stretch>
                  <a:fillRect l="-6818" r="-68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93702" y="1138958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702" y="1138958"/>
                <a:ext cx="495005" cy="4302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545822" y="1155872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822" y="1155872"/>
                <a:ext cx="495005" cy="43023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矩形 28"/>
              <p:cNvSpPr/>
              <p:nvPr/>
            </p:nvSpPr>
            <p:spPr>
              <a:xfrm>
                <a:off x="7402311" y="3311167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9" name="矩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311" y="3311167"/>
                <a:ext cx="782026" cy="160283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矩形 29"/>
              <p:cNvSpPr/>
              <p:nvPr/>
            </p:nvSpPr>
            <p:spPr>
              <a:xfrm>
                <a:off x="7402311" y="1486393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0" name="矩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311" y="1486393"/>
                <a:ext cx="782026" cy="1584176"/>
              </a:xfrm>
              <a:prstGeom prst="rect">
                <a:avLst/>
              </a:prstGeom>
              <a:blipFill rotWithShape="1">
                <a:blip r:embed="rId12"/>
                <a:stretch>
                  <a:fillRect l="-4511" r="-37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5007527" y="786540"/>
            <a:ext cx="867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Normal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111248" y="648040"/>
                <a:ext cx="10887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Semi-</a:t>
                </a:r>
                <a:r>
                  <a:rPr lang="en-US" altLang="zh-CN" dirty="0" err="1" smtClean="0"/>
                  <a:t>Func</a:t>
                </a:r>
                <a:endParaRPr lang="en-US" altLang="zh-CN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∧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1248" y="648040"/>
                <a:ext cx="1088760" cy="646331"/>
              </a:xfrm>
              <a:prstGeom prst="rect">
                <a:avLst/>
              </a:prstGeom>
              <a:blipFill rotWithShape="1">
                <a:blip r:embed="rId13"/>
                <a:stretch>
                  <a:fillRect l="-5056" t="-4717" r="-56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248944" y="648039"/>
                <a:ext cx="10887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Semi-</a:t>
                </a:r>
                <a:r>
                  <a:rPr lang="en-US" altLang="zh-CN" dirty="0" err="1" smtClean="0"/>
                  <a:t>Func</a:t>
                </a:r>
                <a:endParaRPr lang="en-US" altLang="zh-CN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∼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944" y="648039"/>
                <a:ext cx="1088760" cy="646331"/>
              </a:xfrm>
              <a:prstGeom prst="rect">
                <a:avLst/>
              </a:prstGeom>
              <a:blipFill rotWithShape="1">
                <a:blip r:embed="rId14"/>
                <a:stretch>
                  <a:fillRect l="-4469" t="-4717" r="-55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21742" y="2278481"/>
                <a:ext cx="669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𝑠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𝑖𝑑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42" y="2278481"/>
                <a:ext cx="669158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75961" y="3707185"/>
                <a:ext cx="7149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𝑐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61" y="3707185"/>
                <a:ext cx="714939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388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/>
      <p:bldP spid="22" grpId="0"/>
      <p:bldP spid="23" grpId="0"/>
      <p:bldP spid="24" grpId="0" animBg="1"/>
      <p:bldP spid="25" grpId="0" animBg="1"/>
      <p:bldP spid="26" grpId="0" animBg="1"/>
      <p:bldP spid="27" grpId="0"/>
      <p:bldP spid="28" grpId="0"/>
      <p:bldP spid="29" grpId="0" animBg="1"/>
      <p:bldP spid="30" grpId="0" animBg="1"/>
      <p:bldP spid="31" grpId="0"/>
      <p:bldP spid="32" grpId="0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3668"/>
            <a:ext cx="7772400" cy="857250"/>
          </a:xfrm>
        </p:spPr>
        <p:txBody>
          <a:bodyPr/>
          <a:lstStyle/>
          <a:p>
            <a:r>
              <a:rPr lang="en-US" altLang="zh-CN" dirty="0" smtClean="0"/>
              <a:t>2. Switching </a:t>
            </a:r>
            <a:r>
              <a:rPr lang="en-US" altLang="zh-CN" dirty="0" err="1" smtClean="0"/>
              <a:t>Ciphertext</a:t>
            </a:r>
            <a:endParaRPr lang="zh-CN" altLang="en-US" dirty="0"/>
          </a:p>
        </p:txBody>
      </p:sp>
      <p:sp>
        <p:nvSpPr>
          <p:cNvPr id="19" name="圆角矩形 18"/>
          <p:cNvSpPr/>
          <p:nvPr/>
        </p:nvSpPr>
        <p:spPr>
          <a:xfrm>
            <a:off x="4967681" y="657496"/>
            <a:ext cx="1088760" cy="4324601"/>
          </a:xfrm>
          <a:prstGeom prst="roundRect">
            <a:avLst/>
          </a:prstGeom>
          <a:solidFill>
            <a:schemeClr val="accent1">
              <a:alpha val="1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矩形 19"/>
              <p:cNvSpPr/>
              <p:nvPr/>
            </p:nvSpPr>
            <p:spPr>
              <a:xfrm>
                <a:off x="2768928" y="3284559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0" name="矩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928" y="3284559"/>
                <a:ext cx="782026" cy="16028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26863" y="1165329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863" y="1165329"/>
                <a:ext cx="495005" cy="4302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110796" y="2072820"/>
                <a:ext cx="5173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3</m:t>
                      </m:r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796" y="2072820"/>
                <a:ext cx="51738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110796" y="3937373"/>
                <a:ext cx="5173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3</m:t>
                      </m:r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796" y="3937373"/>
                <a:ext cx="517386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矩形 23"/>
              <p:cNvSpPr/>
              <p:nvPr/>
            </p:nvSpPr>
            <p:spPr>
              <a:xfrm>
                <a:off x="4009183" y="3320624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4" name="矩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183" y="3320624"/>
                <a:ext cx="782026" cy="1602830"/>
              </a:xfrm>
              <a:prstGeom prst="rect">
                <a:avLst/>
              </a:prstGeom>
              <a:blipFill rotWithShape="1">
                <a:blip r:embed="rId6"/>
                <a:stretch>
                  <a:fillRect l="-758" r="-7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矩形 24"/>
              <p:cNvSpPr/>
              <p:nvPr/>
            </p:nvSpPr>
            <p:spPr>
              <a:xfrm>
                <a:off x="2768928" y="1495850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5" name="矩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928" y="1495850"/>
                <a:ext cx="782026" cy="1584176"/>
              </a:xfrm>
              <a:prstGeom prst="rect">
                <a:avLst/>
              </a:prstGeom>
              <a:blipFill rotWithShape="1">
                <a:blip r:embed="rId7"/>
                <a:stretch>
                  <a:fillRect l="-3008" r="-30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矩形 25"/>
              <p:cNvSpPr/>
              <p:nvPr/>
            </p:nvSpPr>
            <p:spPr>
              <a:xfrm>
                <a:off x="4009183" y="1495850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6" name="矩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183" y="1495850"/>
                <a:ext cx="782026" cy="1584176"/>
              </a:xfrm>
              <a:prstGeom prst="rect">
                <a:avLst/>
              </a:prstGeom>
              <a:blipFill rotWithShape="1">
                <a:blip r:embed="rId8"/>
                <a:stretch>
                  <a:fillRect l="-6818" r="-68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2439" y="1148415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439" y="1148415"/>
                <a:ext cx="495005" cy="4302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64559" y="1165329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559" y="1165329"/>
                <a:ext cx="495005" cy="43023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矩形 28"/>
              <p:cNvSpPr/>
              <p:nvPr/>
            </p:nvSpPr>
            <p:spPr>
              <a:xfrm>
                <a:off x="5121048" y="3320624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9" name="矩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1048" y="3320624"/>
                <a:ext cx="782026" cy="160283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矩形 29"/>
              <p:cNvSpPr/>
              <p:nvPr/>
            </p:nvSpPr>
            <p:spPr>
              <a:xfrm>
                <a:off x="5121048" y="1495850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0" name="矩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1048" y="1495850"/>
                <a:ext cx="782026" cy="1584176"/>
              </a:xfrm>
              <a:prstGeom prst="rect">
                <a:avLst/>
              </a:prstGeom>
              <a:blipFill rotWithShape="1">
                <a:blip r:embed="rId12"/>
                <a:stretch>
                  <a:fillRect l="-4545" r="-454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2726264" y="795997"/>
            <a:ext cx="867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Normal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29985" y="657497"/>
                <a:ext cx="10887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Semi-</a:t>
                </a:r>
                <a:r>
                  <a:rPr lang="en-US" altLang="zh-CN" dirty="0" err="1" smtClean="0"/>
                  <a:t>Func</a:t>
                </a:r>
                <a:endParaRPr lang="en-US" altLang="zh-CN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∧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985" y="657497"/>
                <a:ext cx="1088760" cy="646331"/>
              </a:xfrm>
              <a:prstGeom prst="rect">
                <a:avLst/>
              </a:prstGeom>
              <a:blipFill rotWithShape="1">
                <a:blip r:embed="rId13"/>
                <a:stretch>
                  <a:fillRect l="-4469" t="-4717" r="-55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967681" y="657496"/>
                <a:ext cx="10887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Semi-</a:t>
                </a:r>
                <a:r>
                  <a:rPr lang="en-US" altLang="zh-CN" dirty="0" err="1" smtClean="0"/>
                  <a:t>Func</a:t>
                </a:r>
                <a:endParaRPr lang="en-US" altLang="zh-CN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∼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681" y="657496"/>
                <a:ext cx="1088760" cy="646331"/>
              </a:xfrm>
              <a:prstGeom prst="rect">
                <a:avLst/>
              </a:prstGeom>
              <a:blipFill rotWithShape="1">
                <a:blip r:embed="rId14"/>
                <a:stretch>
                  <a:fillRect l="-5028" t="-4717" r="-50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矩形 2"/>
          <p:cNvSpPr/>
          <p:nvPr/>
        </p:nvSpPr>
        <p:spPr>
          <a:xfrm>
            <a:off x="5827930" y="1495850"/>
            <a:ext cx="72008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5831066" y="3339278"/>
            <a:ext cx="72008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线形标注 2 3"/>
              <p:cNvSpPr/>
              <p:nvPr/>
            </p:nvSpPr>
            <p:spPr>
              <a:xfrm>
                <a:off x="6539514" y="1866089"/>
                <a:ext cx="1369226" cy="436268"/>
              </a:xfrm>
              <a:prstGeom prst="borderCallout2">
                <a:avLst>
                  <a:gd name="adj1" fmla="val 18750"/>
                  <a:gd name="adj2" fmla="val -8333"/>
                  <a:gd name="adj3" fmla="val 18750"/>
                  <a:gd name="adj4" fmla="val -16667"/>
                  <a:gd name="adj5" fmla="val 90043"/>
                  <a:gd name="adj6" fmla="val -4587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zh-CN" altLang="en-US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𝑅𝐹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𝑖𝑑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线形标注 2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514" y="1866089"/>
                <a:ext cx="1369226" cy="436268"/>
              </a:xfrm>
              <a:prstGeom prst="borderCallout2">
                <a:avLst>
                  <a:gd name="adj1" fmla="val 18750"/>
                  <a:gd name="adj2" fmla="val -8333"/>
                  <a:gd name="adj3" fmla="val 18750"/>
                  <a:gd name="adj4" fmla="val -16667"/>
                  <a:gd name="adj5" fmla="val 90043"/>
                  <a:gd name="adj6" fmla="val -45872"/>
                </a:avLst>
              </a:prstGeom>
              <a:blipFill rotWithShape="1">
                <a:blip r:embed="rId1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21742" y="2278481"/>
                <a:ext cx="669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𝑠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𝑖𝑑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42" y="2278481"/>
                <a:ext cx="669158" cy="369332"/>
              </a:xfrm>
              <a:prstGeom prst="rect">
                <a:avLst/>
              </a:prstGeom>
              <a:blipFill rotWithShape="1">
                <a:blip r:embed="rId1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5961" y="3707185"/>
                <a:ext cx="7149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𝑐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61" y="3707185"/>
                <a:ext cx="714939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线形标注 2 37"/>
              <p:cNvSpPr/>
              <p:nvPr/>
            </p:nvSpPr>
            <p:spPr>
              <a:xfrm>
                <a:off x="6539514" y="1303828"/>
                <a:ext cx="1369226" cy="436268"/>
              </a:xfrm>
              <a:prstGeom prst="borderCallout2">
                <a:avLst>
                  <a:gd name="adj1" fmla="val 61169"/>
                  <a:gd name="adj2" fmla="val -10718"/>
                  <a:gd name="adj3" fmla="val 63664"/>
                  <a:gd name="adj4" fmla="val -27002"/>
                  <a:gd name="adj5" fmla="val 229774"/>
                  <a:gd name="adj6" fmla="val -13014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altLang="zh-CN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𝑅𝐹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𝑖𝑑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8" name="线形标注 2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514" y="1303828"/>
                <a:ext cx="1369226" cy="436268"/>
              </a:xfrm>
              <a:prstGeom prst="borderCallout2">
                <a:avLst>
                  <a:gd name="adj1" fmla="val 61169"/>
                  <a:gd name="adj2" fmla="val -10718"/>
                  <a:gd name="adj3" fmla="val 63664"/>
                  <a:gd name="adj4" fmla="val -27002"/>
                  <a:gd name="adj5" fmla="val 229774"/>
                  <a:gd name="adj6" fmla="val -130145"/>
                </a:avLst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矩形 38"/>
          <p:cNvSpPr/>
          <p:nvPr/>
        </p:nvSpPr>
        <p:spPr>
          <a:xfrm>
            <a:off x="4719201" y="1510269"/>
            <a:ext cx="72008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4728842" y="3320624"/>
            <a:ext cx="72008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214527" y="3779377"/>
                <a:ext cx="2736304" cy="931665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Requirement [HKS15]:</a:t>
                </a:r>
                <a:endParaRPr lang="en-US" altLang="zh-CN" dirty="0" smtClean="0"/>
              </a:p>
              <a:p>
                <a:r>
                  <a:rPr lang="en-US" altLang="zh-CN" dirty="0" smtClean="0"/>
                  <a:t>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altLang="zh-CN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CN" i="1">
                                <a:latin typeface="Cambria Math"/>
                              </a:rPr>
                              <m:t>𝑅𝐹</m:t>
                            </m:r>
                          </m:e>
                        </m:acc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/>
                          </a:rPr>
                          <m:t>𝑖𝑑</m:t>
                        </m:r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𝑅𝐹</m:t>
                            </m:r>
                          </m:e>
                        </m:acc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(</m:t>
                    </m:r>
                    <m:r>
                      <a:rPr lang="en-US" altLang="zh-CN" b="0" i="1" smtClean="0">
                        <a:latin typeface="Cambria Math"/>
                      </a:rPr>
                      <m:t>𝑖𝑑</m:t>
                    </m:r>
                    <m:r>
                      <a:rPr lang="en-US" altLang="zh-CN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CN" dirty="0" smtClean="0"/>
                  <a:t>,</a:t>
                </a:r>
              </a:p>
              <a:p>
                <a:r>
                  <a:rPr lang="en-US" altLang="zh-CN" dirty="0" err="1" smtClean="0"/>
                  <a:t>Rnd</a:t>
                </a:r>
                <a:r>
                  <a:rPr lang="en-US" altLang="zh-CN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altLang="zh-CN" i="1">
                        <a:latin typeface="Cambria Math"/>
                      </a:rPr>
                      <m:t>(</m:t>
                    </m:r>
                    <m:r>
                      <a:rPr lang="en-US" altLang="zh-CN" b="1">
                        <a:latin typeface="Cambria Math"/>
                      </a:rPr>
                      <m:t>𝐁</m:t>
                    </m:r>
                    <m:r>
                      <a:rPr lang="en-US" altLang="zh-CN" i="1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CN" dirty="0" smtClean="0"/>
                  <a:t>)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lang="en-US" altLang="zh-CN" dirty="0" err="1" smtClean="0"/>
                  <a:t>Rnd</a:t>
                </a:r>
                <a:r>
                  <a:rPr lang="en-US" altLang="zh-CN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en-US" altLang="zh-CN" i="1">
                        <a:latin typeface="Cambria Math"/>
                      </a:rPr>
                      <m:t>(</m:t>
                    </m:r>
                    <m:r>
                      <a:rPr lang="en-US" altLang="zh-CN" b="1">
                        <a:latin typeface="Cambria Math"/>
                      </a:rPr>
                      <m:t>𝐁</m:t>
                    </m:r>
                    <m:r>
                      <a:rPr lang="en-US" altLang="zh-CN" i="1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CN" dirty="0" smtClean="0"/>
                  <a:t>)</a:t>
                </a:r>
                <a:endParaRPr lang="zh-CN" alt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4527" y="3779377"/>
                <a:ext cx="2736304" cy="931665"/>
              </a:xfrm>
              <a:prstGeom prst="rect">
                <a:avLst/>
              </a:prstGeom>
              <a:blipFill rotWithShape="1">
                <a:blip r:embed="rId19"/>
                <a:stretch>
                  <a:fillRect l="-1782" t="-3268" b="-980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4652515" y="3952823"/>
                <a:ext cx="59503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1" i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≈</m:t>
                      </m:r>
                    </m:oMath>
                  </m:oMathPara>
                </a14:m>
                <a:endParaRPr lang="zh-CN" altLang="en-US" sz="3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515" y="3952823"/>
                <a:ext cx="595035" cy="58477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圆角矩形 8"/>
              <p:cNvSpPr/>
              <p:nvPr/>
            </p:nvSpPr>
            <p:spPr>
              <a:xfrm>
                <a:off x="6898603" y="2874515"/>
                <a:ext cx="1368152" cy="46476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chemeClr val="accent1"/>
                        </a:solidFill>
                        <a:latin typeface="Cambria Math"/>
                      </a:rPr>
                      <m:t>𝑑</m:t>
                    </m:r>
                  </m:oMath>
                </a14:m>
                <a:r>
                  <a:rPr lang="en-US" altLang="zh-CN" dirty="0" smtClean="0">
                    <a:solidFill>
                      <a:schemeClr val="accent1"/>
                    </a:solidFill>
                  </a:rPr>
                  <a:t>-Lin</a:t>
                </a:r>
                <a:endParaRPr lang="zh-CN" altLang="en-US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9" name="圆角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8603" y="2874515"/>
                <a:ext cx="1368152" cy="464763"/>
              </a:xfrm>
              <a:prstGeom prst="roundRect">
                <a:avLst/>
              </a:prstGeom>
              <a:blipFill rotWithShape="1">
                <a:blip r:embed="rId21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直接箭头连接符 10"/>
          <p:cNvCxnSpPr>
            <a:stCxn id="9" idx="2"/>
            <a:endCxn id="7" idx="0"/>
          </p:cNvCxnSpPr>
          <p:nvPr/>
        </p:nvCxnSpPr>
        <p:spPr>
          <a:xfrm>
            <a:off x="7582679" y="3339278"/>
            <a:ext cx="0" cy="4400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禁止符 12"/>
          <p:cNvSpPr/>
          <p:nvPr/>
        </p:nvSpPr>
        <p:spPr>
          <a:xfrm>
            <a:off x="7240372" y="3225195"/>
            <a:ext cx="684613" cy="668264"/>
          </a:xfrm>
          <a:prstGeom prst="noSmoking">
            <a:avLst>
              <a:gd name="adj" fmla="val 54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99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4" grpId="0" animBg="1"/>
      <p:bldP spid="4" grpId="0" animBg="1"/>
      <p:bldP spid="38" grpId="0" animBg="1"/>
      <p:bldP spid="39" grpId="0" animBg="1"/>
      <p:bldP spid="40" grpId="0" animBg="1"/>
      <p:bldP spid="7" grpId="0" animBg="1"/>
      <p:bldP spid="8" grpId="0"/>
      <p:bldP spid="9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3668"/>
            <a:ext cx="7772400" cy="857250"/>
          </a:xfrm>
        </p:spPr>
        <p:txBody>
          <a:bodyPr/>
          <a:lstStyle/>
          <a:p>
            <a:r>
              <a:rPr lang="en-US" altLang="zh-CN" dirty="0" smtClean="0"/>
              <a:t>2. Switching </a:t>
            </a:r>
            <a:r>
              <a:rPr lang="en-US" altLang="zh-CN" dirty="0" err="1" smtClean="0"/>
              <a:t>Ciphertext</a:t>
            </a:r>
            <a:endParaRPr lang="zh-CN" altLang="en-US" dirty="0"/>
          </a:p>
        </p:txBody>
      </p:sp>
      <p:sp>
        <p:nvSpPr>
          <p:cNvPr id="19" name="圆角矩形 18"/>
          <p:cNvSpPr/>
          <p:nvPr/>
        </p:nvSpPr>
        <p:spPr>
          <a:xfrm>
            <a:off x="4967681" y="657496"/>
            <a:ext cx="1088760" cy="4324601"/>
          </a:xfrm>
          <a:prstGeom prst="roundRect">
            <a:avLst/>
          </a:prstGeom>
          <a:solidFill>
            <a:schemeClr val="accent1">
              <a:alpha val="1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矩形 19"/>
              <p:cNvSpPr/>
              <p:nvPr/>
            </p:nvSpPr>
            <p:spPr>
              <a:xfrm>
                <a:off x="2768928" y="3284559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0" name="矩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928" y="3284559"/>
                <a:ext cx="782026" cy="16028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26863" y="1165329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863" y="1165329"/>
                <a:ext cx="495005" cy="4302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110796" y="2072820"/>
                <a:ext cx="5173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3</m:t>
                      </m:r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796" y="2072820"/>
                <a:ext cx="51738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110796" y="3937373"/>
                <a:ext cx="5173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3</m:t>
                      </m:r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796" y="3937373"/>
                <a:ext cx="517386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矩形 23"/>
              <p:cNvSpPr/>
              <p:nvPr/>
            </p:nvSpPr>
            <p:spPr>
              <a:xfrm>
                <a:off x="4009183" y="3320624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4" name="矩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183" y="3320624"/>
                <a:ext cx="782026" cy="1602830"/>
              </a:xfrm>
              <a:prstGeom prst="rect">
                <a:avLst/>
              </a:prstGeom>
              <a:blipFill rotWithShape="1">
                <a:blip r:embed="rId6"/>
                <a:stretch>
                  <a:fillRect l="-758" r="-7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矩形 24"/>
              <p:cNvSpPr/>
              <p:nvPr/>
            </p:nvSpPr>
            <p:spPr>
              <a:xfrm>
                <a:off x="2768928" y="1495850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5" name="矩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928" y="1495850"/>
                <a:ext cx="782026" cy="1584176"/>
              </a:xfrm>
              <a:prstGeom prst="rect">
                <a:avLst/>
              </a:prstGeom>
              <a:blipFill rotWithShape="1">
                <a:blip r:embed="rId7"/>
                <a:stretch>
                  <a:fillRect l="-3008" r="-30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矩形 25"/>
              <p:cNvSpPr/>
              <p:nvPr/>
            </p:nvSpPr>
            <p:spPr>
              <a:xfrm>
                <a:off x="4009183" y="1495850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6" name="矩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183" y="1495850"/>
                <a:ext cx="782026" cy="1584176"/>
              </a:xfrm>
              <a:prstGeom prst="rect">
                <a:avLst/>
              </a:prstGeom>
              <a:blipFill rotWithShape="1">
                <a:blip r:embed="rId8"/>
                <a:stretch>
                  <a:fillRect l="-6818" r="-68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912439" y="1148415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439" y="1148415"/>
                <a:ext cx="495005" cy="4302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64559" y="1165329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559" y="1165329"/>
                <a:ext cx="495005" cy="43023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矩形 28"/>
              <p:cNvSpPr/>
              <p:nvPr/>
            </p:nvSpPr>
            <p:spPr>
              <a:xfrm>
                <a:off x="5121048" y="3320624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9" name="矩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1048" y="3320624"/>
                <a:ext cx="782026" cy="160283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矩形 29"/>
              <p:cNvSpPr/>
              <p:nvPr/>
            </p:nvSpPr>
            <p:spPr>
              <a:xfrm>
                <a:off x="5121048" y="1495850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0" name="矩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1048" y="1495850"/>
                <a:ext cx="782026" cy="1584176"/>
              </a:xfrm>
              <a:prstGeom prst="rect">
                <a:avLst/>
              </a:prstGeom>
              <a:blipFill rotWithShape="1">
                <a:blip r:embed="rId12"/>
                <a:stretch>
                  <a:fillRect l="-4545" r="-454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2726264" y="795997"/>
            <a:ext cx="867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Normal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29985" y="657497"/>
                <a:ext cx="10887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Semi-</a:t>
                </a:r>
                <a:r>
                  <a:rPr lang="en-US" altLang="zh-CN" dirty="0" err="1" smtClean="0"/>
                  <a:t>Func</a:t>
                </a:r>
                <a:endParaRPr lang="en-US" altLang="zh-CN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∧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985" y="657497"/>
                <a:ext cx="1088760" cy="646331"/>
              </a:xfrm>
              <a:prstGeom prst="rect">
                <a:avLst/>
              </a:prstGeom>
              <a:blipFill rotWithShape="1">
                <a:blip r:embed="rId13"/>
                <a:stretch>
                  <a:fillRect l="-4469" t="-4717" r="-55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967681" y="657496"/>
                <a:ext cx="10887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Semi-</a:t>
                </a:r>
                <a:r>
                  <a:rPr lang="en-US" altLang="zh-CN" dirty="0" err="1" smtClean="0"/>
                  <a:t>Func</a:t>
                </a:r>
                <a:endParaRPr lang="en-US" altLang="zh-CN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∼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681" y="657496"/>
                <a:ext cx="1088760" cy="646331"/>
              </a:xfrm>
              <a:prstGeom prst="rect">
                <a:avLst/>
              </a:prstGeom>
              <a:blipFill rotWithShape="1">
                <a:blip r:embed="rId14"/>
                <a:stretch>
                  <a:fillRect l="-5028" t="-4717" r="-50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线形标注 2 3"/>
              <p:cNvSpPr/>
              <p:nvPr/>
            </p:nvSpPr>
            <p:spPr>
              <a:xfrm>
                <a:off x="6539514" y="1866089"/>
                <a:ext cx="1369226" cy="436268"/>
              </a:xfrm>
              <a:prstGeom prst="borderCallout2">
                <a:avLst>
                  <a:gd name="adj1" fmla="val 18750"/>
                  <a:gd name="adj2" fmla="val -8333"/>
                  <a:gd name="adj3" fmla="val 18750"/>
                  <a:gd name="adj4" fmla="val -16667"/>
                  <a:gd name="adj5" fmla="val 27664"/>
                  <a:gd name="adj6" fmla="val -71313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zh-CN" altLang="en-US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𝑅𝐹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𝑖𝑑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线形标注 2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514" y="1866089"/>
                <a:ext cx="1369226" cy="436268"/>
              </a:xfrm>
              <a:prstGeom prst="borderCallout2">
                <a:avLst>
                  <a:gd name="adj1" fmla="val 18750"/>
                  <a:gd name="adj2" fmla="val -8333"/>
                  <a:gd name="adj3" fmla="val 18750"/>
                  <a:gd name="adj4" fmla="val -16667"/>
                  <a:gd name="adj5" fmla="val 27664"/>
                  <a:gd name="adj6" fmla="val -71313"/>
                </a:avLst>
              </a:prstGeom>
              <a:blipFill rotWithShape="1">
                <a:blip r:embed="rId1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21742" y="2278481"/>
                <a:ext cx="669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𝑠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𝑖𝑑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42" y="2278481"/>
                <a:ext cx="669158" cy="369332"/>
              </a:xfrm>
              <a:prstGeom prst="rect">
                <a:avLst/>
              </a:prstGeom>
              <a:blipFill rotWithShape="1">
                <a:blip r:embed="rId1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5961" y="3707185"/>
                <a:ext cx="7149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𝑐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61" y="3707185"/>
                <a:ext cx="714939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线形标注 2 37"/>
              <p:cNvSpPr/>
              <p:nvPr/>
            </p:nvSpPr>
            <p:spPr>
              <a:xfrm>
                <a:off x="6539514" y="1303828"/>
                <a:ext cx="1369226" cy="436268"/>
              </a:xfrm>
              <a:prstGeom prst="borderCallout2">
                <a:avLst>
                  <a:gd name="adj1" fmla="val 61169"/>
                  <a:gd name="adj2" fmla="val -10718"/>
                  <a:gd name="adj3" fmla="val 63664"/>
                  <a:gd name="adj4" fmla="val -27002"/>
                  <a:gd name="adj5" fmla="val 157414"/>
                  <a:gd name="adj6" fmla="val -155586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altLang="zh-CN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𝑅𝐹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𝑖𝑑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8" name="线形标注 2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514" y="1303828"/>
                <a:ext cx="1369226" cy="436268"/>
              </a:xfrm>
              <a:prstGeom prst="borderCallout2">
                <a:avLst>
                  <a:gd name="adj1" fmla="val 61169"/>
                  <a:gd name="adj2" fmla="val -10718"/>
                  <a:gd name="adj3" fmla="val 63664"/>
                  <a:gd name="adj4" fmla="val -27002"/>
                  <a:gd name="adj5" fmla="val 157414"/>
                  <a:gd name="adj6" fmla="val -155586"/>
                </a:avLst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214527" y="3779377"/>
                <a:ext cx="2736304" cy="931665"/>
              </a:xfrm>
              <a:prstGeom prst="rect">
                <a:avLst/>
              </a:prstGeom>
              <a:solidFill>
                <a:schemeClr val="accent1">
                  <a:alpha val="2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altLang="zh-CN" dirty="0" smtClean="0"/>
                  <a:t>Requirement:</a:t>
                </a:r>
              </a:p>
              <a:p>
                <a:r>
                  <a:rPr lang="en-US" altLang="zh-CN" dirty="0" smtClean="0"/>
                  <a:t>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altLang="zh-CN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CN" i="1">
                                <a:latin typeface="Cambria Math"/>
                              </a:rPr>
                              <m:t>𝑅𝐹</m:t>
                            </m:r>
                          </m:e>
                        </m:acc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/>
                          </a:rPr>
                          <m:t>𝑖𝑑</m:t>
                        </m:r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𝑅𝐹</m:t>
                            </m:r>
                          </m:e>
                        </m:acc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/>
                      </a:rPr>
                      <m:t>(</m:t>
                    </m:r>
                    <m:r>
                      <a:rPr lang="en-US" altLang="zh-CN" b="0" i="1" smtClean="0">
                        <a:latin typeface="Cambria Math"/>
                      </a:rPr>
                      <m:t>𝑖𝑑</m:t>
                    </m:r>
                    <m:r>
                      <a:rPr lang="en-US" altLang="zh-CN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CN" dirty="0" smtClean="0"/>
                  <a:t>,</a:t>
                </a:r>
              </a:p>
              <a:p>
                <a:r>
                  <a:rPr lang="en-US" altLang="zh-CN" dirty="0" err="1" smtClean="0"/>
                  <a:t>Rnd</a:t>
                </a:r>
                <a:r>
                  <a:rPr lang="en-US" altLang="zh-CN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altLang="zh-CN" i="1">
                        <a:latin typeface="Cambria Math"/>
                      </a:rPr>
                      <m:t>(</m:t>
                    </m:r>
                    <m:r>
                      <a:rPr lang="en-US" altLang="zh-CN" b="1">
                        <a:latin typeface="Cambria Math"/>
                      </a:rPr>
                      <m:t>𝐁</m:t>
                    </m:r>
                    <m:r>
                      <a:rPr lang="en-US" altLang="zh-CN" i="1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CN" dirty="0" smtClean="0"/>
                  <a:t>)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lang="en-US" altLang="zh-CN" dirty="0" err="1" smtClean="0"/>
                  <a:t>Rnd</a:t>
                </a:r>
                <a:r>
                  <a:rPr lang="en-US" altLang="zh-CN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en-US" altLang="zh-CN" i="1">
                        <a:latin typeface="Cambria Math"/>
                      </a:rPr>
                      <m:t>(</m:t>
                    </m:r>
                    <m:r>
                      <a:rPr lang="en-US" altLang="zh-CN" b="1">
                        <a:latin typeface="Cambria Math"/>
                      </a:rPr>
                      <m:t>𝐁</m:t>
                    </m:r>
                    <m:r>
                      <a:rPr lang="en-US" altLang="zh-CN" i="1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CN" dirty="0" smtClean="0"/>
                  <a:t>)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4527" y="3779377"/>
                <a:ext cx="2736304" cy="931665"/>
              </a:xfrm>
              <a:prstGeom prst="rect">
                <a:avLst/>
              </a:prstGeom>
              <a:blipFill rotWithShape="1">
                <a:blip r:embed="rId19"/>
                <a:stretch>
                  <a:fillRect l="-1782" t="-3268" b="-980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4652515" y="3952823"/>
                <a:ext cx="59503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1" i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≈</m:t>
                      </m:r>
                    </m:oMath>
                  </m:oMathPara>
                </a14:m>
                <a:endParaRPr lang="zh-CN" altLang="en-US" sz="3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515" y="3952823"/>
                <a:ext cx="595035" cy="58477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圆角矩形 34"/>
              <p:cNvSpPr/>
              <p:nvPr/>
            </p:nvSpPr>
            <p:spPr>
              <a:xfrm>
                <a:off x="6898603" y="2874515"/>
                <a:ext cx="1368152" cy="464763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zh-CN" b="0" i="1" smtClean="0">
                        <a:solidFill>
                          <a:schemeClr val="accent1"/>
                        </a:solidFill>
                        <a:latin typeface="Cambria Math"/>
                      </a:rPr>
                      <m:t>𝑑</m:t>
                    </m:r>
                  </m:oMath>
                </a14:m>
                <a:r>
                  <a:rPr lang="en-US" altLang="zh-CN" dirty="0" smtClean="0">
                    <a:solidFill>
                      <a:schemeClr val="accent1"/>
                    </a:solidFill>
                  </a:rPr>
                  <a:t>-Lin</a:t>
                </a:r>
                <a:endParaRPr lang="zh-CN" altLang="en-US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5" name="圆角矩形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8603" y="2874515"/>
                <a:ext cx="1368152" cy="464763"/>
              </a:xfrm>
              <a:prstGeom prst="roundRect">
                <a:avLst/>
              </a:prstGeom>
              <a:blipFill rotWithShape="1">
                <a:blip r:embed="rId21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接箭头连接符 40"/>
          <p:cNvCxnSpPr>
            <a:stCxn id="35" idx="2"/>
          </p:cNvCxnSpPr>
          <p:nvPr/>
        </p:nvCxnSpPr>
        <p:spPr>
          <a:xfrm>
            <a:off x="7582679" y="3339278"/>
            <a:ext cx="0" cy="44009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5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50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0" grpId="0" animBg="1"/>
      <p:bldP spid="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 Nested Hiding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70535" y="831910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35" y="831910"/>
                <a:ext cx="495005" cy="4302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27897" y="831910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897" y="831910"/>
                <a:ext cx="495005" cy="4302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952" y="1502525"/>
                <a:ext cx="658133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2</m:t>
                      </m:r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2" y="1502525"/>
                <a:ext cx="658133" cy="4302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584116" y="1164208"/>
                <a:ext cx="724663" cy="110811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16" y="1164208"/>
                <a:ext cx="724663" cy="1108118"/>
              </a:xfrm>
              <a:prstGeom prst="rect">
                <a:avLst/>
              </a:prstGeom>
              <a:blipFill rotWithShape="1">
                <a:blip r:embed="rId5"/>
                <a:stretch>
                  <a:fillRect l="-7317" r="-73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1308779" y="1163584"/>
                <a:ext cx="733243" cy="110811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779" y="1163584"/>
                <a:ext cx="733243" cy="1108118"/>
              </a:xfrm>
              <a:prstGeom prst="rect">
                <a:avLst/>
              </a:prstGeom>
              <a:blipFill rotWithShape="1">
                <a:blip r:embed="rId6"/>
                <a:stretch>
                  <a:fillRect l="-8065" r="-806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矩形 9"/>
          <p:cNvSpPr/>
          <p:nvPr/>
        </p:nvSpPr>
        <p:spPr>
          <a:xfrm>
            <a:off x="2252515" y="1163584"/>
            <a:ext cx="1440160" cy="11087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2" name="直接连接符 11"/>
          <p:cNvCxnSpPr>
            <a:stCxn id="10" idx="0"/>
            <a:endCxn id="10" idx="2"/>
          </p:cNvCxnSpPr>
          <p:nvPr/>
        </p:nvCxnSpPr>
        <p:spPr>
          <a:xfrm>
            <a:off x="2972595" y="1163584"/>
            <a:ext cx="0" cy="110874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>
            <a:stCxn id="10" idx="1"/>
            <a:endCxn id="10" idx="3"/>
          </p:cNvCxnSpPr>
          <p:nvPr/>
        </p:nvCxnSpPr>
        <p:spPr>
          <a:xfrm>
            <a:off x="2252515" y="1717955"/>
            <a:ext cx="144016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396531" y="831910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6531" y="831910"/>
                <a:ext cx="495005" cy="43023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116611" y="831910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611" y="831910"/>
                <a:ext cx="495005" cy="43023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76498" y="1212114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498" y="1212114"/>
                <a:ext cx="495005" cy="4302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576498" y="1721868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498" y="1721868"/>
                <a:ext cx="495005" cy="43023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矩形 18"/>
          <p:cNvSpPr/>
          <p:nvPr/>
        </p:nvSpPr>
        <p:spPr>
          <a:xfrm>
            <a:off x="2972595" y="1718267"/>
            <a:ext cx="720080" cy="55343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937750" y="3084916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750" y="3084916"/>
                <a:ext cx="495005" cy="43023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343664" y="4009321"/>
                <a:ext cx="5173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664" y="4009321"/>
                <a:ext cx="517386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矩形 21"/>
              <p:cNvSpPr/>
              <p:nvPr/>
            </p:nvSpPr>
            <p:spPr>
              <a:xfrm>
                <a:off x="4001796" y="3432351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2" name="矩形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1796" y="3432351"/>
                <a:ext cx="782026" cy="1584176"/>
              </a:xfrm>
              <a:prstGeom prst="rect">
                <a:avLst/>
              </a:prstGeom>
              <a:blipFill rotWithShape="1">
                <a:blip r:embed="rId13"/>
                <a:stretch>
                  <a:fillRect l="-3008" r="-30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矩形 22"/>
              <p:cNvSpPr/>
              <p:nvPr/>
            </p:nvSpPr>
            <p:spPr>
              <a:xfrm>
                <a:off x="4794240" y="3432351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3" name="矩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4240" y="3432351"/>
                <a:ext cx="782026" cy="1584176"/>
              </a:xfrm>
              <a:prstGeom prst="rect">
                <a:avLst/>
              </a:prstGeom>
              <a:blipFill rotWithShape="1">
                <a:blip r:embed="rId14"/>
                <a:stretch>
                  <a:fillRect l="-6015" r="-67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145307" y="3084916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307" y="3084916"/>
                <a:ext cx="495005" cy="43023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750743" y="3084916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0743" y="3084916"/>
                <a:ext cx="495005" cy="43023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矩形 25"/>
              <p:cNvSpPr/>
              <p:nvPr/>
            </p:nvSpPr>
            <p:spPr>
              <a:xfrm>
                <a:off x="5568466" y="3432351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6" name="矩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8466" y="3432351"/>
                <a:ext cx="782026" cy="1584176"/>
              </a:xfrm>
              <a:prstGeom prst="rect">
                <a:avLst/>
              </a:prstGeom>
              <a:blipFill rotWithShape="1">
                <a:blip r:embed="rId17"/>
                <a:stretch>
                  <a:fillRect l="-3759" r="-45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矩形 26"/>
          <p:cNvSpPr/>
          <p:nvPr/>
        </p:nvSpPr>
        <p:spPr>
          <a:xfrm>
            <a:off x="6547340" y="3432351"/>
            <a:ext cx="2088232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1" name="直接连接符 30"/>
          <p:cNvCxnSpPr/>
          <p:nvPr/>
        </p:nvCxnSpPr>
        <p:spPr>
          <a:xfrm>
            <a:off x="7243012" y="3432351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7915492" y="3432351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6547340" y="4009321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6547340" y="4492708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7243012" y="4009321"/>
            <a:ext cx="672480" cy="48338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7915492" y="4492708"/>
            <a:ext cx="720080" cy="52381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691356" y="3084916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1356" y="3084916"/>
                <a:ext cx="495005" cy="430236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343953" y="3084916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953" y="3084916"/>
                <a:ext cx="495005" cy="430236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028029" y="3084916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029" y="3084916"/>
                <a:ext cx="495005" cy="430236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523034" y="3488119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034" y="3488119"/>
                <a:ext cx="495005" cy="430236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523033" y="4035896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033" y="4035896"/>
                <a:ext cx="495005" cy="430236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523034" y="4530989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034" y="4530989"/>
                <a:ext cx="495005" cy="430236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409054" y="2949551"/>
                <a:ext cx="12907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Update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𝑅</m:t>
                    </m:r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054" y="2949551"/>
                <a:ext cx="1290738" cy="369332"/>
              </a:xfrm>
              <a:prstGeom prst="rect">
                <a:avLst/>
              </a:prstGeom>
              <a:blipFill rotWithShape="1">
                <a:blip r:embed="rId24"/>
                <a:stretch>
                  <a:fillRect l="-3774" t="-8333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096192" y="2272326"/>
                <a:ext cx="1284006" cy="3765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Update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altLang="zh-CN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𝑅𝐹</m:t>
                            </m:r>
                          </m:e>
                        </m:acc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192" y="2272326"/>
                <a:ext cx="1284006" cy="376513"/>
              </a:xfrm>
              <a:prstGeom prst="rect">
                <a:avLst/>
              </a:prstGeom>
              <a:blipFill rotWithShape="1">
                <a:blip r:embed="rId25"/>
                <a:stretch>
                  <a:fillRect l="-4265" t="-4839" r="-41232" b="-258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243012" y="2271702"/>
                <a:ext cx="1284006" cy="3776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Update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𝑅𝐹</m:t>
                            </m:r>
                          </m:e>
                        </m:acc>
                      </m:e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3012" y="2271702"/>
                <a:ext cx="1284006" cy="377667"/>
              </a:xfrm>
              <a:prstGeom prst="rect">
                <a:avLst/>
              </a:prstGeom>
              <a:blipFill rotWithShape="1">
                <a:blip r:embed="rId26"/>
                <a:stretch>
                  <a:fillRect l="-3791" t="-4839" r="-41706" b="-2580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直接连接符 51"/>
          <p:cNvCxnSpPr>
            <a:endCxn id="48" idx="0"/>
          </p:cNvCxnSpPr>
          <p:nvPr/>
        </p:nvCxnSpPr>
        <p:spPr>
          <a:xfrm>
            <a:off x="1947734" y="1994984"/>
            <a:ext cx="106689" cy="954567"/>
          </a:xfrm>
          <a:prstGeom prst="line">
            <a:avLst/>
          </a:prstGeom>
          <a:ln w="34925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 flipH="1">
            <a:off x="2396531" y="1994984"/>
            <a:ext cx="936104" cy="954567"/>
          </a:xfrm>
          <a:prstGeom prst="line">
            <a:avLst/>
          </a:prstGeom>
          <a:ln w="34925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 flipH="1">
            <a:off x="5108718" y="2715766"/>
            <a:ext cx="468052" cy="127666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>
            <a:off x="5875759" y="2715766"/>
            <a:ext cx="1703493" cy="15352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 flipH="1">
            <a:off x="5923987" y="2649369"/>
            <a:ext cx="1655265" cy="135995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>
          <a:xfrm>
            <a:off x="8028029" y="2658739"/>
            <a:ext cx="247503" cy="208736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上箭头 67"/>
          <p:cNvSpPr/>
          <p:nvPr/>
        </p:nvSpPr>
        <p:spPr>
          <a:xfrm rot="8412919">
            <a:off x="3563742" y="2427281"/>
            <a:ext cx="423924" cy="646101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50" name="Picture 2" descr="C:\Users\Sirius\AppData\Local\Microsoft\Windows\Temporary Internet Files\Content.IE5\YUWZ51JM\563px-South_Africa_-_General_Warning_sign_(temporary).svg[1].png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967" y="952813"/>
            <a:ext cx="557565" cy="492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358074" y="875749"/>
            <a:ext cx="3168944" cy="646331"/>
          </a:xfrm>
          <a:prstGeom prst="rect">
            <a:avLst/>
          </a:prstGeom>
          <a:noFill/>
          <a:ln w="25400">
            <a:solidFill>
              <a:schemeClr val="accent1">
                <a:shade val="95000"/>
                <a:satMod val="105000"/>
              </a:schemeClr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Two random functions have more</a:t>
            </a:r>
          </a:p>
          <a:p>
            <a:r>
              <a:rPr lang="en-US" altLang="zh-CN" dirty="0" smtClean="0"/>
              <a:t>Entropy!</a:t>
            </a:r>
            <a:endParaRPr lang="zh-CN" altLang="en-US" dirty="0"/>
          </a:p>
        </p:txBody>
      </p:sp>
      <p:cxnSp>
        <p:nvCxnSpPr>
          <p:cNvPr id="30" name="直接连接符 29"/>
          <p:cNvCxnSpPr>
            <a:stCxn id="49" idx="0"/>
            <a:endCxn id="11" idx="2"/>
          </p:cNvCxnSpPr>
          <p:nvPr/>
        </p:nvCxnSpPr>
        <p:spPr>
          <a:xfrm flipV="1">
            <a:off x="5738195" y="1522080"/>
            <a:ext cx="1204351" cy="750246"/>
          </a:xfrm>
          <a:prstGeom prst="line">
            <a:avLst/>
          </a:prstGeom>
          <a:ln w="25400">
            <a:head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>
            <a:stCxn id="50" idx="0"/>
            <a:endCxn id="11" idx="2"/>
          </p:cNvCxnSpPr>
          <p:nvPr/>
        </p:nvCxnSpPr>
        <p:spPr>
          <a:xfrm flipH="1" flipV="1">
            <a:off x="6942546" y="1522080"/>
            <a:ext cx="942469" cy="749622"/>
          </a:xfrm>
          <a:prstGeom prst="line">
            <a:avLst/>
          </a:prstGeom>
          <a:ln w="25400">
            <a:head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83121" y="3434931"/>
                <a:ext cx="2749513" cy="122174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dirty="0" smtClean="0">
                    <a:solidFill>
                      <a:schemeClr val="accent1"/>
                    </a:solidFill>
                  </a:rPr>
                  <a:t>Many Tuple Lemma</a:t>
                </a:r>
                <a:r>
                  <a:rPr lang="en-US" altLang="zh-CN" dirty="0" smtClean="0"/>
                  <a:t>:</a:t>
                </a:r>
              </a:p>
              <a:p>
                <a:r>
                  <a:rPr lang="en-US" altLang="zh-CN" dirty="0" smtClean="0"/>
                  <a:t>Given </a:t>
                </a:r>
                <a14:m>
                  <m:oMath xmlns:m="http://schemas.openxmlformats.org/officeDocument/2006/math">
                    <m:r>
                      <a:rPr lang="en-US" altLang="zh-CN" b="1" i="0" smtClean="0">
                        <a:latin typeface="Cambria Math"/>
                      </a:rPr>
                      <m:t>𝐕𝐙</m:t>
                    </m:r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and </a:t>
                </a:r>
                <a14:m>
                  <m:oMath xmlns:m="http://schemas.openxmlformats.org/officeDocument/2006/math">
                    <m:r>
                      <a:rPr lang="en-US" altLang="zh-CN" b="1" i="0" smtClean="0">
                        <a:latin typeface="Cambria Math"/>
                      </a:rPr>
                      <m:t>𝐙</m:t>
                    </m:r>
                  </m:oMath>
                </a14:m>
                <a:r>
                  <a:rPr lang="en-US" altLang="zh-CN" dirty="0" smtClean="0"/>
                  <a:t> and </a:t>
                </a:r>
                <a14:m>
                  <m:oMath xmlns:m="http://schemas.openxmlformats.org/officeDocument/2006/math">
                    <m:r>
                      <a:rPr lang="en-US" altLang="zh-CN" b="1" i="0" smtClean="0">
                        <a:latin typeface="Cambria Math"/>
                      </a:rPr>
                      <m:t>𝐭</m:t>
                    </m:r>
                  </m:oMath>
                </a14:m>
                <a:r>
                  <a:rPr lang="en-US" altLang="zh-CN" dirty="0" smtClean="0"/>
                  <a:t>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1" i="0" smtClean="0">
                          <a:latin typeface="Cambria Math"/>
                        </a:rPr>
                        <m:t>𝐕𝐭</m:t>
                      </m:r>
                      <m:r>
                        <a:rPr lang="en-US" altLang="zh-CN" b="0" i="1" smtClean="0">
                          <a:latin typeface="Cambria Math"/>
                        </a:rPr>
                        <m:t>≈</m:t>
                      </m:r>
                      <m:r>
                        <a:rPr lang="en-US" altLang="zh-CN" b="1" i="0" smtClean="0">
                          <a:latin typeface="Cambria Math"/>
                        </a:rPr>
                        <m:t>𝐕𝐭</m:t>
                      </m:r>
                      <m:r>
                        <a:rPr lang="en-US" altLang="zh-CN" b="0" i="1" smtClean="0">
                          <a:latin typeface="Cambria Math"/>
                        </a:rPr>
                        <m:t>+</m:t>
                      </m:r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𝜏</m:t>
                      </m:r>
                      <m:sSub>
                        <m:sSubPr>
                          <m:ctrlP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1" i="0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𝐞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altLang="zh-CN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𝜏</m:t>
                      </m:r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∈</m:t>
                      </m:r>
                      <m:sSub>
                        <m:sSubPr>
                          <m:ctrlP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ℤ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en-US" altLang="zh-CN" b="0" dirty="0" smtClean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21" y="3434931"/>
                <a:ext cx="2749513" cy="1221745"/>
              </a:xfrm>
              <a:prstGeom prst="rect">
                <a:avLst/>
              </a:prstGeom>
              <a:blipFill rotWithShape="1">
                <a:blip r:embed="rId28"/>
                <a:stretch>
                  <a:fillRect l="-1996" t="-24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703053" y="1099101"/>
                <a:ext cx="3976605" cy="1238544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altLang="zh-CN" b="1" i="1" dirty="0" smtClean="0">
                    <a:solidFill>
                      <a:schemeClr val="accent1"/>
                    </a:solidFill>
                  </a:rPr>
                  <a:t>Generalized</a:t>
                </a:r>
                <a:r>
                  <a:rPr lang="en-US" altLang="zh-CN" b="1" dirty="0" smtClean="0">
                    <a:solidFill>
                      <a:schemeClr val="accent1"/>
                    </a:solidFill>
                  </a:rPr>
                  <a:t> Many Tuple Lemma</a:t>
                </a:r>
                <a:r>
                  <a:rPr lang="en-US" altLang="zh-CN" dirty="0" smtClean="0"/>
                  <a:t>:</a:t>
                </a:r>
              </a:p>
              <a:p>
                <a:r>
                  <a:rPr lang="en-US" altLang="zh-CN" dirty="0" smtClean="0"/>
                  <a:t>Given </a:t>
                </a:r>
                <a14:m>
                  <m:oMath xmlns:m="http://schemas.openxmlformats.org/officeDocument/2006/math">
                    <m:r>
                      <a:rPr lang="en-US" altLang="zh-CN" b="1" i="0" smtClean="0">
                        <a:latin typeface="Cambria Math"/>
                      </a:rPr>
                      <m:t>𝐕𝐙</m:t>
                    </m:r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and </a:t>
                </a:r>
                <a14:m>
                  <m:oMath xmlns:m="http://schemas.openxmlformats.org/officeDocument/2006/math">
                    <m:r>
                      <a:rPr lang="en-US" altLang="zh-CN" b="1" i="0" smtClean="0">
                        <a:latin typeface="Cambria Math"/>
                      </a:rPr>
                      <m:t>𝐙</m:t>
                    </m:r>
                  </m:oMath>
                </a14:m>
                <a:r>
                  <a:rPr lang="en-US" altLang="zh-CN" dirty="0" smtClean="0"/>
                  <a:t> and </a:t>
                </a:r>
                <a14:m>
                  <m:oMath xmlns:m="http://schemas.openxmlformats.org/officeDocument/2006/math">
                    <m:r>
                      <a:rPr lang="en-US" altLang="zh-CN" b="1" i="0" smtClean="0">
                        <a:latin typeface="Cambria Math"/>
                      </a:rPr>
                      <m:t>𝐭</m:t>
                    </m:r>
                  </m:oMath>
                </a14:m>
                <a:r>
                  <a:rPr lang="en-US" altLang="zh-CN" dirty="0" smtClean="0"/>
                  <a:t>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1" i="0" smtClean="0">
                          <a:latin typeface="Cambria Math"/>
                        </a:rPr>
                        <m:t>𝐕𝐭</m:t>
                      </m:r>
                      <m:r>
                        <a:rPr lang="en-US" altLang="zh-CN" b="0" i="1" smtClean="0">
                          <a:latin typeface="Cambria Math"/>
                        </a:rPr>
                        <m:t>≈</m:t>
                      </m:r>
                      <m:r>
                        <a:rPr lang="en-US" altLang="zh-CN" b="1" i="0" smtClean="0">
                          <a:latin typeface="Cambria Math"/>
                        </a:rPr>
                        <m:t>𝐕𝐭</m:t>
                      </m:r>
                      <m:r>
                        <a:rPr lang="en-US" altLang="zh-CN" b="0" i="1" smtClean="0">
                          <a:latin typeface="Cambria Math"/>
                        </a:rPr>
                        <m:t>+</m:t>
                      </m:r>
                      <m:r>
                        <a:rPr lang="en-US" altLang="zh-CN" b="1" i="0" smtClean="0">
                          <a:solidFill>
                            <a:schemeClr val="accent1"/>
                          </a:solidFill>
                          <a:latin typeface="Cambria Math"/>
                        </a:rPr>
                        <m:t>𝛕</m:t>
                      </m:r>
                    </m:oMath>
                  </m:oMathPara>
                </a14:m>
                <a:endParaRPr lang="en-US" altLang="zh-CN" b="1" dirty="0" smtClean="0">
                  <a:solidFill>
                    <a:schemeClr val="accent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1" i="0" smtClean="0">
                          <a:solidFill>
                            <a:schemeClr val="accent1"/>
                          </a:solidFill>
                          <a:latin typeface="Cambria Math"/>
                        </a:rPr>
                        <m:t>𝛕</m:t>
                      </m:r>
                      <m:r>
                        <a:rPr lang="en-US" altLang="zh-CN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∈</m:t>
                      </m:r>
                      <m:sSubSup>
                        <m:sSubSupPr>
                          <m:ctrlPr>
                            <a:rPr lang="en-US" altLang="zh-CN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en-US" altLang="zh-CN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ℤ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altLang="zh-CN" b="1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𝒅</m:t>
                          </m:r>
                        </m:sup>
                      </m:sSubSup>
                    </m:oMath>
                  </m:oMathPara>
                </a14:m>
                <a:endParaRPr lang="zh-CN" altLang="en-US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053" y="1099101"/>
                <a:ext cx="3976605" cy="1238544"/>
              </a:xfrm>
              <a:prstGeom prst="rect">
                <a:avLst/>
              </a:prstGeom>
              <a:blipFill rotWithShape="1">
                <a:blip r:embed="rId29"/>
                <a:stretch>
                  <a:fillRect l="-1225" t="-24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矩形 2"/>
          <p:cNvSpPr/>
          <p:nvPr/>
        </p:nvSpPr>
        <p:spPr>
          <a:xfrm>
            <a:off x="1959288" y="1163584"/>
            <a:ext cx="91526" cy="1108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633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5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4" dur="2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/>
      <p:bldP spid="16" grpId="0"/>
      <p:bldP spid="17" grpId="0"/>
      <p:bldP spid="18" grpId="0"/>
      <p:bldP spid="19" grpId="0" animBg="1"/>
      <p:bldP spid="20" grpId="0"/>
      <p:bldP spid="21" grpId="0"/>
      <p:bldP spid="22" grpId="0" animBg="1"/>
      <p:bldP spid="23" grpId="0" animBg="1"/>
      <p:bldP spid="24" grpId="0"/>
      <p:bldP spid="25" grpId="0"/>
      <p:bldP spid="26" grpId="0" animBg="1"/>
      <p:bldP spid="27" grpId="0" animBg="1"/>
      <p:bldP spid="36" grpId="0" animBg="1"/>
      <p:bldP spid="37" grpId="0" animBg="1"/>
      <p:bldP spid="38" grpId="0"/>
      <p:bldP spid="39" grpId="0"/>
      <p:bldP spid="40" grpId="0"/>
      <p:bldP spid="41" grpId="0"/>
      <p:bldP spid="42" grpId="0"/>
      <p:bldP spid="43" grpId="0"/>
      <p:bldP spid="48" grpId="0"/>
      <p:bldP spid="49" grpId="0"/>
      <p:bldP spid="50" grpId="0"/>
      <p:bldP spid="68" grpId="0" animBg="1"/>
      <p:bldP spid="11" grpId="0" animBg="1"/>
      <p:bldP spid="51" grpId="0" animBg="1"/>
      <p:bldP spid="6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 Preserving Tightness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We base all these properties on standard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𝑑</m:t>
                    </m:r>
                  </m:oMath>
                </a14:m>
                <a:r>
                  <a:rPr lang="en-US" altLang="zh-CN" dirty="0" smtClean="0"/>
                  <a:t>-Linear assumption</a:t>
                </a:r>
              </a:p>
              <a:p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</a:rPr>
                      <m:t>𝑑</m:t>
                    </m:r>
                  </m:oMath>
                </a14:m>
                <a:r>
                  <a:rPr lang="en-US" altLang="zh-CN" dirty="0"/>
                  <a:t>-Linear </a:t>
                </a:r>
                <a:r>
                  <a:rPr lang="en-US" altLang="zh-CN" dirty="0" smtClean="0"/>
                  <a:t>assumption is random self-reducible [c.f. </a:t>
                </a:r>
                <a:r>
                  <a:rPr lang="en-US" altLang="zh-CN" dirty="0" err="1" smtClean="0"/>
                  <a:t>Escala-Herold-Kiltz-Rafols-Villar</a:t>
                </a:r>
                <a:r>
                  <a:rPr lang="en-US" altLang="zh-CN" dirty="0" smtClean="0"/>
                  <a:t> @ CRYPTO 13]</a:t>
                </a:r>
              </a:p>
              <a:p>
                <a:r>
                  <a:rPr lang="en-US" altLang="zh-CN" dirty="0" smtClean="0"/>
                  <a:t>Security loss is O(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𝑑</m:t>
                    </m:r>
                  </m:oMath>
                </a14:m>
                <a:r>
                  <a:rPr lang="en-US" altLang="zh-CN" dirty="0" smtClean="0"/>
                  <a:t>), constant for fixed assumption.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06" t="-159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975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Glance of other Results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914400" y="1085850"/>
                <a:ext cx="7772400" cy="2710036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altLang="zh-CN" dirty="0" smtClean="0"/>
                  <a:t>Stronger security (No. of </a:t>
                </a:r>
                <a:r>
                  <a:rPr lang="en-US" altLang="zh-CN" dirty="0" err="1" smtClean="0"/>
                  <a:t>ct</a:t>
                </a:r>
                <a:r>
                  <a:rPr lang="en-US" altLang="zh-CN" dirty="0" smtClean="0"/>
                  <a:t> per id) with no extra assumption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𝑑</m:t>
                    </m:r>
                  </m:oMath>
                </a14:m>
                <a:r>
                  <a:rPr lang="en-US" altLang="zh-CN" dirty="0" smtClean="0"/>
                  <a:t>-weak adaptively secure: </a:t>
                </a:r>
                <a:r>
                  <a:rPr lang="en-US" altLang="zh-CN" dirty="0" smtClean="0"/>
                  <a:t>unconditionally (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𝑑</m:t>
                    </m:r>
                  </m:oMath>
                </a14:m>
                <a:r>
                  <a:rPr lang="en-US" altLang="zh-CN" dirty="0" smtClean="0"/>
                  <a:t>-Lin)</a:t>
                </a:r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full adaptive secure: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𝑑</m:t>
                    </m:r>
                  </m:oMath>
                </a14:m>
                <a:r>
                  <a:rPr lang="en-US" altLang="zh-CN" dirty="0" smtClean="0"/>
                  <a:t>-Lin assumption</a:t>
                </a:r>
              </a:p>
              <a:p>
                <a:r>
                  <a:rPr lang="en-US" altLang="zh-CN" dirty="0" smtClean="0"/>
                  <a:t>An improvement:</a:t>
                </a:r>
              </a:p>
              <a:p>
                <a:pPr lvl="1"/>
                <a:r>
                  <a:rPr lang="en-US" altLang="zh-CN" dirty="0" smtClean="0"/>
                  <a:t>Compress two semi-functional spaces: from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𝑑</m:t>
                    </m:r>
                  </m:oMath>
                </a14:m>
                <a:r>
                  <a:rPr lang="en-US" altLang="zh-CN" dirty="0" smtClean="0"/>
                  <a:t> to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𝑑</m:t>
                    </m:r>
                    <m:r>
                      <a:rPr lang="en-US" altLang="zh-CN" b="0" i="1" smtClean="0">
                        <a:latin typeface="Cambria Math"/>
                      </a:rPr>
                      <m:t>/2</m:t>
                    </m:r>
                  </m:oMath>
                </a14:m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Positive: Higher performance</a:t>
                </a:r>
              </a:p>
              <a:p>
                <a:pPr lvl="1"/>
                <a:r>
                  <a:rPr lang="en-US" altLang="zh-CN" dirty="0" smtClean="0"/>
                  <a:t>Negative: Non-standard/stronger assumption for switching </a:t>
                </a:r>
                <a:r>
                  <a:rPr lang="en-US" altLang="zh-CN" dirty="0" err="1" smtClean="0"/>
                  <a:t>ct</a:t>
                </a:r>
                <a:endParaRPr lang="en-US" altLang="zh-CN" dirty="0" smtClean="0"/>
              </a:p>
              <a:p>
                <a:pPr lvl="1"/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914400" y="1085850"/>
                <a:ext cx="7772400" cy="2710036"/>
              </a:xfrm>
              <a:blipFill rotWithShape="1">
                <a:blip r:embed="rId2"/>
                <a:stretch>
                  <a:fillRect l="-549" t="-31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331640" y="3795885"/>
            <a:ext cx="6696744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chemeClr val="accent1"/>
                </a:solidFill>
              </a:rPr>
              <a:t>Open problem</a:t>
            </a:r>
            <a:endParaRPr lang="en-US" altLang="zh-CN" sz="2400" dirty="0" smtClean="0"/>
          </a:p>
          <a:p>
            <a:r>
              <a:rPr lang="en-US" altLang="zh-CN" sz="2400" dirty="0" smtClean="0"/>
              <a:t>Find an approach to achieve high performance under standard/weaker assumption !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5984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978080" cy="857250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An Independent Work on This Topic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sz="2400" dirty="0" err="1" smtClean="0"/>
              <a:t>Attrapadung</a:t>
            </a:r>
            <a:r>
              <a:rPr lang="en-US" altLang="zh-CN" sz="2400" dirty="0" smtClean="0"/>
              <a:t>-Hanaoka-Yamada @ AsiaCrypt15 </a:t>
            </a:r>
          </a:p>
          <a:p>
            <a:pPr lvl="1"/>
            <a:r>
              <a:rPr lang="en-US" altLang="zh-CN" dirty="0" smtClean="0"/>
              <a:t>An elegant explanation of Chen-</a:t>
            </a:r>
            <a:r>
              <a:rPr lang="en-US" altLang="zh-CN" dirty="0" err="1" smtClean="0"/>
              <a:t>Wee’s</a:t>
            </a:r>
            <a:r>
              <a:rPr lang="en-US" altLang="zh-CN" dirty="0" smtClean="0"/>
              <a:t> proof idea </a:t>
            </a:r>
            <a:r>
              <a:rPr lang="en-US" altLang="zh-CN" dirty="0"/>
              <a:t>[CW13] using </a:t>
            </a:r>
            <a:r>
              <a:rPr lang="en-US" altLang="zh-CN" i="1" dirty="0" smtClean="0">
                <a:solidFill>
                  <a:schemeClr val="accent1"/>
                </a:solidFill>
              </a:rPr>
              <a:t>Broadcast Encoding </a:t>
            </a:r>
            <a:r>
              <a:rPr lang="en-US" altLang="zh-CN" dirty="0" smtClean="0"/>
              <a:t>mechanism</a:t>
            </a:r>
          </a:p>
          <a:p>
            <a:pPr lvl="1"/>
            <a:r>
              <a:rPr lang="en-US" altLang="zh-CN" i="1" dirty="0" smtClean="0">
                <a:solidFill>
                  <a:schemeClr val="accent1"/>
                </a:solidFill>
              </a:rPr>
              <a:t>Generic</a:t>
            </a:r>
            <a:r>
              <a:rPr lang="en-US" altLang="zh-CN" dirty="0" smtClean="0"/>
              <a:t> construction for almost-tightly secure IBE in both composite- and </a:t>
            </a:r>
            <a:r>
              <a:rPr lang="en-US" altLang="zh-CN" i="1" dirty="0" smtClean="0">
                <a:solidFill>
                  <a:schemeClr val="accent1"/>
                </a:solidFill>
              </a:rPr>
              <a:t>prime</a:t>
            </a:r>
            <a:r>
              <a:rPr lang="en-US" altLang="zh-CN" dirty="0" smtClean="0"/>
              <a:t>-order groups</a:t>
            </a:r>
          </a:p>
          <a:p>
            <a:pPr lvl="1"/>
            <a:r>
              <a:rPr lang="en-US" altLang="zh-CN" dirty="0" smtClean="0"/>
              <a:t>Basic prime-order construction is similar to </a:t>
            </a:r>
            <a:r>
              <a:rPr lang="en-US" altLang="zh-CN" dirty="0" smtClean="0"/>
              <a:t>ours</a:t>
            </a:r>
            <a:r>
              <a:rPr lang="en-US" altLang="zh-CN" dirty="0"/>
              <a:t> </a:t>
            </a:r>
            <a:r>
              <a:rPr lang="en-US" altLang="zh-CN" dirty="0" smtClean="0"/>
              <a:t>improvement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More concrete results: </a:t>
            </a:r>
          </a:p>
          <a:p>
            <a:pPr lvl="2"/>
            <a:r>
              <a:rPr lang="en-US" altLang="zh-CN" dirty="0" smtClean="0"/>
              <a:t>Tight reduction with short public parameter</a:t>
            </a:r>
          </a:p>
          <a:p>
            <a:pPr lvl="2"/>
            <a:r>
              <a:rPr lang="en-US" altLang="zh-CN" dirty="0" smtClean="0"/>
              <a:t>Anonymous version</a:t>
            </a:r>
          </a:p>
          <a:p>
            <a:r>
              <a:rPr lang="en-US" altLang="zh-CN" dirty="0" smtClean="0"/>
              <a:t>Our work is more general in terms of assumption.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0176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1779662"/>
            <a:ext cx="7772400" cy="857250"/>
          </a:xfrm>
        </p:spPr>
        <p:txBody>
          <a:bodyPr/>
          <a:lstStyle/>
          <a:p>
            <a:r>
              <a:rPr lang="en-US" altLang="zh-CN" dirty="0" smtClean="0"/>
              <a:t>Overview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02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7584" y="1563638"/>
            <a:ext cx="7772400" cy="1501675"/>
          </a:xfrm>
        </p:spPr>
        <p:txBody>
          <a:bodyPr>
            <a:normAutofit/>
          </a:bodyPr>
          <a:lstStyle/>
          <a:p>
            <a:pPr algn="ctr"/>
            <a:r>
              <a:rPr lang="en-US" altLang="zh-CN" dirty="0" smtClean="0">
                <a:solidFill>
                  <a:schemeClr val="accent1"/>
                </a:solidFill>
              </a:rPr>
              <a:t>The End</a:t>
            </a:r>
            <a:br>
              <a:rPr lang="en-US" altLang="zh-CN" dirty="0" smtClean="0">
                <a:solidFill>
                  <a:schemeClr val="accent1"/>
                </a:solidFill>
              </a:rPr>
            </a:br>
            <a:r>
              <a:rPr lang="en-US" altLang="zh-CN" dirty="0" smtClean="0">
                <a:solidFill>
                  <a:schemeClr val="accent1"/>
                </a:solidFill>
              </a:rPr>
              <a:t>Any Question?</a:t>
            </a:r>
            <a:endParaRPr lang="zh-CN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32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 Preserving Tightness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00246" y="1383809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Span(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04409" y="1383809"/>
                <a:ext cx="9492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)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≈</m:t>
                    </m:r>
                  </m:oMath>
                </a14:m>
                <a:r>
                  <a:rPr lang="en-US" altLang="zh-CN" dirty="0" smtClean="0"/>
                  <a:t>Span(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4409" y="1383809"/>
                <a:ext cx="949299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5806" t="-8197" r="-5806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229309" y="1383809"/>
            <a:ext cx="247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3017109" y="124443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3948225" y="3332480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dirty="0" smtClean="0"/>
              <a:t>……</a:t>
            </a:r>
            <a:endParaRPr lang="zh-CN" altLang="en-US" dirty="0"/>
          </a:p>
        </p:txBody>
      </p:sp>
      <p:sp>
        <p:nvSpPr>
          <p:cNvPr id="42" name="矩形 41"/>
          <p:cNvSpPr/>
          <p:nvPr/>
        </p:nvSpPr>
        <p:spPr>
          <a:xfrm>
            <a:off x="3293715" y="124443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3565504" y="124443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4656643" y="124443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4933249" y="124443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/>
          <p:cNvSpPr/>
          <p:nvPr/>
        </p:nvSpPr>
        <p:spPr>
          <a:xfrm>
            <a:off x="5205038" y="124443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5504584" y="1249276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5781190" y="1249276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6052979" y="1249276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2310320" y="232436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Span(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714483" y="2324368"/>
                <a:ext cx="9492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)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≈</m:t>
                    </m:r>
                  </m:oMath>
                </a14:m>
                <a:r>
                  <a:rPr lang="en-US" altLang="zh-CN" dirty="0" smtClean="0"/>
                  <a:t>Span(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483" y="2324368"/>
                <a:ext cx="949299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5128" t="-8197" r="-5769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6239383" y="2324368"/>
            <a:ext cx="247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55" name="矩形 54"/>
          <p:cNvSpPr/>
          <p:nvPr/>
        </p:nvSpPr>
        <p:spPr>
          <a:xfrm>
            <a:off x="3027183" y="2184998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矩形 55"/>
          <p:cNvSpPr/>
          <p:nvPr/>
        </p:nvSpPr>
        <p:spPr>
          <a:xfrm>
            <a:off x="3303789" y="2184998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/>
          <p:cNvSpPr/>
          <p:nvPr/>
        </p:nvSpPr>
        <p:spPr>
          <a:xfrm>
            <a:off x="3575578" y="2184998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矩形 57"/>
          <p:cNvSpPr/>
          <p:nvPr/>
        </p:nvSpPr>
        <p:spPr>
          <a:xfrm>
            <a:off x="4666717" y="2184998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>
            <a:off x="4943323" y="2184998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5215112" y="2184998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5514658" y="2189835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>
            <a:off x="5791264" y="2189835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矩形 62"/>
          <p:cNvSpPr/>
          <p:nvPr/>
        </p:nvSpPr>
        <p:spPr>
          <a:xfrm>
            <a:off x="6063053" y="2189835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2313741" y="426858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Span(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717904" y="4268584"/>
                <a:ext cx="9492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)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≈</m:t>
                    </m:r>
                  </m:oMath>
                </a14:m>
                <a:r>
                  <a:rPr lang="en-US" altLang="zh-CN" dirty="0" smtClean="0"/>
                  <a:t>Span(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7904" y="4268584"/>
                <a:ext cx="949299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5769" t="-8197" r="-5128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6242804" y="4268584"/>
            <a:ext cx="247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67" name="矩形 66"/>
          <p:cNvSpPr/>
          <p:nvPr/>
        </p:nvSpPr>
        <p:spPr>
          <a:xfrm>
            <a:off x="3030604" y="412921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矩形 67"/>
          <p:cNvSpPr/>
          <p:nvPr/>
        </p:nvSpPr>
        <p:spPr>
          <a:xfrm>
            <a:off x="3307210" y="412921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矩形 68"/>
          <p:cNvSpPr/>
          <p:nvPr/>
        </p:nvSpPr>
        <p:spPr>
          <a:xfrm>
            <a:off x="3578999" y="412921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矩形 69"/>
          <p:cNvSpPr/>
          <p:nvPr/>
        </p:nvSpPr>
        <p:spPr>
          <a:xfrm>
            <a:off x="4670138" y="412921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>
            <a:off x="4946744" y="412921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矩形 71"/>
          <p:cNvSpPr/>
          <p:nvPr/>
        </p:nvSpPr>
        <p:spPr>
          <a:xfrm>
            <a:off x="5218533" y="412921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矩形 72"/>
          <p:cNvSpPr/>
          <p:nvPr/>
        </p:nvSpPr>
        <p:spPr>
          <a:xfrm>
            <a:off x="5518079" y="4134051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矩形 73"/>
          <p:cNvSpPr/>
          <p:nvPr/>
        </p:nvSpPr>
        <p:spPr>
          <a:xfrm>
            <a:off x="5794685" y="4134051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矩形 74"/>
          <p:cNvSpPr/>
          <p:nvPr/>
        </p:nvSpPr>
        <p:spPr>
          <a:xfrm>
            <a:off x="6066474" y="4134051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TextBox 75"/>
          <p:cNvSpPr txBox="1"/>
          <p:nvPr/>
        </p:nvSpPr>
        <p:spPr>
          <a:xfrm>
            <a:off x="129272" y="1011505"/>
            <a:ext cx="971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Situation</a:t>
            </a:r>
            <a:endParaRPr lang="zh-CN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88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4. Preserving Tightness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0353" y="1505566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Span(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938932" y="1500729"/>
                <a:ext cx="9492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)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≈</m:t>
                    </m:r>
                  </m:oMath>
                </a14:m>
                <a:r>
                  <a:rPr lang="en-US" altLang="zh-CN" dirty="0" smtClean="0"/>
                  <a:t>Span(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932" y="1500729"/>
                <a:ext cx="949299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5128" t="-8197" r="-5769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8463832" y="1500729"/>
            <a:ext cx="247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177773" y="136135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4029065" y="2963723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dirty="0" smtClean="0"/>
              <a:t>……</a:t>
            </a:r>
            <a:endParaRPr lang="zh-CN" altLang="en-US" dirty="0"/>
          </a:p>
        </p:txBody>
      </p:sp>
      <p:sp>
        <p:nvSpPr>
          <p:cNvPr id="42" name="矩形 41"/>
          <p:cNvSpPr/>
          <p:nvPr/>
        </p:nvSpPr>
        <p:spPr>
          <a:xfrm>
            <a:off x="1454379" y="136135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1726168" y="136135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6891166" y="136135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7167772" y="136135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/>
          <p:cNvSpPr/>
          <p:nvPr/>
        </p:nvSpPr>
        <p:spPr>
          <a:xfrm>
            <a:off x="7439561" y="136135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矩形 48"/>
          <p:cNvSpPr/>
          <p:nvPr/>
        </p:nvSpPr>
        <p:spPr>
          <a:xfrm>
            <a:off x="7739107" y="1366196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8015713" y="1366196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50"/>
          <p:cNvSpPr/>
          <p:nvPr/>
        </p:nvSpPr>
        <p:spPr>
          <a:xfrm>
            <a:off x="8287502" y="1366196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TextBox 75"/>
          <p:cNvSpPr txBox="1"/>
          <p:nvPr/>
        </p:nvSpPr>
        <p:spPr>
          <a:xfrm>
            <a:off x="135966" y="994029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Solution</a:t>
            </a:r>
            <a:endParaRPr lang="zh-CN" altLang="en-US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821453" y="1500729"/>
                <a:ext cx="9492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)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≈</m:t>
                    </m:r>
                  </m:oMath>
                </a14:m>
                <a:r>
                  <a:rPr lang="en-US" altLang="zh-CN" dirty="0" smtClean="0"/>
                  <a:t>Span(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453" y="1500729"/>
                <a:ext cx="949299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5769" t="-8197" r="-5128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矩形 44"/>
          <p:cNvSpPr/>
          <p:nvPr/>
        </p:nvSpPr>
        <p:spPr>
          <a:xfrm>
            <a:off x="2754993" y="135491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矩形 76"/>
          <p:cNvSpPr/>
          <p:nvPr/>
        </p:nvSpPr>
        <p:spPr>
          <a:xfrm>
            <a:off x="3031599" y="135491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矩形 77"/>
          <p:cNvSpPr/>
          <p:nvPr/>
        </p:nvSpPr>
        <p:spPr>
          <a:xfrm>
            <a:off x="3303388" y="135491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矩形 78"/>
          <p:cNvSpPr/>
          <p:nvPr/>
        </p:nvSpPr>
        <p:spPr>
          <a:xfrm>
            <a:off x="3602934" y="1359756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3741839" y="1478279"/>
                <a:ext cx="9492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)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≈</m:t>
                    </m:r>
                  </m:oMath>
                </a14:m>
                <a:r>
                  <a:rPr lang="en-US" altLang="zh-CN" dirty="0" smtClean="0"/>
                  <a:t>Span(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839" y="1478279"/>
                <a:ext cx="949299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5769" t="-6557" r="-5128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矩形 81"/>
          <p:cNvSpPr/>
          <p:nvPr/>
        </p:nvSpPr>
        <p:spPr>
          <a:xfrm>
            <a:off x="4694073" y="133890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3" name="矩形 82"/>
          <p:cNvSpPr/>
          <p:nvPr/>
        </p:nvSpPr>
        <p:spPr>
          <a:xfrm>
            <a:off x="4970679" y="133890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4" name="矩形 83"/>
          <p:cNvSpPr/>
          <p:nvPr/>
        </p:nvSpPr>
        <p:spPr>
          <a:xfrm>
            <a:off x="5242468" y="1338909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矩形 84"/>
          <p:cNvSpPr/>
          <p:nvPr/>
        </p:nvSpPr>
        <p:spPr>
          <a:xfrm>
            <a:off x="5542014" y="1343746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6" name="矩形 85"/>
          <p:cNvSpPr/>
          <p:nvPr/>
        </p:nvSpPr>
        <p:spPr>
          <a:xfrm>
            <a:off x="5818620" y="1343746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7" name="TextBox 86"/>
          <p:cNvSpPr txBox="1"/>
          <p:nvPr/>
        </p:nvSpPr>
        <p:spPr>
          <a:xfrm>
            <a:off x="440353" y="2455021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Span(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938932" y="2450184"/>
                <a:ext cx="9492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)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≈</m:t>
                    </m:r>
                  </m:oMath>
                </a14:m>
                <a:r>
                  <a:rPr lang="en-US" altLang="zh-CN" dirty="0" smtClean="0"/>
                  <a:t>Span(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932" y="2450184"/>
                <a:ext cx="949299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5128" t="-8197" r="-5769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TextBox 88"/>
          <p:cNvSpPr txBox="1"/>
          <p:nvPr/>
        </p:nvSpPr>
        <p:spPr>
          <a:xfrm>
            <a:off x="8463832" y="2450184"/>
            <a:ext cx="247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90" name="矩形 89"/>
          <p:cNvSpPr/>
          <p:nvPr/>
        </p:nvSpPr>
        <p:spPr>
          <a:xfrm>
            <a:off x="1177773" y="231081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矩形 90"/>
          <p:cNvSpPr/>
          <p:nvPr/>
        </p:nvSpPr>
        <p:spPr>
          <a:xfrm>
            <a:off x="1454379" y="231081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矩形 91"/>
          <p:cNvSpPr/>
          <p:nvPr/>
        </p:nvSpPr>
        <p:spPr>
          <a:xfrm>
            <a:off x="1726168" y="231081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矩形 92"/>
          <p:cNvSpPr/>
          <p:nvPr/>
        </p:nvSpPr>
        <p:spPr>
          <a:xfrm>
            <a:off x="6891166" y="231081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矩形 93"/>
          <p:cNvSpPr/>
          <p:nvPr/>
        </p:nvSpPr>
        <p:spPr>
          <a:xfrm>
            <a:off x="7167772" y="231081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5" name="矩形 94"/>
          <p:cNvSpPr/>
          <p:nvPr/>
        </p:nvSpPr>
        <p:spPr>
          <a:xfrm>
            <a:off x="7439561" y="231081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6" name="矩形 95"/>
          <p:cNvSpPr/>
          <p:nvPr/>
        </p:nvSpPr>
        <p:spPr>
          <a:xfrm>
            <a:off x="7739107" y="2315651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7" name="矩形 96"/>
          <p:cNvSpPr/>
          <p:nvPr/>
        </p:nvSpPr>
        <p:spPr>
          <a:xfrm>
            <a:off x="8015713" y="2315651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" name="矩形 97"/>
          <p:cNvSpPr/>
          <p:nvPr/>
        </p:nvSpPr>
        <p:spPr>
          <a:xfrm>
            <a:off x="8287502" y="2315651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1821453" y="2450184"/>
                <a:ext cx="9492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)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≈</m:t>
                    </m:r>
                  </m:oMath>
                </a14:m>
                <a:r>
                  <a:rPr lang="en-US" altLang="zh-CN" dirty="0" smtClean="0"/>
                  <a:t>Span(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453" y="2450184"/>
                <a:ext cx="949299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5769" t="-8197" r="-5128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矩形 99"/>
          <p:cNvSpPr/>
          <p:nvPr/>
        </p:nvSpPr>
        <p:spPr>
          <a:xfrm>
            <a:off x="2754993" y="230437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1" name="矩形 100"/>
          <p:cNvSpPr/>
          <p:nvPr/>
        </p:nvSpPr>
        <p:spPr>
          <a:xfrm>
            <a:off x="3031599" y="230437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" name="矩形 101"/>
          <p:cNvSpPr/>
          <p:nvPr/>
        </p:nvSpPr>
        <p:spPr>
          <a:xfrm>
            <a:off x="3303388" y="230437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矩形 102"/>
          <p:cNvSpPr/>
          <p:nvPr/>
        </p:nvSpPr>
        <p:spPr>
          <a:xfrm>
            <a:off x="3602934" y="2309211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3741839" y="2427734"/>
                <a:ext cx="9492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)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≈</m:t>
                    </m:r>
                  </m:oMath>
                </a14:m>
                <a:r>
                  <a:rPr lang="en-US" altLang="zh-CN" dirty="0" smtClean="0"/>
                  <a:t>Span(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839" y="2427734"/>
                <a:ext cx="949299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5769" t="-8197" r="-5128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矩形 104"/>
          <p:cNvSpPr/>
          <p:nvPr/>
        </p:nvSpPr>
        <p:spPr>
          <a:xfrm>
            <a:off x="4694073" y="228836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6" name="矩形 105"/>
          <p:cNvSpPr/>
          <p:nvPr/>
        </p:nvSpPr>
        <p:spPr>
          <a:xfrm>
            <a:off x="4970679" y="228836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7" name="矩形 106"/>
          <p:cNvSpPr/>
          <p:nvPr/>
        </p:nvSpPr>
        <p:spPr>
          <a:xfrm>
            <a:off x="5242468" y="2288364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8" name="矩形 107"/>
          <p:cNvSpPr/>
          <p:nvPr/>
        </p:nvSpPr>
        <p:spPr>
          <a:xfrm>
            <a:off x="5542014" y="2293201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9" name="矩形 108"/>
          <p:cNvSpPr/>
          <p:nvPr/>
        </p:nvSpPr>
        <p:spPr>
          <a:xfrm>
            <a:off x="5818620" y="2293201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0" name="TextBox 109"/>
          <p:cNvSpPr txBox="1"/>
          <p:nvPr/>
        </p:nvSpPr>
        <p:spPr>
          <a:xfrm>
            <a:off x="440352" y="354500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Span(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5938931" y="3540171"/>
                <a:ext cx="9492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)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≈</m:t>
                    </m:r>
                  </m:oMath>
                </a14:m>
                <a:r>
                  <a:rPr lang="en-US" altLang="zh-CN" dirty="0" smtClean="0"/>
                  <a:t>Span(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931" y="3540171"/>
                <a:ext cx="949299" cy="369332"/>
              </a:xfrm>
              <a:prstGeom prst="rect">
                <a:avLst/>
              </a:prstGeom>
              <a:blipFill rotWithShape="1">
                <a:blip r:embed="rId8"/>
                <a:stretch>
                  <a:fillRect l="-5128" t="-8333" r="-5769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TextBox 111"/>
          <p:cNvSpPr txBox="1"/>
          <p:nvPr/>
        </p:nvSpPr>
        <p:spPr>
          <a:xfrm>
            <a:off x="8463831" y="3540171"/>
            <a:ext cx="247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113" name="矩形 112"/>
          <p:cNvSpPr/>
          <p:nvPr/>
        </p:nvSpPr>
        <p:spPr>
          <a:xfrm>
            <a:off x="1177772" y="3400801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4" name="矩形 113"/>
          <p:cNvSpPr/>
          <p:nvPr/>
        </p:nvSpPr>
        <p:spPr>
          <a:xfrm>
            <a:off x="1454378" y="3400801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5" name="矩形 114"/>
          <p:cNvSpPr/>
          <p:nvPr/>
        </p:nvSpPr>
        <p:spPr>
          <a:xfrm>
            <a:off x="1726167" y="3400801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6" name="矩形 115"/>
          <p:cNvSpPr/>
          <p:nvPr/>
        </p:nvSpPr>
        <p:spPr>
          <a:xfrm>
            <a:off x="6891165" y="3400801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7" name="矩形 116"/>
          <p:cNvSpPr/>
          <p:nvPr/>
        </p:nvSpPr>
        <p:spPr>
          <a:xfrm>
            <a:off x="7167771" y="3400801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8" name="矩形 117"/>
          <p:cNvSpPr/>
          <p:nvPr/>
        </p:nvSpPr>
        <p:spPr>
          <a:xfrm>
            <a:off x="7439560" y="3400801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9" name="矩形 118"/>
          <p:cNvSpPr/>
          <p:nvPr/>
        </p:nvSpPr>
        <p:spPr>
          <a:xfrm>
            <a:off x="7739106" y="3405638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0" name="矩形 119"/>
          <p:cNvSpPr/>
          <p:nvPr/>
        </p:nvSpPr>
        <p:spPr>
          <a:xfrm>
            <a:off x="8015712" y="3405638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1" name="矩形 120"/>
          <p:cNvSpPr/>
          <p:nvPr/>
        </p:nvSpPr>
        <p:spPr>
          <a:xfrm>
            <a:off x="8287501" y="3405638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1821452" y="3540171"/>
                <a:ext cx="9492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)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≈</m:t>
                    </m:r>
                  </m:oMath>
                </a14:m>
                <a:r>
                  <a:rPr lang="en-US" altLang="zh-CN" dirty="0" smtClean="0"/>
                  <a:t>Span(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452" y="3540171"/>
                <a:ext cx="949299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5769" t="-8333" r="-5128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3" name="矩形 122"/>
          <p:cNvSpPr/>
          <p:nvPr/>
        </p:nvSpPr>
        <p:spPr>
          <a:xfrm>
            <a:off x="2754992" y="3394361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4" name="矩形 123"/>
          <p:cNvSpPr/>
          <p:nvPr/>
        </p:nvSpPr>
        <p:spPr>
          <a:xfrm>
            <a:off x="3031598" y="3394361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5" name="矩形 124"/>
          <p:cNvSpPr/>
          <p:nvPr/>
        </p:nvSpPr>
        <p:spPr>
          <a:xfrm>
            <a:off x="3303387" y="3394361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6" name="矩形 125"/>
          <p:cNvSpPr/>
          <p:nvPr/>
        </p:nvSpPr>
        <p:spPr>
          <a:xfrm>
            <a:off x="3602933" y="3399198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3741838" y="3517721"/>
                <a:ext cx="9492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)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≈</m:t>
                    </m:r>
                  </m:oMath>
                </a14:m>
                <a:r>
                  <a:rPr lang="en-US" altLang="zh-CN" dirty="0" smtClean="0"/>
                  <a:t>Span(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838" y="3517721"/>
                <a:ext cx="949299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5769" t="-8197" r="-5128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8" name="矩形 127"/>
          <p:cNvSpPr/>
          <p:nvPr/>
        </p:nvSpPr>
        <p:spPr>
          <a:xfrm>
            <a:off x="4694072" y="3378351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9" name="矩形 128"/>
          <p:cNvSpPr/>
          <p:nvPr/>
        </p:nvSpPr>
        <p:spPr>
          <a:xfrm>
            <a:off x="4970678" y="3378351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0" name="矩形 129"/>
          <p:cNvSpPr/>
          <p:nvPr/>
        </p:nvSpPr>
        <p:spPr>
          <a:xfrm>
            <a:off x="5242467" y="3378351"/>
            <a:ext cx="13890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1" name="矩形 130"/>
          <p:cNvSpPr/>
          <p:nvPr/>
        </p:nvSpPr>
        <p:spPr>
          <a:xfrm>
            <a:off x="5542013" y="3383188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2" name="矩形 131"/>
          <p:cNvSpPr/>
          <p:nvPr/>
        </p:nvSpPr>
        <p:spPr>
          <a:xfrm>
            <a:off x="5818619" y="3383188"/>
            <a:ext cx="138905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圆角矩形 2"/>
          <p:cNvSpPr/>
          <p:nvPr/>
        </p:nvSpPr>
        <p:spPr>
          <a:xfrm>
            <a:off x="2123728" y="994029"/>
            <a:ext cx="4032448" cy="3305913"/>
          </a:xfrm>
          <a:prstGeom prst="roundRect">
            <a:avLst>
              <a:gd name="adj" fmla="val 6204"/>
            </a:avLst>
          </a:prstGeom>
          <a:solidFill>
            <a:schemeClr val="accent1">
              <a:alpha val="1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76301" y="985447"/>
            <a:ext cx="139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Constant Loss</a:t>
            </a:r>
            <a:endParaRPr lang="zh-CN" altLang="en-US" dirty="0"/>
          </a:p>
        </p:txBody>
      </p:sp>
      <p:sp>
        <p:nvSpPr>
          <p:cNvPr id="9" name="左大括号 8"/>
          <p:cNvSpPr/>
          <p:nvPr/>
        </p:nvSpPr>
        <p:spPr>
          <a:xfrm rot="16200000">
            <a:off x="4355612" y="337081"/>
            <a:ext cx="316555" cy="8147073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933471" y="4575893"/>
            <a:ext cx="5545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Arise reduction loss proportional to the </a:t>
            </a:r>
            <a:r>
              <a:rPr lang="en-US" altLang="zh-CN" dirty="0" smtClean="0">
                <a:solidFill>
                  <a:schemeClr val="accent1"/>
                </a:solidFill>
              </a:rPr>
              <a:t>dimension</a:t>
            </a:r>
            <a:r>
              <a:rPr lang="en-US" altLang="zh-CN" dirty="0" smtClean="0"/>
              <a:t> of space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026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  <p:bldP spid="9" grpId="0" animBg="1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圆角矩形 26"/>
          <p:cNvSpPr/>
          <p:nvPr/>
        </p:nvSpPr>
        <p:spPr>
          <a:xfrm>
            <a:off x="4937121" y="542093"/>
            <a:ext cx="1137696" cy="4405921"/>
          </a:xfrm>
          <a:prstGeom prst="roundRect">
            <a:avLst/>
          </a:prstGeom>
          <a:solidFill>
            <a:schemeClr val="accent1">
              <a:alpha val="1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0876" y="251969"/>
            <a:ext cx="7772400" cy="857250"/>
          </a:xfrm>
        </p:spPr>
        <p:txBody>
          <a:bodyPr/>
          <a:lstStyle/>
          <a:p>
            <a:r>
              <a:rPr lang="en-US" altLang="zh-CN" dirty="0" smtClean="0"/>
              <a:t>An Improvement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3876064" y="3169156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064" y="3169156"/>
                <a:ext cx="782026" cy="16028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33999" y="1049926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999" y="1049926"/>
                <a:ext cx="495005" cy="4302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17932" y="1957417"/>
                <a:ext cx="5173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7932" y="1957417"/>
                <a:ext cx="51738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17932" y="3821970"/>
                <a:ext cx="5173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7932" y="3821970"/>
                <a:ext cx="517386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3876064" y="1380447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064" y="1380447"/>
                <a:ext cx="782026" cy="1584176"/>
              </a:xfrm>
              <a:prstGeom prst="rect">
                <a:avLst/>
              </a:prstGeom>
              <a:blipFill rotWithShape="1">
                <a:blip r:embed="rId6"/>
                <a:stretch>
                  <a:fillRect l="-3030" r="-37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5116319" y="1380447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319" y="1380447"/>
                <a:ext cx="782026" cy="1584176"/>
              </a:xfrm>
              <a:prstGeom prst="rect">
                <a:avLst/>
              </a:prstGeom>
              <a:blipFill rotWithShape="1">
                <a:blip r:embed="rId7"/>
                <a:stretch>
                  <a:fillRect l="-6767" r="-60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019575" y="1033012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9575" y="1033012"/>
                <a:ext cx="495005" cy="43023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71695" y="1049926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695" y="1049926"/>
                <a:ext cx="495005" cy="4302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/>
              <p:cNvSpPr/>
              <p:nvPr/>
            </p:nvSpPr>
            <p:spPr>
              <a:xfrm>
                <a:off x="6228184" y="1380447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2" name="矩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1380447"/>
                <a:ext cx="782026" cy="1584176"/>
              </a:xfrm>
              <a:prstGeom prst="rect">
                <a:avLst/>
              </a:prstGeom>
              <a:blipFill rotWithShape="1">
                <a:blip r:embed="rId10"/>
                <a:stretch>
                  <a:fillRect l="-4545" r="-454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833400" y="680594"/>
            <a:ext cx="867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Normal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37121" y="542094"/>
                <a:ext cx="10887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Semi-</a:t>
                </a:r>
                <a:r>
                  <a:rPr lang="en-US" altLang="zh-CN" dirty="0" err="1" smtClean="0"/>
                  <a:t>Func</a:t>
                </a:r>
                <a:endParaRPr lang="en-US" altLang="zh-CN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∧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121" y="542094"/>
                <a:ext cx="1088760" cy="646331"/>
              </a:xfrm>
              <a:prstGeom prst="rect">
                <a:avLst/>
              </a:prstGeom>
              <a:blipFill rotWithShape="1">
                <a:blip r:embed="rId11"/>
                <a:stretch>
                  <a:fillRect l="-5056" t="-4717" r="-56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074817" y="542093"/>
                <a:ext cx="10887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Semi-</a:t>
                </a:r>
                <a:r>
                  <a:rPr lang="en-US" altLang="zh-CN" dirty="0" err="1" smtClean="0"/>
                  <a:t>Func</a:t>
                </a:r>
                <a:endParaRPr lang="en-US" altLang="zh-CN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∼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4817" y="542093"/>
                <a:ext cx="1088760" cy="646331"/>
              </a:xfrm>
              <a:prstGeom prst="rect">
                <a:avLst/>
              </a:prstGeom>
              <a:blipFill rotWithShape="1">
                <a:blip r:embed="rId12"/>
                <a:stretch>
                  <a:fillRect l="-5056" t="-4717" r="-56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线形标注 2 15"/>
              <p:cNvSpPr/>
              <p:nvPr/>
            </p:nvSpPr>
            <p:spPr>
              <a:xfrm>
                <a:off x="7646650" y="1548422"/>
                <a:ext cx="1369226" cy="436268"/>
              </a:xfrm>
              <a:prstGeom prst="borderCallout2">
                <a:avLst>
                  <a:gd name="adj1" fmla="val 18750"/>
                  <a:gd name="adj2" fmla="val -8333"/>
                  <a:gd name="adj3" fmla="val 16194"/>
                  <a:gd name="adj4" fmla="val -29698"/>
                  <a:gd name="adj5" fmla="val 63449"/>
                  <a:gd name="adj6" fmla="val -7701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zh-CN" altLang="en-US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𝑅𝐹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𝑖𝑑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6" name="线形标注 2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650" y="1548422"/>
                <a:ext cx="1369226" cy="436268"/>
              </a:xfrm>
              <a:prstGeom prst="borderCallout2">
                <a:avLst>
                  <a:gd name="adj1" fmla="val 18750"/>
                  <a:gd name="adj2" fmla="val -8333"/>
                  <a:gd name="adj3" fmla="val 16194"/>
                  <a:gd name="adj4" fmla="val -29698"/>
                  <a:gd name="adj5" fmla="val 63449"/>
                  <a:gd name="adj6" fmla="val -77014"/>
                </a:avLst>
              </a:prstGeom>
              <a:blipFill rotWithShape="1">
                <a:blip r:embed="rId1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548774" y="2140797"/>
                <a:ext cx="669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𝑠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𝑖𝑑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8774" y="2140797"/>
                <a:ext cx="669158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502993" y="3569501"/>
                <a:ext cx="7149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𝑐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993" y="3569501"/>
                <a:ext cx="714939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线形标注 2 18"/>
              <p:cNvSpPr/>
              <p:nvPr/>
            </p:nvSpPr>
            <p:spPr>
              <a:xfrm>
                <a:off x="1901907" y="1195186"/>
                <a:ext cx="1369226" cy="436268"/>
              </a:xfrm>
              <a:prstGeom prst="borderCallout2">
                <a:avLst>
                  <a:gd name="adj1" fmla="val 45833"/>
                  <a:gd name="adj2" fmla="val 108187"/>
                  <a:gd name="adj3" fmla="val 45772"/>
                  <a:gd name="adj4" fmla="val 129366"/>
                  <a:gd name="adj5" fmla="val 149746"/>
                  <a:gd name="adj6" fmla="val 261396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altLang="zh-CN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𝑅𝐹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𝑖𝑑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9" name="线形标注 2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1907" y="1195186"/>
                <a:ext cx="1369226" cy="436268"/>
              </a:xfrm>
              <a:prstGeom prst="borderCallout2">
                <a:avLst>
                  <a:gd name="adj1" fmla="val 45833"/>
                  <a:gd name="adj2" fmla="val 108187"/>
                  <a:gd name="adj3" fmla="val 45772"/>
                  <a:gd name="adj4" fmla="val 129366"/>
                  <a:gd name="adj5" fmla="val 149746"/>
                  <a:gd name="adj6" fmla="val 261396"/>
                </a:avLst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矩形 24"/>
              <p:cNvSpPr/>
              <p:nvPr/>
            </p:nvSpPr>
            <p:spPr>
              <a:xfrm>
                <a:off x="5116319" y="3205221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5" name="矩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319" y="3205221"/>
                <a:ext cx="782026" cy="1602830"/>
              </a:xfrm>
              <a:prstGeom prst="rect">
                <a:avLst/>
              </a:prstGeom>
              <a:blipFill rotWithShape="1">
                <a:blip r:embed="rId17"/>
                <a:stretch>
                  <a:fillRect l="-7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矩形 25"/>
              <p:cNvSpPr/>
              <p:nvPr/>
            </p:nvSpPr>
            <p:spPr>
              <a:xfrm>
                <a:off x="6228184" y="3205221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6" name="矩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3205221"/>
                <a:ext cx="782026" cy="160283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4408457" y="157023"/>
            <a:ext cx="2195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accent1">
                    <a:lumMod val="75000"/>
                  </a:schemeClr>
                </a:solidFill>
              </a:rPr>
              <a:t>Used to hide message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4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/>
          <p:cNvSpPr/>
          <p:nvPr/>
        </p:nvSpPr>
        <p:spPr>
          <a:xfrm>
            <a:off x="155164" y="2068235"/>
            <a:ext cx="2431356" cy="1833537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3876064" y="3169156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064" y="3169156"/>
                <a:ext cx="782026" cy="16028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33999" y="1049926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999" y="1049926"/>
                <a:ext cx="495005" cy="4302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217932" y="1957417"/>
                <a:ext cx="5173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7932" y="1957417"/>
                <a:ext cx="51738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17932" y="3821970"/>
                <a:ext cx="5173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7932" y="3821970"/>
                <a:ext cx="517386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3876064" y="1380447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064" y="1380447"/>
                <a:ext cx="782026" cy="1584176"/>
              </a:xfrm>
              <a:prstGeom prst="rect">
                <a:avLst/>
              </a:prstGeom>
              <a:blipFill rotWithShape="1">
                <a:blip r:embed="rId6"/>
                <a:stretch>
                  <a:fillRect l="-3030" r="-37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5116319" y="1380447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319" y="1380447"/>
                <a:ext cx="782026" cy="1584176"/>
              </a:xfrm>
              <a:prstGeom prst="rect">
                <a:avLst/>
              </a:prstGeom>
              <a:blipFill rotWithShape="1">
                <a:blip r:embed="rId7"/>
                <a:stretch>
                  <a:fillRect l="-6767" r="-60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019575" y="1033012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9575" y="1033012"/>
                <a:ext cx="495005" cy="43023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71695" y="1049926"/>
                <a:ext cx="495005" cy="4302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695" y="1049926"/>
                <a:ext cx="495005" cy="4302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/>
              <p:cNvSpPr/>
              <p:nvPr/>
            </p:nvSpPr>
            <p:spPr>
              <a:xfrm>
                <a:off x="6228184" y="1380447"/>
                <a:ext cx="782026" cy="1584176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b="1" i="0" smtClean="0">
                              <a:latin typeface="Cambria Math"/>
                            </a:rPr>
                            <m:t>𝐁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2" name="矩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1380447"/>
                <a:ext cx="782026" cy="1584176"/>
              </a:xfrm>
              <a:prstGeom prst="rect">
                <a:avLst/>
              </a:prstGeom>
              <a:blipFill rotWithShape="1">
                <a:blip r:embed="rId10"/>
                <a:stretch>
                  <a:fillRect l="-4545" r="-454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833400" y="680594"/>
            <a:ext cx="867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Normal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37121" y="542094"/>
                <a:ext cx="10887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Semi-</a:t>
                </a:r>
                <a:r>
                  <a:rPr lang="en-US" altLang="zh-CN" dirty="0" err="1" smtClean="0"/>
                  <a:t>Func</a:t>
                </a:r>
                <a:endParaRPr lang="en-US" altLang="zh-CN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∧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7121" y="542094"/>
                <a:ext cx="1088760" cy="646331"/>
              </a:xfrm>
              <a:prstGeom prst="rect">
                <a:avLst/>
              </a:prstGeom>
              <a:blipFill rotWithShape="1">
                <a:blip r:embed="rId11"/>
                <a:stretch>
                  <a:fillRect l="-5056" t="-4717" r="-56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074817" y="542093"/>
                <a:ext cx="108876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Semi-</a:t>
                </a:r>
                <a:r>
                  <a:rPr lang="en-US" altLang="zh-CN" dirty="0" err="1" smtClean="0"/>
                  <a:t>Func</a:t>
                </a:r>
                <a:endParaRPr lang="en-US" altLang="zh-CN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∼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4817" y="542093"/>
                <a:ext cx="1088760" cy="646331"/>
              </a:xfrm>
              <a:prstGeom prst="rect">
                <a:avLst/>
              </a:prstGeom>
              <a:blipFill rotWithShape="1">
                <a:blip r:embed="rId12"/>
                <a:stretch>
                  <a:fillRect l="-5056" t="-4717" r="-56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线形标注 2 15"/>
              <p:cNvSpPr/>
              <p:nvPr/>
            </p:nvSpPr>
            <p:spPr>
              <a:xfrm>
                <a:off x="7646650" y="1548422"/>
                <a:ext cx="1369226" cy="436268"/>
              </a:xfrm>
              <a:prstGeom prst="borderCallout2">
                <a:avLst>
                  <a:gd name="adj1" fmla="val 18750"/>
                  <a:gd name="adj2" fmla="val -8333"/>
                  <a:gd name="adj3" fmla="val 16194"/>
                  <a:gd name="adj4" fmla="val -29698"/>
                  <a:gd name="adj5" fmla="val 63449"/>
                  <a:gd name="adj6" fmla="val -7701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zh-CN" altLang="en-US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𝑅𝐹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𝑖𝑑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6" name="线形标注 2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650" y="1548422"/>
                <a:ext cx="1369226" cy="436268"/>
              </a:xfrm>
              <a:prstGeom prst="borderCallout2">
                <a:avLst>
                  <a:gd name="adj1" fmla="val 18750"/>
                  <a:gd name="adj2" fmla="val -8333"/>
                  <a:gd name="adj3" fmla="val 16194"/>
                  <a:gd name="adj4" fmla="val -29698"/>
                  <a:gd name="adj5" fmla="val 63449"/>
                  <a:gd name="adj6" fmla="val -77014"/>
                </a:avLst>
              </a:prstGeom>
              <a:blipFill rotWithShape="1">
                <a:blip r:embed="rId1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548774" y="2140797"/>
                <a:ext cx="669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𝑠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𝑖𝑑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8774" y="2140797"/>
                <a:ext cx="669158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502993" y="3569501"/>
                <a:ext cx="7149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𝑐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993" y="3569501"/>
                <a:ext cx="714939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线形标注 2 18"/>
              <p:cNvSpPr/>
              <p:nvPr/>
            </p:nvSpPr>
            <p:spPr>
              <a:xfrm>
                <a:off x="1901907" y="1195186"/>
                <a:ext cx="1369226" cy="436268"/>
              </a:xfrm>
              <a:prstGeom prst="borderCallout2">
                <a:avLst>
                  <a:gd name="adj1" fmla="val 45833"/>
                  <a:gd name="adj2" fmla="val 108187"/>
                  <a:gd name="adj3" fmla="val 45772"/>
                  <a:gd name="adj4" fmla="val 129366"/>
                  <a:gd name="adj5" fmla="val 149746"/>
                  <a:gd name="adj6" fmla="val 261396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altLang="zh-CN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zh-CN" b="0" i="1" smtClean="0">
                                  <a:latin typeface="Cambria Math"/>
                                </a:rPr>
                                <m:t>𝑅𝐹</m:t>
                              </m:r>
                            </m:e>
                          </m:acc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𝑖𝑑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9" name="线形标注 2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1907" y="1195186"/>
                <a:ext cx="1369226" cy="436268"/>
              </a:xfrm>
              <a:prstGeom prst="borderCallout2">
                <a:avLst>
                  <a:gd name="adj1" fmla="val 45833"/>
                  <a:gd name="adj2" fmla="val 108187"/>
                  <a:gd name="adj3" fmla="val 45772"/>
                  <a:gd name="adj4" fmla="val 129366"/>
                  <a:gd name="adj5" fmla="val 149746"/>
                  <a:gd name="adj6" fmla="val 261396"/>
                </a:avLst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矩形 24"/>
              <p:cNvSpPr/>
              <p:nvPr/>
            </p:nvSpPr>
            <p:spPr>
              <a:xfrm>
                <a:off x="5116319" y="3205221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5" name="矩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319" y="3205221"/>
                <a:ext cx="782026" cy="1602830"/>
              </a:xfrm>
              <a:prstGeom prst="rect">
                <a:avLst/>
              </a:prstGeom>
              <a:blipFill rotWithShape="1">
                <a:blip r:embed="rId17"/>
                <a:stretch>
                  <a:fillRect l="-7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矩形 25"/>
              <p:cNvSpPr/>
              <p:nvPr/>
            </p:nvSpPr>
            <p:spPr>
              <a:xfrm>
                <a:off x="6228184" y="3205221"/>
                <a:ext cx="782026" cy="160283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1" i="0" smtClean="0">
                          <a:latin typeface="Cambria Math"/>
                        </a:rPr>
                        <m:t>𝐁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6" name="矩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3205221"/>
                <a:ext cx="782026" cy="160283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圆角矩形 2"/>
          <p:cNvSpPr/>
          <p:nvPr/>
        </p:nvSpPr>
        <p:spPr>
          <a:xfrm>
            <a:off x="4937121" y="542093"/>
            <a:ext cx="2226456" cy="4405921"/>
          </a:xfrm>
          <a:prstGeom prst="roundRect">
            <a:avLst>
              <a:gd name="adj" fmla="val 8355"/>
            </a:avLst>
          </a:prstGeom>
          <a:solidFill>
            <a:schemeClr val="accent1">
              <a:alpha val="15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937121" y="155388"/>
            <a:ext cx="2246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accent1">
                    <a:lumMod val="75000"/>
                  </a:schemeClr>
                </a:solidFill>
              </a:rPr>
              <a:t>Used to hide message!</a:t>
            </a:r>
            <a:endParaRPr lang="zh-CN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5164" y="2068236"/>
            <a:ext cx="18405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Positive</a:t>
            </a:r>
            <a:r>
              <a:rPr lang="en-US" altLang="zh-CN" dirty="0" smtClean="0"/>
              <a:t>:</a:t>
            </a:r>
          </a:p>
          <a:p>
            <a:r>
              <a:rPr lang="en-US" altLang="zh-CN" dirty="0" smtClean="0"/>
              <a:t>Reduce dimension</a:t>
            </a:r>
          </a:p>
          <a:p>
            <a:r>
              <a:rPr lang="en-US" altLang="zh-CN" dirty="0" smtClean="0"/>
              <a:t>High performance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5164" y="2978443"/>
            <a:ext cx="23779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Negative</a:t>
            </a:r>
            <a:r>
              <a:rPr lang="en-US" altLang="zh-CN" dirty="0" smtClean="0"/>
              <a:t>:</a:t>
            </a:r>
          </a:p>
          <a:p>
            <a:r>
              <a:rPr lang="en-US" altLang="zh-CN" dirty="0" smtClean="0"/>
              <a:t>Non-standard/stronger </a:t>
            </a:r>
          </a:p>
          <a:p>
            <a:r>
              <a:rPr lang="en-US" altLang="zh-CN" dirty="0" smtClean="0"/>
              <a:t>assumption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06667" y="1049631"/>
                <a:ext cx="4908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/2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6667" y="1049631"/>
                <a:ext cx="490839" cy="369332"/>
              </a:xfrm>
              <a:prstGeom prst="rect">
                <a:avLst/>
              </a:prstGeom>
              <a:blipFill rotWithShape="1">
                <a:blip r:embed="rId1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556932" y="1049631"/>
                <a:ext cx="4908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/2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6932" y="1049631"/>
                <a:ext cx="490839" cy="369332"/>
              </a:xfrm>
              <a:prstGeom prst="rect">
                <a:avLst/>
              </a:prstGeom>
              <a:blipFill rotWithShape="1">
                <a:blip r:embed="rId2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 useBgFill="1">
            <p:nvSpPr>
              <p:cNvPr id="23" name="TextBox 22"/>
              <p:cNvSpPr txBox="1"/>
              <p:nvPr/>
            </p:nvSpPr>
            <p:spPr>
              <a:xfrm>
                <a:off x="3271133" y="1987869"/>
                <a:ext cx="517386" cy="369332"/>
              </a:xfrm>
              <a:prstGeom prst="rect">
                <a:avLst/>
              </a:prstGeom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2</m:t>
                      </m:r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 useBgFill="1"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1133" y="1987869"/>
                <a:ext cx="517386" cy="36933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 useBgFill="1">
            <p:nvSpPr>
              <p:cNvPr id="31" name="TextBox 30"/>
              <p:cNvSpPr txBox="1"/>
              <p:nvPr/>
            </p:nvSpPr>
            <p:spPr>
              <a:xfrm>
                <a:off x="3263102" y="3785905"/>
                <a:ext cx="517386" cy="369332"/>
              </a:xfrm>
              <a:prstGeom prst="rect">
                <a:avLst/>
              </a:prstGeom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2</m:t>
                      </m:r>
                      <m:r>
                        <a:rPr lang="en-US" altLang="zh-CN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zh-CN" altLang="en-US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 useBgFill="1"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102" y="3785905"/>
                <a:ext cx="517386" cy="36933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矩形 31"/>
              <p:cNvSpPr/>
              <p:nvPr/>
            </p:nvSpPr>
            <p:spPr>
              <a:xfrm>
                <a:off x="5752831" y="3785905"/>
                <a:ext cx="59503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3200" b="1" i="0" dirty="0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≈</m:t>
                      </m:r>
                    </m:oMath>
                  </m:oMathPara>
                </a14:m>
                <a:endParaRPr lang="zh-CN" altLang="en-US" sz="3200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2" name="矩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831" y="3785905"/>
                <a:ext cx="595035" cy="584775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线形标注 1 23"/>
              <p:cNvSpPr/>
              <p:nvPr/>
            </p:nvSpPr>
            <p:spPr>
              <a:xfrm>
                <a:off x="7286973" y="3506368"/>
                <a:ext cx="1728903" cy="571924"/>
              </a:xfrm>
              <a:prstGeom prst="borderCallout1">
                <a:avLst>
                  <a:gd name="adj1" fmla="val 18750"/>
                  <a:gd name="adj2" fmla="val -3233"/>
                  <a:gd name="adj3" fmla="val 90740"/>
                  <a:gd name="adj4" fmla="val -72486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𝑑</m:t>
                    </m:r>
                  </m:oMath>
                </a14:m>
                <a:r>
                  <a:rPr lang="en-US" altLang="zh-CN" dirty="0" smtClean="0"/>
                  <a:t>-Lin </a:t>
                </a:r>
                <a:r>
                  <a:rPr lang="en-US" altLang="zh-CN" dirty="0"/>
                  <a:t>w</a:t>
                </a:r>
                <a:r>
                  <a:rPr lang="en-US" altLang="zh-CN" dirty="0" smtClean="0"/>
                  <a:t>ith Auxiliary Input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24" name="线形标注 1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6973" y="3506368"/>
                <a:ext cx="1728903" cy="571924"/>
              </a:xfrm>
              <a:prstGeom prst="borderCallout1">
                <a:avLst>
                  <a:gd name="adj1" fmla="val 18750"/>
                  <a:gd name="adj2" fmla="val -3233"/>
                  <a:gd name="adj3" fmla="val 90740"/>
                  <a:gd name="adj4" fmla="val -72486"/>
                </a:avLst>
              </a:prstGeom>
              <a:blipFill rotWithShape="1">
                <a:blip r:embed="rId24"/>
                <a:stretch>
                  <a:fillRect t="-8163" b="-204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标题 1"/>
          <p:cNvSpPr>
            <a:spLocks noGrp="1"/>
          </p:cNvSpPr>
          <p:nvPr>
            <p:ph type="title"/>
          </p:nvPr>
        </p:nvSpPr>
        <p:spPr>
          <a:xfrm>
            <a:off x="380876" y="251969"/>
            <a:ext cx="7772400" cy="857250"/>
          </a:xfrm>
        </p:spPr>
        <p:txBody>
          <a:bodyPr/>
          <a:lstStyle/>
          <a:p>
            <a:r>
              <a:rPr lang="en-US" altLang="zh-CN" dirty="0" smtClean="0"/>
              <a:t>An Improvement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821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" grpId="0" animBg="1"/>
      <p:bldP spid="20" grpId="0"/>
      <p:bldP spid="21" grpId="0"/>
      <p:bldP spid="29" grpId="0"/>
      <p:bldP spid="22" grpId="0"/>
      <p:bldP spid="30" grpId="0"/>
      <p:bldP spid="23" grpId="0" animBg="1"/>
      <p:bldP spid="31" grpId="0" animBg="1"/>
      <p:bldP spid="32" grpId="0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/>
          <p:cNvSpPr txBox="1"/>
          <p:nvPr/>
        </p:nvSpPr>
        <p:spPr>
          <a:xfrm>
            <a:off x="377550" y="2137146"/>
            <a:ext cx="43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PP</a:t>
            </a:r>
            <a:endParaRPr lang="zh-CN" altLang="en-US" dirty="0"/>
          </a:p>
        </p:txBody>
      </p:sp>
      <p:sp>
        <p:nvSpPr>
          <p:cNvPr id="19" name="燕尾形 18"/>
          <p:cNvSpPr/>
          <p:nvPr/>
        </p:nvSpPr>
        <p:spPr>
          <a:xfrm>
            <a:off x="1210031" y="3161389"/>
            <a:ext cx="2304256" cy="328921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Identity Based Encryption</a:t>
            </a:r>
            <a:endParaRPr lang="zh-CN" altLang="en-US" dirty="0"/>
          </a:p>
        </p:txBody>
      </p:sp>
      <p:pic>
        <p:nvPicPr>
          <p:cNvPr id="1027" name="Picture 3" descr="C:\Users\Sirius\AppData\Local\Microsoft\Windows\Temporary Internet Files\Content.IE5\XPEEG0DW\devil-icon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005" y="911654"/>
            <a:ext cx="859160" cy="85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Sirius\AppData\Local\Microsoft\Windows\Temporary Internet Files\Content.IE5\2NDX1KDW\person-304893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24" y="2965810"/>
            <a:ext cx="55243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Sirius\AppData\Local\Microsoft\Windows\Temporary Internet Files\Content.IE5\BGB7V9WK\User_icon_2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993" y="2907171"/>
            <a:ext cx="837358" cy="83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:\Program Files\Microsoft Office\MEDIA\CAGCAT10\j0235319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40" y="1024824"/>
            <a:ext cx="808480" cy="82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0" descr="C:\Users\Sirius\AppData\Local\Microsoft\Windows\Temporary Internet Files\Content.IE5\P8T2V88P\sarxos-Simple-Folder-Photos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518" y="2907171"/>
            <a:ext cx="862295" cy="862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2" name="TextBox 1051"/>
          <p:cNvSpPr txBox="1"/>
          <p:nvPr/>
        </p:nvSpPr>
        <p:spPr>
          <a:xfrm>
            <a:off x="1680138" y="1053861"/>
            <a:ext cx="43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PP</a:t>
            </a:r>
            <a:endParaRPr lang="zh-CN" altLang="en-US" dirty="0"/>
          </a:p>
        </p:txBody>
      </p:sp>
      <p:cxnSp>
        <p:nvCxnSpPr>
          <p:cNvPr id="1054" name="直接箭头连接符 1053"/>
          <p:cNvCxnSpPr>
            <a:stCxn id="1032" idx="3"/>
            <a:endCxn id="1027" idx="1"/>
          </p:cNvCxnSpPr>
          <p:nvPr/>
        </p:nvCxnSpPr>
        <p:spPr>
          <a:xfrm flipV="1">
            <a:off x="1350720" y="1341234"/>
            <a:ext cx="1099285" cy="963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 flipH="1">
            <a:off x="816342" y="1850285"/>
            <a:ext cx="130138" cy="10568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>
            <a:off x="946480" y="1850285"/>
            <a:ext cx="2779613" cy="10568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450005" y="2114412"/>
            <a:ext cx="43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PP</a:t>
            </a:r>
            <a:endParaRPr lang="zh-CN" altLang="en-US" dirty="0"/>
          </a:p>
        </p:txBody>
      </p:sp>
      <p:pic>
        <p:nvPicPr>
          <p:cNvPr id="1026" name="Picture 2" descr="C:\Users\Sirius\AppData\Local\Microsoft\Windows\Temporary Internet Files\Content.IE5\9FTITZ5R\key-icon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921" y="1123275"/>
            <a:ext cx="435918" cy="435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:\Users\Sirius\AppData\Local\Microsoft\Windows\Temporary Internet Files\Content.IE5\9FTITZ5R\key-icon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713" y="3802759"/>
            <a:ext cx="435918" cy="435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Sirius\AppData\Local\Microsoft\Windows\Temporary Internet Files\Content.IE5\9FTITZ5R\key-icon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639" y="1144183"/>
            <a:ext cx="435918" cy="435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557859" y="1177476"/>
            <a:ext cx="217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38261" y="1177476"/>
            <a:ext cx="38135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accent1"/>
                </a:solidFill>
              </a:rPr>
              <a:t>Algorithms</a:t>
            </a:r>
            <a:r>
              <a:rPr lang="en-US" altLang="zh-CN" sz="2400" dirty="0" smtClean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400" dirty="0" smtClean="0"/>
              <a:t>Setup(1</a:t>
            </a:r>
            <a:r>
              <a:rPr lang="en-US" altLang="zh-CN" sz="2400" baseline="30000" dirty="0" smtClean="0"/>
              <a:t>k</a:t>
            </a:r>
            <a:r>
              <a:rPr lang="en-US" altLang="zh-CN" sz="2400" dirty="0" smtClean="0"/>
              <a:t>) </a:t>
            </a:r>
            <a:r>
              <a:rPr lang="en-US" altLang="zh-CN" sz="2400" dirty="0" smtClean="0">
                <a:sym typeface="Wingdings" pitchFamily="2" charset="2"/>
              </a:rPr>
              <a:t> (PP,MSK)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400" dirty="0" err="1" smtClean="0">
                <a:sym typeface="Wingdings" pitchFamily="2" charset="2"/>
              </a:rPr>
              <a:t>KeyGen</a:t>
            </a:r>
            <a:r>
              <a:rPr lang="en-US" altLang="zh-CN" sz="2400" dirty="0" smtClean="0">
                <a:sym typeface="Wingdings" pitchFamily="2" charset="2"/>
              </a:rPr>
              <a:t>(MSK,ID) SK</a:t>
            </a:r>
            <a:r>
              <a:rPr lang="en-US" altLang="zh-CN" sz="2400" baseline="-25000" dirty="0" smtClean="0">
                <a:sym typeface="Wingdings" pitchFamily="2" charset="2"/>
              </a:rPr>
              <a:t>ID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400" dirty="0" err="1" smtClean="0">
                <a:sym typeface="Wingdings" pitchFamily="2" charset="2"/>
              </a:rPr>
              <a:t>Enc</a:t>
            </a:r>
            <a:r>
              <a:rPr lang="en-US" altLang="zh-CN" sz="2400" dirty="0" smtClean="0">
                <a:sym typeface="Wingdings" pitchFamily="2" charset="2"/>
              </a:rPr>
              <a:t>(PP,ID,M)  CT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400" dirty="0" smtClean="0">
                <a:sym typeface="Wingdings" pitchFamily="2" charset="2"/>
              </a:rPr>
              <a:t>Dec(PP,SK,CT)  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38261" y="3161389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accent1"/>
                </a:solidFill>
              </a:rPr>
              <a:t>Security</a:t>
            </a:r>
            <a:r>
              <a:rPr lang="en-US" altLang="zh-CN" sz="2400" dirty="0" smtClean="0"/>
              <a:t>: IND-ID-CPA (Adaptive/Full)</a:t>
            </a:r>
            <a:endParaRPr lang="zh-CN" altLang="en-US" sz="2400" dirty="0"/>
          </a:p>
        </p:txBody>
      </p:sp>
      <p:sp>
        <p:nvSpPr>
          <p:cNvPr id="29" name="左大括号 28"/>
          <p:cNvSpPr/>
          <p:nvPr/>
        </p:nvSpPr>
        <p:spPr>
          <a:xfrm rot="16200000">
            <a:off x="3597355" y="1219400"/>
            <a:ext cx="215108" cy="104665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2909619" y="1792546"/>
            <a:ext cx="170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Q revealed keys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93128" y="4165815"/>
                <a:ext cx="775475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 smtClean="0">
                    <a:solidFill>
                      <a:schemeClr val="accent1"/>
                    </a:solidFill>
                  </a:rPr>
                  <a:t>Almost Tight Security [Chen-Wee @ CRYPTO13]</a:t>
                </a:r>
              </a:p>
              <a:p>
                <a:r>
                  <a:rPr lang="en-US" altLang="zh-CN" sz="2400" dirty="0" err="1" smtClean="0"/>
                  <a:t>Pr</a:t>
                </a:r>
                <a:r>
                  <a:rPr lang="en-US" altLang="zh-CN" sz="2400" dirty="0" smtClean="0"/>
                  <a:t>[</a:t>
                </a:r>
                <a:r>
                  <a:rPr lang="en-US" altLang="zh-CN" sz="2400" dirty="0" err="1" smtClean="0"/>
                  <a:t>Advserary</a:t>
                </a:r>
                <a:r>
                  <a:rPr lang="en-US" altLang="zh-CN" sz="2400" dirty="0" smtClean="0"/>
                  <a:t> wins] 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</a:rPr>
                      <m:t>≤</m:t>
                    </m:r>
                  </m:oMath>
                </a14:m>
                <a:r>
                  <a:rPr lang="en-US" altLang="zh-CN" sz="2400" dirty="0" smtClean="0"/>
                  <a:t> O(k)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/>
                      </a:rPr>
                      <m:t>⋅ </m:t>
                    </m:r>
                  </m:oMath>
                </a14:m>
                <a:r>
                  <a:rPr lang="en-US" altLang="zh-CN" sz="2400" dirty="0" err="1" smtClean="0"/>
                  <a:t>Pr</a:t>
                </a:r>
                <a:r>
                  <a:rPr lang="en-US" altLang="zh-CN" sz="2400" dirty="0" smtClean="0"/>
                  <a:t>[Hard problem can be solved] </a:t>
                </a:r>
                <a:endParaRPr lang="zh-CN" altLang="en-US" sz="2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128" y="4165815"/>
                <a:ext cx="7754752" cy="830997"/>
              </a:xfrm>
              <a:prstGeom prst="rect">
                <a:avLst/>
              </a:prstGeom>
              <a:blipFill rotWithShape="1">
                <a:blip r:embed="rId8"/>
                <a:stretch>
                  <a:fillRect l="-1179" t="-5839" r="-314" b="-153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6808090" y="3915510"/>
            <a:ext cx="2243767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dirty="0" smtClean="0">
                <a:solidFill>
                  <a:schemeClr val="accent1"/>
                </a:solidFill>
              </a:rPr>
              <a:t>Small group size &amp;</a:t>
            </a:r>
          </a:p>
          <a:p>
            <a:pPr algn="ctr"/>
            <a:r>
              <a:rPr lang="en-US" altLang="zh-CN" dirty="0" smtClean="0">
                <a:solidFill>
                  <a:schemeClr val="accent1"/>
                </a:solidFill>
              </a:rPr>
              <a:t>Efficient realization</a:t>
            </a:r>
            <a:endParaRPr lang="zh-CN" altLang="en-US" dirty="0">
              <a:solidFill>
                <a:schemeClr val="accent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0678" y="3836052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ID</a:t>
            </a:r>
            <a:endParaRPr lang="zh-CN" alt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052598" y="3769466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SK</a:t>
            </a:r>
            <a:r>
              <a:rPr lang="en-US" altLang="zh-CN" baseline="-25000" dirty="0" smtClean="0"/>
              <a:t>ID</a:t>
            </a:r>
            <a:endParaRPr lang="zh-CN" altLang="en-US" baseline="-25000" dirty="0"/>
          </a:p>
        </p:txBody>
      </p:sp>
      <p:sp>
        <p:nvSpPr>
          <p:cNvPr id="38" name="TextBox 37"/>
          <p:cNvSpPr txBox="1"/>
          <p:nvPr/>
        </p:nvSpPr>
        <p:spPr>
          <a:xfrm>
            <a:off x="2076107" y="3433427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231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2" grpId="0"/>
      <p:bldP spid="12" grpId="0"/>
      <p:bldP spid="21" grpId="0"/>
      <p:bldP spid="29" grpId="0" animBg="1"/>
      <p:bldP spid="31" grpId="0"/>
      <p:bldP spid="33" grpId="0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梯形 1042"/>
          <p:cNvSpPr/>
          <p:nvPr/>
        </p:nvSpPr>
        <p:spPr>
          <a:xfrm rot="5400000">
            <a:off x="2965172" y="2375469"/>
            <a:ext cx="3905536" cy="1239557"/>
          </a:xfrm>
          <a:prstGeom prst="trapezoid">
            <a:avLst>
              <a:gd name="adj" fmla="val 138988"/>
            </a:avLst>
          </a:prstGeom>
          <a:gradFill flip="none" rotWithShape="1"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810000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278258" y="943670"/>
            <a:ext cx="4019904" cy="4093902"/>
          </a:xfrm>
          <a:prstGeom prst="roundRect">
            <a:avLst>
              <a:gd name="adj" fmla="val 4469"/>
            </a:avLst>
          </a:prstGeom>
          <a:solidFill>
            <a:schemeClr val="accent1">
              <a:alpha val="15000"/>
            </a:schemeClr>
          </a:solidFill>
          <a:ln>
            <a:prstDash val="lg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" name="燕尾形 19"/>
          <p:cNvSpPr/>
          <p:nvPr/>
        </p:nvSpPr>
        <p:spPr>
          <a:xfrm>
            <a:off x="1191842" y="4513071"/>
            <a:ext cx="2304256" cy="328921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9" name="燕尾形 18"/>
          <p:cNvSpPr/>
          <p:nvPr/>
        </p:nvSpPr>
        <p:spPr>
          <a:xfrm>
            <a:off x="1191842" y="3179043"/>
            <a:ext cx="2304256" cy="328921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" name="燕尾形 3"/>
          <p:cNvSpPr/>
          <p:nvPr/>
        </p:nvSpPr>
        <p:spPr>
          <a:xfrm>
            <a:off x="1156548" y="2321551"/>
            <a:ext cx="2304256" cy="328921"/>
          </a:xfrm>
          <a:prstGeom prst="chevr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72058"/>
            <a:ext cx="9073008" cy="857250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Towards </a:t>
            </a:r>
            <a:r>
              <a:rPr lang="en-US" altLang="zh-CN" sz="2800" dirty="0" smtClean="0">
                <a:solidFill>
                  <a:schemeClr val="accent1"/>
                </a:solidFill>
              </a:rPr>
              <a:t>Multi-instance, Multi-</a:t>
            </a:r>
            <a:r>
              <a:rPr lang="en-US" altLang="zh-CN" sz="2800" dirty="0" err="1" smtClean="0">
                <a:solidFill>
                  <a:schemeClr val="accent1"/>
                </a:solidFill>
              </a:rPr>
              <a:t>ciphertext</a:t>
            </a:r>
            <a:r>
              <a:rPr lang="en-US" altLang="zh-CN" sz="2800" dirty="0" smtClean="0">
                <a:solidFill>
                  <a:schemeClr val="accent1"/>
                </a:solidFill>
              </a:rPr>
              <a:t> </a:t>
            </a:r>
            <a:r>
              <a:rPr lang="en-US" altLang="zh-CN" sz="2800" dirty="0"/>
              <a:t>Setting</a:t>
            </a:r>
            <a:br>
              <a:rPr lang="en-US" altLang="zh-CN" sz="2800" dirty="0"/>
            </a:br>
            <a:r>
              <a:rPr lang="en-US" altLang="zh-CN" sz="2800" dirty="0" smtClean="0"/>
              <a:t>[</a:t>
            </a:r>
            <a:r>
              <a:rPr lang="en-US" altLang="zh-CN" sz="2800" dirty="0" err="1" smtClean="0"/>
              <a:t>Hofheinz</a:t>
            </a:r>
            <a:r>
              <a:rPr lang="en-US" altLang="zh-CN" sz="2800" dirty="0" smtClean="0"/>
              <a:t>-Koch-</a:t>
            </a:r>
            <a:r>
              <a:rPr lang="en-US" altLang="zh-CN" sz="2800" dirty="0" err="1" smtClean="0"/>
              <a:t>Striecks</a:t>
            </a:r>
            <a:r>
              <a:rPr lang="en-US" altLang="zh-CN" sz="2800" dirty="0" smtClean="0"/>
              <a:t> @ PKC15]</a:t>
            </a:r>
            <a:endParaRPr lang="zh-CN" altLang="en-US" sz="2800" dirty="0"/>
          </a:p>
        </p:txBody>
      </p:sp>
      <p:pic>
        <p:nvPicPr>
          <p:cNvPr id="1027" name="Picture 3" descr="C:\Users\Sirius\AppData\Local\Microsoft\Windows\Temporary Internet Files\Content.IE5\XPEEG0DW\devil-icon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816" y="929308"/>
            <a:ext cx="859160" cy="85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irius\AppData\Local\Microsoft\Windows\Temporary Internet Files\Content.IE5\2NDX1KDW\person-304893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85" y="4317492"/>
            <a:ext cx="55243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Sirius\AppData\Local\Microsoft\Windows\Temporary Internet Files\Content.IE5\2NDX1KDW\person-304893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63734"/>
            <a:ext cx="55243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Sirius\AppData\Local\Microsoft\Windows\Temporary Internet Files\Content.IE5\2NDX1KDW\person-304893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35" y="2983464"/>
            <a:ext cx="55243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Sirius\AppData\Local\Microsoft\Windows\Temporary Internet Files\Content.IE5\BGB7V9WK\User_icon_2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804" y="2004165"/>
            <a:ext cx="837358" cy="83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Sirius\AppData\Local\Microsoft\Windows\Temporary Internet Files\Content.IE5\BGB7V9WK\User_icon_2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804" y="2924825"/>
            <a:ext cx="837358" cy="83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Sirius\AppData\Local\Microsoft\Windows\Temporary Internet Files\Content.IE5\BGB7V9WK\User_icon_2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804" y="4258853"/>
            <a:ext cx="837358" cy="83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33741" y="3869182"/>
            <a:ext cx="461665" cy="4966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zh-CN" altLang="en-US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39646" y="3834471"/>
            <a:ext cx="461665" cy="4966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zh-CN" altLang="en-US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48650" y="3820822"/>
            <a:ext cx="461665" cy="4966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zh-CN" altLang="en-US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5537719" y="1261771"/>
            <a:ext cx="1296144" cy="8155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Instance 1</a:t>
            </a:r>
            <a:endParaRPr lang="zh-CN" altLang="en-US" dirty="0"/>
          </a:p>
        </p:txBody>
      </p:sp>
      <p:sp>
        <p:nvSpPr>
          <p:cNvPr id="26" name="圆角矩形 25"/>
          <p:cNvSpPr/>
          <p:nvPr/>
        </p:nvSpPr>
        <p:spPr>
          <a:xfrm>
            <a:off x="5537719" y="2582854"/>
            <a:ext cx="1296144" cy="8155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Instance 2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圆角矩形 26"/>
              <p:cNvSpPr/>
              <p:nvPr/>
            </p:nvSpPr>
            <p:spPr>
              <a:xfrm>
                <a:off x="5562195" y="3969542"/>
                <a:ext cx="1296144" cy="81553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 smtClean="0"/>
                  <a:t>Instance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𝜇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7" name="圆角矩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195" y="3969542"/>
                <a:ext cx="1296144" cy="815532"/>
              </a:xfrm>
              <a:prstGeom prst="round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979434" y="3469010"/>
            <a:ext cx="461665" cy="4966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zh-CN" altLang="en-US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" name="Picture 7" descr="D:\Program Files\Microsoft Office\MEDIA\CAGCAT10\j0205462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7" y="2373106"/>
            <a:ext cx="1241265" cy="123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:\Program Files\Microsoft Office\MEDIA\CAGCAT10\j0235319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51" y="1042478"/>
            <a:ext cx="808480" cy="82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肘形连接符 23"/>
          <p:cNvCxnSpPr>
            <a:stCxn id="18" idx="0"/>
            <a:endCxn id="14" idx="3"/>
          </p:cNvCxnSpPr>
          <p:nvPr/>
        </p:nvCxnSpPr>
        <p:spPr>
          <a:xfrm rot="16200000" flipV="1">
            <a:off x="7173633" y="1329768"/>
            <a:ext cx="703569" cy="138310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肘形连接符 29"/>
          <p:cNvCxnSpPr>
            <a:stCxn id="18" idx="1"/>
            <a:endCxn id="26" idx="3"/>
          </p:cNvCxnSpPr>
          <p:nvPr/>
        </p:nvCxnSpPr>
        <p:spPr>
          <a:xfrm rot="10800000" flipV="1">
            <a:off x="6833863" y="2990618"/>
            <a:ext cx="762474" cy="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肘形连接符 1035"/>
          <p:cNvCxnSpPr>
            <a:stCxn id="18" idx="2"/>
            <a:endCxn id="27" idx="3"/>
          </p:cNvCxnSpPr>
          <p:nvPr/>
        </p:nvCxnSpPr>
        <p:spPr>
          <a:xfrm rot="5400000">
            <a:off x="7153067" y="3313404"/>
            <a:ext cx="769177" cy="135863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9" name="TextBox 1048"/>
          <p:cNvSpPr txBox="1"/>
          <p:nvPr/>
        </p:nvSpPr>
        <p:spPr>
          <a:xfrm>
            <a:off x="7215100" y="1352453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GP</a:t>
            </a:r>
            <a:endParaRPr lang="zh-CN" alt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035261" y="2529523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GP</a:t>
            </a:r>
            <a:endParaRPr lang="zh-CN" alt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7357329" y="4022672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GP</a:t>
            </a:r>
            <a:endParaRPr lang="zh-CN" altLang="en-US" dirty="0"/>
          </a:p>
        </p:txBody>
      </p:sp>
      <p:sp>
        <p:nvSpPr>
          <p:cNvPr id="1052" name="TextBox 1051"/>
          <p:cNvSpPr txBox="1"/>
          <p:nvPr/>
        </p:nvSpPr>
        <p:spPr>
          <a:xfrm>
            <a:off x="1661949" y="1071515"/>
            <a:ext cx="43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PP</a:t>
            </a:r>
            <a:endParaRPr lang="zh-CN" altLang="en-US" dirty="0"/>
          </a:p>
        </p:txBody>
      </p:sp>
      <p:cxnSp>
        <p:nvCxnSpPr>
          <p:cNvPr id="1054" name="直接箭头连接符 1053"/>
          <p:cNvCxnSpPr>
            <a:stCxn id="1032" idx="3"/>
            <a:endCxn id="1027" idx="1"/>
          </p:cNvCxnSpPr>
          <p:nvPr/>
        </p:nvCxnSpPr>
        <p:spPr>
          <a:xfrm flipV="1">
            <a:off x="1332531" y="1358888"/>
            <a:ext cx="1099285" cy="963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>
            <a:off x="928291" y="1867939"/>
            <a:ext cx="0" cy="1869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>
            <a:off x="928291" y="1867939"/>
            <a:ext cx="2779613" cy="209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912813" y="1651989"/>
            <a:ext cx="43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PP</a:t>
            </a:r>
            <a:endParaRPr lang="zh-CN" alt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539552" y="1721785"/>
            <a:ext cx="431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PP</a:t>
            </a:r>
            <a:endParaRPr lang="zh-CN" altLang="en-US" dirty="0"/>
          </a:p>
        </p:txBody>
      </p:sp>
      <p:pic>
        <p:nvPicPr>
          <p:cNvPr id="1026" name="Picture 2" descr="C:\Users\Sirius\AppData\Local\Microsoft\Windows\Temporary Internet Files\Content.IE5\9FTITZ5R\key-icon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732" y="1140929"/>
            <a:ext cx="435918" cy="435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Sirius\AppData\Local\Microsoft\Windows\Temporary Internet Files\Content.IE5\9FTITZ5R\key-icon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639" y="1144183"/>
            <a:ext cx="435918" cy="435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3557859" y="1177476"/>
            <a:ext cx="217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pic>
        <p:nvPicPr>
          <p:cNvPr id="42" name="Picture 10" descr="C:\Users\Sirius\AppData\Local\Microsoft\Windows\Temporary Internet Files\Content.IE5\P8T2V88P\sarxos-Simple-Folder-Photos[1]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518" y="1992626"/>
            <a:ext cx="862295" cy="862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0" descr="C:\Users\Sirius\AppData\Local\Microsoft\Windows\Temporary Internet Files\Content.IE5\P8T2V88P\sarxos-Simple-Folder-Photos[1]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330" y="2962880"/>
            <a:ext cx="862295" cy="862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0" descr="C:\Users\Sirius\AppData\Local\Microsoft\Windows\Temporary Internet Files\Content.IE5\P8T2V88P\sarxos-Simple-Folder-Photos[1]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329" y="4210102"/>
            <a:ext cx="862295" cy="862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72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5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5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50"/>
                                        <p:tgtEl>
                                          <p:spTgt spid="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5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3" grpId="0" animBg="1"/>
      <p:bldP spid="6" grpId="0" animBg="1"/>
      <p:bldP spid="20" grpId="0" animBg="1"/>
      <p:bldP spid="19" grpId="0" animBg="1"/>
      <p:bldP spid="4" grpId="0" animBg="1"/>
      <p:bldP spid="5" grpId="0"/>
      <p:bldP spid="22" grpId="0"/>
      <p:bldP spid="23" grpId="0"/>
      <p:bldP spid="14" grpId="0" animBg="1"/>
      <p:bldP spid="26" grpId="0" animBg="1"/>
      <p:bldP spid="27" grpId="0" animBg="1"/>
      <p:bldP spid="28" grpId="0"/>
      <p:bldP spid="1049" grpId="0"/>
      <p:bldP spid="58" grpId="0"/>
      <p:bldP spid="59" grpId="0"/>
      <p:bldP spid="1052" grpId="0"/>
      <p:bldP spid="71" grpId="0"/>
      <p:bldP spid="72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Our Results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162105"/>
              </p:ext>
            </p:extLst>
          </p:nvPr>
        </p:nvGraphicFramePr>
        <p:xfrm>
          <a:off x="827585" y="1203598"/>
          <a:ext cx="7416822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1"/>
                <a:gridCol w="2856317"/>
                <a:gridCol w="2472274"/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Almost</a:t>
                      </a:r>
                      <a:r>
                        <a:rPr lang="en-US" altLang="zh-CN" baseline="0" dirty="0" smtClean="0"/>
                        <a:t>-tight Security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Composite-order</a:t>
                      </a:r>
                      <a:r>
                        <a:rPr lang="en-US" altLang="zh-CN" baseline="0" dirty="0" smtClean="0"/>
                        <a:t> </a:t>
                      </a:r>
                    </a:p>
                    <a:p>
                      <a:pPr algn="ctr"/>
                      <a:r>
                        <a:rPr lang="en-US" altLang="zh-CN" baseline="0" dirty="0" smtClean="0"/>
                        <a:t>Bilinear Group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Prime-order </a:t>
                      </a:r>
                    </a:p>
                    <a:p>
                      <a:pPr algn="ctr"/>
                      <a:r>
                        <a:rPr lang="en-US" altLang="zh-CN" dirty="0" smtClean="0"/>
                        <a:t>Bilinear Group</a:t>
                      </a:r>
                      <a:endParaRPr lang="zh-CN" altLang="en-US" dirty="0"/>
                    </a:p>
                  </a:txBody>
                  <a:tcPr anchor="ctr" anchorCtr="1"/>
                </a:tc>
              </a:tr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Standard</a:t>
                      </a:r>
                    </a:p>
                    <a:p>
                      <a:pPr algn="ctr"/>
                      <a:r>
                        <a:rPr lang="en-US" altLang="zh-CN" dirty="0" smtClean="0"/>
                        <a:t>(Single-instance, </a:t>
                      </a:r>
                    </a:p>
                    <a:p>
                      <a:pPr algn="ctr"/>
                      <a:r>
                        <a:rPr lang="en-US" altLang="zh-CN" dirty="0" smtClean="0"/>
                        <a:t>Single-</a:t>
                      </a:r>
                      <a:r>
                        <a:rPr lang="en-US" altLang="zh-CN" dirty="0" err="1" smtClean="0"/>
                        <a:t>ciphertext</a:t>
                      </a:r>
                      <a:r>
                        <a:rPr lang="en-US" altLang="zh-CN" dirty="0" smtClean="0"/>
                        <a:t>)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Chen-Wee13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Chen-Wee13</a:t>
                      </a:r>
                      <a:endParaRPr lang="zh-CN" altLang="en-US" dirty="0"/>
                    </a:p>
                  </a:txBody>
                  <a:tcPr anchor="ctr" anchorCtr="1"/>
                </a:tc>
              </a:tr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Multi-instance,</a:t>
                      </a:r>
                    </a:p>
                    <a:p>
                      <a:pPr algn="ctr"/>
                      <a:r>
                        <a:rPr lang="en-US" altLang="zh-CN" dirty="0" smtClean="0"/>
                        <a:t>Multi-</a:t>
                      </a:r>
                      <a:r>
                        <a:rPr lang="en-US" altLang="zh-CN" dirty="0" err="1" smtClean="0"/>
                        <a:t>ciphertext</a:t>
                      </a:r>
                      <a:endParaRPr lang="en-US" altLang="zh-CN" dirty="0" smtClean="0"/>
                    </a:p>
                    <a:p>
                      <a:pPr algn="ctr"/>
                      <a:r>
                        <a:rPr lang="en-US" altLang="zh-CN" dirty="0" smtClean="0"/>
                        <a:t>(MIMC)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Hofheinz-Koch-Striecks15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1"/>
                          </a:solidFill>
                        </a:rPr>
                        <a:t>This work</a:t>
                      </a:r>
                      <a:endParaRPr lang="zh-CN" alt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6" name="椭圆形标注 5"/>
          <p:cNvSpPr/>
          <p:nvPr/>
        </p:nvSpPr>
        <p:spPr>
          <a:xfrm>
            <a:off x="4860032" y="123478"/>
            <a:ext cx="4182888" cy="792088"/>
          </a:xfrm>
          <a:prstGeom prst="wedgeEllipseCallout">
            <a:avLst>
              <a:gd name="adj1" fmla="val -12749"/>
              <a:gd name="adj2" fmla="val 8586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More Efficient, generally</a:t>
            </a:r>
          </a:p>
          <a:p>
            <a:pPr algn="ctr"/>
            <a:r>
              <a:rPr lang="en-US" altLang="zh-CN" dirty="0" smtClean="0"/>
              <a:t>(shorter </a:t>
            </a:r>
            <a:r>
              <a:rPr lang="en-US" altLang="zh-CN" dirty="0" err="1" smtClean="0"/>
              <a:t>ct</a:t>
            </a:r>
            <a:r>
              <a:rPr lang="en-US" altLang="zh-CN" dirty="0"/>
              <a:t> </a:t>
            </a:r>
            <a:r>
              <a:rPr lang="en-US" altLang="zh-CN" dirty="0" smtClean="0"/>
              <a:t>&amp; faster algorithms)</a:t>
            </a:r>
          </a:p>
        </p:txBody>
      </p:sp>
    </p:spTree>
    <p:extLst>
      <p:ext uri="{BB962C8B-B14F-4D97-AF65-F5344CB8AC3E}">
        <p14:creationId xmlns:p14="http://schemas.microsoft.com/office/powerpoint/2010/main" val="1058356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084" y="218397"/>
            <a:ext cx="7772400" cy="857250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Overview</a:t>
            </a:r>
            <a:endParaRPr lang="zh-CN" altLang="en-US" sz="3600" dirty="0"/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3884978051"/>
              </p:ext>
            </p:extLst>
          </p:nvPr>
        </p:nvGraphicFramePr>
        <p:xfrm>
          <a:off x="1677279" y="1727096"/>
          <a:ext cx="7200800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组合 5"/>
          <p:cNvGrpSpPr/>
          <p:nvPr/>
        </p:nvGrpSpPr>
        <p:grpSpPr>
          <a:xfrm>
            <a:off x="217647" y="1981988"/>
            <a:ext cx="1296143" cy="548498"/>
            <a:chOff x="2250" y="255614"/>
            <a:chExt cx="2193993" cy="548498"/>
          </a:xfrm>
        </p:grpSpPr>
        <p:sp>
          <p:nvSpPr>
            <p:cNvPr id="7" name="圆角矩形 6"/>
            <p:cNvSpPr/>
            <p:nvPr/>
          </p:nvSpPr>
          <p:spPr>
            <a:xfrm>
              <a:off x="2250" y="255614"/>
              <a:ext cx="2193993" cy="5484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圆角矩形 4"/>
            <p:cNvSpPr/>
            <p:nvPr/>
          </p:nvSpPr>
          <p:spPr>
            <a:xfrm>
              <a:off x="18315" y="271679"/>
              <a:ext cx="2161863" cy="5163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1600" dirty="0" smtClean="0"/>
                <a:t>CW13</a:t>
              </a:r>
              <a:endParaRPr lang="zh-CN" altLang="en-US" sz="1600" kern="1200" dirty="0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32141" y="2735208"/>
            <a:ext cx="1272159" cy="548498"/>
            <a:chOff x="2250" y="996087"/>
            <a:chExt cx="2193993" cy="548498"/>
          </a:xfrm>
        </p:grpSpPr>
        <p:sp>
          <p:nvSpPr>
            <p:cNvPr id="10" name="圆角矩形 9"/>
            <p:cNvSpPr/>
            <p:nvPr/>
          </p:nvSpPr>
          <p:spPr>
            <a:xfrm>
              <a:off x="2250" y="996087"/>
              <a:ext cx="2193993" cy="5484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圆角矩形 4"/>
            <p:cNvSpPr/>
            <p:nvPr/>
          </p:nvSpPr>
          <p:spPr>
            <a:xfrm>
              <a:off x="18315" y="1012152"/>
              <a:ext cx="2161863" cy="5163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1600" dirty="0" smtClean="0"/>
                <a:t>HKS15</a:t>
              </a:r>
              <a:endParaRPr lang="en-US" altLang="zh-CN" sz="1600" kern="1200" dirty="0" smtClean="0"/>
            </a:p>
          </p:txBody>
        </p:sp>
      </p:grpSp>
      <p:sp>
        <p:nvSpPr>
          <p:cNvPr id="12" name="左大括号 11"/>
          <p:cNvSpPr/>
          <p:nvPr/>
        </p:nvSpPr>
        <p:spPr>
          <a:xfrm rot="5400000">
            <a:off x="5131651" y="-1773337"/>
            <a:ext cx="252028" cy="720080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右大括号 13"/>
          <p:cNvSpPr/>
          <p:nvPr/>
        </p:nvSpPr>
        <p:spPr>
          <a:xfrm rot="5400000">
            <a:off x="5130876" y="-143477"/>
            <a:ext cx="252027" cy="7202349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3907145" y="1059582"/>
            <a:ext cx="2699487" cy="548498"/>
            <a:chOff x="2250" y="255614"/>
            <a:chExt cx="2193993" cy="548498"/>
          </a:xfrm>
        </p:grpSpPr>
        <p:sp>
          <p:nvSpPr>
            <p:cNvPr id="17" name="圆角矩形 16"/>
            <p:cNvSpPr/>
            <p:nvPr/>
          </p:nvSpPr>
          <p:spPr>
            <a:xfrm>
              <a:off x="2250" y="255614"/>
              <a:ext cx="2193993" cy="5484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圆角矩形 4"/>
            <p:cNvSpPr/>
            <p:nvPr/>
          </p:nvSpPr>
          <p:spPr>
            <a:xfrm>
              <a:off x="18315" y="271679"/>
              <a:ext cx="2161863" cy="5163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1600" dirty="0" smtClean="0"/>
                <a:t>Almost-tightly Secure IBE in SISC</a:t>
              </a:r>
              <a:endParaRPr lang="zh-CN" altLang="en-US" sz="1600" kern="1200" dirty="0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709493" y="3633659"/>
            <a:ext cx="3096343" cy="548498"/>
            <a:chOff x="-101921" y="996087"/>
            <a:chExt cx="2358232" cy="548498"/>
          </a:xfrm>
        </p:grpSpPr>
        <p:sp>
          <p:nvSpPr>
            <p:cNvPr id="20" name="圆角矩形 19"/>
            <p:cNvSpPr/>
            <p:nvPr/>
          </p:nvSpPr>
          <p:spPr>
            <a:xfrm>
              <a:off x="2250" y="996087"/>
              <a:ext cx="2193993" cy="5484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圆角矩形 4"/>
            <p:cNvSpPr/>
            <p:nvPr/>
          </p:nvSpPr>
          <p:spPr>
            <a:xfrm>
              <a:off x="-101921" y="1012152"/>
              <a:ext cx="2358232" cy="5163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1600" dirty="0" smtClean="0"/>
                <a:t>Almost-tightly Secure IBE in MIMC</a:t>
              </a:r>
              <a:endParaRPr lang="en-US" altLang="zh-CN" sz="1600" kern="1200" dirty="0" smtClean="0"/>
            </a:p>
          </p:txBody>
        </p:sp>
      </p:grpSp>
      <p:sp>
        <p:nvSpPr>
          <p:cNvPr id="5" name="云形标注 4"/>
          <p:cNvSpPr/>
          <p:nvPr/>
        </p:nvSpPr>
        <p:spPr>
          <a:xfrm>
            <a:off x="6907324" y="411510"/>
            <a:ext cx="2232248" cy="1055513"/>
          </a:xfrm>
          <a:prstGeom prst="cloudCallout">
            <a:avLst>
              <a:gd name="adj1" fmla="val -14006"/>
              <a:gd name="adj2" fmla="val 975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Composite </a:t>
            </a:r>
          </a:p>
          <a:p>
            <a:pPr algn="ctr"/>
            <a:r>
              <a:rPr lang="en-US" altLang="zh-CN" dirty="0" smtClean="0"/>
              <a:t>&amp; </a:t>
            </a:r>
          </a:p>
          <a:p>
            <a:pPr algn="ctr"/>
            <a:r>
              <a:rPr lang="en-US" altLang="zh-CN" dirty="0" smtClean="0"/>
              <a:t>Prime</a:t>
            </a:r>
            <a:endParaRPr lang="zh-CN" altLang="en-US" dirty="0"/>
          </a:p>
        </p:txBody>
      </p:sp>
      <p:sp>
        <p:nvSpPr>
          <p:cNvPr id="13" name="云形标注 12"/>
          <p:cNvSpPr/>
          <p:nvPr/>
        </p:nvSpPr>
        <p:spPr>
          <a:xfrm>
            <a:off x="6907324" y="4299942"/>
            <a:ext cx="2129172" cy="648072"/>
          </a:xfrm>
          <a:prstGeom prst="cloudCallout">
            <a:avLst>
              <a:gd name="adj1" fmla="val -8464"/>
              <a:gd name="adj2" fmla="val -2096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Composite only!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286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图示 31"/>
          <p:cNvGraphicFramePr/>
          <p:nvPr>
            <p:extLst>
              <p:ext uri="{D42A27DB-BD31-4B8C-83A1-F6EECF244321}">
                <p14:modId xmlns:p14="http://schemas.microsoft.com/office/powerpoint/2010/main" val="430357178"/>
              </p:ext>
            </p:extLst>
          </p:nvPr>
        </p:nvGraphicFramePr>
        <p:xfrm>
          <a:off x="1677279" y="1727096"/>
          <a:ext cx="7200800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3" name="组合 32"/>
          <p:cNvGrpSpPr/>
          <p:nvPr/>
        </p:nvGrpSpPr>
        <p:grpSpPr>
          <a:xfrm>
            <a:off x="217647" y="1981988"/>
            <a:ext cx="1296143" cy="548498"/>
            <a:chOff x="2250" y="255614"/>
            <a:chExt cx="2193993" cy="548498"/>
          </a:xfrm>
        </p:grpSpPr>
        <p:sp>
          <p:nvSpPr>
            <p:cNvPr id="34" name="圆角矩形 33"/>
            <p:cNvSpPr/>
            <p:nvPr/>
          </p:nvSpPr>
          <p:spPr>
            <a:xfrm>
              <a:off x="2250" y="255614"/>
              <a:ext cx="2193993" cy="5484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圆角矩形 4"/>
            <p:cNvSpPr/>
            <p:nvPr/>
          </p:nvSpPr>
          <p:spPr>
            <a:xfrm>
              <a:off x="18315" y="271679"/>
              <a:ext cx="2161863" cy="5163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1600" dirty="0" smtClean="0"/>
                <a:t>CW13</a:t>
              </a:r>
              <a:endParaRPr lang="zh-CN" altLang="en-US" sz="1600" kern="1200" dirty="0"/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232141" y="2735208"/>
            <a:ext cx="1272159" cy="548498"/>
            <a:chOff x="2250" y="996087"/>
            <a:chExt cx="2193993" cy="548498"/>
          </a:xfrm>
        </p:grpSpPr>
        <p:sp>
          <p:nvSpPr>
            <p:cNvPr id="37" name="圆角矩形 36"/>
            <p:cNvSpPr/>
            <p:nvPr/>
          </p:nvSpPr>
          <p:spPr>
            <a:xfrm>
              <a:off x="2250" y="996087"/>
              <a:ext cx="2193993" cy="5484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圆角矩形 4"/>
            <p:cNvSpPr/>
            <p:nvPr/>
          </p:nvSpPr>
          <p:spPr>
            <a:xfrm>
              <a:off x="18315" y="1012152"/>
              <a:ext cx="2161863" cy="5163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1600" dirty="0" smtClean="0"/>
                <a:t>HKS15</a:t>
              </a:r>
              <a:endParaRPr lang="en-US" altLang="zh-CN" sz="1600" kern="1200" dirty="0" smtClean="0"/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198842" y="3507854"/>
            <a:ext cx="1296143" cy="548498"/>
            <a:chOff x="2250" y="255614"/>
            <a:chExt cx="2193993" cy="548498"/>
          </a:xfrm>
        </p:grpSpPr>
        <p:sp>
          <p:nvSpPr>
            <p:cNvPr id="40" name="圆角矩形 39"/>
            <p:cNvSpPr/>
            <p:nvPr/>
          </p:nvSpPr>
          <p:spPr>
            <a:xfrm>
              <a:off x="2250" y="255614"/>
              <a:ext cx="2193993" cy="5484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圆角矩形 4"/>
            <p:cNvSpPr/>
            <p:nvPr/>
          </p:nvSpPr>
          <p:spPr>
            <a:xfrm>
              <a:off x="18315" y="271679"/>
              <a:ext cx="2161863" cy="5163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Ours</a:t>
              </a:r>
              <a:endParaRPr lang="zh-CN" altLang="en-US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42" name="图示 41"/>
          <p:cNvGraphicFramePr/>
          <p:nvPr>
            <p:extLst>
              <p:ext uri="{D42A27DB-BD31-4B8C-83A1-F6EECF244321}">
                <p14:modId xmlns:p14="http://schemas.microsoft.com/office/powerpoint/2010/main" val="4213623724"/>
              </p:ext>
            </p:extLst>
          </p:nvPr>
        </p:nvGraphicFramePr>
        <p:xfrm>
          <a:off x="1691680" y="3380924"/>
          <a:ext cx="7200800" cy="802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43" name="组合 42"/>
          <p:cNvGrpSpPr/>
          <p:nvPr/>
        </p:nvGrpSpPr>
        <p:grpSpPr>
          <a:xfrm>
            <a:off x="6676297" y="2719155"/>
            <a:ext cx="2193944" cy="548486"/>
            <a:chOff x="5004524" y="126935"/>
            <a:chExt cx="2193944" cy="548486"/>
          </a:xfrm>
        </p:grpSpPr>
        <p:sp>
          <p:nvSpPr>
            <p:cNvPr id="44" name="圆角矩形 43"/>
            <p:cNvSpPr/>
            <p:nvPr/>
          </p:nvSpPr>
          <p:spPr>
            <a:xfrm>
              <a:off x="5004524" y="126935"/>
              <a:ext cx="2193944" cy="54848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圆角矩形 4"/>
            <p:cNvSpPr/>
            <p:nvPr/>
          </p:nvSpPr>
          <p:spPr>
            <a:xfrm>
              <a:off x="5020589" y="143000"/>
              <a:ext cx="2161814" cy="5163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CN" sz="1800" kern="1200" baseline="0" dirty="0" smtClean="0"/>
                <a:t>ENDSG from </a:t>
              </a:r>
              <a:r>
                <a:rPr lang="en-US" altLang="zh-CN" sz="1800" b="1" i="1" kern="1200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Prime order</a:t>
              </a:r>
              <a:r>
                <a:rPr lang="en-US" altLang="zh-CN" sz="1800" kern="1200" baseline="0" dirty="0" smtClean="0"/>
                <a:t> Bilinear Group</a:t>
              </a:r>
              <a:endParaRPr lang="zh-CN" altLang="en-US" sz="1800" kern="1200" dirty="0"/>
            </a:p>
          </p:txBody>
        </p:sp>
      </p:grpSp>
      <p:sp useBgFill="1">
        <p:nvSpPr>
          <p:cNvPr id="5" name="禁止符 4"/>
          <p:cNvSpPr/>
          <p:nvPr/>
        </p:nvSpPr>
        <p:spPr>
          <a:xfrm>
            <a:off x="7361160" y="2613413"/>
            <a:ext cx="792088" cy="792088"/>
          </a:xfrm>
          <a:prstGeom prst="noSmoking">
            <a:avLst>
              <a:gd name="adj" fmla="val 9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" name="云形标注 12"/>
          <p:cNvSpPr/>
          <p:nvPr/>
        </p:nvSpPr>
        <p:spPr>
          <a:xfrm>
            <a:off x="3563888" y="771550"/>
            <a:ext cx="5400600" cy="987574"/>
          </a:xfrm>
          <a:prstGeom prst="cloudCallout">
            <a:avLst>
              <a:gd name="adj1" fmla="val -51500"/>
              <a:gd name="adj2" fmla="val 14275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accent2"/>
                </a:solidFill>
              </a:rPr>
              <a:t>Require specific algebraic structure!</a:t>
            </a:r>
            <a:endParaRPr lang="zh-CN" altLang="en-US" dirty="0">
              <a:solidFill>
                <a:schemeClr val="accent2"/>
              </a:solidFill>
            </a:endParaRPr>
          </a:p>
        </p:txBody>
      </p:sp>
      <p:sp>
        <p:nvSpPr>
          <p:cNvPr id="23" name="标题 1"/>
          <p:cNvSpPr txBox="1">
            <a:spLocks/>
          </p:cNvSpPr>
          <p:nvPr/>
        </p:nvSpPr>
        <p:spPr>
          <a:xfrm>
            <a:off x="228084" y="218397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dirty="0" smtClean="0"/>
              <a:t>Overview</a:t>
            </a:r>
            <a:endParaRPr lang="zh-CN" altLang="en-US" sz="3600" dirty="0"/>
          </a:p>
        </p:txBody>
      </p:sp>
      <p:sp>
        <p:nvSpPr>
          <p:cNvPr id="2" name="上箭头 1"/>
          <p:cNvSpPr/>
          <p:nvPr/>
        </p:nvSpPr>
        <p:spPr>
          <a:xfrm>
            <a:off x="7535191" y="4153475"/>
            <a:ext cx="476156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432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graphicEl>
                                              <a:dgm id="{AFF251CE-DC4D-4275-BD7B-63E159F91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>
                                            <p:graphicEl>
                                              <a:dgm id="{AFF251CE-DC4D-4275-BD7B-63E159F91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>
                                            <p:graphicEl>
                                              <a:dgm id="{AFF251CE-DC4D-4275-BD7B-63E159F91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graphicEl>
                                              <a:dgm id="{2A27BC10-06A0-4A0D-91D0-D9B911321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">
                                            <p:graphicEl>
                                              <a:dgm id="{2A27BC10-06A0-4A0D-91D0-D9B911321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">
                                            <p:graphicEl>
                                              <a:dgm id="{2A27BC10-06A0-4A0D-91D0-D9B911321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graphicEl>
                                              <a:dgm id="{D47AE840-A0EC-4ACC-8FC0-6823FFD99D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>
                                            <p:graphicEl>
                                              <a:dgm id="{D47AE840-A0EC-4ACC-8FC0-6823FFD99D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>
                                            <p:graphicEl>
                                              <a:dgm id="{D47AE840-A0EC-4ACC-8FC0-6823FFD99D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2" grpId="0" uiExpand="1">
        <p:bldSub>
          <a:bldDgm bld="one"/>
        </p:bldSub>
      </p:bldGraphic>
      <p:bldP spid="5" grpId="0" animBg="1"/>
      <p:bldP spid="13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1779662"/>
            <a:ext cx="7772400" cy="857250"/>
          </a:xfrm>
        </p:spPr>
        <p:txBody>
          <a:bodyPr/>
          <a:lstStyle/>
          <a:p>
            <a:r>
              <a:rPr lang="en-US" altLang="zh-CN" dirty="0" smtClean="0"/>
              <a:t>Basic Prime-order Technique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365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Our Idea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342657"/>
              </p:ext>
            </p:extLst>
          </p:nvPr>
        </p:nvGraphicFramePr>
        <p:xfrm>
          <a:off x="827585" y="1203598"/>
          <a:ext cx="7416822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1"/>
                <a:gridCol w="2856317"/>
                <a:gridCol w="2472274"/>
              </a:tblGrid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Almost</a:t>
                      </a:r>
                      <a:r>
                        <a:rPr lang="en-US" altLang="zh-CN" baseline="0" dirty="0" smtClean="0"/>
                        <a:t> Tight Security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Composite-order</a:t>
                      </a:r>
                      <a:r>
                        <a:rPr lang="en-US" altLang="zh-CN" baseline="0" dirty="0" smtClean="0"/>
                        <a:t> </a:t>
                      </a:r>
                    </a:p>
                    <a:p>
                      <a:pPr algn="ctr"/>
                      <a:r>
                        <a:rPr lang="en-US" altLang="zh-CN" baseline="0" dirty="0" smtClean="0"/>
                        <a:t>Bilinear Group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Prime-order </a:t>
                      </a:r>
                    </a:p>
                    <a:p>
                      <a:pPr algn="ctr"/>
                      <a:r>
                        <a:rPr lang="en-US" altLang="zh-CN" dirty="0" smtClean="0"/>
                        <a:t>Bilinear Group</a:t>
                      </a:r>
                      <a:endParaRPr lang="zh-CN" altLang="en-US" dirty="0"/>
                    </a:p>
                  </a:txBody>
                  <a:tcPr anchor="ctr" anchorCtr="1"/>
                </a:tc>
              </a:tr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Single-instance, </a:t>
                      </a:r>
                    </a:p>
                    <a:p>
                      <a:pPr algn="ctr"/>
                      <a:r>
                        <a:rPr lang="en-US" altLang="zh-CN" dirty="0" smtClean="0"/>
                        <a:t>Single-</a:t>
                      </a:r>
                      <a:r>
                        <a:rPr lang="en-US" altLang="zh-CN" dirty="0" err="1" smtClean="0"/>
                        <a:t>ciphertext</a:t>
                      </a:r>
                      <a:endParaRPr lang="en-US" altLang="zh-CN" dirty="0" smtClean="0"/>
                    </a:p>
                    <a:p>
                      <a:pPr algn="ctr"/>
                      <a:r>
                        <a:rPr lang="en-US" altLang="zh-CN" dirty="0" smtClean="0"/>
                        <a:t>(SISC)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Chen-Wee13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Chen-Wee13</a:t>
                      </a:r>
                      <a:endParaRPr lang="zh-CN" altLang="en-US" dirty="0"/>
                    </a:p>
                  </a:txBody>
                  <a:tcPr anchor="ctr" anchorCtr="1"/>
                </a:tc>
              </a:tr>
              <a:tr h="115212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Multi-instance,</a:t>
                      </a:r>
                    </a:p>
                    <a:p>
                      <a:pPr algn="ctr"/>
                      <a:r>
                        <a:rPr lang="en-US" altLang="zh-CN" dirty="0" smtClean="0"/>
                        <a:t>Multi-</a:t>
                      </a:r>
                      <a:r>
                        <a:rPr lang="en-US" altLang="zh-CN" dirty="0" err="1" smtClean="0"/>
                        <a:t>ciphertext</a:t>
                      </a:r>
                      <a:endParaRPr lang="en-US" altLang="zh-CN" dirty="0" smtClean="0"/>
                    </a:p>
                    <a:p>
                      <a:pPr algn="ctr"/>
                      <a:r>
                        <a:rPr lang="en-US" altLang="zh-CN" dirty="0" smtClean="0"/>
                        <a:t>(MIMC)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Hofheinz-Koch-Striecks15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 smtClean="0">
                          <a:solidFill>
                            <a:schemeClr val="accent1"/>
                          </a:solidFill>
                        </a:rPr>
                        <a:t>This work</a:t>
                      </a:r>
                      <a:endParaRPr lang="zh-CN" alt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3" name="下箭头 2"/>
          <p:cNvSpPr/>
          <p:nvPr/>
        </p:nvSpPr>
        <p:spPr>
          <a:xfrm>
            <a:off x="6804248" y="3219822"/>
            <a:ext cx="36004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右箭头 4"/>
          <p:cNvSpPr/>
          <p:nvPr/>
        </p:nvSpPr>
        <p:spPr>
          <a:xfrm>
            <a:off x="5652120" y="4011910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364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中性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2508</TotalTime>
  <Words>1625</Words>
  <Application>Microsoft Office PowerPoint</Application>
  <PresentationFormat>全屏显示(16:9)</PresentationFormat>
  <Paragraphs>402</Paragraphs>
  <Slides>24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平衡</vt:lpstr>
      <vt:lpstr>Extended Nested Dual System Groups, Revisited</vt:lpstr>
      <vt:lpstr>Overview</vt:lpstr>
      <vt:lpstr>Identity Based Encryption</vt:lpstr>
      <vt:lpstr>Towards Multi-instance, Multi-ciphertext Setting [Hofheinz-Koch-Striecks @ PKC15]</vt:lpstr>
      <vt:lpstr>Our Results</vt:lpstr>
      <vt:lpstr>Overview</vt:lpstr>
      <vt:lpstr>PowerPoint 演示文稿</vt:lpstr>
      <vt:lpstr>Basic Prime-order Technique</vt:lpstr>
      <vt:lpstr>Our Idea</vt:lpstr>
      <vt:lpstr>From CW13 to HKS15</vt:lpstr>
      <vt:lpstr>From CW13 to HKS15</vt:lpstr>
      <vt:lpstr>1. Additional SF Space</vt:lpstr>
      <vt:lpstr>2. Switching Ciphertext</vt:lpstr>
      <vt:lpstr>2. Switching Ciphertext</vt:lpstr>
      <vt:lpstr>2. Switching Ciphertext</vt:lpstr>
      <vt:lpstr>3. Nested Hiding</vt:lpstr>
      <vt:lpstr>4. Preserving Tightness</vt:lpstr>
      <vt:lpstr>A Glance of other Results</vt:lpstr>
      <vt:lpstr>An Independent Work on This Topic</vt:lpstr>
      <vt:lpstr>The End Any Question?</vt:lpstr>
      <vt:lpstr>4. Preserving Tightness</vt:lpstr>
      <vt:lpstr>4. Preserving Tightness</vt:lpstr>
      <vt:lpstr>An Improvement</vt:lpstr>
      <vt:lpstr>An Improvement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Extended Nested Dual System Groups, Revisited</dc:title>
  <dc:creator>Sirius</dc:creator>
  <cp:lastModifiedBy>Sirius</cp:lastModifiedBy>
  <cp:revision>190</cp:revision>
  <dcterms:created xsi:type="dcterms:W3CDTF">2016-02-06T03:09:18Z</dcterms:created>
  <dcterms:modified xsi:type="dcterms:W3CDTF">2016-03-08T00:05:19Z</dcterms:modified>
</cp:coreProperties>
</file>