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9" r:id="rId3"/>
    <p:sldId id="262" r:id="rId4"/>
    <p:sldId id="263" r:id="rId5"/>
    <p:sldId id="264" r:id="rId6"/>
    <p:sldId id="265" r:id="rId7"/>
    <p:sldId id="266" r:id="rId8"/>
    <p:sldId id="267" r:id="rId9"/>
    <p:sldId id="268" r:id="rId10"/>
    <p:sldId id="280" r:id="rId11"/>
    <p:sldId id="269" r:id="rId12"/>
    <p:sldId id="270" r:id="rId13"/>
    <p:sldId id="271" r:id="rId14"/>
    <p:sldId id="272" r:id="rId15"/>
    <p:sldId id="281" r:id="rId16"/>
    <p:sldId id="273" r:id="rId17"/>
    <p:sldId id="274" r:id="rId18"/>
    <p:sldId id="275" r:id="rId19"/>
    <p:sldId id="282" r:id="rId20"/>
    <p:sldId id="277" r:id="rId21"/>
    <p:sldId id="276" r:id="rId22"/>
    <p:sldId id="283"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3452" autoAdjust="0"/>
  </p:normalViewPr>
  <p:slideViewPr>
    <p:cSldViewPr snapToGrid="0">
      <p:cViewPr varScale="1">
        <p:scale>
          <a:sx n="62" d="100"/>
          <a:sy n="62" d="100"/>
        </p:scale>
        <p:origin x="1086" y="6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1324A-9AD7-4614-81FE-20980D9D83C5}" type="datetimeFigureOut">
              <a:rPr lang="en-US" smtClean="0"/>
              <a:t>4/1/2015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ACBB6F-5FB3-4E78-85BB-730C28D02159}" type="slidenum">
              <a:rPr lang="en-US" smtClean="0"/>
              <a:t>‹#›</a:t>
            </a:fld>
            <a:endParaRPr lang="en-US"/>
          </a:p>
        </p:txBody>
      </p:sp>
    </p:spTree>
    <p:extLst>
      <p:ext uri="{BB962C8B-B14F-4D97-AF65-F5344CB8AC3E}">
        <p14:creationId xmlns:p14="http://schemas.microsoft.com/office/powerpoint/2010/main" val="1422458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These works discussed the subtleties involved in defining a security model for FE that captures meaningful real world security. Since then</a:t>
            </a:r>
          </a:p>
          <a:p>
            <a:r>
              <a:rPr lang="en-US" sz="1200" b="0" i="0" u="none" strike="noStrike" kern="1200" baseline="0" dirty="0" smtClean="0">
                <a:solidFill>
                  <a:schemeClr val="tx1"/>
                </a:solidFill>
                <a:latin typeface="+mn-lt"/>
                <a:ea typeface="+mn-ea"/>
                <a:cs typeface="+mn-cs"/>
              </a:rPr>
              <a:t>there has been considerable research focus on understanding what security means for FE and whether it can be achieved.</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While there has been considerable progress in defining meaningful security models for FE, existing definitions do not capture a number of real world usage scenarios that will likely arise in practice.</a:t>
            </a:r>
          </a:p>
          <a:p>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2</a:t>
            </a:fld>
            <a:endParaRPr lang="en-US"/>
          </a:p>
        </p:txBody>
      </p:sp>
    </p:spTree>
    <p:extLst>
      <p:ext uri="{BB962C8B-B14F-4D97-AF65-F5344CB8AC3E}">
        <p14:creationId xmlns:p14="http://schemas.microsoft.com/office/powerpoint/2010/main" val="2174738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Due to its importance and wide applicability, much research effort has been focused on studying the complexity of generic and non-generic attacks on pairing-friendly elliptic curves. By now, there is a long line of work [24,23,8,22] focused on constructing pairing friendly elliptic curves where the complexity of all known non-generic attacks is extremely high. If such elliptic curves are used to build cryptographic schemes, there is strong heuristic evidence that the only successful practically feasible attacks will be generic in nature. We stress that we will work with elliptic curve groups of prime order, and so factoring-based attacks will not be relevant.</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18</a:t>
            </a:fld>
            <a:endParaRPr lang="en-US"/>
          </a:p>
        </p:txBody>
      </p:sp>
    </p:spTree>
    <p:extLst>
      <p:ext uri="{BB962C8B-B14F-4D97-AF65-F5344CB8AC3E}">
        <p14:creationId xmlns:p14="http://schemas.microsoft.com/office/powerpoint/2010/main" val="4219465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US" sz="1200" b="0" i="0" u="none" strike="noStrike" kern="1200" baseline="0" dirty="0" smtClean="0">
                <a:solidFill>
                  <a:schemeClr val="tx1"/>
                </a:solidFill>
                <a:latin typeface="+mn-lt"/>
                <a:ea typeface="+mn-ea"/>
                <a:cs typeface="+mn-cs"/>
              </a:rPr>
              <a:t>keyword searching on encrypted data, where the keywords being searched for are sensitive and must remain hidden.</a:t>
            </a:r>
          </a:p>
          <a:p>
            <a:r>
              <a:rPr lang="en-US" dirty="0" smtClean="0"/>
              <a:t>- </a:t>
            </a:r>
            <a:r>
              <a:rPr lang="en-US" sz="1200" b="0" i="0" u="none" strike="noStrike" kern="1200" baseline="0" dirty="0" smtClean="0">
                <a:solidFill>
                  <a:schemeClr val="tx1"/>
                </a:solidFill>
                <a:latin typeface="+mn-lt"/>
                <a:ea typeface="+mn-ea"/>
                <a:cs typeface="+mn-cs"/>
              </a:rPr>
              <a:t>For example, if the function has some computational hiding properties, can we guarantee that the FE scheme does not leak any additional information beyond the function output?</a:t>
            </a:r>
          </a:p>
          <a:p>
            <a:r>
              <a:rPr lang="en-US" dirty="0" smtClean="0"/>
              <a:t>- </a:t>
            </a:r>
            <a:r>
              <a:rPr lang="en-US" sz="1200" b="0" i="0" u="none" strike="noStrike" kern="1200" baseline="0" dirty="0" smtClean="0">
                <a:solidFill>
                  <a:schemeClr val="tx1"/>
                </a:solidFill>
                <a:latin typeface="+mn-lt"/>
                <a:ea typeface="+mn-ea"/>
                <a:cs typeface="+mn-cs"/>
              </a:rPr>
              <a:t>Can an adversary break FE schemes where it can ask for keys after receiving </a:t>
            </a:r>
            <a:r>
              <a:rPr lang="en-US" sz="1200" b="0" i="0" u="none" strike="noStrike" kern="1200" baseline="0" dirty="0" err="1" smtClean="0">
                <a:solidFill>
                  <a:schemeClr val="tx1"/>
                </a:solidFill>
                <a:latin typeface="+mn-lt"/>
                <a:ea typeface="+mn-ea"/>
                <a:cs typeface="+mn-cs"/>
              </a:rPr>
              <a:t>ciphertexts</a:t>
            </a:r>
            <a:r>
              <a:rPr lang="en-US" sz="1200" b="0" i="0" u="none" strike="noStrike" kern="1200" baseline="0" dirty="0" smtClean="0">
                <a:solidFill>
                  <a:schemeClr val="tx1"/>
                </a:solidFill>
                <a:latin typeface="+mn-lt"/>
                <a:ea typeface="+mn-ea"/>
                <a:cs typeface="+mn-cs"/>
              </a:rPr>
              <a:t>? In real world applications, it is very likely that an adversary can receive authorized decryption keys even after it obtains the </a:t>
            </a:r>
            <a:r>
              <a:rPr lang="en-US" sz="1200" b="0" i="0" u="none" strike="noStrike" kern="1200" baseline="0" dirty="0" err="1" smtClean="0">
                <a:solidFill>
                  <a:schemeClr val="tx1"/>
                </a:solidFill>
                <a:latin typeface="+mn-lt"/>
                <a:ea typeface="+mn-ea"/>
                <a:cs typeface="+mn-cs"/>
              </a:rPr>
              <a:t>ciphertext</a:t>
            </a:r>
            <a:r>
              <a:rPr lang="en-US" sz="1200" b="0" i="0" u="none" strike="noStrike" kern="1200" baseline="0" dirty="0" smtClean="0">
                <a:solidFill>
                  <a:schemeClr val="tx1"/>
                </a:solidFill>
                <a:latin typeface="+mn-lt"/>
                <a:ea typeface="+mn-ea"/>
                <a:cs typeface="+mn-cs"/>
              </a:rPr>
              <a:t> that it is trying to break. For example, in searchable encryption, the decryption key corresponding to a search would only be given out after the encrypted database is publicly available. Can one guarantee that an attacker who obtains an arbitrary interleaving of </a:t>
            </a:r>
            <a:r>
              <a:rPr lang="en-US" sz="1200" b="0" i="0" u="none" strike="noStrike" kern="1200" baseline="0" dirty="0" err="1" smtClean="0">
                <a:solidFill>
                  <a:schemeClr val="tx1"/>
                </a:solidFill>
                <a:latin typeface="+mn-lt"/>
                <a:ea typeface="+mn-ea"/>
                <a:cs typeface="+mn-cs"/>
              </a:rPr>
              <a:t>ciphertexts</a:t>
            </a:r>
            <a:r>
              <a:rPr lang="en-US" sz="1200" b="0" i="0" u="none" strike="noStrike" kern="1200" baseline="0" dirty="0" smtClean="0">
                <a:solidFill>
                  <a:schemeClr val="tx1"/>
                </a:solidFill>
                <a:latin typeface="+mn-lt"/>
                <a:ea typeface="+mn-ea"/>
                <a:cs typeface="+mn-cs"/>
              </a:rPr>
              <a:t> and keys, can learn nothing beyond the legitimate function values?</a:t>
            </a:r>
            <a:endParaRPr lang="en-US" dirty="0" smtClean="0"/>
          </a:p>
          <a:p>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3</a:t>
            </a:fld>
            <a:endParaRPr lang="en-US"/>
          </a:p>
        </p:txBody>
      </p:sp>
    </p:spTree>
    <p:extLst>
      <p:ext uri="{BB962C8B-B14F-4D97-AF65-F5344CB8AC3E}">
        <p14:creationId xmlns:p14="http://schemas.microsoft.com/office/powerpoint/2010/main" val="2320986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without getting a secret key that decrypts the </a:t>
            </a:r>
            <a:r>
              <a:rPr lang="en-US" dirty="0" err="1" smtClean="0"/>
              <a:t>ciphertexts</a:t>
            </a:r>
            <a:r>
              <a:rPr lang="en-US" dirty="0" smtClean="0"/>
              <a:t> to distinct values</a:t>
            </a:r>
          </a:p>
          <a:p>
            <a:r>
              <a:rPr lang="en-US" dirty="0" smtClean="0"/>
              <a:t>- </a:t>
            </a:r>
            <a:r>
              <a:rPr lang="en-US" sz="1200" b="0" i="0" u="none" strike="noStrike" kern="1200" baseline="0" dirty="0" smtClean="0">
                <a:solidFill>
                  <a:schemeClr val="tx1"/>
                </a:solidFill>
                <a:latin typeface="+mn-lt"/>
                <a:ea typeface="+mn-ea"/>
                <a:cs typeface="+mn-cs"/>
              </a:rPr>
              <a:t>which captures whether the adversary's queries to the key derivation oracle may or may not depend on the challenge </a:t>
            </a:r>
            <a:r>
              <a:rPr lang="en-US" sz="1200" b="0" i="0" u="none" strike="noStrike" kern="1200" baseline="0" dirty="0" err="1" smtClean="0">
                <a:solidFill>
                  <a:schemeClr val="tx1"/>
                </a:solidFill>
                <a:latin typeface="+mn-lt"/>
                <a:ea typeface="+mn-ea"/>
                <a:cs typeface="+mn-cs"/>
              </a:rPr>
              <a:t>ciphertext</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4</a:t>
            </a:fld>
            <a:endParaRPr lang="en-US"/>
          </a:p>
        </p:txBody>
      </p:sp>
    </p:spTree>
    <p:extLst>
      <p:ext uri="{BB962C8B-B14F-4D97-AF65-F5344CB8AC3E}">
        <p14:creationId xmlns:p14="http://schemas.microsoft.com/office/powerpoint/2010/main" val="44693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[15] showed that many-AD-SIM is impossible even for very simple functionalities. A weakening of AD-SIM, namely NA-SIM [43] does not capture scenarios where users may obtain keys after obtaining new third-party-generated </a:t>
            </a:r>
            <a:r>
              <a:rPr lang="en-US" sz="1200" b="0" i="0" u="none" strike="noStrike" kern="1200" baseline="0" dirty="0" err="1" smtClean="0">
                <a:solidFill>
                  <a:schemeClr val="tx1"/>
                </a:solidFill>
                <a:latin typeface="+mn-lt"/>
                <a:ea typeface="+mn-ea"/>
                <a:cs typeface="+mn-cs"/>
              </a:rPr>
              <a:t>ciphertexts</a:t>
            </a:r>
            <a:r>
              <a:rPr lang="en-US" sz="1200" b="0" i="0" u="none" strike="noStrike" kern="1200" baseline="0" dirty="0" smtClean="0">
                <a:solidFill>
                  <a:schemeClr val="tx1"/>
                </a:solidFill>
                <a:latin typeface="+mn-lt"/>
                <a:ea typeface="+mn-ea"/>
                <a:cs typeface="+mn-cs"/>
              </a:rPr>
              <a:t>. Despite this severe restriction on usage, NA-SIM was also shown to be impossible [6], seemingly ruling out security for even those usage scenarios that are captured.</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6</a:t>
            </a:fld>
            <a:endParaRPr lang="en-US"/>
          </a:p>
        </p:txBody>
      </p:sp>
    </p:spTree>
    <p:extLst>
      <p:ext uri="{BB962C8B-B14F-4D97-AF65-F5344CB8AC3E}">
        <p14:creationId xmlns:p14="http://schemas.microsoft.com/office/powerpoint/2010/main" val="4040039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However, it is extremely hard (if not impossible) to control the nature of usage scenarios that arise in practice. A second direction is to ex-</a:t>
            </a:r>
          </a:p>
          <a:p>
            <a:r>
              <a:rPr lang="en-US" sz="1200" b="0" i="0" u="none" strike="noStrike" kern="1200" baseline="0" dirty="0" smtClean="0">
                <a:solidFill>
                  <a:schemeClr val="tx1"/>
                </a:solidFill>
                <a:latin typeface="+mn-lt"/>
                <a:ea typeface="+mn-ea"/>
                <a:cs typeface="+mn-cs"/>
              </a:rPr>
              <a:t>amine whether it is possible to address as many usage scenarios as we can, but restrict ourselves to analyzing security only against classes of attacks that are known to be practically feasible. This is the approach we take in this work.</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8</a:t>
            </a:fld>
            <a:endParaRPr lang="en-US"/>
          </a:p>
        </p:txBody>
      </p:sp>
    </p:spTree>
    <p:extLst>
      <p:ext uri="{BB962C8B-B14F-4D97-AF65-F5344CB8AC3E}">
        <p14:creationId xmlns:p14="http://schemas.microsoft.com/office/powerpoint/2010/main" val="19047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real-world consists of an adversary A, a system administrator Sys and external environment </a:t>
            </a:r>
            <a:r>
              <a:rPr lang="en-US" sz="1200" b="0" i="0" u="none" strike="noStrike" kern="1200" baseline="0" dirty="0" err="1" smtClean="0">
                <a:solidFill>
                  <a:schemeClr val="tx1"/>
                </a:solidFill>
                <a:latin typeface="+mn-lt"/>
                <a:ea typeface="+mn-ea"/>
                <a:cs typeface="+mn-cs"/>
              </a:rPr>
              <a:t>Env</a:t>
            </a:r>
            <a:r>
              <a:rPr lang="en-US" sz="1200" b="0" i="0" u="none" strike="noStrike" kern="1200" baseline="0" dirty="0" smtClean="0">
                <a:solidFill>
                  <a:schemeClr val="tx1"/>
                </a:solidFill>
                <a:latin typeface="+mn-lt"/>
                <a:ea typeface="+mn-ea"/>
                <a:cs typeface="+mn-cs"/>
              </a:rPr>
              <a:t>, which encompasses all external key hold-</a:t>
            </a:r>
          </a:p>
          <a:p>
            <a:r>
              <a:rPr lang="en-US" sz="1200" b="0" i="0" u="none" strike="noStrike" kern="1200" baseline="0" dirty="0" err="1" smtClean="0">
                <a:solidFill>
                  <a:schemeClr val="tx1"/>
                </a:solidFill>
                <a:latin typeface="+mn-lt"/>
                <a:ea typeface="+mn-ea"/>
                <a:cs typeface="+mn-cs"/>
              </a:rPr>
              <a:t>ers</a:t>
            </a:r>
            <a:r>
              <a:rPr lang="en-US" sz="1200" b="0" i="0" u="none" strike="noStrike" kern="1200" baseline="0" dirty="0" smtClean="0">
                <a:solidFill>
                  <a:schemeClr val="tx1"/>
                </a:solidFill>
                <a:latin typeface="+mn-lt"/>
                <a:ea typeface="+mn-ea"/>
                <a:cs typeface="+mn-cs"/>
              </a:rPr>
              <a:t> and </a:t>
            </a:r>
            <a:r>
              <a:rPr lang="en-US" sz="1200" b="0" i="0" u="none" strike="noStrike" kern="1200" baseline="0" dirty="0" err="1" smtClean="0">
                <a:solidFill>
                  <a:schemeClr val="tx1"/>
                </a:solidFill>
                <a:latin typeface="+mn-lt"/>
                <a:ea typeface="+mn-ea"/>
                <a:cs typeface="+mn-cs"/>
              </a:rPr>
              <a:t>encryptors</a:t>
            </a:r>
            <a:r>
              <a:rPr lang="en-US" sz="1200" b="0" i="0" u="none" strike="noStrike" kern="1200" baseline="0" dirty="0" smtClean="0">
                <a:solidFill>
                  <a:schemeClr val="tx1"/>
                </a:solidFill>
                <a:latin typeface="+mn-lt"/>
                <a:ea typeface="+mn-ea"/>
                <a:cs typeface="+mn-cs"/>
              </a:rPr>
              <a:t>.</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12</a:t>
            </a:fld>
            <a:endParaRPr lang="en-US"/>
          </a:p>
        </p:txBody>
      </p:sp>
    </p:spTree>
    <p:extLst>
      <p:ext uri="{BB962C8B-B14F-4D97-AF65-F5344CB8AC3E}">
        <p14:creationId xmlns:p14="http://schemas.microsoft.com/office/powerpoint/2010/main" val="14829026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While simulation based security has been shown impossible to achieve even for data privacy alone, we will show that the stronger </a:t>
            </a:r>
            <a:r>
              <a:rPr lang="en-US" sz="1200" b="0" i="0" u="none" strike="noStrike" kern="1200" baseline="0" dirty="0" err="1" smtClean="0">
                <a:solidFill>
                  <a:schemeClr val="tx1"/>
                </a:solidFill>
                <a:latin typeface="+mn-lt"/>
                <a:ea typeface="+mn-ea"/>
                <a:cs typeface="+mn-cs"/>
              </a:rPr>
              <a:t>denition</a:t>
            </a:r>
            <a:r>
              <a:rPr lang="en-US" sz="1200" b="0" i="0" u="none" strike="noStrike" kern="1200" baseline="0" dirty="0" smtClean="0">
                <a:solidFill>
                  <a:schemeClr val="tx1"/>
                </a:solidFill>
                <a:latin typeface="+mn-lt"/>
                <a:ea typeface="+mn-ea"/>
                <a:cs typeface="+mn-cs"/>
              </a:rPr>
              <a:t> presented above can be achieved against a large class of real world attacks, namely generic attacks.</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14</a:t>
            </a:fld>
            <a:endParaRPr lang="en-US"/>
          </a:p>
        </p:txBody>
      </p:sp>
    </p:spTree>
    <p:extLst>
      <p:ext uri="{BB962C8B-B14F-4D97-AF65-F5344CB8AC3E}">
        <p14:creationId xmlns:p14="http://schemas.microsoft.com/office/powerpoint/2010/main" val="4079322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 The generic group model [40,48] provides a method by which to study the security of algorithms that act oblivious of particular group representations. All</a:t>
            </a:r>
          </a:p>
          <a:p>
            <a:r>
              <a:rPr lang="en-US" sz="1200" b="0" i="0" u="none" strike="noStrike" kern="1200" baseline="0" dirty="0" smtClean="0">
                <a:solidFill>
                  <a:schemeClr val="tx1"/>
                </a:solidFill>
                <a:latin typeface="+mn-lt"/>
                <a:ea typeface="+mn-ea"/>
                <a:cs typeface="+mn-cs"/>
              </a:rPr>
              <a:t>algorithms obtain access to elements of the group via random \handles" (of sufficient length) and remain unaware of their actual representations.</a:t>
            </a:r>
          </a:p>
          <a:p>
            <a:r>
              <a:rPr lang="en-US" sz="1200" b="0" i="0" u="none" strike="noStrike" kern="1200" baseline="0" dirty="0" smtClean="0">
                <a:solidFill>
                  <a:schemeClr val="tx1"/>
                </a:solidFill>
                <a:latin typeface="+mn-lt"/>
                <a:ea typeface="+mn-ea"/>
                <a:cs typeface="+mn-cs"/>
              </a:rPr>
              <a:t>- Given this restricted way in which an adversary is allowed to access the groups G; GT , he is only able to compute certain relations between elements which we call Admissible Relations</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16</a:t>
            </a:fld>
            <a:endParaRPr lang="en-US"/>
          </a:p>
        </p:txBody>
      </p:sp>
    </p:spTree>
    <p:extLst>
      <p:ext uri="{BB962C8B-B14F-4D97-AF65-F5344CB8AC3E}">
        <p14:creationId xmlns:p14="http://schemas.microsoft.com/office/powerpoint/2010/main" val="1561252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At a high level, the simulator keeps track of the queries requested by the adversary, uses these queries to learn what the adversary is doing, and carefully programming the oracle to maintain the requisite relations between group elements to behave like the real world in the view of the adversary.</a:t>
            </a:r>
            <a:endParaRPr lang="en-US" dirty="0"/>
          </a:p>
        </p:txBody>
      </p:sp>
      <p:sp>
        <p:nvSpPr>
          <p:cNvPr id="4" name="Slide Number Placeholder 3"/>
          <p:cNvSpPr>
            <a:spLocks noGrp="1"/>
          </p:cNvSpPr>
          <p:nvPr>
            <p:ph type="sldNum" sz="quarter" idx="10"/>
          </p:nvPr>
        </p:nvSpPr>
        <p:spPr/>
        <p:txBody>
          <a:bodyPr/>
          <a:lstStyle/>
          <a:p>
            <a:fld id="{86ACBB6F-5FB3-4E78-85BB-730C28D02159}" type="slidenum">
              <a:rPr lang="en-US" smtClean="0"/>
              <a:t>17</a:t>
            </a:fld>
            <a:endParaRPr lang="en-US"/>
          </a:p>
        </p:txBody>
      </p:sp>
    </p:spTree>
    <p:extLst>
      <p:ext uri="{BB962C8B-B14F-4D97-AF65-F5344CB8AC3E}">
        <p14:creationId xmlns:p14="http://schemas.microsoft.com/office/powerpoint/2010/main" val="11067444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DDD4754-6FF2-4CC4-818D-E8BC69A79958}"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3139296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DD4754-6FF2-4CC4-818D-E8BC69A79958}"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1119298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DD4754-6FF2-4CC4-818D-E8BC69A79958}"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1176091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DD4754-6FF2-4CC4-818D-E8BC69A79958}"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19914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DD4754-6FF2-4CC4-818D-E8BC69A79958}" type="datetimeFigureOut">
              <a:rPr lang="en-US" smtClean="0"/>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1214931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DD4754-6FF2-4CC4-818D-E8BC69A79958}"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3258723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DD4754-6FF2-4CC4-818D-E8BC69A79958}" type="datetimeFigureOut">
              <a:rPr lang="en-US" smtClean="0"/>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379429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DD4754-6FF2-4CC4-818D-E8BC69A79958}" type="datetimeFigureOut">
              <a:rPr lang="en-US" smtClean="0"/>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3292585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D4754-6FF2-4CC4-818D-E8BC69A79958}" type="datetimeFigureOut">
              <a:rPr lang="en-US" smtClean="0"/>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906971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D4754-6FF2-4CC4-818D-E8BC69A79958}"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285698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DD4754-6FF2-4CC4-818D-E8BC69A79958}" type="datetimeFigureOut">
              <a:rPr lang="en-US" smtClean="0"/>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824DDC-0219-4300-9EA9-A9CFB8A99263}" type="slidenum">
              <a:rPr lang="en-US" smtClean="0"/>
              <a:t>‹#›</a:t>
            </a:fld>
            <a:endParaRPr lang="en-US"/>
          </a:p>
        </p:txBody>
      </p:sp>
    </p:spTree>
    <p:extLst>
      <p:ext uri="{BB962C8B-B14F-4D97-AF65-F5344CB8AC3E}">
        <p14:creationId xmlns:p14="http://schemas.microsoft.com/office/powerpoint/2010/main" val="454853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DD4754-6FF2-4CC4-818D-E8BC69A79958}" type="datetimeFigureOut">
              <a:rPr lang="en-US" smtClean="0"/>
              <a:t>4/1/2015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24DDC-0219-4300-9EA9-A9CFB8A99263}" type="slidenum">
              <a:rPr lang="en-US" smtClean="0"/>
              <a:t>‹#›</a:t>
            </a:fld>
            <a:endParaRPr lang="en-US"/>
          </a:p>
        </p:txBody>
      </p:sp>
    </p:spTree>
    <p:extLst>
      <p:ext uri="{BB962C8B-B14F-4D97-AF65-F5344CB8AC3E}">
        <p14:creationId xmlns:p14="http://schemas.microsoft.com/office/powerpoint/2010/main" val="2967526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18" Type="http://schemas.openxmlformats.org/officeDocument/2006/relationships/image" Target="../media/image14.WMF"/><Relationship Id="rId3" Type="http://schemas.openxmlformats.org/officeDocument/2006/relationships/image" Target="../media/image4.png"/><Relationship Id="rId21" Type="http://schemas.openxmlformats.org/officeDocument/2006/relationships/image" Target="../media/image38.png"/><Relationship Id="rId7" Type="http://schemas.openxmlformats.org/officeDocument/2006/relationships/image" Target="../media/image6.png"/><Relationship Id="rId12" Type="http://schemas.openxmlformats.org/officeDocument/2006/relationships/image" Target="../media/image10.png"/><Relationship Id="rId17" Type="http://schemas.openxmlformats.org/officeDocument/2006/relationships/image" Target="../media/image13.WMF"/><Relationship Id="rId25" Type="http://schemas.openxmlformats.org/officeDocument/2006/relationships/image" Target="../media/image21.png"/><Relationship Id="rId2" Type="http://schemas.openxmlformats.org/officeDocument/2006/relationships/notesSlide" Target="../notesSlides/notesSlide6.xml"/><Relationship Id="rId16" Type="http://schemas.openxmlformats.org/officeDocument/2006/relationships/image" Target="../media/image14.png"/><Relationship Id="rId20"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4.png"/><Relationship Id="rId11" Type="http://schemas.openxmlformats.org/officeDocument/2006/relationships/image" Target="../media/image9.png"/><Relationship Id="rId24" Type="http://schemas.openxmlformats.org/officeDocument/2006/relationships/image" Target="../media/image20.png"/><Relationship Id="rId5" Type="http://schemas.openxmlformats.org/officeDocument/2006/relationships/image" Target="../media/image5.png"/><Relationship Id="rId15" Type="http://schemas.openxmlformats.org/officeDocument/2006/relationships/image" Target="../media/image13.png"/><Relationship Id="rId23" Type="http://schemas.openxmlformats.org/officeDocument/2006/relationships/image" Target="../media/image19.png"/><Relationship Id="rId10" Type="http://schemas.openxmlformats.org/officeDocument/2006/relationships/image" Target="../media/image29.png"/><Relationship Id="rId19" Type="http://schemas.openxmlformats.org/officeDocument/2006/relationships/image" Target="../media/image17.png"/><Relationship Id="rId4" Type="http://schemas.openxmlformats.org/officeDocument/2006/relationships/image" Target="../media/image22.png"/><Relationship Id="rId9" Type="http://schemas.openxmlformats.org/officeDocument/2006/relationships/image" Target="../media/image8.png"/><Relationship Id="rId14" Type="http://schemas.openxmlformats.org/officeDocument/2006/relationships/image" Target="../media/image12.png"/><Relationship Id="rId22" Type="http://schemas.openxmlformats.org/officeDocument/2006/relationships/image" Target="../media/image3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On the Practical Security of Inner Product </a:t>
            </a:r>
            <a:br>
              <a:rPr lang="en-US" dirty="0" smtClean="0"/>
            </a:br>
            <a:r>
              <a:rPr lang="en-US" dirty="0" smtClean="0"/>
              <a:t>Functional Encryption</a:t>
            </a:r>
            <a:endParaRPr lang="en-US" dirty="0"/>
          </a:p>
        </p:txBody>
      </p:sp>
      <p:sp>
        <p:nvSpPr>
          <p:cNvPr id="3" name="Subtitle 2"/>
          <p:cNvSpPr>
            <a:spLocks noGrp="1"/>
          </p:cNvSpPr>
          <p:nvPr>
            <p:ph type="subTitle" idx="1"/>
          </p:nvPr>
        </p:nvSpPr>
        <p:spPr>
          <a:xfrm>
            <a:off x="1143000" y="4027041"/>
            <a:ext cx="6858000" cy="1655762"/>
          </a:xfrm>
        </p:spPr>
        <p:txBody>
          <a:bodyPr/>
          <a:lstStyle/>
          <a:p>
            <a:r>
              <a:rPr lang="en-US" dirty="0" smtClean="0">
                <a:solidFill>
                  <a:srgbClr val="0070C0"/>
                </a:solidFill>
              </a:rPr>
              <a:t>Shashank Agrawal (UIUC)</a:t>
            </a:r>
            <a:r>
              <a:rPr lang="en-US" dirty="0" smtClean="0"/>
              <a:t>, Shweta Agrawal (IIT Delhi), Saikrishna Badrinarayanan (UCLA), Abishek </a:t>
            </a:r>
            <a:r>
              <a:rPr lang="en-US" dirty="0" err="1" smtClean="0"/>
              <a:t>Kumarasubramaniam</a:t>
            </a:r>
            <a:r>
              <a:rPr lang="en-US" dirty="0" smtClean="0"/>
              <a:t> (Google), Manoj Prabhakaran (UIUC), Amit Sahai (UCLA)</a:t>
            </a:r>
            <a:endParaRPr lang="en-US" dirty="0"/>
          </a:p>
        </p:txBody>
      </p:sp>
      <p:sp>
        <p:nvSpPr>
          <p:cNvPr id="4" name="Subtitle 2"/>
          <p:cNvSpPr txBox="1">
            <a:spLocks/>
          </p:cNvSpPr>
          <p:nvPr/>
        </p:nvSpPr>
        <p:spPr>
          <a:xfrm>
            <a:off x="-116174" y="4164450"/>
            <a:ext cx="4508292"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solidFill>
                  <a:srgbClr val="0070C0"/>
                </a:solidFill>
              </a:rPr>
              <a:t>Shashank Agrawal (UIUC)</a:t>
            </a:r>
            <a:r>
              <a:rPr lang="en-US" dirty="0" smtClean="0"/>
              <a:t>, Saikrishna Badrinarayanan (UCLA), Manoj Prabhakaran (UIUC)</a:t>
            </a:r>
            <a:endParaRPr lang="en-US" dirty="0"/>
          </a:p>
        </p:txBody>
      </p:sp>
      <p:sp>
        <p:nvSpPr>
          <p:cNvPr id="5" name="Subtitle 2"/>
          <p:cNvSpPr txBox="1">
            <a:spLocks/>
          </p:cNvSpPr>
          <p:nvPr/>
        </p:nvSpPr>
        <p:spPr>
          <a:xfrm>
            <a:off x="4740640" y="4164450"/>
            <a:ext cx="4568251"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Shweta Agrawal (IIT Delhi),  Abishek </a:t>
            </a:r>
            <a:r>
              <a:rPr lang="en-US" dirty="0" err="1" smtClean="0"/>
              <a:t>Kumarasubramaniam</a:t>
            </a:r>
            <a:r>
              <a:rPr lang="en-US" dirty="0" smtClean="0"/>
              <a:t> (Google), Amit Sahai (UCLA)</a:t>
            </a:r>
            <a:endParaRPr lang="en-US" dirty="0"/>
          </a:p>
        </p:txBody>
      </p:sp>
    </p:spTree>
    <p:extLst>
      <p:ext uri="{BB962C8B-B14F-4D97-AF65-F5344CB8AC3E}">
        <p14:creationId xmlns:p14="http://schemas.microsoft.com/office/powerpoint/2010/main" val="3496437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58631" y="2508719"/>
            <a:ext cx="7886700" cy="1325563"/>
          </a:xfrm>
        </p:spPr>
        <p:txBody>
          <a:bodyPr/>
          <a:lstStyle/>
          <a:p>
            <a:pPr algn="ctr"/>
            <a:r>
              <a:rPr lang="en-US" dirty="0" smtClean="0"/>
              <a:t>DEFINITIONS</a:t>
            </a:r>
            <a:endParaRPr lang="en-US" dirty="0"/>
          </a:p>
        </p:txBody>
      </p:sp>
    </p:spTree>
    <p:extLst>
      <p:ext uri="{BB962C8B-B14F-4D97-AF65-F5344CB8AC3E}">
        <p14:creationId xmlns:p14="http://schemas.microsoft.com/office/powerpoint/2010/main" val="2949186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Encryption</a:t>
            </a:r>
            <a:endParaRPr lang="en-US" dirty="0"/>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1458175213"/>
                  </p:ext>
                </p:extLst>
              </p:nvPr>
            </p:nvGraphicFramePr>
            <p:xfrm>
              <a:off x="685800" y="2120900"/>
              <a:ext cx="7772400" cy="3995626"/>
            </p:xfrm>
            <a:graphic>
              <a:graphicData uri="http://schemas.openxmlformats.org/drawingml/2006/table">
                <a:tbl>
                  <a:tblPr firstRow="1" bandRow="1">
                    <a:tableStyleId>{5C22544A-7EE6-4342-B048-85BDC9FD1C3A}</a:tableStyleId>
                  </a:tblPr>
                  <a:tblGrid>
                    <a:gridCol w="3023315"/>
                    <a:gridCol w="2158285"/>
                    <a:gridCol w="2590800"/>
                  </a:tblGrid>
                  <a:tr h="778136">
                    <a:tc>
                      <a:txBody>
                        <a:bodyPr/>
                        <a:lstStyle/>
                        <a:p>
                          <a:r>
                            <a:rPr lang="en-US" sz="3200" dirty="0" smtClean="0"/>
                            <a:t>Name</a:t>
                          </a:r>
                          <a:endParaRPr lang="en-US" sz="3200" dirty="0"/>
                        </a:p>
                      </a:txBody>
                      <a:tcPr marL="90115" marR="90115"/>
                    </a:tc>
                    <a:tc>
                      <a:txBody>
                        <a:bodyPr/>
                        <a:lstStyle/>
                        <a:p>
                          <a:r>
                            <a:rPr lang="en-US" sz="3200" dirty="0" smtClean="0"/>
                            <a:t>Input</a:t>
                          </a:r>
                          <a:endParaRPr lang="en-US" sz="3200" dirty="0"/>
                        </a:p>
                      </a:txBody>
                      <a:tcPr marL="90115" marR="90115"/>
                    </a:tc>
                    <a:tc>
                      <a:txBody>
                        <a:bodyPr/>
                        <a:lstStyle/>
                        <a:p>
                          <a:r>
                            <a:rPr lang="en-US" sz="3200" dirty="0" smtClean="0"/>
                            <a:t>Output</a:t>
                          </a:r>
                          <a:endParaRPr lang="en-US" sz="3200" dirty="0"/>
                        </a:p>
                      </a:txBody>
                      <a:tcPr marL="90115" marR="90115"/>
                    </a:tc>
                  </a:tr>
                  <a:tr h="778136">
                    <a:tc>
                      <a:txBody>
                        <a:bodyPr/>
                        <a:lstStyle/>
                        <a:p>
                          <a:r>
                            <a:rPr lang="en-US" sz="3200" dirty="0" smtClean="0"/>
                            <a:t>Setup</a:t>
                          </a:r>
                          <a:endParaRPr lang="en-US" sz="3200" dirty="0"/>
                        </a:p>
                      </a:txBody>
                      <a:tcPr marL="90115" marR="90115"/>
                    </a:tc>
                    <a:tc>
                      <a:txBody>
                        <a:bodyPr/>
                        <a:lstStyle/>
                        <a:p>
                          <a:pPr/>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𝜆</m:t>
                                </m:r>
                              </m:oMath>
                            </m:oMathPara>
                          </a14:m>
                          <a:endParaRPr lang="en-US" sz="3200" dirty="0"/>
                        </a:p>
                      </a:txBody>
                      <a:tcPr marL="90115" marR="90115"/>
                    </a:tc>
                    <a:tc>
                      <a:txBody>
                        <a:bodyPr/>
                        <a:lstStyle/>
                        <a:p>
                          <a:r>
                            <a:rPr lang="en-US" sz="3200" dirty="0" err="1" smtClean="0"/>
                            <a:t>mpk</a:t>
                          </a:r>
                          <a:r>
                            <a:rPr lang="en-US" sz="3200" dirty="0" smtClean="0"/>
                            <a:t>, </a:t>
                          </a:r>
                          <a:r>
                            <a:rPr lang="en-US" sz="3200" dirty="0" err="1" smtClean="0"/>
                            <a:t>msk</a:t>
                          </a:r>
                          <a:endParaRPr lang="en-US" sz="3200" dirty="0"/>
                        </a:p>
                      </a:txBody>
                      <a:tcPr marL="90115" marR="90115"/>
                    </a:tc>
                  </a:tr>
                  <a:tr h="778136">
                    <a:tc>
                      <a:txBody>
                        <a:bodyPr/>
                        <a:lstStyle/>
                        <a:p>
                          <a:r>
                            <a:rPr lang="en-US" sz="3200" dirty="0" smtClean="0"/>
                            <a:t>Encryption</a:t>
                          </a:r>
                          <a:endParaRPr lang="en-US" sz="3200" dirty="0"/>
                        </a:p>
                      </a:txBody>
                      <a:tcPr marL="90115" marR="90115"/>
                    </a:tc>
                    <a:tc>
                      <a:txBody>
                        <a:bodyPr/>
                        <a:lstStyle/>
                        <a:p>
                          <a:r>
                            <a:rPr lang="en-US" sz="3200" dirty="0" smtClean="0"/>
                            <a:t>mpk, </a:t>
                          </a:r>
                          <a14:m>
                            <m:oMath xmlns:m="http://schemas.openxmlformats.org/officeDocument/2006/math">
                              <m:r>
                                <a:rPr lang="en-US" sz="3200" b="0" i="1" smtClean="0">
                                  <a:latin typeface="Cambria Math" panose="02040503050406030204" pitchFamily="18" charset="0"/>
                                </a:rPr>
                                <m:t>𝑥</m:t>
                              </m:r>
                            </m:oMath>
                          </a14:m>
                          <a:endParaRPr lang="en-US" sz="3200" dirty="0"/>
                        </a:p>
                      </a:txBody>
                      <a:tcPr marL="90115" marR="90115"/>
                    </a:tc>
                    <a:tc>
                      <a:txBody>
                        <a:bodyPr/>
                        <a:lstStyle/>
                        <a:p>
                          <a:pPr/>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𝐶</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𝑇</m:t>
                                    </m:r>
                                  </m:e>
                                  <m:sub>
                                    <m:r>
                                      <a:rPr lang="en-US" sz="3200" b="0" i="1" smtClean="0">
                                        <a:latin typeface="Cambria Math" panose="02040503050406030204" pitchFamily="18" charset="0"/>
                                      </a:rPr>
                                      <m:t>𝑥</m:t>
                                    </m:r>
                                  </m:sub>
                                </m:sSub>
                              </m:oMath>
                            </m:oMathPara>
                          </a14:m>
                          <a:endParaRPr lang="en-US" sz="3200" dirty="0"/>
                        </a:p>
                      </a:txBody>
                      <a:tcPr marL="90115" marR="90115"/>
                    </a:tc>
                  </a:tr>
                  <a:tr h="830609">
                    <a:tc>
                      <a:txBody>
                        <a:bodyPr/>
                        <a:lstStyle/>
                        <a:p>
                          <a:r>
                            <a:rPr lang="en-US" sz="3200" dirty="0" smtClean="0"/>
                            <a:t>Key Generation</a:t>
                          </a:r>
                          <a:endParaRPr lang="en-US" sz="3200" dirty="0"/>
                        </a:p>
                      </a:txBody>
                      <a:tcPr marL="90115" marR="90115"/>
                    </a:tc>
                    <a:tc>
                      <a:txBody>
                        <a:bodyPr/>
                        <a:lstStyle/>
                        <a:p>
                          <a:r>
                            <a:rPr lang="en-US" sz="3200" dirty="0" smtClean="0"/>
                            <a:t>msk, </a:t>
                          </a:r>
                          <a14:m>
                            <m:oMath xmlns:m="http://schemas.openxmlformats.org/officeDocument/2006/math">
                              <m:r>
                                <a:rPr lang="en-US" sz="3200" b="0" i="1" smtClean="0">
                                  <a:latin typeface="Cambria Math" panose="02040503050406030204" pitchFamily="18" charset="0"/>
                                </a:rPr>
                                <m:t>𝑓</m:t>
                              </m:r>
                            </m:oMath>
                          </a14:m>
                          <a:endParaRPr lang="en-US" sz="3200" dirty="0"/>
                        </a:p>
                      </a:txBody>
                      <a:tcPr marL="90115" marR="90115"/>
                    </a:tc>
                    <a:tc>
                      <a:txBody>
                        <a:bodyPr/>
                        <a:lstStyle/>
                        <a:p>
                          <a:pPr algn="l"/>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𝑆</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𝐾</m:t>
                                    </m:r>
                                  </m:e>
                                  <m:sub>
                                    <m:r>
                                      <a:rPr lang="en-US" sz="3200" b="0" i="1" smtClean="0">
                                        <a:latin typeface="Cambria Math" panose="02040503050406030204" pitchFamily="18" charset="0"/>
                                      </a:rPr>
                                      <m:t>𝑓</m:t>
                                    </m:r>
                                  </m:sub>
                                </m:sSub>
                              </m:oMath>
                            </m:oMathPara>
                          </a14:m>
                          <a:endParaRPr lang="en-US" sz="3200" dirty="0"/>
                        </a:p>
                      </a:txBody>
                      <a:tcPr marL="90115" marR="90115"/>
                    </a:tc>
                  </a:tr>
                  <a:tr h="830609">
                    <a:tc>
                      <a:txBody>
                        <a:bodyPr/>
                        <a:lstStyle/>
                        <a:p>
                          <a:r>
                            <a:rPr lang="en-US" sz="3200" dirty="0" smtClean="0"/>
                            <a:t>Decryption</a:t>
                          </a:r>
                          <a:endParaRPr lang="en-US" sz="3200" dirty="0"/>
                        </a:p>
                      </a:txBody>
                      <a:tcPr marL="90115" marR="90115"/>
                    </a:tc>
                    <a:tc>
                      <a:txBody>
                        <a:bodyPr/>
                        <a:lstStyle/>
                        <a:p>
                          <a:pPr algn="l"/>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𝐶</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𝑇</m:t>
                                    </m:r>
                                  </m:e>
                                  <m:sub>
                                    <m:r>
                                      <a:rPr lang="en-US" sz="3200" b="0" i="1" smtClean="0">
                                        <a:latin typeface="Cambria Math" panose="02040503050406030204" pitchFamily="18" charset="0"/>
                                      </a:rPr>
                                      <m:t>𝑥</m:t>
                                    </m:r>
                                  </m:sub>
                                </m:sSub>
                                <m:r>
                                  <a:rPr lang="en-US" sz="3200" b="0" i="1" smtClean="0">
                                    <a:latin typeface="Cambria Math" panose="02040503050406030204" pitchFamily="18" charset="0"/>
                                  </a:rPr>
                                  <m:t>, </m:t>
                                </m:r>
                                <m:r>
                                  <a:rPr lang="en-US" sz="3200" b="0" i="1" smtClean="0">
                                    <a:latin typeface="Cambria Math" panose="02040503050406030204" pitchFamily="18" charset="0"/>
                                  </a:rPr>
                                  <m:t>𝑆</m:t>
                                </m:r>
                                <m:sSub>
                                  <m:sSubPr>
                                    <m:ctrlPr>
                                      <a:rPr lang="en-US" sz="3200" b="0" i="1" smtClean="0">
                                        <a:latin typeface="Cambria Math" panose="02040503050406030204" pitchFamily="18" charset="0"/>
                                      </a:rPr>
                                    </m:ctrlPr>
                                  </m:sSubPr>
                                  <m:e>
                                    <m:r>
                                      <a:rPr lang="en-US" sz="3200" b="0" i="1" smtClean="0">
                                        <a:latin typeface="Cambria Math" panose="02040503050406030204" pitchFamily="18" charset="0"/>
                                      </a:rPr>
                                      <m:t>𝐾</m:t>
                                    </m:r>
                                  </m:e>
                                  <m:sub>
                                    <m:r>
                                      <a:rPr lang="en-US" sz="3200" b="0" i="1" smtClean="0">
                                        <a:latin typeface="Cambria Math" panose="02040503050406030204" pitchFamily="18" charset="0"/>
                                      </a:rPr>
                                      <m:t>𝑓</m:t>
                                    </m:r>
                                  </m:sub>
                                </m:sSub>
                              </m:oMath>
                            </m:oMathPara>
                          </a14:m>
                          <a:endParaRPr lang="en-US" sz="3200" dirty="0"/>
                        </a:p>
                      </a:txBody>
                      <a:tcPr marL="90115" marR="90115"/>
                    </a:tc>
                    <a:tc>
                      <a:txBody>
                        <a:bodyPr/>
                        <a:lstStyle/>
                        <a:p>
                          <a:pPr/>
                          <a14:m>
                            <m:oMathPara xmlns:m="http://schemas.openxmlformats.org/officeDocument/2006/math">
                              <m:oMathParaPr>
                                <m:jc m:val="left"/>
                              </m:oMathParaPr>
                              <m:oMath xmlns:m="http://schemas.openxmlformats.org/officeDocument/2006/math">
                                <m:r>
                                  <a:rPr lang="en-US" sz="3200" b="0" i="1" smtClean="0">
                                    <a:latin typeface="Cambria Math" panose="02040503050406030204" pitchFamily="18" charset="0"/>
                                  </a:rPr>
                                  <m:t>𝑓</m:t>
                                </m:r>
                                <m:r>
                                  <a:rPr lang="en-US" sz="3200" b="0" i="1" smtClean="0">
                                    <a:latin typeface="Cambria Math" panose="02040503050406030204" pitchFamily="18" charset="0"/>
                                  </a:rPr>
                                  <m:t>(</m:t>
                                </m:r>
                                <m:r>
                                  <a:rPr lang="en-US" sz="3200" b="0" i="1" smtClean="0">
                                    <a:latin typeface="Cambria Math" panose="02040503050406030204" pitchFamily="18" charset="0"/>
                                  </a:rPr>
                                  <m:t>𝑥</m:t>
                                </m:r>
                                <m:r>
                                  <a:rPr lang="en-US" sz="3200" b="0" i="1" smtClean="0">
                                    <a:latin typeface="Cambria Math" panose="02040503050406030204" pitchFamily="18" charset="0"/>
                                  </a:rPr>
                                  <m:t>)</m:t>
                                </m:r>
                              </m:oMath>
                            </m:oMathPara>
                          </a14:m>
                          <a:endParaRPr lang="en-US" sz="3200" dirty="0"/>
                        </a:p>
                      </a:txBody>
                      <a:tcPr marL="90115" marR="90115"/>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1458175213"/>
                  </p:ext>
                </p:extLst>
              </p:nvPr>
            </p:nvGraphicFramePr>
            <p:xfrm>
              <a:off x="685800" y="2120900"/>
              <a:ext cx="7772400" cy="3995626"/>
            </p:xfrm>
            <a:graphic>
              <a:graphicData uri="http://schemas.openxmlformats.org/drawingml/2006/table">
                <a:tbl>
                  <a:tblPr firstRow="1" bandRow="1">
                    <a:tableStyleId>{5C22544A-7EE6-4342-B048-85BDC9FD1C3A}</a:tableStyleId>
                  </a:tblPr>
                  <a:tblGrid>
                    <a:gridCol w="3023315"/>
                    <a:gridCol w="2158285"/>
                    <a:gridCol w="2590800"/>
                  </a:tblGrid>
                  <a:tr h="778136">
                    <a:tc>
                      <a:txBody>
                        <a:bodyPr/>
                        <a:lstStyle/>
                        <a:p>
                          <a:r>
                            <a:rPr lang="en-US" sz="3200" dirty="0" smtClean="0"/>
                            <a:t>Name</a:t>
                          </a:r>
                          <a:endParaRPr lang="en-US" sz="3200" dirty="0"/>
                        </a:p>
                      </a:txBody>
                      <a:tcPr marL="90115" marR="90115"/>
                    </a:tc>
                    <a:tc>
                      <a:txBody>
                        <a:bodyPr/>
                        <a:lstStyle/>
                        <a:p>
                          <a:r>
                            <a:rPr lang="en-US" sz="3200" dirty="0" smtClean="0"/>
                            <a:t>Input</a:t>
                          </a:r>
                          <a:endParaRPr lang="en-US" sz="3200" dirty="0"/>
                        </a:p>
                      </a:txBody>
                      <a:tcPr marL="90115" marR="90115"/>
                    </a:tc>
                    <a:tc>
                      <a:txBody>
                        <a:bodyPr/>
                        <a:lstStyle/>
                        <a:p>
                          <a:r>
                            <a:rPr lang="en-US" sz="3200" dirty="0" smtClean="0"/>
                            <a:t>Output</a:t>
                          </a:r>
                          <a:endParaRPr lang="en-US" sz="3200" dirty="0"/>
                        </a:p>
                      </a:txBody>
                      <a:tcPr marL="90115" marR="90115"/>
                    </a:tc>
                  </a:tr>
                  <a:tr h="778136">
                    <a:tc>
                      <a:txBody>
                        <a:bodyPr/>
                        <a:lstStyle/>
                        <a:p>
                          <a:r>
                            <a:rPr lang="en-US" sz="3200" dirty="0" smtClean="0"/>
                            <a:t>Setup</a:t>
                          </a:r>
                          <a:endParaRPr lang="en-US" sz="3200" dirty="0"/>
                        </a:p>
                      </a:txBody>
                      <a:tcPr marL="90115" marR="90115"/>
                    </a:tc>
                    <a:tc>
                      <a:txBody>
                        <a:bodyPr/>
                        <a:lstStyle/>
                        <a:p>
                          <a:endParaRPr lang="en-US"/>
                        </a:p>
                      </a:txBody>
                      <a:tcPr marL="90115" marR="90115">
                        <a:blipFill rotWithShape="0">
                          <a:blip r:embed="rId2"/>
                          <a:stretch>
                            <a:fillRect l="-140000" t="-109375" r="-120845" b="-314844"/>
                          </a:stretch>
                        </a:blipFill>
                      </a:tcPr>
                    </a:tc>
                    <a:tc>
                      <a:txBody>
                        <a:bodyPr/>
                        <a:lstStyle/>
                        <a:p>
                          <a:r>
                            <a:rPr lang="en-US" sz="3200" dirty="0" err="1" smtClean="0"/>
                            <a:t>mpk</a:t>
                          </a:r>
                          <a:r>
                            <a:rPr lang="en-US" sz="3200" dirty="0" smtClean="0"/>
                            <a:t>, </a:t>
                          </a:r>
                          <a:r>
                            <a:rPr lang="en-US" sz="3200" dirty="0" err="1" smtClean="0"/>
                            <a:t>msk</a:t>
                          </a:r>
                          <a:endParaRPr lang="en-US" sz="3200" dirty="0"/>
                        </a:p>
                      </a:txBody>
                      <a:tcPr marL="90115" marR="90115"/>
                    </a:tc>
                  </a:tr>
                  <a:tr h="778136">
                    <a:tc>
                      <a:txBody>
                        <a:bodyPr/>
                        <a:lstStyle/>
                        <a:p>
                          <a:r>
                            <a:rPr lang="en-US" sz="3200" dirty="0" smtClean="0"/>
                            <a:t>Encryption</a:t>
                          </a:r>
                          <a:endParaRPr lang="en-US" sz="3200" dirty="0"/>
                        </a:p>
                      </a:txBody>
                      <a:tcPr marL="90115" marR="90115"/>
                    </a:tc>
                    <a:tc>
                      <a:txBody>
                        <a:bodyPr/>
                        <a:lstStyle/>
                        <a:p>
                          <a:endParaRPr lang="en-US"/>
                        </a:p>
                      </a:txBody>
                      <a:tcPr marL="90115" marR="90115">
                        <a:blipFill rotWithShape="0">
                          <a:blip r:embed="rId2"/>
                          <a:stretch>
                            <a:fillRect l="-140000" t="-209375" r="-120845" b="-214844"/>
                          </a:stretch>
                        </a:blipFill>
                      </a:tcPr>
                    </a:tc>
                    <a:tc>
                      <a:txBody>
                        <a:bodyPr/>
                        <a:lstStyle/>
                        <a:p>
                          <a:endParaRPr lang="en-US"/>
                        </a:p>
                      </a:txBody>
                      <a:tcPr marL="90115" marR="90115">
                        <a:blipFill rotWithShape="0">
                          <a:blip r:embed="rId2"/>
                          <a:stretch>
                            <a:fillRect l="-200471" t="-209375" r="-941" b="-214844"/>
                          </a:stretch>
                        </a:blipFill>
                      </a:tcPr>
                    </a:tc>
                  </a:tr>
                  <a:tr h="830609">
                    <a:tc>
                      <a:txBody>
                        <a:bodyPr/>
                        <a:lstStyle/>
                        <a:p>
                          <a:r>
                            <a:rPr lang="en-US" sz="3200" dirty="0" smtClean="0"/>
                            <a:t>Key Generation</a:t>
                          </a:r>
                          <a:endParaRPr lang="en-US" sz="3200" dirty="0"/>
                        </a:p>
                      </a:txBody>
                      <a:tcPr marL="90115" marR="90115"/>
                    </a:tc>
                    <a:tc>
                      <a:txBody>
                        <a:bodyPr/>
                        <a:lstStyle/>
                        <a:p>
                          <a:endParaRPr lang="en-US"/>
                        </a:p>
                      </a:txBody>
                      <a:tcPr marL="90115" marR="90115">
                        <a:blipFill rotWithShape="0">
                          <a:blip r:embed="rId2"/>
                          <a:stretch>
                            <a:fillRect l="-140000" t="-291176" r="-120845" b="-102206"/>
                          </a:stretch>
                        </a:blipFill>
                      </a:tcPr>
                    </a:tc>
                    <a:tc>
                      <a:txBody>
                        <a:bodyPr/>
                        <a:lstStyle/>
                        <a:p>
                          <a:endParaRPr lang="en-US"/>
                        </a:p>
                      </a:txBody>
                      <a:tcPr marL="90115" marR="90115">
                        <a:blipFill rotWithShape="0">
                          <a:blip r:embed="rId2"/>
                          <a:stretch>
                            <a:fillRect l="-200471" t="-291176" r="-941" b="-102206"/>
                          </a:stretch>
                        </a:blipFill>
                      </a:tcPr>
                    </a:tc>
                  </a:tr>
                  <a:tr h="830609">
                    <a:tc>
                      <a:txBody>
                        <a:bodyPr/>
                        <a:lstStyle/>
                        <a:p>
                          <a:r>
                            <a:rPr lang="en-US" sz="3200" dirty="0" smtClean="0"/>
                            <a:t>Decryption</a:t>
                          </a:r>
                          <a:endParaRPr lang="en-US" sz="3200" dirty="0"/>
                        </a:p>
                      </a:txBody>
                      <a:tcPr marL="90115" marR="90115"/>
                    </a:tc>
                    <a:tc>
                      <a:txBody>
                        <a:bodyPr/>
                        <a:lstStyle/>
                        <a:p>
                          <a:endParaRPr lang="en-US"/>
                        </a:p>
                      </a:txBody>
                      <a:tcPr marL="90115" marR="90115">
                        <a:blipFill rotWithShape="0">
                          <a:blip r:embed="rId2"/>
                          <a:stretch>
                            <a:fillRect l="-140000" t="-388321" r="-120845" b="-1460"/>
                          </a:stretch>
                        </a:blipFill>
                      </a:tcPr>
                    </a:tc>
                    <a:tc>
                      <a:txBody>
                        <a:bodyPr/>
                        <a:lstStyle/>
                        <a:p>
                          <a:endParaRPr lang="en-US"/>
                        </a:p>
                      </a:txBody>
                      <a:tcPr marL="90115" marR="90115">
                        <a:blipFill rotWithShape="0">
                          <a:blip r:embed="rId2"/>
                          <a:stretch>
                            <a:fillRect l="-200471" t="-388321" r="-941" b="-1460"/>
                          </a:stretch>
                        </a:blipFill>
                      </a:tcPr>
                    </a:tc>
                  </a:tr>
                </a:tbl>
              </a:graphicData>
            </a:graphic>
          </p:graphicFrame>
        </mc:Fallback>
      </mc:AlternateContent>
    </p:spTree>
    <p:extLst>
      <p:ext uri="{BB962C8B-B14F-4D97-AF65-F5344CB8AC3E}">
        <p14:creationId xmlns:p14="http://schemas.microsoft.com/office/powerpoint/2010/main" val="815525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600742" y="553452"/>
            <a:ext cx="0" cy="5799221"/>
          </a:xfrm>
          <a:prstGeom prst="line">
            <a:avLst/>
          </a:prstGeom>
        </p:spPr>
        <p:style>
          <a:lnRef idx="1">
            <a:schemeClr val="accent2"/>
          </a:lnRef>
          <a:fillRef idx="0">
            <a:schemeClr val="accent2"/>
          </a:fillRef>
          <a:effectRef idx="0">
            <a:schemeClr val="accent2"/>
          </a:effectRef>
          <a:fontRef idx="minor">
            <a:schemeClr val="tx1"/>
          </a:fontRef>
        </p:style>
      </p:cxnSp>
      <p:sp>
        <p:nvSpPr>
          <p:cNvPr id="7" name="TextBox 6"/>
          <p:cNvSpPr txBox="1"/>
          <p:nvPr/>
        </p:nvSpPr>
        <p:spPr>
          <a:xfrm>
            <a:off x="1473817" y="553452"/>
            <a:ext cx="1588512" cy="461665"/>
          </a:xfrm>
          <a:prstGeom prst="rect">
            <a:avLst/>
          </a:prstGeom>
          <a:noFill/>
        </p:spPr>
        <p:txBody>
          <a:bodyPr wrap="none" rtlCol="0">
            <a:spAutoFit/>
          </a:bodyPr>
          <a:lstStyle/>
          <a:p>
            <a:r>
              <a:rPr lang="en-US" sz="2400" dirty="0" smtClean="0"/>
              <a:t>Real World</a:t>
            </a:r>
            <a:endParaRPr lang="en-US" sz="2400" dirty="0"/>
          </a:p>
        </p:txBody>
      </p:sp>
      <p:sp>
        <p:nvSpPr>
          <p:cNvPr id="8" name="TextBox 7"/>
          <p:cNvSpPr txBox="1"/>
          <p:nvPr/>
        </p:nvSpPr>
        <p:spPr>
          <a:xfrm>
            <a:off x="6019800" y="553452"/>
            <a:ext cx="1790700" cy="461665"/>
          </a:xfrm>
          <a:prstGeom prst="rect">
            <a:avLst/>
          </a:prstGeom>
          <a:noFill/>
        </p:spPr>
        <p:txBody>
          <a:bodyPr wrap="square" rtlCol="0">
            <a:spAutoFit/>
          </a:bodyPr>
          <a:lstStyle/>
          <a:p>
            <a:r>
              <a:rPr lang="en-US" sz="2400" dirty="0" smtClean="0"/>
              <a:t>Ideal World</a:t>
            </a:r>
            <a:endParaRPr lang="en-US" sz="2400" dirty="0"/>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522" y="2141999"/>
            <a:ext cx="1336194" cy="1422400"/>
          </a:xfrm>
          <a:prstGeom prst="rect">
            <a:avLst/>
          </a:prstGeom>
        </p:spPr>
      </p:pic>
      <p:sp>
        <p:nvSpPr>
          <p:cNvPr id="11" name="Cloud 10"/>
          <p:cNvSpPr/>
          <p:nvPr/>
        </p:nvSpPr>
        <p:spPr>
          <a:xfrm>
            <a:off x="968997" y="5021967"/>
            <a:ext cx="2818028" cy="11938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Environment</a:t>
            </a:r>
            <a:endParaRPr lang="en-US" sz="2400" dirty="0"/>
          </a:p>
        </p:txBody>
      </p:sp>
      <p:sp>
        <p:nvSpPr>
          <p:cNvPr id="13" name="Cloud 12"/>
          <p:cNvSpPr/>
          <p:nvPr/>
        </p:nvSpPr>
        <p:spPr>
          <a:xfrm>
            <a:off x="5724054" y="5021967"/>
            <a:ext cx="2746846" cy="1193800"/>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dirty="0" smtClean="0"/>
              <a:t>Environment</a:t>
            </a:r>
            <a:endParaRPr lang="en-US" sz="2400" dirty="0"/>
          </a:p>
        </p:txBody>
      </p:sp>
      <p:sp>
        <p:nvSpPr>
          <p:cNvPr id="14" name="TextBox 13"/>
          <p:cNvSpPr txBox="1"/>
          <p:nvPr/>
        </p:nvSpPr>
        <p:spPr>
          <a:xfrm>
            <a:off x="182208" y="1621530"/>
            <a:ext cx="1459054" cy="461665"/>
          </a:xfrm>
          <a:prstGeom prst="rect">
            <a:avLst/>
          </a:prstGeom>
          <a:noFill/>
        </p:spPr>
        <p:txBody>
          <a:bodyPr wrap="none" rtlCol="0">
            <a:spAutoFit/>
          </a:bodyPr>
          <a:lstStyle/>
          <a:p>
            <a:r>
              <a:rPr lang="en-US" sz="2400" dirty="0" smtClean="0"/>
              <a:t>MSK, MPK</a:t>
            </a:r>
            <a:endParaRPr lang="en-US" sz="2400" dirty="0"/>
          </a:p>
        </p:txBody>
      </p:sp>
      <p:sp>
        <p:nvSpPr>
          <p:cNvPr id="15" name="TextBox 14"/>
          <p:cNvSpPr txBox="1"/>
          <p:nvPr/>
        </p:nvSpPr>
        <p:spPr>
          <a:xfrm>
            <a:off x="3608444" y="1829002"/>
            <a:ext cx="745717" cy="461665"/>
          </a:xfrm>
          <a:prstGeom prst="rect">
            <a:avLst/>
          </a:prstGeom>
          <a:noFill/>
        </p:spPr>
        <p:txBody>
          <a:bodyPr wrap="none" rtlCol="0">
            <a:spAutoFit/>
          </a:bodyPr>
          <a:lstStyle/>
          <a:p>
            <a:r>
              <a:rPr lang="en-US" sz="2400" dirty="0" smtClean="0"/>
              <a:t>MPK</a:t>
            </a:r>
            <a:endParaRPr lang="en-US" sz="2400" dirty="0"/>
          </a:p>
        </p:txBody>
      </p:sp>
      <mc:AlternateContent xmlns:mc="http://schemas.openxmlformats.org/markup-compatibility/2006" xmlns:a14="http://schemas.microsoft.com/office/drawing/2010/main">
        <mc:Choice Requires="a14">
          <p:sp>
            <p:nvSpPr>
              <p:cNvPr id="16" name="TextBox 15"/>
              <p:cNvSpPr txBox="1"/>
              <p:nvPr/>
            </p:nvSpPr>
            <p:spPr>
              <a:xfrm>
                <a:off x="1649803" y="2245193"/>
                <a:ext cx="1178848"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𝐸𝑛𝑐</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r>
                        <a:rPr lang="en-US" b="0" i="1" smtClean="0">
                          <a:latin typeface="Cambria Math" panose="02040503050406030204" pitchFamily="18" charset="0"/>
                        </a:rPr>
                        <m:t>)</m:t>
                      </m:r>
                    </m:oMath>
                  </m:oMathPara>
                </a14:m>
                <a:endParaRPr lang="en-US" dirty="0"/>
              </a:p>
            </p:txBody>
          </p:sp>
        </mc:Choice>
        <mc:Fallback xmlns="">
          <p:sp>
            <p:nvSpPr>
              <p:cNvPr id="16" name="TextBox 15"/>
              <p:cNvSpPr txBox="1">
                <a:spLocks noRot="1" noChangeAspect="1" noMove="1" noResize="1" noEditPoints="1" noAdjustHandles="1" noChangeArrowheads="1" noChangeShapeType="1" noTextEdit="1"/>
              </p:cNvSpPr>
              <p:nvPr/>
            </p:nvSpPr>
            <p:spPr>
              <a:xfrm>
                <a:off x="1649803" y="2245193"/>
                <a:ext cx="1178848" cy="369332"/>
              </a:xfrm>
              <a:prstGeom prst="rect">
                <a:avLst/>
              </a:prstGeom>
              <a:blipFill rotWithShape="0">
                <a:blip r:embed="rId4"/>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1464383" y="4389328"/>
                <a:ext cx="46987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1</m:t>
                          </m:r>
                        </m:sub>
                      </m:sSub>
                    </m:oMath>
                  </m:oMathPara>
                </a14:m>
                <a:endParaRPr lang="en-US" sz="2000" dirty="0"/>
              </a:p>
            </p:txBody>
          </p:sp>
        </mc:Choice>
        <mc:Fallback xmlns="">
          <p:sp>
            <p:nvSpPr>
              <p:cNvPr id="17" name="TextBox 16"/>
              <p:cNvSpPr txBox="1">
                <a:spLocks noRot="1" noChangeAspect="1" noMove="1" noResize="1" noEditPoints="1" noAdjustHandles="1" noChangeArrowheads="1" noChangeShapeType="1" noTextEdit="1"/>
              </p:cNvSpPr>
              <p:nvPr/>
            </p:nvSpPr>
            <p:spPr>
              <a:xfrm>
                <a:off x="1464383" y="4389328"/>
                <a:ext cx="469872" cy="400110"/>
              </a:xfrm>
              <a:prstGeom prst="rect">
                <a:avLst/>
              </a:prstGeom>
              <a:blipFill rotWithShape="0">
                <a:blip r:embed="rId5"/>
                <a:stretch>
                  <a:fillRect b="-1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1813927" y="3188395"/>
                <a:ext cx="673711" cy="39312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𝑆</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1</m:t>
                              </m:r>
                            </m:sub>
                          </m:sSub>
                        </m:sub>
                      </m:sSub>
                    </m:oMath>
                  </m:oMathPara>
                </a14:m>
                <a:endParaRPr lang="en-US" dirty="0"/>
              </a:p>
            </p:txBody>
          </p:sp>
        </mc:Choice>
        <mc:Fallback xmlns="">
          <p:sp>
            <p:nvSpPr>
              <p:cNvPr id="18" name="TextBox 17"/>
              <p:cNvSpPr txBox="1">
                <a:spLocks noRot="1" noChangeAspect="1" noMove="1" noResize="1" noEditPoints="1" noAdjustHandles="1" noChangeArrowheads="1" noChangeShapeType="1" noTextEdit="1"/>
              </p:cNvSpPr>
              <p:nvPr/>
            </p:nvSpPr>
            <p:spPr>
              <a:xfrm>
                <a:off x="1813927" y="3188395"/>
                <a:ext cx="673711" cy="393121"/>
              </a:xfrm>
              <a:prstGeom prst="rect">
                <a:avLst/>
              </a:prstGeom>
              <a:blipFill rotWithShape="0">
                <a:blip r:embed="rId6"/>
                <a:stretch>
                  <a:fillRect b="-923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41605" y="4044909"/>
                <a:ext cx="58368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𝑚</m:t>
                          </m:r>
                        </m:e>
                        <m:sub>
                          <m:r>
                            <a:rPr lang="en-US" sz="2000" b="0" i="1" smtClean="0">
                              <a:latin typeface="Cambria Math" panose="02040503050406030204" pitchFamily="18" charset="0"/>
                            </a:rPr>
                            <m:t>1</m:t>
                          </m:r>
                        </m:sub>
                      </m:sSub>
                    </m:oMath>
                  </m:oMathPara>
                </a14:m>
                <a:endParaRPr lang="en-US" sz="2000" dirty="0"/>
              </a:p>
            </p:txBody>
          </p:sp>
        </mc:Choice>
        <mc:Fallback xmlns="">
          <p:sp>
            <p:nvSpPr>
              <p:cNvPr id="19" name="TextBox 18"/>
              <p:cNvSpPr txBox="1">
                <a:spLocks noRot="1" noChangeAspect="1" noMove="1" noResize="1" noEditPoints="1" noAdjustHandles="1" noChangeArrowheads="1" noChangeShapeType="1" noTextEdit="1"/>
              </p:cNvSpPr>
              <p:nvPr/>
            </p:nvSpPr>
            <p:spPr>
              <a:xfrm>
                <a:off x="441605" y="4044909"/>
                <a:ext cx="583685" cy="400110"/>
              </a:xfrm>
              <a:prstGeom prst="rect">
                <a:avLst/>
              </a:prstGeom>
              <a:blipFill rotWithShape="0">
                <a:blip r:embed="rId7"/>
                <a:stretch>
                  <a:fillRect/>
                </a:stretch>
              </a:blipFill>
            </p:spPr>
            <p:txBody>
              <a:bodyPr/>
              <a:lstStyle/>
              <a:p>
                <a:r>
                  <a:rPr lang="en-US">
                    <a:noFill/>
                  </a:rPr>
                  <a:t> </a:t>
                </a:r>
              </a:p>
            </p:txBody>
          </p:sp>
        </mc:Fallback>
      </mc:AlternateContent>
      <p:cxnSp>
        <p:nvCxnSpPr>
          <p:cNvPr id="21" name="Straight Arrow Connector 20"/>
          <p:cNvCxnSpPr/>
          <p:nvPr/>
        </p:nvCxnSpPr>
        <p:spPr>
          <a:xfrm flipH="1" flipV="1">
            <a:off x="1029035" y="3816046"/>
            <a:ext cx="472000" cy="12909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H="1" flipV="1">
            <a:off x="1558095" y="3732523"/>
            <a:ext cx="462449" cy="12736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1822625" y="2600247"/>
            <a:ext cx="15492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1822625" y="3222686"/>
            <a:ext cx="15492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TextBox 35"/>
              <p:cNvSpPr txBox="1"/>
              <p:nvPr/>
            </p:nvSpPr>
            <p:spPr>
              <a:xfrm>
                <a:off x="5866886" y="2255508"/>
                <a:ext cx="1732847"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1</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sub>
                          </m:sSub>
                        </m:e>
                      </m:d>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2</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sub>
                          </m:sSub>
                        </m:e>
                      </m:d>
                      <m:r>
                        <a:rPr lang="en-US" b="0" i="1" smtClean="0">
                          <a:latin typeface="Cambria Math" panose="02040503050406030204" pitchFamily="18" charset="0"/>
                        </a:rPr>
                        <m:t>, </m:t>
                      </m:r>
                    </m:oMath>
                  </m:oMathPara>
                </a14:m>
                <a:endParaRPr lang="en-US"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sub>
                      </m:sSub>
                      <m:r>
                        <a:rPr lang="en-US" b="0" i="1" smtClean="0">
                          <a:latin typeface="Cambria Math" panose="02040503050406030204" pitchFamily="18" charset="0"/>
                        </a:rPr>
                        <m:t>)</m:t>
                      </m:r>
                    </m:oMath>
                  </m:oMathPara>
                </a14:m>
                <a:endParaRPr lang="en-US" dirty="0"/>
              </a:p>
            </p:txBody>
          </p:sp>
        </mc:Choice>
        <mc:Fallback xmlns="">
          <p:sp>
            <p:nvSpPr>
              <p:cNvPr id="36" name="TextBox 35"/>
              <p:cNvSpPr txBox="1">
                <a:spLocks noRot="1" noChangeAspect="1" noMove="1" noResize="1" noEditPoints="1" noAdjustHandles="1" noChangeArrowheads="1" noChangeShapeType="1" noTextEdit="1"/>
              </p:cNvSpPr>
              <p:nvPr/>
            </p:nvSpPr>
            <p:spPr>
              <a:xfrm>
                <a:off x="5866886" y="2255508"/>
                <a:ext cx="1732847" cy="646331"/>
              </a:xfrm>
              <a:prstGeom prst="rect">
                <a:avLst/>
              </a:prstGeom>
              <a:blipFill rotWithShape="0">
                <a:blip r:embed="rId8"/>
                <a:stretch>
                  <a:fillRect b="-66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6038586" y="4414631"/>
                <a:ext cx="47333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oMath>
                  </m:oMathPara>
                </a14:m>
                <a:endParaRPr lang="en-US" sz="2000" dirty="0"/>
              </a:p>
            </p:txBody>
          </p:sp>
        </mc:Choice>
        <mc:Fallback xmlns="">
          <p:sp>
            <p:nvSpPr>
              <p:cNvPr id="37" name="TextBox 36"/>
              <p:cNvSpPr txBox="1">
                <a:spLocks noRot="1" noChangeAspect="1" noMove="1" noResize="1" noEditPoints="1" noAdjustHandles="1" noChangeArrowheads="1" noChangeShapeType="1" noTextEdit="1"/>
              </p:cNvSpPr>
              <p:nvPr/>
            </p:nvSpPr>
            <p:spPr>
              <a:xfrm>
                <a:off x="6038586" y="4414631"/>
                <a:ext cx="473335" cy="400110"/>
              </a:xfrm>
              <a:prstGeom prst="rect">
                <a:avLst/>
              </a:prstGeom>
              <a:blipFill rotWithShape="0">
                <a:blip r:embed="rId9"/>
                <a:stretch>
                  <a:fillRect b="-1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6185897" y="3074020"/>
                <a:ext cx="1817742" cy="64633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e>
                      </m:d>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e>
                      </m:d>
                      <m:r>
                        <a:rPr lang="en-US" b="0" i="1" smtClean="0">
                          <a:latin typeface="Cambria Math" panose="02040503050406030204" pitchFamily="18" charset="0"/>
                        </a:rPr>
                        <m:t>, </m:t>
                      </m:r>
                    </m:oMath>
                  </m:oMathPara>
                </a14:m>
                <a:endParaRPr lang="en-US"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sub>
                      </m:sSub>
                      <m:r>
                        <a:rPr lang="en-US" b="0" i="1" smtClean="0">
                          <a:latin typeface="Cambria Math" panose="02040503050406030204" pitchFamily="18" charset="0"/>
                        </a:rPr>
                        <m:t>)</m:t>
                      </m:r>
                    </m:oMath>
                  </m:oMathPara>
                </a14:m>
                <a:endParaRPr lang="en-US" dirty="0"/>
              </a:p>
            </p:txBody>
          </p:sp>
        </mc:Choice>
        <mc:Fallback xmlns="">
          <p:sp>
            <p:nvSpPr>
              <p:cNvPr id="38" name="TextBox 37"/>
              <p:cNvSpPr txBox="1">
                <a:spLocks noRot="1" noChangeAspect="1" noMove="1" noResize="1" noEditPoints="1" noAdjustHandles="1" noChangeArrowheads="1" noChangeShapeType="1" noTextEdit="1"/>
              </p:cNvSpPr>
              <p:nvPr/>
            </p:nvSpPr>
            <p:spPr>
              <a:xfrm>
                <a:off x="6185897" y="3074020"/>
                <a:ext cx="1817742" cy="646331"/>
              </a:xfrm>
              <a:prstGeom prst="rect">
                <a:avLst/>
              </a:prstGeom>
              <a:blipFill rotWithShape="0">
                <a:blip r:embed="rId10"/>
                <a:stretch>
                  <a:fillRect b="-75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5461466" y="4073205"/>
                <a:ext cx="539956"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𝑚</m:t>
                          </m:r>
                        </m:e>
                        <m:sub>
                          <m:r>
                            <a:rPr lang="en-US" sz="2000" b="0" i="1" smtClean="0">
                              <a:latin typeface="Cambria Math" panose="02040503050406030204" pitchFamily="18" charset="0"/>
                            </a:rPr>
                            <m:t>𝑖</m:t>
                          </m:r>
                        </m:sub>
                      </m:sSub>
                    </m:oMath>
                  </m:oMathPara>
                </a14:m>
                <a:endParaRPr lang="en-US" sz="2000" dirty="0"/>
              </a:p>
            </p:txBody>
          </p:sp>
        </mc:Choice>
        <mc:Fallback xmlns="">
          <p:sp>
            <p:nvSpPr>
              <p:cNvPr id="39" name="TextBox 38"/>
              <p:cNvSpPr txBox="1">
                <a:spLocks noRot="1" noChangeAspect="1" noMove="1" noResize="1" noEditPoints="1" noAdjustHandles="1" noChangeArrowheads="1" noChangeShapeType="1" noTextEdit="1"/>
              </p:cNvSpPr>
              <p:nvPr/>
            </p:nvSpPr>
            <p:spPr>
              <a:xfrm>
                <a:off x="5461466" y="4073205"/>
                <a:ext cx="539956" cy="400110"/>
              </a:xfrm>
              <a:prstGeom prst="rect">
                <a:avLst/>
              </a:prstGeom>
              <a:blipFill rotWithShape="0">
                <a:blip r:embed="rId11"/>
                <a:stretch>
                  <a:fillRect b="-1515"/>
                </a:stretch>
              </a:blipFill>
            </p:spPr>
            <p:txBody>
              <a:bodyPr/>
              <a:lstStyle/>
              <a:p>
                <a:r>
                  <a:rPr lang="en-US">
                    <a:noFill/>
                  </a:rPr>
                  <a:t> </a:t>
                </a:r>
              </a:p>
            </p:txBody>
          </p:sp>
        </mc:Fallback>
      </mc:AlternateContent>
      <p:cxnSp>
        <p:nvCxnSpPr>
          <p:cNvPr id="40" name="Straight Arrow Connector 39"/>
          <p:cNvCxnSpPr/>
          <p:nvPr/>
        </p:nvCxnSpPr>
        <p:spPr>
          <a:xfrm flipH="1" flipV="1">
            <a:off x="5399369" y="3916847"/>
            <a:ext cx="664151" cy="11893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H="1" flipV="1">
            <a:off x="5927229" y="3816046"/>
            <a:ext cx="736846" cy="12059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6056721" y="2600247"/>
            <a:ext cx="15492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6063520" y="3047332"/>
            <a:ext cx="15492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8" name="TextBox 47"/>
              <p:cNvSpPr txBox="1"/>
              <p:nvPr/>
            </p:nvSpPr>
            <p:spPr>
              <a:xfrm>
                <a:off x="4664572" y="1521204"/>
                <a:ext cx="1805559"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r>
                            <a:rPr lang="en-US" b="0" i="1" smtClean="0">
                              <a:latin typeface="Cambria Math" panose="02040503050406030204" pitchFamily="18" charset="0"/>
                            </a:rPr>
                            <m:t>−1</m:t>
                          </m:r>
                        </m:sub>
                      </m:sSub>
                    </m:oMath>
                  </m:oMathPara>
                </a14:m>
                <a:endParaRPr lang="en-US" dirty="0"/>
              </a:p>
            </p:txBody>
          </p:sp>
        </mc:Choice>
        <mc:Fallback xmlns="">
          <p:sp>
            <p:nvSpPr>
              <p:cNvPr id="48" name="TextBox 47"/>
              <p:cNvSpPr txBox="1">
                <a:spLocks noRot="1" noChangeAspect="1" noMove="1" noResize="1" noEditPoints="1" noAdjustHandles="1" noChangeArrowheads="1" noChangeShapeType="1" noTextEdit="1"/>
              </p:cNvSpPr>
              <p:nvPr/>
            </p:nvSpPr>
            <p:spPr>
              <a:xfrm>
                <a:off x="4664572" y="1521204"/>
                <a:ext cx="1805559" cy="369332"/>
              </a:xfrm>
              <a:prstGeom prst="rect">
                <a:avLst/>
              </a:prstGeom>
              <a:blipFill rotWithShape="0">
                <a:blip r:embed="rId12"/>
                <a:stretch>
                  <a:fillRect b="-1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0" name="TextBox 49"/>
              <p:cNvSpPr txBox="1"/>
              <p:nvPr/>
            </p:nvSpPr>
            <p:spPr>
              <a:xfrm>
                <a:off x="4723411" y="1875656"/>
                <a:ext cx="153792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r>
                            <a:rPr lang="en-US" b="0" i="1" smtClean="0">
                              <a:latin typeface="Cambria Math" panose="02040503050406030204" pitchFamily="18" charset="0"/>
                            </a:rPr>
                            <m:t>−1</m:t>
                          </m:r>
                        </m:sub>
                      </m:sSub>
                    </m:oMath>
                  </m:oMathPara>
                </a14:m>
                <a:endParaRPr lang="en-US" dirty="0"/>
              </a:p>
            </p:txBody>
          </p:sp>
        </mc:Choice>
        <mc:Fallback xmlns="">
          <p:sp>
            <p:nvSpPr>
              <p:cNvPr id="50" name="TextBox 49"/>
              <p:cNvSpPr txBox="1">
                <a:spLocks noRot="1" noChangeAspect="1" noMove="1" noResize="1" noEditPoints="1" noAdjustHandles="1" noChangeArrowheads="1" noChangeShapeType="1" noTextEdit="1"/>
              </p:cNvSpPr>
              <p:nvPr/>
            </p:nvSpPr>
            <p:spPr>
              <a:xfrm>
                <a:off x="4723411" y="1875656"/>
                <a:ext cx="1537922" cy="369332"/>
              </a:xfrm>
              <a:prstGeom prst="rect">
                <a:avLst/>
              </a:prstGeom>
              <a:blipFill rotWithShape="0">
                <a:blip r:embed="rId13"/>
                <a:stretch>
                  <a:fillRect b="-13333"/>
                </a:stretch>
              </a:blipFill>
            </p:spPr>
            <p:txBody>
              <a:bodyPr/>
              <a:lstStyle/>
              <a:p>
                <a:r>
                  <a:rPr lang="en-US">
                    <a:noFill/>
                  </a:rPr>
                  <a:t> </a:t>
                </a:r>
              </a:p>
            </p:txBody>
          </p:sp>
        </mc:Fallback>
      </mc:AlternateContent>
      <p:pic>
        <p:nvPicPr>
          <p:cNvPr id="51" name="Picture 50"/>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41396" y="2364070"/>
            <a:ext cx="1079815" cy="1079815"/>
          </a:xfrm>
          <a:prstGeom prst="rect">
            <a:avLst/>
          </a:prstGeom>
        </p:spPr>
      </p:pic>
      <p:cxnSp>
        <p:nvCxnSpPr>
          <p:cNvPr id="53" name="Straight Arrow Connector 52"/>
          <p:cNvCxnSpPr>
            <a:endCxn id="59" idx="2"/>
          </p:cNvCxnSpPr>
          <p:nvPr/>
        </p:nvCxnSpPr>
        <p:spPr>
          <a:xfrm flipV="1">
            <a:off x="3123100" y="3765115"/>
            <a:ext cx="838304" cy="122410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Box 53"/>
              <p:cNvSpPr txBox="1"/>
              <p:nvPr/>
            </p:nvSpPr>
            <p:spPr>
              <a:xfrm>
                <a:off x="6261333" y="1521105"/>
                <a:ext cx="648447"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𝑚</m:t>
                          </m:r>
                        </m:e>
                        <m:sub>
                          <m:r>
                            <a:rPr lang="en-US" sz="2000" b="0" i="1" smtClean="0">
                              <a:latin typeface="Cambria Math" panose="02040503050406030204" pitchFamily="18" charset="0"/>
                            </a:rPr>
                            <m:t>𝑖</m:t>
                          </m:r>
                        </m:sub>
                      </m:sSub>
                    </m:oMath>
                  </m:oMathPara>
                </a14:m>
                <a:endParaRPr lang="en-US" sz="2000" dirty="0"/>
              </a:p>
            </p:txBody>
          </p:sp>
        </mc:Choice>
        <mc:Fallback xmlns="">
          <p:sp>
            <p:nvSpPr>
              <p:cNvPr id="54" name="TextBox 53"/>
              <p:cNvSpPr txBox="1">
                <a:spLocks noRot="1" noChangeAspect="1" noMove="1" noResize="1" noEditPoints="1" noAdjustHandles="1" noChangeArrowheads="1" noChangeShapeType="1" noTextEdit="1"/>
              </p:cNvSpPr>
              <p:nvPr/>
            </p:nvSpPr>
            <p:spPr>
              <a:xfrm>
                <a:off x="6261333" y="1521105"/>
                <a:ext cx="648447" cy="400110"/>
              </a:xfrm>
              <a:prstGeom prst="rect">
                <a:avLst/>
              </a:prstGeom>
              <a:blipFill rotWithShape="0">
                <a:blip r:embed="rId15"/>
                <a:stretch>
                  <a:fillRect b="-15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p:cNvSpPr txBox="1"/>
              <p:nvPr/>
            </p:nvSpPr>
            <p:spPr>
              <a:xfrm>
                <a:off x="6063520" y="1848322"/>
                <a:ext cx="581826"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m:t>
                          </m:r>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oMath>
                  </m:oMathPara>
                </a14:m>
                <a:endParaRPr lang="en-US" sz="2000" dirty="0"/>
              </a:p>
            </p:txBody>
          </p:sp>
        </mc:Choice>
        <mc:Fallback xmlns="">
          <p:sp>
            <p:nvSpPr>
              <p:cNvPr id="55" name="TextBox 54"/>
              <p:cNvSpPr txBox="1">
                <a:spLocks noRot="1" noChangeAspect="1" noMove="1" noResize="1" noEditPoints="1" noAdjustHandles="1" noChangeArrowheads="1" noChangeShapeType="1" noTextEdit="1"/>
              </p:cNvSpPr>
              <p:nvPr/>
            </p:nvSpPr>
            <p:spPr>
              <a:xfrm>
                <a:off x="6063520" y="1848322"/>
                <a:ext cx="581826" cy="400110"/>
              </a:xfrm>
              <a:prstGeom prst="rect">
                <a:avLst/>
              </a:prstGeom>
              <a:blipFill rotWithShape="0">
                <a:blip r:embed="rId16"/>
                <a:stretch>
                  <a:fillRect b="-13636"/>
                </a:stretch>
              </a:blipFill>
            </p:spPr>
            <p:txBody>
              <a:bodyPr/>
              <a:lstStyle/>
              <a:p>
                <a:r>
                  <a:rPr lang="en-US">
                    <a:noFill/>
                  </a:rPr>
                  <a:t> </a:t>
                </a:r>
              </a:p>
            </p:txBody>
          </p:sp>
        </mc:Fallback>
      </mc:AlternateContent>
      <p:pic>
        <p:nvPicPr>
          <p:cNvPr id="56" name="Picture 55"/>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5056432" y="2295932"/>
            <a:ext cx="890735" cy="1245761"/>
          </a:xfrm>
          <a:prstGeom prst="rect">
            <a:avLst/>
          </a:prstGeom>
        </p:spPr>
      </p:pic>
      <p:pic>
        <p:nvPicPr>
          <p:cNvPr id="57" name="Picture 5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7670752" y="2108413"/>
            <a:ext cx="1399494" cy="1271909"/>
          </a:xfrm>
          <a:prstGeom prst="rect">
            <a:avLst/>
          </a:prstGeom>
        </p:spPr>
      </p:pic>
      <p:cxnSp>
        <p:nvCxnSpPr>
          <p:cNvPr id="58" name="Straight Arrow Connector 57"/>
          <p:cNvCxnSpPr/>
          <p:nvPr/>
        </p:nvCxnSpPr>
        <p:spPr>
          <a:xfrm flipV="1">
            <a:off x="7605946" y="3813218"/>
            <a:ext cx="864954" cy="11475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3393684" y="3395783"/>
            <a:ext cx="1135439" cy="369332"/>
          </a:xfrm>
          <a:prstGeom prst="rect">
            <a:avLst/>
          </a:prstGeom>
          <a:noFill/>
        </p:spPr>
        <p:txBody>
          <a:bodyPr wrap="none" rtlCol="0">
            <a:spAutoFit/>
          </a:bodyPr>
          <a:lstStyle/>
          <a:p>
            <a:r>
              <a:rPr lang="en-US" dirty="0" smtClean="0"/>
              <a:t>Adversary</a:t>
            </a:r>
            <a:endParaRPr lang="en-US" dirty="0"/>
          </a:p>
        </p:txBody>
      </p:sp>
      <p:sp>
        <p:nvSpPr>
          <p:cNvPr id="60" name="TextBox 59"/>
          <p:cNvSpPr txBox="1"/>
          <p:nvPr/>
        </p:nvSpPr>
        <p:spPr>
          <a:xfrm>
            <a:off x="186290" y="3484525"/>
            <a:ext cx="1517980" cy="369332"/>
          </a:xfrm>
          <a:prstGeom prst="rect">
            <a:avLst/>
          </a:prstGeom>
          <a:noFill/>
        </p:spPr>
        <p:txBody>
          <a:bodyPr wrap="none" rtlCol="0">
            <a:spAutoFit/>
          </a:bodyPr>
          <a:lstStyle/>
          <a:p>
            <a:r>
              <a:rPr lang="en-US" dirty="0" smtClean="0"/>
              <a:t>System Admin</a:t>
            </a:r>
            <a:endParaRPr lang="en-US" dirty="0"/>
          </a:p>
        </p:txBody>
      </p:sp>
      <p:sp>
        <p:nvSpPr>
          <p:cNvPr id="63" name="TextBox 62"/>
          <p:cNvSpPr txBox="1"/>
          <p:nvPr/>
        </p:nvSpPr>
        <p:spPr>
          <a:xfrm>
            <a:off x="5046635" y="3494203"/>
            <a:ext cx="818814" cy="369332"/>
          </a:xfrm>
          <a:prstGeom prst="rect">
            <a:avLst/>
          </a:prstGeom>
          <a:noFill/>
        </p:spPr>
        <p:txBody>
          <a:bodyPr wrap="none" rtlCol="0">
            <a:spAutoFit/>
          </a:bodyPr>
          <a:lstStyle/>
          <a:p>
            <a:r>
              <a:rPr lang="en-US" dirty="0" smtClean="0"/>
              <a:t>Oracle</a:t>
            </a:r>
            <a:endParaRPr lang="en-US" dirty="0"/>
          </a:p>
        </p:txBody>
      </p:sp>
      <p:sp>
        <p:nvSpPr>
          <p:cNvPr id="65" name="TextBox 64"/>
          <p:cNvSpPr txBox="1"/>
          <p:nvPr/>
        </p:nvSpPr>
        <p:spPr>
          <a:xfrm>
            <a:off x="7997988" y="3439708"/>
            <a:ext cx="1043684" cy="369332"/>
          </a:xfrm>
          <a:prstGeom prst="rect">
            <a:avLst/>
          </a:prstGeom>
          <a:noFill/>
        </p:spPr>
        <p:txBody>
          <a:bodyPr wrap="none" rtlCol="0">
            <a:spAutoFit/>
          </a:bodyPr>
          <a:lstStyle/>
          <a:p>
            <a:r>
              <a:rPr lang="en-US" dirty="0" smtClean="0"/>
              <a:t>Simulator</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765528" y="4074803"/>
                <a:ext cx="883575"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2000" b="0" i="1" smtClean="0">
                          <a:latin typeface="Cambria Math" panose="02040503050406030204" pitchFamily="18" charset="0"/>
                        </a:rPr>
                        <m:t>…, </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𝑚</m:t>
                          </m:r>
                        </m:e>
                        <m:sub>
                          <m:r>
                            <a:rPr lang="en-US" sz="2000" b="0" i="1" smtClean="0">
                              <a:latin typeface="Cambria Math" panose="02040503050406030204" pitchFamily="18" charset="0"/>
                            </a:rPr>
                            <m:t>𝑖</m:t>
                          </m:r>
                        </m:sub>
                      </m:sSub>
                    </m:oMath>
                  </m:oMathPara>
                </a14:m>
                <a:endParaRPr lang="en-US" sz="2000" dirty="0"/>
              </a:p>
            </p:txBody>
          </p:sp>
        </mc:Choice>
        <mc:Fallback xmlns="">
          <p:sp>
            <p:nvSpPr>
              <p:cNvPr id="2" name="TextBox 1"/>
              <p:cNvSpPr txBox="1">
                <a:spLocks noRot="1" noChangeAspect="1" noMove="1" noResize="1" noEditPoints="1" noAdjustHandles="1" noChangeArrowheads="1" noChangeShapeType="1" noTextEdit="1"/>
              </p:cNvSpPr>
              <p:nvPr/>
            </p:nvSpPr>
            <p:spPr>
              <a:xfrm>
                <a:off x="765528" y="4074803"/>
                <a:ext cx="883575" cy="400110"/>
              </a:xfrm>
              <a:prstGeom prst="rect">
                <a:avLst/>
              </a:prstGeom>
              <a:blipFill rotWithShape="0">
                <a:blip r:embed="rId19"/>
                <a:stretch>
                  <a:fillRect b="-15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1704043" y="4414860"/>
                <a:ext cx="816954"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m:t>
                          </m:r>
                          <m:r>
                            <a:rPr lang="en-US" sz="2000" b="0" i="1" smtClean="0">
                              <a:latin typeface="Cambria Math" panose="02040503050406030204" pitchFamily="18" charset="0"/>
                            </a:rPr>
                            <m:t>𝑓</m:t>
                          </m:r>
                        </m:e>
                        <m:sub>
                          <m:r>
                            <a:rPr lang="en-US" sz="2000" b="0" i="1" smtClean="0">
                              <a:latin typeface="Cambria Math" panose="02040503050406030204" pitchFamily="18" charset="0"/>
                            </a:rPr>
                            <m:t>𝑘</m:t>
                          </m:r>
                        </m:sub>
                      </m:sSub>
                    </m:oMath>
                  </m:oMathPara>
                </a14:m>
                <a:endParaRPr lang="en-US" sz="2000" dirty="0"/>
              </a:p>
            </p:txBody>
          </p:sp>
        </mc:Choice>
        <mc:Fallback xmlns="">
          <p:sp>
            <p:nvSpPr>
              <p:cNvPr id="44" name="TextBox 43"/>
              <p:cNvSpPr txBox="1">
                <a:spLocks noRot="1" noChangeAspect="1" noMove="1" noResize="1" noEditPoints="1" noAdjustHandles="1" noChangeArrowheads="1" noChangeShapeType="1" noTextEdit="1"/>
              </p:cNvSpPr>
              <p:nvPr/>
            </p:nvSpPr>
            <p:spPr>
              <a:xfrm>
                <a:off x="1704043" y="4414860"/>
                <a:ext cx="816954" cy="400110"/>
              </a:xfrm>
              <a:prstGeom prst="rect">
                <a:avLst/>
              </a:prstGeom>
              <a:blipFill rotWithShape="0">
                <a:blip r:embed="rId20"/>
                <a:stretch>
                  <a:fillRect b="-1363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p:cNvSpPr txBox="1"/>
              <p:nvPr/>
            </p:nvSpPr>
            <p:spPr>
              <a:xfrm>
                <a:off x="1920396" y="2560455"/>
                <a:ext cx="1398332"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 </m:t>
                      </m:r>
                      <m:r>
                        <a:rPr lang="en-US" b="0" i="1" smtClean="0">
                          <a:latin typeface="Cambria Math" panose="02040503050406030204" pitchFamily="18" charset="0"/>
                        </a:rPr>
                        <m:t>𝐸𝑛𝑐</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𝑚</m:t>
                          </m:r>
                        </m:e>
                        <m:sub>
                          <m:r>
                            <a:rPr lang="en-US" b="0" i="1" smtClean="0">
                              <a:latin typeface="Cambria Math" panose="02040503050406030204" pitchFamily="18" charset="0"/>
                            </a:rPr>
                            <m:t>𝑖</m:t>
                          </m:r>
                        </m:sub>
                      </m:sSub>
                      <m:r>
                        <a:rPr lang="en-US" b="0" i="1" smtClean="0">
                          <a:latin typeface="Cambria Math" panose="02040503050406030204" pitchFamily="18" charset="0"/>
                        </a:rPr>
                        <m:t>)</m:t>
                      </m:r>
                    </m:oMath>
                  </m:oMathPara>
                </a14:m>
                <a:endParaRPr lang="en-US" dirty="0"/>
              </a:p>
            </p:txBody>
          </p:sp>
        </mc:Choice>
        <mc:Fallback xmlns="">
          <p:sp>
            <p:nvSpPr>
              <p:cNvPr id="3" name="TextBox 2"/>
              <p:cNvSpPr txBox="1">
                <a:spLocks noRot="1" noChangeAspect="1" noMove="1" noResize="1" noEditPoints="1" noAdjustHandles="1" noChangeArrowheads="1" noChangeShapeType="1" noTextEdit="1"/>
              </p:cNvSpPr>
              <p:nvPr/>
            </p:nvSpPr>
            <p:spPr>
              <a:xfrm>
                <a:off x="1920396" y="2560455"/>
                <a:ext cx="1398332" cy="369332"/>
              </a:xfrm>
              <a:prstGeom prst="rect">
                <a:avLst/>
              </a:prstGeom>
              <a:blipFill rotWithShape="0">
                <a:blip r:embed="rId21"/>
                <a:stretch>
                  <a:fillRect b="-131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p:cNvSpPr txBox="1"/>
              <p:nvPr/>
            </p:nvSpPr>
            <p:spPr>
              <a:xfrm>
                <a:off x="2293327" y="3227985"/>
                <a:ext cx="1010084" cy="39542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𝑆</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𝐾</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r>
                                <a:rPr lang="en-US" b="0" i="1" smtClean="0">
                                  <a:latin typeface="Cambria Math" panose="02040503050406030204" pitchFamily="18" charset="0"/>
                                </a:rPr>
                                <m:t>𝑘</m:t>
                              </m:r>
                            </m:sub>
                          </m:sSub>
                        </m:sub>
                      </m:sSub>
                    </m:oMath>
                  </m:oMathPara>
                </a14:m>
                <a:endParaRPr lang="en-US" dirty="0"/>
              </a:p>
            </p:txBody>
          </p:sp>
        </mc:Choice>
        <mc:Fallback xmlns="">
          <p:sp>
            <p:nvSpPr>
              <p:cNvPr id="45" name="TextBox 44"/>
              <p:cNvSpPr txBox="1">
                <a:spLocks noRot="1" noChangeAspect="1" noMove="1" noResize="1" noEditPoints="1" noAdjustHandles="1" noChangeArrowheads="1" noChangeShapeType="1" noTextEdit="1"/>
              </p:cNvSpPr>
              <p:nvPr/>
            </p:nvSpPr>
            <p:spPr>
              <a:xfrm>
                <a:off x="2293327" y="3227985"/>
                <a:ext cx="1010084" cy="395429"/>
              </a:xfrm>
              <a:prstGeom prst="rect">
                <a:avLst/>
              </a:prstGeom>
              <a:blipFill rotWithShape="0">
                <a:blip r:embed="rId22"/>
                <a:stretch>
                  <a:fillRect b="-93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989977" y="6203541"/>
                <a:ext cx="7221529" cy="509178"/>
              </a:xfrm>
              <a:prstGeom prst="rect">
                <a:avLst/>
              </a:prstGeom>
            </p:spPr>
            <p:style>
              <a:lnRef idx="0">
                <a:schemeClr val="accent5"/>
              </a:lnRef>
              <a:fillRef idx="3">
                <a:schemeClr val="accent5"/>
              </a:fillRef>
              <a:effectRef idx="3">
                <a:schemeClr val="accent5"/>
              </a:effectRef>
              <a:fontRef idx="minor">
                <a:schemeClr val="lt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 </m:t>
                      </m:r>
                      <m:r>
                        <a:rPr lang="en-US" sz="2400" b="0" i="1" smtClean="0">
                          <a:latin typeface="Cambria Math" panose="02040503050406030204" pitchFamily="18" charset="0"/>
                        </a:rPr>
                        <m:t>𝐴𝑑𝑣</m:t>
                      </m:r>
                      <m:r>
                        <a:rPr lang="en-US" sz="2400" b="0" i="1" smtClean="0">
                          <a:latin typeface="Cambria Math" panose="02040503050406030204" pitchFamily="18" charset="0"/>
                        </a:rPr>
                        <m:t> ∃ </m:t>
                      </m:r>
                      <m:r>
                        <a:rPr lang="en-US" sz="2400" b="0" i="1" smtClean="0">
                          <a:latin typeface="Cambria Math" panose="02040503050406030204" pitchFamily="18" charset="0"/>
                        </a:rPr>
                        <m:t>𝑆𝑖𝑚</m:t>
                      </m:r>
                      <m:r>
                        <a:rPr lang="en-US" sz="2400" b="0" i="1" smtClean="0">
                          <a:latin typeface="Cambria Math" panose="02040503050406030204" pitchFamily="18" charset="0"/>
                        </a:rPr>
                        <m:t> ∀ </m:t>
                      </m:r>
                      <m:r>
                        <a:rPr lang="en-US" sz="2400" b="0" i="1" smtClean="0">
                          <a:latin typeface="Cambria Math" panose="02040503050406030204" pitchFamily="18" charset="0"/>
                        </a:rPr>
                        <m:t>𝐸𝑛𝑣</m:t>
                      </m:r>
                      <m:r>
                        <a:rPr lang="en-US" sz="2400" b="0" i="1" smtClean="0">
                          <a:latin typeface="Cambria Math" panose="02040503050406030204" pitchFamily="18" charset="0"/>
                        </a:rPr>
                        <m:t>, </m:t>
                      </m:r>
                      <m:r>
                        <a:rPr lang="en-US" sz="2400" b="0" i="1" smtClean="0">
                          <a:latin typeface="Cambria Math" panose="02040503050406030204" pitchFamily="18" charset="0"/>
                        </a:rPr>
                        <m:t>𝑉𝐼𝐸</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𝑊</m:t>
                          </m:r>
                        </m:e>
                        <m:sub>
                          <m:r>
                            <a:rPr lang="en-US" sz="2400" b="0" i="1" smtClean="0">
                              <a:latin typeface="Cambria Math" panose="02040503050406030204" pitchFamily="18" charset="0"/>
                            </a:rPr>
                            <m:t>𝑅𝐸𝐴𝐿</m:t>
                          </m:r>
                        </m:sub>
                      </m:sSub>
                      <m:d>
                        <m:dPr>
                          <m:ctrlPr>
                            <a:rPr lang="en-US" sz="2400" b="0" i="1" smtClean="0">
                              <a:latin typeface="Cambria Math" panose="02040503050406030204" pitchFamily="18" charset="0"/>
                            </a:rPr>
                          </m:ctrlPr>
                        </m:dPr>
                        <m:e>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1</m:t>
                              </m:r>
                            </m:e>
                            <m:sup>
                              <m:r>
                                <a:rPr lang="en-US" sz="2400" b="0" i="1" smtClean="0">
                                  <a:latin typeface="Cambria Math" panose="02040503050406030204" pitchFamily="18" charset="0"/>
                                </a:rPr>
                                <m:t>𝜆</m:t>
                              </m:r>
                            </m:sup>
                          </m:sSup>
                        </m:e>
                      </m:d>
                      <m:r>
                        <a:rPr lang="en-US" sz="2400" b="0" i="1" smtClean="0">
                          <a:latin typeface="Cambria Math" panose="02040503050406030204" pitchFamily="18" charset="0"/>
                        </a:rPr>
                        <m:t>≈</m:t>
                      </m:r>
                      <m:r>
                        <a:rPr lang="en-US" sz="2400" b="0" i="1" smtClean="0">
                          <a:latin typeface="Cambria Math" panose="02040503050406030204" pitchFamily="18" charset="0"/>
                        </a:rPr>
                        <m:t>𝑉𝐼𝐸</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𝑊</m:t>
                          </m:r>
                        </m:e>
                        <m:sub>
                          <m:r>
                            <a:rPr lang="en-US" sz="2400" b="0" i="1" smtClean="0">
                              <a:latin typeface="Cambria Math" panose="02040503050406030204" pitchFamily="18" charset="0"/>
                            </a:rPr>
                            <m:t>𝐼𝐷𝐸𝐴𝐿</m:t>
                          </m:r>
                        </m:sub>
                      </m:sSub>
                      <m:r>
                        <a:rPr lang="en-US" sz="2400" b="0" i="1" smtClean="0">
                          <a:latin typeface="Cambria Math" panose="02040503050406030204" pitchFamily="18" charset="0"/>
                        </a:rPr>
                        <m:t>(</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1</m:t>
                          </m:r>
                        </m:e>
                        <m:sup>
                          <m:r>
                            <a:rPr lang="en-US" sz="2400" b="0" i="1" smtClean="0">
                              <a:latin typeface="Cambria Math" panose="02040503050406030204" pitchFamily="18" charset="0"/>
                            </a:rPr>
                            <m:t>𝜆</m:t>
                          </m:r>
                        </m:sup>
                      </m:sSup>
                      <m:r>
                        <a:rPr lang="en-US" sz="2400" b="0" i="1" smtClean="0">
                          <a:latin typeface="Cambria Math" panose="02040503050406030204" pitchFamily="18" charset="0"/>
                        </a:rPr>
                        <m:t>)</m:t>
                      </m:r>
                    </m:oMath>
                  </m:oMathPara>
                </a14:m>
                <a:endParaRPr lang="en-US" sz="2400" dirty="0"/>
              </a:p>
            </p:txBody>
          </p:sp>
        </mc:Choice>
        <mc:Fallback xmlns="">
          <p:sp>
            <p:nvSpPr>
              <p:cNvPr id="24" name="TextBox 23"/>
              <p:cNvSpPr txBox="1">
                <a:spLocks noRot="1" noChangeAspect="1" noMove="1" noResize="1" noEditPoints="1" noAdjustHandles="1" noChangeArrowheads="1" noChangeShapeType="1" noTextEdit="1"/>
              </p:cNvSpPr>
              <p:nvPr/>
            </p:nvSpPr>
            <p:spPr>
              <a:xfrm>
                <a:off x="989977" y="6203541"/>
                <a:ext cx="7221529" cy="509178"/>
              </a:xfrm>
              <a:prstGeom prst="rect">
                <a:avLst/>
              </a:prstGeom>
              <a:blipFill rotWithShape="0">
                <a:blip r:embed="rId23"/>
                <a:stretch>
                  <a:fillRect/>
                </a:stretch>
              </a:blipFill>
            </p:spPr>
            <p:txBody>
              <a:bodyPr/>
              <a:lstStyle/>
              <a:p>
                <a:r>
                  <a:rPr lang="en-US">
                    <a:noFill/>
                  </a:rPr>
                  <a:t> </a:t>
                </a:r>
              </a:p>
            </p:txBody>
          </p:sp>
        </mc:Fallback>
      </mc:AlternateContent>
      <p:cxnSp>
        <p:nvCxnSpPr>
          <p:cNvPr id="25" name="Elbow Connector 24"/>
          <p:cNvCxnSpPr>
            <a:stCxn id="11" idx="2"/>
          </p:cNvCxnSpPr>
          <p:nvPr/>
        </p:nvCxnSpPr>
        <p:spPr>
          <a:xfrm rot="10800000">
            <a:off x="558800" y="3863535"/>
            <a:ext cx="418938" cy="175533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12607" y="4626081"/>
            <a:ext cx="976488" cy="584775"/>
          </a:xfrm>
          <a:prstGeom prst="rect">
            <a:avLst/>
          </a:prstGeom>
          <a:noFill/>
        </p:spPr>
        <p:txBody>
          <a:bodyPr wrap="square" rtlCol="0">
            <a:spAutoFit/>
          </a:bodyPr>
          <a:lstStyle/>
          <a:p>
            <a:r>
              <a:rPr lang="en-US" sz="1600" dirty="0" smtClean="0"/>
              <a:t>Switch to PK mode</a:t>
            </a:r>
            <a:endParaRPr lang="en-US" sz="1600" dirty="0"/>
          </a:p>
        </p:txBody>
      </p:sp>
      <mc:AlternateContent xmlns:mc="http://schemas.openxmlformats.org/markup-compatibility/2006" xmlns:a14="http://schemas.microsoft.com/office/drawing/2010/main">
        <mc:Choice Requires="a14">
          <p:sp>
            <p:nvSpPr>
              <p:cNvPr id="61" name="TextBox 60"/>
              <p:cNvSpPr txBox="1"/>
              <p:nvPr/>
            </p:nvSpPr>
            <p:spPr>
              <a:xfrm>
                <a:off x="1201874" y="980402"/>
                <a:ext cx="2182905" cy="478977"/>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𝑉𝐼𝐸</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𝑊</m:t>
                          </m:r>
                        </m:e>
                        <m:sub>
                          <m:r>
                            <a:rPr lang="en-US" sz="2400" b="0" i="1" smtClean="0">
                              <a:latin typeface="Cambria Math" panose="02040503050406030204" pitchFamily="18" charset="0"/>
                            </a:rPr>
                            <m:t>𝑅𝐸𝐴𝐿</m:t>
                          </m:r>
                        </m:sub>
                      </m:sSub>
                      <m:r>
                        <a:rPr lang="en-US" sz="2400" b="0" i="1" smtClean="0">
                          <a:latin typeface="Cambria Math" panose="02040503050406030204" pitchFamily="18" charset="0"/>
                        </a:rPr>
                        <m:t>(</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1</m:t>
                          </m:r>
                        </m:e>
                        <m:sup>
                          <m:r>
                            <a:rPr lang="en-US" sz="2400" b="0" i="1" smtClean="0">
                              <a:latin typeface="Cambria Math" panose="02040503050406030204" pitchFamily="18" charset="0"/>
                            </a:rPr>
                            <m:t>𝜆</m:t>
                          </m:r>
                        </m:sup>
                      </m:sSup>
                      <m:r>
                        <a:rPr lang="en-US" sz="2400" b="0" i="1" smtClean="0">
                          <a:latin typeface="Cambria Math" panose="02040503050406030204" pitchFamily="18" charset="0"/>
                        </a:rPr>
                        <m:t>)</m:t>
                      </m:r>
                    </m:oMath>
                  </m:oMathPara>
                </a14:m>
                <a:endParaRPr lang="en-US" sz="2400" dirty="0"/>
              </a:p>
            </p:txBody>
          </p:sp>
        </mc:Choice>
        <mc:Fallback xmlns="">
          <p:sp>
            <p:nvSpPr>
              <p:cNvPr id="61" name="TextBox 60"/>
              <p:cNvSpPr txBox="1">
                <a:spLocks noRot="1" noChangeAspect="1" noMove="1" noResize="1" noEditPoints="1" noAdjustHandles="1" noChangeArrowheads="1" noChangeShapeType="1" noTextEdit="1"/>
              </p:cNvSpPr>
              <p:nvPr/>
            </p:nvSpPr>
            <p:spPr>
              <a:xfrm>
                <a:off x="1201874" y="980402"/>
                <a:ext cx="2182905" cy="478977"/>
              </a:xfrm>
              <a:prstGeom prst="rect">
                <a:avLst/>
              </a:prstGeom>
              <a:blipFill rotWithShape="0">
                <a:blip r:embed="rId24"/>
                <a:stretch>
                  <a:fillRect r="-557" b="-164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2" name="TextBox 61"/>
              <p:cNvSpPr txBox="1"/>
              <p:nvPr/>
            </p:nvSpPr>
            <p:spPr>
              <a:xfrm>
                <a:off x="5724054" y="980138"/>
                <a:ext cx="2283895" cy="478977"/>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𝑉𝐼𝐸</m:t>
                      </m:r>
                      <m:sSub>
                        <m:sSubPr>
                          <m:ctrlPr>
                            <a:rPr lang="en-US" sz="2400" b="0" i="1" smtClean="0">
                              <a:latin typeface="Cambria Math" panose="02040503050406030204" pitchFamily="18" charset="0"/>
                            </a:rPr>
                          </m:ctrlPr>
                        </m:sSubPr>
                        <m:e>
                          <m:r>
                            <a:rPr lang="en-US" sz="2400" b="0" i="1" smtClean="0">
                              <a:latin typeface="Cambria Math" panose="02040503050406030204" pitchFamily="18" charset="0"/>
                            </a:rPr>
                            <m:t>𝑊</m:t>
                          </m:r>
                        </m:e>
                        <m:sub>
                          <m:r>
                            <a:rPr lang="en-US" sz="2400" b="0" i="1" smtClean="0">
                              <a:latin typeface="Cambria Math" panose="02040503050406030204" pitchFamily="18" charset="0"/>
                            </a:rPr>
                            <m:t>𝐼𝐷𝐸𝐴𝐿</m:t>
                          </m:r>
                        </m:sub>
                      </m:sSub>
                      <m:r>
                        <a:rPr lang="en-US" sz="2400" b="0" i="1" smtClean="0">
                          <a:latin typeface="Cambria Math" panose="02040503050406030204" pitchFamily="18" charset="0"/>
                        </a:rPr>
                        <m:t>(</m:t>
                      </m:r>
                      <m:sSup>
                        <m:sSupPr>
                          <m:ctrlPr>
                            <a:rPr lang="en-US" sz="2400" b="0" i="1" smtClean="0">
                              <a:latin typeface="Cambria Math" panose="02040503050406030204" pitchFamily="18" charset="0"/>
                            </a:rPr>
                          </m:ctrlPr>
                        </m:sSupPr>
                        <m:e>
                          <m:r>
                            <a:rPr lang="en-US" sz="2400" b="0" i="1" smtClean="0">
                              <a:latin typeface="Cambria Math" panose="02040503050406030204" pitchFamily="18" charset="0"/>
                            </a:rPr>
                            <m:t>1</m:t>
                          </m:r>
                        </m:e>
                        <m:sup>
                          <m:r>
                            <a:rPr lang="en-US" sz="2400" b="0" i="1" smtClean="0">
                              <a:latin typeface="Cambria Math" panose="02040503050406030204" pitchFamily="18" charset="0"/>
                            </a:rPr>
                            <m:t>𝜆</m:t>
                          </m:r>
                        </m:sup>
                      </m:sSup>
                      <m:r>
                        <a:rPr lang="en-US" sz="2400" b="0" i="1" smtClean="0">
                          <a:latin typeface="Cambria Math" panose="02040503050406030204" pitchFamily="18" charset="0"/>
                        </a:rPr>
                        <m:t>)</m:t>
                      </m:r>
                    </m:oMath>
                  </m:oMathPara>
                </a14:m>
                <a:endParaRPr lang="en-US" sz="2400" dirty="0"/>
              </a:p>
            </p:txBody>
          </p:sp>
        </mc:Choice>
        <mc:Fallback xmlns="">
          <p:sp>
            <p:nvSpPr>
              <p:cNvPr id="62" name="TextBox 61"/>
              <p:cNvSpPr txBox="1">
                <a:spLocks noRot="1" noChangeAspect="1" noMove="1" noResize="1" noEditPoints="1" noAdjustHandles="1" noChangeArrowheads="1" noChangeShapeType="1" noTextEdit="1"/>
              </p:cNvSpPr>
              <p:nvPr/>
            </p:nvSpPr>
            <p:spPr>
              <a:xfrm>
                <a:off x="5724054" y="980138"/>
                <a:ext cx="2283895" cy="478977"/>
              </a:xfrm>
              <a:prstGeom prst="rect">
                <a:avLst/>
              </a:prstGeom>
              <a:blipFill rotWithShape="0">
                <a:blip r:embed="rId25"/>
                <a:stretch>
                  <a:fillRect b="-16456"/>
                </a:stretch>
              </a:blipFill>
            </p:spPr>
            <p:txBody>
              <a:bodyPr/>
              <a:lstStyle/>
              <a:p>
                <a:r>
                  <a:rPr lang="en-US">
                    <a:noFill/>
                  </a:rPr>
                  <a:t> </a:t>
                </a:r>
              </a:p>
            </p:txBody>
          </p:sp>
        </mc:Fallback>
      </mc:AlternateContent>
      <p:cxnSp>
        <p:nvCxnSpPr>
          <p:cNvPr id="64" name="Elbow Connector 63"/>
          <p:cNvCxnSpPr/>
          <p:nvPr/>
        </p:nvCxnSpPr>
        <p:spPr>
          <a:xfrm rot="10800000">
            <a:off x="5228178" y="3862732"/>
            <a:ext cx="418938" cy="1755332"/>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4781985" y="4625278"/>
            <a:ext cx="976488" cy="584775"/>
          </a:xfrm>
          <a:prstGeom prst="rect">
            <a:avLst/>
          </a:prstGeom>
          <a:noFill/>
        </p:spPr>
        <p:txBody>
          <a:bodyPr wrap="square" rtlCol="0">
            <a:spAutoFit/>
          </a:bodyPr>
          <a:lstStyle/>
          <a:p>
            <a:r>
              <a:rPr lang="en-US" sz="1600" dirty="0" smtClean="0"/>
              <a:t>Switch to PK mode</a:t>
            </a:r>
            <a:endParaRPr lang="en-US" sz="1600" dirty="0"/>
          </a:p>
        </p:txBody>
      </p:sp>
    </p:spTree>
    <p:extLst>
      <p:ext uri="{BB962C8B-B14F-4D97-AF65-F5344CB8AC3E}">
        <p14:creationId xmlns:p14="http://schemas.microsoft.com/office/powerpoint/2010/main" val="247171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down)">
                                      <p:cBhvr>
                                        <p:cTn id="30" dur="500"/>
                                        <p:tgtEl>
                                          <p:spTgt spid="1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left)">
                                      <p:cBhvr>
                                        <p:cTn id="35" dur="500"/>
                                        <p:tgtEl>
                                          <p:spTgt spid="16"/>
                                        </p:tgtEl>
                                      </p:cBhvr>
                                    </p:animEffect>
                                  </p:childTnLst>
                                </p:cTn>
                              </p:par>
                              <p:par>
                                <p:cTn id="36" presetID="22" presetClass="entr" presetSubtype="8" fill="hold" nodeType="with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ipe(down)">
                                      <p:cBhvr>
                                        <p:cTn id="43" dur="500"/>
                                        <p:tgtEl>
                                          <p:spTgt spid="29"/>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wipe(down)">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wipe(left)">
                                      <p:cBhvr>
                                        <p:cTn id="51" dur="500"/>
                                        <p:tgtEl>
                                          <p:spTgt spid="18"/>
                                        </p:tgtEl>
                                      </p:cBhvr>
                                    </p:animEffect>
                                  </p:childTnLst>
                                </p:cTn>
                              </p:par>
                              <p:par>
                                <p:cTn id="52" presetID="22" presetClass="entr" presetSubtype="8"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left)">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25"/>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6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6"/>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5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3"/>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65"/>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5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22" presetClass="entr" presetSubtype="4" fill="hold" nodeType="clickEffect">
                                  <p:stCondLst>
                                    <p:cond delay="0"/>
                                  </p:stCondLst>
                                  <p:childTnLst>
                                    <p:set>
                                      <p:cBhvr>
                                        <p:cTn id="102" dur="1" fill="hold">
                                          <p:stCondLst>
                                            <p:cond delay="0"/>
                                          </p:stCondLst>
                                        </p:cTn>
                                        <p:tgtEl>
                                          <p:spTgt spid="40"/>
                                        </p:tgtEl>
                                        <p:attrNameLst>
                                          <p:attrName>style.visibility</p:attrName>
                                        </p:attrNameLst>
                                      </p:cBhvr>
                                      <p:to>
                                        <p:strVal val="visible"/>
                                      </p:to>
                                    </p:set>
                                    <p:animEffect transition="in" filter="wipe(down)">
                                      <p:cBhvr>
                                        <p:cTn id="103" dur="500"/>
                                        <p:tgtEl>
                                          <p:spTgt spid="40"/>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39"/>
                                        </p:tgtEl>
                                        <p:attrNameLst>
                                          <p:attrName>style.visibility</p:attrName>
                                        </p:attrNameLst>
                                      </p:cBhvr>
                                      <p:to>
                                        <p:strVal val="visible"/>
                                      </p:to>
                                    </p:set>
                                    <p:animEffect transition="in" filter="wipe(down)">
                                      <p:cBhvr>
                                        <p:cTn id="106" dur="500"/>
                                        <p:tgtEl>
                                          <p:spTgt spid="39"/>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grpId="0" nodeType="clickEffect">
                                  <p:stCondLst>
                                    <p:cond delay="0"/>
                                  </p:stCondLst>
                                  <p:childTnLst>
                                    <p:set>
                                      <p:cBhvr>
                                        <p:cTn id="110" dur="1" fill="hold">
                                          <p:stCondLst>
                                            <p:cond delay="0"/>
                                          </p:stCondLst>
                                        </p:cTn>
                                        <p:tgtEl>
                                          <p:spTgt spid="54"/>
                                        </p:tgtEl>
                                        <p:attrNameLst>
                                          <p:attrName>style.visibility</p:attrName>
                                        </p:attrNameLst>
                                      </p:cBhvr>
                                      <p:to>
                                        <p:strVal val="visible"/>
                                      </p:to>
                                    </p:set>
                                    <p:animEffect transition="in" filter="wipe(down)">
                                      <p:cBhvr>
                                        <p:cTn id="111" dur="500"/>
                                        <p:tgtEl>
                                          <p:spTgt spid="54"/>
                                        </p:tgtEl>
                                      </p:cBhvr>
                                    </p:animEffect>
                                  </p:childTnLst>
                                </p:cTn>
                              </p:par>
                            </p:childTnLst>
                          </p:cTn>
                        </p:par>
                      </p:childTnLst>
                    </p:cTn>
                  </p:par>
                  <p:par>
                    <p:cTn id="112" fill="hold">
                      <p:stCondLst>
                        <p:cond delay="indefinite"/>
                      </p:stCondLst>
                      <p:childTnLst>
                        <p:par>
                          <p:cTn id="113" fill="hold">
                            <p:stCondLst>
                              <p:cond delay="0"/>
                            </p:stCondLst>
                            <p:childTnLst>
                              <p:par>
                                <p:cTn id="114" presetID="22" presetClass="entr" presetSubtype="8" fill="hold" grpId="0" nodeType="clickEffect">
                                  <p:stCondLst>
                                    <p:cond delay="0"/>
                                  </p:stCondLst>
                                  <p:childTnLst>
                                    <p:set>
                                      <p:cBhvr>
                                        <p:cTn id="115" dur="1" fill="hold">
                                          <p:stCondLst>
                                            <p:cond delay="0"/>
                                          </p:stCondLst>
                                        </p:cTn>
                                        <p:tgtEl>
                                          <p:spTgt spid="36"/>
                                        </p:tgtEl>
                                        <p:attrNameLst>
                                          <p:attrName>style.visibility</p:attrName>
                                        </p:attrNameLst>
                                      </p:cBhvr>
                                      <p:to>
                                        <p:strVal val="visible"/>
                                      </p:to>
                                    </p:set>
                                    <p:animEffect transition="in" filter="wipe(left)">
                                      <p:cBhvr>
                                        <p:cTn id="116" dur="500"/>
                                        <p:tgtEl>
                                          <p:spTgt spid="36"/>
                                        </p:tgtEl>
                                      </p:cBhvr>
                                    </p:animEffect>
                                  </p:childTnLst>
                                </p:cTn>
                              </p:par>
                              <p:par>
                                <p:cTn id="117" presetID="22" presetClass="entr" presetSubtype="8" fill="hold" nodeType="withEffect">
                                  <p:stCondLst>
                                    <p:cond delay="0"/>
                                  </p:stCondLst>
                                  <p:childTnLst>
                                    <p:set>
                                      <p:cBhvr>
                                        <p:cTn id="118" dur="1" fill="hold">
                                          <p:stCondLst>
                                            <p:cond delay="0"/>
                                          </p:stCondLst>
                                        </p:cTn>
                                        <p:tgtEl>
                                          <p:spTgt spid="42"/>
                                        </p:tgtEl>
                                        <p:attrNameLst>
                                          <p:attrName>style.visibility</p:attrName>
                                        </p:attrNameLst>
                                      </p:cBhvr>
                                      <p:to>
                                        <p:strVal val="visible"/>
                                      </p:to>
                                    </p:set>
                                    <p:animEffect transition="in" filter="wipe(left)">
                                      <p:cBhvr>
                                        <p:cTn id="119" dur="500"/>
                                        <p:tgtEl>
                                          <p:spTgt spid="42"/>
                                        </p:tgtEl>
                                      </p:cBhvr>
                                    </p:animEffect>
                                  </p:childTnLst>
                                </p:cTn>
                              </p:par>
                            </p:childTnLst>
                          </p:cTn>
                        </p:par>
                      </p:childTnLst>
                    </p:cTn>
                  </p:par>
                  <p:par>
                    <p:cTn id="120" fill="hold">
                      <p:stCondLst>
                        <p:cond delay="indefinite"/>
                      </p:stCondLst>
                      <p:childTnLst>
                        <p:par>
                          <p:cTn id="121" fill="hold">
                            <p:stCondLst>
                              <p:cond delay="0"/>
                            </p:stCondLst>
                            <p:childTnLst>
                              <p:par>
                                <p:cTn id="122" presetID="22" presetClass="entr" presetSubtype="4" fill="hold" nodeType="clickEffect">
                                  <p:stCondLst>
                                    <p:cond delay="0"/>
                                  </p:stCondLst>
                                  <p:childTnLst>
                                    <p:set>
                                      <p:cBhvr>
                                        <p:cTn id="123" dur="1" fill="hold">
                                          <p:stCondLst>
                                            <p:cond delay="0"/>
                                          </p:stCondLst>
                                        </p:cTn>
                                        <p:tgtEl>
                                          <p:spTgt spid="41"/>
                                        </p:tgtEl>
                                        <p:attrNameLst>
                                          <p:attrName>style.visibility</p:attrName>
                                        </p:attrNameLst>
                                      </p:cBhvr>
                                      <p:to>
                                        <p:strVal val="visible"/>
                                      </p:to>
                                    </p:set>
                                    <p:animEffect transition="in" filter="wipe(down)">
                                      <p:cBhvr>
                                        <p:cTn id="124" dur="500"/>
                                        <p:tgtEl>
                                          <p:spTgt spid="41"/>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37"/>
                                        </p:tgtEl>
                                        <p:attrNameLst>
                                          <p:attrName>style.visibility</p:attrName>
                                        </p:attrNameLst>
                                      </p:cBhvr>
                                      <p:to>
                                        <p:strVal val="visible"/>
                                      </p:to>
                                    </p:set>
                                    <p:animEffect transition="in" filter="wipe(down)">
                                      <p:cBhvr>
                                        <p:cTn id="127" dur="500"/>
                                        <p:tgtEl>
                                          <p:spTgt spid="37"/>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grpId="0" nodeType="clickEffect">
                                  <p:stCondLst>
                                    <p:cond delay="0"/>
                                  </p:stCondLst>
                                  <p:childTnLst>
                                    <p:set>
                                      <p:cBhvr>
                                        <p:cTn id="131" dur="1" fill="hold">
                                          <p:stCondLst>
                                            <p:cond delay="0"/>
                                          </p:stCondLst>
                                        </p:cTn>
                                        <p:tgtEl>
                                          <p:spTgt spid="55"/>
                                        </p:tgtEl>
                                        <p:attrNameLst>
                                          <p:attrName>style.visibility</p:attrName>
                                        </p:attrNameLst>
                                      </p:cBhvr>
                                      <p:to>
                                        <p:strVal val="visible"/>
                                      </p:to>
                                    </p:set>
                                    <p:animEffect transition="in" filter="wipe(down)">
                                      <p:cBhvr>
                                        <p:cTn id="132" dur="500"/>
                                        <p:tgtEl>
                                          <p:spTgt spid="55"/>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8" fill="hold" grpId="0" nodeType="clickEffect">
                                  <p:stCondLst>
                                    <p:cond delay="0"/>
                                  </p:stCondLst>
                                  <p:childTnLst>
                                    <p:set>
                                      <p:cBhvr>
                                        <p:cTn id="136" dur="1" fill="hold">
                                          <p:stCondLst>
                                            <p:cond delay="0"/>
                                          </p:stCondLst>
                                        </p:cTn>
                                        <p:tgtEl>
                                          <p:spTgt spid="38"/>
                                        </p:tgtEl>
                                        <p:attrNameLst>
                                          <p:attrName>style.visibility</p:attrName>
                                        </p:attrNameLst>
                                      </p:cBhvr>
                                      <p:to>
                                        <p:strVal val="visible"/>
                                      </p:to>
                                    </p:set>
                                    <p:animEffect transition="in" filter="wipe(left)">
                                      <p:cBhvr>
                                        <p:cTn id="137" dur="500"/>
                                        <p:tgtEl>
                                          <p:spTgt spid="38"/>
                                        </p:tgtEl>
                                      </p:cBhvr>
                                    </p:animEffect>
                                  </p:childTnLst>
                                </p:cTn>
                              </p:par>
                              <p:par>
                                <p:cTn id="138" presetID="22" presetClass="entr" presetSubtype="8" fill="hold" nodeType="withEffect">
                                  <p:stCondLst>
                                    <p:cond delay="0"/>
                                  </p:stCondLst>
                                  <p:childTnLst>
                                    <p:set>
                                      <p:cBhvr>
                                        <p:cTn id="139" dur="1" fill="hold">
                                          <p:stCondLst>
                                            <p:cond delay="0"/>
                                          </p:stCondLst>
                                        </p:cTn>
                                        <p:tgtEl>
                                          <p:spTgt spid="43"/>
                                        </p:tgtEl>
                                        <p:attrNameLst>
                                          <p:attrName>style.visibility</p:attrName>
                                        </p:attrNameLst>
                                      </p:cBhvr>
                                      <p:to>
                                        <p:strVal val="visible"/>
                                      </p:to>
                                    </p:set>
                                    <p:animEffect transition="in" filter="wipe(left)">
                                      <p:cBhvr>
                                        <p:cTn id="140" dur="500"/>
                                        <p:tgtEl>
                                          <p:spTgt spid="43"/>
                                        </p:tgtEl>
                                      </p:cBhvr>
                                    </p:animEffec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64"/>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66"/>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62"/>
                                        </p:tgtEl>
                                        <p:attrNameLst>
                                          <p:attrName>style.visibility</p:attrName>
                                        </p:attrNameLst>
                                      </p:cBhvr>
                                      <p:to>
                                        <p:strVal val="visible"/>
                                      </p:to>
                                    </p:set>
                                  </p:childTnLst>
                                </p:cTn>
                              </p:par>
                            </p:childTnLst>
                          </p:cTn>
                        </p:par>
                      </p:childTnLst>
                    </p:cTn>
                  </p:par>
                  <p:par>
                    <p:cTn id="151" fill="hold">
                      <p:stCondLst>
                        <p:cond delay="indefinite"/>
                      </p:stCondLst>
                      <p:childTnLst>
                        <p:par>
                          <p:cTn id="152" fill="hold">
                            <p:stCondLst>
                              <p:cond delay="0"/>
                            </p:stCondLst>
                            <p:childTnLst>
                              <p:par>
                                <p:cTn id="153" presetID="1" presetClass="entr" presetSubtype="0" fill="hold" grpId="0" nodeType="clickEffect">
                                  <p:stCondLst>
                                    <p:cond delay="0"/>
                                  </p:stCondLst>
                                  <p:childTnLst>
                                    <p:set>
                                      <p:cBhvr>
                                        <p:cTn id="154"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4" grpId="0"/>
      <p:bldP spid="15" grpId="0"/>
      <p:bldP spid="16" grpId="0"/>
      <p:bldP spid="17" grpId="0"/>
      <p:bldP spid="18" grpId="0"/>
      <p:bldP spid="19" grpId="0"/>
      <p:bldP spid="36" grpId="0"/>
      <p:bldP spid="37" grpId="0"/>
      <p:bldP spid="38" grpId="0"/>
      <p:bldP spid="39" grpId="0"/>
      <p:bldP spid="48" grpId="0"/>
      <p:bldP spid="50" grpId="0"/>
      <p:bldP spid="54" grpId="0"/>
      <p:bldP spid="55" grpId="0"/>
      <p:bldP spid="59" grpId="0"/>
      <p:bldP spid="60" grpId="0"/>
      <p:bldP spid="63" grpId="0"/>
      <p:bldP spid="65" grpId="0"/>
      <p:bldP spid="2" grpId="0"/>
      <p:bldP spid="44" grpId="0"/>
      <p:bldP spid="3" grpId="0"/>
      <p:bldP spid="45" grpId="0"/>
      <p:bldP spid="24" grpId="0" animBg="1"/>
      <p:bldP spid="26" grpId="0"/>
      <p:bldP spid="61" grpId="0" animBg="1"/>
      <p:bldP spid="62" grpId="0" animBg="1"/>
      <p:bldP spid="6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a:t>
            </a:r>
            <a:endParaRPr lang="en-US" dirty="0"/>
          </a:p>
        </p:txBody>
      </p:sp>
      <p:sp>
        <p:nvSpPr>
          <p:cNvPr id="3" name="Content Placeholder 2"/>
          <p:cNvSpPr>
            <a:spLocks noGrp="1"/>
          </p:cNvSpPr>
          <p:nvPr>
            <p:ph idx="1"/>
          </p:nvPr>
        </p:nvSpPr>
        <p:spPr/>
        <p:txBody>
          <a:bodyPr/>
          <a:lstStyle/>
          <a:p>
            <a:r>
              <a:rPr lang="en-US" dirty="0" smtClean="0"/>
              <a:t>Clean and intuitive definition.</a:t>
            </a:r>
          </a:p>
          <a:p>
            <a:r>
              <a:rPr lang="en-US" dirty="0" smtClean="0"/>
              <a:t>Both public and private key settings.</a:t>
            </a:r>
          </a:p>
          <a:p>
            <a:r>
              <a:rPr lang="en-US" dirty="0" smtClean="0"/>
              <a:t>All the desirable features:</a:t>
            </a:r>
            <a:endParaRPr lang="en-US" dirty="0"/>
          </a:p>
        </p:txBody>
      </p:sp>
      <p:sp>
        <p:nvSpPr>
          <p:cNvPr id="4" name="TextBox 3"/>
          <p:cNvSpPr txBox="1"/>
          <p:nvPr/>
        </p:nvSpPr>
        <p:spPr>
          <a:xfrm>
            <a:off x="869478" y="3450141"/>
            <a:ext cx="4558877"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marL="0" lvl="1"/>
            <a:r>
              <a:rPr lang="en-US" sz="3200" dirty="0"/>
              <a:t>Can we hide the function</a:t>
            </a:r>
            <a:r>
              <a:rPr lang="en-US" sz="3200" dirty="0" smtClean="0"/>
              <a:t>?</a:t>
            </a:r>
            <a:endParaRPr lang="en-US" sz="3200" dirty="0"/>
          </a:p>
        </p:txBody>
      </p:sp>
      <p:sp>
        <p:nvSpPr>
          <p:cNvPr id="5" name="TextBox 4"/>
          <p:cNvSpPr txBox="1"/>
          <p:nvPr/>
        </p:nvSpPr>
        <p:spPr>
          <a:xfrm>
            <a:off x="3333462" y="4379372"/>
            <a:ext cx="507600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marL="0" lvl="1"/>
            <a:r>
              <a:rPr lang="en-US" sz="3200" dirty="0"/>
              <a:t>Learn only function’s output</a:t>
            </a:r>
            <a:r>
              <a:rPr lang="en-US" sz="3200" dirty="0" smtClean="0"/>
              <a:t>?</a:t>
            </a:r>
            <a:endParaRPr lang="en-US" sz="3200" dirty="0"/>
          </a:p>
        </p:txBody>
      </p:sp>
      <p:sp>
        <p:nvSpPr>
          <p:cNvPr id="6" name="TextBox 5"/>
          <p:cNvSpPr txBox="1"/>
          <p:nvPr/>
        </p:nvSpPr>
        <p:spPr>
          <a:xfrm>
            <a:off x="869478" y="5335571"/>
            <a:ext cx="3964868"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marL="0" lvl="1"/>
            <a:r>
              <a:rPr lang="en-US" sz="3200" dirty="0"/>
              <a:t>Keys after </a:t>
            </a:r>
            <a:r>
              <a:rPr lang="en-US" sz="3200" dirty="0" err="1"/>
              <a:t>ciphertexts</a:t>
            </a:r>
            <a:r>
              <a:rPr lang="en-US" sz="3200" dirty="0" smtClean="0"/>
              <a:t>?</a:t>
            </a:r>
            <a:endParaRPr lang="en-US" sz="3200" dirty="0"/>
          </a:p>
        </p:txBody>
      </p:sp>
    </p:spTree>
    <p:extLst>
      <p:ext uri="{BB962C8B-B14F-4D97-AF65-F5344CB8AC3E}">
        <p14:creationId xmlns:p14="http://schemas.microsoft.com/office/powerpoint/2010/main" val="133337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wait!</a:t>
            </a:r>
            <a:endParaRPr lang="en-US" dirty="0"/>
          </a:p>
        </p:txBody>
      </p:sp>
      <p:sp>
        <p:nvSpPr>
          <p:cNvPr id="3" name="Content Placeholder 2"/>
          <p:cNvSpPr>
            <a:spLocks noGrp="1"/>
          </p:cNvSpPr>
          <p:nvPr>
            <p:ph idx="1"/>
          </p:nvPr>
        </p:nvSpPr>
        <p:spPr/>
        <p:txBody>
          <a:bodyPr/>
          <a:lstStyle/>
          <a:p>
            <a:r>
              <a:rPr lang="en-US" dirty="0" smtClean="0"/>
              <a:t>Simulation based security impossible to achieve.</a:t>
            </a:r>
          </a:p>
          <a:p>
            <a:endParaRPr lang="en-US" dirty="0" smtClean="0"/>
          </a:p>
          <a:p>
            <a:r>
              <a:rPr lang="en-US" dirty="0" smtClean="0"/>
              <a:t>Yes, but in standard model.</a:t>
            </a:r>
          </a:p>
          <a:p>
            <a:endParaRPr lang="en-US" dirty="0" smtClean="0"/>
          </a:p>
          <a:p>
            <a:r>
              <a:rPr lang="en-US" dirty="0" smtClean="0"/>
              <a:t>Generic group model, captures a large class of real-world attacks. </a:t>
            </a:r>
            <a:endParaRPr lang="en-US" dirty="0"/>
          </a:p>
        </p:txBody>
      </p:sp>
    </p:spTree>
    <p:extLst>
      <p:ext uri="{BB962C8B-B14F-4D97-AF65-F5344CB8AC3E}">
        <p14:creationId xmlns:p14="http://schemas.microsoft.com/office/powerpoint/2010/main" val="2651505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60" y="2403788"/>
            <a:ext cx="7886700" cy="1325563"/>
          </a:xfrm>
        </p:spPr>
        <p:txBody>
          <a:bodyPr/>
          <a:lstStyle/>
          <a:p>
            <a:pPr algn="ctr"/>
            <a:r>
              <a:rPr lang="en-US" dirty="0" smtClean="0"/>
              <a:t>GENERIC GROUP MODEL</a:t>
            </a:r>
            <a:endParaRPr lang="en-US" dirty="0"/>
          </a:p>
        </p:txBody>
      </p:sp>
    </p:spTree>
    <p:extLst>
      <p:ext uri="{BB962C8B-B14F-4D97-AF65-F5344CB8AC3E}">
        <p14:creationId xmlns:p14="http://schemas.microsoft.com/office/powerpoint/2010/main" val="145501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Generic group model</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Abstraction that hides structure of groups.</a:t>
                </a:r>
              </a:p>
              <a:p>
                <a:r>
                  <a:rPr lang="en-US" dirty="0" smtClean="0"/>
                  <a:t>Algorithms access elements via </a:t>
                </a:r>
                <a:r>
                  <a:rPr lang="en-US" i="1" dirty="0" smtClean="0"/>
                  <a:t>handles</a:t>
                </a:r>
                <a:r>
                  <a:rPr lang="en-US" dirty="0" smtClean="0"/>
                  <a:t>.</a:t>
                </a:r>
              </a:p>
              <a:p>
                <a:r>
                  <a:rPr lang="en-US" dirty="0" smtClean="0"/>
                  <a:t>Two groups: </a:t>
                </a:r>
                <a14:m>
                  <m:oMath xmlns:m="http://schemas.openxmlformats.org/officeDocument/2006/math">
                    <m:r>
                      <a:rPr lang="en-US" b="0" i="1" smtClean="0">
                        <a:latin typeface="Cambria Math" panose="02040503050406030204" pitchFamily="18" charset="0"/>
                      </a:rPr>
                      <m:t>𝐺</m:t>
                    </m:r>
                  </m:oMath>
                </a14:m>
                <a:r>
                  <a:rPr lang="en-US" dirty="0" smtClean="0"/>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𝐺</m:t>
                        </m:r>
                      </m:e>
                      <m:sub>
                        <m:r>
                          <a:rPr lang="en-US" b="0" i="1" smtClean="0">
                            <a:latin typeface="Cambria Math" panose="02040503050406030204" pitchFamily="18" charset="0"/>
                          </a:rPr>
                          <m:t>𝑇</m:t>
                        </m:r>
                      </m:sub>
                    </m:sSub>
                  </m:oMath>
                </a14:m>
                <a:r>
                  <a:rPr lang="en-US" dirty="0" smtClean="0"/>
                  <a:t>, bilinear map </a:t>
                </a:r>
                <a14:m>
                  <m:oMath xmlns:m="http://schemas.openxmlformats.org/officeDocument/2006/math">
                    <m:r>
                      <a:rPr lang="en-US" b="0" i="1" smtClean="0">
                        <a:latin typeface="Cambria Math" panose="02040503050406030204" pitchFamily="18" charset="0"/>
                      </a:rPr>
                      <m:t>𝑒</m:t>
                    </m:r>
                    <m:r>
                      <a:rPr lang="en-US" b="0" i="1" smtClean="0">
                        <a:latin typeface="Cambria Math" panose="02040503050406030204" pitchFamily="18" charset="0"/>
                      </a:rPr>
                      <m:t>:</m:t>
                    </m:r>
                    <m:r>
                      <a:rPr lang="en-US" b="0" i="1" smtClean="0">
                        <a:latin typeface="Cambria Math" panose="02040503050406030204" pitchFamily="18" charset="0"/>
                      </a:rPr>
                      <m:t>𝐺</m:t>
                    </m:r>
                    <m:r>
                      <a:rPr lang="en-US" b="0" i="1" smtClean="0">
                        <a:latin typeface="Cambria Math" panose="02040503050406030204" pitchFamily="18" charset="0"/>
                      </a:rPr>
                      <m:t>×</m:t>
                    </m:r>
                    <m:r>
                      <a:rPr lang="en-US" b="0" i="1" smtClean="0">
                        <a:latin typeface="Cambria Math" panose="02040503050406030204" pitchFamily="18" charset="0"/>
                      </a:rPr>
                      <m:t>𝐺</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𝐺</m:t>
                        </m:r>
                      </m:e>
                      <m:sub>
                        <m:r>
                          <a:rPr lang="en-US" b="0" i="1" smtClean="0">
                            <a:latin typeface="Cambria Math" panose="02040503050406030204" pitchFamily="18" charset="0"/>
                          </a:rPr>
                          <m:t>𝑇</m:t>
                        </m:r>
                      </m:sub>
                    </m:sSub>
                  </m:oMath>
                </a14:m>
                <a:r>
                  <a:rPr lang="en-US" dirty="0" smtClean="0"/>
                  <a:t>.</a:t>
                </a:r>
              </a:p>
              <a:p>
                <a:r>
                  <a:rPr lang="en-US" dirty="0" smtClean="0"/>
                  <a:t>Using handles, multiply, invert, pair, check for equality.</a:t>
                </a:r>
              </a:p>
              <a:p>
                <a:r>
                  <a:rPr lang="en-US" dirty="0" smtClean="0"/>
                  <a:t>Admissible relations:</a:t>
                </a:r>
              </a:p>
              <a:p>
                <a:pPr lvl="1"/>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1</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ℓ</m:t>
                        </m:r>
                      </m:sub>
                    </m:sSub>
                  </m:oMath>
                </a14:m>
                <a:r>
                  <a:rPr lang="en-US" dirty="0" smtClean="0"/>
                  <a:t> and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𝐵</m:t>
                        </m:r>
                      </m:e>
                      <m:sub>
                        <m:r>
                          <a:rPr lang="en-US" b="0" i="1" smtClean="0">
                            <a:latin typeface="Cambria Math" panose="02040503050406030204" pitchFamily="18" charset="0"/>
                          </a:rPr>
                          <m:t>1</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𝐵</m:t>
                        </m:r>
                      </m:e>
                      <m:sub>
                        <m:r>
                          <a:rPr lang="en-US" b="0" i="1" smtClean="0">
                            <a:latin typeface="Cambria Math" panose="02040503050406030204" pitchFamily="18" charset="0"/>
                          </a:rPr>
                          <m:t>𝑚</m:t>
                        </m:r>
                      </m:sub>
                    </m:sSub>
                  </m:oMath>
                </a14:m>
                <a:r>
                  <a:rPr lang="en-US" dirty="0"/>
                  <a:t> represent elements </a:t>
                </a:r>
                <a:r>
                  <a:rPr lang="en-US" dirty="0" smtClean="0"/>
                  <a:t>in </a:t>
                </a:r>
                <a14:m>
                  <m:oMath xmlns:m="http://schemas.openxmlformats.org/officeDocument/2006/math">
                    <m:r>
                      <a:rPr lang="en-US" i="1">
                        <a:latin typeface="Cambria Math" panose="02040503050406030204" pitchFamily="18" charset="0"/>
                      </a:rPr>
                      <m:t>𝐺</m:t>
                    </m:r>
                  </m:oMath>
                </a14:m>
                <a:r>
                  <a:rPr lang="en-US" dirty="0" smtClean="0"/>
                  <a:t> &amp;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𝐺</m:t>
                        </m:r>
                      </m:e>
                      <m:sub>
                        <m:r>
                          <a:rPr lang="en-US" i="1">
                            <a:latin typeface="Cambria Math" panose="02040503050406030204" pitchFamily="18" charset="0"/>
                          </a:rPr>
                          <m:t>𝑇</m:t>
                        </m:r>
                      </m:sub>
                    </m:sSub>
                  </m:oMath>
                </a14:m>
                <a:r>
                  <a:rPr lang="en-US" dirty="0" smtClean="0"/>
                  <a:t>.</a:t>
                </a:r>
              </a:p>
              <a:p>
                <a:pPr lvl="1"/>
                <a:r>
                  <a:rPr lang="en-US" dirty="0" smtClean="0"/>
                  <a:t> </a:t>
                </a:r>
                <a14:m>
                  <m:oMath xmlns:m="http://schemas.openxmlformats.org/officeDocument/2006/math">
                    <m:nary>
                      <m:naryPr>
                        <m:chr m:val="∑"/>
                        <m:subHide m:val="on"/>
                        <m:supHide m:val="on"/>
                        <m:ctrlPr>
                          <a:rPr lang="en-US" b="0" i="1" smtClean="0">
                            <a:latin typeface="Cambria Math" panose="02040503050406030204" pitchFamily="18" charset="0"/>
                          </a:rPr>
                        </m:ctrlPr>
                      </m:naryPr>
                      <m:sub/>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𝛾</m:t>
                            </m:r>
                          </m:e>
                          <m:sub>
                            <m:r>
                              <a:rPr lang="en-US" b="0" i="1" smtClean="0">
                                <a:latin typeface="Cambria Math" panose="02040503050406030204" pitchFamily="18" charset="0"/>
                              </a:rPr>
                              <m:t>𝑘</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𝑘</m:t>
                            </m:r>
                          </m:sub>
                        </m:sSub>
                      </m:e>
                    </m:nary>
                    <m:r>
                      <a:rPr lang="en-US" b="0" i="1" smtClean="0">
                        <a:latin typeface="Cambria Math" panose="02040503050406030204" pitchFamily="18" charset="0"/>
                      </a:rPr>
                      <m:t>=0</m:t>
                    </m:r>
                  </m:oMath>
                </a14:m>
                <a:r>
                  <a:rPr lang="en-US" dirty="0" smtClean="0"/>
                  <a:t>, </a:t>
                </a:r>
                <a14:m>
                  <m:oMath xmlns:m="http://schemas.openxmlformats.org/officeDocument/2006/math">
                    <m:nary>
                      <m:naryPr>
                        <m:chr m:val="∑"/>
                        <m:subHide m:val="on"/>
                        <m:supHide m:val="on"/>
                        <m:ctrlPr>
                          <a:rPr lang="en-US" b="0" i="1" smtClean="0">
                            <a:latin typeface="Cambria Math" panose="02040503050406030204" pitchFamily="18" charset="0"/>
                          </a:rPr>
                        </m:ctrlPr>
                      </m:naryPr>
                      <m:sub/>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𝛼</m:t>
                            </m:r>
                          </m:e>
                          <m:sub>
                            <m:r>
                              <a:rPr lang="en-US" b="0" i="1" smtClean="0">
                                <a:latin typeface="Cambria Math" panose="02040503050406030204" pitchFamily="18" charset="0"/>
                              </a:rPr>
                              <m:t>𝑗</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𝐵</m:t>
                            </m:r>
                          </m:e>
                          <m:sub>
                            <m:r>
                              <a:rPr lang="en-US" b="0" i="1" smtClean="0">
                                <a:latin typeface="Cambria Math" panose="02040503050406030204" pitchFamily="18" charset="0"/>
                              </a:rPr>
                              <m:t>𝑗</m:t>
                            </m:r>
                          </m:sub>
                        </m:sSub>
                        <m:r>
                          <a:rPr lang="en-US" b="0" i="1" smtClean="0">
                            <a:latin typeface="Cambria Math" panose="02040503050406030204" pitchFamily="18" charset="0"/>
                          </a:rPr>
                          <m:t>+</m:t>
                        </m:r>
                        <m:nary>
                          <m:naryPr>
                            <m:chr m:val="∑"/>
                            <m:subHide m:val="on"/>
                            <m:supHide m:val="on"/>
                            <m:ctrlPr>
                              <a:rPr lang="en-US" b="0" i="1" smtClean="0">
                                <a:latin typeface="Cambria Math" panose="02040503050406030204" pitchFamily="18" charset="0"/>
                              </a:rPr>
                            </m:ctrlPr>
                          </m:naryPr>
                          <m:sub/>
                          <m:sup/>
                          <m:e>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𝑖</m:t>
                                </m:r>
                                <m:r>
                                  <a:rPr lang="en-US" b="0" i="1" smtClean="0">
                                    <a:latin typeface="Cambria Math" panose="02040503050406030204" pitchFamily="18" charset="0"/>
                                  </a:rPr>
                                  <m:t>,</m:t>
                                </m:r>
                                <m:r>
                                  <a:rPr lang="en-US" b="0" i="1" smtClean="0">
                                    <a:latin typeface="Cambria Math" panose="02040503050406030204" pitchFamily="18" charset="0"/>
                                  </a:rPr>
                                  <m:t>𝑗</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𝑖</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𝐴</m:t>
                                </m:r>
                              </m:e>
                              <m:sub>
                                <m:r>
                                  <a:rPr lang="en-US" b="0" i="1" smtClean="0">
                                    <a:latin typeface="Cambria Math" panose="02040503050406030204" pitchFamily="18" charset="0"/>
                                  </a:rPr>
                                  <m:t>𝑗</m:t>
                                </m:r>
                              </m:sub>
                            </m:sSub>
                            <m:r>
                              <a:rPr lang="en-US" b="0" i="1" smtClean="0">
                                <a:latin typeface="Cambria Math" panose="02040503050406030204" pitchFamily="18" charset="0"/>
                              </a:rPr>
                              <m:t>=0</m:t>
                            </m:r>
                          </m:e>
                        </m:nary>
                      </m:e>
                    </m:nary>
                  </m:oMath>
                </a14:m>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391" t="-2241" r="-1623" b="-5882"/>
                </a:stretch>
              </a:blipFill>
            </p:spPr>
            <p:txBody>
              <a:bodyPr/>
              <a:lstStyle/>
              <a:p>
                <a:r>
                  <a:rPr lang="en-US">
                    <a:noFill/>
                  </a:rPr>
                  <a:t> </a:t>
                </a:r>
              </a:p>
            </p:txBody>
          </p:sp>
        </mc:Fallback>
      </mc:AlternateContent>
    </p:spTree>
    <p:extLst>
      <p:ext uri="{BB962C8B-B14F-4D97-AF65-F5344CB8AC3E}">
        <p14:creationId xmlns:p14="http://schemas.microsoft.com/office/powerpoint/2010/main" val="2328287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Bypassing impossibility</a:t>
            </a:r>
            <a:endParaRPr lang="en-US" dirty="0"/>
          </a:p>
        </p:txBody>
      </p:sp>
      <p:sp>
        <p:nvSpPr>
          <p:cNvPr id="3" name="Content Placeholder 2"/>
          <p:cNvSpPr>
            <a:spLocks noGrp="1"/>
          </p:cNvSpPr>
          <p:nvPr>
            <p:ph idx="1"/>
          </p:nvPr>
        </p:nvSpPr>
        <p:spPr/>
        <p:txBody>
          <a:bodyPr/>
          <a:lstStyle/>
          <a:p>
            <a:r>
              <a:rPr lang="en-US" dirty="0" smtClean="0"/>
              <a:t>Adversary performs group operations via generic group oracle which simulator can control.</a:t>
            </a:r>
          </a:p>
          <a:p>
            <a:endParaRPr lang="en-US" dirty="0" smtClean="0"/>
          </a:p>
          <a:p>
            <a:r>
              <a:rPr lang="en-US" dirty="0" smtClean="0"/>
              <a:t>Simulator keeps track of queries.</a:t>
            </a:r>
          </a:p>
          <a:p>
            <a:endParaRPr lang="en-US" dirty="0" smtClean="0"/>
          </a:p>
          <a:p>
            <a:r>
              <a:rPr lang="en-US" dirty="0" smtClean="0"/>
              <a:t>Learn what adversary is doing.</a:t>
            </a:r>
          </a:p>
          <a:p>
            <a:endParaRPr lang="en-US" dirty="0" smtClean="0"/>
          </a:p>
          <a:p>
            <a:r>
              <a:rPr lang="en-US" dirty="0" smtClean="0"/>
              <a:t>Carefully program the oracle to behave like the real world.</a:t>
            </a:r>
          </a:p>
          <a:p>
            <a:endParaRPr lang="en-US" dirty="0"/>
          </a:p>
        </p:txBody>
      </p:sp>
    </p:spTree>
    <p:extLst>
      <p:ext uri="{BB962C8B-B14F-4D97-AF65-F5344CB8AC3E}">
        <p14:creationId xmlns:p14="http://schemas.microsoft.com/office/powerpoint/2010/main" val="2026411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the assumption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825625"/>
                <a:ext cx="7886700" cy="4680106"/>
              </a:xfrm>
            </p:spPr>
            <p:txBody>
              <a:bodyPr>
                <a:normAutofit/>
              </a:bodyPr>
              <a:lstStyle/>
              <a:p>
                <a:r>
                  <a:rPr lang="en-US" dirty="0" smtClean="0"/>
                  <a:t>Pairing friendly elliptic curves subject to extensive research.</a:t>
                </a:r>
              </a:p>
              <a:p>
                <a:r>
                  <a:rPr lang="en-US" dirty="0" smtClean="0"/>
                  <a:t>Two types of attacks: Generic &amp; non-generic.</a:t>
                </a:r>
              </a:p>
              <a:p>
                <a:r>
                  <a:rPr lang="en-US" dirty="0" smtClean="0"/>
                  <a:t>Long line of work on curves where complexity of all-known non-generic attacks very high [F06, FST10, AFKMR12, C12].</a:t>
                </a:r>
              </a:p>
              <a:p>
                <a:r>
                  <a:rPr lang="en-US" dirty="0" smtClean="0"/>
                  <a:t>Heuristic evidence that practical attacks will be generic in nature.</a:t>
                </a:r>
              </a:p>
              <a:p>
                <a:r>
                  <a:rPr lang="en-US" dirty="0" smtClean="0"/>
                  <a:t>Concrete analysis: 222-bit prime group order,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80</m:t>
                        </m:r>
                      </m:sup>
                    </m:sSup>
                  </m:oMath>
                </a14:m>
                <a:r>
                  <a:rPr lang="en-US" dirty="0" smtClean="0"/>
                  <a:t> generic operations,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−60</m:t>
                        </m:r>
                      </m:sup>
                    </m:sSup>
                  </m:oMath>
                </a14:m>
                <a:r>
                  <a:rPr lang="en-US" dirty="0" smtClean="0"/>
                  <a:t> success probability.</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4680106"/>
              </a:xfrm>
              <a:blipFill rotWithShape="0">
                <a:blip r:embed="rId3"/>
                <a:stretch>
                  <a:fillRect l="-1391" t="-2083"/>
                </a:stretch>
              </a:blipFill>
            </p:spPr>
            <p:txBody>
              <a:bodyPr/>
              <a:lstStyle/>
              <a:p>
                <a:r>
                  <a:rPr lang="en-US">
                    <a:noFill/>
                  </a:rPr>
                  <a:t> </a:t>
                </a:r>
              </a:p>
            </p:txBody>
          </p:sp>
        </mc:Fallback>
      </mc:AlternateContent>
    </p:spTree>
    <p:extLst>
      <p:ext uri="{BB962C8B-B14F-4D97-AF65-F5344CB8AC3E}">
        <p14:creationId xmlns:p14="http://schemas.microsoft.com/office/powerpoint/2010/main" val="2439149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3621" y="2448758"/>
            <a:ext cx="7886700" cy="1325563"/>
          </a:xfrm>
        </p:spPr>
        <p:txBody>
          <a:bodyPr/>
          <a:lstStyle/>
          <a:p>
            <a:pPr algn="ctr"/>
            <a:r>
              <a:rPr lang="en-US" dirty="0" smtClean="0"/>
              <a:t>CONSTRUCTION</a:t>
            </a:r>
            <a:endParaRPr lang="en-US" dirty="0"/>
          </a:p>
        </p:txBody>
      </p:sp>
    </p:spTree>
    <p:extLst>
      <p:ext uri="{BB962C8B-B14F-4D97-AF65-F5344CB8AC3E}">
        <p14:creationId xmlns:p14="http://schemas.microsoft.com/office/powerpoint/2010/main" val="1468948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Encryption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Fine-grained access: </a:t>
                </a:r>
              </a:p>
              <a:p>
                <a:pPr marL="0" indent="0">
                  <a:buNone/>
                </a:pPr>
                <a:r>
                  <a:rPr lang="en-US" dirty="0"/>
                  <a:t>	</a:t>
                </a:r>
                <a:r>
                  <a:rPr lang="en-US" dirty="0" err="1"/>
                  <a:t>ciphertext</a:t>
                </a:r>
                <a:r>
                  <a:rPr lang="en-US" dirty="0"/>
                  <a:t> for </a:t>
                </a:r>
                <a14:m>
                  <m:oMath xmlns:m="http://schemas.openxmlformats.org/officeDocument/2006/math">
                    <m:r>
                      <a:rPr lang="en-US" i="1">
                        <a:latin typeface="Cambria Math" panose="02040503050406030204" pitchFamily="18" charset="0"/>
                      </a:rPr>
                      <m:t>𝑥</m:t>
                    </m:r>
                  </m:oMath>
                </a14:m>
                <a:r>
                  <a:rPr lang="en-US" dirty="0"/>
                  <a:t>, key for </a:t>
                </a:r>
                <a14:m>
                  <m:oMath xmlns:m="http://schemas.openxmlformats.org/officeDocument/2006/math">
                    <m:r>
                      <a:rPr lang="en-US" i="1">
                        <a:latin typeface="Cambria Math" panose="02040503050406030204" pitchFamily="18" charset="0"/>
                      </a:rPr>
                      <m:t>𝑓</m:t>
                    </m:r>
                  </m:oMath>
                </a14:m>
                <a:r>
                  <a:rPr lang="en-US" dirty="0"/>
                  <a:t> </a:t>
                </a:r>
                <a14:m>
                  <m:oMath xmlns:m="http://schemas.openxmlformats.org/officeDocument/2006/math">
                    <m:r>
                      <a:rPr lang="en-US" i="1" dirty="0">
                        <a:latin typeface="Cambria Math" panose="02040503050406030204" pitchFamily="18" charset="0"/>
                      </a:rPr>
                      <m:t>⇒</m:t>
                    </m:r>
                  </m:oMath>
                </a14:m>
                <a:r>
                  <a:rPr lang="en-US" dirty="0"/>
                  <a:t> </a:t>
                </a:r>
                <a14:m>
                  <m:oMath xmlns:m="http://schemas.openxmlformats.org/officeDocument/2006/math">
                    <m:r>
                      <a:rPr lang="en-US" i="1" dirty="0">
                        <a:latin typeface="Cambria Math" panose="02040503050406030204" pitchFamily="18" charset="0"/>
                      </a:rPr>
                      <m:t>𝑓</m:t>
                    </m:r>
                    <m:r>
                      <a:rPr lang="en-US" i="1" dirty="0">
                        <a:latin typeface="Cambria Math" panose="02040503050406030204" pitchFamily="18" charset="0"/>
                      </a:rPr>
                      <m:t>(</m:t>
                    </m:r>
                    <m:r>
                      <a:rPr lang="en-US" i="1" dirty="0">
                        <a:latin typeface="Cambria Math" panose="02040503050406030204" pitchFamily="18" charset="0"/>
                      </a:rPr>
                      <m:t>𝑥</m:t>
                    </m:r>
                    <m:r>
                      <a:rPr lang="en-US" i="1" dirty="0">
                        <a:latin typeface="Cambria Math" panose="02040503050406030204" pitchFamily="18" charset="0"/>
                      </a:rPr>
                      <m:t>)</m:t>
                    </m:r>
                  </m:oMath>
                </a14:m>
                <a:r>
                  <a:rPr lang="en-US" dirty="0" smtClean="0"/>
                  <a:t>.</a:t>
                </a:r>
              </a:p>
              <a:p>
                <a:pPr marL="0" indent="0">
                  <a:buNone/>
                </a:pPr>
                <a:endParaRPr lang="en-US" dirty="0"/>
              </a:p>
              <a:p>
                <a:r>
                  <a:rPr lang="en-US" dirty="0" err="1" smtClean="0"/>
                  <a:t>Boneh</a:t>
                </a:r>
                <a:r>
                  <a:rPr lang="en-US" dirty="0" smtClean="0"/>
                  <a:t>, Sahai and Waters [TCC 2011] and O’Neill [</a:t>
                </a:r>
                <a:r>
                  <a:rPr lang="en-US" dirty="0" err="1" smtClean="0"/>
                  <a:t>Eprint</a:t>
                </a:r>
                <a:r>
                  <a:rPr lang="en-US" dirty="0" smtClean="0"/>
                  <a:t> 2010].</a:t>
                </a:r>
              </a:p>
              <a:p>
                <a:endParaRPr lang="en-US" dirty="0" smtClean="0"/>
              </a:p>
              <a:p>
                <a:r>
                  <a:rPr lang="en-US" dirty="0" err="1" smtClean="0"/>
                  <a:t>Bellare</a:t>
                </a:r>
                <a:r>
                  <a:rPr lang="en-US" dirty="0" smtClean="0"/>
                  <a:t> and O’Neill [CANS 2013], Barbosa and </a:t>
                </a:r>
                <a:r>
                  <a:rPr lang="en-US" dirty="0" err="1" smtClean="0"/>
                  <a:t>Farshim</a:t>
                </a:r>
                <a:r>
                  <a:rPr lang="en-US" dirty="0" smtClean="0"/>
                  <a:t> [PKC 2013], Agrawal et al. [CRYPTO 2013], Caro et al. [CRYPTO 2013]…</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3"/>
                <a:stretch>
                  <a:fillRect l="-1391" t="-2241" b="-140"/>
                </a:stretch>
              </a:blipFill>
            </p:spPr>
            <p:txBody>
              <a:bodyPr/>
              <a:lstStyle/>
              <a:p>
                <a:r>
                  <a:rPr lang="en-US">
                    <a:noFill/>
                  </a:rPr>
                  <a:t> </a:t>
                </a:r>
              </a:p>
            </p:txBody>
          </p:sp>
        </mc:Fallback>
      </mc:AlternateContent>
    </p:spTree>
    <p:extLst>
      <p:ext uri="{BB962C8B-B14F-4D97-AF65-F5344CB8AC3E}">
        <p14:creationId xmlns:p14="http://schemas.microsoft.com/office/powerpoint/2010/main" val="34101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Inner-product Predicate [KSW08]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1825625"/>
                <a:ext cx="7886700" cy="4351338"/>
              </a:xfrm>
            </p:spPr>
            <p:txBody>
              <a:bodyPr/>
              <a:lstStyle/>
              <a:p>
                <a:r>
                  <a:rPr lang="en-US" dirty="0" smtClean="0"/>
                  <a:t>Powerful functionality:</a:t>
                </a:r>
              </a:p>
              <a:p>
                <a:pPr lvl="1"/>
                <a:r>
                  <a:rPr lang="en-US" dirty="0" smtClean="0"/>
                  <a:t>Identity-based encryption (IBE).</a:t>
                </a:r>
              </a:p>
              <a:p>
                <a:pPr lvl="1"/>
                <a:r>
                  <a:rPr lang="en-US" dirty="0" smtClean="0"/>
                  <a:t>Polynomials, CNF, DNF formulas.</a:t>
                </a:r>
              </a:p>
              <a:p>
                <a14:m>
                  <m:oMath xmlns:m="http://schemas.openxmlformats.org/officeDocument/2006/math">
                    <m:r>
                      <a:rPr lang="en-US" b="0" i="1" smtClean="0">
                        <a:latin typeface="Cambria Math" panose="02040503050406030204" pitchFamily="18" charset="0"/>
                      </a:rPr>
                      <m:t>𝐹</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𝑓</m:t>
                            </m:r>
                          </m:e>
                          <m:sub>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𝑣</m:t>
                                </m:r>
                              </m:e>
                            </m:acc>
                          </m:sub>
                        </m:sSub>
                        <m:r>
                          <a:rPr lang="en-US" b="0" i="1" smtClean="0">
                            <a:latin typeface="Cambria Math" panose="02040503050406030204" pitchFamily="18" charset="0"/>
                          </a:rPr>
                          <m:t> </m:t>
                        </m:r>
                      </m:e>
                    </m:d>
                    <m:r>
                      <a:rPr lang="en-US" b="0" i="1" smtClean="0">
                        <a:latin typeface="Cambria Math" panose="02040503050406030204" pitchFamily="18" charset="0"/>
                      </a:rPr>
                      <m:t> </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𝑣</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1</m:t>
                        </m:r>
                      </m:sub>
                    </m:sSub>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𝑣</m:t>
                        </m:r>
                      </m:e>
                      <m:sub>
                        <m:r>
                          <a:rPr lang="en-US" b="0" i="1" smtClean="0">
                            <a:latin typeface="Cambria Math" panose="02040503050406030204" pitchFamily="18" charset="0"/>
                          </a:rPr>
                          <m:t>𝑛</m:t>
                        </m:r>
                      </m:sub>
                    </m:sSub>
                    <m:r>
                      <a:rPr lang="en-US" b="0" i="1" smtClean="0">
                        <a:latin typeface="Cambria Math" panose="02040503050406030204" pitchFamily="18" charset="0"/>
                      </a:rPr>
                      <m:t>)}</m:t>
                    </m:r>
                  </m:oMath>
                </a14:m>
                <a:r>
                  <a:rPr lang="en-US" dirty="0" smtClean="0"/>
                  <a:t>.</a:t>
                </a:r>
              </a:p>
              <a:p>
                <a:endParaRPr lang="en-US" b="0" i="1" dirty="0" smtClean="0">
                  <a:latin typeface="Cambria Math" panose="02040503050406030204" pitchFamily="18" charset="0"/>
                </a:endParaRPr>
              </a:p>
              <a:p>
                <a14:m>
                  <m:oMath xmlns:m="http://schemas.openxmlformats.org/officeDocument/2006/math">
                    <m:r>
                      <a:rPr lang="en-US" b="0" i="1" smtClean="0">
                        <a:latin typeface="Cambria Math" panose="02040503050406030204" pitchFamily="18" charset="0"/>
                      </a:rPr>
                      <m:t>𝑀</m:t>
                    </m:r>
                    <m:r>
                      <a:rPr lang="en-US" b="0" i="1" smtClean="0">
                        <a:latin typeface="Cambria Math" panose="02040503050406030204" pitchFamily="18" charset="0"/>
                      </a:rPr>
                      <m:t>=</m:t>
                    </m:r>
                    <m:d>
                      <m:dPr>
                        <m:begChr m:val="{"/>
                        <m:endChr m:val="|"/>
                        <m:ctrlPr>
                          <a:rPr lang="en-US" b="0" i="1" smtClean="0">
                            <a:latin typeface="Cambria Math" panose="02040503050406030204" pitchFamily="18" charset="0"/>
                          </a:rPr>
                        </m:ctrlPr>
                      </m:dPr>
                      <m:e>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e>
                        </m:d>
                        <m:r>
                          <a:rPr lang="en-US" b="0" i="1" smtClean="0">
                            <a:latin typeface="Cambria Math" panose="02040503050406030204" pitchFamily="18" charset="0"/>
                          </a:rPr>
                          <m:t> </m:t>
                        </m:r>
                      </m:e>
                    </m:d>
                    <m:r>
                      <a:rPr lang="en-US" b="0" i="1" smtClean="0">
                        <a:latin typeface="Cambria Math" panose="02040503050406030204" pitchFamily="18" charset="0"/>
                      </a:rPr>
                      <m:t> </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𝑥</m:t>
                        </m:r>
                      </m:e>
                    </m:acc>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 …,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𝑛</m:t>
                        </m:r>
                      </m:sub>
                    </m:sSub>
                    <m:r>
                      <a:rPr lang="en-US" b="0" i="1" smtClean="0">
                        <a:latin typeface="Cambria Math" panose="02040503050406030204" pitchFamily="18" charset="0"/>
                      </a:rPr>
                      <m:t>)}</m:t>
                    </m:r>
                  </m:oMath>
                </a14:m>
                <a:r>
                  <a:rPr lang="en-US" dirty="0" smtClean="0"/>
                  <a:t>.</a:t>
                </a:r>
              </a:p>
              <a:p>
                <a:endParaRPr lang="en-US" sz="2800" dirty="0"/>
              </a:p>
              <a:p>
                <a14:m>
                  <m:oMath xmlns:m="http://schemas.openxmlformats.org/officeDocument/2006/math">
                    <m:sSub>
                      <m:sSubPr>
                        <m:ctrlPr>
                          <a:rPr lang="en-US" sz="2800" i="1">
                            <a:latin typeface="Cambria Math" panose="02040503050406030204" pitchFamily="18" charset="0"/>
                          </a:rPr>
                        </m:ctrlPr>
                      </m:sSubPr>
                      <m:e>
                        <m:r>
                          <a:rPr lang="en-US" sz="2800" i="1">
                            <a:latin typeface="Cambria Math" panose="02040503050406030204" pitchFamily="18" charset="0"/>
                          </a:rPr>
                          <m:t>𝑓</m:t>
                        </m:r>
                      </m:e>
                      <m:sub>
                        <m:acc>
                          <m:accPr>
                            <m:chr m:val="⃗"/>
                            <m:ctrlPr>
                              <a:rPr lang="en-US" sz="2800" i="1">
                                <a:latin typeface="Cambria Math" panose="02040503050406030204" pitchFamily="18" charset="0"/>
                              </a:rPr>
                            </m:ctrlPr>
                          </m:accPr>
                          <m:e>
                            <m:r>
                              <a:rPr lang="en-US" sz="2800" i="1">
                                <a:latin typeface="Cambria Math" panose="02040503050406030204" pitchFamily="18" charset="0"/>
                              </a:rPr>
                              <m:t>𝑣</m:t>
                            </m:r>
                          </m:e>
                        </m:acc>
                      </m:sub>
                    </m:sSub>
                    <m:d>
                      <m:dPr>
                        <m:ctrlPr>
                          <a:rPr lang="en-US" sz="2800" i="1">
                            <a:latin typeface="Cambria Math" panose="02040503050406030204" pitchFamily="18" charset="0"/>
                          </a:rPr>
                        </m:ctrlPr>
                      </m:dPr>
                      <m:e>
                        <m:r>
                          <a:rPr lang="en-US" sz="2800" b="0" i="1" smtClean="0">
                            <a:latin typeface="Cambria Math" panose="02040503050406030204" pitchFamily="18" charset="0"/>
                          </a:rPr>
                          <m:t>(</m:t>
                        </m:r>
                        <m:r>
                          <a:rPr lang="en-US" sz="2800" i="1">
                            <a:latin typeface="Cambria Math" panose="02040503050406030204" pitchFamily="18" charset="0"/>
                          </a:rPr>
                          <m:t>𝑚</m:t>
                        </m:r>
                        <m:r>
                          <a:rPr lang="en-US" sz="2800" i="1">
                            <a:latin typeface="Cambria Math" panose="02040503050406030204" pitchFamily="18" charset="0"/>
                          </a:rPr>
                          <m:t>, </m:t>
                        </m:r>
                        <m:acc>
                          <m:accPr>
                            <m:chr m:val="⃗"/>
                            <m:ctrlPr>
                              <a:rPr lang="en-US" sz="2800" i="1">
                                <a:latin typeface="Cambria Math" panose="02040503050406030204" pitchFamily="18" charset="0"/>
                              </a:rPr>
                            </m:ctrlPr>
                          </m:accPr>
                          <m:e>
                            <m:r>
                              <a:rPr lang="en-US" sz="2800" i="1">
                                <a:latin typeface="Cambria Math" panose="02040503050406030204" pitchFamily="18" charset="0"/>
                              </a:rPr>
                              <m:t>𝑥</m:t>
                            </m:r>
                          </m:e>
                        </m:acc>
                        <m:r>
                          <a:rPr lang="en-US" sz="2800" b="0" i="1" smtClean="0">
                            <a:latin typeface="Cambria Math" panose="02040503050406030204" pitchFamily="18" charset="0"/>
                          </a:rPr>
                          <m:t>)</m:t>
                        </m:r>
                      </m:e>
                    </m:d>
                    <m:r>
                      <a:rPr lang="en-US" sz="2800" b="0" i="1" smtClean="0">
                        <a:latin typeface="Cambria Math" panose="02040503050406030204" pitchFamily="18" charset="0"/>
                      </a:rPr>
                      <m:t>=</m:t>
                    </m:r>
                    <m:r>
                      <a:rPr lang="en-US" sz="2800" b="0" i="1" smtClean="0">
                        <a:latin typeface="Cambria Math" panose="02040503050406030204" pitchFamily="18" charset="0"/>
                      </a:rPr>
                      <m:t>𝑚</m:t>
                    </m:r>
                  </m:oMath>
                </a14:m>
                <a:r>
                  <a:rPr lang="en-US" sz="2800" dirty="0"/>
                  <a:t> </a:t>
                </a:r>
                <a:r>
                  <a:rPr lang="en-US" sz="2800" dirty="0" smtClean="0"/>
                  <a:t>iff </a:t>
                </a:r>
                <a14:m>
                  <m:oMath xmlns:m="http://schemas.openxmlformats.org/officeDocument/2006/math">
                    <m:acc>
                      <m:accPr>
                        <m:chr m:val="⃗"/>
                        <m:ctrlPr>
                          <a:rPr lang="en-US" sz="2800" i="1">
                            <a:latin typeface="Cambria Math" panose="02040503050406030204" pitchFamily="18" charset="0"/>
                          </a:rPr>
                        </m:ctrlPr>
                      </m:accPr>
                      <m:e>
                        <m:r>
                          <a:rPr lang="en-US" sz="2800" i="1">
                            <a:latin typeface="Cambria Math" panose="02040503050406030204" pitchFamily="18" charset="0"/>
                          </a:rPr>
                          <m:t>𝑣</m:t>
                        </m:r>
                      </m:e>
                    </m:acc>
                    <m:r>
                      <a:rPr lang="en-US" sz="2800" i="1">
                        <a:latin typeface="Cambria Math" panose="02040503050406030204" pitchFamily="18" charset="0"/>
                      </a:rPr>
                      <m:t>.</m:t>
                    </m:r>
                    <m:acc>
                      <m:accPr>
                        <m:chr m:val="⃗"/>
                        <m:ctrlPr>
                          <a:rPr lang="en-US" sz="2800" i="1">
                            <a:latin typeface="Cambria Math" panose="02040503050406030204" pitchFamily="18" charset="0"/>
                          </a:rPr>
                        </m:ctrlPr>
                      </m:accPr>
                      <m:e>
                        <m:r>
                          <a:rPr lang="en-US" sz="2800" i="1">
                            <a:latin typeface="Cambria Math" panose="02040503050406030204" pitchFamily="18" charset="0"/>
                          </a:rPr>
                          <m:t>𝑥</m:t>
                        </m:r>
                      </m:e>
                    </m:acc>
                    <m:r>
                      <a:rPr lang="en-US" sz="2800" i="1">
                        <a:latin typeface="Cambria Math" panose="02040503050406030204" pitchFamily="18" charset="0"/>
                      </a:rPr>
                      <m:t> =0</m:t>
                    </m:r>
                  </m:oMath>
                </a14:m>
                <a:r>
                  <a:rPr lang="en-US" sz="2800" dirty="0"/>
                  <a:t>.</a:t>
                </a:r>
              </a:p>
              <a:p>
                <a:pPr marL="0" indent="-457200"/>
                <a:endParaRPr lang="en-US" dirty="0" smtClean="0"/>
              </a:p>
              <a:p>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1825625"/>
                <a:ext cx="7886700" cy="4351338"/>
              </a:xfrm>
              <a:blipFill rotWithShape="0">
                <a:blip r:embed="rId2"/>
                <a:stretch>
                  <a:fillRect l="-1391" t="-2241"/>
                </a:stretch>
              </a:blipFill>
            </p:spPr>
            <p:txBody>
              <a:bodyPr/>
              <a:lstStyle/>
              <a:p>
                <a:r>
                  <a:rPr lang="en-US">
                    <a:noFill/>
                  </a:rPr>
                  <a:t> </a:t>
                </a:r>
              </a:p>
            </p:txBody>
          </p:sp>
        </mc:Fallback>
      </mc:AlternateContent>
    </p:spTree>
    <p:extLst>
      <p:ext uri="{BB962C8B-B14F-4D97-AF65-F5344CB8AC3E}">
        <p14:creationId xmlns:p14="http://schemas.microsoft.com/office/powerpoint/2010/main" val="277594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Dual Pairing Vector Spaces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r>
                  <a:rPr lang="en-US" b="0" dirty="0" smtClean="0"/>
                  <a:t>	Randomly choose</a:t>
                </a:r>
              </a:p>
              <a:p>
                <a:pPr marL="0" indent="0">
                  <a:buNone/>
                </a:pPr>
                <a:endParaRPr lang="en-US" i="1" dirty="0">
                  <a:latin typeface="Cambria Math" panose="02040503050406030204" pitchFamily="18" charset="0"/>
                </a:endParaRPr>
              </a:p>
              <a:p>
                <a:pPr marL="0" indent="0">
                  <a:buNone/>
                </a:pPr>
                <a:r>
                  <a:rPr lang="en-US" b="0" i="1" dirty="0" smtClean="0">
                    <a:latin typeface="Cambria Math" panose="02040503050406030204" pitchFamily="18" charset="0"/>
                  </a:rPr>
                  <a:t>	</a:t>
                </a:r>
                <a14:m>
                  <m:oMath xmlns:m="http://schemas.openxmlformats.org/officeDocument/2006/math">
                    <m:r>
                      <a:rPr lang="en-US" b="0" i="1" smtClean="0">
                        <a:latin typeface="Cambria Math" panose="02040503050406030204" pitchFamily="18" charset="0"/>
                      </a:rPr>
                      <m:t>𝐵</m:t>
                    </m:r>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1</m:t>
                            </m:r>
                          </m:sub>
                        </m:sSub>
                      </m:e>
                    </m:acc>
                    <m:r>
                      <a:rPr lang="en-US" b="0" i="1" smtClean="0">
                        <a:latin typeface="Cambria Math" panose="02040503050406030204" pitchFamily="18" charset="0"/>
                      </a:rPr>
                      <m:t>, …, </m:t>
                    </m:r>
                    <m:acc>
                      <m:accPr>
                        <m:chr m:val="⃗"/>
                        <m:ctrlPr>
                          <a:rPr lang="en-US" b="0" i="1" smtClean="0">
                            <a:latin typeface="Cambria Math" panose="02040503050406030204" pitchFamily="18" charset="0"/>
                          </a:rPr>
                        </m:ctrlPr>
                      </m:acc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𝑏</m:t>
                            </m:r>
                          </m:e>
                          <m:sub>
                            <m:r>
                              <a:rPr lang="en-US" b="0" i="1" smtClean="0">
                                <a:latin typeface="Cambria Math" panose="02040503050406030204" pitchFamily="18" charset="0"/>
                              </a:rPr>
                              <m:t>𝑛</m:t>
                            </m:r>
                          </m:sub>
                        </m:sSub>
                      </m:e>
                    </m:acc>
                    <m:r>
                      <a:rPr lang="en-US" b="0" i="1" smtClean="0">
                        <a:latin typeface="Cambria Math" panose="02040503050406030204" pitchFamily="18" charset="0"/>
                      </a:rPr>
                      <m:t>)</m:t>
                    </m:r>
                  </m:oMath>
                </a14:m>
                <a:r>
                  <a:rPr lang="en-US" dirty="0" smtClean="0"/>
                  <a:t>   &amp;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𝐵</m:t>
                        </m:r>
                      </m:e>
                      <m:sup>
                        <m:r>
                          <a:rPr lang="en-US" b="0" i="1" smtClean="0">
                            <a:latin typeface="Cambria Math" panose="02040503050406030204" pitchFamily="18" charset="0"/>
                          </a:rPr>
                          <m:t>∗</m:t>
                        </m:r>
                      </m:sup>
                    </m:sSup>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𝑏</m:t>
                            </m:r>
                          </m:e>
                          <m:sub>
                            <m:r>
                              <a:rPr lang="en-US" b="0" i="1" smtClean="0">
                                <a:latin typeface="Cambria Math" panose="02040503050406030204" pitchFamily="18" charset="0"/>
                              </a:rPr>
                              <m:t>1</m:t>
                            </m:r>
                          </m:sub>
                          <m:sup>
                            <m:r>
                              <a:rPr lang="en-US" b="0" i="1" smtClean="0">
                                <a:latin typeface="Cambria Math" panose="02040503050406030204" pitchFamily="18" charset="0"/>
                              </a:rPr>
                              <m:t>∗</m:t>
                            </m:r>
                          </m:sup>
                        </m:sSubSup>
                      </m:e>
                    </m:acc>
                    <m:r>
                      <a:rPr lang="en-US" b="0" i="1" smtClean="0">
                        <a:latin typeface="Cambria Math" panose="02040503050406030204" pitchFamily="18" charset="0"/>
                      </a:rPr>
                      <m:t>, …, </m:t>
                    </m:r>
                    <m:acc>
                      <m:accPr>
                        <m:chr m:val="⃗"/>
                        <m:ctrlPr>
                          <a:rPr lang="en-US" b="0" i="1" smtClean="0">
                            <a:latin typeface="Cambria Math" panose="02040503050406030204" pitchFamily="18" charset="0"/>
                          </a:rPr>
                        </m:ctrlPr>
                      </m:accPr>
                      <m:e>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𝑏</m:t>
                            </m:r>
                          </m:e>
                          <m:sub>
                            <m:r>
                              <a:rPr lang="en-US" b="0" i="1" smtClean="0">
                                <a:latin typeface="Cambria Math" panose="02040503050406030204" pitchFamily="18" charset="0"/>
                              </a:rPr>
                              <m:t>𝑛</m:t>
                            </m:r>
                          </m:sub>
                          <m:sup>
                            <m:r>
                              <a:rPr lang="en-US" b="0" i="1" smtClean="0">
                                <a:latin typeface="Cambria Math" panose="02040503050406030204" pitchFamily="18" charset="0"/>
                              </a:rPr>
                              <m:t>∗</m:t>
                            </m:r>
                          </m:sup>
                        </m:sSubSup>
                      </m:e>
                    </m:acc>
                    <m:r>
                      <a:rPr lang="en-US" b="0" i="1" smtClean="0">
                        <a:latin typeface="Cambria Math" panose="02040503050406030204" pitchFamily="18" charset="0"/>
                      </a:rPr>
                      <m:t>)</m:t>
                    </m:r>
                  </m:oMath>
                </a14:m>
                <a:r>
                  <a:rPr lang="en-US" dirty="0" smtClean="0"/>
                  <a:t> s.t.</a:t>
                </a:r>
              </a:p>
              <a:p>
                <a:endParaRPr lang="en-US" dirty="0"/>
              </a:p>
              <a:p>
                <a:pPr marL="0" indent="0" algn="ctr">
                  <a:buNone/>
                </a:pP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𝐵</m:t>
                        </m:r>
                      </m:e>
                      <m:sup>
                        <m:r>
                          <a:rPr lang="en-US" b="0" i="1" smtClean="0">
                            <a:latin typeface="Cambria Math" panose="02040503050406030204" pitchFamily="18" charset="0"/>
                          </a:rPr>
                          <m:t>𝑇</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𝐵</m:t>
                        </m:r>
                      </m:e>
                      <m:sup>
                        <m:r>
                          <a:rPr lang="en-US" b="0" i="1" smtClean="0">
                            <a:latin typeface="Cambria Math" panose="02040503050406030204" pitchFamily="18" charset="0"/>
                          </a:rPr>
                          <m:t>∗</m:t>
                        </m:r>
                      </m:sup>
                    </m:sSup>
                    <m:r>
                      <a:rPr lang="en-US" b="0" i="1" smtClean="0">
                        <a:latin typeface="Cambria Math" panose="02040503050406030204" pitchFamily="18" charset="0"/>
                      </a:rPr>
                      <m:t>=</m:t>
                    </m:r>
                    <m:r>
                      <a:rPr lang="en-US" b="0" i="1" smtClean="0">
                        <a:latin typeface="Cambria Math" panose="02040503050406030204" pitchFamily="18" charset="0"/>
                      </a:rPr>
                      <m:t>𝜓</m:t>
                    </m:r>
                    <m:r>
                      <a:rPr lang="en-US" b="0" i="1" smtClean="0">
                        <a:latin typeface="Cambria Math" panose="02040503050406030204" pitchFamily="18" charset="0"/>
                      </a:rPr>
                      <m:t>⋅</m:t>
                    </m:r>
                    <m:r>
                      <a:rPr lang="en-US" b="0" i="1" smtClean="0">
                        <a:latin typeface="Cambria Math" panose="02040503050406030204" pitchFamily="18" charset="0"/>
                      </a:rPr>
                      <m:t>𝐼</m:t>
                    </m:r>
                  </m:oMath>
                </a14:m>
                <a:r>
                  <a:rPr lang="en-US" dirty="0" smtClean="0"/>
                  <a:t>,</a:t>
                </a:r>
              </a:p>
              <a:p>
                <a:pPr marL="0" indent="0">
                  <a:buNone/>
                </a:pPr>
                <a:endParaRPr lang="en-US" dirty="0" smtClean="0"/>
              </a:p>
              <a:p>
                <a:pPr marL="0" indent="0">
                  <a:buNone/>
                </a:pPr>
                <a:r>
                  <a:rPr lang="en-US" dirty="0"/>
                  <a:t>	</a:t>
                </a:r>
                <a:r>
                  <a:rPr lang="en-US" dirty="0" smtClean="0"/>
                  <a:t>where </a:t>
                </a:r>
                <a14:m>
                  <m:oMath xmlns:m="http://schemas.openxmlformats.org/officeDocument/2006/math">
                    <m:r>
                      <a:rPr lang="en-US" b="0" i="1" smtClean="0">
                        <a:latin typeface="Cambria Math" panose="02040503050406030204" pitchFamily="18" charset="0"/>
                      </a:rPr>
                      <m:t>𝜓</m:t>
                    </m:r>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𝑍</m:t>
                        </m:r>
                      </m:e>
                      <m:sub>
                        <m:r>
                          <a:rPr lang="en-US" b="0" i="1" smtClean="0">
                            <a:latin typeface="Cambria Math" panose="02040503050406030204" pitchFamily="18" charset="0"/>
                          </a:rPr>
                          <m:t>𝑝</m:t>
                        </m:r>
                      </m:sub>
                      <m:sup>
                        <m:r>
                          <a:rPr lang="en-US" b="0" i="1" smtClean="0">
                            <a:latin typeface="Cambria Math" panose="02040503050406030204" pitchFamily="18" charset="0"/>
                          </a:rPr>
                          <m:t>×</m:t>
                        </m:r>
                      </m:sup>
                    </m:sSubSup>
                  </m:oMath>
                </a14:m>
                <a:r>
                  <a:rPr lang="en-US" dirty="0" smtClean="0"/>
                  <a:t>, </a:t>
                </a:r>
                <a14:m>
                  <m:oMath xmlns:m="http://schemas.openxmlformats.org/officeDocument/2006/math">
                    <m:r>
                      <a:rPr lang="en-US" b="0" i="1" smtClean="0">
                        <a:latin typeface="Cambria Math" panose="02040503050406030204" pitchFamily="18" charset="0"/>
                      </a:rPr>
                      <m:t>𝐼</m:t>
                    </m:r>
                  </m:oMath>
                </a14:m>
                <a:r>
                  <a:rPr lang="en-US" dirty="0" smtClean="0"/>
                  <a:t> is the identity matrix [OT08].</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2241" r="-309"/>
                </a:stretch>
              </a:blipFill>
            </p:spPr>
            <p:txBody>
              <a:bodyPr/>
              <a:lstStyle/>
              <a:p>
                <a:r>
                  <a:rPr lang="en-US">
                    <a:noFill/>
                  </a:rPr>
                  <a:t> </a:t>
                </a:r>
              </a:p>
            </p:txBody>
          </p:sp>
        </mc:Fallback>
      </mc:AlternateContent>
    </p:spTree>
    <p:extLst>
      <p:ext uri="{BB962C8B-B14F-4D97-AF65-F5344CB8AC3E}">
        <p14:creationId xmlns:p14="http://schemas.microsoft.com/office/powerpoint/2010/main" val="26783195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Public parameters: </a:t>
                </a:r>
                <a14:m>
                  <m:oMath xmlns:m="http://schemas.openxmlformats.org/officeDocument/2006/math">
                    <m:r>
                      <a:rPr lang="en-US" b="0" i="1" smtClean="0">
                        <a:latin typeface="Cambria Math" panose="02040503050406030204" pitchFamily="18" charset="0"/>
                      </a:rPr>
                      <m:t>𝑝</m:t>
                    </m:r>
                    <m:r>
                      <a:rPr lang="en-US" b="0" i="1" smtClean="0">
                        <a:latin typeface="Cambria Math" panose="02040503050406030204" pitchFamily="18" charset="0"/>
                      </a:rPr>
                      <m:t>, </m:t>
                    </m:r>
                    <m:r>
                      <a:rPr lang="en-US" b="0" i="1" smtClean="0">
                        <a:latin typeface="Cambria Math" panose="02040503050406030204" pitchFamily="18" charset="0"/>
                      </a:rPr>
                      <m:t>𝐺</m:t>
                    </m:r>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𝐺</m:t>
                        </m:r>
                      </m:e>
                      <m:sub>
                        <m:r>
                          <a:rPr lang="en-US" b="0" i="1" smtClean="0">
                            <a:latin typeface="Cambria Math" panose="02040503050406030204" pitchFamily="18" charset="0"/>
                          </a:rPr>
                          <m:t>𝑇</m:t>
                        </m:r>
                      </m:sub>
                    </m:sSub>
                    <m:r>
                      <a:rPr lang="en-US" b="0" i="1" smtClean="0">
                        <a:latin typeface="Cambria Math" panose="02040503050406030204" pitchFamily="18" charset="0"/>
                      </a:rPr>
                      <m:t>,</m:t>
                    </m:r>
                    <m:r>
                      <a:rPr lang="en-US" b="0" i="1" smtClean="0">
                        <a:latin typeface="Cambria Math" panose="02040503050406030204" pitchFamily="18" charset="0"/>
                      </a:rPr>
                      <m:t>𝑒</m:t>
                    </m:r>
                  </m:oMath>
                </a14:m>
                <a:endParaRPr lang="en-US" dirty="0" smtClean="0"/>
              </a:p>
              <a:p>
                <a:endParaRPr lang="en-US" dirty="0" smtClean="0"/>
              </a:p>
              <a:p>
                <a:r>
                  <a:rPr lang="en-US" dirty="0" smtClean="0"/>
                  <a:t>Master public key: certain linear combinations of vectors in </a:t>
                </a:r>
                <a14:m>
                  <m:oMath xmlns:m="http://schemas.openxmlformats.org/officeDocument/2006/math">
                    <m:r>
                      <a:rPr lang="en-US" b="0" i="1" smtClean="0">
                        <a:latin typeface="Cambria Math" panose="02040503050406030204" pitchFamily="18" charset="0"/>
                      </a:rPr>
                      <m:t>𝐵</m:t>
                    </m:r>
                  </m:oMath>
                </a14:m>
                <a:r>
                  <a:rPr lang="en-US" dirty="0" smtClean="0"/>
                  <a:t> and </a:t>
                </a:r>
                <a14:m>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𝐵</m:t>
                        </m:r>
                      </m:e>
                      <m:sup>
                        <m:r>
                          <a:rPr lang="en-US" b="0" i="1" smtClean="0">
                            <a:latin typeface="Cambria Math" panose="02040503050406030204" pitchFamily="18" charset="0"/>
                          </a:rPr>
                          <m:t>∗</m:t>
                        </m:r>
                      </m:sup>
                    </m:sSup>
                  </m:oMath>
                </a14:m>
                <a:r>
                  <a:rPr lang="en-US" dirty="0" smtClean="0"/>
                  <a:t>.</a:t>
                </a:r>
              </a:p>
              <a:p>
                <a:endParaRPr lang="en-US" dirty="0" smtClean="0"/>
              </a:p>
              <a:p>
                <a:r>
                  <a:rPr lang="en-US" dirty="0" smtClean="0"/>
                  <a:t>Master private key: </a:t>
                </a:r>
                <a14:m>
                  <m:oMath xmlns:m="http://schemas.openxmlformats.org/officeDocument/2006/math">
                    <m:r>
                      <a:rPr lang="en-US" b="0" i="1" smtClean="0">
                        <a:latin typeface="Cambria Math" panose="02040503050406030204" pitchFamily="18" charset="0"/>
                      </a:rPr>
                      <m:t>𝐵</m:t>
                    </m:r>
                    <m:r>
                      <a:rPr lang="en-US" b="0" i="1" smtClean="0">
                        <a:latin typeface="Cambria Math" panose="02040503050406030204" pitchFamily="18" charset="0"/>
                      </a:rPr>
                      <m:t>, </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𝐵</m:t>
                        </m:r>
                      </m:e>
                      <m:sup>
                        <m:r>
                          <a:rPr lang="en-US" b="0" i="1" smtClean="0">
                            <a:latin typeface="Cambria Math" panose="02040503050406030204" pitchFamily="18" charset="0"/>
                          </a:rPr>
                          <m:t>∗</m:t>
                        </m:r>
                      </m:sup>
                    </m:sSup>
                    <m:r>
                      <a:rPr lang="en-US" b="0" i="1" smtClean="0">
                        <a:latin typeface="Cambria Math" panose="02040503050406030204" pitchFamily="18" charset="0"/>
                      </a:rPr>
                      <m:t>,…</m:t>
                    </m:r>
                  </m:oMath>
                </a14:m>
                <a:endParaRPr lang="en-US" dirty="0" smtClean="0"/>
              </a:p>
              <a:p>
                <a:endParaRPr lang="en-US" dirty="0" smtClean="0"/>
              </a:p>
              <a:p>
                <a:r>
                  <a:rPr lang="en-US" dirty="0" smtClean="0"/>
                  <a:t>Starts </a:t>
                </a:r>
                <a:r>
                  <a:rPr lang="en-US" dirty="0"/>
                  <a:t>with KSW08, apply transformations developed by Fre10, OT08, OT09, Lew12</a:t>
                </a:r>
                <a:r>
                  <a:rPr lang="en-US" dirty="0" smtClean="0"/>
                  <a:t>.</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391" t="-2241" b="-3081"/>
                </a:stretch>
              </a:blipFill>
            </p:spPr>
            <p:txBody>
              <a:bodyPr/>
              <a:lstStyle/>
              <a:p>
                <a:r>
                  <a:rPr lang="en-US">
                    <a:noFill/>
                  </a:rPr>
                  <a:t> </a:t>
                </a:r>
              </a:p>
            </p:txBody>
          </p:sp>
        </mc:Fallback>
      </mc:AlternateContent>
    </p:spTree>
    <p:extLst>
      <p:ext uri="{BB962C8B-B14F-4D97-AF65-F5344CB8AC3E}">
        <p14:creationId xmlns:p14="http://schemas.microsoft.com/office/powerpoint/2010/main" val="162546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An FE scheme for inner-product predicates strongly secure under the generic group model.</a:t>
            </a:r>
          </a:p>
          <a:p>
            <a:endParaRPr lang="en-US" dirty="0" smtClean="0"/>
          </a:p>
          <a:p>
            <a:r>
              <a:rPr lang="en-US" dirty="0" smtClean="0"/>
              <a:t>Use other meaningful abstractions like ROM.</a:t>
            </a:r>
          </a:p>
          <a:p>
            <a:endParaRPr lang="en-US" dirty="0" smtClean="0"/>
          </a:p>
          <a:p>
            <a:r>
              <a:rPr lang="en-US" dirty="0" smtClean="0"/>
              <a:t>Design schemes for other functionalities like IBE, ABE, etc.</a:t>
            </a:r>
            <a:endParaRPr lang="en-US" dirty="0"/>
          </a:p>
        </p:txBody>
      </p:sp>
    </p:spTree>
    <p:extLst>
      <p:ext uri="{BB962C8B-B14F-4D97-AF65-F5344CB8AC3E}">
        <p14:creationId xmlns:p14="http://schemas.microsoft.com/office/powerpoint/2010/main" val="142460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670" y="2478739"/>
            <a:ext cx="7886700" cy="1325563"/>
          </a:xfrm>
        </p:spPr>
        <p:txBody>
          <a:bodyPr/>
          <a:lstStyle/>
          <a:p>
            <a:pPr algn="ctr"/>
            <a:r>
              <a:rPr lang="en-US" dirty="0" smtClean="0"/>
              <a:t>Thank you.</a:t>
            </a:r>
            <a:endParaRPr lang="en-US" dirty="0"/>
          </a:p>
        </p:txBody>
      </p:sp>
    </p:spTree>
    <p:extLst>
      <p:ext uri="{BB962C8B-B14F-4D97-AF65-F5344CB8AC3E}">
        <p14:creationId xmlns:p14="http://schemas.microsoft.com/office/powerpoint/2010/main" val="2451783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questions</a:t>
            </a:r>
            <a:endParaRPr lang="en-US" dirty="0"/>
          </a:p>
        </p:txBody>
      </p:sp>
      <p:sp>
        <p:nvSpPr>
          <p:cNvPr id="5" name="TextBox 4"/>
          <p:cNvSpPr txBox="1"/>
          <p:nvPr/>
        </p:nvSpPr>
        <p:spPr>
          <a:xfrm>
            <a:off x="239843" y="2258094"/>
            <a:ext cx="4558877"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marL="0" lvl="1"/>
            <a:r>
              <a:rPr lang="en-US" sz="3200" dirty="0"/>
              <a:t>Can we hide the function</a:t>
            </a:r>
            <a:r>
              <a:rPr lang="en-US" sz="3200" dirty="0" smtClean="0"/>
              <a:t>?</a:t>
            </a:r>
            <a:endParaRPr lang="en-US" sz="3200" dirty="0"/>
          </a:p>
        </p:txBody>
      </p:sp>
      <p:sp>
        <p:nvSpPr>
          <p:cNvPr id="6" name="TextBox 5"/>
          <p:cNvSpPr txBox="1"/>
          <p:nvPr/>
        </p:nvSpPr>
        <p:spPr>
          <a:xfrm>
            <a:off x="3297836" y="3772100"/>
            <a:ext cx="5076005" cy="584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pPr marL="0" lvl="1"/>
            <a:r>
              <a:rPr lang="en-US" sz="3200" dirty="0"/>
              <a:t>Learn only function’s output</a:t>
            </a:r>
            <a:r>
              <a:rPr lang="en-US" sz="3200" dirty="0" smtClean="0"/>
              <a:t>?</a:t>
            </a:r>
            <a:endParaRPr lang="en-US" sz="3200" dirty="0"/>
          </a:p>
        </p:txBody>
      </p:sp>
      <p:sp>
        <p:nvSpPr>
          <p:cNvPr id="7" name="TextBox 6"/>
          <p:cNvSpPr txBox="1"/>
          <p:nvPr/>
        </p:nvSpPr>
        <p:spPr>
          <a:xfrm>
            <a:off x="833852" y="5286106"/>
            <a:ext cx="3964868"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pPr marL="0" lvl="1"/>
            <a:r>
              <a:rPr lang="en-US" sz="3200" dirty="0"/>
              <a:t>Keys after </a:t>
            </a:r>
            <a:r>
              <a:rPr lang="en-US" sz="3200" dirty="0" err="1"/>
              <a:t>ciphertexts</a:t>
            </a:r>
            <a:r>
              <a:rPr lang="en-US" sz="3200" dirty="0" smtClean="0"/>
              <a:t>?</a:t>
            </a:r>
            <a:endParaRPr lang="en-US" sz="3200" dirty="0"/>
          </a:p>
        </p:txBody>
      </p:sp>
    </p:spTree>
    <p:extLst>
      <p:ext uri="{BB962C8B-B14F-4D97-AF65-F5344CB8AC3E}">
        <p14:creationId xmlns:p14="http://schemas.microsoft.com/office/powerpoint/2010/main" val="381578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Security </a:t>
            </a:r>
            <a:r>
              <a:rPr lang="en-US" dirty="0"/>
              <a:t>definitions</a:t>
            </a:r>
          </a:p>
        </p:txBody>
      </p:sp>
      <p:sp>
        <p:nvSpPr>
          <p:cNvPr id="5" name="TextBox 4"/>
          <p:cNvSpPr txBox="1"/>
          <p:nvPr/>
        </p:nvSpPr>
        <p:spPr>
          <a:xfrm>
            <a:off x="839450" y="2218544"/>
            <a:ext cx="3323539"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dirty="0" smtClean="0"/>
              <a:t>Indistinguishability</a:t>
            </a:r>
            <a:endParaRPr lang="en-US" sz="3200" dirty="0"/>
          </a:p>
        </p:txBody>
      </p:sp>
      <p:sp>
        <p:nvSpPr>
          <p:cNvPr id="6" name="TextBox 5"/>
          <p:cNvSpPr txBox="1"/>
          <p:nvPr/>
        </p:nvSpPr>
        <p:spPr>
          <a:xfrm>
            <a:off x="5801194" y="2218544"/>
            <a:ext cx="1966629"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US" sz="3200" dirty="0" smtClean="0"/>
              <a:t>Simulation</a:t>
            </a:r>
          </a:p>
        </p:txBody>
      </p:sp>
      <p:sp>
        <p:nvSpPr>
          <p:cNvPr id="7" name="TextBox 6"/>
          <p:cNvSpPr txBox="1"/>
          <p:nvPr/>
        </p:nvSpPr>
        <p:spPr>
          <a:xfrm>
            <a:off x="967049" y="3331173"/>
            <a:ext cx="3068340" cy="461665"/>
          </a:xfrm>
          <a:prstGeom prst="rect">
            <a:avLst/>
          </a:prstGeom>
          <a:noFill/>
        </p:spPr>
        <p:txBody>
          <a:bodyPr wrap="none" rtlCol="0">
            <a:spAutoFit/>
          </a:bodyPr>
          <a:lstStyle/>
          <a:p>
            <a:r>
              <a:rPr lang="en-US" sz="2400" dirty="0"/>
              <a:t>distinguish encryptions</a:t>
            </a:r>
          </a:p>
        </p:txBody>
      </p:sp>
      <p:sp>
        <p:nvSpPr>
          <p:cNvPr id="8" name="TextBox 7"/>
          <p:cNvSpPr txBox="1"/>
          <p:nvPr/>
        </p:nvSpPr>
        <p:spPr>
          <a:xfrm>
            <a:off x="5435260" y="3319539"/>
            <a:ext cx="2698496" cy="830997"/>
          </a:xfrm>
          <a:prstGeom prst="rect">
            <a:avLst/>
          </a:prstGeom>
          <a:noFill/>
        </p:spPr>
        <p:txBody>
          <a:bodyPr wrap="none" rtlCol="0">
            <a:spAutoFit/>
          </a:bodyPr>
          <a:lstStyle/>
          <a:p>
            <a:r>
              <a:rPr lang="en-US" sz="2400" dirty="0"/>
              <a:t>simulate view using </a:t>
            </a:r>
            <a:endParaRPr lang="en-US" sz="2400" dirty="0" smtClean="0"/>
          </a:p>
          <a:p>
            <a:r>
              <a:rPr lang="en-US" sz="2400" dirty="0" smtClean="0"/>
              <a:t>function </a:t>
            </a:r>
            <a:r>
              <a:rPr lang="en-US" sz="2400" dirty="0"/>
              <a:t>values</a:t>
            </a:r>
          </a:p>
        </p:txBody>
      </p:sp>
      <p:sp>
        <p:nvSpPr>
          <p:cNvPr id="9" name="TextBox 8"/>
          <p:cNvSpPr txBox="1"/>
          <p:nvPr/>
        </p:nvSpPr>
        <p:spPr>
          <a:xfrm>
            <a:off x="2501219" y="4288833"/>
            <a:ext cx="3880549" cy="5232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none" rtlCol="0">
            <a:spAutoFit/>
          </a:bodyPr>
          <a:lstStyle/>
          <a:p>
            <a:r>
              <a:rPr lang="en-US" sz="2800" dirty="0" smtClean="0"/>
              <a:t>Adaptive vs non-adaptive</a:t>
            </a:r>
            <a:endParaRPr lang="en-US" sz="2800" dirty="0"/>
          </a:p>
        </p:txBody>
      </p:sp>
      <p:sp>
        <p:nvSpPr>
          <p:cNvPr id="10" name="TextBox 9"/>
          <p:cNvSpPr txBox="1"/>
          <p:nvPr/>
        </p:nvSpPr>
        <p:spPr>
          <a:xfrm>
            <a:off x="3543640" y="5021579"/>
            <a:ext cx="2056717" cy="52322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en-US" sz="2800" dirty="0" smtClean="0"/>
              <a:t>One vs many</a:t>
            </a:r>
            <a:endParaRPr lang="en-US" sz="2800" dirty="0"/>
          </a:p>
        </p:txBody>
      </p:sp>
      <mc:AlternateContent xmlns:mc="http://schemas.openxmlformats.org/markup-compatibility/2006" xmlns:a14="http://schemas.microsoft.com/office/drawing/2010/main">
        <mc:Choice Requires="a14">
          <p:sp>
            <p:nvSpPr>
              <p:cNvPr id="11" name="TextBox 10"/>
              <p:cNvSpPr txBox="1"/>
              <p:nvPr/>
            </p:nvSpPr>
            <p:spPr>
              <a:xfrm>
                <a:off x="1988214" y="5779386"/>
                <a:ext cx="5167568" cy="523220"/>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sz="2800" dirty="0" smtClean="0"/>
                  <a:t>{1, many} </a:t>
                </a:r>
                <a14:m>
                  <m:oMath xmlns:m="http://schemas.openxmlformats.org/officeDocument/2006/math">
                    <m:r>
                      <a:rPr lang="en-US" sz="2800" i="1" dirty="0" smtClean="0">
                        <a:latin typeface="Cambria Math" panose="02040503050406030204" pitchFamily="18" charset="0"/>
                      </a:rPr>
                      <m:t>×</m:t>
                    </m:r>
                  </m:oMath>
                </a14:m>
                <a:r>
                  <a:rPr lang="en-US" sz="2800" dirty="0" smtClean="0"/>
                  <a:t> {NA, AD} </a:t>
                </a:r>
                <a14:m>
                  <m:oMath xmlns:m="http://schemas.openxmlformats.org/officeDocument/2006/math">
                    <m:r>
                      <a:rPr lang="en-US" sz="2800" i="1" dirty="0" smtClean="0">
                        <a:latin typeface="Cambria Math" panose="02040503050406030204" pitchFamily="18" charset="0"/>
                      </a:rPr>
                      <m:t>×</m:t>
                    </m:r>
                  </m:oMath>
                </a14:m>
                <a:r>
                  <a:rPr lang="en-US" sz="2800" dirty="0" smtClean="0"/>
                  <a:t> {IND, SIM}</a:t>
                </a:r>
                <a:endParaRPr lang="en-US"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1988214" y="5779386"/>
                <a:ext cx="5167568" cy="523220"/>
              </a:xfrm>
              <a:prstGeom prst="rect">
                <a:avLst/>
              </a:prstGeom>
              <a:blipFill rotWithShape="0">
                <a:blip r:embed="rId3"/>
                <a:stretch>
                  <a:fillRect l="-2235" t="-9091" r="-1529" b="-30682"/>
                </a:stretch>
              </a:blipFill>
            </p:spPr>
            <p:txBody>
              <a:bodyPr/>
              <a:lstStyle/>
              <a:p>
                <a:r>
                  <a:rPr lang="en-US">
                    <a:noFill/>
                  </a:rPr>
                  <a:t> </a:t>
                </a:r>
              </a:p>
            </p:txBody>
          </p:sp>
        </mc:Fallback>
      </mc:AlternateContent>
    </p:spTree>
    <p:extLst>
      <p:ext uri="{BB962C8B-B14F-4D97-AF65-F5344CB8AC3E}">
        <p14:creationId xmlns:p14="http://schemas.microsoft.com/office/powerpoint/2010/main" val="3295266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p:bldP spid="9" grpId="0" animBg="1"/>
      <p:bldP spid="10" grpId="0" animBg="1"/>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Standard model woes</a:t>
            </a:r>
            <a:endParaRPr lang="en-US" dirty="0"/>
          </a:p>
        </p:txBody>
      </p:sp>
      <p:sp>
        <p:nvSpPr>
          <p:cNvPr id="4" name="TextBox 3"/>
          <p:cNvSpPr txBox="1"/>
          <p:nvPr/>
        </p:nvSpPr>
        <p:spPr>
          <a:xfrm>
            <a:off x="509666" y="3718829"/>
            <a:ext cx="3323539"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dirty="0" smtClean="0"/>
              <a:t>Indistinguishability</a:t>
            </a:r>
            <a:endParaRPr lang="en-US" sz="3200" dirty="0"/>
          </a:p>
        </p:txBody>
      </p:sp>
      <p:sp>
        <p:nvSpPr>
          <p:cNvPr id="5" name="TextBox 4"/>
          <p:cNvSpPr txBox="1"/>
          <p:nvPr/>
        </p:nvSpPr>
        <p:spPr>
          <a:xfrm>
            <a:off x="3117954" y="4831459"/>
            <a:ext cx="5076005" cy="58477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marL="0" lvl="1"/>
            <a:r>
              <a:rPr lang="en-US" sz="3200" dirty="0"/>
              <a:t>Learn only function’s output</a:t>
            </a:r>
            <a:r>
              <a:rPr lang="en-US" sz="3200" dirty="0" smtClean="0"/>
              <a:t>?</a:t>
            </a:r>
            <a:endParaRPr lang="en-US" sz="3200" dirty="0"/>
          </a:p>
        </p:txBody>
      </p:sp>
      <p:sp>
        <p:nvSpPr>
          <p:cNvPr id="6" name="Multiply 5"/>
          <p:cNvSpPr/>
          <p:nvPr/>
        </p:nvSpPr>
        <p:spPr>
          <a:xfrm>
            <a:off x="2171435" y="4567531"/>
            <a:ext cx="1229194" cy="111263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2171435" y="2119983"/>
            <a:ext cx="4558877" cy="584775"/>
          </a:xfrm>
          <a:prstGeom prst="rect">
            <a:avLst/>
          </a:prstGeom>
        </p:spPr>
        <p:style>
          <a:lnRef idx="2">
            <a:schemeClr val="accent4"/>
          </a:lnRef>
          <a:fillRef idx="1">
            <a:schemeClr val="lt1"/>
          </a:fillRef>
          <a:effectRef idx="0">
            <a:schemeClr val="accent4"/>
          </a:effectRef>
          <a:fontRef idx="minor">
            <a:schemeClr val="dk1"/>
          </a:fontRef>
        </p:style>
        <p:txBody>
          <a:bodyPr wrap="none" rtlCol="0">
            <a:spAutoFit/>
          </a:bodyPr>
          <a:lstStyle/>
          <a:p>
            <a:pPr marL="0" lvl="1"/>
            <a:r>
              <a:rPr lang="en-US" sz="3200" dirty="0"/>
              <a:t>Can we hide the function</a:t>
            </a:r>
            <a:r>
              <a:rPr lang="en-US" sz="3200" dirty="0" smtClean="0"/>
              <a:t>?</a:t>
            </a:r>
            <a:endParaRPr lang="en-US" sz="3200" dirty="0"/>
          </a:p>
        </p:txBody>
      </p:sp>
      <p:sp>
        <p:nvSpPr>
          <p:cNvPr id="9" name="Multiply 8"/>
          <p:cNvSpPr/>
          <p:nvPr/>
        </p:nvSpPr>
        <p:spPr>
          <a:xfrm>
            <a:off x="1289513" y="1856055"/>
            <a:ext cx="1229194" cy="1112630"/>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550702" y="2968685"/>
            <a:ext cx="1842556" cy="369332"/>
          </a:xfrm>
          <a:prstGeom prst="rect">
            <a:avLst/>
          </a:prstGeom>
          <a:noFill/>
        </p:spPr>
        <p:txBody>
          <a:bodyPr wrap="none" rtlCol="0">
            <a:spAutoFit/>
          </a:bodyPr>
          <a:lstStyle/>
          <a:p>
            <a:r>
              <a:rPr lang="en-US" dirty="0" smtClean="0"/>
              <a:t>[BRS13a, BRS13b]</a:t>
            </a:r>
            <a:endParaRPr lang="en-US" dirty="0"/>
          </a:p>
        </p:txBody>
      </p:sp>
      <p:sp>
        <p:nvSpPr>
          <p:cNvPr id="11" name="TextBox 10"/>
          <p:cNvSpPr txBox="1"/>
          <p:nvPr/>
        </p:nvSpPr>
        <p:spPr>
          <a:xfrm>
            <a:off x="6550702" y="5759423"/>
            <a:ext cx="994118" cy="369332"/>
          </a:xfrm>
          <a:prstGeom prst="rect">
            <a:avLst/>
          </a:prstGeom>
          <a:noFill/>
        </p:spPr>
        <p:txBody>
          <a:bodyPr wrap="none" rtlCol="0">
            <a:spAutoFit/>
          </a:bodyPr>
          <a:lstStyle/>
          <a:p>
            <a:r>
              <a:rPr lang="en-US" dirty="0" smtClean="0"/>
              <a:t>[BSW11]</a:t>
            </a:r>
            <a:endParaRPr lang="en-US" dirty="0"/>
          </a:p>
        </p:txBody>
      </p:sp>
    </p:spTree>
    <p:extLst>
      <p:ext uri="{BB962C8B-B14F-4D97-AF65-F5344CB8AC3E}">
        <p14:creationId xmlns:p14="http://schemas.microsoft.com/office/powerpoint/2010/main" val="409415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P spid="9" grpId="0" animBg="1"/>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Standard model woes</a:t>
            </a:r>
          </a:p>
        </p:txBody>
      </p:sp>
      <p:sp>
        <p:nvSpPr>
          <p:cNvPr id="4" name="TextBox 3"/>
          <p:cNvSpPr txBox="1"/>
          <p:nvPr/>
        </p:nvSpPr>
        <p:spPr>
          <a:xfrm>
            <a:off x="3588685" y="1918740"/>
            <a:ext cx="1966629"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US" sz="3200" dirty="0" smtClean="0"/>
              <a:t>Simulation</a:t>
            </a:r>
          </a:p>
        </p:txBody>
      </p:sp>
      <p:sp>
        <p:nvSpPr>
          <p:cNvPr id="3" name="TextBox 2"/>
          <p:cNvSpPr txBox="1"/>
          <p:nvPr/>
        </p:nvSpPr>
        <p:spPr>
          <a:xfrm>
            <a:off x="1076074" y="3312825"/>
            <a:ext cx="2512611"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dirty="0" smtClean="0"/>
              <a:t>Many-AD-SIM</a:t>
            </a:r>
            <a:endParaRPr lang="en-US" sz="3200" dirty="0"/>
          </a:p>
        </p:txBody>
      </p:sp>
      <p:sp>
        <p:nvSpPr>
          <p:cNvPr id="5" name="TextBox 4"/>
          <p:cNvSpPr txBox="1"/>
          <p:nvPr/>
        </p:nvSpPr>
        <p:spPr>
          <a:xfrm>
            <a:off x="5555314" y="3312825"/>
            <a:ext cx="1789272" cy="58477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en-US" sz="3200" dirty="0" smtClean="0"/>
              <a:t>1-NA-SIM</a:t>
            </a:r>
            <a:endParaRPr lang="en-US" sz="3200" dirty="0"/>
          </a:p>
        </p:txBody>
      </p:sp>
      <p:sp>
        <p:nvSpPr>
          <p:cNvPr id="6" name="TextBox 5"/>
          <p:cNvSpPr txBox="1"/>
          <p:nvPr/>
        </p:nvSpPr>
        <p:spPr>
          <a:xfrm>
            <a:off x="1076074" y="4522243"/>
            <a:ext cx="2803161" cy="95410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800" dirty="0" smtClean="0"/>
              <a:t>Impossible for  IBE [BSW11]</a:t>
            </a:r>
            <a:endParaRPr lang="en-US" sz="2800" dirty="0"/>
          </a:p>
        </p:txBody>
      </p:sp>
      <p:sp>
        <p:nvSpPr>
          <p:cNvPr id="7" name="TextBox 6"/>
          <p:cNvSpPr txBox="1"/>
          <p:nvPr/>
        </p:nvSpPr>
        <p:spPr>
          <a:xfrm>
            <a:off x="5555314" y="4522244"/>
            <a:ext cx="2960036" cy="954107"/>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US" sz="2800" dirty="0" smtClean="0"/>
              <a:t>Not possible for PRFs [AGVW13]</a:t>
            </a:r>
            <a:endParaRPr lang="en-US" sz="2800" dirty="0"/>
          </a:p>
        </p:txBody>
      </p:sp>
    </p:spTree>
    <p:extLst>
      <p:ext uri="{BB962C8B-B14F-4D97-AF65-F5344CB8AC3E}">
        <p14:creationId xmlns:p14="http://schemas.microsoft.com/office/powerpoint/2010/main" val="35008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Tricky situation</a:t>
            </a:r>
            <a:endParaRPr lang="en-US" dirty="0"/>
          </a:p>
        </p:txBody>
      </p:sp>
      <p:sp>
        <p:nvSpPr>
          <p:cNvPr id="4" name="TextBox 3"/>
          <p:cNvSpPr txBox="1"/>
          <p:nvPr/>
        </p:nvSpPr>
        <p:spPr>
          <a:xfrm>
            <a:off x="974360" y="2308488"/>
            <a:ext cx="3323539"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en-US" sz="3200" dirty="0" smtClean="0"/>
              <a:t>Indistinguishability</a:t>
            </a:r>
            <a:endParaRPr lang="en-US" sz="3200" dirty="0"/>
          </a:p>
        </p:txBody>
      </p:sp>
      <p:sp>
        <p:nvSpPr>
          <p:cNvPr id="5" name="TextBox 4"/>
          <p:cNvSpPr txBox="1"/>
          <p:nvPr/>
        </p:nvSpPr>
        <p:spPr>
          <a:xfrm>
            <a:off x="5936104" y="2308488"/>
            <a:ext cx="1966629" cy="584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US" sz="3200" dirty="0" smtClean="0"/>
              <a:t>Simulation</a:t>
            </a:r>
          </a:p>
        </p:txBody>
      </p:sp>
      <p:sp>
        <p:nvSpPr>
          <p:cNvPr id="6" name="TextBox 5"/>
          <p:cNvSpPr txBox="1"/>
          <p:nvPr/>
        </p:nvSpPr>
        <p:spPr>
          <a:xfrm>
            <a:off x="1454045" y="3407270"/>
            <a:ext cx="2359428" cy="461665"/>
          </a:xfrm>
          <a:prstGeom prst="rect">
            <a:avLst/>
          </a:prstGeom>
          <a:noFill/>
        </p:spPr>
        <p:txBody>
          <a:bodyPr wrap="none" rtlCol="0">
            <a:spAutoFit/>
          </a:bodyPr>
          <a:lstStyle/>
          <a:p>
            <a:r>
              <a:rPr lang="en-US" sz="2400" dirty="0" smtClean="0"/>
              <a:t>Not good enough</a:t>
            </a:r>
            <a:endParaRPr lang="en-US" sz="2400" dirty="0"/>
          </a:p>
        </p:txBody>
      </p:sp>
      <p:sp>
        <p:nvSpPr>
          <p:cNvPr id="7" name="TextBox 6"/>
          <p:cNvSpPr txBox="1"/>
          <p:nvPr/>
        </p:nvSpPr>
        <p:spPr>
          <a:xfrm>
            <a:off x="6174117" y="3426761"/>
            <a:ext cx="1490601" cy="461665"/>
          </a:xfrm>
          <a:prstGeom prst="rect">
            <a:avLst/>
          </a:prstGeom>
          <a:noFill/>
        </p:spPr>
        <p:txBody>
          <a:bodyPr wrap="none" rtlCol="0">
            <a:spAutoFit/>
          </a:bodyPr>
          <a:lstStyle/>
          <a:p>
            <a:r>
              <a:rPr lang="en-US" sz="2400" dirty="0" smtClean="0"/>
              <a:t>Too strong</a:t>
            </a:r>
            <a:endParaRPr lang="en-US" sz="2400" dirty="0"/>
          </a:p>
        </p:txBody>
      </p:sp>
      <p:sp>
        <p:nvSpPr>
          <p:cNvPr id="8" name="TextBox 7"/>
          <p:cNvSpPr txBox="1"/>
          <p:nvPr/>
        </p:nvSpPr>
        <p:spPr>
          <a:xfrm>
            <a:off x="1277684" y="4811844"/>
            <a:ext cx="6442717" cy="107721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3200" dirty="0" smtClean="0"/>
              <a:t>Should we be content with achieving a weaker notion of security?</a:t>
            </a:r>
            <a:endParaRPr lang="en-US" sz="3200" dirty="0"/>
          </a:p>
        </p:txBody>
      </p:sp>
    </p:spTree>
    <p:extLst>
      <p:ext uri="{BB962C8B-B14F-4D97-AF65-F5344CB8AC3E}">
        <p14:creationId xmlns:p14="http://schemas.microsoft.com/office/powerpoint/2010/main" val="401183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Two approaches</a:t>
            </a:r>
            <a:endParaRPr lang="en-US" dirty="0"/>
          </a:p>
        </p:txBody>
      </p:sp>
      <p:sp>
        <p:nvSpPr>
          <p:cNvPr id="4" name="TextBox 3"/>
          <p:cNvSpPr txBox="1"/>
          <p:nvPr/>
        </p:nvSpPr>
        <p:spPr>
          <a:xfrm>
            <a:off x="2541764" y="2173409"/>
            <a:ext cx="4060471" cy="5232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en-US" sz="2800" dirty="0" smtClean="0"/>
              <a:t>“In-between” IND and SIM</a:t>
            </a:r>
            <a:endParaRPr lang="en-US" sz="2800" dirty="0"/>
          </a:p>
        </p:txBody>
      </p:sp>
      <p:sp>
        <p:nvSpPr>
          <p:cNvPr id="5" name="TextBox 4"/>
          <p:cNvSpPr txBox="1"/>
          <p:nvPr/>
        </p:nvSpPr>
        <p:spPr>
          <a:xfrm>
            <a:off x="1053056" y="3912429"/>
            <a:ext cx="7252431" cy="52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2800" dirty="0" smtClean="0"/>
              <a:t>address as many usage scenarios as we can </a:t>
            </a:r>
            <a:endParaRPr lang="en-US" sz="2800" dirty="0"/>
          </a:p>
        </p:txBody>
      </p:sp>
      <p:sp>
        <p:nvSpPr>
          <p:cNvPr id="8" name="TextBox 7"/>
          <p:cNvSpPr txBox="1"/>
          <p:nvPr/>
        </p:nvSpPr>
        <p:spPr>
          <a:xfrm>
            <a:off x="1053056" y="4435649"/>
            <a:ext cx="7252432" cy="52322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2800" dirty="0"/>
              <a:t>but </a:t>
            </a:r>
            <a:r>
              <a:rPr lang="en-US" sz="2800" dirty="0" smtClean="0"/>
              <a:t>consider attacks </a:t>
            </a:r>
            <a:r>
              <a:rPr lang="en-US" sz="2800" dirty="0"/>
              <a:t>that are </a:t>
            </a:r>
            <a:r>
              <a:rPr lang="en-US" sz="2800" dirty="0" smtClean="0"/>
              <a:t>practically feasible</a:t>
            </a:r>
            <a:endParaRPr lang="en-US" sz="2800" dirty="0"/>
          </a:p>
        </p:txBody>
      </p:sp>
      <p:sp>
        <p:nvSpPr>
          <p:cNvPr id="9" name="TextBox 8"/>
          <p:cNvSpPr txBox="1"/>
          <p:nvPr/>
        </p:nvSpPr>
        <p:spPr>
          <a:xfrm>
            <a:off x="5651292" y="2850517"/>
            <a:ext cx="2477345" cy="369332"/>
          </a:xfrm>
          <a:prstGeom prst="rect">
            <a:avLst/>
          </a:prstGeom>
          <a:noFill/>
        </p:spPr>
        <p:txBody>
          <a:bodyPr wrap="none" rtlCol="0">
            <a:spAutoFit/>
          </a:bodyPr>
          <a:lstStyle/>
          <a:p>
            <a:r>
              <a:rPr lang="en-US" dirty="0" smtClean="0"/>
              <a:t>[AGVW13, BF13, AAP15]</a:t>
            </a:r>
            <a:endParaRPr lang="en-US" dirty="0"/>
          </a:p>
        </p:txBody>
      </p:sp>
    </p:spTree>
    <p:extLst>
      <p:ext uri="{BB962C8B-B14F-4D97-AF65-F5344CB8AC3E}">
        <p14:creationId xmlns:p14="http://schemas.microsoft.com/office/powerpoint/2010/main" val="346131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work</a:t>
            </a:r>
            <a:endParaRPr lang="en-US" dirty="0"/>
          </a:p>
        </p:txBody>
      </p:sp>
      <p:sp>
        <p:nvSpPr>
          <p:cNvPr id="3" name="Content Placeholder 2"/>
          <p:cNvSpPr>
            <a:spLocks noGrp="1"/>
          </p:cNvSpPr>
          <p:nvPr>
            <p:ph idx="1"/>
          </p:nvPr>
        </p:nvSpPr>
        <p:spPr/>
        <p:txBody>
          <a:bodyPr/>
          <a:lstStyle/>
          <a:p>
            <a:r>
              <a:rPr lang="en-US" dirty="0" smtClean="0"/>
              <a:t>Strong UC-style definition of security.</a:t>
            </a:r>
          </a:p>
          <a:p>
            <a:endParaRPr lang="en-US" dirty="0" smtClean="0"/>
          </a:p>
          <a:p>
            <a:r>
              <a:rPr lang="en-US" dirty="0" smtClean="0"/>
              <a:t>Secure scheme for inner-product predicates.</a:t>
            </a:r>
          </a:p>
          <a:p>
            <a:pPr lvl="1"/>
            <a:r>
              <a:rPr lang="en-US" dirty="0" smtClean="0"/>
              <a:t>Concrete security analysis.</a:t>
            </a:r>
          </a:p>
          <a:p>
            <a:pPr lvl="1"/>
            <a:r>
              <a:rPr lang="en-US" dirty="0" smtClean="0"/>
              <a:t>Obfuscation for hyper-plane membership.</a:t>
            </a:r>
          </a:p>
          <a:p>
            <a:endParaRPr lang="en-US" dirty="0"/>
          </a:p>
          <a:p>
            <a:r>
              <a:rPr lang="en-US" dirty="0" smtClean="0"/>
              <a:t>Generic group model (GGM).</a:t>
            </a:r>
            <a:endParaRPr lang="en-US" dirty="0"/>
          </a:p>
        </p:txBody>
      </p:sp>
    </p:spTree>
    <p:extLst>
      <p:ext uri="{BB962C8B-B14F-4D97-AF65-F5344CB8AC3E}">
        <p14:creationId xmlns:p14="http://schemas.microsoft.com/office/powerpoint/2010/main" val="100239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605</TotalTime>
  <Words>1318</Words>
  <Application>Microsoft Office PowerPoint</Application>
  <PresentationFormat>On-screen Show (4:3)</PresentationFormat>
  <Paragraphs>204</Paragraphs>
  <Slides>24</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Cambria Math</vt:lpstr>
      <vt:lpstr>Office Theme</vt:lpstr>
      <vt:lpstr>On the Practical Security of Inner Product  Functional Encryption</vt:lpstr>
      <vt:lpstr>Functional Encryption</vt:lpstr>
      <vt:lpstr>Important questions</vt:lpstr>
      <vt:lpstr>Security definitions</vt:lpstr>
      <vt:lpstr>Standard model woes</vt:lpstr>
      <vt:lpstr>Standard model woes</vt:lpstr>
      <vt:lpstr>Tricky situation</vt:lpstr>
      <vt:lpstr>Two approaches</vt:lpstr>
      <vt:lpstr>This work</vt:lpstr>
      <vt:lpstr>DEFINITIONS</vt:lpstr>
      <vt:lpstr>Functional Encryption</vt:lpstr>
      <vt:lpstr>PowerPoint Presentation</vt:lpstr>
      <vt:lpstr>Highlights</vt:lpstr>
      <vt:lpstr>But, wait!</vt:lpstr>
      <vt:lpstr>GENERIC GROUP MODEL</vt:lpstr>
      <vt:lpstr>Generic group model</vt:lpstr>
      <vt:lpstr>Bypassing impossibility</vt:lpstr>
      <vt:lpstr>On the assumption</vt:lpstr>
      <vt:lpstr>CONSTRUCTION</vt:lpstr>
      <vt:lpstr>Inner-product Predicate [KSW08]</vt:lpstr>
      <vt:lpstr>Dual Pairing Vector Spaces</vt:lpstr>
      <vt:lpstr>Construction</vt:lpstr>
      <vt:lpstr>Conclusion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Practical Security of Inner Product  Functional Encryption</dc:title>
  <dc:creator>Shashank Agrawal</dc:creator>
  <cp:lastModifiedBy>Shashank Agrawal</cp:lastModifiedBy>
  <cp:revision>43</cp:revision>
  <dcterms:created xsi:type="dcterms:W3CDTF">2015-03-28T22:10:56Z</dcterms:created>
  <dcterms:modified xsi:type="dcterms:W3CDTF">2015-04-01T13:44:35Z</dcterms:modified>
</cp:coreProperties>
</file>