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92" r:id="rId9"/>
    <p:sldId id="278" r:id="rId10"/>
    <p:sldId id="281" r:id="rId11"/>
    <p:sldId id="284" r:id="rId12"/>
    <p:sldId id="282" r:id="rId13"/>
    <p:sldId id="283" r:id="rId14"/>
    <p:sldId id="280" r:id="rId15"/>
    <p:sldId id="291" r:id="rId16"/>
    <p:sldId id="293" r:id="rId17"/>
    <p:sldId id="285" r:id="rId18"/>
    <p:sldId id="295" r:id="rId19"/>
    <p:sldId id="296" r:id="rId20"/>
    <p:sldId id="297" r:id="rId21"/>
    <p:sldId id="299" r:id="rId22"/>
    <p:sldId id="287" r:id="rId23"/>
    <p:sldId id="294" r:id="rId24"/>
    <p:sldId id="270" r:id="rId25"/>
    <p:sldId id="290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1" y="-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988BC-BE4E-41A5-9378-7DD5E24E7761}" type="datetimeFigureOut">
              <a:rPr lang="de-DE" smtClean="0"/>
              <a:t>01.04.2015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80650-C1A2-4BB2-9822-86532A048E0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004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01AF-25FA-451B-B19A-C77E7DAC5CED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44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D4D2-3D4A-4254-8539-78E2F068117F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51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00AB-58C4-4FD1-89B1-458B5C359295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543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65C9-4F47-40AB-9194-C72BC22A8A09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224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A6A6-1F78-4417-AAB0-34BA36237E99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86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FDBC-72EB-4197-BB96-6043DE9CC478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632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47FC-4FE9-4448-A011-49827CE3C743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544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4550-3783-42FD-AC43-C888D89DA2B8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24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2A5C-82EF-41C1-BF54-F56E56304C1E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C89D-1463-4435-B5B6-610AC926AF17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7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7BE2D-3F8D-45F8-A50C-CD8D7D7B74C3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44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1BC8-C00D-4D20-A2F6-991B8436DB23}" type="datetime1">
              <a:rPr lang="de-DE" smtClean="0"/>
              <a:t>01.04.2015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AB29F-6486-4067-903D-8143B4E14F1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821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4.png"/><Relationship Id="rId7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9.jpe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4.png"/><Relationship Id="rId7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33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0.png"/><Relationship Id="rId7" Type="http://schemas.openxmlformats.org/officeDocument/2006/relationships/image" Target="../media/image29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5.png"/><Relationship Id="rId10" Type="http://schemas.openxmlformats.org/officeDocument/2006/relationships/image" Target="../media/image37.png"/><Relationship Id="rId4" Type="http://schemas.openxmlformats.org/officeDocument/2006/relationships/image" Target="../media/image34.png"/><Relationship Id="rId9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4.png"/><Relationship Id="rId7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9.jpeg"/><Relationship Id="rId4" Type="http://schemas.openxmlformats.org/officeDocument/2006/relationships/image" Target="../media/image35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0.png"/><Relationship Id="rId7" Type="http://schemas.openxmlformats.org/officeDocument/2006/relationships/image" Target="../media/image29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5.png"/><Relationship Id="rId10" Type="http://schemas.openxmlformats.org/officeDocument/2006/relationships/image" Target="../media/image37.png"/><Relationship Id="rId4" Type="http://schemas.openxmlformats.org/officeDocument/2006/relationships/image" Target="../media/image34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40.wmf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7.png"/><Relationship Id="rId18" Type="http://schemas.openxmlformats.org/officeDocument/2006/relationships/image" Target="../media/image21.png"/><Relationship Id="rId3" Type="http://schemas.openxmlformats.org/officeDocument/2006/relationships/image" Target="../media/image10.png"/><Relationship Id="rId21" Type="http://schemas.openxmlformats.org/officeDocument/2006/relationships/image" Target="../media/image23.png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17" Type="http://schemas.openxmlformats.org/officeDocument/2006/relationships/image" Target="../media/image11.jpe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5.png"/><Relationship Id="rId5" Type="http://schemas.openxmlformats.org/officeDocument/2006/relationships/image" Target="../media/image2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5.png"/><Relationship Id="rId7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4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398017"/>
          </a:xfrm>
        </p:spPr>
        <p:txBody>
          <a:bodyPr>
            <a:noAutofit/>
          </a:bodyPr>
          <a:lstStyle/>
          <a:p>
            <a:r>
              <a:rPr lang="de-DE" sz="3600" dirty="0" smtClean="0"/>
              <a:t>Identity-based encryption with (almost) tight security in the multi-instance, multi-ciphertext setting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2569840"/>
          </a:xfrm>
        </p:spPr>
        <p:txBody>
          <a:bodyPr>
            <a:normAutofit/>
          </a:bodyPr>
          <a:lstStyle/>
          <a:p>
            <a:r>
              <a:rPr lang="de-DE" sz="2200" dirty="0" smtClean="0">
                <a:solidFill>
                  <a:schemeClr val="tx1"/>
                </a:solidFill>
              </a:rPr>
              <a:t>Dennis Hofheinz, </a:t>
            </a:r>
            <a:r>
              <a:rPr lang="de-DE" sz="2200" i="1" u="sng" dirty="0" smtClean="0">
                <a:solidFill>
                  <a:schemeClr val="tx1"/>
                </a:solidFill>
              </a:rPr>
              <a:t>Jessica Koch</a:t>
            </a:r>
            <a:r>
              <a:rPr lang="de-DE" sz="2200" dirty="0" smtClean="0">
                <a:solidFill>
                  <a:schemeClr val="tx1"/>
                </a:solidFill>
              </a:rPr>
              <a:t>, Christoph Striecks</a:t>
            </a:r>
          </a:p>
          <a:p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67744" y="438717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Karlsruhe Institute of Technology, Germany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7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10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836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on n-bit identity </a:t>
            </a:r>
            <a:r>
              <a:rPr lang="de-DE" sz="2000" dirty="0" smtClean="0"/>
              <a:t>id </a:t>
            </a:r>
            <a:r>
              <a:rPr lang="de-DE" sz="2000" dirty="0"/>
              <a:t>= 1…n </a:t>
            </a:r>
            <a:r>
              <a:rPr lang="de-DE" sz="2000" dirty="0" smtClean="0"/>
              <a:t>: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 </a:t>
            </a:r>
            <a:r>
              <a:rPr lang="de-DE" sz="2000" dirty="0" smtClean="0"/>
              <a:t>= 1 … i</a:t>
            </a:r>
            <a:endParaRPr lang="de-DE" sz="2000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pic>
        <p:nvPicPr>
          <p:cNvPr id="57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88" y="6054001"/>
            <a:ext cx="533394" cy="5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29" name="Ellipse 28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0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34" name="Ellipse 33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6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hteck 38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2612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11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617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on n-bit identity </a:t>
            </a:r>
            <a:r>
              <a:rPr lang="de-DE" sz="2000" dirty="0" smtClean="0"/>
              <a:t>id </a:t>
            </a:r>
            <a:r>
              <a:rPr lang="de-DE" sz="2000" dirty="0"/>
              <a:t>= 1…n :</a:t>
            </a:r>
          </a:p>
          <a:p>
            <a:r>
              <a:rPr lang="de-DE" sz="2000" dirty="0" smtClean="0"/>
              <a:t>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 </a:t>
            </a:r>
            <a:r>
              <a:rPr lang="de-DE" sz="2000" dirty="0" smtClean="0"/>
              <a:t>= 1 … i</a:t>
            </a:r>
            <a:endParaRPr lang="de-DE" sz="2000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4339140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/>
              <a:t>id|</a:t>
            </a:r>
            <a:r>
              <a:rPr lang="de-DE" sz="2000" baseline="-25000" dirty="0"/>
              <a:t>i</a:t>
            </a:r>
            <a:r>
              <a:rPr lang="de-DE" sz="2000" dirty="0"/>
              <a:t>* </a:t>
            </a:r>
            <a:r>
              <a:rPr lang="de-DE" sz="2000" dirty="0" smtClean="0"/>
              <a:t>≠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pic>
        <p:nvPicPr>
          <p:cNvPr id="36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88" y="6054001"/>
            <a:ext cx="533394" cy="5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eck 39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4" name="Ellipse 43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5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46" name="Ellipse 45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hteck 47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5004048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5004048" y="4415407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872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736" y="4773018"/>
            <a:ext cx="399702" cy="24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12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617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</a:t>
            </a:r>
            <a:r>
              <a:rPr lang="de-DE" sz="2000" dirty="0" smtClean="0"/>
              <a:t>on n-bit identity </a:t>
            </a:r>
            <a:r>
              <a:rPr lang="de-DE" sz="2000" dirty="0"/>
              <a:t>id = 1…n </a:t>
            </a:r>
            <a:r>
              <a:rPr lang="de-DE" sz="2000" dirty="0" smtClean="0"/>
              <a:t>:</a:t>
            </a:r>
            <a:endParaRPr lang="de-DE" sz="2000" dirty="0"/>
          </a:p>
          <a:p>
            <a:r>
              <a:rPr lang="de-DE" sz="2000" dirty="0" smtClean="0"/>
              <a:t>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 </a:t>
            </a:r>
            <a:r>
              <a:rPr lang="de-DE" sz="2000" dirty="0" smtClean="0"/>
              <a:t>= 1 … i</a:t>
            </a:r>
            <a:endParaRPr lang="de-DE" sz="2000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4339140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/>
              <a:t>id|</a:t>
            </a:r>
            <a:r>
              <a:rPr lang="de-DE" sz="2000" baseline="-25000" dirty="0"/>
              <a:t>i</a:t>
            </a:r>
            <a:r>
              <a:rPr lang="de-DE" sz="2000" dirty="0"/>
              <a:t>* </a:t>
            </a:r>
            <a:r>
              <a:rPr lang="de-DE" sz="2000" dirty="0" smtClean="0"/>
              <a:t>≠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pic>
        <p:nvPicPr>
          <p:cNvPr id="57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88" y="6054001"/>
            <a:ext cx="533394" cy="5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eck 33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hteck 39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45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6" name="Ellipse 45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48" name="Ellipse 47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9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Koch\AppData\Local\Microsoft\Windows\Temporary Internet Files\Content.IE5\W1X8B1JZ\explosion-cartoon-15346-large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19" y="6093296"/>
            <a:ext cx="546755" cy="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feld 50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118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13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836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on n-bit identity </a:t>
            </a:r>
            <a:r>
              <a:rPr lang="de-DE" sz="2000" dirty="0" smtClean="0"/>
              <a:t>id </a:t>
            </a:r>
            <a:r>
              <a:rPr lang="de-DE" sz="2000" dirty="0"/>
              <a:t>= 1…n </a:t>
            </a:r>
            <a:r>
              <a:rPr lang="de-DE" sz="2000" dirty="0" smtClean="0"/>
              <a:t>: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6054555" y="4424739"/>
            <a:ext cx="55699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i+1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507976" y="4434679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i+1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670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i+1 </a:t>
            </a:r>
            <a:r>
              <a:rPr lang="de-DE" sz="2000" dirty="0" smtClean="0"/>
              <a:t>= 1 … i+1</a:t>
            </a:r>
            <a:endParaRPr lang="de-DE" sz="2000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4339140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/>
              <a:t>id|</a:t>
            </a:r>
            <a:r>
              <a:rPr lang="de-DE" sz="2000" baseline="-25000" dirty="0"/>
              <a:t>i</a:t>
            </a:r>
            <a:r>
              <a:rPr lang="de-DE" sz="2000" dirty="0"/>
              <a:t>* </a:t>
            </a:r>
            <a:r>
              <a:rPr lang="de-DE" sz="2000" dirty="0" smtClean="0"/>
              <a:t>≠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0" name="Textfeld 39"/>
          <p:cNvSpPr txBox="1"/>
          <p:nvPr/>
        </p:nvSpPr>
        <p:spPr>
          <a:xfrm>
            <a:off x="6236951" y="5162674"/>
            <a:ext cx="1611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different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i+1</a:t>
            </a:r>
            <a:r>
              <a:rPr lang="de-DE" sz="2000" dirty="0" smtClean="0"/>
              <a:t>* </a:t>
            </a:r>
            <a:r>
              <a:rPr lang="de-DE" sz="2000" dirty="0"/>
              <a:t>= </a:t>
            </a:r>
            <a:r>
              <a:rPr lang="de-DE" sz="2000" dirty="0" smtClean="0"/>
              <a:t>id|</a:t>
            </a:r>
            <a:r>
              <a:rPr lang="de-DE" sz="2000" baseline="-25000" dirty="0" smtClean="0"/>
              <a:t>i+1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pic>
        <p:nvPicPr>
          <p:cNvPr id="57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88" y="6054001"/>
            <a:ext cx="533394" cy="5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hteck 41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5004048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5004048" y="4415407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48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9" name="Ellipse 48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1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52" name="Ellipse 51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3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chteck 53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2" descr="C:\Users\Koch\AppData\Local\Microsoft\Windows\Temporary Internet Files\Content.IE5\W1X8B1JZ\explosion-cartoon-15346-large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19" y="6093296"/>
            <a:ext cx="546755" cy="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feld 57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747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978" y="4794071"/>
            <a:ext cx="399702" cy="24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14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6171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on n-bit identity </a:t>
            </a:r>
            <a:r>
              <a:rPr lang="de-DE" sz="2000" dirty="0" smtClean="0"/>
              <a:t>id </a:t>
            </a:r>
            <a:r>
              <a:rPr lang="de-DE" sz="2000" dirty="0"/>
              <a:t>= 1…n </a:t>
            </a:r>
            <a:r>
              <a:rPr lang="de-DE" sz="2000" dirty="0" smtClean="0"/>
              <a:t>:</a:t>
            </a:r>
            <a:endParaRPr lang="de-DE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507976" y="4435897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i+1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670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i+1 </a:t>
            </a:r>
            <a:r>
              <a:rPr lang="de-DE" sz="2000" dirty="0" smtClean="0"/>
              <a:t>= 1 … i+1</a:t>
            </a:r>
            <a:endParaRPr lang="de-DE" sz="2000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4339140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/>
              <a:t>id|</a:t>
            </a:r>
            <a:r>
              <a:rPr lang="de-DE" sz="2000" baseline="-25000" dirty="0"/>
              <a:t>i</a:t>
            </a:r>
            <a:r>
              <a:rPr lang="de-DE" sz="2000" dirty="0"/>
              <a:t>* </a:t>
            </a:r>
            <a:r>
              <a:rPr lang="de-DE" sz="2000" dirty="0" smtClean="0"/>
              <a:t>≠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0" name="Textfeld 39"/>
          <p:cNvSpPr txBox="1"/>
          <p:nvPr/>
        </p:nvSpPr>
        <p:spPr>
          <a:xfrm>
            <a:off x="6236951" y="5162674"/>
            <a:ext cx="1611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different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i+1</a:t>
            </a:r>
            <a:r>
              <a:rPr lang="de-DE" sz="2000" dirty="0" smtClean="0"/>
              <a:t>* </a:t>
            </a:r>
            <a:r>
              <a:rPr lang="de-DE" sz="2000" dirty="0"/>
              <a:t>= </a:t>
            </a:r>
            <a:r>
              <a:rPr lang="de-DE" sz="2000" dirty="0" smtClean="0"/>
              <a:t>id|</a:t>
            </a:r>
            <a:r>
              <a:rPr lang="de-DE" sz="2000" baseline="-25000" dirty="0" smtClean="0"/>
              <a:t>i+1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pic>
        <p:nvPicPr>
          <p:cNvPr id="57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888" y="6054001"/>
            <a:ext cx="533394" cy="5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Ellipse 33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6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3" name="Ellipse 42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4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45" name="Rechteck 44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Rechteck 46"/>
          <p:cNvSpPr/>
          <p:nvPr/>
        </p:nvSpPr>
        <p:spPr>
          <a:xfrm>
            <a:off x="6054555" y="4424739"/>
            <a:ext cx="55699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i+1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49" name="Picture 2" descr="C:\Users\Koch\AppData\Local\Microsoft\Windows\Temporary Internet Files\Content.IE5\W1X8B1JZ\explosion-cartoon-15346-large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19" y="6093296"/>
            <a:ext cx="546755" cy="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Koch\AppData\Local\Microsoft\Windows\Temporary Internet Files\Content.IE5\W1X8B1JZ\explosion-cartoon-15346-large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14" y="6114823"/>
            <a:ext cx="546755" cy="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feld 51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885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15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836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</a:t>
            </a:r>
            <a:r>
              <a:rPr lang="de-DE" sz="2000" dirty="0" smtClean="0"/>
              <a:t>on n-bit identity id </a:t>
            </a:r>
            <a:r>
              <a:rPr lang="de-DE" sz="2000" dirty="0"/>
              <a:t>= 1…n </a:t>
            </a:r>
            <a:r>
              <a:rPr lang="de-DE" sz="2000" dirty="0" smtClean="0"/>
              <a:t>: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n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337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n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id* = 1*… n*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178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 = 1 … n</a:t>
            </a:r>
            <a:endParaRPr lang="de-DE" sz="2000" dirty="0"/>
          </a:p>
        </p:txBody>
      </p:sp>
      <p:sp>
        <p:nvSpPr>
          <p:cNvPr id="40" name="Rechteck 39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4" name="Ellipse 43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5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46" name="Ellipse 45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hteck 47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5004048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n</a:t>
            </a:r>
            <a:r>
              <a:rPr lang="de-DE" b="1" dirty="0" smtClean="0">
                <a:solidFill>
                  <a:schemeClr val="tx1"/>
                </a:solidFill>
              </a:rPr>
              <a:t>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5004048" y="4415407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5245169"/>
            <a:ext cx="2108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id* ≠ id for all usks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2825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16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836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Sequence of games depending </a:t>
            </a:r>
            <a:r>
              <a:rPr lang="de-DE" sz="2000" dirty="0" smtClean="0"/>
              <a:t>on n-bit identity id </a:t>
            </a:r>
            <a:r>
              <a:rPr lang="de-DE" sz="2000" dirty="0"/>
              <a:t>= 1…n </a:t>
            </a:r>
            <a:r>
              <a:rPr lang="de-DE" sz="2000" dirty="0" smtClean="0"/>
              <a:t>:                                     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n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337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n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id* = 1*… n*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178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 = 1 … n</a:t>
            </a:r>
            <a:endParaRPr lang="de-DE" sz="2000" dirty="0"/>
          </a:p>
        </p:txBody>
      </p:sp>
      <p:sp>
        <p:nvSpPr>
          <p:cNvPr id="40" name="Rechteck 39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44" name="Ellipse 43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5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46" name="Ellipse 45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hteck 47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n</a:t>
            </a:r>
            <a:r>
              <a:rPr lang="de-DE" b="1" dirty="0" smtClean="0">
                <a:solidFill>
                  <a:schemeClr val="tx1"/>
                </a:solidFill>
              </a:rPr>
              <a:t>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39552" y="1721276"/>
            <a:ext cx="5888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</a:t>
            </a:r>
            <a:r>
              <a:rPr lang="de-DE" sz="2000" dirty="0" smtClean="0"/>
              <a:t>*</a:t>
            </a: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5661248"/>
            <a:ext cx="601324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→ </a:t>
            </a:r>
            <a:r>
              <a:rPr lang="de-DE" sz="2000" dirty="0"/>
              <a:t>usks useless for decryption →  replace C* by random </a:t>
            </a:r>
            <a:endParaRPr lang="de-DE" sz="2000" dirty="0" smtClean="0"/>
          </a:p>
          <a:p>
            <a:r>
              <a:rPr lang="de-DE" sz="2000" dirty="0" smtClean="0"/>
              <a:t>→ </a:t>
            </a:r>
            <a:r>
              <a:rPr lang="de-DE" sz="2000" dirty="0"/>
              <a:t>Adversary can only guess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5245169"/>
            <a:ext cx="2108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id* ≠ id for all usks</a:t>
            </a:r>
            <a:endParaRPr lang="de-DE" sz="2000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93" y="4784739"/>
            <a:ext cx="399702" cy="24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572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17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349500"/>
            <a:ext cx="3214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hop: type i → type i+1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680364" y="19888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113022" y="19888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616468" y="19888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140565" y="19888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666975" y="1988840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51" y="1921560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eck 11"/>
          <p:cNvSpPr/>
          <p:nvPr/>
        </p:nvSpPr>
        <p:spPr>
          <a:xfrm>
            <a:off x="4293592" y="1998172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20955" y="287926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6553613" y="2874599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057059" y="2879265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581156" y="2879265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680364" y="28682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2113022" y="2863610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2616468" y="2868276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140565" y="2868276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3666975" y="2868276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95536" y="1958062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Chall. C*:</a:t>
            </a:r>
            <a:endParaRPr lang="de-DE" sz="2000" dirty="0"/>
          </a:p>
        </p:txBody>
      </p:sp>
      <p:sp>
        <p:nvSpPr>
          <p:cNvPr id="26" name="Textfeld 25"/>
          <p:cNvSpPr txBox="1"/>
          <p:nvPr/>
        </p:nvSpPr>
        <p:spPr>
          <a:xfrm>
            <a:off x="884452" y="2826580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 usk: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965529" y="48832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395536" y="3743940"/>
            <a:ext cx="432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Simulator embeds own challenge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1224430" y="4381336"/>
            <a:ext cx="504008" cy="14024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1680364" y="4530370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80364" y="5272064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6468" y="452254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</a:t>
            </a:r>
            <a:endParaRPr lang="de-DE" sz="200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2616467" y="5243249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i+1</a:t>
            </a:r>
            <a:endParaRPr lang="de-DE" sz="2000" b="1" dirty="0"/>
          </a:p>
        </p:txBody>
      </p:sp>
      <p:sp>
        <p:nvSpPr>
          <p:cNvPr id="33" name="Textfeld 32"/>
          <p:cNvSpPr txBox="1"/>
          <p:nvPr/>
        </p:nvSpPr>
        <p:spPr>
          <a:xfrm>
            <a:off x="4932040" y="3743940"/>
            <a:ext cx="3800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Simulator can test on its own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93" y="281112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hteck 37"/>
          <p:cNvSpPr/>
          <p:nvPr/>
        </p:nvSpPr>
        <p:spPr>
          <a:xfrm>
            <a:off x="8083834" y="2887737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120955" y="2010961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6553613" y="2006295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057059" y="2010961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581156" y="2010961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32040" y="1986240"/>
            <a:ext cx="1188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usk*:</a:t>
            </a:r>
            <a:endParaRPr lang="de-DE" sz="2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204097" y="2848487"/>
            <a:ext cx="844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C:</a:t>
            </a:r>
            <a:endParaRPr lang="de-DE" sz="2000" dirty="0"/>
          </a:p>
        </p:txBody>
      </p:sp>
      <p:sp>
        <p:nvSpPr>
          <p:cNvPr id="47" name="Rechteck 46"/>
          <p:cNvSpPr/>
          <p:nvPr/>
        </p:nvSpPr>
        <p:spPr>
          <a:xfrm>
            <a:off x="440633" y="4883289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24694" y="4510315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932040" y="5231954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23739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  <p:bldP spid="24" grpId="0" animBg="1"/>
      <p:bldP spid="27" grpId="0"/>
      <p:bldP spid="28" grpId="0"/>
      <p:bldP spid="29" grpId="0" animBg="1"/>
      <p:bldP spid="30" grpId="0" animBg="1"/>
      <p:bldP spid="31" grpId="0" animBg="1"/>
      <p:bldP spid="32" grpId="0"/>
      <p:bldP spid="35" grpId="0"/>
      <p:bldP spid="33" grpId="0"/>
      <p:bldP spid="38" grpId="0" animBg="1"/>
      <p:bldP spid="41" grpId="0" animBg="1"/>
      <p:bldP spid="42" grpId="0" animBg="1"/>
      <p:bldP spid="43" grpId="0" animBg="1"/>
      <p:bldP spid="44" grpId="0" animBg="1"/>
      <p:bldP spid="36" grpId="0"/>
      <p:bldP spid="39" grpId="0"/>
      <p:bldP spid="47" grpId="0" animBg="1"/>
      <p:bldP spid="40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18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349500"/>
            <a:ext cx="3214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hop: type i → type i+1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680364" y="19888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3666975" y="1988840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51" y="1921560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eck 11"/>
          <p:cNvSpPr/>
          <p:nvPr/>
        </p:nvSpPr>
        <p:spPr>
          <a:xfrm>
            <a:off x="4293592" y="1998172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20955" y="287926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1680364" y="28682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3666975" y="2868276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95536" y="1958062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Chall. C*:</a:t>
            </a:r>
            <a:endParaRPr lang="de-DE" sz="2000" dirty="0"/>
          </a:p>
        </p:txBody>
      </p:sp>
      <p:sp>
        <p:nvSpPr>
          <p:cNvPr id="26" name="Textfeld 25"/>
          <p:cNvSpPr txBox="1"/>
          <p:nvPr/>
        </p:nvSpPr>
        <p:spPr>
          <a:xfrm>
            <a:off x="884452" y="2826580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 usk: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965529" y="48832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395536" y="3743940"/>
            <a:ext cx="432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Simulator embeds own challenge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1224430" y="4381336"/>
            <a:ext cx="504008" cy="14024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1680364" y="4530370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80364" y="5272064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6468" y="452254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</a:t>
            </a:r>
            <a:endParaRPr lang="de-DE" sz="200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2616467" y="5243249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i+1</a:t>
            </a:r>
            <a:endParaRPr lang="de-DE" sz="2000" b="1" dirty="0"/>
          </a:p>
        </p:txBody>
      </p:sp>
      <p:sp>
        <p:nvSpPr>
          <p:cNvPr id="33" name="Textfeld 32"/>
          <p:cNvSpPr txBox="1"/>
          <p:nvPr/>
        </p:nvSpPr>
        <p:spPr>
          <a:xfrm>
            <a:off x="4932040" y="3743940"/>
            <a:ext cx="3800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Simulator can test on its own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93" y="281112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hteck 37"/>
          <p:cNvSpPr/>
          <p:nvPr/>
        </p:nvSpPr>
        <p:spPr>
          <a:xfrm>
            <a:off x="8083834" y="2887737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120955" y="2010961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932040" y="1986240"/>
            <a:ext cx="1188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usk*:</a:t>
            </a:r>
            <a:endParaRPr lang="de-DE" sz="2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204097" y="2848487"/>
            <a:ext cx="844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C:</a:t>
            </a:r>
            <a:endParaRPr lang="de-DE" sz="2000" dirty="0"/>
          </a:p>
        </p:txBody>
      </p:sp>
      <p:sp>
        <p:nvSpPr>
          <p:cNvPr id="47" name="Rechteck 46"/>
          <p:cNvSpPr/>
          <p:nvPr/>
        </p:nvSpPr>
        <p:spPr>
          <a:xfrm>
            <a:off x="440633" y="4883289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24694" y="4510315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932040" y="5231954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2406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19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349500"/>
            <a:ext cx="3214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hop: type i → type i+1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680364" y="19888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51" y="1921560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eck 11"/>
          <p:cNvSpPr/>
          <p:nvPr/>
        </p:nvSpPr>
        <p:spPr>
          <a:xfrm>
            <a:off x="4293592" y="1998172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20955" y="287926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1680364" y="28682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958062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Chall. C*:</a:t>
            </a:r>
            <a:endParaRPr lang="de-DE" sz="2000" dirty="0"/>
          </a:p>
        </p:txBody>
      </p:sp>
      <p:sp>
        <p:nvSpPr>
          <p:cNvPr id="26" name="Textfeld 25"/>
          <p:cNvSpPr txBox="1"/>
          <p:nvPr/>
        </p:nvSpPr>
        <p:spPr>
          <a:xfrm>
            <a:off x="884452" y="2826580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 usk: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965529" y="48832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395536" y="3743940"/>
            <a:ext cx="432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Simulator embeds own challenge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1224430" y="4381336"/>
            <a:ext cx="504008" cy="14024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1680364" y="4530370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80364" y="5272064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6468" y="452254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</a:t>
            </a:r>
            <a:endParaRPr lang="de-DE" sz="200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2616467" y="5243249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i+1</a:t>
            </a:r>
            <a:endParaRPr lang="de-DE" sz="2000" b="1" dirty="0"/>
          </a:p>
        </p:txBody>
      </p:sp>
      <p:sp>
        <p:nvSpPr>
          <p:cNvPr id="33" name="Textfeld 32"/>
          <p:cNvSpPr txBox="1"/>
          <p:nvPr/>
        </p:nvSpPr>
        <p:spPr>
          <a:xfrm>
            <a:off x="4932040" y="3743940"/>
            <a:ext cx="3800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Simulator can test on its own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93" y="281112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hteck 37"/>
          <p:cNvSpPr/>
          <p:nvPr/>
        </p:nvSpPr>
        <p:spPr>
          <a:xfrm>
            <a:off x="8083834" y="2887737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120955" y="2010961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932040" y="1986240"/>
            <a:ext cx="1188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usk*:</a:t>
            </a:r>
            <a:endParaRPr lang="de-DE" sz="2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204097" y="2848487"/>
            <a:ext cx="844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C:</a:t>
            </a:r>
            <a:endParaRPr lang="de-DE" sz="2000" dirty="0"/>
          </a:p>
        </p:txBody>
      </p:sp>
      <p:sp>
        <p:nvSpPr>
          <p:cNvPr id="47" name="Rechteck 46"/>
          <p:cNvSpPr/>
          <p:nvPr/>
        </p:nvSpPr>
        <p:spPr>
          <a:xfrm>
            <a:off x="440633" y="4883289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24694" y="4510315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932040" y="5231954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pic>
        <p:nvPicPr>
          <p:cNvPr id="50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81" y="4438778"/>
            <a:ext cx="557928" cy="52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eck 33"/>
          <p:cNvSpPr/>
          <p:nvPr/>
        </p:nvSpPr>
        <p:spPr>
          <a:xfrm>
            <a:off x="3635551" y="2010961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3635551" y="2845667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7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dirty="0" smtClean="0"/>
              <a:t>Overview</a:t>
            </a:r>
            <a:br>
              <a:rPr lang="de-DE" sz="3600" dirty="0" smtClean="0"/>
            </a:br>
            <a:endParaRPr lang="de-DE" sz="3600" dirty="0"/>
          </a:p>
        </p:txBody>
      </p:sp>
      <p:sp>
        <p:nvSpPr>
          <p:cNvPr id="7" name="Textfeld 6"/>
          <p:cNvSpPr txBox="1"/>
          <p:nvPr/>
        </p:nvSpPr>
        <p:spPr>
          <a:xfrm>
            <a:off x="755576" y="1772816"/>
            <a:ext cx="66247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smtClean="0"/>
              <a:t>Identity-</a:t>
            </a:r>
            <a:r>
              <a:rPr lang="de-DE" sz="2800" dirty="0"/>
              <a:t>B</a:t>
            </a:r>
            <a:r>
              <a:rPr lang="de-DE" sz="2800" dirty="0" smtClean="0"/>
              <a:t>ased Encryption (IBE)</a:t>
            </a:r>
          </a:p>
          <a:p>
            <a:endParaRPr lang="de-DE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smtClean="0"/>
              <a:t>Tight Security</a:t>
            </a:r>
          </a:p>
          <a:p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U</a:t>
            </a:r>
            <a:r>
              <a:rPr lang="de-DE" sz="2800" dirty="0" smtClean="0"/>
              <a:t>nderlying IBE-Scheme by Chen and Wee</a:t>
            </a:r>
          </a:p>
          <a:p>
            <a:r>
              <a:rPr lang="de-DE" sz="2800" dirty="0" smtClean="0"/>
              <a:t>      - </a:t>
            </a:r>
            <a:r>
              <a:rPr lang="de-DE" sz="2800" dirty="0"/>
              <a:t>P</a:t>
            </a:r>
            <a:r>
              <a:rPr lang="de-DE" sz="2800" dirty="0" smtClean="0"/>
              <a:t>roof </a:t>
            </a:r>
            <a:r>
              <a:rPr lang="de-DE" sz="2800" dirty="0"/>
              <a:t>I</a:t>
            </a:r>
            <a:r>
              <a:rPr lang="de-DE" sz="2800" dirty="0" smtClean="0"/>
              <a:t>dea</a:t>
            </a:r>
          </a:p>
          <a:p>
            <a:endParaRPr lang="de-DE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smtClean="0"/>
              <a:t>Result: (almost) Tight </a:t>
            </a:r>
            <a:r>
              <a:rPr lang="de-DE" sz="2800" dirty="0"/>
              <a:t>S</a:t>
            </a:r>
            <a:r>
              <a:rPr lang="de-DE" sz="2800" dirty="0" smtClean="0"/>
              <a:t>ecurity for Multi-</a:t>
            </a:r>
            <a:r>
              <a:rPr lang="de-DE" sz="2800" dirty="0"/>
              <a:t>I</a:t>
            </a:r>
            <a:r>
              <a:rPr lang="de-DE" sz="2800" dirty="0" smtClean="0"/>
              <a:t>nstance, Multi-</a:t>
            </a:r>
            <a:r>
              <a:rPr lang="de-DE" sz="2800" dirty="0"/>
              <a:t>C</a:t>
            </a:r>
            <a:r>
              <a:rPr lang="de-DE" sz="2800" dirty="0" smtClean="0"/>
              <a:t>iphertext IBE</a:t>
            </a:r>
            <a:endParaRPr lang="de-DE" sz="2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20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349500"/>
            <a:ext cx="3214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hop: type i → type i+1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680364" y="19888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51" y="1921560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eck 11"/>
          <p:cNvSpPr/>
          <p:nvPr/>
        </p:nvSpPr>
        <p:spPr>
          <a:xfrm>
            <a:off x="4293592" y="1998172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20955" y="287926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1680364" y="28682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958062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Chall. C*:</a:t>
            </a:r>
            <a:endParaRPr lang="de-DE" sz="2000" dirty="0"/>
          </a:p>
        </p:txBody>
      </p:sp>
      <p:sp>
        <p:nvSpPr>
          <p:cNvPr id="26" name="Textfeld 25"/>
          <p:cNvSpPr txBox="1"/>
          <p:nvPr/>
        </p:nvSpPr>
        <p:spPr>
          <a:xfrm>
            <a:off x="884452" y="2826580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 usk: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965529" y="48832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28" name="Textfeld 27"/>
          <p:cNvSpPr txBox="1"/>
          <p:nvPr/>
        </p:nvSpPr>
        <p:spPr>
          <a:xfrm>
            <a:off x="395536" y="3743940"/>
            <a:ext cx="432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Simulator embeds own challenge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1224430" y="4381336"/>
            <a:ext cx="504008" cy="14024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1680364" y="4530370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80364" y="5272064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6468" y="4522540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</a:t>
            </a:r>
            <a:endParaRPr lang="de-DE" sz="200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2616467" y="5243249"/>
            <a:ext cx="119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Game i+1</a:t>
            </a:r>
            <a:endParaRPr lang="de-DE" sz="2000" b="1" dirty="0"/>
          </a:p>
        </p:txBody>
      </p:sp>
      <p:sp>
        <p:nvSpPr>
          <p:cNvPr id="33" name="Textfeld 32"/>
          <p:cNvSpPr txBox="1"/>
          <p:nvPr/>
        </p:nvSpPr>
        <p:spPr>
          <a:xfrm>
            <a:off x="4932040" y="3743940"/>
            <a:ext cx="3800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Simulator can test on its own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93" y="281112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hteck 37"/>
          <p:cNvSpPr/>
          <p:nvPr/>
        </p:nvSpPr>
        <p:spPr>
          <a:xfrm>
            <a:off x="8083834" y="2887737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120955" y="2010961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932040" y="1986240"/>
            <a:ext cx="1188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usk*:</a:t>
            </a:r>
            <a:endParaRPr lang="de-DE" sz="2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204097" y="2848487"/>
            <a:ext cx="844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test C:</a:t>
            </a:r>
            <a:endParaRPr lang="de-DE" sz="2000" dirty="0"/>
          </a:p>
        </p:txBody>
      </p:sp>
      <p:sp>
        <p:nvSpPr>
          <p:cNvPr id="47" name="Rechteck 46"/>
          <p:cNvSpPr/>
          <p:nvPr/>
        </p:nvSpPr>
        <p:spPr>
          <a:xfrm>
            <a:off x="440633" y="4883289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24694" y="4510315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932040" y="5231954"/>
            <a:ext cx="1403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Decryption:</a:t>
            </a:r>
            <a:endParaRPr lang="de-DE" sz="2000" dirty="0"/>
          </a:p>
        </p:txBody>
      </p:sp>
      <p:pic>
        <p:nvPicPr>
          <p:cNvPr id="50" name="Picture 4" descr="C:\Users\Koch\AppData\Local\Microsoft\Windows\Temporary Internet Files\Content.IE5\04LW211E\haken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81" y="4438778"/>
            <a:ext cx="557928" cy="52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hteck 42"/>
          <p:cNvSpPr/>
          <p:nvPr/>
        </p:nvSpPr>
        <p:spPr>
          <a:xfrm>
            <a:off x="3635551" y="1998711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3609877" y="2868542"/>
            <a:ext cx="5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45" name="Picture 2" descr="C:\Users\Koch\AppData\Local\Microsoft\Windows\Temporary Internet Files\Content.IE5\W1X8B1JZ\explosion-cartoon-15346-larg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81" y="5174795"/>
            <a:ext cx="546755" cy="5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700" y="2391809"/>
            <a:ext cx="399702" cy="24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49" y="3264216"/>
            <a:ext cx="399702" cy="24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08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" descr="Wasser,Löschen,Cl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323" y="4923848"/>
            <a:ext cx="270659" cy="38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Our Approach</a:t>
            </a:r>
            <a:endParaRPr lang="de-DE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1412776"/>
            <a:ext cx="5906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Problem </a:t>
            </a:r>
            <a:r>
              <a:rPr lang="de-DE" sz="2400" b="1" dirty="0" smtClean="0">
                <a:solidFill>
                  <a:srgbClr val="FF0000"/>
                </a:solidFill>
              </a:rPr>
              <a:t>for </a:t>
            </a:r>
            <a:r>
              <a:rPr lang="de-DE" sz="2400" b="1" dirty="0">
                <a:solidFill>
                  <a:srgbClr val="FF0000"/>
                </a:solidFill>
              </a:rPr>
              <a:t>multi-instance, multi-ciphertext</a:t>
            </a:r>
            <a:r>
              <a:rPr lang="de-DE" sz="2400" b="1" dirty="0" smtClean="0">
                <a:solidFill>
                  <a:srgbClr val="FF0000"/>
                </a:solidFill>
              </a:rPr>
              <a:t>: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67544" y="2274073"/>
            <a:ext cx="2055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Guessing of id*</a:t>
            </a:r>
            <a:r>
              <a:rPr lang="de-DE" sz="2000" baseline="-25000" dirty="0" smtClean="0"/>
              <a:t>i+1</a:t>
            </a:r>
            <a:r>
              <a:rPr lang="de-DE" sz="2000" dirty="0" smtClean="0"/>
              <a:t>:</a:t>
            </a:r>
            <a:endParaRPr lang="de-DE" sz="2000" baseline="-25000" dirty="0"/>
          </a:p>
        </p:txBody>
      </p:sp>
      <p:sp>
        <p:nvSpPr>
          <p:cNvPr id="8" name="Textfeld 7"/>
          <p:cNvSpPr txBox="1"/>
          <p:nvPr/>
        </p:nvSpPr>
        <p:spPr>
          <a:xfrm>
            <a:off x="2477981" y="2274074"/>
            <a:ext cx="227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1.  for each instance</a:t>
            </a:r>
            <a:endParaRPr lang="de-DE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654085" y="2274073"/>
            <a:ext cx="1479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→  loss = 2</a:t>
            </a:r>
            <a:r>
              <a:rPr lang="de-DE" sz="2000" baseline="30000" dirty="0" smtClean="0"/>
              <a:t>N</a:t>
            </a:r>
            <a:r>
              <a:rPr lang="de-DE" sz="2000" baseline="20000" dirty="0" smtClean="0"/>
              <a:t>i</a:t>
            </a:r>
            <a:endParaRPr lang="de-DE" sz="2000" baseline="20000" dirty="0"/>
          </a:p>
        </p:txBody>
      </p:sp>
      <p:sp>
        <p:nvSpPr>
          <p:cNvPr id="10" name="Textfeld 9"/>
          <p:cNvSpPr txBox="1"/>
          <p:nvPr/>
        </p:nvSpPr>
        <p:spPr>
          <a:xfrm>
            <a:off x="2477981" y="2674184"/>
            <a:ext cx="5451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2.  different chall. ciphertexts have different id-bits</a:t>
            </a:r>
            <a:endParaRPr lang="de-DE" sz="2000" dirty="0"/>
          </a:p>
        </p:txBody>
      </p:sp>
      <p:sp>
        <p:nvSpPr>
          <p:cNvPr id="11" name="Textfeld 10"/>
          <p:cNvSpPr txBox="1"/>
          <p:nvPr/>
        </p:nvSpPr>
        <p:spPr>
          <a:xfrm>
            <a:off x="2875686" y="3074294"/>
            <a:ext cx="3204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→  generation is not possible</a:t>
            </a:r>
            <a:endParaRPr lang="de-DE" sz="2000" dirty="0"/>
          </a:p>
        </p:txBody>
      </p:sp>
      <p:sp>
        <p:nvSpPr>
          <p:cNvPr id="12" name="Textfeld 11"/>
          <p:cNvSpPr txBox="1"/>
          <p:nvPr/>
        </p:nvSpPr>
        <p:spPr>
          <a:xfrm>
            <a:off x="467544" y="3791361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Our solution: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453985" y="3822138"/>
            <a:ext cx="4838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distribute randomness into 2 compartments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21</a:t>
            </a:fld>
            <a:endParaRPr lang="de-DE" dirty="0"/>
          </a:p>
        </p:txBody>
      </p:sp>
      <p:pic>
        <p:nvPicPr>
          <p:cNvPr id="18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937" y="4958488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9" name="Ellipse 18"/>
          <p:cNvSpPr/>
          <p:nvPr/>
        </p:nvSpPr>
        <p:spPr>
          <a:xfrm>
            <a:off x="1277080" y="4458112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151" y="4563561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21" name="Ellipse 20"/>
          <p:cNvSpPr/>
          <p:nvPr/>
        </p:nvSpPr>
        <p:spPr>
          <a:xfrm>
            <a:off x="1277320" y="5589240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599" y="5568240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>
            <a:off x="4789639" y="4494264"/>
            <a:ext cx="2160000" cy="72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3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026" y="4584264"/>
            <a:ext cx="531225" cy="54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xtLst/>
        </p:spPr>
      </p:pic>
      <p:sp>
        <p:nvSpPr>
          <p:cNvPr id="6" name="Ellipse 5"/>
          <p:cNvSpPr/>
          <p:nvPr/>
        </p:nvSpPr>
        <p:spPr>
          <a:xfrm>
            <a:off x="4789637" y="5589240"/>
            <a:ext cx="2160000" cy="720000"/>
          </a:xfrm>
          <a:prstGeom prst="ellipse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5" name="Picture 4" descr="C:\Users\Koch\AppData\Local\Microsoft\Windows\Temporary Internet Files\Content.IE5\LMBHJW49\MC900391294[1].wmf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181" y="5676818"/>
            <a:ext cx="636913" cy="54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3995936" y="510767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dirty="0" smtClean="0"/>
              <a:t>≈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323394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9" grpId="0" animBg="1"/>
      <p:bldP spid="21" grpId="0" animBg="1"/>
      <p:bldP spid="4" grpId="0" animBg="1"/>
      <p:bldP spid="6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Our Approach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22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1484784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Solution: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38305" y="1484784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no guessing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2841772" y="210556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id*</a:t>
            </a:r>
            <a:r>
              <a:rPr lang="de-DE" sz="2400" baseline="-25000" dirty="0" smtClean="0"/>
              <a:t>i+1 </a:t>
            </a:r>
            <a:r>
              <a:rPr lang="de-DE" sz="2400" dirty="0" smtClean="0"/>
              <a:t>= 0</a:t>
            </a:r>
            <a:endParaRPr lang="de-DE" sz="2400" baseline="-25000" dirty="0"/>
          </a:p>
        </p:txBody>
      </p:sp>
      <p:sp>
        <p:nvSpPr>
          <p:cNvPr id="8" name="Textfeld 7"/>
          <p:cNvSpPr txBox="1"/>
          <p:nvPr/>
        </p:nvSpPr>
        <p:spPr>
          <a:xfrm>
            <a:off x="6374162" y="2105565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id*</a:t>
            </a:r>
            <a:r>
              <a:rPr lang="de-DE" sz="2400" baseline="-25000" dirty="0" smtClean="0"/>
              <a:t>i+1</a:t>
            </a:r>
            <a:r>
              <a:rPr lang="de-DE" sz="2400" dirty="0" smtClean="0"/>
              <a:t> = 1</a:t>
            </a:r>
            <a:endParaRPr lang="de-DE" sz="2400" baseline="-25000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2567230"/>
            <a:ext cx="1387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Simulator</a:t>
            </a:r>
          </a:p>
          <a:p>
            <a:r>
              <a:rPr lang="de-DE" sz="2400" dirty="0" smtClean="0"/>
              <a:t>gets:</a:t>
            </a:r>
            <a:endParaRPr lang="de-DE" sz="2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593" y="2797969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hteck 10"/>
          <p:cNvSpPr/>
          <p:nvPr/>
        </p:nvSpPr>
        <p:spPr>
          <a:xfrm>
            <a:off x="3670634" y="2874581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7645664" y="4535114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39552" y="3789040"/>
            <a:ext cx="58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C*:</a:t>
            </a:r>
            <a:endParaRPr lang="de-DE" sz="2400" dirty="0"/>
          </a:p>
        </p:txBody>
      </p:sp>
      <p:sp>
        <p:nvSpPr>
          <p:cNvPr id="39" name="Rechteck 38"/>
          <p:cNvSpPr/>
          <p:nvPr/>
        </p:nvSpPr>
        <p:spPr>
          <a:xfrm>
            <a:off x="2276469" y="383987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Rechteck 39"/>
          <p:cNvSpPr/>
          <p:nvPr/>
        </p:nvSpPr>
        <p:spPr>
          <a:xfrm>
            <a:off x="2709127" y="3835206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3212573" y="3839872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3736670" y="3839872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4256438" y="3849204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209" y="3774633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Rechteck 46"/>
          <p:cNvSpPr/>
          <p:nvPr/>
        </p:nvSpPr>
        <p:spPr>
          <a:xfrm>
            <a:off x="4874250" y="3851245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1409" y="4479503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usk:</a:t>
            </a:r>
            <a:endParaRPr lang="de-DE" sz="2400" dirty="0"/>
          </a:p>
        </p:txBody>
      </p:sp>
      <p:sp>
        <p:nvSpPr>
          <p:cNvPr id="49" name="Rechteck 48"/>
          <p:cNvSpPr/>
          <p:nvPr/>
        </p:nvSpPr>
        <p:spPr>
          <a:xfrm>
            <a:off x="2276469" y="453033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Rechteck 49"/>
          <p:cNvSpPr/>
          <p:nvPr/>
        </p:nvSpPr>
        <p:spPr>
          <a:xfrm>
            <a:off x="2709127" y="4525669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3212573" y="4530335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3736670" y="4530335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270581" y="4525669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5663422" y="4526404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5" name="Rechteck 54"/>
          <p:cNvSpPr/>
          <p:nvPr/>
        </p:nvSpPr>
        <p:spPr>
          <a:xfrm>
            <a:off x="6096080" y="4521738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6599526" y="4526404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7123623" y="4526404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2958285" y="2874581"/>
            <a:ext cx="508576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cxnSp>
        <p:nvCxnSpPr>
          <p:cNvPr id="60" name="Gerade Verbindung 59"/>
          <p:cNvCxnSpPr/>
          <p:nvPr/>
        </p:nvCxnSpPr>
        <p:spPr>
          <a:xfrm>
            <a:off x="5436096" y="2105565"/>
            <a:ext cx="0" cy="4507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6417172" y="2874581"/>
            <a:ext cx="54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95623" y="2874581"/>
            <a:ext cx="360000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8" name="Picture 4" descr="C:\Users\Koch\AppData\Local\Microsoft\Windows\Temporary Internet Files\Content.IE5\LMBHJW49\MC900391294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95" y="2918370"/>
            <a:ext cx="318456" cy="27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hteck 57"/>
          <p:cNvSpPr/>
          <p:nvPr/>
        </p:nvSpPr>
        <p:spPr>
          <a:xfrm>
            <a:off x="5663422" y="383987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" name="Rechteck 60"/>
          <p:cNvSpPr/>
          <p:nvPr/>
        </p:nvSpPr>
        <p:spPr>
          <a:xfrm>
            <a:off x="6096080" y="3835206"/>
            <a:ext cx="43143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6599526" y="3839872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7123623" y="3839872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7643391" y="3849204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8261203" y="3851245"/>
            <a:ext cx="360000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Rechteck 67"/>
          <p:cNvSpPr/>
          <p:nvPr/>
        </p:nvSpPr>
        <p:spPr>
          <a:xfrm>
            <a:off x="6096080" y="4941168"/>
            <a:ext cx="43143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6599526" y="4945834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7123623" y="4945834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2709127" y="4945834"/>
            <a:ext cx="43143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3212573" y="4950500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3736670" y="4950500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74" name="Picture 4" descr="C:\Users\Koch\AppData\Local\Microsoft\Windows\Temporary Internet Files\Content.IE5\LMBHJW49\MC900391294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913" y="3899016"/>
            <a:ext cx="318456" cy="27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hteck 74"/>
          <p:cNvSpPr/>
          <p:nvPr/>
        </p:nvSpPr>
        <p:spPr>
          <a:xfrm>
            <a:off x="4272150" y="4959832"/>
            <a:ext cx="508576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355261" y="5661246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type i = type i+1</a:t>
            </a:r>
            <a:endParaRPr lang="de-DE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5864407" y="6151800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type i = type i+1</a:t>
            </a:r>
            <a:endParaRPr lang="de-DE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7629106" y="4960105"/>
            <a:ext cx="54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i+1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200385" y="2639082"/>
            <a:ext cx="1216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de-DE" sz="2400" dirty="0" smtClean="0">
                <a:solidFill>
                  <a:srgbClr val="00B050"/>
                </a:solidFill>
              </a:rPr>
              <a:t>reaction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7629106" y="2639082"/>
            <a:ext cx="1216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de-DE" sz="2400" dirty="0" smtClean="0">
                <a:solidFill>
                  <a:srgbClr val="00B050"/>
                </a:solidFill>
              </a:rPr>
              <a:t>reaction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2355261" y="6151800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type i ≠ type i+1</a:t>
            </a:r>
            <a:endParaRPr lang="de-DE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5864407" y="5690135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type i ≠ type i+1</a:t>
            </a:r>
            <a:endParaRPr lang="de-DE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72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3" grpId="0" animBg="1"/>
      <p:bldP spid="38" grpId="0"/>
      <p:bldP spid="39" grpId="0" animBg="1"/>
      <p:bldP spid="40" grpId="0" animBg="1"/>
      <p:bldP spid="41" grpId="0" animBg="1"/>
      <p:bldP spid="42" grpId="0" animBg="1"/>
      <p:bldP spid="45" grpId="0" animBg="1"/>
      <p:bldP spid="47" grpId="0" animBg="1"/>
      <p:bldP spid="44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43" grpId="0" animBg="1"/>
      <p:bldP spid="3" grpId="0" animBg="1"/>
      <p:bldP spid="58" grpId="0" animBg="1"/>
      <p:bldP spid="61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14" grpId="0"/>
      <p:bldP spid="76" grpId="0"/>
      <p:bldP spid="77" grpId="0" animBg="1"/>
      <p:bldP spid="12" grpId="0"/>
      <p:bldP spid="62" grpId="0"/>
      <p:bldP spid="63" grpId="0"/>
      <p:bldP spid="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Our Approach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1484784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Solution: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38305" y="1484784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no guessing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2841772" y="210556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id*</a:t>
            </a:r>
            <a:r>
              <a:rPr lang="de-DE" sz="2400" baseline="-25000" dirty="0" smtClean="0"/>
              <a:t>i+1 </a:t>
            </a:r>
            <a:r>
              <a:rPr lang="de-DE" sz="2400" dirty="0" smtClean="0"/>
              <a:t>= 0</a:t>
            </a:r>
            <a:endParaRPr lang="de-DE" sz="2400" baseline="-25000" dirty="0"/>
          </a:p>
        </p:txBody>
      </p:sp>
      <p:sp>
        <p:nvSpPr>
          <p:cNvPr id="8" name="Textfeld 7"/>
          <p:cNvSpPr txBox="1"/>
          <p:nvPr/>
        </p:nvSpPr>
        <p:spPr>
          <a:xfrm>
            <a:off x="6374162" y="2105565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id*</a:t>
            </a:r>
            <a:r>
              <a:rPr lang="de-DE" sz="2400" baseline="-25000" dirty="0" smtClean="0"/>
              <a:t>i+1</a:t>
            </a:r>
            <a:r>
              <a:rPr lang="de-DE" sz="2400" dirty="0" smtClean="0"/>
              <a:t> = 1</a:t>
            </a:r>
            <a:endParaRPr lang="de-DE" sz="2400" baseline="-25000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2567230"/>
            <a:ext cx="1387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Simulator</a:t>
            </a:r>
          </a:p>
          <a:p>
            <a:r>
              <a:rPr lang="de-DE" sz="2400" dirty="0" smtClean="0"/>
              <a:t>gets:</a:t>
            </a:r>
            <a:endParaRPr lang="de-DE" sz="2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593" y="2797969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hteck 10"/>
          <p:cNvSpPr/>
          <p:nvPr/>
        </p:nvSpPr>
        <p:spPr>
          <a:xfrm>
            <a:off x="3670634" y="2874581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7645664" y="4535114"/>
            <a:ext cx="508576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39552" y="3789040"/>
            <a:ext cx="58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C*:</a:t>
            </a:r>
            <a:endParaRPr lang="de-DE" sz="2400" dirty="0"/>
          </a:p>
        </p:txBody>
      </p:sp>
      <p:sp>
        <p:nvSpPr>
          <p:cNvPr id="39" name="Rechteck 38"/>
          <p:cNvSpPr/>
          <p:nvPr/>
        </p:nvSpPr>
        <p:spPr>
          <a:xfrm>
            <a:off x="2276469" y="383987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209" y="3774633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Rechteck 46"/>
          <p:cNvSpPr/>
          <p:nvPr/>
        </p:nvSpPr>
        <p:spPr>
          <a:xfrm>
            <a:off x="4874250" y="3851245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1409" y="4479503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usk:</a:t>
            </a:r>
            <a:endParaRPr lang="de-DE" sz="2400" dirty="0"/>
          </a:p>
        </p:txBody>
      </p:sp>
      <p:sp>
        <p:nvSpPr>
          <p:cNvPr id="49" name="Rechteck 48"/>
          <p:cNvSpPr/>
          <p:nvPr/>
        </p:nvSpPr>
        <p:spPr>
          <a:xfrm>
            <a:off x="2276469" y="453033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4" name="Rechteck 53"/>
          <p:cNvSpPr/>
          <p:nvPr/>
        </p:nvSpPr>
        <p:spPr>
          <a:xfrm>
            <a:off x="5663422" y="4526404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5" name="Rechteck 54"/>
          <p:cNvSpPr/>
          <p:nvPr/>
        </p:nvSpPr>
        <p:spPr>
          <a:xfrm>
            <a:off x="6096080" y="4521738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6599526" y="4526404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7123623" y="4526404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2958285" y="2874581"/>
            <a:ext cx="508576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cxnSp>
        <p:nvCxnSpPr>
          <p:cNvPr id="60" name="Gerade Verbindung 59"/>
          <p:cNvCxnSpPr/>
          <p:nvPr/>
        </p:nvCxnSpPr>
        <p:spPr>
          <a:xfrm>
            <a:off x="5436096" y="2105565"/>
            <a:ext cx="0" cy="4507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6417172" y="2874581"/>
            <a:ext cx="54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95623" y="2874581"/>
            <a:ext cx="360000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8" name="Picture 4" descr="C:\Users\Koch\AppData\Local\Microsoft\Windows\Temporary Internet Files\Content.IE5\LMBHJW49\MC900391294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95" y="2918370"/>
            <a:ext cx="318456" cy="27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hteck 57"/>
          <p:cNvSpPr/>
          <p:nvPr/>
        </p:nvSpPr>
        <p:spPr>
          <a:xfrm>
            <a:off x="5663422" y="383987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Rechteck 66"/>
          <p:cNvSpPr/>
          <p:nvPr/>
        </p:nvSpPr>
        <p:spPr>
          <a:xfrm>
            <a:off x="8261203" y="3851245"/>
            <a:ext cx="360000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Rechteck 70"/>
          <p:cNvSpPr/>
          <p:nvPr/>
        </p:nvSpPr>
        <p:spPr>
          <a:xfrm>
            <a:off x="2709127" y="4945834"/>
            <a:ext cx="43143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3212573" y="4950500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3736670" y="4950500"/>
            <a:ext cx="43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74" name="Picture 4" descr="C:\Users\Koch\AppData\Local\Microsoft\Windows\Temporary Internet Files\Content.IE5\LMBHJW49\MC900391294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913" y="3899016"/>
            <a:ext cx="318456" cy="27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hteck 74"/>
          <p:cNvSpPr/>
          <p:nvPr/>
        </p:nvSpPr>
        <p:spPr>
          <a:xfrm>
            <a:off x="4272150" y="4959832"/>
            <a:ext cx="508576" cy="360000"/>
          </a:xfrm>
          <a:prstGeom prst="rect">
            <a:avLst/>
          </a:prstGeom>
          <a:noFill/>
          <a:ln w="444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i+1</a:t>
            </a:r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355261" y="5661246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type i = type i+1</a:t>
            </a:r>
            <a:endParaRPr lang="de-DE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5864407" y="6151800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type i = type i+1</a:t>
            </a:r>
            <a:endParaRPr lang="de-DE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200385" y="2639082"/>
            <a:ext cx="1216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de-DE" sz="2400" dirty="0" smtClean="0">
                <a:solidFill>
                  <a:srgbClr val="00B050"/>
                </a:solidFill>
              </a:rPr>
              <a:t>reaction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7629106" y="2639082"/>
            <a:ext cx="12161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de-DE" sz="2400" dirty="0" smtClean="0">
                <a:solidFill>
                  <a:srgbClr val="00B050"/>
                </a:solidFill>
              </a:rPr>
              <a:t>reaction</a:t>
            </a:r>
            <a:endParaRPr lang="de-DE" sz="2400" dirty="0">
              <a:solidFill>
                <a:srgbClr val="00B050"/>
              </a:solidFill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2355261" y="6151800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type i ≠ type i+1</a:t>
            </a:r>
            <a:endParaRPr lang="de-DE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5864407" y="5690135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type i ≠ type i+1</a:t>
            </a:r>
            <a:endParaRPr lang="de-DE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4437112"/>
            <a:ext cx="69544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first fully secure </a:t>
            </a:r>
            <a:r>
              <a:rPr lang="de-DE" sz="2400" dirty="0" smtClean="0">
                <a:solidFill>
                  <a:srgbClr val="FF0000"/>
                </a:solidFill>
              </a:rPr>
              <a:t>multi-instance</a:t>
            </a:r>
            <a:r>
              <a:rPr lang="de-DE" sz="2400" dirty="0" smtClean="0"/>
              <a:t>, </a:t>
            </a:r>
            <a:r>
              <a:rPr lang="de-DE" sz="2400" dirty="0" smtClean="0">
                <a:solidFill>
                  <a:srgbClr val="FF0000"/>
                </a:solidFill>
              </a:rPr>
              <a:t>multi-ciphertext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     IBE with </a:t>
            </a:r>
            <a:r>
              <a:rPr lang="de-DE" sz="2400" dirty="0" smtClean="0">
                <a:solidFill>
                  <a:srgbClr val="FF0000"/>
                </a:solidFill>
              </a:rPr>
              <a:t>loss </a:t>
            </a:r>
            <a:r>
              <a:rPr lang="az-Cyrl-AZ" sz="2400" dirty="0" smtClean="0">
                <a:solidFill>
                  <a:srgbClr val="FF0000"/>
                </a:solidFill>
              </a:rPr>
              <a:t>О</a:t>
            </a:r>
            <a:r>
              <a:rPr lang="de-DE" sz="2400" dirty="0" smtClean="0">
                <a:solidFill>
                  <a:srgbClr val="FF0000"/>
                </a:solidFill>
              </a:rPr>
              <a:t>(n) </a:t>
            </a:r>
            <a:r>
              <a:rPr lang="de-DE" sz="2400" dirty="0" smtClean="0"/>
              <a:t>for n-bit identities under a </a:t>
            </a:r>
            <a:r>
              <a:rPr lang="de-DE" sz="2400" dirty="0"/>
              <a:t>simple</a:t>
            </a:r>
            <a:endParaRPr lang="de-DE" sz="2400" dirty="0" smtClean="0"/>
          </a:p>
          <a:p>
            <a:r>
              <a:rPr lang="de-DE" sz="2400" dirty="0" smtClean="0"/>
              <a:t>     assumption  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1700808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no guessing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539551" y="2576613"/>
            <a:ext cx="76931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Cyrl-AZ" sz="2400" dirty="0" smtClean="0"/>
              <a:t>О</a:t>
            </a:r>
            <a:r>
              <a:rPr lang="de-DE" sz="2400" dirty="0" smtClean="0"/>
              <a:t>(n) reductions:  n = length of identity </a:t>
            </a:r>
          </a:p>
          <a:p>
            <a:r>
              <a:rPr lang="de-DE" sz="2400" dirty="0" smtClean="0"/>
              <a:t>                                    → loss independent of the number of </a:t>
            </a:r>
          </a:p>
          <a:p>
            <a:r>
              <a:rPr lang="de-DE" sz="2400" dirty="0" smtClean="0"/>
              <a:t>                                    ciphertexts , instances and </a:t>
            </a:r>
            <a:r>
              <a:rPr lang="de-DE" sz="2400" dirty="0"/>
              <a:t>usk-queries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258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25</a:t>
            </a:fld>
            <a:endParaRPr lang="de-DE" dirty="0"/>
          </a:p>
        </p:txBody>
      </p:sp>
      <p:pic>
        <p:nvPicPr>
          <p:cNvPr id="1026" name="Picture 2" descr="C:\Users\Koch\AppData\Local\Microsoft\Windows\Temporary Internet Files\Content.IE5\04LW211E\stock-footage--the-end-animation-embedded-alpha-channel-add-your-own-background-old-fashioned-hollywood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32856"/>
            <a:ext cx="3810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8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Identity-</a:t>
            </a:r>
            <a:r>
              <a:rPr lang="de-DE" dirty="0"/>
              <a:t>B</a:t>
            </a:r>
            <a:r>
              <a:rPr lang="de-DE" dirty="0" smtClean="0"/>
              <a:t>ased </a:t>
            </a:r>
            <a:r>
              <a:rPr lang="de-DE" dirty="0"/>
              <a:t>E</a:t>
            </a:r>
            <a:r>
              <a:rPr lang="de-DE" dirty="0" smtClean="0"/>
              <a:t>ncryption (IBE)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3</a:t>
            </a:fld>
            <a:endParaRPr lang="de-DE" dirty="0"/>
          </a:p>
        </p:txBody>
      </p:sp>
      <p:pic>
        <p:nvPicPr>
          <p:cNvPr id="5" name="Picture 3" descr="C:\Users\Koch\AppData\Local\Microsoft\Windows\Temporary Internet Files\Content.IE5\LMBHJW49\PngMedium-user-boy-icon-blond-hair-15956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87558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Koch\AppData\Local\Microsoft\Windows\Temporary Internet Files\Content.IE5\N4J4Q1IJ\medium-user-boy-icon-young-66.6-15955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87972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Koch\AppData\Local\Microsoft\Windows\Temporary Internet Files\Content.IE5\LMBHJW49\thumb-male-user-icon-thumbs-up-66.6-15142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60000" cy="4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pieren 18"/>
          <p:cNvGrpSpPr/>
          <p:nvPr/>
        </p:nvGrpSpPr>
        <p:grpSpPr>
          <a:xfrm>
            <a:off x="6920011" y="1497075"/>
            <a:ext cx="1346448" cy="1008112"/>
            <a:chOff x="1043608" y="1628800"/>
            <a:chExt cx="1346448" cy="100811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0099" y="1785107"/>
              <a:ext cx="753466" cy="601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Wolke 8"/>
            <p:cNvSpPr/>
            <p:nvPr/>
          </p:nvSpPr>
          <p:spPr>
            <a:xfrm>
              <a:off x="1043608" y="1628800"/>
              <a:ext cx="1346448" cy="1008112"/>
            </a:xfrm>
            <a:prstGeom prst="cloud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21" name="Picture 24" descr="C:\Users\Koch\AppData\Local\Microsoft\Windows\Temporary Internet Files\Content.IE5\W1X8B1JZ\large-Key-0-8935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257" y="5661248"/>
            <a:ext cx="360000" cy="1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3" descr="C:\Users\Koch\AppData\Local\Microsoft\Windows\Temporary Internet Files\Content.IE5\N4J4Q1IJ\medium-key-66.6-16457[1]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95596" y="4788523"/>
            <a:ext cx="220681" cy="42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Gerade Verbindung mit Pfeil 22"/>
          <p:cNvCxnSpPr/>
          <p:nvPr/>
        </p:nvCxnSpPr>
        <p:spPr>
          <a:xfrm>
            <a:off x="5076056" y="2996952"/>
            <a:ext cx="1443242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2051720" y="2924944"/>
            <a:ext cx="2346112" cy="15288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2"/>
          <p:cNvGrpSpPr/>
          <p:nvPr/>
        </p:nvGrpSpPr>
        <p:grpSpPr>
          <a:xfrm>
            <a:off x="2538108" y="3072250"/>
            <a:ext cx="478556" cy="734170"/>
            <a:chOff x="7226218" y="3822390"/>
            <a:chExt cx="691185" cy="830746"/>
          </a:xfrm>
        </p:grpSpPr>
        <p:pic>
          <p:nvPicPr>
            <p:cNvPr id="20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7" descr="C:\Users\Koch\AppData\Local\Microsoft\Windows\Temporary Internet Files\Content.IE5\04LW211E\15568-illustration-of-a-cartoon-padlock-pv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8883" y="4194616"/>
              <a:ext cx="458520" cy="45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uppieren 25"/>
          <p:cNvGrpSpPr/>
          <p:nvPr/>
        </p:nvGrpSpPr>
        <p:grpSpPr>
          <a:xfrm>
            <a:off x="5940152" y="3152716"/>
            <a:ext cx="483897" cy="687608"/>
            <a:chOff x="7226218" y="3822390"/>
            <a:chExt cx="637991" cy="839626"/>
          </a:xfrm>
        </p:grpSpPr>
        <p:pic>
          <p:nvPicPr>
            <p:cNvPr id="27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1" descr="C:\Users\Koch\AppData\Local\Microsoft\Windows\Temporary Internet Files\Content.IE5\N4J4Q1IJ\large-Lock-0-11253[1].gif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194616"/>
              <a:ext cx="360000" cy="46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5976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IBE-IND-CPA Security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4</a:t>
            </a:fld>
            <a:endParaRPr lang="de-DE" dirty="0"/>
          </a:p>
        </p:txBody>
      </p:sp>
      <p:pic>
        <p:nvPicPr>
          <p:cNvPr id="5" name="Picture 3" descr="C:\Users\Koch\AppData\Local\Microsoft\Windows\Temporary Internet Files\Content.IE5\LMBHJW49\PngMedium-user-boy-icon-blond-hair-15956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875580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Koch\AppData\Local\Microsoft\Windows\Temporary Internet Files\Content.IE5\N4J4Q1IJ\medium-user-boy-icon-young-66.6-15955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87972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Koch\AppData\Local\Microsoft\Windows\Temporary Internet Files\Content.IE5\LMBHJW49\thumb-male-user-icon-thumbs-up-66.6-15142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60000" cy="4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pieren 18"/>
          <p:cNvGrpSpPr/>
          <p:nvPr/>
        </p:nvGrpSpPr>
        <p:grpSpPr>
          <a:xfrm>
            <a:off x="6920011" y="1497075"/>
            <a:ext cx="1346448" cy="1008112"/>
            <a:chOff x="1043608" y="1628800"/>
            <a:chExt cx="1346448" cy="100811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0099" y="1785107"/>
              <a:ext cx="753466" cy="601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Wolke 8"/>
            <p:cNvSpPr/>
            <p:nvPr/>
          </p:nvSpPr>
          <p:spPr>
            <a:xfrm>
              <a:off x="1043608" y="1628800"/>
              <a:ext cx="1346448" cy="1008112"/>
            </a:xfrm>
            <a:prstGeom prst="cloud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124449" y="4552176"/>
            <a:ext cx="519559" cy="734170"/>
            <a:chOff x="7226218" y="3822390"/>
            <a:chExt cx="673653" cy="830754"/>
          </a:xfrm>
        </p:grpSpPr>
        <p:pic>
          <p:nvPicPr>
            <p:cNvPr id="14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7" descr="C:\Users\Koch\AppData\Local\Microsoft\Windows\Temporary Internet Files\Content.IE5\04LW211E\15568-illustration-of-a-cartoon-padlock-pv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4133585"/>
              <a:ext cx="519559" cy="519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24" descr="C:\Users\Koch\AppData\Local\Microsoft\Windows\Temporary Internet Files\Content.IE5\W1X8B1JZ\large-Key-0-8935[1]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257" y="5661248"/>
            <a:ext cx="360000" cy="1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3" descr="C:\Users\Koch\AppData\Local\Microsoft\Windows\Temporary Internet Files\Content.IE5\N4J4Q1IJ\medium-key-66.6-16457[1]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95596" y="4788523"/>
            <a:ext cx="220681" cy="42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Gerade Verbindung mit Pfeil 22"/>
          <p:cNvCxnSpPr/>
          <p:nvPr/>
        </p:nvCxnSpPr>
        <p:spPr>
          <a:xfrm>
            <a:off x="5076056" y="2996952"/>
            <a:ext cx="1443242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2051720" y="2924944"/>
            <a:ext cx="2346112" cy="15288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268760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19261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03" y="4339077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579" y="4101667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Gruppieren 28"/>
          <p:cNvGrpSpPr/>
          <p:nvPr/>
        </p:nvGrpSpPr>
        <p:grpSpPr>
          <a:xfrm>
            <a:off x="2538108" y="3072250"/>
            <a:ext cx="478556" cy="734170"/>
            <a:chOff x="7226218" y="3822390"/>
            <a:chExt cx="691185" cy="830746"/>
          </a:xfrm>
        </p:grpSpPr>
        <p:pic>
          <p:nvPicPr>
            <p:cNvPr id="30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7" descr="C:\Users\Koch\AppData\Local\Microsoft\Windows\Temporary Internet Files\Content.IE5\04LW211E\15568-illustration-of-a-cartoon-padlock-pv[1]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11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8883" y="4194616"/>
              <a:ext cx="458520" cy="45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feld 7"/>
          <p:cNvSpPr txBox="1"/>
          <p:nvPr/>
        </p:nvSpPr>
        <p:spPr>
          <a:xfrm>
            <a:off x="3854286" y="5320683"/>
            <a:ext cx="108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r>
              <a:rPr lang="de-DE" dirty="0" smtClean="0"/>
              <a:t>* for id*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527703" y="5797114"/>
            <a:ext cx="2356232" cy="628117"/>
            <a:chOff x="3224776" y="5819887"/>
            <a:chExt cx="2356232" cy="628117"/>
          </a:xfrm>
        </p:grpSpPr>
        <p:sp>
          <p:nvSpPr>
            <p:cNvPr id="3" name="Textfeld 2"/>
            <p:cNvSpPr txBox="1"/>
            <p:nvPr/>
          </p:nvSpPr>
          <p:spPr>
            <a:xfrm>
              <a:off x="3865474" y="5872335"/>
              <a:ext cx="17155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/>
                <a:t>M</a:t>
              </a:r>
              <a:r>
                <a:rPr lang="de-DE" sz="2800" baseline="30000" dirty="0" smtClean="0"/>
                <a:t>0 </a:t>
              </a:r>
              <a:r>
                <a:rPr lang="de-DE" sz="2800" dirty="0" smtClean="0"/>
                <a:t>or M</a:t>
              </a:r>
              <a:r>
                <a:rPr lang="de-DE" sz="2800" baseline="30000" dirty="0" smtClean="0"/>
                <a:t>1 </a:t>
              </a:r>
              <a:r>
                <a:rPr lang="de-DE" sz="2800" dirty="0" smtClean="0"/>
                <a:t>?</a:t>
              </a:r>
              <a:endParaRPr lang="de-DE" sz="2800" baseline="30000" dirty="0"/>
            </a:p>
          </p:txBody>
        </p:sp>
        <p:pic>
          <p:nvPicPr>
            <p:cNvPr id="32" name="Picture 5" descr="C:\Users\Koch\AppData\Local\Microsoft\Windows\Temporary Internet Files\Content.IE5\04LW211E\2594363003_7c6d73b804[1]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4776" y="5819887"/>
              <a:ext cx="628117" cy="628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uppieren 32"/>
          <p:cNvGrpSpPr/>
          <p:nvPr/>
        </p:nvGrpSpPr>
        <p:grpSpPr>
          <a:xfrm>
            <a:off x="5940152" y="3152716"/>
            <a:ext cx="483897" cy="687608"/>
            <a:chOff x="7226218" y="3822390"/>
            <a:chExt cx="637991" cy="839626"/>
          </a:xfrm>
        </p:grpSpPr>
        <p:pic>
          <p:nvPicPr>
            <p:cNvPr id="34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1" descr="C:\Users\Koch\AppData\Local\Microsoft\Windows\Temporary Internet Files\Content.IE5\N4J4Q1IJ\large-Lock-0-11253[1].gif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194616"/>
              <a:ext cx="360000" cy="46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058023" y="5760819"/>
                <a:ext cx="2863926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800" dirty="0" smtClean="0"/>
                  <a:t>succ.prob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800" dirty="0" smtClean="0"/>
                  <a:t> + </a:t>
                </a:r>
                <a:r>
                  <a:rPr lang="el-GR" sz="2800" dirty="0" smtClean="0"/>
                  <a:t>ε</a:t>
                </a:r>
                <a:r>
                  <a:rPr lang="de-DE" sz="2800" baseline="-25000" dirty="0" smtClean="0"/>
                  <a:t>1</a:t>
                </a:r>
                <a:r>
                  <a:rPr lang="de-DE" sz="2800" dirty="0" smtClean="0"/>
                  <a:t> </a:t>
                </a:r>
                <a:endParaRPr lang="de-DE" sz="28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023" y="5760819"/>
                <a:ext cx="2863926" cy="700705"/>
              </a:xfrm>
              <a:prstGeom prst="rect">
                <a:avLst/>
              </a:prstGeom>
              <a:blipFill rotWithShape="1">
                <a:blip r:embed="rId14"/>
                <a:stretch>
                  <a:fillRect l="-4478" b="-121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35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uppieren 39"/>
          <p:cNvGrpSpPr/>
          <p:nvPr/>
        </p:nvGrpSpPr>
        <p:grpSpPr>
          <a:xfrm>
            <a:off x="1882007" y="2861698"/>
            <a:ext cx="519559" cy="734170"/>
            <a:chOff x="7226218" y="3822390"/>
            <a:chExt cx="673653" cy="830754"/>
          </a:xfrm>
        </p:grpSpPr>
        <p:pic>
          <p:nvPicPr>
            <p:cNvPr id="41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17" descr="C:\Users\Koch\AppData\Local\Microsoft\Windows\Temporary Internet Files\Content.IE5\04LW211E\15568-illustration-of-a-cartoon-padlock-pv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4133585"/>
              <a:ext cx="519559" cy="519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Multi-</a:t>
            </a:r>
            <a:r>
              <a:rPr lang="de-DE" dirty="0"/>
              <a:t>I</a:t>
            </a:r>
            <a:r>
              <a:rPr lang="de-DE" dirty="0" smtClean="0"/>
              <a:t>nstance, Multi-</a:t>
            </a:r>
            <a:r>
              <a:rPr lang="de-DE" dirty="0"/>
              <a:t>C</a:t>
            </a:r>
            <a:r>
              <a:rPr lang="de-DE" dirty="0" smtClean="0"/>
              <a:t>iphertext </a:t>
            </a:r>
            <a:br>
              <a:rPr lang="de-DE" dirty="0" smtClean="0"/>
            </a:br>
            <a:r>
              <a:rPr lang="de-DE" dirty="0" smtClean="0"/>
              <a:t>IBE-IND-CPA Security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5</a:t>
            </a:fld>
            <a:endParaRPr lang="de-DE" dirty="0"/>
          </a:p>
        </p:txBody>
      </p:sp>
      <p:pic>
        <p:nvPicPr>
          <p:cNvPr id="5" name="Picture 3" descr="C:\Users\Koch\AppData\Local\Microsoft\Windows\Temporary Internet Files\Content.IE5\LMBHJW49\PngMedium-user-boy-icon-blond-hair-15956[1]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573" y="3361826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Koch\AppData\Local\Microsoft\Windows\Temporary Internet Files\Content.IE5\N4J4Q1IJ\medium-user-boy-icon-young-66.6-1595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69" y="3167978"/>
            <a:ext cx="360000" cy="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Koch\AppData\Local\Microsoft\Windows\Temporary Internet Files\Content.IE5\LMBHJW49\thumb-male-user-icon-thumbs-up-66.6-15142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42" y="2383302"/>
            <a:ext cx="360000" cy="4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4" descr="C:\Users\Koch\AppData\Local\Microsoft\Windows\Temporary Internet Files\Content.IE5\W1X8B1JZ\large-Key-0-8935[1]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573" y="4027493"/>
            <a:ext cx="360000" cy="1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3" descr="C:\Users\Koch\AppData\Local\Microsoft\Windows\Temporary Internet Files\Content.IE5\N4J4Q1IJ\medium-key-66.6-16457[1]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37328" y="3723077"/>
            <a:ext cx="220681" cy="42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>
          <a:xfrm>
            <a:off x="521341" y="1777912"/>
            <a:ext cx="2939724" cy="29475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531" y="1715400"/>
            <a:ext cx="2962275" cy="29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08298"/>
            <a:ext cx="2962275" cy="29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812" y="2204864"/>
            <a:ext cx="1011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286" y="2228373"/>
            <a:ext cx="2036763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Gruppieren 55"/>
          <p:cNvGrpSpPr/>
          <p:nvPr/>
        </p:nvGrpSpPr>
        <p:grpSpPr>
          <a:xfrm>
            <a:off x="6364286" y="2128853"/>
            <a:ext cx="974559" cy="568921"/>
            <a:chOff x="6228184" y="2222028"/>
            <a:chExt cx="974559" cy="568921"/>
          </a:xfrm>
        </p:grpSpPr>
        <p:sp>
          <p:nvSpPr>
            <p:cNvPr id="9" name="Wolke 8"/>
            <p:cNvSpPr/>
            <p:nvPr/>
          </p:nvSpPr>
          <p:spPr>
            <a:xfrm>
              <a:off x="6228184" y="2222028"/>
              <a:ext cx="974559" cy="568921"/>
            </a:xfrm>
            <a:prstGeom prst="cloud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00000">
              <a:off x="6613450" y="2274777"/>
              <a:ext cx="204026" cy="463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619" y="4265129"/>
            <a:ext cx="2036763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" name="Gruppieren 56"/>
          <p:cNvGrpSpPr/>
          <p:nvPr/>
        </p:nvGrpSpPr>
        <p:grpSpPr>
          <a:xfrm>
            <a:off x="3900710" y="4138937"/>
            <a:ext cx="1011237" cy="596900"/>
            <a:chOff x="4065588" y="3132138"/>
            <a:chExt cx="1011237" cy="596900"/>
          </a:xfrm>
        </p:grpSpPr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5588" y="3132138"/>
              <a:ext cx="1011237" cy="596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329" y="3232413"/>
              <a:ext cx="329753" cy="367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7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629" y="2248869"/>
            <a:ext cx="628117" cy="628117"/>
          </a:xfrm>
          <a:prstGeom prst="rect">
            <a:avLst/>
          </a:prstGeom>
          <a:noFill/>
          <a:extLst/>
        </p:spPr>
      </p:pic>
      <p:pic>
        <p:nvPicPr>
          <p:cNvPr id="28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089" y="1418967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och\AppData\Local\Microsoft\Windows\Temporary Internet Files\Content.IE5\04LW211E\2594363003_7c6d73b804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080" y="4725413"/>
            <a:ext cx="628117" cy="62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pieren 15"/>
          <p:cNvGrpSpPr/>
          <p:nvPr/>
        </p:nvGrpSpPr>
        <p:grpSpPr>
          <a:xfrm>
            <a:off x="1943693" y="3438103"/>
            <a:ext cx="440291" cy="734170"/>
            <a:chOff x="7226218" y="3822390"/>
            <a:chExt cx="617872" cy="842424"/>
          </a:xfrm>
        </p:grpSpPr>
        <p:pic>
          <p:nvPicPr>
            <p:cNvPr id="17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9" descr="C:\Users\Koch\AppData\Local\Microsoft\Windows\Temporary Internet Files\Content.IE5\LMBHJW49\large-Lock-33.3-11253[1].gif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223535"/>
              <a:ext cx="339881" cy="44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uppieren 9"/>
          <p:cNvGrpSpPr/>
          <p:nvPr/>
        </p:nvGrpSpPr>
        <p:grpSpPr>
          <a:xfrm>
            <a:off x="1617880" y="3308968"/>
            <a:ext cx="483897" cy="687608"/>
            <a:chOff x="7226218" y="3822390"/>
            <a:chExt cx="637991" cy="839626"/>
          </a:xfrm>
        </p:grpSpPr>
        <p:pic>
          <p:nvPicPr>
            <p:cNvPr id="11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1" descr="C:\Users\Koch\AppData\Local\Microsoft\Windows\Temporary Internet Files\Content.IE5\N4J4Q1IJ\large-Lock-0-11253[1].gif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194616"/>
              <a:ext cx="360000" cy="46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368" y="2973679"/>
            <a:ext cx="5175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3" name="Gruppieren 62"/>
          <p:cNvGrpSpPr/>
          <p:nvPr/>
        </p:nvGrpSpPr>
        <p:grpSpPr>
          <a:xfrm>
            <a:off x="7283368" y="3478778"/>
            <a:ext cx="440291" cy="734170"/>
            <a:chOff x="7226218" y="3822390"/>
            <a:chExt cx="617872" cy="842424"/>
          </a:xfrm>
        </p:grpSpPr>
        <p:pic>
          <p:nvPicPr>
            <p:cNvPr id="64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19" descr="C:\Users\Koch\AppData\Local\Microsoft\Windows\Temporary Internet Files\Content.IE5\LMBHJW49\large-Lock-33.3-11253[1].gif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223535"/>
              <a:ext cx="339881" cy="44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959" y="3239182"/>
            <a:ext cx="4873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123" y="5039471"/>
            <a:ext cx="5175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" name="Gruppieren 44"/>
          <p:cNvGrpSpPr/>
          <p:nvPr/>
        </p:nvGrpSpPr>
        <p:grpSpPr>
          <a:xfrm>
            <a:off x="4799834" y="5589240"/>
            <a:ext cx="440291" cy="734170"/>
            <a:chOff x="7226218" y="3822390"/>
            <a:chExt cx="617872" cy="842424"/>
          </a:xfrm>
        </p:grpSpPr>
        <p:pic>
          <p:nvPicPr>
            <p:cNvPr id="46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19" descr="C:\Users\Koch\AppData\Local\Microsoft\Windows\Temporary Internet Files\Content.IE5\LMBHJW49\large-Lock-33.3-11253[1].gif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223535"/>
              <a:ext cx="339881" cy="44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523" y="5374709"/>
            <a:ext cx="4873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490124" y="5122419"/>
                <a:ext cx="2677208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/>
                  <a:t>M</a:t>
                </a:r>
                <a:r>
                  <a:rPr lang="de-DE" sz="2400" baseline="30000" dirty="0" smtClean="0"/>
                  <a:t>0</a:t>
                </a:r>
                <a:r>
                  <a:rPr lang="de-DE" sz="2400" baseline="-25000" dirty="0" smtClean="0"/>
                  <a:t>i,c</a:t>
                </a:r>
                <a:r>
                  <a:rPr lang="de-DE" sz="2400" dirty="0" smtClean="0"/>
                  <a:t> or M</a:t>
                </a:r>
                <a:r>
                  <a:rPr lang="de-DE" sz="2400" baseline="30000" dirty="0" smtClean="0"/>
                  <a:t>1</a:t>
                </a:r>
                <a:r>
                  <a:rPr lang="de-DE" sz="2400" baseline="-25000" dirty="0" smtClean="0"/>
                  <a:t>i,c</a:t>
                </a:r>
                <a:r>
                  <a:rPr lang="de-DE" sz="2400" dirty="0" smtClean="0"/>
                  <a:t>?</a:t>
                </a:r>
                <a:endParaRPr lang="de-DE" sz="2400" dirty="0"/>
              </a:p>
              <a:p>
                <a:r>
                  <a:rPr lang="de-DE" sz="2400" dirty="0" smtClean="0"/>
                  <a:t>succ.prob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/>
                  <a:t> + </a:t>
                </a:r>
                <a:r>
                  <a:rPr lang="el-GR" sz="2400" dirty="0" smtClean="0"/>
                  <a:t>ε</a:t>
                </a:r>
                <a:r>
                  <a:rPr lang="de-DE" sz="2400" baseline="-25000" dirty="0" smtClean="0"/>
                  <a:t>multi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24" y="5122419"/>
                <a:ext cx="2677208" cy="983218"/>
              </a:xfrm>
              <a:prstGeom prst="rect">
                <a:avLst/>
              </a:prstGeom>
              <a:blipFill rotWithShape="1">
                <a:blip r:embed="rId22"/>
                <a:stretch>
                  <a:fillRect l="-3409" t="-4938" r="-227" b="-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63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Tight </a:t>
            </a:r>
            <a:r>
              <a:rPr lang="de-DE" dirty="0"/>
              <a:t>S</a:t>
            </a:r>
            <a:r>
              <a:rPr lang="de-DE" dirty="0" smtClean="0"/>
              <a:t>ecurity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6</a:t>
            </a:fld>
            <a:endParaRPr lang="de-DE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43" y="1412776"/>
            <a:ext cx="101123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146" y="1436367"/>
            <a:ext cx="1011237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856" y="3281187"/>
            <a:ext cx="427037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4" descr="C:\Users\Koch\AppData\Local\Microsoft\Windows\Temporary Internet Files\Content.IE5\W1X8B1JZ\large-Key-0-8935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67" y="3281188"/>
            <a:ext cx="360000" cy="1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pieren 11"/>
          <p:cNvGrpSpPr/>
          <p:nvPr/>
        </p:nvGrpSpPr>
        <p:grpSpPr>
          <a:xfrm>
            <a:off x="911294" y="2204864"/>
            <a:ext cx="502878" cy="787682"/>
            <a:chOff x="7380312" y="3761838"/>
            <a:chExt cx="652025" cy="891306"/>
          </a:xfrm>
        </p:grpSpPr>
        <p:pic>
          <p:nvPicPr>
            <p:cNvPr id="13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354" y="3761838"/>
              <a:ext cx="555983" cy="744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7" descr="C:\Users\Koch\AppData\Local\Microsoft\Windows\Temporary Internet Files\Content.IE5\04LW211E\15568-illustration-of-a-cartoon-padlock-pv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4133585"/>
              <a:ext cx="519559" cy="519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uppieren 14"/>
          <p:cNvGrpSpPr/>
          <p:nvPr/>
        </p:nvGrpSpPr>
        <p:grpSpPr>
          <a:xfrm>
            <a:off x="2969573" y="2204864"/>
            <a:ext cx="440291" cy="734170"/>
            <a:chOff x="7226218" y="3822390"/>
            <a:chExt cx="617872" cy="842424"/>
          </a:xfrm>
        </p:grpSpPr>
        <p:pic>
          <p:nvPicPr>
            <p:cNvPr id="16" name="Picture 16" descr="C:\Users\Koch\AppData\Local\Microsoft\Windows\Temporary Internet Files\Content.IE5\N4J4Q1IJ\Anonymous-Paper-2-icon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218" y="3822390"/>
              <a:ext cx="555983" cy="744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9" descr="C:\Users\Koch\AppData\Local\Microsoft\Windows\Temporary Internet Files\Content.IE5\LMBHJW49\large-Lock-33.3-11253[1]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4209" y="4223535"/>
              <a:ext cx="339881" cy="44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feld 5"/>
          <p:cNvSpPr txBox="1"/>
          <p:nvPr/>
        </p:nvSpPr>
        <p:spPr>
          <a:xfrm>
            <a:off x="1907704" y="1436367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. . . </a:t>
            </a:r>
            <a:endParaRPr lang="de-DE" sz="2800" dirty="0"/>
          </a:p>
        </p:txBody>
      </p:sp>
      <p:sp>
        <p:nvSpPr>
          <p:cNvPr id="19" name="Textfeld 18"/>
          <p:cNvSpPr txBox="1"/>
          <p:nvPr/>
        </p:nvSpPr>
        <p:spPr>
          <a:xfrm>
            <a:off x="1907703" y="2267648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. . . </a:t>
            </a:r>
            <a:endParaRPr lang="de-DE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441" y="3016074"/>
            <a:ext cx="9445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4644008" y="1529735"/>
            <a:ext cx="168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C000"/>
                </a:solidFill>
              </a:rPr>
              <a:t>N</a:t>
            </a:r>
            <a:r>
              <a:rPr lang="de-DE" sz="2400" baseline="-25000" dirty="0">
                <a:solidFill>
                  <a:srgbClr val="FFC000"/>
                </a:solidFill>
              </a:rPr>
              <a:t>i</a:t>
            </a:r>
            <a:r>
              <a:rPr lang="de-DE" sz="2400" baseline="-25000" dirty="0" smtClean="0"/>
              <a:t>  </a:t>
            </a:r>
            <a:r>
              <a:rPr lang="de-DE" sz="2400" dirty="0" smtClean="0"/>
              <a:t>instances</a:t>
            </a:r>
            <a:endParaRPr lang="de-DE" sz="2400" dirty="0"/>
          </a:p>
        </p:txBody>
      </p:sp>
      <p:sp>
        <p:nvSpPr>
          <p:cNvPr id="18" name="Textfeld 17"/>
          <p:cNvSpPr txBox="1"/>
          <p:nvPr/>
        </p:nvSpPr>
        <p:spPr>
          <a:xfrm>
            <a:off x="4644008" y="2319370"/>
            <a:ext cx="2655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7030A0"/>
                </a:solidFill>
              </a:rPr>
              <a:t>N</a:t>
            </a:r>
            <a:r>
              <a:rPr lang="de-DE" sz="2400" baseline="-25000" dirty="0" smtClean="0">
                <a:solidFill>
                  <a:srgbClr val="7030A0"/>
                </a:solidFill>
              </a:rPr>
              <a:t>c</a:t>
            </a:r>
            <a:r>
              <a:rPr lang="de-DE" sz="2400" dirty="0" smtClean="0"/>
              <a:t> chall. ciphertexts</a:t>
            </a:r>
            <a:endParaRPr lang="de-DE" sz="2400" dirty="0"/>
          </a:p>
        </p:txBody>
      </p:sp>
      <p:sp>
        <p:nvSpPr>
          <p:cNvPr id="21" name="Textfeld 20"/>
          <p:cNvSpPr txBox="1"/>
          <p:nvPr/>
        </p:nvSpPr>
        <p:spPr>
          <a:xfrm>
            <a:off x="4644008" y="3159891"/>
            <a:ext cx="259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N</a:t>
            </a:r>
            <a:r>
              <a:rPr lang="de-DE" sz="2400" baseline="-25000" dirty="0" smtClean="0">
                <a:solidFill>
                  <a:srgbClr val="FF0000"/>
                </a:solidFill>
              </a:rPr>
              <a:t>u</a:t>
            </a:r>
            <a:r>
              <a:rPr lang="de-DE" sz="2400" dirty="0" smtClean="0"/>
              <a:t> user secret keys</a:t>
            </a:r>
            <a:endParaRPr lang="de-DE" sz="2400" dirty="0"/>
          </a:p>
        </p:txBody>
      </p:sp>
      <p:sp>
        <p:nvSpPr>
          <p:cNvPr id="23" name="Textfeld 22"/>
          <p:cNvSpPr txBox="1"/>
          <p:nvPr/>
        </p:nvSpPr>
        <p:spPr>
          <a:xfrm>
            <a:off x="633443" y="3621556"/>
            <a:ext cx="6883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security proof = reduction to hard problem (adv. = 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P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488" y="5724509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37" y="5095859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71" y="5373216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13" y="4232572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feld 23"/>
          <p:cNvSpPr txBox="1"/>
          <p:nvPr/>
        </p:nvSpPr>
        <p:spPr>
          <a:xfrm>
            <a:off x="1907703" y="4232572"/>
            <a:ext cx="4244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attack adv.  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N</a:t>
            </a:r>
            <a:r>
              <a:rPr lang="de-DE" sz="2400" baseline="-25000" dirty="0" smtClean="0">
                <a:solidFill>
                  <a:srgbClr val="FF0000"/>
                </a:solidFill>
              </a:rPr>
              <a:t>u</a:t>
            </a:r>
            <a:r>
              <a:rPr lang="de-DE" sz="2400" dirty="0" smtClean="0"/>
              <a:t>·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P    </a:t>
            </a:r>
            <a:r>
              <a:rPr lang="de-DE" sz="2400" dirty="0" smtClean="0"/>
              <a:t> (generic)</a:t>
            </a:r>
            <a:endParaRPr lang="de-DE" sz="2400" baseline="-25000" dirty="0"/>
          </a:p>
        </p:txBody>
      </p:sp>
      <p:sp>
        <p:nvSpPr>
          <p:cNvPr id="32" name="Textfeld 31"/>
          <p:cNvSpPr txBox="1"/>
          <p:nvPr/>
        </p:nvSpPr>
        <p:spPr>
          <a:xfrm>
            <a:off x="1907703" y="5440940"/>
            <a:ext cx="5183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attack adv.  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multi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C000"/>
                </a:solidFill>
              </a:rPr>
              <a:t>N</a:t>
            </a:r>
            <a:r>
              <a:rPr lang="de-DE" sz="2400" baseline="-25000" dirty="0">
                <a:solidFill>
                  <a:srgbClr val="FFC000"/>
                </a:solidFill>
              </a:rPr>
              <a:t>i</a:t>
            </a:r>
            <a:r>
              <a:rPr lang="de-DE" sz="2400" dirty="0" smtClean="0"/>
              <a:t>·</a:t>
            </a:r>
            <a:r>
              <a:rPr lang="de-DE" sz="2400" dirty="0" smtClean="0">
                <a:solidFill>
                  <a:srgbClr val="7030A0"/>
                </a:solidFill>
              </a:rPr>
              <a:t>N</a:t>
            </a:r>
            <a:r>
              <a:rPr lang="de-DE" sz="2400" baseline="-25000" dirty="0" smtClean="0">
                <a:solidFill>
                  <a:srgbClr val="7030A0"/>
                </a:solidFill>
              </a:rPr>
              <a:t>c</a:t>
            </a:r>
            <a:r>
              <a:rPr lang="de-DE" sz="2400" dirty="0" smtClean="0"/>
              <a:t>·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=</a:t>
            </a:r>
            <a:r>
              <a:rPr lang="de-DE" sz="2400" dirty="0"/>
              <a:t> </a:t>
            </a:r>
            <a:r>
              <a:rPr lang="de-DE" sz="2400" dirty="0" smtClean="0">
                <a:solidFill>
                  <a:srgbClr val="FFC000"/>
                </a:solidFill>
              </a:rPr>
              <a:t>N</a:t>
            </a:r>
            <a:r>
              <a:rPr lang="de-DE" sz="2400" baseline="-25000" dirty="0">
                <a:solidFill>
                  <a:srgbClr val="FFC000"/>
                </a:solidFill>
              </a:rPr>
              <a:t>i</a:t>
            </a:r>
            <a:r>
              <a:rPr lang="de-DE" sz="2400" dirty="0" smtClean="0"/>
              <a:t>·</a:t>
            </a:r>
            <a:r>
              <a:rPr lang="de-DE" sz="2400" dirty="0" smtClean="0">
                <a:solidFill>
                  <a:srgbClr val="7030A0"/>
                </a:solidFill>
              </a:rPr>
              <a:t>N</a:t>
            </a:r>
            <a:r>
              <a:rPr lang="de-DE" sz="2400" baseline="-25000" dirty="0" smtClean="0">
                <a:solidFill>
                  <a:srgbClr val="7030A0"/>
                </a:solidFill>
              </a:rPr>
              <a:t>c</a:t>
            </a:r>
            <a:r>
              <a:rPr lang="de-DE" sz="2400" dirty="0" smtClean="0"/>
              <a:t>·</a:t>
            </a:r>
            <a:r>
              <a:rPr lang="de-DE" sz="2400" dirty="0" smtClean="0">
                <a:solidFill>
                  <a:srgbClr val="FF0000"/>
                </a:solidFill>
              </a:rPr>
              <a:t>N</a:t>
            </a:r>
            <a:r>
              <a:rPr lang="de-DE" sz="2400" baseline="-25000" dirty="0" smtClean="0">
                <a:solidFill>
                  <a:srgbClr val="FF0000"/>
                </a:solidFill>
              </a:rPr>
              <a:t>u</a:t>
            </a:r>
            <a:r>
              <a:rPr lang="de-DE" sz="2400" dirty="0" smtClean="0"/>
              <a:t>·</a:t>
            </a:r>
            <a:r>
              <a:rPr lang="el-GR" sz="2400" dirty="0" smtClean="0"/>
              <a:t>ε</a:t>
            </a:r>
            <a:r>
              <a:rPr lang="de-DE" sz="2400" baseline="-25000" dirty="0" smtClean="0"/>
              <a:t>P</a:t>
            </a:r>
            <a:endParaRPr lang="de-DE" sz="2400" baseline="-25000" dirty="0"/>
          </a:p>
        </p:txBody>
      </p:sp>
      <p:sp>
        <p:nvSpPr>
          <p:cNvPr id="25" name="Textfeld 24"/>
          <p:cNvSpPr txBox="1"/>
          <p:nvPr/>
        </p:nvSpPr>
        <p:spPr>
          <a:xfrm>
            <a:off x="7273241" y="4694237"/>
            <a:ext cx="1521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attacks </a:t>
            </a:r>
          </a:p>
          <a:p>
            <a:r>
              <a:rPr lang="de-DE" sz="2400" dirty="0" smtClean="0">
                <a:solidFill>
                  <a:srgbClr val="FF0000"/>
                </a:solidFill>
              </a:rPr>
              <a:t>potentially</a:t>
            </a:r>
          </a:p>
          <a:p>
            <a:r>
              <a:rPr lang="de-DE" sz="2400" dirty="0" smtClean="0">
                <a:solidFill>
                  <a:srgbClr val="FF0000"/>
                </a:solidFill>
              </a:rPr>
              <a:t>easier</a:t>
            </a:r>
          </a:p>
        </p:txBody>
      </p:sp>
    </p:spTree>
    <p:extLst>
      <p:ext uri="{BB962C8B-B14F-4D97-AF65-F5344CB8AC3E}">
        <p14:creationId xmlns:p14="http://schemas.microsoft.com/office/powerpoint/2010/main" val="405588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7" grpId="0"/>
      <p:bldP spid="18" grpId="0"/>
      <p:bldP spid="21" grpId="0"/>
      <p:bldP spid="23" grpId="0"/>
      <p:bldP spid="24" grpId="0"/>
      <p:bldP spid="32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Tight Security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5295900" algn="l"/>
              </a:tabLst>
            </a:pPr>
            <a:r>
              <a:rPr lang="de-DE" dirty="0" smtClean="0"/>
              <a:t>Our goal: tight security</a:t>
            </a:r>
            <a:r>
              <a:rPr lang="de-DE" dirty="0"/>
              <a:t> </a:t>
            </a:r>
            <a:r>
              <a:rPr lang="de-DE" dirty="0" smtClean="0"/>
              <a:t>i.e.      </a:t>
            </a:r>
            <a:r>
              <a:rPr lang="el-GR" dirty="0" smtClean="0">
                <a:solidFill>
                  <a:srgbClr val="FF0000"/>
                </a:solidFill>
              </a:rPr>
              <a:t>ε</a:t>
            </a:r>
            <a:r>
              <a:rPr lang="de-DE" baseline="-25000" dirty="0" smtClean="0">
                <a:solidFill>
                  <a:srgbClr val="FF0000"/>
                </a:solidFill>
              </a:rPr>
              <a:t>multi</a:t>
            </a:r>
            <a:r>
              <a:rPr lang="de-DE" dirty="0" smtClean="0">
                <a:solidFill>
                  <a:srgbClr val="FF0000"/>
                </a:solidFill>
              </a:rPr>
              <a:t> ≈ </a:t>
            </a:r>
            <a:r>
              <a:rPr lang="el-GR" dirty="0" smtClean="0">
                <a:solidFill>
                  <a:srgbClr val="FF0000"/>
                </a:solidFill>
              </a:rPr>
              <a:t>ε</a:t>
            </a:r>
            <a:r>
              <a:rPr lang="de-DE" baseline="-25000" dirty="0" smtClean="0">
                <a:solidFill>
                  <a:srgbClr val="FF0000"/>
                </a:solidFill>
              </a:rPr>
              <a:t>P</a:t>
            </a:r>
          </a:p>
          <a:p>
            <a:pPr marL="0" indent="0">
              <a:buNone/>
            </a:pPr>
            <a:r>
              <a:rPr lang="de-DE" baseline="-25000" dirty="0"/>
              <a:t> </a:t>
            </a:r>
            <a:r>
              <a:rPr lang="de-DE" baseline="-25000" dirty="0" smtClean="0"/>
              <a:t>    </a:t>
            </a:r>
            <a:r>
              <a:rPr lang="de-DE" baseline="-25000" dirty="0"/>
              <a:t> </a:t>
            </a:r>
            <a:r>
              <a:rPr lang="de-DE" dirty="0" smtClean="0"/>
              <a:t>independent of N</a:t>
            </a:r>
            <a:r>
              <a:rPr lang="de-DE" baseline="-25000" dirty="0"/>
              <a:t>i</a:t>
            </a:r>
            <a:r>
              <a:rPr lang="de-DE" dirty="0" smtClean="0"/>
              <a:t>, N</a:t>
            </a:r>
            <a:r>
              <a:rPr lang="de-DE" baseline="-25000" dirty="0" smtClean="0"/>
              <a:t>c</a:t>
            </a:r>
            <a:r>
              <a:rPr lang="de-DE" dirty="0" smtClean="0"/>
              <a:t>, N</a:t>
            </a:r>
            <a:r>
              <a:rPr lang="de-DE" baseline="-25000" dirty="0" smtClean="0"/>
              <a:t>u</a:t>
            </a:r>
          </a:p>
          <a:p>
            <a:pPr marL="0" indent="0">
              <a:buNone/>
            </a:pPr>
            <a:r>
              <a:rPr lang="de-DE" dirty="0" smtClean="0"/>
              <a:t>    → smaller keys, smaller groups …</a:t>
            </a:r>
          </a:p>
          <a:p>
            <a:r>
              <a:rPr lang="de-DE" dirty="0" smtClean="0"/>
              <a:t>recently: (somewhat) tightly secure multi-instance/multi-ciphertext PKE [HJ12, LJYP14]</a:t>
            </a:r>
          </a:p>
          <a:p>
            <a:r>
              <a:rPr lang="de-DE" dirty="0" smtClean="0"/>
              <a:t>[Chen,Wee13]: somewhat tightly secure IBE</a:t>
            </a:r>
          </a:p>
          <a:p>
            <a:pPr marL="0" indent="0">
              <a:buNone/>
              <a:tabLst>
                <a:tab pos="5295900" algn="l"/>
              </a:tabLst>
            </a:pPr>
            <a:r>
              <a:rPr lang="de-DE" dirty="0"/>
              <a:t> </a:t>
            </a:r>
            <a:r>
              <a:rPr lang="de-DE" dirty="0" smtClean="0"/>
              <a:t>   1 </a:t>
            </a:r>
            <a:r>
              <a:rPr lang="de-DE" dirty="0"/>
              <a:t>instance/1 </a:t>
            </a:r>
            <a:r>
              <a:rPr lang="de-DE" dirty="0" smtClean="0"/>
              <a:t>ciphertext:           </a:t>
            </a:r>
            <a:r>
              <a:rPr lang="el-GR" dirty="0" smtClean="0">
                <a:solidFill>
                  <a:srgbClr val="00B050"/>
                </a:solidFill>
              </a:rPr>
              <a:t>ε</a:t>
            </a:r>
            <a:r>
              <a:rPr lang="de-DE" baseline="-25000" dirty="0" smtClean="0">
                <a:solidFill>
                  <a:srgbClr val="00B050"/>
                </a:solidFill>
              </a:rPr>
              <a:t>1 </a:t>
            </a:r>
            <a:r>
              <a:rPr lang="el-GR" dirty="0" smtClean="0">
                <a:solidFill>
                  <a:srgbClr val="00B050"/>
                </a:solidFill>
              </a:rPr>
              <a:t>≈</a:t>
            </a:r>
            <a:r>
              <a:rPr lang="de-DE" dirty="0" smtClean="0">
                <a:solidFill>
                  <a:srgbClr val="00B050"/>
                </a:solidFill>
              </a:rPr>
              <a:t> N</a:t>
            </a:r>
            <a:r>
              <a:rPr lang="de-DE" baseline="-25000" dirty="0" smtClean="0">
                <a:solidFill>
                  <a:srgbClr val="00B050"/>
                </a:solidFill>
              </a:rPr>
              <a:t>u</a:t>
            </a:r>
            <a:r>
              <a:rPr lang="de-DE" dirty="0" smtClean="0">
                <a:solidFill>
                  <a:srgbClr val="00B050"/>
                </a:solidFill>
              </a:rPr>
              <a:t>·</a:t>
            </a:r>
            <a:r>
              <a:rPr lang="el-GR" dirty="0" smtClean="0">
                <a:solidFill>
                  <a:srgbClr val="00B050"/>
                </a:solidFill>
              </a:rPr>
              <a:t>ε</a:t>
            </a:r>
            <a:r>
              <a:rPr lang="de-DE" baseline="-25000" dirty="0" smtClean="0">
                <a:solidFill>
                  <a:srgbClr val="00B050"/>
                </a:solidFill>
              </a:rPr>
              <a:t>P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            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7</a:t>
            </a:fld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466219" y="4778768"/>
            <a:ext cx="360040" cy="432048"/>
            <a:chOff x="7102329" y="3848472"/>
            <a:chExt cx="447786" cy="423664"/>
          </a:xfrm>
        </p:grpSpPr>
        <p:cxnSp>
          <p:nvCxnSpPr>
            <p:cNvPr id="6" name="Gerade Verbindung 5"/>
            <p:cNvCxnSpPr/>
            <p:nvPr/>
          </p:nvCxnSpPr>
          <p:spPr>
            <a:xfrm flipH="1">
              <a:off x="7102329" y="3848472"/>
              <a:ext cx="447786" cy="4236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6"/>
            <p:cNvCxnSpPr/>
            <p:nvPr/>
          </p:nvCxnSpPr>
          <p:spPr>
            <a:xfrm>
              <a:off x="7120254" y="3848472"/>
              <a:ext cx="429860" cy="42366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708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617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Sequence of games depending on n-bit identity id = 1…n :</a:t>
            </a:r>
          </a:p>
          <a:p>
            <a:r>
              <a:rPr lang="de-DE" sz="2000" dirty="0" smtClean="0"/>
              <a:t>                                      </a:t>
            </a:r>
          </a:p>
        </p:txBody>
      </p:sp>
      <p:sp>
        <p:nvSpPr>
          <p:cNvPr id="9" name="Ellipse 8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pic>
        <p:nvPicPr>
          <p:cNvPr id="19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12" name="Rechteck 11"/>
          <p:cNvSpPr/>
          <p:nvPr/>
        </p:nvSpPr>
        <p:spPr>
          <a:xfrm>
            <a:off x="1657901" y="4299277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4448305" y="4282656"/>
            <a:ext cx="4314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763504" y="5429660"/>
            <a:ext cx="38010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 </a:t>
            </a:r>
            <a:r>
              <a:rPr lang="de-DE" sz="2200" b="1" dirty="0" smtClean="0"/>
              <a:t>depends on id</a:t>
            </a:r>
            <a:r>
              <a:rPr lang="de-DE" sz="2200" b="1" baseline="-25000" dirty="0" smtClean="0"/>
              <a:t>i</a:t>
            </a:r>
            <a:r>
              <a:rPr lang="de-DE" sz="2200" b="1" dirty="0" smtClean="0"/>
              <a:t> = i and position</a:t>
            </a:r>
            <a:endParaRPr lang="de-DE" sz="2200" b="1" dirty="0"/>
          </a:p>
        </p:txBody>
      </p:sp>
      <p:sp>
        <p:nvSpPr>
          <p:cNvPr id="3" name="Ellipse 2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6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7275558" y="4201822"/>
            <a:ext cx="360000" cy="457455"/>
            <a:chOff x="6054555" y="3691585"/>
            <a:chExt cx="360000" cy="457455"/>
          </a:xfrm>
        </p:grpSpPr>
        <p:sp>
          <p:nvSpPr>
            <p:cNvPr id="33" name="Rechteck 32"/>
            <p:cNvSpPr/>
            <p:nvPr/>
          </p:nvSpPr>
          <p:spPr>
            <a:xfrm>
              <a:off x="6054555" y="3789040"/>
              <a:ext cx="360000" cy="360000"/>
            </a:xfrm>
            <a:prstGeom prst="rect">
              <a:avLst/>
            </a:prstGeom>
            <a:noFill/>
            <a:ln w="444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6514" y="3691585"/>
              <a:ext cx="236081" cy="369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7" name="Gerade Verbindung mit Pfeil 6"/>
          <p:cNvCxnSpPr/>
          <p:nvPr/>
        </p:nvCxnSpPr>
        <p:spPr>
          <a:xfrm>
            <a:off x="1837901" y="3546212"/>
            <a:ext cx="0" cy="6556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4664025" y="3546212"/>
            <a:ext cx="0" cy="6556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7455558" y="3546212"/>
            <a:ext cx="0" cy="6556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543639" y="4289945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</a:t>
            </a:r>
            <a:endParaRPr lang="de-DE" b="1" dirty="0"/>
          </a:p>
        </p:txBody>
      </p:sp>
      <p:sp>
        <p:nvSpPr>
          <p:cNvPr id="44" name="Textfeld 43"/>
          <p:cNvSpPr txBox="1"/>
          <p:nvPr/>
        </p:nvSpPr>
        <p:spPr>
          <a:xfrm>
            <a:off x="7544891" y="4479277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5910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2" grpId="0" animBg="1"/>
      <p:bldP spid="30" grpId="0" animBg="1"/>
      <p:bldP spid="32" grpId="0"/>
      <p:bldP spid="3" grpId="0" animBg="1"/>
      <p:bldP spid="1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" descr="C:\Users\Koch\AppData\Local\Microsoft\Windows\Temporary Internet Files\Content.IE5\LMBHJW49\dynamite2-larg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62" y="3164583"/>
            <a:ext cx="629751" cy="3816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DE" dirty="0" smtClean="0"/>
              <a:t>roof </a:t>
            </a:r>
            <a:r>
              <a:rPr lang="de-DE" dirty="0"/>
              <a:t>I</a:t>
            </a:r>
            <a:r>
              <a:rPr lang="de-DE" dirty="0" smtClean="0"/>
              <a:t>dea of Chen and Wee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B29F-6486-4067-903D-8143B4E14F1C}" type="slidenum">
              <a:rPr lang="de-DE" smtClean="0"/>
              <a:t>9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1340768"/>
            <a:ext cx="617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Sequence of games depending on n-bit identity id = 1…n :</a:t>
            </a:r>
          </a:p>
          <a:p>
            <a:r>
              <a:rPr lang="de-DE" sz="2000" dirty="0" smtClean="0"/>
              <a:t>                                      </a:t>
            </a:r>
          </a:p>
        </p:txBody>
      </p:sp>
      <p:sp>
        <p:nvSpPr>
          <p:cNvPr id="9" name="Ellipse 8"/>
          <p:cNvSpPr/>
          <p:nvPr/>
        </p:nvSpPr>
        <p:spPr>
          <a:xfrm>
            <a:off x="3583905" y="2664207"/>
            <a:ext cx="216024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64207"/>
            <a:ext cx="21828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383290" y="285419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normal</a:t>
            </a:r>
            <a:endParaRPr lang="de-DE" dirty="0"/>
          </a:p>
        </p:txBody>
      </p:sp>
      <p:pic>
        <p:nvPicPr>
          <p:cNvPr id="19" name="Picture 14" descr="C:\Users\Koch\AppData\Local\Microsoft\Windows\Temporary Internet Files\Content.IE5\W1X8B1JZ\diceddt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69656"/>
            <a:ext cx="542147" cy="5511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</p:pic>
      <p:sp>
        <p:nvSpPr>
          <p:cNvPr id="11" name="Textfeld 10"/>
          <p:cNvSpPr txBox="1"/>
          <p:nvPr/>
        </p:nvSpPr>
        <p:spPr>
          <a:xfrm>
            <a:off x="539552" y="386104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C*:</a:t>
            </a:r>
            <a:endParaRPr lang="de-DE" sz="2000" dirty="0"/>
          </a:p>
        </p:txBody>
      </p:sp>
      <p:sp>
        <p:nvSpPr>
          <p:cNvPr id="12" name="Rechteck 11"/>
          <p:cNvSpPr/>
          <p:nvPr/>
        </p:nvSpPr>
        <p:spPr>
          <a:xfrm>
            <a:off x="1979712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1386" y="4459222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normal usk:</a:t>
            </a:r>
            <a:endParaRPr lang="de-DE" sz="2000" dirty="0"/>
          </a:p>
        </p:txBody>
      </p:sp>
      <p:sp>
        <p:nvSpPr>
          <p:cNvPr id="15" name="Rechteck 14"/>
          <p:cNvSpPr/>
          <p:nvPr/>
        </p:nvSpPr>
        <p:spPr>
          <a:xfrm>
            <a:off x="1979712" y="4429405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855888" y="3837316"/>
            <a:ext cx="1173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C*:</a:t>
            </a:r>
            <a:endParaRPr lang="de-DE" sz="2000" dirty="0"/>
          </a:p>
        </p:txBody>
      </p:sp>
      <p:sp>
        <p:nvSpPr>
          <p:cNvPr id="17" name="Rechteck 16"/>
          <p:cNvSpPr/>
          <p:nvPr/>
        </p:nvSpPr>
        <p:spPr>
          <a:xfrm>
            <a:off x="4067944" y="3789040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4500602" y="3789040"/>
            <a:ext cx="431438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5004048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528145" y="3789040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i*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767723" y="4459222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type i </a:t>
            </a:r>
            <a:r>
              <a:rPr lang="de-DE" sz="2000" dirty="0" smtClean="0"/>
              <a:t>usk:</a:t>
            </a:r>
            <a:endParaRPr lang="de-DE" sz="2000" dirty="0"/>
          </a:p>
        </p:txBody>
      </p:sp>
      <p:sp>
        <p:nvSpPr>
          <p:cNvPr id="26" name="Rechteck 25"/>
          <p:cNvSpPr/>
          <p:nvPr/>
        </p:nvSpPr>
        <p:spPr>
          <a:xfrm>
            <a:off x="4067944" y="4424739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>
            <a:off x="4500602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5004048" y="4415407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5528145" y="4420073"/>
            <a:ext cx="43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948264" y="3837316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1*… i*</a:t>
            </a:r>
            <a:endParaRPr lang="de-DE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459222"/>
            <a:ext cx="1281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id|</a:t>
            </a:r>
            <a:r>
              <a:rPr lang="de-DE" sz="2000" baseline="-25000" dirty="0" smtClean="0"/>
              <a:t>i </a:t>
            </a:r>
            <a:r>
              <a:rPr lang="de-DE" sz="2000" dirty="0" smtClean="0"/>
              <a:t>= 1 … i</a:t>
            </a:r>
            <a:endParaRPr lang="de-DE" sz="2000" dirty="0"/>
          </a:p>
        </p:txBody>
      </p:sp>
      <p:sp>
        <p:nvSpPr>
          <p:cNvPr id="33" name="Rechteck 32"/>
          <p:cNvSpPr/>
          <p:nvPr/>
        </p:nvSpPr>
        <p:spPr>
          <a:xfrm>
            <a:off x="6054555" y="3789040"/>
            <a:ext cx="360000" cy="360000"/>
          </a:xfrm>
          <a:prstGeom prst="rect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5" name="Gerade Verbindung 34"/>
          <p:cNvCxnSpPr/>
          <p:nvPr/>
        </p:nvCxnSpPr>
        <p:spPr>
          <a:xfrm>
            <a:off x="2159712" y="515719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57192"/>
            <a:ext cx="190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Gerade Verbindung 49"/>
          <p:cNvCxnSpPr/>
          <p:nvPr/>
        </p:nvCxnSpPr>
        <p:spPr>
          <a:xfrm>
            <a:off x="6054555" y="5162674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11560" y="5913276"/>
            <a:ext cx="7515232" cy="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507976" y="5162674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same type</a:t>
            </a:r>
          </a:p>
          <a:p>
            <a:r>
              <a:rPr lang="de-DE" sz="2000" dirty="0" smtClean="0"/>
              <a:t>id|</a:t>
            </a:r>
            <a:r>
              <a:rPr lang="de-DE" sz="2000" baseline="-25000" dirty="0" smtClean="0"/>
              <a:t>i</a:t>
            </a:r>
            <a:r>
              <a:rPr lang="de-DE" sz="2000" dirty="0" smtClean="0"/>
              <a:t>* =  id|</a:t>
            </a:r>
            <a:r>
              <a:rPr lang="de-DE" sz="2000" baseline="-25000" dirty="0" smtClean="0"/>
              <a:t>i</a:t>
            </a:r>
            <a:endParaRPr lang="de-DE" sz="2000" baseline="-25000" dirty="0"/>
          </a:p>
        </p:txBody>
      </p:sp>
      <p:sp>
        <p:nvSpPr>
          <p:cNvPr id="41" name="Textfeld 40"/>
          <p:cNvSpPr txBox="1"/>
          <p:nvPr/>
        </p:nvSpPr>
        <p:spPr>
          <a:xfrm>
            <a:off x="543608" y="6093296"/>
            <a:ext cx="1334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Decryption</a:t>
            </a:r>
            <a:endParaRPr lang="de-DE" sz="2000" dirty="0"/>
          </a:p>
        </p:txBody>
      </p:sp>
      <p:sp>
        <p:nvSpPr>
          <p:cNvPr id="3" name="Ellipse 2"/>
          <p:cNvSpPr/>
          <p:nvPr/>
        </p:nvSpPr>
        <p:spPr>
          <a:xfrm>
            <a:off x="6375558" y="2685207"/>
            <a:ext cx="2160000" cy="720000"/>
          </a:xfrm>
          <a:prstGeom prst="ellipse">
            <a:avLst/>
          </a:prstGeom>
          <a:noFill/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6" name="Picture 2" descr="C:\Users\Koch\AppData\Local\Microsoft\Windows\Temporary Internet Files\Content.IE5\W1X8B1JZ\fire_cutie_mark_by_rildraw-d4sngls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37" y="2664207"/>
            <a:ext cx="405441" cy="6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14" y="3691585"/>
            <a:ext cx="236081" cy="36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feld 39"/>
          <p:cNvSpPr txBox="1"/>
          <p:nvPr/>
        </p:nvSpPr>
        <p:spPr>
          <a:xfrm>
            <a:off x="539552" y="1721276"/>
            <a:ext cx="5946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start with real security game →  change all usks and C* 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6569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/>
      <p:bldP spid="15" grpId="0" animBg="1"/>
      <p:bldP spid="16" grpId="0"/>
      <p:bldP spid="17" grpId="0" animBg="1"/>
      <p:bldP spid="30" grpId="0" animBg="1"/>
      <p:bldP spid="23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1" grpId="0"/>
      <p:bldP spid="32" grpId="0"/>
      <p:bldP spid="33" grpId="0" animBg="1"/>
      <p:bldP spid="38" grpId="0"/>
      <p:bldP spid="41" grpId="0"/>
      <p:bldP spid="40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Office PowerPoint</Application>
  <PresentationFormat>Bildschirmpräsentation (4:3)</PresentationFormat>
  <Paragraphs>395</Paragraphs>
  <Slides>25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Larissa</vt:lpstr>
      <vt:lpstr>Identity-based encryption with (almost) tight security in the multi-instance, multi-ciphertext setting</vt:lpstr>
      <vt:lpstr>Overview </vt:lpstr>
      <vt:lpstr>Identity-Based Encryption (IBE)</vt:lpstr>
      <vt:lpstr>IBE-IND-CPA Security</vt:lpstr>
      <vt:lpstr>Multi-Instance, Multi-Ciphertext  IBE-IND-CPA Security</vt:lpstr>
      <vt:lpstr>Tight Security</vt:lpstr>
      <vt:lpstr>Tight Security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Proof Idea of Chen and Wee</vt:lpstr>
      <vt:lpstr>Our Approach</vt:lpstr>
      <vt:lpstr>Our Approach</vt:lpstr>
      <vt:lpstr>Our Approach</vt:lpstr>
      <vt:lpstr>Conclusion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Jessica Koch</dc:creator>
  <cp:lastModifiedBy>Jessica Koch</cp:lastModifiedBy>
  <cp:revision>546</cp:revision>
  <dcterms:created xsi:type="dcterms:W3CDTF">2015-03-03T09:50:01Z</dcterms:created>
  <dcterms:modified xsi:type="dcterms:W3CDTF">2015-04-01T02:23:07Z</dcterms:modified>
</cp:coreProperties>
</file>