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9" r:id="rId4"/>
    <p:sldId id="264" r:id="rId5"/>
    <p:sldId id="265" r:id="rId6"/>
    <p:sldId id="260" r:id="rId7"/>
    <p:sldId id="275" r:id="rId8"/>
    <p:sldId id="261" r:id="rId9"/>
    <p:sldId id="276" r:id="rId10"/>
    <p:sldId id="267" r:id="rId11"/>
    <p:sldId id="263" r:id="rId12"/>
    <p:sldId id="266" r:id="rId13"/>
    <p:sldId id="269" r:id="rId14"/>
    <p:sldId id="268" r:id="rId15"/>
    <p:sldId id="270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BCA1D-9670-41C4-B75A-E5FF99224723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A240F-6767-4E65-80FA-6FBB2B37435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2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94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49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9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8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7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11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34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12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6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A240F-6767-4E65-80FA-6FBB2B3743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6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1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8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8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8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0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7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6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2460A-2B95-4398-929D-83FFFE379F5B}" type="datetimeFigureOut">
              <a:rPr lang="en-US" smtClean="0"/>
              <a:t>2015-03-31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F737-E35C-4125-BBBE-DB6421677DB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4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7078" y="637731"/>
            <a:ext cx="10980752" cy="2387600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+mn-lt"/>
              </a:rPr>
              <a:t>Simple Lattice Trapdoor Sampling </a:t>
            </a:r>
            <a:br>
              <a:rPr lang="en-US" sz="5400" b="1" dirty="0">
                <a:latin typeface="+mn-lt"/>
              </a:rPr>
            </a:br>
            <a:r>
              <a:rPr lang="en-US" sz="5400" b="1" dirty="0">
                <a:latin typeface="+mn-lt"/>
              </a:rPr>
              <a:t>from a</a:t>
            </a:r>
            <a:br>
              <a:rPr lang="en-US" sz="5400" b="1" dirty="0">
                <a:latin typeface="+mn-lt"/>
              </a:rPr>
            </a:br>
            <a:r>
              <a:rPr lang="en-US" sz="5400" b="1" dirty="0">
                <a:latin typeface="+mn-lt"/>
              </a:rPr>
              <a:t>Broad Class of Distributions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461" y="416697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Vadim Lyubashevsky and Daniel </a:t>
            </a:r>
            <a:r>
              <a:rPr lang="en-US" sz="3600" dirty="0" err="1">
                <a:solidFill>
                  <a:srgbClr val="00B050"/>
                </a:solidFill>
              </a:rPr>
              <a:t>Wichs</a:t>
            </a:r>
            <a:endParaRPr lang="en-US" sz="3600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448" y="5690552"/>
            <a:ext cx="2322534" cy="847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016" y="5335623"/>
            <a:ext cx="1802560" cy="141296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016" y="5108448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Inverting with a Trapdoor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6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A</a:t>
            </a:r>
            <a:r>
              <a:rPr lang="en-US" dirty="0"/>
              <a:t>   =   [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 | </a:t>
            </a:r>
            <a:r>
              <a:rPr lang="en-US" b="1" dirty="0"/>
              <a:t>A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dirty="0"/>
              <a:t>]  =  [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 |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R</a:t>
            </a:r>
            <a:r>
              <a:rPr lang="en-US" dirty="0"/>
              <a:t>+</a:t>
            </a:r>
            <a:r>
              <a:rPr lang="en-US" b="1" dirty="0"/>
              <a:t>G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Want to find a small </a:t>
            </a:r>
            <a:r>
              <a:rPr lang="en-US" b="1" dirty="0"/>
              <a:t>s</a:t>
            </a:r>
            <a:r>
              <a:rPr lang="en-US" dirty="0"/>
              <a:t> such that </a:t>
            </a:r>
            <a:r>
              <a:rPr lang="en-US" b="1" dirty="0"/>
              <a:t>As</a:t>
            </a:r>
            <a:r>
              <a:rPr lang="en-US" dirty="0"/>
              <a:t>=</a:t>
            </a:r>
            <a:r>
              <a:rPr lang="en-US" b="1" dirty="0"/>
              <a:t>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</a:t>
            </a:r>
            <a:r>
              <a:rPr lang="en-US" dirty="0"/>
              <a:t> = (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dirty="0"/>
              <a:t>,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/>
              <a:t> = </a:t>
            </a:r>
            <a:r>
              <a:rPr lang="en-US" b="1" dirty="0"/>
              <a:t>As</a:t>
            </a:r>
            <a:r>
              <a:rPr lang="en-US" dirty="0"/>
              <a:t> =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dirty="0"/>
              <a:t>+(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R</a:t>
            </a:r>
            <a:r>
              <a:rPr lang="en-US" dirty="0"/>
              <a:t>+</a:t>
            </a:r>
            <a:r>
              <a:rPr lang="en-US" b="1" dirty="0"/>
              <a:t>G</a:t>
            </a:r>
            <a:r>
              <a:rPr lang="en-US" dirty="0"/>
              <a:t>)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          =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b="1" dirty="0"/>
              <a:t>+Rs</a:t>
            </a:r>
            <a:r>
              <a:rPr lang="en-US" b="1" baseline="-25000" dirty="0"/>
              <a:t>2</a:t>
            </a:r>
            <a:r>
              <a:rPr lang="en-US" dirty="0"/>
              <a:t>) +</a:t>
            </a:r>
            <a:r>
              <a:rPr lang="en-US" b="1" dirty="0"/>
              <a:t> Gs</a:t>
            </a:r>
            <a:r>
              <a:rPr lang="en-US" b="1" baseline="-25000" dirty="0"/>
              <a:t>2 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 smtClean="0"/>
              <a:t> = </a:t>
            </a:r>
            <a:r>
              <a:rPr lang="en-US" b="1" dirty="0" smtClean="0"/>
              <a:t>Gs</a:t>
            </a:r>
            <a:r>
              <a:rPr lang="en-US" b="1" baseline="-25000" dirty="0" smtClean="0"/>
              <a:t>2</a:t>
            </a:r>
            <a:r>
              <a:rPr lang="en-US" dirty="0" smtClean="0"/>
              <a:t>               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= - </a:t>
            </a:r>
            <a:r>
              <a:rPr lang="en-US" b="1" dirty="0" smtClean="0"/>
              <a:t>Rs</a:t>
            </a:r>
            <a:r>
              <a:rPr lang="en-US" b="1" baseline="-25000" dirty="0" smtClean="0"/>
              <a:t>2</a:t>
            </a:r>
            <a:r>
              <a:rPr lang="en-US" baseline="-25000" dirty="0" smtClean="0"/>
              <a:t>            </a:t>
            </a:r>
            <a:endParaRPr lang="en-US" dirty="0" smtClean="0"/>
          </a:p>
          <a:p>
            <a:pPr marL="0" indent="0">
              <a:buNone/>
            </a:pPr>
            <a:r>
              <a:rPr lang="en-US" baseline="-25000" dirty="0"/>
              <a:t>	</a:t>
            </a:r>
            <a:endParaRPr lang="en-US" baseline="-25000" dirty="0" smtClean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4031199" y="4313885"/>
            <a:ext cx="360040" cy="115212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51988" y="5109730"/>
            <a:ext cx="15841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set to </a:t>
            </a:r>
            <a:r>
              <a:rPr lang="en-US" sz="2600" b="1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32104" y="5157157"/>
            <a:ext cx="4606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Reveals 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  Bad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88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Inverting with a Trapdoor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6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A</a:t>
            </a:r>
            <a:r>
              <a:rPr lang="en-US" dirty="0"/>
              <a:t>   =   [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 | </a:t>
            </a:r>
            <a:r>
              <a:rPr lang="en-US" b="1" dirty="0"/>
              <a:t>A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dirty="0"/>
              <a:t>]  =  [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 |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R</a:t>
            </a:r>
            <a:r>
              <a:rPr lang="en-US" dirty="0"/>
              <a:t>+</a:t>
            </a:r>
            <a:r>
              <a:rPr lang="en-US" b="1" dirty="0"/>
              <a:t>G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Want to find a small </a:t>
            </a:r>
            <a:r>
              <a:rPr lang="en-US" b="1" dirty="0"/>
              <a:t>s</a:t>
            </a:r>
            <a:r>
              <a:rPr lang="en-US" dirty="0"/>
              <a:t> such that </a:t>
            </a:r>
            <a:r>
              <a:rPr lang="en-US" b="1" dirty="0"/>
              <a:t>As</a:t>
            </a:r>
            <a:r>
              <a:rPr lang="en-US" dirty="0"/>
              <a:t>=</a:t>
            </a:r>
            <a:r>
              <a:rPr lang="en-US" b="1" dirty="0"/>
              <a:t>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</a:t>
            </a:r>
            <a:r>
              <a:rPr lang="en-US" dirty="0"/>
              <a:t> = (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dirty="0"/>
              <a:t>,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/>
              <a:t> = </a:t>
            </a:r>
            <a:r>
              <a:rPr lang="en-US" b="1" dirty="0"/>
              <a:t>As</a:t>
            </a:r>
            <a:r>
              <a:rPr lang="en-US" dirty="0"/>
              <a:t> =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dirty="0"/>
              <a:t>+(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R</a:t>
            </a:r>
            <a:r>
              <a:rPr lang="en-US" dirty="0"/>
              <a:t>+</a:t>
            </a:r>
            <a:r>
              <a:rPr lang="en-US" b="1" dirty="0"/>
              <a:t>G</a:t>
            </a:r>
            <a:r>
              <a:rPr lang="en-US" dirty="0"/>
              <a:t>)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          =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b="1" dirty="0"/>
              <a:t>+Rs</a:t>
            </a:r>
            <a:r>
              <a:rPr lang="en-US" b="1" baseline="-25000" dirty="0"/>
              <a:t>2</a:t>
            </a:r>
            <a:r>
              <a:rPr lang="en-US" dirty="0"/>
              <a:t>) +</a:t>
            </a:r>
            <a:r>
              <a:rPr lang="en-US" b="1" dirty="0"/>
              <a:t> Gs</a:t>
            </a:r>
            <a:r>
              <a:rPr lang="en-US" b="1" baseline="-25000" dirty="0"/>
              <a:t>2 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 smtClean="0"/>
              <a:t> -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 smtClean="0"/>
              <a:t>y</a:t>
            </a:r>
            <a:r>
              <a:rPr lang="en-US" dirty="0" smtClean="0"/>
              <a:t> = </a:t>
            </a:r>
            <a:r>
              <a:rPr lang="en-US" b="1" dirty="0" smtClean="0"/>
              <a:t>Gs</a:t>
            </a:r>
            <a:r>
              <a:rPr lang="en-US" b="1" baseline="-25000" dirty="0" smtClean="0"/>
              <a:t>2</a:t>
            </a:r>
            <a:r>
              <a:rPr lang="en-US" dirty="0" smtClean="0"/>
              <a:t>               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= </a:t>
            </a:r>
            <a:r>
              <a:rPr lang="en-US" b="1" dirty="0" smtClean="0"/>
              <a:t>y</a:t>
            </a:r>
            <a:r>
              <a:rPr lang="en-US" dirty="0" smtClean="0"/>
              <a:t> - </a:t>
            </a:r>
            <a:r>
              <a:rPr lang="en-US" b="1" dirty="0" smtClean="0"/>
              <a:t>Rs</a:t>
            </a:r>
            <a:r>
              <a:rPr lang="en-US" b="1" baseline="-25000" dirty="0" smtClean="0"/>
              <a:t>2</a:t>
            </a:r>
            <a:r>
              <a:rPr lang="en-US" baseline="-25000" dirty="0" smtClean="0"/>
              <a:t>            </a:t>
            </a:r>
            <a:endParaRPr lang="en-US" dirty="0" smtClean="0"/>
          </a:p>
          <a:p>
            <a:pPr marL="0" indent="0">
              <a:buNone/>
            </a:pPr>
            <a:r>
              <a:rPr lang="en-US" baseline="-25000" dirty="0"/>
              <a:t>	</a:t>
            </a:r>
            <a:endParaRPr lang="en-US" baseline="-25000" dirty="0" smtClean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4031199" y="4313885"/>
            <a:ext cx="360040" cy="115212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51988" y="5109730"/>
            <a:ext cx="15841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small </a:t>
            </a:r>
            <a:r>
              <a:rPr lang="en-US" sz="2600" b="1" dirty="0"/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32104" y="5157157"/>
            <a:ext cx="4606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Intuition: </a:t>
            </a:r>
            <a:r>
              <a:rPr lang="en-US" sz="3200" b="1" dirty="0">
                <a:solidFill>
                  <a:srgbClr val="FF0000"/>
                </a:solidFill>
              </a:rPr>
              <a:t>y</a:t>
            </a:r>
            <a:r>
              <a:rPr lang="en-US" sz="3200" dirty="0">
                <a:solidFill>
                  <a:srgbClr val="FF0000"/>
                </a:solidFill>
              </a:rPr>
              <a:t> helps to hide </a:t>
            </a:r>
            <a:r>
              <a:rPr lang="en-US" sz="3200" b="1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8064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Distribution we Hope to Get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b="1" baseline="-25000" dirty="0"/>
              <a:t>1</a:t>
            </a:r>
            <a:r>
              <a:rPr lang="en-US" b="1" dirty="0"/>
              <a:t>+Rs</a:t>
            </a:r>
            <a:r>
              <a:rPr lang="en-US" b="1" baseline="-25000" dirty="0"/>
              <a:t>2</a:t>
            </a:r>
            <a:r>
              <a:rPr lang="en-US" dirty="0"/>
              <a:t>) +</a:t>
            </a:r>
            <a:r>
              <a:rPr lang="en-US" b="1" dirty="0"/>
              <a:t> Gs</a:t>
            </a:r>
            <a:r>
              <a:rPr lang="en-US" b="1" baseline="-25000" dirty="0"/>
              <a:t>2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</a:t>
            </a:r>
            <a:r>
              <a:rPr lang="en-US" dirty="0"/>
              <a:t> - </a:t>
            </a:r>
            <a:r>
              <a:rPr lang="en-US" b="1" dirty="0"/>
              <a:t>A</a:t>
            </a:r>
            <a:r>
              <a:rPr lang="en-US" b="1" baseline="-25000" dirty="0"/>
              <a:t>1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/>
              <a:t>Gs</a:t>
            </a:r>
            <a:r>
              <a:rPr lang="en-US" b="1" baseline="-25000" dirty="0"/>
              <a:t>2</a:t>
            </a:r>
            <a:r>
              <a:rPr lang="en-US" dirty="0"/>
              <a:t>       </a:t>
            </a:r>
            <a:r>
              <a:rPr lang="en-US" dirty="0" smtClean="0"/>
              <a:t> 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="1" dirty="0"/>
              <a:t>y</a:t>
            </a:r>
            <a:r>
              <a:rPr lang="en-US" dirty="0"/>
              <a:t> - </a:t>
            </a:r>
            <a:r>
              <a:rPr lang="en-US" b="1" dirty="0"/>
              <a:t>Rs</a:t>
            </a:r>
            <a:r>
              <a:rPr lang="en-US" b="1" baseline="-25000" dirty="0"/>
              <a:t>2</a:t>
            </a:r>
            <a:r>
              <a:rPr lang="en-US" baseline="-25000" dirty="0"/>
              <a:t>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029200" cy="16033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smtClean="0">
                <a:sym typeface="Wingdings" panose="05000000000000000000" pitchFamily="2" charset="2"/>
              </a:rPr>
              <a:t>D</a:t>
            </a:r>
            <a:r>
              <a:rPr lang="en-US" baseline="-25000" dirty="0" smtClean="0">
                <a:sym typeface="Wingdings" panose="05000000000000000000" pitchFamily="2" charset="2"/>
              </a:rPr>
              <a:t>2 </a:t>
            </a:r>
            <a:endParaRPr lang="en-US" baseline="-25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 D</a:t>
            </a:r>
            <a:r>
              <a:rPr lang="en-US" baseline="-25000" dirty="0" smtClean="0">
                <a:sym typeface="Wingdings" panose="05000000000000000000" pitchFamily="2" charset="2"/>
              </a:rPr>
              <a:t>1 </a:t>
            </a:r>
            <a:r>
              <a:rPr lang="en-US" dirty="0" smtClean="0">
                <a:sym typeface="Wingdings" panose="05000000000000000000" pitchFamily="2" charset="2"/>
              </a:rPr>
              <a:t>| </a:t>
            </a:r>
            <a:r>
              <a:rPr lang="en-US" b="1" dirty="0">
                <a:sym typeface="Wingdings" panose="05000000000000000000" pitchFamily="2" charset="2"/>
              </a:rPr>
              <a:t>A</a:t>
            </a:r>
            <a:r>
              <a:rPr lang="en-US" b="1" baseline="-25000" dirty="0">
                <a:sym typeface="Wingdings" panose="05000000000000000000" pitchFamily="2" charset="2"/>
              </a:rPr>
              <a:t>1</a:t>
            </a:r>
            <a:r>
              <a:rPr lang="en-US" b="1" dirty="0">
                <a:sym typeface="Wingdings" panose="05000000000000000000" pitchFamily="2" charset="2"/>
              </a:rPr>
              <a:t>s</a:t>
            </a:r>
            <a:r>
              <a:rPr lang="en-US" b="1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 + (</a:t>
            </a:r>
            <a:r>
              <a:rPr lang="en-US" b="1" dirty="0">
                <a:sym typeface="Wingdings" panose="05000000000000000000" pitchFamily="2" charset="2"/>
              </a:rPr>
              <a:t>A</a:t>
            </a:r>
            <a:r>
              <a:rPr lang="en-US" b="1" baseline="-25000" dirty="0">
                <a:sym typeface="Wingdings" panose="05000000000000000000" pitchFamily="2" charset="2"/>
              </a:rPr>
              <a:t>1</a:t>
            </a:r>
            <a:r>
              <a:rPr lang="en-US" b="1" dirty="0">
                <a:sym typeface="Wingdings" panose="05000000000000000000" pitchFamily="2" charset="2"/>
              </a:rPr>
              <a:t>R</a:t>
            </a:r>
            <a:r>
              <a:rPr lang="en-US" dirty="0">
                <a:sym typeface="Wingdings" panose="05000000000000000000" pitchFamily="2" charset="2"/>
              </a:rPr>
              <a:t>+</a:t>
            </a:r>
            <a:r>
              <a:rPr lang="en-US" b="1" dirty="0">
                <a:sym typeface="Wingdings" panose="05000000000000000000" pitchFamily="2" charset="2"/>
              </a:rPr>
              <a:t>G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="1" dirty="0">
                <a:sym typeface="Wingdings" panose="05000000000000000000" pitchFamily="2" charset="2"/>
              </a:rPr>
              <a:t>s</a:t>
            </a:r>
            <a:r>
              <a:rPr lang="en-US" b="1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= </a:t>
            </a:r>
            <a:r>
              <a:rPr lang="en-US" b="1" dirty="0" smtClean="0">
                <a:sym typeface="Wingdings" panose="05000000000000000000" pitchFamily="2" charset="2"/>
              </a:rPr>
              <a:t>t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 </a:t>
            </a:r>
            <a:r>
              <a:rPr lang="en-US" dirty="0" smtClean="0">
                <a:sym typeface="Wingdings" panose="05000000000000000000" pitchFamily="2" charset="2"/>
              </a:rPr>
              <a:t>= 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08760" y="2723146"/>
            <a:ext cx="42885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small </a:t>
            </a:r>
            <a:r>
              <a:rPr lang="en-US" sz="2600" b="1" dirty="0"/>
              <a:t>y </a:t>
            </a:r>
            <a:r>
              <a:rPr lang="en-US" sz="2600" dirty="0"/>
              <a:t>(but enough entropy)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-259080" y="4484888"/>
            <a:ext cx="36240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uniformly random</a:t>
            </a:r>
          </a:p>
          <a:p>
            <a:pPr algn="ctr"/>
            <a:r>
              <a:rPr lang="en-US" sz="2600" dirty="0"/>
              <a:t>(leftover hash lemma)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2569464" y="3776472"/>
            <a:ext cx="996696" cy="17922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xtBox 4"/>
          <p:cNvSpPr txBox="1"/>
          <p:nvPr/>
        </p:nvSpPr>
        <p:spPr>
          <a:xfrm>
            <a:off x="1840992" y="5568696"/>
            <a:ext cx="47884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random bit string</a:t>
            </a:r>
            <a:endParaRPr lang="en-US" sz="2600" dirty="0"/>
          </a:p>
          <a:p>
            <a:pPr algn="ctr"/>
            <a:r>
              <a:rPr lang="en-US" sz="2600" dirty="0" smtClean="0"/>
              <a:t>(</a:t>
            </a:r>
            <a:r>
              <a:rPr lang="en-US" sz="2600" dirty="0" smtClean="0"/>
              <a:t>because of the shape of </a:t>
            </a:r>
            <a:r>
              <a:rPr lang="en-US" sz="2600" b="1" dirty="0" smtClean="0"/>
              <a:t>G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12" name="Left Brace 3"/>
          <p:cNvSpPr/>
          <p:nvPr/>
        </p:nvSpPr>
        <p:spPr>
          <a:xfrm rot="16200000">
            <a:off x="2126199" y="1899388"/>
            <a:ext cx="360040" cy="115212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3"/>
          <p:cNvSpPr/>
          <p:nvPr/>
        </p:nvSpPr>
        <p:spPr>
          <a:xfrm rot="16200000">
            <a:off x="3868255" y="3414562"/>
            <a:ext cx="447370" cy="1453896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3447288" y="4484888"/>
            <a:ext cx="35387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Depends on </a:t>
            </a:r>
            <a:r>
              <a:rPr lang="en-US" sz="2600" b="1" dirty="0" smtClean="0"/>
              <a:t>R</a:t>
            </a:r>
            <a:r>
              <a:rPr lang="en-US" sz="2600" dirty="0" smtClean="0"/>
              <a:t>, </a:t>
            </a:r>
            <a:r>
              <a:rPr lang="en-US" sz="2600" b="1" dirty="0" smtClean="0"/>
              <a:t>s</a:t>
            </a:r>
            <a:r>
              <a:rPr lang="en-US" sz="2600" b="1" baseline="-25000" dirty="0" smtClean="0"/>
              <a:t>2</a:t>
            </a:r>
            <a:r>
              <a:rPr lang="en-US" sz="2600" dirty="0" smtClean="0"/>
              <a:t>, and </a:t>
            </a:r>
            <a:r>
              <a:rPr lang="en-US" sz="2600" b="1" dirty="0" smtClean="0"/>
              <a:t>y</a:t>
            </a:r>
            <a:endParaRPr lang="en-US" sz="2600" b="1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019800" y="1600200"/>
            <a:ext cx="4706112" cy="182880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1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/>
      <p:bldP spid="7" grpId="0"/>
      <p:bldP spid="11" grpId="0"/>
      <p:bldP spid="12" grpId="0" animBg="1"/>
      <p:bldP spid="13" grpId="0" animBg="1"/>
      <p:bldP spid="14" grpId="0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56276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Rejection Sampling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1850136" y="3179064"/>
                <a:ext cx="8644128" cy="2210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Sample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~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 smtClean="0">
                    <a:sym typeface="Wingdings" panose="05000000000000000000" pitchFamily="2" charset="2"/>
                  </a:rPr>
                  <a:t> and output it with probability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endParaRPr lang="en-US" sz="2400" b="0" dirty="0" smtClean="0">
                  <a:sym typeface="Wingdings" panose="05000000000000000000" pitchFamily="2" charset="2"/>
                </a:endParaRPr>
              </a:p>
              <a:p>
                <a:endParaRPr lang="en-US" sz="2400" dirty="0" smtClean="0">
                  <a:sym typeface="Wingdings" panose="05000000000000000000" pitchFamily="2" charset="2"/>
                </a:endParaRPr>
              </a:p>
              <a:p>
                <a:r>
                  <a:rPr lang="en-US" sz="2400" dirty="0" smtClean="0">
                    <a:sym typeface="Wingdings" panose="05000000000000000000" pitchFamily="2" charset="2"/>
                  </a:rPr>
                  <a:t>	Something is output with probability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𝑐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∗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ym typeface="Wingdings" panose="05000000000000000000" pitchFamily="2" charset="2"/>
                          </a:rPr>
                          <m:t> </m:t>
                        </m:r>
                      </m:e>
                    </m:nary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den>
                    </m:f>
                  </m:oMath>
                </a14:m>
                <a:endParaRPr lang="en-US" sz="2400" b="0" dirty="0" smtClean="0">
                  <a:sym typeface="Wingdings" panose="05000000000000000000" pitchFamily="2" charset="2"/>
                </a:endParaRPr>
              </a:p>
              <a:p>
                <a:r>
                  <a:rPr lang="en-US" sz="2400" dirty="0" smtClean="0">
                    <a:sym typeface="Wingdings" panose="05000000000000000000" pitchFamily="2" charset="2"/>
                  </a:rPr>
                  <a:t>	</a:t>
                </a:r>
                <a:r>
                  <a:rPr lang="en-US" sz="2400" dirty="0" err="1" smtClean="0">
                    <a:sym typeface="Wingdings" panose="05000000000000000000" pitchFamily="2" charset="2"/>
                  </a:rPr>
                  <a:t>Pr</a:t>
                </a:r>
                <a:r>
                  <a:rPr lang="en-US" sz="2400" dirty="0" smtClean="0">
                    <a:sym typeface="Wingdings" panose="05000000000000000000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2400" dirty="0" smtClean="0">
                    <a:sym typeface="Wingdings" panose="05000000000000000000" pitchFamily="2" charset="2"/>
                  </a:rPr>
                  <a:t> | something is output]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∗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)∗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𝑎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400" dirty="0" smtClean="0"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2400" dirty="0" smtClean="0">
                  <a:solidFill>
                    <a:srgbClr val="7030A0"/>
                  </a:solidFill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136" y="3179064"/>
                <a:ext cx="8644128" cy="2210220"/>
              </a:xfrm>
              <a:prstGeom prst="rect">
                <a:avLst/>
              </a:prstGeom>
              <a:blipFill rotWithShape="0">
                <a:blip r:embed="rId2"/>
                <a:stretch>
                  <a:fillRect l="-1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850136" y="1929384"/>
                <a:ext cx="93421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Want to sample from distribution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Have access to distribution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136" y="1929384"/>
                <a:ext cx="9342120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044" t="-5882" b="-15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/>
          <p:cNvCxnSpPr/>
          <p:nvPr/>
        </p:nvCxnSpPr>
        <p:spPr>
          <a:xfrm flipH="1">
            <a:off x="8723376" y="2630841"/>
            <a:ext cx="1106424" cy="80730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8449056" y="2178504"/>
            <a:ext cx="331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Make sure it’s at most 1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266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Removing the Dependence on R</a:t>
            </a:r>
            <a:endParaRPr lang="en-US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38200" y="1825625"/>
            <a:ext cx="1089499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b="1" dirty="0" smtClean="0"/>
              <a:t>R</a:t>
            </a:r>
            <a:r>
              <a:rPr lang="en-US" dirty="0" smtClean="0"/>
              <a:t> and </a:t>
            </a: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are fixed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="1" dirty="0"/>
              <a:t>y</a:t>
            </a:r>
            <a:r>
              <a:rPr lang="en-US" dirty="0"/>
              <a:t> - </a:t>
            </a:r>
            <a:r>
              <a:rPr lang="en-US" b="1" dirty="0" smtClean="0"/>
              <a:t>Rs</a:t>
            </a:r>
            <a:r>
              <a:rPr lang="en-US" b="1" baseline="-25000" dirty="0" smtClean="0"/>
              <a:t>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b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sym typeface="Wingdings" panose="05000000000000000000" pitchFamily="2" charset="2"/>
              </a:rPr>
              <a:t>D</a:t>
            </a:r>
            <a:r>
              <a:rPr lang="en-US" baseline="-25000" dirty="0" err="1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 then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] =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b="1" dirty="0" smtClean="0"/>
              <a:t>y</a:t>
            </a:r>
            <a:r>
              <a:rPr lang="en-US" dirty="0" smtClean="0"/>
              <a:t>=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+</a:t>
            </a:r>
            <a:r>
              <a:rPr lang="en-US" b="1" dirty="0" smtClean="0"/>
              <a:t>Rs</a:t>
            </a:r>
            <a:r>
              <a:rPr lang="en-US" b="1" baseline="-25000" dirty="0" smtClean="0"/>
              <a:t>2</a:t>
            </a:r>
            <a:r>
              <a:rPr lang="en-US" dirty="0"/>
              <a:t>]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want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] to be exactly D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)</a:t>
            </a:r>
            <a:r>
              <a:rPr lang="en-US" baseline="-25000" dirty="0" smtClean="0"/>
              <a:t>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(conditioned on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As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sample </a:t>
            </a:r>
            <a:r>
              <a:rPr lang="en-US" b="1" dirty="0" smtClean="0"/>
              <a:t>y</a:t>
            </a:r>
            <a:r>
              <a:rPr lang="en-US" dirty="0" smtClean="0"/>
              <a:t> and output 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=</a:t>
            </a:r>
            <a:r>
              <a:rPr lang="en-US" b="1" dirty="0" smtClean="0"/>
              <a:t>y </a:t>
            </a:r>
            <a:r>
              <a:rPr lang="en-US" dirty="0" smtClean="0"/>
              <a:t>- </a:t>
            </a:r>
            <a:r>
              <a:rPr lang="en-US" b="1" dirty="0" smtClean="0"/>
              <a:t>Rs</a:t>
            </a:r>
            <a:r>
              <a:rPr lang="en-US" b="1" baseline="-25000" dirty="0" smtClean="0"/>
              <a:t>2</a:t>
            </a:r>
            <a:r>
              <a:rPr lang="en-US" dirty="0" smtClean="0"/>
              <a:t> with probability D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) / (</a:t>
            </a:r>
            <a:r>
              <a:rPr lang="en-US" dirty="0" err="1" smtClean="0">
                <a:sym typeface="Wingdings" panose="05000000000000000000" pitchFamily="2" charset="2"/>
              </a:rPr>
              <a:t>c</a:t>
            </a:r>
            <a:r>
              <a:rPr lang="en-US" dirty="0" err="1">
                <a:sym typeface="Wingdings" panose="05000000000000000000" pitchFamily="2" charset="2"/>
              </a:rPr>
              <a:t>∙D</a:t>
            </a:r>
            <a:r>
              <a:rPr lang="en-US" baseline="-25000" dirty="0" err="1">
                <a:sym typeface="Wingdings" panose="05000000000000000000" pitchFamily="2" charset="2"/>
              </a:rPr>
              <a:t>y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b="1" dirty="0">
                <a:sym typeface="Wingdings" panose="05000000000000000000" pitchFamily="2" charset="2"/>
              </a:rPr>
              <a:t>s</a:t>
            </a:r>
            <a:r>
              <a:rPr lang="en-US" b="1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+</a:t>
            </a:r>
            <a:r>
              <a:rPr lang="en-US" b="1" dirty="0">
                <a:sym typeface="Wingdings" panose="05000000000000000000" pitchFamily="2" charset="2"/>
              </a:rPr>
              <a:t>Rs</a:t>
            </a:r>
            <a:r>
              <a:rPr lang="en-US" b="1" baseline="-25000" dirty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Espace réservé du contenu 5"/>
          <p:cNvSpPr txBox="1">
            <a:spLocks/>
          </p:cNvSpPr>
          <p:nvPr/>
        </p:nvSpPr>
        <p:spPr>
          <a:xfrm>
            <a:off x="6172200" y="1825625"/>
            <a:ext cx="4837176" cy="17383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D</a:t>
            </a:r>
            <a:r>
              <a:rPr lang="en-US" baseline="-25000" dirty="0" smtClean="0">
                <a:sym typeface="Wingdings" panose="05000000000000000000" pitchFamily="2" charset="2"/>
              </a:rPr>
              <a:t>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 D</a:t>
            </a:r>
            <a:r>
              <a:rPr lang="en-US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1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|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+ (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+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G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)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=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 </a:t>
            </a:r>
            <a:r>
              <a:rPr lang="en-US" dirty="0" smtClean="0">
                <a:sym typeface="Wingdings" panose="05000000000000000000" pitchFamily="2" charset="2"/>
              </a:rPr>
              <a:t>= 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019800" y="1600200"/>
            <a:ext cx="4706112" cy="182880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2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Real Distribution</a:t>
            </a:r>
            <a:endParaRPr lang="en-US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838200" y="2483993"/>
            <a:ext cx="5181600" cy="26275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y</a:t>
            </a:r>
            <a:r>
              <a:rPr lang="en-US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sym typeface="Wingdings" panose="05000000000000000000" pitchFamily="2" charset="2"/>
              </a:rPr>
              <a:t>D</a:t>
            </a:r>
            <a:r>
              <a:rPr lang="en-US" baseline="-25000" dirty="0" err="1" smtClean="0">
                <a:sym typeface="Wingdings" panose="05000000000000000000" pitchFamily="2" charset="2"/>
              </a:rPr>
              <a:t>y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ym typeface="Wingdings" panose="05000000000000000000" pitchFamily="2" charset="2"/>
              </a:rPr>
              <a:t>G</a:t>
            </a:r>
            <a:r>
              <a:rPr lang="en-US" baseline="30000" dirty="0" smtClean="0">
                <a:sym typeface="Wingdings" panose="05000000000000000000" pitchFamily="2" charset="2"/>
              </a:rPr>
              <a:t>-1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t </a:t>
            </a:r>
            <a:r>
              <a:rPr lang="en-US" dirty="0" smtClean="0">
                <a:sym typeface="Wingdings" panose="05000000000000000000" pitchFamily="2" charset="2"/>
              </a:rPr>
              <a:t>- 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 - </a:t>
            </a:r>
            <a:r>
              <a:rPr lang="en-US" b="1" dirty="0" smtClean="0">
                <a:sym typeface="Wingdings" panose="05000000000000000000" pitchFamily="2" charset="2"/>
              </a:rPr>
              <a:t>Rs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=(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 with probability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D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)/(</a:t>
            </a:r>
            <a:r>
              <a:rPr lang="en-US" dirty="0" err="1" smtClean="0">
                <a:sym typeface="Wingdings" panose="05000000000000000000" pitchFamily="2" charset="2"/>
              </a:rPr>
              <a:t>c∙D</a:t>
            </a:r>
            <a:r>
              <a:rPr lang="en-US" baseline="-25000" dirty="0" err="1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+</a:t>
            </a:r>
            <a:r>
              <a:rPr lang="en-US" b="1" dirty="0" smtClean="0">
                <a:sym typeface="Wingdings" panose="05000000000000000000" pitchFamily="2" charset="2"/>
              </a:rPr>
              <a:t>Rs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Espace réservé du contenu 5"/>
          <p:cNvSpPr txBox="1">
            <a:spLocks/>
          </p:cNvSpPr>
          <p:nvPr/>
        </p:nvSpPr>
        <p:spPr>
          <a:xfrm>
            <a:off x="6172200" y="2483993"/>
            <a:ext cx="5181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D</a:t>
            </a:r>
            <a:r>
              <a:rPr lang="en-US" baseline="-25000" dirty="0" smtClean="0">
                <a:sym typeface="Wingdings" panose="05000000000000000000" pitchFamily="2" charset="2"/>
              </a:rPr>
              <a:t>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 D</a:t>
            </a:r>
            <a:r>
              <a:rPr lang="en-US" baseline="-25000" dirty="0" smtClean="0">
                <a:sym typeface="Wingdings" panose="05000000000000000000" pitchFamily="2" charset="2"/>
              </a:rPr>
              <a:t>1 </a:t>
            </a:r>
            <a:r>
              <a:rPr lang="en-US" dirty="0" smtClean="0">
                <a:sym typeface="Wingdings" panose="05000000000000000000" pitchFamily="2" charset="2"/>
              </a:rPr>
              <a:t>| 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+ (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Wingdings" panose="05000000000000000000" pitchFamily="2" charset="2"/>
              </a:rPr>
              <a:t>+</a:t>
            </a:r>
            <a:r>
              <a:rPr lang="en-US" b="1" dirty="0" smtClean="0">
                <a:sym typeface="Wingdings" panose="05000000000000000000" pitchFamily="2" charset="2"/>
              </a:rPr>
              <a:t>G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= </a:t>
            </a:r>
            <a:r>
              <a:rPr lang="en-US" b="1" dirty="0" smtClean="0">
                <a:sym typeface="Wingdings" panose="05000000000000000000" pitchFamily="2" charset="2"/>
              </a:rPr>
              <a:t>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 </a:t>
            </a:r>
            <a:r>
              <a:rPr lang="en-US" dirty="0" smtClean="0">
                <a:sym typeface="Wingdings" panose="05000000000000000000" pitchFamily="2" charset="2"/>
              </a:rPr>
              <a:t>= 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019800" y="2258568"/>
            <a:ext cx="4706112" cy="182880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à coins arrondis 12"/>
          <p:cNvSpPr/>
          <p:nvPr/>
        </p:nvSpPr>
        <p:spPr>
          <a:xfrm>
            <a:off x="685800" y="2258568"/>
            <a:ext cx="5047488" cy="2852928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969264" y="150876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Real Distribution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306312" y="1508759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Target Distribution</a:t>
            </a:r>
            <a:endParaRPr lang="en-US" sz="3200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 flipV="1">
            <a:off x="2468880" y="3913632"/>
            <a:ext cx="1709928" cy="1728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 flipV="1">
            <a:off x="3108960" y="3483864"/>
            <a:ext cx="1380744" cy="215798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969264" y="5641848"/>
            <a:ext cx="852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shift  </a:t>
            </a:r>
            <a:r>
              <a:rPr lang="en-US" sz="2800" b="1" dirty="0" smtClean="0"/>
              <a:t>Rs</a:t>
            </a:r>
            <a:r>
              <a:rPr lang="en-US" sz="2800" b="1" baseline="-25000" dirty="0" smtClean="0"/>
              <a:t>2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depends on </a:t>
            </a:r>
            <a:r>
              <a:rPr lang="en-US" sz="2800" b="1" dirty="0" smtClean="0"/>
              <a:t>y  </a:t>
            </a:r>
          </a:p>
          <a:p>
            <a:r>
              <a:rPr lang="en-US" sz="2800" dirty="0" smtClean="0"/>
              <a:t>(what’s the distribution of </a:t>
            </a:r>
            <a:r>
              <a:rPr lang="en-US" sz="2800" b="1" dirty="0" smtClean="0"/>
              <a:t>s</a:t>
            </a:r>
            <a:r>
              <a:rPr lang="en-US" sz="2800" b="1" baseline="-25000" dirty="0" smtClean="0"/>
              <a:t>1</a:t>
            </a:r>
            <a:r>
              <a:rPr lang="en-US" sz="2800" dirty="0" smtClean="0"/>
              <a:t>??)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833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animBg="1"/>
      <p:bldP spid="14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Equivalence of Distributions</a:t>
            </a:r>
            <a:endParaRPr lang="en-US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838200" y="2483993"/>
            <a:ext cx="5181600" cy="26275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y</a:t>
            </a:r>
            <a:r>
              <a:rPr lang="en-US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err="1" smtClean="0">
                <a:sym typeface="Wingdings" panose="05000000000000000000" pitchFamily="2" charset="2"/>
              </a:rPr>
              <a:t>D</a:t>
            </a:r>
            <a:r>
              <a:rPr lang="en-US" baseline="-25000" dirty="0" err="1" smtClean="0">
                <a:sym typeface="Wingdings" panose="05000000000000000000" pitchFamily="2" charset="2"/>
              </a:rPr>
              <a:t>y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ym typeface="Wingdings" panose="05000000000000000000" pitchFamily="2" charset="2"/>
              </a:rPr>
              <a:t>G</a:t>
            </a:r>
            <a:r>
              <a:rPr lang="en-US" baseline="30000" dirty="0" smtClean="0">
                <a:sym typeface="Wingdings" panose="05000000000000000000" pitchFamily="2" charset="2"/>
              </a:rPr>
              <a:t>-1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t </a:t>
            </a:r>
            <a:r>
              <a:rPr lang="en-US" dirty="0" smtClean="0">
                <a:sym typeface="Wingdings" panose="05000000000000000000" pitchFamily="2" charset="2"/>
              </a:rPr>
              <a:t>- 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b="1" dirty="0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 - </a:t>
            </a:r>
            <a:r>
              <a:rPr lang="en-US" b="1" dirty="0" smtClean="0">
                <a:sym typeface="Wingdings" panose="05000000000000000000" pitchFamily="2" charset="2"/>
              </a:rPr>
              <a:t>Rs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=(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 with probability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D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)/(</a:t>
            </a:r>
            <a:r>
              <a:rPr lang="en-US" dirty="0" err="1" smtClean="0">
                <a:sym typeface="Wingdings" panose="05000000000000000000" pitchFamily="2" charset="2"/>
              </a:rPr>
              <a:t>c∙D</a:t>
            </a:r>
            <a:r>
              <a:rPr lang="en-US" baseline="-25000" dirty="0" err="1" smtClean="0">
                <a:sym typeface="Wingdings" panose="05000000000000000000" pitchFamily="2" charset="2"/>
              </a:rPr>
              <a:t>y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+</a:t>
            </a:r>
            <a:r>
              <a:rPr lang="en-US" b="1" dirty="0" smtClean="0">
                <a:sym typeface="Wingdings" panose="05000000000000000000" pitchFamily="2" charset="2"/>
              </a:rPr>
              <a:t>Rs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Espace réservé du contenu 5"/>
          <p:cNvSpPr txBox="1">
            <a:spLocks/>
          </p:cNvSpPr>
          <p:nvPr/>
        </p:nvSpPr>
        <p:spPr>
          <a:xfrm>
            <a:off x="6172200" y="2483993"/>
            <a:ext cx="5181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s</a:t>
            </a:r>
            <a:r>
              <a:rPr lang="en-US" b="1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D</a:t>
            </a:r>
            <a:r>
              <a:rPr lang="en-US" baseline="-25000" dirty="0" smtClean="0">
                <a:sym typeface="Wingdings" panose="05000000000000000000" pitchFamily="2" charset="2"/>
              </a:rPr>
              <a:t>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 D</a:t>
            </a:r>
            <a:r>
              <a:rPr lang="en-US" baseline="-25000" dirty="0" smtClean="0">
                <a:sym typeface="Wingdings" panose="05000000000000000000" pitchFamily="2" charset="2"/>
              </a:rPr>
              <a:t>1 </a:t>
            </a:r>
            <a:r>
              <a:rPr lang="en-US" dirty="0" smtClean="0">
                <a:sym typeface="Wingdings" panose="05000000000000000000" pitchFamily="2" charset="2"/>
              </a:rPr>
              <a:t>| 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+ (</a:t>
            </a:r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b="1" dirty="0" smtClean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Wingdings" panose="05000000000000000000" pitchFamily="2" charset="2"/>
              </a:rPr>
              <a:t>+</a:t>
            </a:r>
            <a:r>
              <a:rPr lang="en-US" b="1" dirty="0" smtClean="0">
                <a:sym typeface="Wingdings" panose="05000000000000000000" pitchFamily="2" charset="2"/>
              </a:rPr>
              <a:t>G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= </a:t>
            </a:r>
            <a:r>
              <a:rPr lang="en-US" b="1" dirty="0" smtClean="0">
                <a:sym typeface="Wingdings" panose="05000000000000000000" pitchFamily="2" charset="2"/>
              </a:rPr>
              <a:t>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Wingdings" panose="05000000000000000000" pitchFamily="2" charset="2"/>
              </a:rPr>
              <a:t>Output </a:t>
            </a:r>
            <a:r>
              <a:rPr lang="en-US" b="1" dirty="0" smtClean="0">
                <a:sym typeface="Wingdings" panose="05000000000000000000" pitchFamily="2" charset="2"/>
              </a:rPr>
              <a:t>s </a:t>
            </a:r>
            <a:r>
              <a:rPr lang="en-US" dirty="0" smtClean="0">
                <a:sym typeface="Wingdings" panose="05000000000000000000" pitchFamily="2" charset="2"/>
              </a:rPr>
              <a:t>= (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b="1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019800" y="2258568"/>
            <a:ext cx="4706112" cy="182880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à coins arrondis 12"/>
          <p:cNvSpPr/>
          <p:nvPr/>
        </p:nvSpPr>
        <p:spPr>
          <a:xfrm>
            <a:off x="685800" y="2258568"/>
            <a:ext cx="5047488" cy="2852928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969264" y="150876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Real Distribution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306312" y="1508759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Target Distribution</a:t>
            </a:r>
            <a:endParaRPr lang="en-US" sz="32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210312" y="5303520"/>
            <a:ext cx="11667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For (almost) all </a:t>
            </a:r>
            <a:r>
              <a:rPr lang="en-US" sz="2400" b="1" dirty="0" smtClean="0"/>
              <a:t>s</a:t>
            </a:r>
            <a:r>
              <a:rPr lang="en-US" sz="2400" dirty="0" smtClean="0"/>
              <a:t>=(</a:t>
            </a:r>
            <a:r>
              <a:rPr lang="en-US" sz="2400" b="1" dirty="0" smtClean="0"/>
              <a:t>s</a:t>
            </a:r>
            <a:r>
              <a:rPr lang="en-US" sz="2400" b="1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b="1" dirty="0" smtClean="0"/>
              <a:t>s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) in the support of TD , </a:t>
            </a:r>
            <a:r>
              <a:rPr lang="en-US" sz="2400" dirty="0">
                <a:sym typeface="Wingdings" panose="05000000000000000000" pitchFamily="2" charset="2"/>
              </a:rPr>
              <a:t>D</a:t>
            </a:r>
            <a:r>
              <a:rPr lang="en-US" sz="2400" baseline="-25000" dirty="0">
                <a:sym typeface="Wingdings" panose="05000000000000000000" pitchFamily="2" charset="2"/>
              </a:rPr>
              <a:t>1</a:t>
            </a:r>
            <a:r>
              <a:rPr lang="en-US" sz="2400" dirty="0">
                <a:sym typeface="Wingdings" panose="05000000000000000000" pitchFamily="2" charset="2"/>
              </a:rPr>
              <a:t>(</a:t>
            </a:r>
            <a:r>
              <a:rPr lang="en-US" sz="2400" b="1" dirty="0">
                <a:sym typeface="Wingdings" panose="05000000000000000000" pitchFamily="2" charset="2"/>
              </a:rPr>
              <a:t>s</a:t>
            </a:r>
            <a:r>
              <a:rPr lang="en-US" sz="2400" b="1" baseline="-25000" dirty="0">
                <a:sym typeface="Wingdings" panose="05000000000000000000" pitchFamily="2" charset="2"/>
              </a:rPr>
              <a:t>1</a:t>
            </a:r>
            <a:r>
              <a:rPr lang="en-US" sz="2400" dirty="0">
                <a:sym typeface="Wingdings" panose="05000000000000000000" pitchFamily="2" charset="2"/>
              </a:rPr>
              <a:t>)/(</a:t>
            </a:r>
            <a:r>
              <a:rPr lang="en-US" sz="2400" dirty="0" err="1">
                <a:sym typeface="Wingdings" panose="05000000000000000000" pitchFamily="2" charset="2"/>
              </a:rPr>
              <a:t>c∙D</a:t>
            </a:r>
            <a:r>
              <a:rPr lang="en-US" sz="2400" baseline="-25000" dirty="0" err="1">
                <a:sym typeface="Wingdings" panose="05000000000000000000" pitchFamily="2" charset="2"/>
              </a:rPr>
              <a:t>y</a:t>
            </a:r>
            <a:r>
              <a:rPr lang="en-US" sz="2400" dirty="0">
                <a:sym typeface="Wingdings" panose="05000000000000000000" pitchFamily="2" charset="2"/>
              </a:rPr>
              <a:t>(</a:t>
            </a:r>
            <a:r>
              <a:rPr lang="en-US" sz="2400" b="1" dirty="0">
                <a:sym typeface="Wingdings" panose="05000000000000000000" pitchFamily="2" charset="2"/>
              </a:rPr>
              <a:t>s</a:t>
            </a:r>
            <a:r>
              <a:rPr lang="en-US" sz="2400" b="1" baseline="-25000" dirty="0">
                <a:sym typeface="Wingdings" panose="05000000000000000000" pitchFamily="2" charset="2"/>
              </a:rPr>
              <a:t>1</a:t>
            </a:r>
            <a:r>
              <a:rPr lang="en-US" sz="2400" dirty="0">
                <a:sym typeface="Wingdings" panose="05000000000000000000" pitchFamily="2" charset="2"/>
              </a:rPr>
              <a:t>+</a:t>
            </a:r>
            <a:r>
              <a:rPr lang="en-US" sz="2400" b="1" dirty="0">
                <a:sym typeface="Wingdings" panose="05000000000000000000" pitchFamily="2" charset="2"/>
              </a:rPr>
              <a:t>Rs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)) ≤ 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D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 is uniformly random and G is a 1-1 and onto function between the support of D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 and </a:t>
            </a:r>
            <a:r>
              <a:rPr lang="en-US" sz="2400" dirty="0" err="1" smtClean="0">
                <a:sym typeface="Wingdings" panose="05000000000000000000" pitchFamily="2" charset="2"/>
              </a:rPr>
              <a:t>Z</a:t>
            </a:r>
            <a:r>
              <a:rPr lang="en-US" sz="2400" spc="-10000" baseline="-25000" dirty="0" err="1" smtClean="0">
                <a:sym typeface="Wingdings" panose="05000000000000000000" pitchFamily="2" charset="2"/>
              </a:rPr>
              <a:t>p</a:t>
            </a:r>
            <a:r>
              <a:rPr lang="en-US" sz="2400" baseline="30000" dirty="0" err="1" smtClean="0">
                <a:sym typeface="Wingdings" panose="05000000000000000000" pitchFamily="2" charset="2"/>
              </a:rPr>
              <a:t>n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For </a:t>
            </a:r>
            <a:r>
              <a:rPr lang="en-US" sz="2400" b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 D</a:t>
            </a:r>
            <a:r>
              <a:rPr lang="en-US" sz="2400" baseline="-25000" dirty="0" smtClean="0">
                <a:sym typeface="Wingdings" panose="05000000000000000000" pitchFamily="2" charset="2"/>
              </a:rPr>
              <a:t>1</a:t>
            </a:r>
            <a:r>
              <a:rPr lang="en-US" sz="2400" dirty="0" smtClean="0">
                <a:sym typeface="Wingdings" panose="05000000000000000000" pitchFamily="2" charset="2"/>
              </a:rPr>
              <a:t> and </a:t>
            </a:r>
            <a:r>
              <a:rPr lang="en-US" sz="2400" b="1" dirty="0" smtClean="0">
                <a:sym typeface="Wingdings" panose="05000000000000000000" pitchFamily="2" charset="2"/>
              </a:rPr>
              <a:t>x</a:t>
            </a:r>
            <a:r>
              <a:rPr lang="en-US" sz="2400" dirty="0" smtClean="0">
                <a:sym typeface="Wingdings" panose="05000000000000000000" pitchFamily="2" charset="2"/>
              </a:rPr>
              <a:t>  </a:t>
            </a:r>
            <a:r>
              <a:rPr lang="en-US" sz="2400" dirty="0" err="1" smtClean="0">
                <a:sym typeface="Wingdings" panose="05000000000000000000" pitchFamily="2" charset="2"/>
              </a:rPr>
              <a:t>D</a:t>
            </a:r>
            <a:r>
              <a:rPr lang="en-US" sz="2400" baseline="-25000" dirty="0" err="1" smtClean="0">
                <a:sym typeface="Wingdings" panose="05000000000000000000" pitchFamily="2" charset="2"/>
              </a:rPr>
              <a:t>y</a:t>
            </a:r>
            <a:r>
              <a:rPr lang="en-US" sz="2400" dirty="0" smtClean="0">
                <a:sym typeface="Wingdings" panose="05000000000000000000" pitchFamily="2" charset="2"/>
              </a:rPr>
              <a:t>,  </a:t>
            </a:r>
            <a:r>
              <a:rPr lang="el-GR" sz="2400" dirty="0" smtClean="0">
                <a:sym typeface="Wingdings" panose="05000000000000000000" pitchFamily="2" charset="2"/>
              </a:rPr>
              <a:t>Δ</a:t>
            </a:r>
            <a:r>
              <a:rPr lang="en-US" sz="2400" dirty="0" smtClean="0">
                <a:sym typeface="Wingdings" panose="05000000000000000000" pitchFamily="2" charset="2"/>
              </a:rPr>
              <a:t>(</a:t>
            </a:r>
            <a:r>
              <a:rPr lang="en-US" sz="2400" b="1" dirty="0" smtClean="0">
                <a:sym typeface="Wingdings" panose="05000000000000000000" pitchFamily="2" charset="2"/>
              </a:rPr>
              <a:t>A</a:t>
            </a:r>
            <a:r>
              <a:rPr lang="en-US" sz="2400" b="1" baseline="-25000" dirty="0" smtClean="0">
                <a:sym typeface="Wingdings" panose="05000000000000000000" pitchFamily="2" charset="2"/>
              </a:rPr>
              <a:t>1</a:t>
            </a:r>
            <a:r>
              <a:rPr lang="en-US" sz="2400" b="1" dirty="0" smtClean="0">
                <a:sym typeface="Wingdings" panose="05000000000000000000" pitchFamily="2" charset="2"/>
              </a:rPr>
              <a:t>x</a:t>
            </a:r>
            <a:r>
              <a:rPr lang="en-US" sz="2400" dirty="0" smtClean="0">
                <a:sym typeface="Wingdings" panose="05000000000000000000" pitchFamily="2" charset="2"/>
              </a:rPr>
              <a:t>, U(</a:t>
            </a:r>
            <a:r>
              <a:rPr lang="en-US" sz="2400" dirty="0" err="1" smtClean="0">
                <a:sym typeface="Wingdings" panose="05000000000000000000" pitchFamily="2" charset="2"/>
              </a:rPr>
              <a:t>Z</a:t>
            </a:r>
            <a:r>
              <a:rPr lang="en-US" sz="2400" spc="-10000" baseline="-25000" dirty="0" err="1" smtClean="0">
                <a:sym typeface="Wingdings" panose="05000000000000000000" pitchFamily="2" charset="2"/>
              </a:rPr>
              <a:t>p</a:t>
            </a:r>
            <a:r>
              <a:rPr lang="en-US" sz="2400" baseline="30000" dirty="0" err="1" smtClean="0">
                <a:sym typeface="Wingdings" panose="05000000000000000000" pitchFamily="2" charset="2"/>
              </a:rPr>
              <a:t>n</a:t>
            </a:r>
            <a:r>
              <a:rPr lang="en-US" sz="2400" dirty="0" smtClean="0">
                <a:sym typeface="Wingdings" panose="05000000000000000000" pitchFamily="2" charset="2"/>
              </a:rPr>
              <a:t>)) &lt; 2</a:t>
            </a:r>
            <a:r>
              <a:rPr lang="en-US" sz="2400" baseline="30000" dirty="0" smtClean="0">
                <a:sym typeface="Wingdings" panose="05000000000000000000" pitchFamily="2" charset="2"/>
              </a:rPr>
              <a:t>-(n </a:t>
            </a:r>
            <a:r>
              <a:rPr lang="en-US" sz="2400" baseline="30000" dirty="0" err="1" smtClean="0">
                <a:sym typeface="Wingdings" panose="05000000000000000000" pitchFamily="2" charset="2"/>
              </a:rPr>
              <a:t>logp</a:t>
            </a:r>
            <a:r>
              <a:rPr lang="en-US" sz="2400" baseline="30000" dirty="0" smtClean="0">
                <a:sym typeface="Wingdings" panose="05000000000000000000" pitchFamily="2" charset="2"/>
              </a:rPr>
              <a:t>+</a:t>
            </a:r>
            <a:r>
              <a:rPr lang="el-GR" sz="2400" baseline="30000" dirty="0" smtClean="0">
                <a:sym typeface="Wingdings" panose="05000000000000000000" pitchFamily="2" charset="2"/>
              </a:rPr>
              <a:t>λ</a:t>
            </a:r>
            <a:r>
              <a:rPr lang="en-US" sz="2400" baseline="30000" dirty="0" smtClean="0">
                <a:sym typeface="Wingdings" panose="05000000000000000000" pitchFamily="2" charset="2"/>
              </a:rPr>
              <a:t>)</a:t>
            </a:r>
            <a:endParaRPr lang="en-US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166360" y="1278869"/>
            <a:ext cx="1094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≈ </a:t>
            </a:r>
            <a:endParaRPr lang="en-US" sz="6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547360" y="1843088"/>
            <a:ext cx="109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λc</a:t>
            </a:r>
            <a:r>
              <a:rPr lang="en-US" sz="2400" dirty="0"/>
              <a:t>∙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-</a:t>
            </a:r>
            <a:r>
              <a:rPr lang="el-GR" sz="2400" baseline="30000" dirty="0" smtClean="0"/>
              <a:t>λ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069848" y="6428232"/>
            <a:ext cx="11137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(2) and (3) break the dependency between s</a:t>
            </a:r>
            <a:r>
              <a:rPr lang="en-US" sz="2400" baseline="-25000" dirty="0" smtClean="0">
                <a:solidFill>
                  <a:srgbClr val="7030A0"/>
                </a:solidFill>
              </a:rPr>
              <a:t>2</a:t>
            </a:r>
            <a:r>
              <a:rPr lang="en-US" sz="2400" dirty="0" smtClean="0">
                <a:solidFill>
                  <a:srgbClr val="7030A0"/>
                </a:solidFill>
              </a:rPr>
              <a:t> and y  and  (1) allows rejection sampling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11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Our “Unbalanced” Result</a:t>
            </a:r>
            <a:endParaRPr lang="en-US" b="1" dirty="0"/>
          </a:p>
        </p:txBody>
      </p:sp>
      <p:sp>
        <p:nvSpPr>
          <p:cNvPr id="7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86584" y="1880640"/>
            <a:ext cx="2221992" cy="1155168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14347" y="1880640"/>
            <a:ext cx="510100" cy="1169672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6905684" y="1883688"/>
            <a:ext cx="510100" cy="2075664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</a:t>
            </a:r>
            <a:r>
              <a:rPr lang="en-US" sz="3200" b="1" baseline="-25000" dirty="0">
                <a:solidFill>
                  <a:schemeClr val="tx1"/>
                </a:solidFill>
              </a:rPr>
              <a:t>1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5602" y="2082570"/>
            <a:ext cx="682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953325" y="2082569"/>
            <a:ext cx="1571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mod p</a:t>
            </a:r>
          </a:p>
        </p:txBody>
      </p:sp>
      <p:sp>
        <p:nvSpPr>
          <p:cNvPr id="12" name="AutoShap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41520" y="1880640"/>
            <a:ext cx="2221992" cy="1152120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2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05684" y="3922776"/>
            <a:ext cx="510100" cy="2075664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Accolade fermante 2"/>
          <p:cNvSpPr/>
          <p:nvPr/>
        </p:nvSpPr>
        <p:spPr>
          <a:xfrm>
            <a:off x="7767587" y="3922776"/>
            <a:ext cx="221381" cy="207566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1194245" y="2164312"/>
            <a:ext cx="493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endParaRPr lang="en-US" sz="32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215865" y="3388093"/>
            <a:ext cx="2547647" cy="193467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38200" y="5447899"/>
            <a:ext cx="5591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Has entropy greater than </a:t>
            </a:r>
            <a:r>
              <a:rPr lang="en-US" sz="2800" dirty="0" err="1" smtClean="0"/>
              <a:t>nlogp</a:t>
            </a:r>
            <a:r>
              <a:rPr lang="en-US" sz="2800" dirty="0"/>
              <a:t> </a:t>
            </a:r>
          </a:p>
        </p:txBody>
      </p:sp>
      <p:sp>
        <p:nvSpPr>
          <p:cNvPr id="16" name="Accolade ouvrante 15"/>
          <p:cNvSpPr/>
          <p:nvPr/>
        </p:nvSpPr>
        <p:spPr>
          <a:xfrm>
            <a:off x="1892808" y="1880640"/>
            <a:ext cx="246888" cy="115212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oneTexte 16"/>
          <p:cNvSpPr txBox="1"/>
          <p:nvPr/>
        </p:nvSpPr>
        <p:spPr>
          <a:xfrm>
            <a:off x="8266747" y="4791777"/>
            <a:ext cx="3657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  <a:r>
              <a:rPr lang="en-US" sz="3200" dirty="0" smtClean="0"/>
              <a:t>inary vector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01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Is the Gaussian Distribution</a:t>
            </a:r>
            <a:br>
              <a:rPr lang="en-US" b="1" dirty="0" smtClean="0"/>
            </a:br>
            <a:r>
              <a:rPr lang="en-US" b="1" dirty="0" smtClean="0"/>
              <a:t>“Fundamental” to Lattices</a:t>
            </a:r>
            <a:endParaRPr lang="en-US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My opinion </a:t>
            </a:r>
          </a:p>
          <a:p>
            <a:pPr lvl="1"/>
            <a:r>
              <a:rPr lang="en-US" sz="2600" dirty="0" smtClean="0"/>
              <a:t>To lattices – YES </a:t>
            </a:r>
          </a:p>
          <a:p>
            <a:pPr lvl="2"/>
            <a:r>
              <a:rPr lang="en-US" sz="2600" dirty="0" smtClean="0"/>
              <a:t>A Gaussian distribution centered at any point in space is uniform over R</a:t>
            </a:r>
            <a:r>
              <a:rPr lang="en-US" sz="2600" baseline="30000" dirty="0" smtClean="0"/>
              <a:t>n</a:t>
            </a:r>
            <a:r>
              <a:rPr lang="en-US" sz="2600" dirty="0" smtClean="0"/>
              <a:t> / L for </a:t>
            </a:r>
            <a:r>
              <a:rPr lang="en-US" sz="2600" b="1" dirty="0" smtClean="0"/>
              <a:t>any </a:t>
            </a:r>
            <a:r>
              <a:rPr lang="en-US" sz="2600" dirty="0" smtClean="0"/>
              <a:t>“small-enough” lattice L</a:t>
            </a:r>
          </a:p>
          <a:p>
            <a:pPr lvl="2"/>
            <a:endParaRPr lang="en-US" sz="2600" dirty="0" smtClean="0"/>
          </a:p>
          <a:p>
            <a:pPr lvl="1"/>
            <a:r>
              <a:rPr lang="en-US" sz="2600" dirty="0" smtClean="0"/>
              <a:t>To lattice cryptography – NO</a:t>
            </a:r>
          </a:p>
          <a:p>
            <a:pPr lvl="2"/>
            <a:r>
              <a:rPr lang="en-US" sz="2600" dirty="0" smtClean="0"/>
              <a:t>We usually work with </a:t>
            </a:r>
            <a:r>
              <a:rPr lang="en-US" sz="2600" b="1" dirty="0" smtClean="0"/>
              <a:t>random </a:t>
            </a:r>
            <a:r>
              <a:rPr lang="en-US" sz="2600" dirty="0" smtClean="0"/>
              <a:t>lattices of a special form</a:t>
            </a:r>
          </a:p>
          <a:p>
            <a:pPr lvl="2"/>
            <a:r>
              <a:rPr lang="en-US" sz="2600" dirty="0" smtClean="0"/>
              <a:t>Can use the leftover hash lemma to argue uniformity</a:t>
            </a:r>
          </a:p>
          <a:p>
            <a:pPr lvl="2"/>
            <a:r>
              <a:rPr lang="en-US" sz="2600" dirty="0" smtClean="0"/>
              <a:t>But … Gaussians are often an optimization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471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What Distribution to use in Practice?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Gaussians </a:t>
            </a:r>
            <a:r>
              <a:rPr lang="en-US" dirty="0"/>
              <a:t>are often (always?) the “optimal” distribution to use for minimizing the parameters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… Sampling Gaussians requires high(</a:t>
            </a:r>
            <a:r>
              <a:rPr lang="en-US" dirty="0" err="1"/>
              <a:t>er</a:t>
            </a:r>
            <a:r>
              <a:rPr lang="en-US" dirty="0"/>
              <a:t>) </a:t>
            </a:r>
            <a:r>
              <a:rPr lang="en-US" dirty="0" smtClean="0"/>
              <a:t>precision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so maybe too </a:t>
            </a:r>
            <a:r>
              <a:rPr lang="en-US" dirty="0" smtClean="0"/>
              <a:t>costly in low-power devices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</a:t>
            </a:r>
            <a:r>
              <a:rPr lang="en-US" dirty="0"/>
              <a:t>to use the distribution that minimizes </a:t>
            </a:r>
            <a:r>
              <a:rPr lang="en-US" dirty="0" smtClean="0"/>
              <a:t>parameters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try to improve the efficiency later </a:t>
            </a:r>
          </a:p>
        </p:txBody>
      </p:sp>
    </p:spTree>
    <p:extLst>
      <p:ext uri="{BB962C8B-B14F-4D97-AF65-F5344CB8AC3E}">
        <p14:creationId xmlns:p14="http://schemas.microsoft.com/office/powerpoint/2010/main" val="264623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Trapdoor Sampling</a:t>
            </a:r>
            <a:endParaRPr lang="en-US" b="1" dirty="0"/>
          </a:p>
        </p:txBody>
      </p:sp>
      <p:sp>
        <p:nvSpPr>
          <p:cNvPr id="4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00400" y="1883688"/>
            <a:ext cx="2916936" cy="1152120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7333504" y="1866136"/>
            <a:ext cx="246872" cy="1169672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6379115" y="1883688"/>
            <a:ext cx="251455" cy="2642592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6802016" y="208257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15568" y="4526280"/>
            <a:ext cx="10238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Given: a random matrix </a:t>
            </a:r>
            <a:r>
              <a:rPr lang="en-US" sz="2400" b="1" dirty="0"/>
              <a:t>A</a:t>
            </a:r>
            <a:r>
              <a:rPr lang="en-US" sz="2400" dirty="0"/>
              <a:t> and vector </a:t>
            </a:r>
            <a:r>
              <a:rPr lang="en-US" sz="2400" b="1" dirty="0"/>
              <a:t>t</a:t>
            </a:r>
          </a:p>
          <a:p>
            <a:r>
              <a:rPr lang="en-US" sz="2400" dirty="0"/>
              <a:t>Find: vector </a:t>
            </a:r>
            <a:r>
              <a:rPr lang="en-US" sz="2400" b="1" dirty="0"/>
              <a:t>s</a:t>
            </a:r>
            <a:r>
              <a:rPr lang="en-US" sz="2400" dirty="0"/>
              <a:t> with small coefficients such that </a:t>
            </a:r>
            <a:r>
              <a:rPr lang="en-US" sz="2400" b="1" dirty="0"/>
              <a:t>As</a:t>
            </a:r>
            <a:r>
              <a:rPr lang="en-US" sz="2400" dirty="0"/>
              <a:t>=</a:t>
            </a:r>
            <a:r>
              <a:rPr lang="en-US" sz="2400" b="1" dirty="0"/>
              <a:t>t</a:t>
            </a:r>
          </a:p>
          <a:p>
            <a:endParaRPr lang="en-US" sz="2400" dirty="0"/>
          </a:p>
          <a:p>
            <a:r>
              <a:rPr lang="en-US" sz="2400" dirty="0"/>
              <a:t>Without a “trapdoor” for </a:t>
            </a:r>
            <a:r>
              <a:rPr lang="en-US" sz="2400" b="1" dirty="0"/>
              <a:t>A</a:t>
            </a:r>
            <a:r>
              <a:rPr lang="en-US" sz="2400" dirty="0"/>
              <a:t>, this is a very hard problem</a:t>
            </a:r>
          </a:p>
          <a:p>
            <a:r>
              <a:rPr lang="en-US" sz="2400" dirty="0"/>
              <a:t>When sampling in a protocol, want to make sure </a:t>
            </a:r>
            <a:r>
              <a:rPr lang="en-US" sz="2400" b="1" dirty="0"/>
              <a:t>s</a:t>
            </a:r>
            <a:r>
              <a:rPr lang="en-US" sz="2400" dirty="0"/>
              <a:t> is independent of the trapdoor</a:t>
            </a:r>
          </a:p>
          <a:p>
            <a:endParaRPr lang="en-US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7799832" y="2139698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mod p</a:t>
            </a:r>
          </a:p>
        </p:txBody>
      </p:sp>
    </p:spTree>
    <p:extLst>
      <p:ext uri="{BB962C8B-B14F-4D97-AF65-F5344CB8AC3E}">
        <p14:creationId xmlns:p14="http://schemas.microsoft.com/office/powerpoint/2010/main" val="302179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Trapdoor Sampling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First algorithm: Gentry, </a:t>
            </a:r>
            <a:r>
              <a:rPr lang="en-US" dirty="0" err="1" smtClean="0"/>
              <a:t>Peikert</a:t>
            </a:r>
            <a:r>
              <a:rPr lang="en-US" dirty="0" smtClean="0"/>
              <a:t>, </a:t>
            </a:r>
            <a:r>
              <a:rPr lang="en-US" dirty="0" err="1" smtClean="0"/>
              <a:t>Vaikuntanathan</a:t>
            </a:r>
            <a:r>
              <a:rPr lang="en-US" dirty="0" smtClean="0"/>
              <a:t> (2008)</a:t>
            </a:r>
          </a:p>
          <a:p>
            <a:pPr lvl="1"/>
            <a:r>
              <a:rPr lang="en-US" dirty="0" smtClean="0"/>
              <a:t>Very “geometric”</a:t>
            </a:r>
          </a:p>
          <a:p>
            <a:pPr lvl="1"/>
            <a:r>
              <a:rPr lang="en-US" dirty="0" smtClean="0"/>
              <a:t>The distribution of </a:t>
            </a:r>
            <a:r>
              <a:rPr lang="en-US" b="1" dirty="0" smtClean="0"/>
              <a:t>s </a:t>
            </a:r>
            <a:r>
              <a:rPr lang="en-US" dirty="0" smtClean="0"/>
              <a:t>is </a:t>
            </a:r>
            <a:r>
              <a:rPr lang="en-US" dirty="0" smtClean="0"/>
              <a:t>a discrete Gaussian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Agrawal, </a:t>
            </a:r>
            <a:r>
              <a:rPr lang="en-US" dirty="0" err="1" smtClean="0"/>
              <a:t>Boneh</a:t>
            </a:r>
            <a:r>
              <a:rPr lang="en-US" dirty="0" smtClean="0"/>
              <a:t>, </a:t>
            </a:r>
            <a:r>
              <a:rPr lang="en-US" dirty="0" err="1" smtClean="0"/>
              <a:t>Boyen</a:t>
            </a:r>
            <a:r>
              <a:rPr lang="en-US" dirty="0" smtClean="0"/>
              <a:t> (2010)  +  </a:t>
            </a:r>
            <a:r>
              <a:rPr lang="en-US" dirty="0" err="1" smtClean="0"/>
              <a:t>Micciancio</a:t>
            </a:r>
            <a:r>
              <a:rPr lang="en-US" dirty="0" smtClean="0"/>
              <a:t>, </a:t>
            </a:r>
            <a:r>
              <a:rPr lang="en-US" dirty="0" err="1" smtClean="0"/>
              <a:t>Peikert</a:t>
            </a:r>
            <a:r>
              <a:rPr lang="en-US" dirty="0" smtClean="0"/>
              <a:t>  (2012)</a:t>
            </a:r>
          </a:p>
          <a:p>
            <a:pPr lvl="1"/>
            <a:r>
              <a:rPr lang="en-US" dirty="0" smtClean="0"/>
              <a:t>More “algebraic”  (you don’t even see the lattices)</a:t>
            </a:r>
          </a:p>
          <a:p>
            <a:pPr lvl="1"/>
            <a:r>
              <a:rPr lang="en-US" dirty="0" smtClean="0"/>
              <a:t>Still </a:t>
            </a:r>
            <a:r>
              <a:rPr lang="en-US" b="1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needs </a:t>
            </a:r>
            <a:r>
              <a:rPr lang="en-US" dirty="0" smtClean="0"/>
              <a:t>to be a discrete </a:t>
            </a:r>
            <a:r>
              <a:rPr lang="en-US" dirty="0" smtClean="0"/>
              <a:t>Gaussian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Are Gaussians “fundamental” to trapdoor sampling?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Constructing a Trapdoor</a:t>
            </a:r>
            <a:endParaRPr lang="en-US" b="1" dirty="0"/>
          </a:p>
        </p:txBody>
      </p:sp>
      <p:sp>
        <p:nvSpPr>
          <p:cNvPr id="7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86584" y="1883688"/>
            <a:ext cx="4370832" cy="1152120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05684" y="1883688"/>
            <a:ext cx="510100" cy="4114776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114347" y="1880640"/>
            <a:ext cx="510100" cy="1169672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4" name="TextBox 9"/>
          <p:cNvSpPr txBox="1"/>
          <p:nvPr/>
        </p:nvSpPr>
        <p:spPr>
          <a:xfrm>
            <a:off x="7535602" y="2082570"/>
            <a:ext cx="682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953325" y="2082569"/>
            <a:ext cx="1571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mod p</a:t>
            </a:r>
          </a:p>
        </p:txBody>
      </p:sp>
    </p:spTree>
    <p:extLst>
      <p:ext uri="{BB962C8B-B14F-4D97-AF65-F5344CB8AC3E}">
        <p14:creationId xmlns:p14="http://schemas.microsoft.com/office/powerpoint/2010/main" val="15209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Constructing a Trapdoor</a:t>
            </a:r>
            <a:endParaRPr lang="en-US" b="1" dirty="0"/>
          </a:p>
        </p:txBody>
      </p:sp>
      <p:sp>
        <p:nvSpPr>
          <p:cNvPr id="7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86584" y="1880640"/>
            <a:ext cx="2221992" cy="1155168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14347" y="1880640"/>
            <a:ext cx="510100" cy="1169672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6905684" y="1883688"/>
            <a:ext cx="510100" cy="2075664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</a:t>
            </a:r>
            <a:r>
              <a:rPr lang="en-US" sz="3200" b="1" baseline="-25000" dirty="0">
                <a:solidFill>
                  <a:schemeClr val="tx1"/>
                </a:solidFill>
              </a:rPr>
              <a:t>1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5602" y="2082570"/>
            <a:ext cx="682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953325" y="2082569"/>
            <a:ext cx="1571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mod p</a:t>
            </a:r>
          </a:p>
        </p:txBody>
      </p:sp>
      <p:sp>
        <p:nvSpPr>
          <p:cNvPr id="12" name="AutoShap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41520" y="1880640"/>
            <a:ext cx="2221992" cy="1152120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2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05684" y="3922776"/>
            <a:ext cx="510100" cy="2075664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s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Bracket 3"/>
          <p:cNvSpPr/>
          <p:nvPr/>
        </p:nvSpPr>
        <p:spPr>
          <a:xfrm>
            <a:off x="1703512" y="1412776"/>
            <a:ext cx="144016" cy="16561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6" name="Straight Connector 5"/>
          <p:cNvCxnSpPr/>
          <p:nvPr/>
        </p:nvCxnSpPr>
        <p:spPr>
          <a:xfrm>
            <a:off x="3431704" y="1700808"/>
            <a:ext cx="0" cy="12241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75720" y="1844824"/>
            <a:ext cx="1440160" cy="852572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AutoShap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59896" y="1844824"/>
            <a:ext cx="1889760" cy="1368152"/>
          </a:xfrm>
          <a:prstGeom prst="roundRect">
            <a:avLst>
              <a:gd name="adj" fmla="val 116"/>
            </a:avLst>
          </a:prstGeom>
          <a:solidFill>
            <a:srgbClr val="FFFF0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R</a:t>
            </a:r>
          </a:p>
        </p:txBody>
      </p:sp>
      <p:sp>
        <p:nvSpPr>
          <p:cNvPr id="9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184232" y="1856348"/>
            <a:ext cx="1889760" cy="913056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G</a:t>
            </a:r>
          </a:p>
        </p:txBody>
      </p:sp>
      <p:sp>
        <p:nvSpPr>
          <p:cNvPr id="10" name="Left Bracket 9"/>
          <p:cNvSpPr/>
          <p:nvPr/>
        </p:nvSpPr>
        <p:spPr>
          <a:xfrm flipH="1">
            <a:off x="10182514" y="1484784"/>
            <a:ext cx="161961" cy="16561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1" name="TextBox 10"/>
          <p:cNvSpPr txBox="1"/>
          <p:nvPr/>
        </p:nvSpPr>
        <p:spPr>
          <a:xfrm>
            <a:off x="7355240" y="1772816"/>
            <a:ext cx="5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+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792408" y="3549968"/>
            <a:ext cx="135240" cy="110316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248792" y="3573016"/>
            <a:ext cx="135240" cy="110316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192344" y="3645027"/>
            <a:ext cx="152792" cy="175780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03512" y="494117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Random matrix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03912" y="4797155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Random matrix with small coefficients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20136" y="5661251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Special matrix that is easy to invert</a:t>
            </a:r>
          </a:p>
        </p:txBody>
      </p:sp>
      <p:sp>
        <p:nvSpPr>
          <p:cNvPr id="22" name="AutoShap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47528" y="1856348"/>
            <a:ext cx="1440160" cy="852572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Constructing a Trapdoor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23512" y="1934680"/>
            <a:ext cx="1299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</a:t>
            </a:r>
            <a:r>
              <a:rPr lang="en-US" sz="3600" dirty="0"/>
              <a:t>   =  </a:t>
            </a:r>
          </a:p>
        </p:txBody>
      </p:sp>
    </p:spTree>
    <p:extLst>
      <p:ext uri="{BB962C8B-B14F-4D97-AF65-F5344CB8AC3E}">
        <p14:creationId xmlns:p14="http://schemas.microsoft.com/office/powerpoint/2010/main" val="26711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Bracket 3"/>
          <p:cNvSpPr/>
          <p:nvPr/>
        </p:nvSpPr>
        <p:spPr>
          <a:xfrm>
            <a:off x="1414755" y="1412776"/>
            <a:ext cx="144016" cy="16561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6" name="Straight Connector 5"/>
          <p:cNvCxnSpPr/>
          <p:nvPr/>
        </p:nvCxnSpPr>
        <p:spPr>
          <a:xfrm>
            <a:off x="3219949" y="1700808"/>
            <a:ext cx="0" cy="12241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92842" y="1844824"/>
            <a:ext cx="1440160" cy="852572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AutoShap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67392" y="1844824"/>
            <a:ext cx="1889760" cy="1368152"/>
          </a:xfrm>
          <a:prstGeom prst="roundRect">
            <a:avLst>
              <a:gd name="adj" fmla="val 116"/>
            </a:avLst>
          </a:prstGeom>
          <a:solidFill>
            <a:srgbClr val="FFFF0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R</a:t>
            </a:r>
          </a:p>
        </p:txBody>
      </p:sp>
      <p:sp>
        <p:nvSpPr>
          <p:cNvPr id="9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031255" y="1856348"/>
            <a:ext cx="1889760" cy="913056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G</a:t>
            </a:r>
          </a:p>
        </p:txBody>
      </p:sp>
      <p:sp>
        <p:nvSpPr>
          <p:cNvPr id="10" name="Left Bracket 9"/>
          <p:cNvSpPr/>
          <p:nvPr/>
        </p:nvSpPr>
        <p:spPr>
          <a:xfrm flipH="1">
            <a:off x="11011040" y="1412776"/>
            <a:ext cx="161961" cy="16561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1" name="TextBox 10"/>
          <p:cNvSpPr txBox="1"/>
          <p:nvPr/>
        </p:nvSpPr>
        <p:spPr>
          <a:xfrm>
            <a:off x="7076109" y="1772816"/>
            <a:ext cx="5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+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792408" y="3549968"/>
            <a:ext cx="135240" cy="110316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248792" y="3573016"/>
            <a:ext cx="135240" cy="110316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10095908" y="2903881"/>
            <a:ext cx="280126" cy="174925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03512" y="494117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Random matrix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03912" y="4797155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Random matrix with small coefficients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2943" y="4843102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Special matrix that is easy to invert</a:t>
            </a:r>
          </a:p>
        </p:txBody>
      </p:sp>
      <p:sp>
        <p:nvSpPr>
          <p:cNvPr id="22" name="AutoShap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97273" y="1856348"/>
            <a:ext cx="1440160" cy="852572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3600" b="1" baseline="-25000" dirty="0">
                <a:solidFill>
                  <a:srgbClr val="000000"/>
                </a:solidFill>
                <a:latin typeface="+mj-lt"/>
              </a:rPr>
              <a:t>1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Constructing a Trapdoor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19338" y="1934680"/>
            <a:ext cx="129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</a:t>
            </a:r>
            <a:r>
              <a:rPr lang="en-US" sz="3600" dirty="0"/>
              <a:t>   =  </a:t>
            </a:r>
          </a:p>
        </p:txBody>
      </p:sp>
      <p:sp>
        <p:nvSpPr>
          <p:cNvPr id="20" name="AutoShap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959791" y="1853545"/>
            <a:ext cx="953199" cy="913056"/>
          </a:xfrm>
          <a:prstGeom prst="roundRect">
            <a:avLst>
              <a:gd name="adj" fmla="val 116"/>
            </a:avLst>
          </a:prstGeom>
          <a:solidFill>
            <a:srgbClr val="00B0F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1639" tIns="40820" rIns="81639" bIns="40820" anchor="ctr" anchorCtr="1"/>
          <a:lstStyle/>
          <a:p>
            <a:pPr algn="ctr">
              <a:lnSpc>
                <a:spcPct val="117000"/>
              </a:lnSpc>
              <a:tabLst>
                <a:tab pos="656650" algn="l"/>
              </a:tabLst>
            </a:pP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H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24" name="Straight Arrow Connector 16"/>
          <p:cNvCxnSpPr/>
          <p:nvPr/>
        </p:nvCxnSpPr>
        <p:spPr>
          <a:xfrm flipV="1">
            <a:off x="8184232" y="2766602"/>
            <a:ext cx="297850" cy="305668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5907210" y="5919537"/>
            <a:ext cx="530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Invertible matrix H that is used as a “tag” </a:t>
            </a:r>
          </a:p>
          <a:p>
            <a:r>
              <a:rPr lang="en-US" sz="2400" dirty="0" smtClean="0"/>
              <a:t>in many advanced constructions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29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Easily-Invertible Matrix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Matrix </a:t>
            </a:r>
            <a:r>
              <a:rPr lang="en-US" sz="3200" b="1" dirty="0"/>
              <a:t>G</a:t>
            </a:r>
            <a:r>
              <a:rPr lang="en-US" sz="3200" dirty="0"/>
              <a:t> has the property that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for any </a:t>
            </a:r>
            <a:r>
              <a:rPr lang="en-US" sz="3200" b="1" dirty="0"/>
              <a:t>t</a:t>
            </a:r>
            <a:r>
              <a:rPr lang="en-US" sz="3200" dirty="0"/>
              <a:t>, you can find a 0/1 vector </a:t>
            </a:r>
            <a:r>
              <a:rPr lang="en-US" sz="3200" b="1" dirty="0"/>
              <a:t>s</a:t>
            </a:r>
            <a:r>
              <a:rPr lang="en-US" sz="3200" b="1" baseline="-25000" dirty="0"/>
              <a:t>2</a:t>
            </a:r>
            <a:r>
              <a:rPr lang="en-US" sz="3200" dirty="0"/>
              <a:t> such that </a:t>
            </a:r>
            <a:r>
              <a:rPr lang="en-US" sz="3200" b="1" dirty="0" smtClean="0"/>
              <a:t>Gs</a:t>
            </a:r>
            <a:r>
              <a:rPr lang="en-US" sz="3200" b="1" baseline="-25000" dirty="0" smtClean="0"/>
              <a:t>2</a:t>
            </a:r>
            <a:r>
              <a:rPr lang="en-US" sz="3200" dirty="0" smtClean="0"/>
              <a:t>=</a:t>
            </a:r>
            <a:r>
              <a:rPr lang="en-US" sz="3200" b="1" dirty="0" smtClean="0"/>
              <a:t>t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     </a:t>
            </a:r>
            <a:r>
              <a:rPr lang="en-US" sz="3200" dirty="0" smtClean="0"/>
              <a:t>(a bijection between integer vectors and {0,1}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</a:t>
            </a:r>
            <a:endParaRPr lang="en-US" sz="32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222" y="4437112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 4 8 … q/2</a:t>
            </a:r>
          </a:p>
          <a:p>
            <a:r>
              <a:rPr lang="en-US" dirty="0"/>
              <a:t>                            1 2 4 8 … q/2</a:t>
            </a:r>
          </a:p>
          <a:p>
            <a:r>
              <a:rPr lang="en-US" dirty="0"/>
              <a:t>                                                        1 2 4 8 … q/2</a:t>
            </a:r>
          </a:p>
          <a:p>
            <a:r>
              <a:rPr lang="en-US" dirty="0"/>
              <a:t>                                                                                    . . . . . .</a:t>
            </a:r>
          </a:p>
          <a:p>
            <a:r>
              <a:rPr lang="en-US" dirty="0"/>
              <a:t>                                                                                                        1 2 4 8 … q/2</a:t>
            </a:r>
          </a:p>
        </p:txBody>
      </p:sp>
      <p:sp>
        <p:nvSpPr>
          <p:cNvPr id="6" name="Left Bracket 5"/>
          <p:cNvSpPr/>
          <p:nvPr/>
        </p:nvSpPr>
        <p:spPr>
          <a:xfrm>
            <a:off x="3200222" y="4293096"/>
            <a:ext cx="144016" cy="1800200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 flipH="1">
            <a:off x="10184998" y="4293096"/>
            <a:ext cx="159474" cy="1800200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91544" y="4839543"/>
            <a:ext cx="1208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G </a:t>
            </a:r>
            <a:r>
              <a:rPr lang="en-US" sz="5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7733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4" name="TextBox 4"/>
          <p:cNvSpPr txBox="1"/>
          <p:nvPr/>
        </p:nvSpPr>
        <p:spPr>
          <a:xfrm>
            <a:off x="3700738" y="2954820"/>
            <a:ext cx="233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1 2 4 8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       </a:t>
            </a:r>
            <a:r>
              <a:rPr lang="en-US" sz="2400" dirty="0" smtClean="0"/>
              <a:t>1 </a:t>
            </a:r>
            <a:r>
              <a:rPr lang="en-US" sz="2400" dirty="0"/>
              <a:t>2 4 </a:t>
            </a:r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5" name="Left Bracket 5"/>
          <p:cNvSpPr/>
          <p:nvPr/>
        </p:nvSpPr>
        <p:spPr>
          <a:xfrm>
            <a:off x="3700738" y="2810804"/>
            <a:ext cx="144016" cy="1048927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6"/>
          <p:cNvSpPr/>
          <p:nvPr/>
        </p:nvSpPr>
        <p:spPr>
          <a:xfrm flipH="1">
            <a:off x="5891030" y="2810804"/>
            <a:ext cx="144016" cy="1048927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5"/>
          <p:cNvSpPr/>
          <p:nvPr/>
        </p:nvSpPr>
        <p:spPr>
          <a:xfrm>
            <a:off x="6220955" y="2810803"/>
            <a:ext cx="170227" cy="3099109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5"/>
          <p:cNvSpPr/>
          <p:nvPr/>
        </p:nvSpPr>
        <p:spPr>
          <a:xfrm flipH="1">
            <a:off x="6737692" y="2810803"/>
            <a:ext cx="195532" cy="3099109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346082" y="2848945"/>
            <a:ext cx="5197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/>
              <a:t>0</a:t>
            </a:r>
          </a:p>
        </p:txBody>
      </p:sp>
      <p:sp>
        <p:nvSpPr>
          <p:cNvPr id="11" name="TextBox 4"/>
          <p:cNvSpPr txBox="1"/>
          <p:nvPr/>
        </p:nvSpPr>
        <p:spPr>
          <a:xfrm>
            <a:off x="7809121" y="2954819"/>
            <a:ext cx="602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4</a:t>
            </a:r>
            <a:endParaRPr lang="en-US" sz="2400" dirty="0"/>
          </a:p>
        </p:txBody>
      </p:sp>
      <p:sp>
        <p:nvSpPr>
          <p:cNvPr id="12" name="Left Bracket 5"/>
          <p:cNvSpPr/>
          <p:nvPr/>
        </p:nvSpPr>
        <p:spPr>
          <a:xfrm>
            <a:off x="7809121" y="2810803"/>
            <a:ext cx="144016" cy="1048927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ket 6"/>
          <p:cNvSpPr/>
          <p:nvPr/>
        </p:nvSpPr>
        <p:spPr>
          <a:xfrm flipH="1">
            <a:off x="8339239" y="2810803"/>
            <a:ext cx="144016" cy="1048927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7113069" y="2858704"/>
            <a:ext cx="539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7790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1833</TotalTime>
  <Words>896</Words>
  <Application>Microsoft Office PowerPoint</Application>
  <PresentationFormat>Grand écran</PresentationFormat>
  <Paragraphs>218</Paragraphs>
  <Slides>19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Wingdings</vt:lpstr>
      <vt:lpstr>Thème Office</vt:lpstr>
      <vt:lpstr>Simple Lattice Trapdoor Sampling  from a Broad Class of Distributions</vt:lpstr>
      <vt:lpstr>Trapdoor Sampling</vt:lpstr>
      <vt:lpstr>Trapdoor Sampling</vt:lpstr>
      <vt:lpstr>Constructing a Trapdoor</vt:lpstr>
      <vt:lpstr>Constructing a Trapdoor</vt:lpstr>
      <vt:lpstr>Constructing a Trapdoor</vt:lpstr>
      <vt:lpstr>Constructing a Trapdoor</vt:lpstr>
      <vt:lpstr>Easily-Invertible Matrix</vt:lpstr>
      <vt:lpstr>Example</vt:lpstr>
      <vt:lpstr>Inverting with a Trapdoor</vt:lpstr>
      <vt:lpstr>Inverting with a Trapdoor</vt:lpstr>
      <vt:lpstr>The Distribution we Hope to Get</vt:lpstr>
      <vt:lpstr>Rejection Sampling</vt:lpstr>
      <vt:lpstr>Removing the Dependence on R</vt:lpstr>
      <vt:lpstr>The Real Distribution</vt:lpstr>
      <vt:lpstr>Equivalence of Distributions</vt:lpstr>
      <vt:lpstr>Our “Unbalanced” Result</vt:lpstr>
      <vt:lpstr>Is the Gaussian Distribution “Fundamental” to Lattices</vt:lpstr>
      <vt:lpstr>      What Distribution to use in Practice?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Lattice Trapdoor Sampling  from a Broad Class of Distributions</dc:title>
  <dc:creator>Vadim Lyubashevsky</dc:creator>
  <cp:lastModifiedBy>Vadim Lyubashevsky</cp:lastModifiedBy>
  <cp:revision>57</cp:revision>
  <dcterms:created xsi:type="dcterms:W3CDTF">2015-03-29T22:47:36Z</dcterms:created>
  <dcterms:modified xsi:type="dcterms:W3CDTF">2015-03-31T21:33:53Z</dcterms:modified>
</cp:coreProperties>
</file>