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  <p:sldMasterId id="2147484158" r:id="rId2"/>
    <p:sldMasterId id="2147484159" r:id="rId3"/>
  </p:sldMasterIdLst>
  <p:notesMasterIdLst>
    <p:notesMasterId r:id="rId24"/>
  </p:notesMasterIdLst>
  <p:handoutMasterIdLst>
    <p:handoutMasterId r:id="rId25"/>
  </p:handoutMasterIdLst>
  <p:sldIdLst>
    <p:sldId id="258" r:id="rId4"/>
    <p:sldId id="482" r:id="rId5"/>
    <p:sldId id="483" r:id="rId6"/>
    <p:sldId id="484" r:id="rId7"/>
    <p:sldId id="485" r:id="rId8"/>
    <p:sldId id="477" r:id="rId9"/>
    <p:sldId id="476" r:id="rId10"/>
    <p:sldId id="479" r:id="rId11"/>
    <p:sldId id="464" r:id="rId12"/>
    <p:sldId id="465" r:id="rId13"/>
    <p:sldId id="467" r:id="rId14"/>
    <p:sldId id="468" r:id="rId15"/>
    <p:sldId id="469" r:id="rId16"/>
    <p:sldId id="475" r:id="rId17"/>
    <p:sldId id="470" r:id="rId18"/>
    <p:sldId id="471" r:id="rId19"/>
    <p:sldId id="486" r:id="rId20"/>
    <p:sldId id="473" r:id="rId21"/>
    <p:sldId id="466" r:id="rId22"/>
    <p:sldId id="487" r:id="rId23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000000"/>
    <a:srgbClr val="A3C977"/>
    <a:srgbClr val="6A8B37"/>
    <a:srgbClr val="7FAB16"/>
    <a:srgbClr val="99C000"/>
    <a:srgbClr val="CE3300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7" autoAdjust="0"/>
    <p:restoredTop sz="99750" autoAdjust="0"/>
  </p:normalViewPr>
  <p:slideViewPr>
    <p:cSldViewPr snapToObjects="1">
      <p:cViewPr varScale="1">
        <p:scale>
          <a:sx n="75" d="100"/>
          <a:sy n="75" d="100"/>
        </p:scale>
        <p:origin x="3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notesViewPr>
    <p:cSldViewPr snapToObjects="1">
      <p:cViewPr varScale="1">
        <p:scale>
          <a:sx n="78" d="100"/>
          <a:sy n="78" d="100"/>
        </p:scale>
        <p:origin x="-2918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8913" y="420688"/>
            <a:ext cx="502285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8913" y="9301163"/>
            <a:ext cx="13192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fld id="{FCA38320-6768-4350-A73E-8FFDDB191C88}" type="datetime4">
              <a:rPr lang="de-DE"/>
              <a:pPr>
                <a:defRPr/>
              </a:pPr>
              <a:t>31. März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08125" y="9301163"/>
            <a:ext cx="4424363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46775" y="9301163"/>
            <a:ext cx="663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0850D3D4-B7DA-46F1-B794-3A0A2A84BE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88913" y="922337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7325" y="844550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9225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50192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9228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57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7325" y="9428163"/>
            <a:ext cx="16049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fld id="{610448EA-45A2-43D2-8500-95FC894411C4}" type="datetime4">
              <a:rPr lang="de-DE"/>
              <a:pPr>
                <a:defRPr/>
              </a:pPr>
              <a:t>31. März 2015</a:t>
            </a:fld>
            <a:endParaRPr lang="de-DE"/>
          </a:p>
        </p:txBody>
      </p:sp>
      <p:sp>
        <p:nvSpPr>
          <p:cNvPr id="71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1003300"/>
            <a:ext cx="4445000" cy="3333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88913" y="4651375"/>
            <a:ext cx="641985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92288" y="9428163"/>
            <a:ext cx="40687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61050" y="9428163"/>
            <a:ext cx="9350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A9D295B0-3104-4BE5-9DAC-49571D8666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8913" y="420688"/>
            <a:ext cx="53562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  <a:defRPr/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88913" y="9428163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7325" y="4454525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7179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7183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88913" y="84772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56501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23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5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171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11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159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93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8263" y="3789363"/>
            <a:ext cx="1795462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96125" y="3789363"/>
            <a:ext cx="1795463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329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5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0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321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299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71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7507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740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9575" y="488950"/>
            <a:ext cx="2132013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488950"/>
            <a:ext cx="6248400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37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985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830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3571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242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8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040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60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183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73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05363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691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1600200"/>
            <a:ext cx="2160587" cy="45259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1600200"/>
            <a:ext cx="63293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21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05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4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32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6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966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909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0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88950"/>
            <a:ext cx="6667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grpSp>
        <p:nvGrpSpPr>
          <p:cNvPr id="86026" name="Group 24"/>
          <p:cNvGrpSpPr>
            <a:grpSpLocks/>
          </p:cNvGrpSpPr>
          <p:nvPr/>
        </p:nvGrpSpPr>
        <p:grpSpPr bwMode="auto">
          <a:xfrm>
            <a:off x="8024813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dirty="0"/>
            </a:p>
          </p:txBody>
        </p:sp>
        <p:pic>
          <p:nvPicPr>
            <p:cNvPr id="86028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31" name="Text Box 15"/>
          <p:cNvSpPr txBox="1">
            <a:spLocks noChangeArrowheads="1"/>
          </p:cNvSpPr>
          <p:nvPr userDrawn="1"/>
        </p:nvSpPr>
        <p:spPr bwMode="auto">
          <a:xfrm>
            <a:off x="179388" y="6381750"/>
            <a:ext cx="273183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April</a:t>
            </a:r>
            <a:r>
              <a:rPr lang="de-DE" sz="800" baseline="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1st, 2015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Marc Fischlin | PKC 2015 | </a:t>
            </a:r>
            <a:fld id="{125F9FE0-38DF-4F18-83F3-D4E0DA775A16}" type="slidenum">
              <a:rPr lang="de-DE" sz="80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4" name="Picture 13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67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6A8B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99C000"/>
              </a:solidFill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865287" name="Group 33"/>
          <p:cNvGrpSpPr>
            <a:grpSpLocks/>
          </p:cNvGrpSpPr>
          <p:nvPr userDrawn="1"/>
        </p:nvGrpSpPr>
        <p:grpSpPr bwMode="auto">
          <a:xfrm>
            <a:off x="7232650" y="576610"/>
            <a:ext cx="1668463" cy="692150"/>
            <a:chOff x="4556" y="412"/>
            <a:chExt cx="1051" cy="436"/>
          </a:xfrm>
        </p:grpSpPr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865289" name="Picture 31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252413" y="245745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652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675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5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8263" y="3789363"/>
            <a:ext cx="37433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	Mastertextformat bearbeiten</a:t>
            </a:r>
          </a:p>
          <a:p>
            <a:pPr lvl="1"/>
            <a:r>
              <a:rPr lang="de-DE" smtClean="0"/>
              <a:t>	</a:t>
            </a:r>
          </a:p>
          <a:p>
            <a:pPr lvl="1"/>
            <a:endParaRPr lang="de-DE" smtClean="0"/>
          </a:p>
          <a:p>
            <a:pPr lvl="1"/>
            <a:r>
              <a:rPr lang="de-DE" smtClean="0"/>
              <a:t>Dritte Ebene</a:t>
            </a:r>
          </a:p>
        </p:txBody>
      </p:sp>
      <p:pic>
        <p:nvPicPr>
          <p:cNvPr id="865293" name="Picture 13" descr="tu_darmstadt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604838"/>
            <a:ext cx="16589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5296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33448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13. Oktober 2010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Dr.Marc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Fischlin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Kryptosicherheit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fld id="{D682754C-A4AF-47DB-8F13-C9BDDA5E0940}" type="slidenum">
              <a:rPr lang="de-DE" sz="800">
                <a:solidFill>
                  <a:schemeClr val="bg2"/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65297" name="Line 17"/>
          <p:cNvSpPr>
            <a:spLocks noChangeShapeType="1"/>
          </p:cNvSpPr>
          <p:nvPr userDrawn="1"/>
        </p:nvSpPr>
        <p:spPr bwMode="auto">
          <a:xfrm flipH="1">
            <a:off x="5148263" y="4149725"/>
            <a:ext cx="3748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674" y="1556792"/>
            <a:ext cx="1727300" cy="628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07" y="1556792"/>
            <a:ext cx="1702472" cy="6538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186" y="1556792"/>
            <a:ext cx="1688193" cy="628210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179388" indent="-17938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538163" indent="-18732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9564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89138"/>
            <a:ext cx="86423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956425" name="Group 24"/>
          <p:cNvGrpSpPr>
            <a:grpSpLocks/>
          </p:cNvGrpSpPr>
          <p:nvPr/>
        </p:nvGrpSpPr>
        <p:grpSpPr bwMode="auto">
          <a:xfrm>
            <a:off x="8028384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956427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56429" name="Text Box 13"/>
          <p:cNvSpPr txBox="1">
            <a:spLocks noChangeArrowheads="1"/>
          </p:cNvSpPr>
          <p:nvPr userDrawn="1"/>
        </p:nvSpPr>
        <p:spPr bwMode="auto">
          <a:xfrm>
            <a:off x="179388" y="6381750"/>
            <a:ext cx="27847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April</a:t>
            </a:r>
            <a:r>
              <a:rPr lang="de-DE" sz="800" baseline="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1st, 2015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Marc Fischlin | PKC 2015 | </a:t>
            </a:r>
            <a:fld id="{125F9FE0-38DF-4F18-83F3-D4E0DA775A16}" type="slidenum">
              <a:rPr lang="de-DE" sz="80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3" name="Picture 12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898" y="6303639"/>
            <a:ext cx="807581" cy="2937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39.xml"/><Relationship Id="rId7" Type="http://schemas.openxmlformats.org/officeDocument/2006/relationships/image" Target="../media/image33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2.emf"/><Relationship Id="rId11" Type="http://schemas.openxmlformats.org/officeDocument/2006/relationships/image" Target="../media/image35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4.png"/><Relationship Id="rId4" Type="http://schemas.openxmlformats.org/officeDocument/2006/relationships/tags" Target="../tags/tag40.xml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39.pn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tags" Target="../tags/tag46.xml"/><Relationship Id="rId7" Type="http://schemas.openxmlformats.org/officeDocument/2006/relationships/image" Target="../media/image12.emf"/><Relationship Id="rId12" Type="http://schemas.openxmlformats.org/officeDocument/2006/relationships/image" Target="../media/image38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37.png"/><Relationship Id="rId5" Type="http://schemas.openxmlformats.org/officeDocument/2006/relationships/tags" Target="../tags/tag48.xml"/><Relationship Id="rId10" Type="http://schemas.openxmlformats.org/officeDocument/2006/relationships/image" Target="../media/image33.png"/><Relationship Id="rId4" Type="http://schemas.openxmlformats.org/officeDocument/2006/relationships/tags" Target="../tags/tag47.xml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image" Target="../media/image36.png"/><Relationship Id="rId18" Type="http://schemas.openxmlformats.org/officeDocument/2006/relationships/image" Target="../media/image39.png"/><Relationship Id="rId3" Type="http://schemas.openxmlformats.org/officeDocument/2006/relationships/tags" Target="../tags/tag51.xml"/><Relationship Id="rId21" Type="http://schemas.openxmlformats.org/officeDocument/2006/relationships/image" Target="../media/image42.png"/><Relationship Id="rId7" Type="http://schemas.openxmlformats.org/officeDocument/2006/relationships/tags" Target="../tags/tag55.xml"/><Relationship Id="rId12" Type="http://schemas.openxmlformats.org/officeDocument/2006/relationships/image" Target="../media/image12.emf"/><Relationship Id="rId17" Type="http://schemas.openxmlformats.org/officeDocument/2006/relationships/image" Target="../media/image38.png"/><Relationship Id="rId2" Type="http://schemas.openxmlformats.org/officeDocument/2006/relationships/tags" Target="../tags/tag50.xml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slideLayout" Target="../slideLayouts/slideLayout29.xml"/><Relationship Id="rId5" Type="http://schemas.openxmlformats.org/officeDocument/2006/relationships/tags" Target="../tags/tag53.xml"/><Relationship Id="rId15" Type="http://schemas.openxmlformats.org/officeDocument/2006/relationships/image" Target="../media/image33.png"/><Relationship Id="rId23" Type="http://schemas.openxmlformats.org/officeDocument/2006/relationships/image" Target="../media/image44.png"/><Relationship Id="rId10" Type="http://schemas.openxmlformats.org/officeDocument/2006/relationships/tags" Target="../tags/tag58.xml"/><Relationship Id="rId19" Type="http://schemas.openxmlformats.org/officeDocument/2006/relationships/image" Target="../media/image40.png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image" Target="../media/image14.png"/><Relationship Id="rId22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37.png"/><Relationship Id="rId3" Type="http://schemas.openxmlformats.org/officeDocument/2006/relationships/tags" Target="../tags/tag61.xml"/><Relationship Id="rId21" Type="http://schemas.openxmlformats.org/officeDocument/2006/relationships/image" Target="../media/image40.png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17" Type="http://schemas.openxmlformats.org/officeDocument/2006/relationships/image" Target="../media/image33.png"/><Relationship Id="rId25" Type="http://schemas.openxmlformats.org/officeDocument/2006/relationships/image" Target="../media/image44.png"/><Relationship Id="rId2" Type="http://schemas.openxmlformats.org/officeDocument/2006/relationships/tags" Target="../tags/tag60.xml"/><Relationship Id="rId16" Type="http://schemas.openxmlformats.org/officeDocument/2006/relationships/image" Target="../media/image14.png"/><Relationship Id="rId20" Type="http://schemas.openxmlformats.org/officeDocument/2006/relationships/image" Target="../media/image39.png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24" Type="http://schemas.openxmlformats.org/officeDocument/2006/relationships/image" Target="../media/image43.png"/><Relationship Id="rId5" Type="http://schemas.openxmlformats.org/officeDocument/2006/relationships/tags" Target="../tags/tag63.xml"/><Relationship Id="rId15" Type="http://schemas.openxmlformats.org/officeDocument/2006/relationships/image" Target="../media/image36.png"/><Relationship Id="rId23" Type="http://schemas.openxmlformats.org/officeDocument/2006/relationships/image" Target="../media/image42.png"/><Relationship Id="rId10" Type="http://schemas.openxmlformats.org/officeDocument/2006/relationships/tags" Target="../tags/tag68.xml"/><Relationship Id="rId19" Type="http://schemas.openxmlformats.org/officeDocument/2006/relationships/image" Target="../media/image38.png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image" Target="../media/image12.emf"/><Relationship Id="rId22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71.xml"/><Relationship Id="rId5" Type="http://schemas.microsoft.com/office/2007/relationships/hdphoto" Target="../media/hdphoto1.wdp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74.xml"/><Relationship Id="rId7" Type="http://schemas.openxmlformats.org/officeDocument/2006/relationships/image" Target="../media/image33.pn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image" Target="../media/image12.emf"/><Relationship Id="rId11" Type="http://schemas.openxmlformats.org/officeDocument/2006/relationships/image" Target="../media/image35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4.png"/><Relationship Id="rId4" Type="http://schemas.openxmlformats.org/officeDocument/2006/relationships/tags" Target="../tags/tag75.xml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19.png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image" Target="../media/image18.png"/><Relationship Id="rId2" Type="http://schemas.openxmlformats.org/officeDocument/2006/relationships/tags" Target="../tags/tag6.xml"/><Relationship Id="rId16" Type="http://schemas.openxmlformats.org/officeDocument/2006/relationships/image" Target="../media/image20.pn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image" Target="../media/image17.png"/><Relationship Id="rId5" Type="http://schemas.openxmlformats.org/officeDocument/2006/relationships/tags" Target="../tags/tag9.xml"/><Relationship Id="rId1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tags" Target="../tags/tag8.xml"/><Relationship Id="rId9" Type="http://schemas.openxmlformats.org/officeDocument/2006/relationships/image" Target="../media/image15.png"/><Relationship Id="rId1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slideLayout" Target="../slideLayouts/slideLayout29.xml"/><Relationship Id="rId26" Type="http://schemas.openxmlformats.org/officeDocument/2006/relationships/image" Target="../media/image27.png"/><Relationship Id="rId3" Type="http://schemas.openxmlformats.org/officeDocument/2006/relationships/tags" Target="../tags/tag14.xml"/><Relationship Id="rId21" Type="http://schemas.openxmlformats.org/officeDocument/2006/relationships/image" Target="../media/image23.png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26.png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image" Target="../media/image22.png"/><Relationship Id="rId29" Type="http://schemas.openxmlformats.org/officeDocument/2006/relationships/image" Target="../media/image30.pn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image" Target="../media/image25.png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tags" Target="../tags/tag21.xml"/><Relationship Id="rId19" Type="http://schemas.openxmlformats.org/officeDocument/2006/relationships/image" Target="../media/image21.png"/><Relationship Id="rId31" Type="http://schemas.openxmlformats.org/officeDocument/2006/relationships/image" Target="../media/image32.png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image" Target="../media/image12.emf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tags" Target="../tags/tag31.xml"/><Relationship Id="rId7" Type="http://schemas.openxmlformats.org/officeDocument/2006/relationships/image" Target="../media/image12.emf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33.png"/><Relationship Id="rId11" Type="http://schemas.openxmlformats.org/officeDocument/2006/relationships/image" Target="../media/image14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6.png"/><Relationship Id="rId4" Type="http://schemas.openxmlformats.org/officeDocument/2006/relationships/tags" Target="../tags/tag32.xml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35.xml"/><Relationship Id="rId7" Type="http://schemas.openxmlformats.org/officeDocument/2006/relationships/image" Target="../media/image33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12.emf"/><Relationship Id="rId11" Type="http://schemas.openxmlformats.org/officeDocument/2006/relationships/image" Target="../media/image35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4.png"/><Relationship Id="rId4" Type="http://schemas.openxmlformats.org/officeDocument/2006/relationships/tags" Target="../tags/tag36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Proofs of Knowledge</a:t>
            </a:r>
            <a:br>
              <a:rPr lang="en-US" dirty="0" smtClean="0"/>
            </a:br>
            <a:r>
              <a:rPr lang="en-US" dirty="0" smtClean="0"/>
              <a:t>in the Random Oracle Model</a:t>
            </a:r>
            <a:endParaRPr lang="en-US" sz="2000" dirty="0"/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3789363"/>
            <a:ext cx="4319589" cy="2303462"/>
          </a:xfrm>
        </p:spPr>
        <p:txBody>
          <a:bodyPr/>
          <a:lstStyle/>
          <a:p>
            <a:r>
              <a:rPr lang="en-US" sz="1400" dirty="0">
                <a:solidFill>
                  <a:schemeClr val="bg1"/>
                </a:solidFill>
              </a:rPr>
              <a:t>21. </a:t>
            </a:r>
            <a:r>
              <a:rPr lang="en-US" sz="1400" dirty="0" smtClean="0"/>
              <a:t>PKC 2015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sz="1800" dirty="0"/>
              <a:t>Marc </a:t>
            </a:r>
            <a:r>
              <a:rPr lang="en-US" sz="1800" dirty="0" err="1" smtClean="0"/>
              <a:t>Fischlin</a:t>
            </a:r>
            <a:endParaRPr lang="en-US" sz="1800" dirty="0" smtClean="0"/>
          </a:p>
          <a:p>
            <a:endParaRPr lang="de-DE" sz="1800" dirty="0" smtClean="0"/>
          </a:p>
          <a:p>
            <a:endParaRPr lang="de-DE" sz="1800" dirty="0"/>
          </a:p>
          <a:p>
            <a:r>
              <a:rPr lang="de-DE" sz="1400" dirty="0" err="1" smtClean="0"/>
              <a:t>joint</a:t>
            </a:r>
            <a:r>
              <a:rPr lang="de-DE" sz="1400" dirty="0" smtClean="0"/>
              <a:t> </a:t>
            </a:r>
            <a:r>
              <a:rPr lang="de-DE" sz="1400" dirty="0" err="1" smtClean="0"/>
              <a:t>work</a:t>
            </a:r>
            <a:r>
              <a:rPr lang="de-DE" sz="1400" dirty="0" smtClean="0"/>
              <a:t> </a:t>
            </a:r>
            <a:r>
              <a:rPr lang="de-DE" sz="1400" dirty="0" err="1" smtClean="0"/>
              <a:t>with</a:t>
            </a:r>
            <a:r>
              <a:rPr lang="de-DE" sz="1400" dirty="0" smtClean="0"/>
              <a:t> David Bernhard, Bogdan </a:t>
            </a:r>
            <a:r>
              <a:rPr lang="de-DE" sz="1400" dirty="0" err="1" smtClean="0"/>
              <a:t>Warinschi</a:t>
            </a:r>
            <a:endParaRPr lang="en-US" sz="1400" dirty="0" smtClean="0"/>
          </a:p>
          <a:p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75658" y="1124744"/>
            <a:ext cx="611257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err="1" smtClean="0"/>
              <a:t>Result</a:t>
            </a:r>
            <a:r>
              <a:rPr lang="de-DE" sz="2400" b="1" dirty="0"/>
              <a:t> </a:t>
            </a:r>
            <a:r>
              <a:rPr lang="de-DE" sz="2400" b="1" dirty="0" smtClean="0"/>
              <a:t>#1 (</a:t>
            </a:r>
            <a:r>
              <a:rPr lang="de-DE" sz="2400" b="1" dirty="0" err="1" smtClean="0"/>
              <a:t>applicability</a:t>
            </a:r>
            <a:r>
              <a:rPr lang="de-DE" sz="2400" b="1" dirty="0" smtClean="0"/>
              <a:t>):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CPA-</a:t>
            </a:r>
            <a:r>
              <a:rPr lang="de-DE" sz="2400" dirty="0" err="1" smtClean="0"/>
              <a:t>secure</a:t>
            </a:r>
            <a:r>
              <a:rPr lang="de-DE" sz="2400" dirty="0" smtClean="0"/>
              <a:t> </a:t>
            </a:r>
            <a:r>
              <a:rPr lang="de-DE" sz="2400" dirty="0" err="1" smtClean="0"/>
              <a:t>encryption</a:t>
            </a:r>
            <a:endParaRPr lang="de-DE" sz="2400" dirty="0" smtClean="0"/>
          </a:p>
          <a:p>
            <a:pPr algn="ctr"/>
            <a:r>
              <a:rPr lang="de-DE" sz="2400" dirty="0"/>
              <a:t>+</a:t>
            </a:r>
            <a:endParaRPr lang="de-DE" sz="2400" dirty="0" smtClean="0"/>
          </a:p>
          <a:p>
            <a:pPr algn="ctr"/>
            <a:r>
              <a:rPr lang="de-DE" sz="2400" dirty="0" err="1" smtClean="0"/>
              <a:t>simulation</a:t>
            </a:r>
            <a:r>
              <a:rPr lang="de-DE" sz="2400" dirty="0" smtClean="0"/>
              <a:t>-sound adaptive zero-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</a:t>
            </a:r>
          </a:p>
          <a:p>
            <a:pPr algn="ctr"/>
            <a:r>
              <a:rPr lang="de-DE" sz="2400" dirty="0" err="1" smtClean="0"/>
              <a:t>proof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in ROM</a:t>
            </a:r>
            <a:br>
              <a:rPr lang="de-DE" sz="2400" dirty="0" smtClean="0"/>
            </a:br>
            <a:endParaRPr lang="de-DE" sz="2400" dirty="0" smtClean="0">
              <a:sym typeface="Symbol" panose="05050102010706020507" pitchFamily="18" charset="2"/>
            </a:endParaRPr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</a:t>
            </a:r>
          </a:p>
          <a:p>
            <a:pPr algn="ctr"/>
            <a:endParaRPr lang="de-DE" sz="2400" dirty="0" smtClean="0">
              <a:sym typeface="Symbol" panose="05050102010706020507" pitchFamily="18" charset="2"/>
            </a:endParaRPr>
          </a:p>
          <a:p>
            <a:pPr algn="ctr"/>
            <a:r>
              <a:rPr lang="de-DE" sz="2400" dirty="0" smtClean="0">
                <a:sym typeface="Symbol" panose="05050102010706020507" pitchFamily="18" charset="2"/>
              </a:rPr>
              <a:t>CCA-</a:t>
            </a:r>
            <a:r>
              <a:rPr lang="de-DE" sz="2400" dirty="0" err="1" smtClean="0">
                <a:sym typeface="Symbol" panose="05050102010706020507" pitchFamily="18" charset="2"/>
              </a:rPr>
              <a:t>secure</a:t>
            </a:r>
            <a:r>
              <a:rPr lang="de-DE" sz="2400" dirty="0" smtClean="0">
                <a:sym typeface="Symbol" panose="05050102010706020507" pitchFamily="18" charset="2"/>
              </a:rPr>
              <a:t> </a:t>
            </a:r>
            <a:r>
              <a:rPr lang="de-DE" sz="2400" dirty="0" err="1" smtClean="0">
                <a:sym typeface="Symbol" panose="05050102010706020507" pitchFamily="18" charset="2"/>
              </a:rPr>
              <a:t>encryption</a:t>
            </a:r>
            <a:r>
              <a:rPr lang="de-DE" sz="2400" dirty="0" smtClean="0">
                <a:sym typeface="Symbol" panose="05050102010706020507" pitchFamily="18" charset="2"/>
              </a:rPr>
              <a:t> in ROM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480431" y="5795972"/>
            <a:ext cx="826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 </a:t>
            </a:r>
            <a:r>
              <a:rPr lang="de-DE" dirty="0" err="1" smtClean="0"/>
              <a:t>far</a:t>
            </a:r>
            <a:r>
              <a:rPr lang="de-DE" dirty="0" smtClean="0"/>
              <a:t>: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[Groth, Chase-</a:t>
            </a:r>
            <a:r>
              <a:rPr lang="de-DE" dirty="0" err="1" smtClean="0"/>
              <a:t>Lysanskaya</a:t>
            </a:r>
            <a:r>
              <a:rPr lang="de-DE" dirty="0" smtClean="0"/>
              <a:t>, </a:t>
            </a:r>
            <a:r>
              <a:rPr lang="de-DE" dirty="0" err="1" smtClean="0"/>
              <a:t>Dodis</a:t>
            </a:r>
            <a:r>
              <a:rPr lang="de-DE" dirty="0" smtClean="0"/>
              <a:t> et al.]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76256" y="3203684"/>
            <a:ext cx="20040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„I </a:t>
            </a:r>
            <a:r>
              <a:rPr lang="de-DE" sz="1400" dirty="0" err="1" smtClean="0"/>
              <a:t>know</a:t>
            </a:r>
            <a:r>
              <a:rPr lang="de-DE" sz="1400" dirty="0" smtClean="0"/>
              <a:t> </a:t>
            </a:r>
            <a:r>
              <a:rPr lang="de-DE" sz="1400" dirty="0" err="1" smtClean="0"/>
              <a:t>message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endParaRPr lang="de-DE" sz="1400" dirty="0" smtClean="0"/>
          </a:p>
          <a:p>
            <a:r>
              <a:rPr lang="de-DE" sz="1400" dirty="0" err="1" smtClean="0"/>
              <a:t>randomness</a:t>
            </a:r>
            <a:r>
              <a:rPr lang="de-DE" sz="1400" dirty="0" smtClean="0"/>
              <a:t> </a:t>
            </a:r>
            <a:r>
              <a:rPr lang="de-DE" sz="1400" dirty="0" err="1" smtClean="0"/>
              <a:t>encrypted</a:t>
            </a:r>
            <a:endParaRPr lang="de-DE" sz="1400" dirty="0"/>
          </a:p>
          <a:p>
            <a:r>
              <a:rPr lang="de-DE" sz="1400" dirty="0" err="1" smtClean="0"/>
              <a:t>under</a:t>
            </a:r>
            <a:r>
              <a:rPr lang="de-DE" sz="1400" dirty="0" smtClean="0"/>
              <a:t> CPA </a:t>
            </a:r>
            <a:r>
              <a:rPr lang="de-DE" sz="1400" dirty="0" err="1" smtClean="0"/>
              <a:t>scheme</a:t>
            </a:r>
            <a:r>
              <a:rPr lang="de-DE" sz="1400" dirty="0" smtClean="0"/>
              <a:t>“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63976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33249" y="1124744"/>
            <a:ext cx="699742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err="1" smtClean="0"/>
              <a:t>Result</a:t>
            </a:r>
            <a:r>
              <a:rPr lang="de-DE" sz="2400" b="1" dirty="0"/>
              <a:t> </a:t>
            </a:r>
            <a:r>
              <a:rPr lang="de-DE" sz="2400" b="1" dirty="0" smtClean="0"/>
              <a:t>#2 (</a:t>
            </a:r>
            <a:r>
              <a:rPr lang="de-DE" sz="2400" b="1" dirty="0" err="1" smtClean="0"/>
              <a:t>feasibility</a:t>
            </a:r>
            <a:r>
              <a:rPr lang="de-DE" sz="2400" b="1" dirty="0" smtClean="0"/>
              <a:t>):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 err="1" smtClean="0"/>
              <a:t>Fischlin‘s</a:t>
            </a:r>
            <a:r>
              <a:rPr lang="de-DE" sz="2400" dirty="0" smtClean="0"/>
              <a:t> </a:t>
            </a:r>
            <a:r>
              <a:rPr lang="de-DE" sz="2400" dirty="0" err="1" smtClean="0"/>
              <a:t>transformation</a:t>
            </a:r>
            <a:r>
              <a:rPr lang="de-DE" sz="2400" dirty="0" smtClean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straightline</a:t>
            </a:r>
            <a:r>
              <a:rPr lang="de-DE" sz="2400" dirty="0"/>
              <a:t> </a:t>
            </a:r>
            <a:r>
              <a:rPr lang="de-DE" sz="2400" dirty="0" err="1"/>
              <a:t>extractor</a:t>
            </a:r>
            <a:endParaRPr lang="de-DE" sz="2400" dirty="0"/>
          </a:p>
          <a:p>
            <a:pPr algn="ctr"/>
            <a:r>
              <a:rPr lang="de-DE" sz="2400" dirty="0" err="1" smtClean="0"/>
              <a:t>for</a:t>
            </a:r>
            <a:r>
              <a:rPr lang="de-DE" sz="2400" dirty="0" smtClean="0"/>
              <a:t> ∑ </a:t>
            </a:r>
            <a:r>
              <a:rPr lang="de-DE" sz="2400" dirty="0" err="1" smtClean="0"/>
              <a:t>protocols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special</a:t>
            </a:r>
            <a:r>
              <a:rPr lang="de-DE" sz="2400" dirty="0" smtClean="0"/>
              <a:t> </a:t>
            </a:r>
            <a:r>
              <a:rPr lang="de-DE" sz="2400" dirty="0" err="1" smtClean="0"/>
              <a:t>soundness</a:t>
            </a:r>
            <a:endParaRPr lang="de-DE" sz="2400" dirty="0" smtClean="0"/>
          </a:p>
          <a:p>
            <a:pPr algn="ctr"/>
            <a:endParaRPr lang="de-DE" sz="2400" dirty="0" smtClean="0"/>
          </a:p>
          <a:p>
            <a:pPr algn="ctr"/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</a:p>
          <a:p>
            <a:pPr algn="ctr"/>
            <a:endParaRPr lang="de-DE" sz="2400" dirty="0" smtClean="0"/>
          </a:p>
          <a:p>
            <a:pPr algn="ctr"/>
            <a:r>
              <a:rPr lang="de-DE" sz="2400" dirty="0" err="1" smtClean="0"/>
              <a:t>simulation</a:t>
            </a:r>
            <a:r>
              <a:rPr lang="de-DE" sz="2400" dirty="0"/>
              <a:t>-sound </a:t>
            </a:r>
            <a:r>
              <a:rPr lang="de-DE" sz="2400" dirty="0" smtClean="0"/>
              <a:t>adaptive</a:t>
            </a:r>
          </a:p>
          <a:p>
            <a:pPr algn="ctr"/>
            <a:r>
              <a:rPr lang="de-DE" sz="2400" dirty="0" smtClean="0"/>
              <a:t>zero-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</a:t>
            </a:r>
            <a:r>
              <a:rPr lang="de-DE" sz="2400" dirty="0" err="1" smtClean="0"/>
              <a:t>proof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ROM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1696124" y="5795972"/>
            <a:ext cx="546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 </a:t>
            </a:r>
            <a:r>
              <a:rPr lang="de-DE" dirty="0" err="1" smtClean="0"/>
              <a:t>far</a:t>
            </a:r>
            <a:r>
              <a:rPr lang="de-DE" dirty="0" smtClean="0"/>
              <a:t>: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shown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adaptive </a:t>
            </a:r>
            <a:r>
              <a:rPr lang="de-DE" dirty="0" err="1" smtClean="0"/>
              <a:t>scenario</a:t>
            </a:r>
            <a:r>
              <a:rPr lang="de-DE" dirty="0" smtClean="0"/>
              <a:t> in [Fischlin]</a:t>
            </a:r>
          </a:p>
        </p:txBody>
      </p:sp>
    </p:spTree>
    <p:extLst>
      <p:ext uri="{BB962C8B-B14F-4D97-AF65-F5344CB8AC3E}">
        <p14:creationId xmlns:p14="http://schemas.microsoft.com/office/powerpoint/2010/main" val="13515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5400000">
            <a:off x="2236391" y="-364089"/>
            <a:ext cx="1069461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251520" y="692696"/>
            <a:ext cx="1224136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13" name="Gruppieren 1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7" name="Freihandform 1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4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5" name="Freihandform 1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ihandform 1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17095"/>
            <a:ext cx="936104" cy="982142"/>
          </a:xfrm>
          <a:prstGeom prst="rect">
            <a:avLst/>
          </a:prstGeom>
          <a:noFill/>
        </p:spPr>
      </p:pic>
      <p:sp>
        <p:nvSpPr>
          <p:cNvPr id="21" name="Abgerundetes Rechteck 20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275856" y="836712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Bogen 25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32" name="Gerade Verbindung mit Pfeil 31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cxnSp>
        <p:nvCxnSpPr>
          <p:cNvPr id="34" name="Gerade Verbindung mit Pfeil 33"/>
          <p:cNvCxnSpPr/>
          <p:nvPr/>
        </p:nvCxnSpPr>
        <p:spPr>
          <a:xfrm flipH="1">
            <a:off x="1796708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Grafik 6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84155"/>
            <a:ext cx="317373" cy="248031"/>
          </a:xfrm>
          <a:prstGeom prst="rect">
            <a:avLst/>
          </a:prstGeom>
        </p:spPr>
      </p:pic>
      <p:cxnSp>
        <p:nvCxnSpPr>
          <p:cNvPr id="36" name="Gerade Verbindung mit Pfeil 35"/>
          <p:cNvCxnSpPr/>
          <p:nvPr/>
        </p:nvCxnSpPr>
        <p:spPr>
          <a:xfrm>
            <a:off x="1763688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fik 6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064" y="3068960"/>
            <a:ext cx="330708" cy="248031"/>
          </a:xfrm>
          <a:prstGeom prst="rect">
            <a:avLst/>
          </a:prstGeom>
        </p:spPr>
      </p:pic>
      <p:sp>
        <p:nvSpPr>
          <p:cNvPr id="40" name="Bogen 39"/>
          <p:cNvSpPr/>
          <p:nvPr/>
        </p:nvSpPr>
        <p:spPr>
          <a:xfrm flipH="1">
            <a:off x="1547664" y="256490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mit Pfeil 41"/>
          <p:cNvCxnSpPr/>
          <p:nvPr/>
        </p:nvCxnSpPr>
        <p:spPr>
          <a:xfrm>
            <a:off x="3688762" y="1772816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ieren 42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51" name="Gruppieren 5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55" name="Freihandform 5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ihandform 5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2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53" name="Freihandform 5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ihandform 5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58" name="Gruppieren 5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62" name="Freihandform 6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ihandform 6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60" name="Freihandform 5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ihandform 6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hteck 63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69" name="Grafik 6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cxnSp>
        <p:nvCxnSpPr>
          <p:cNvPr id="71" name="Gewinkelte Verbindung 70"/>
          <p:cNvCxnSpPr/>
          <p:nvPr/>
        </p:nvCxnSpPr>
        <p:spPr>
          <a:xfrm>
            <a:off x="4457474" y="1144984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75"/>
          <p:cNvCxnSpPr/>
          <p:nvPr/>
        </p:nvCxnSpPr>
        <p:spPr>
          <a:xfrm rot="10800000" flipV="1">
            <a:off x="785067" y="1118862"/>
            <a:ext cx="2219405" cy="1353794"/>
          </a:xfrm>
          <a:prstGeom prst="bentConnector3">
            <a:avLst>
              <a:gd name="adj1" fmla="val 99784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1557094" y="4653136"/>
            <a:ext cx="4455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err="1" smtClean="0"/>
              <a:t>Idea</a:t>
            </a:r>
            <a:r>
              <a:rPr lang="de-DE" dirty="0" smtClean="0"/>
              <a:t>:</a:t>
            </a:r>
          </a:p>
          <a:p>
            <a:pPr algn="ctr"/>
            <a:r>
              <a:rPr lang="de-DE" dirty="0" err="1" smtClean="0"/>
              <a:t>straightline</a:t>
            </a:r>
            <a:r>
              <a:rPr lang="de-DE" dirty="0" smtClean="0"/>
              <a:t> </a:t>
            </a:r>
            <a:r>
              <a:rPr lang="de-DE" dirty="0" err="1" smtClean="0"/>
              <a:t>extractor</a:t>
            </a:r>
            <a:r>
              <a:rPr lang="de-DE" dirty="0" smtClean="0"/>
              <a:t> in </a:t>
            </a:r>
            <a:r>
              <a:rPr lang="de-DE" dirty="0" err="1" smtClean="0"/>
              <a:t>Fischlin‘s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r>
              <a:rPr lang="de-DE" dirty="0" smtClean="0"/>
              <a:t> </a:t>
            </a:r>
          </a:p>
          <a:p>
            <a:pPr algn="ctr"/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hash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adversary</a:t>
            </a:r>
            <a:endParaRPr lang="de-DE" dirty="0"/>
          </a:p>
        </p:txBody>
      </p:sp>
      <p:cxnSp>
        <p:nvCxnSpPr>
          <p:cNvPr id="4" name="Gerader Verbinder 3"/>
          <p:cNvCxnSpPr>
            <a:endCxn id="2" idx="0"/>
          </p:cNvCxnSpPr>
          <p:nvPr/>
        </p:nvCxnSpPr>
        <p:spPr>
          <a:xfrm flipH="1">
            <a:off x="3784627" y="1906174"/>
            <a:ext cx="1096873" cy="274696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reihandform 69"/>
          <p:cNvSpPr/>
          <p:nvPr/>
        </p:nvSpPr>
        <p:spPr>
          <a:xfrm rot="934425">
            <a:off x="4190594" y="1783583"/>
            <a:ext cx="2305876" cy="585082"/>
          </a:xfrm>
          <a:custGeom>
            <a:avLst/>
            <a:gdLst>
              <a:gd name="connsiteX0" fmla="*/ 0 w 2628900"/>
              <a:gd name="connsiteY0" fmla="*/ 26282 h 585082"/>
              <a:gd name="connsiteX1" fmla="*/ 1473200 w 2628900"/>
              <a:gd name="connsiteY1" fmla="*/ 64382 h 585082"/>
              <a:gd name="connsiteX2" fmla="*/ 2628900 w 2628900"/>
              <a:gd name="connsiteY2" fmla="*/ 585082 h 58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585082">
                <a:moveTo>
                  <a:pt x="0" y="26282"/>
                </a:moveTo>
                <a:cubicBezTo>
                  <a:pt x="517525" y="-1235"/>
                  <a:pt x="1035050" y="-28751"/>
                  <a:pt x="1473200" y="64382"/>
                </a:cubicBezTo>
                <a:cubicBezTo>
                  <a:pt x="1911350" y="157515"/>
                  <a:pt x="2270125" y="371298"/>
                  <a:pt x="2628900" y="585082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Pfeil nach rechts 71"/>
          <p:cNvSpPr/>
          <p:nvPr/>
        </p:nvSpPr>
        <p:spPr>
          <a:xfrm>
            <a:off x="6732903" y="2908545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29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64" grpId="0" animBg="1"/>
      <p:bldP spid="2" grpId="0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83839" y="1124744"/>
            <a:ext cx="50962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err="1" smtClean="0"/>
              <a:t>Result</a:t>
            </a:r>
            <a:r>
              <a:rPr lang="de-DE" sz="2400" b="1" dirty="0" smtClean="0"/>
              <a:t> #3 (</a:t>
            </a:r>
            <a:r>
              <a:rPr lang="de-DE" sz="2400" b="1" dirty="0" err="1" smtClean="0"/>
              <a:t>limitations</a:t>
            </a:r>
            <a:r>
              <a:rPr lang="de-DE" sz="2400" b="1" dirty="0" smtClean="0"/>
              <a:t>):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Fiat-</a:t>
            </a:r>
            <a:r>
              <a:rPr lang="de-DE" sz="2400" dirty="0" err="1" smtClean="0"/>
              <a:t>Shamir</a:t>
            </a:r>
            <a:r>
              <a:rPr lang="de-DE" sz="2400" dirty="0" smtClean="0"/>
              <a:t>-Schnorr </a:t>
            </a:r>
            <a:r>
              <a:rPr lang="de-DE" sz="2400" dirty="0" err="1" smtClean="0"/>
              <a:t>transformation</a:t>
            </a:r>
            <a:r>
              <a:rPr lang="de-DE" sz="2400" dirty="0" smtClean="0"/>
              <a:t> </a:t>
            </a:r>
          </a:p>
          <a:p>
            <a:pPr algn="ctr"/>
            <a:r>
              <a:rPr lang="de-DE" sz="2400" dirty="0" err="1" smtClean="0"/>
              <a:t>is</a:t>
            </a:r>
            <a:r>
              <a:rPr lang="de-DE" sz="2400" dirty="0" smtClean="0"/>
              <a:t> not adaptive </a:t>
            </a:r>
            <a:r>
              <a:rPr lang="de-DE" sz="2400" dirty="0" err="1" smtClean="0"/>
              <a:t>proof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knowledge</a:t>
            </a:r>
            <a:endParaRPr lang="de-DE" sz="2400" dirty="0" smtClean="0"/>
          </a:p>
          <a:p>
            <a:pPr algn="ctr"/>
            <a:r>
              <a:rPr lang="de-DE" sz="2400" dirty="0" err="1" smtClean="0"/>
              <a:t>under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-more DL </a:t>
            </a:r>
            <a:r>
              <a:rPr lang="de-DE" sz="2400" dirty="0" err="1" smtClean="0"/>
              <a:t>assumption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(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black</a:t>
            </a:r>
            <a:r>
              <a:rPr lang="de-DE" sz="2400" dirty="0" smtClean="0"/>
              <a:t>-box </a:t>
            </a:r>
            <a:r>
              <a:rPr lang="de-DE" sz="2400" dirty="0" err="1" smtClean="0"/>
              <a:t>extractors</a:t>
            </a:r>
            <a:r>
              <a:rPr lang="de-DE" sz="2400" dirty="0" smtClean="0"/>
              <a:t>).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1835696" y="4396462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 </a:t>
            </a:r>
            <a:r>
              <a:rPr lang="de-DE" dirty="0" err="1" smtClean="0"/>
              <a:t>far</a:t>
            </a:r>
            <a:r>
              <a:rPr lang="de-DE" dirty="0" smtClean="0"/>
              <a:t>: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extractor</a:t>
            </a:r>
            <a:r>
              <a:rPr lang="de-DE" dirty="0" smtClean="0"/>
              <a:t> </a:t>
            </a:r>
            <a:r>
              <a:rPr lang="de-DE" dirty="0" err="1" smtClean="0"/>
              <a:t>strategy</a:t>
            </a:r>
            <a:r>
              <a:rPr lang="de-DE" dirty="0" smtClean="0"/>
              <a:t> </a:t>
            </a:r>
            <a:r>
              <a:rPr lang="de-DE" dirty="0" err="1" smtClean="0"/>
              <a:t>fails</a:t>
            </a:r>
            <a:r>
              <a:rPr lang="de-DE" dirty="0"/>
              <a:t> [</a:t>
            </a:r>
            <a:r>
              <a:rPr lang="de-DE" dirty="0" err="1"/>
              <a:t>Shoup</a:t>
            </a:r>
            <a:r>
              <a:rPr lang="de-DE" dirty="0"/>
              <a:t>-Gennaro]</a:t>
            </a:r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265566" y="5301208"/>
            <a:ext cx="444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here</a:t>
            </a:r>
            <a:r>
              <a:rPr lang="de-DE" dirty="0" smtClean="0"/>
              <a:t>: </a:t>
            </a:r>
            <a:r>
              <a:rPr lang="de-DE" b="1" dirty="0" err="1" smtClean="0">
                <a:solidFill>
                  <a:schemeClr val="accent4"/>
                </a:solidFill>
              </a:rPr>
              <a:t>any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efficient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dirty="0" err="1" smtClean="0"/>
              <a:t>extractor</a:t>
            </a:r>
            <a:r>
              <a:rPr lang="de-DE" dirty="0" smtClean="0"/>
              <a:t> </a:t>
            </a:r>
            <a:r>
              <a:rPr lang="de-DE" dirty="0" err="1" smtClean="0"/>
              <a:t>strategy</a:t>
            </a:r>
            <a:r>
              <a:rPr lang="de-DE" dirty="0" smtClean="0"/>
              <a:t> </a:t>
            </a:r>
            <a:r>
              <a:rPr lang="de-DE" dirty="0" err="1" smtClean="0"/>
              <a:t>fails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222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feld 39"/>
          <p:cNvSpPr txBox="1"/>
          <p:nvPr/>
        </p:nvSpPr>
        <p:spPr>
          <a:xfrm>
            <a:off x="251520" y="620688"/>
            <a:ext cx="3289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One</a:t>
            </a:r>
            <a:r>
              <a:rPr lang="de-DE" sz="2400" dirty="0" smtClean="0"/>
              <a:t>-More-DL Problem</a:t>
            </a:r>
            <a:endParaRPr lang="de-DE" sz="2400" dirty="0"/>
          </a:p>
        </p:txBody>
      </p:sp>
      <p:sp>
        <p:nvSpPr>
          <p:cNvPr id="41" name="Rechteck 40"/>
          <p:cNvSpPr/>
          <p:nvPr/>
        </p:nvSpPr>
        <p:spPr>
          <a:xfrm>
            <a:off x="4779452" y="1470600"/>
            <a:ext cx="1481642" cy="3110527"/>
          </a:xfrm>
          <a:prstGeom prst="rect">
            <a:avLst/>
          </a:prstGeom>
          <a:noFill/>
          <a:ln w="190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A</a:t>
            </a:r>
            <a:endParaRPr lang="de-DE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2692514" y="1676207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2685194" y="3040407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DL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>
            <a:off x="3628618" y="2082005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Grafik 4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686" y="1758319"/>
            <a:ext cx="373380" cy="298704"/>
          </a:xfrm>
          <a:prstGeom prst="rect">
            <a:avLst/>
          </a:prstGeom>
        </p:spPr>
      </p:pic>
      <p:cxnSp>
        <p:nvCxnSpPr>
          <p:cNvPr id="46" name="Gerade Verbindung mit Pfeil 45"/>
          <p:cNvCxnSpPr/>
          <p:nvPr/>
        </p:nvCxnSpPr>
        <p:spPr>
          <a:xfrm>
            <a:off x="3628618" y="3774543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fik 4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686" y="3450857"/>
            <a:ext cx="274701" cy="261366"/>
          </a:xfrm>
          <a:prstGeom prst="rect">
            <a:avLst/>
          </a:prstGeom>
        </p:spPr>
      </p:pic>
      <p:cxnSp>
        <p:nvCxnSpPr>
          <p:cNvPr id="48" name="Gerade Verbindung mit Pfeil 47"/>
          <p:cNvCxnSpPr/>
          <p:nvPr/>
        </p:nvCxnSpPr>
        <p:spPr>
          <a:xfrm flipH="1">
            <a:off x="3628618" y="3270167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650" y="2887493"/>
            <a:ext cx="304038" cy="349377"/>
          </a:xfrm>
          <a:prstGeom prst="rect">
            <a:avLst/>
          </a:prstGeom>
        </p:spPr>
      </p:pic>
      <p:sp>
        <p:nvSpPr>
          <p:cNvPr id="50" name="Bogen 49"/>
          <p:cNvSpPr/>
          <p:nvPr/>
        </p:nvSpPr>
        <p:spPr>
          <a:xfrm flipH="1">
            <a:off x="3556610" y="1542295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Bogen 50"/>
          <p:cNvSpPr/>
          <p:nvPr/>
        </p:nvSpPr>
        <p:spPr>
          <a:xfrm flipH="1">
            <a:off x="3543814" y="2801330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2" name="Gerade Verbindung mit Pfeil 51"/>
          <p:cNvCxnSpPr/>
          <p:nvPr/>
        </p:nvCxnSpPr>
        <p:spPr>
          <a:xfrm>
            <a:off x="5520273" y="4365104"/>
            <a:ext cx="0" cy="597035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432041" y="5085184"/>
            <a:ext cx="3228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endParaRPr lang="de-DE" dirty="0"/>
          </a:p>
          <a:p>
            <a:pPr algn="r"/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DL </a:t>
            </a:r>
            <a:r>
              <a:rPr lang="de-DE" dirty="0" err="1" smtClean="0"/>
              <a:t>queries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7236296" y="620688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[</a:t>
            </a:r>
            <a:r>
              <a:rPr lang="de-DE" dirty="0" err="1" smtClean="0"/>
              <a:t>Bellare</a:t>
            </a:r>
            <a:r>
              <a:rPr lang="de-DE" dirty="0"/>
              <a:t> </a:t>
            </a:r>
            <a:r>
              <a:rPr lang="de-DE" dirty="0" smtClean="0"/>
              <a:t>et al.]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105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0" grpId="0" animBg="1"/>
      <p:bldP spid="51" grpId="0" animBg="1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5400000">
            <a:off x="3349600" y="-461168"/>
            <a:ext cx="4605040" cy="6624735"/>
          </a:xfrm>
          <a:prstGeom prst="rect">
            <a:avLst/>
          </a:prstGeom>
          <a:noFill/>
          <a:ln w="190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13" name="Gruppieren 1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7" name="Freihandform 1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4" name="Bild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5" name="Freihandform 1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ihandform 1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bgerundetes Rechteck 20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275856" y="836712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Bogen 25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32" name="Gerade Verbindung mit Pfeil 31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cxnSp>
        <p:nvCxnSpPr>
          <p:cNvPr id="42" name="Gerade Verbindung mit Pfeil 41"/>
          <p:cNvCxnSpPr/>
          <p:nvPr/>
        </p:nvCxnSpPr>
        <p:spPr>
          <a:xfrm>
            <a:off x="3688762" y="1772816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ieren 42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51" name="Gruppieren 5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55" name="Freihandform 5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ihandform 5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2" name="Bild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53" name="Freihandform 5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ihandform 5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58" name="Gruppieren 5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62" name="Freihandform 6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ihandform 6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Bild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60" name="Freihandform 5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ihandform 6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hteck 63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69" name="Grafik 6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cxnSp>
        <p:nvCxnSpPr>
          <p:cNvPr id="71" name="Gewinkelte Verbindung 70"/>
          <p:cNvCxnSpPr/>
          <p:nvPr/>
        </p:nvCxnSpPr>
        <p:spPr>
          <a:xfrm>
            <a:off x="4457474" y="1144984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allelogramm 2"/>
          <p:cNvSpPr/>
          <p:nvPr/>
        </p:nvSpPr>
        <p:spPr>
          <a:xfrm>
            <a:off x="2541632" y="4498554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Parallelogramm 69"/>
          <p:cNvSpPr/>
          <p:nvPr/>
        </p:nvSpPr>
        <p:spPr>
          <a:xfrm>
            <a:off x="2541632" y="4282530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790995" y="462287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Metareduction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>
          <a:xfrm>
            <a:off x="251520" y="16186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244200" y="29828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DL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1187624" y="2024494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1700808"/>
            <a:ext cx="373380" cy="298704"/>
          </a:xfrm>
          <a:prstGeom prst="rect">
            <a:avLst/>
          </a:prstGeom>
        </p:spPr>
      </p:pic>
      <p:cxnSp>
        <p:nvCxnSpPr>
          <p:cNvPr id="77" name="Gerade Verbindung mit Pfeil 76"/>
          <p:cNvCxnSpPr/>
          <p:nvPr/>
        </p:nvCxnSpPr>
        <p:spPr>
          <a:xfrm>
            <a:off x="1187624" y="371703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3393346"/>
            <a:ext cx="274701" cy="261366"/>
          </a:xfrm>
          <a:prstGeom prst="rect">
            <a:avLst/>
          </a:prstGeom>
        </p:spPr>
      </p:pic>
      <p:cxnSp>
        <p:nvCxnSpPr>
          <p:cNvPr id="81" name="Gerade Verbindung mit Pfeil 80"/>
          <p:cNvCxnSpPr/>
          <p:nvPr/>
        </p:nvCxnSpPr>
        <p:spPr>
          <a:xfrm flipH="1">
            <a:off x="1187624" y="3212656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29982"/>
            <a:ext cx="304038" cy="349377"/>
          </a:xfrm>
          <a:prstGeom prst="rect">
            <a:avLst/>
          </a:prstGeom>
        </p:spPr>
      </p:pic>
      <p:sp>
        <p:nvSpPr>
          <p:cNvPr id="83" name="Bogen 82"/>
          <p:cNvSpPr/>
          <p:nvPr/>
        </p:nvSpPr>
        <p:spPr>
          <a:xfrm flipH="1">
            <a:off x="1115616" y="148478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Bogen 83"/>
          <p:cNvSpPr/>
          <p:nvPr/>
        </p:nvSpPr>
        <p:spPr>
          <a:xfrm flipH="1">
            <a:off x="1102820" y="2743819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2987824" y="5064213"/>
            <a:ext cx="0" cy="597035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51520" y="5740325"/>
            <a:ext cx="549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DL </a:t>
            </a:r>
            <a:r>
              <a:rPr lang="de-DE" dirty="0" err="1" smtClean="0"/>
              <a:t>queries</a:t>
            </a:r>
            <a:endParaRPr lang="de-DE" dirty="0"/>
          </a:p>
        </p:txBody>
      </p:sp>
      <p:sp>
        <p:nvSpPr>
          <p:cNvPr id="65" name="Freihandform 64"/>
          <p:cNvSpPr/>
          <p:nvPr/>
        </p:nvSpPr>
        <p:spPr>
          <a:xfrm rot="934425">
            <a:off x="4190594" y="1783583"/>
            <a:ext cx="2305876" cy="585082"/>
          </a:xfrm>
          <a:custGeom>
            <a:avLst/>
            <a:gdLst>
              <a:gd name="connsiteX0" fmla="*/ 0 w 2628900"/>
              <a:gd name="connsiteY0" fmla="*/ 26282 h 585082"/>
              <a:gd name="connsiteX1" fmla="*/ 1473200 w 2628900"/>
              <a:gd name="connsiteY1" fmla="*/ 64382 h 585082"/>
              <a:gd name="connsiteX2" fmla="*/ 2628900 w 2628900"/>
              <a:gd name="connsiteY2" fmla="*/ 585082 h 58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585082">
                <a:moveTo>
                  <a:pt x="0" y="26282"/>
                </a:moveTo>
                <a:cubicBezTo>
                  <a:pt x="517525" y="-1235"/>
                  <a:pt x="1035050" y="-28751"/>
                  <a:pt x="1473200" y="64382"/>
                </a:cubicBezTo>
                <a:cubicBezTo>
                  <a:pt x="1911350" y="157515"/>
                  <a:pt x="2270125" y="371298"/>
                  <a:pt x="2628900" y="585082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23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3" grpId="0" animBg="1"/>
      <p:bldP spid="70" grpId="0" animBg="1"/>
      <p:bldP spid="5" grpId="0"/>
      <p:bldP spid="72" grpId="0" animBg="1"/>
      <p:bldP spid="73" grpId="0" animBg="1"/>
      <p:bldP spid="83" grpId="0" animBg="1"/>
      <p:bldP spid="84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ihandform 18"/>
          <p:cNvSpPr/>
          <p:nvPr/>
        </p:nvSpPr>
        <p:spPr>
          <a:xfrm>
            <a:off x="4640312" y="2946400"/>
            <a:ext cx="939800" cy="1143000"/>
          </a:xfrm>
          <a:custGeom>
            <a:avLst/>
            <a:gdLst>
              <a:gd name="connsiteX0" fmla="*/ 0 w 939800"/>
              <a:gd name="connsiteY0" fmla="*/ 1143000 h 1143000"/>
              <a:gd name="connsiteX1" fmla="*/ 660400 w 939800"/>
              <a:gd name="connsiteY1" fmla="*/ 533400 h 1143000"/>
              <a:gd name="connsiteX2" fmla="*/ 939800 w 939800"/>
              <a:gd name="connsiteY2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1143000">
                <a:moveTo>
                  <a:pt x="0" y="1143000"/>
                </a:moveTo>
                <a:cubicBezTo>
                  <a:pt x="251883" y="933450"/>
                  <a:pt x="503767" y="723900"/>
                  <a:pt x="660400" y="533400"/>
                </a:cubicBezTo>
                <a:cubicBezTo>
                  <a:pt x="817033" y="342900"/>
                  <a:pt x="878416" y="171450"/>
                  <a:pt x="939800" y="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5400000">
            <a:off x="3349600" y="-461168"/>
            <a:ext cx="4605040" cy="6624735"/>
          </a:xfrm>
          <a:prstGeom prst="rect">
            <a:avLst/>
          </a:prstGeom>
          <a:noFill/>
          <a:ln w="190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13" name="Gruppieren 1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7" name="Freihandform 1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4" name="Bild 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5" name="Freihandform 1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ihandform 1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bgerundetes Rechteck 20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275856" y="836712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32" name="Gerade Verbindung mit Pfeil 31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cxnSp>
        <p:nvCxnSpPr>
          <p:cNvPr id="42" name="Gerade Verbindung mit Pfeil 41"/>
          <p:cNvCxnSpPr/>
          <p:nvPr/>
        </p:nvCxnSpPr>
        <p:spPr>
          <a:xfrm>
            <a:off x="3688762" y="1772816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ieren 42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51" name="Gruppieren 5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55" name="Freihandform 5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ihandform 5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2" name="Bild 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53" name="Freihandform 5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ihandform 5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58" name="Gruppieren 5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62" name="Freihandform 6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ihandform 6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Bild 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60" name="Freihandform 5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ihandform 6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hteck 63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69" name="Grafik 6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cxnSp>
        <p:nvCxnSpPr>
          <p:cNvPr id="71" name="Gewinkelte Verbindung 70"/>
          <p:cNvCxnSpPr/>
          <p:nvPr/>
        </p:nvCxnSpPr>
        <p:spPr>
          <a:xfrm>
            <a:off x="4457474" y="1144984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allelogramm 2"/>
          <p:cNvSpPr/>
          <p:nvPr/>
        </p:nvSpPr>
        <p:spPr>
          <a:xfrm>
            <a:off x="2541632" y="4498554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Parallelogramm 69"/>
          <p:cNvSpPr/>
          <p:nvPr/>
        </p:nvSpPr>
        <p:spPr>
          <a:xfrm>
            <a:off x="2541632" y="4282530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51520" y="16186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244200" y="29828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DL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1187624" y="2024494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1700808"/>
            <a:ext cx="373380" cy="298704"/>
          </a:xfrm>
          <a:prstGeom prst="rect">
            <a:avLst/>
          </a:prstGeom>
        </p:spPr>
      </p:pic>
      <p:cxnSp>
        <p:nvCxnSpPr>
          <p:cNvPr id="77" name="Gerade Verbindung mit Pfeil 76"/>
          <p:cNvCxnSpPr/>
          <p:nvPr/>
        </p:nvCxnSpPr>
        <p:spPr>
          <a:xfrm>
            <a:off x="1187624" y="371703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3393346"/>
            <a:ext cx="274701" cy="261366"/>
          </a:xfrm>
          <a:prstGeom prst="rect">
            <a:avLst/>
          </a:prstGeom>
        </p:spPr>
      </p:pic>
      <p:cxnSp>
        <p:nvCxnSpPr>
          <p:cNvPr id="81" name="Gerade Verbindung mit Pfeil 80"/>
          <p:cNvCxnSpPr/>
          <p:nvPr/>
        </p:nvCxnSpPr>
        <p:spPr>
          <a:xfrm flipH="1">
            <a:off x="1187624" y="3212656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29982"/>
            <a:ext cx="304038" cy="349377"/>
          </a:xfrm>
          <a:prstGeom prst="rect">
            <a:avLst/>
          </a:prstGeom>
        </p:spPr>
      </p:pic>
      <p:sp>
        <p:nvSpPr>
          <p:cNvPr id="83" name="Bogen 82"/>
          <p:cNvSpPr/>
          <p:nvPr/>
        </p:nvSpPr>
        <p:spPr>
          <a:xfrm flipH="1">
            <a:off x="1115616" y="148478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Bogen 83"/>
          <p:cNvSpPr/>
          <p:nvPr/>
        </p:nvSpPr>
        <p:spPr>
          <a:xfrm flipH="1">
            <a:off x="1102820" y="2743819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2987824" y="5064213"/>
            <a:ext cx="0" cy="597035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51520" y="5740325"/>
            <a:ext cx="549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DL </a:t>
            </a:r>
            <a:r>
              <a:rPr lang="de-DE" dirty="0" err="1" smtClean="0"/>
              <a:t>queries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34" y="1678312"/>
            <a:ext cx="920115" cy="3147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pic>
        <p:nvPicPr>
          <p:cNvPr id="9" name="Grafik 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889" y="2600085"/>
            <a:ext cx="1396746" cy="306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sp>
        <p:nvSpPr>
          <p:cNvPr id="26" name="Bogen 25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2401320" y="3403600"/>
            <a:ext cx="5472680" cy="742796"/>
          </a:xfrm>
          <a:custGeom>
            <a:avLst/>
            <a:gdLst>
              <a:gd name="connsiteX0" fmla="*/ 5791200 w 5791200"/>
              <a:gd name="connsiteY0" fmla="*/ 292100 h 742796"/>
              <a:gd name="connsiteX1" fmla="*/ 2933700 w 5791200"/>
              <a:gd name="connsiteY1" fmla="*/ 736600 h 742796"/>
              <a:gd name="connsiteX2" fmla="*/ 0 w 5791200"/>
              <a:gd name="connsiteY2" fmla="*/ 0 h 7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91200" h="742796">
                <a:moveTo>
                  <a:pt x="5791200" y="292100"/>
                </a:moveTo>
                <a:cubicBezTo>
                  <a:pt x="4845050" y="538691"/>
                  <a:pt x="3898900" y="785283"/>
                  <a:pt x="2933700" y="736600"/>
                </a:cubicBezTo>
                <a:cubicBezTo>
                  <a:pt x="1968500" y="687917"/>
                  <a:pt x="984250" y="343958"/>
                  <a:pt x="0" y="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09" y="3874207"/>
            <a:ext cx="2282000" cy="4406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38" name="Grafik 3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52" y="2827536"/>
            <a:ext cx="816102" cy="3413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pic>
        <p:nvPicPr>
          <p:cNvPr id="40" name="Grafik 39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151" y="3393346"/>
            <a:ext cx="985266" cy="2643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sp>
        <p:nvSpPr>
          <p:cNvPr id="23" name="Freihandform 22"/>
          <p:cNvSpPr/>
          <p:nvPr/>
        </p:nvSpPr>
        <p:spPr>
          <a:xfrm>
            <a:off x="4147306" y="2043478"/>
            <a:ext cx="3802894" cy="496522"/>
          </a:xfrm>
          <a:custGeom>
            <a:avLst/>
            <a:gdLst>
              <a:gd name="connsiteX0" fmla="*/ 0 w 2540000"/>
              <a:gd name="connsiteY0" fmla="*/ 496522 h 496522"/>
              <a:gd name="connsiteX1" fmla="*/ 977900 w 2540000"/>
              <a:gd name="connsiteY1" fmla="*/ 77422 h 496522"/>
              <a:gd name="connsiteX2" fmla="*/ 2540000 w 2540000"/>
              <a:gd name="connsiteY2" fmla="*/ 1222 h 49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496522">
                <a:moveTo>
                  <a:pt x="0" y="496522"/>
                </a:moveTo>
                <a:cubicBezTo>
                  <a:pt x="277283" y="328247"/>
                  <a:pt x="554567" y="159972"/>
                  <a:pt x="977900" y="77422"/>
                </a:cubicBezTo>
                <a:cubicBezTo>
                  <a:pt x="1401233" y="-5128"/>
                  <a:pt x="1970616" y="-1953"/>
                  <a:pt x="2540000" y="1222"/>
                </a:cubicBezTo>
              </a:path>
            </a:pathLst>
          </a:custGeom>
          <a:noFill/>
          <a:ln w="12700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Freihandform 75"/>
          <p:cNvSpPr/>
          <p:nvPr/>
        </p:nvSpPr>
        <p:spPr>
          <a:xfrm rot="934425">
            <a:off x="4190594" y="1783583"/>
            <a:ext cx="2305876" cy="585082"/>
          </a:xfrm>
          <a:custGeom>
            <a:avLst/>
            <a:gdLst>
              <a:gd name="connsiteX0" fmla="*/ 0 w 2628900"/>
              <a:gd name="connsiteY0" fmla="*/ 26282 h 585082"/>
              <a:gd name="connsiteX1" fmla="*/ 1473200 w 2628900"/>
              <a:gd name="connsiteY1" fmla="*/ 64382 h 585082"/>
              <a:gd name="connsiteX2" fmla="*/ 2628900 w 2628900"/>
              <a:gd name="connsiteY2" fmla="*/ 585082 h 58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585082">
                <a:moveTo>
                  <a:pt x="0" y="26282"/>
                </a:moveTo>
                <a:cubicBezTo>
                  <a:pt x="517525" y="-1235"/>
                  <a:pt x="1035050" y="-28751"/>
                  <a:pt x="1473200" y="64382"/>
                </a:cubicBezTo>
                <a:cubicBezTo>
                  <a:pt x="1911350" y="157515"/>
                  <a:pt x="2270125" y="371298"/>
                  <a:pt x="2628900" y="585082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>
            <a:off x="3790995" y="462287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Metareduction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7020272" y="4581128"/>
            <a:ext cx="189507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 smtClean="0"/>
              <a:t>use</a:t>
            </a:r>
            <a:r>
              <a:rPr lang="de-DE" sz="1400" dirty="0" smtClean="0"/>
              <a:t> [</a:t>
            </a:r>
            <a:r>
              <a:rPr lang="de-DE" sz="1400" dirty="0" err="1" smtClean="0"/>
              <a:t>Shoup</a:t>
            </a:r>
            <a:r>
              <a:rPr lang="de-DE" sz="1400" dirty="0" smtClean="0"/>
              <a:t>-Gennaro]</a:t>
            </a:r>
          </a:p>
          <a:p>
            <a:pPr algn="ctr"/>
            <a:r>
              <a:rPr lang="de-DE" sz="1400" dirty="0" err="1" smtClean="0"/>
              <a:t>adversary</a:t>
            </a:r>
            <a:r>
              <a:rPr lang="de-DE" sz="1400" dirty="0" smtClean="0"/>
              <a:t> </a:t>
            </a:r>
            <a:r>
              <a:rPr lang="de-DE" sz="1400" dirty="0" err="1" smtClean="0"/>
              <a:t>here</a:t>
            </a:r>
            <a:endParaRPr lang="de-DE" sz="1400" dirty="0"/>
          </a:p>
        </p:txBody>
      </p:sp>
      <p:sp>
        <p:nvSpPr>
          <p:cNvPr id="34" name="Freihandform 33"/>
          <p:cNvSpPr/>
          <p:nvPr/>
        </p:nvSpPr>
        <p:spPr>
          <a:xfrm>
            <a:off x="2286000" y="1854200"/>
            <a:ext cx="2613318" cy="660400"/>
          </a:xfrm>
          <a:custGeom>
            <a:avLst/>
            <a:gdLst>
              <a:gd name="connsiteX0" fmla="*/ 0 w 2971800"/>
              <a:gd name="connsiteY0" fmla="*/ 0 h 660400"/>
              <a:gd name="connsiteX1" fmla="*/ 2260600 w 2971800"/>
              <a:gd name="connsiteY1" fmla="*/ 292100 h 660400"/>
              <a:gd name="connsiteX2" fmla="*/ 2971800 w 2971800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0" h="660400">
                <a:moveTo>
                  <a:pt x="0" y="0"/>
                </a:moveTo>
                <a:cubicBezTo>
                  <a:pt x="882650" y="91016"/>
                  <a:pt x="1765300" y="182033"/>
                  <a:pt x="2260600" y="292100"/>
                </a:cubicBezTo>
                <a:cubicBezTo>
                  <a:pt x="2755900" y="402167"/>
                  <a:pt x="2863850" y="531283"/>
                  <a:pt x="2971800" y="66040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Freihandform 34"/>
          <p:cNvSpPr/>
          <p:nvPr/>
        </p:nvSpPr>
        <p:spPr>
          <a:xfrm>
            <a:off x="2400300" y="1866900"/>
            <a:ext cx="5549900" cy="800100"/>
          </a:xfrm>
          <a:custGeom>
            <a:avLst/>
            <a:gdLst>
              <a:gd name="connsiteX0" fmla="*/ 0 w 5549900"/>
              <a:gd name="connsiteY0" fmla="*/ 0 h 800100"/>
              <a:gd name="connsiteX1" fmla="*/ 4318000 w 5549900"/>
              <a:gd name="connsiteY1" fmla="*/ 406400 h 800100"/>
              <a:gd name="connsiteX2" fmla="*/ 5549900 w 554990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9900" h="800100">
                <a:moveTo>
                  <a:pt x="0" y="0"/>
                </a:moveTo>
                <a:cubicBezTo>
                  <a:pt x="1696508" y="136525"/>
                  <a:pt x="3393017" y="273050"/>
                  <a:pt x="4318000" y="406400"/>
                </a:cubicBezTo>
                <a:cubicBezTo>
                  <a:pt x="5242983" y="539750"/>
                  <a:pt x="5396441" y="669925"/>
                  <a:pt x="5549900" y="80010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63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9" grpId="0" animBg="1"/>
      <p:bldP spid="23" grpId="0" animBg="1"/>
      <p:bldP spid="76" grpId="0" animBg="1"/>
      <p:bldP spid="25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ihandform 18"/>
          <p:cNvSpPr/>
          <p:nvPr/>
        </p:nvSpPr>
        <p:spPr>
          <a:xfrm>
            <a:off x="4640312" y="2946400"/>
            <a:ext cx="939800" cy="1143000"/>
          </a:xfrm>
          <a:custGeom>
            <a:avLst/>
            <a:gdLst>
              <a:gd name="connsiteX0" fmla="*/ 0 w 939800"/>
              <a:gd name="connsiteY0" fmla="*/ 1143000 h 1143000"/>
              <a:gd name="connsiteX1" fmla="*/ 660400 w 939800"/>
              <a:gd name="connsiteY1" fmla="*/ 533400 h 1143000"/>
              <a:gd name="connsiteX2" fmla="*/ 939800 w 939800"/>
              <a:gd name="connsiteY2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1143000">
                <a:moveTo>
                  <a:pt x="0" y="1143000"/>
                </a:moveTo>
                <a:cubicBezTo>
                  <a:pt x="251883" y="933450"/>
                  <a:pt x="503767" y="723900"/>
                  <a:pt x="660400" y="533400"/>
                </a:cubicBezTo>
                <a:cubicBezTo>
                  <a:pt x="817033" y="342900"/>
                  <a:pt x="878416" y="171450"/>
                  <a:pt x="939800" y="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5400000">
            <a:off x="3349600" y="-461168"/>
            <a:ext cx="4605040" cy="6624735"/>
          </a:xfrm>
          <a:prstGeom prst="rect">
            <a:avLst/>
          </a:prstGeom>
          <a:noFill/>
          <a:ln w="190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13" name="Gruppieren 1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7" name="Freihandform 1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4" name="Bild 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5" name="Freihandform 1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ihandform 1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bgerundetes Rechteck 20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32" name="Gerade Verbindung mit Pfeil 31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grpSp>
        <p:nvGrpSpPr>
          <p:cNvPr id="43" name="Gruppieren 42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51" name="Gruppieren 5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55" name="Freihandform 5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ihandform 5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2" name="Bild 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53" name="Freihandform 5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ihandform 5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58" name="Gruppieren 5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62" name="Freihandform 6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ihandform 6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Bild 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60" name="Freihandform 5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ihandform 6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hteck 63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69" name="Grafik 6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sp>
        <p:nvSpPr>
          <p:cNvPr id="3" name="Parallelogramm 2"/>
          <p:cNvSpPr/>
          <p:nvPr/>
        </p:nvSpPr>
        <p:spPr>
          <a:xfrm>
            <a:off x="2541632" y="4498554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Parallelogramm 69"/>
          <p:cNvSpPr/>
          <p:nvPr/>
        </p:nvSpPr>
        <p:spPr>
          <a:xfrm>
            <a:off x="2541632" y="4282530"/>
            <a:ext cx="1161558" cy="452134"/>
          </a:xfrm>
          <a:prstGeom prst="parallelogram">
            <a:avLst>
              <a:gd name="adj" fmla="val 59670"/>
            </a:avLst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51520" y="16186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244200" y="2982896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DL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1187624" y="2024494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1700808"/>
            <a:ext cx="373380" cy="298704"/>
          </a:xfrm>
          <a:prstGeom prst="rect">
            <a:avLst/>
          </a:prstGeom>
        </p:spPr>
      </p:pic>
      <p:cxnSp>
        <p:nvCxnSpPr>
          <p:cNvPr id="77" name="Gerade Verbindung mit Pfeil 76"/>
          <p:cNvCxnSpPr/>
          <p:nvPr/>
        </p:nvCxnSpPr>
        <p:spPr>
          <a:xfrm>
            <a:off x="1187624" y="371703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92" y="3393346"/>
            <a:ext cx="274701" cy="261366"/>
          </a:xfrm>
          <a:prstGeom prst="rect">
            <a:avLst/>
          </a:prstGeom>
        </p:spPr>
      </p:pic>
      <p:cxnSp>
        <p:nvCxnSpPr>
          <p:cNvPr id="81" name="Gerade Verbindung mit Pfeil 80"/>
          <p:cNvCxnSpPr/>
          <p:nvPr/>
        </p:nvCxnSpPr>
        <p:spPr>
          <a:xfrm flipH="1">
            <a:off x="1187624" y="3212656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29982"/>
            <a:ext cx="304038" cy="349377"/>
          </a:xfrm>
          <a:prstGeom prst="rect">
            <a:avLst/>
          </a:prstGeom>
        </p:spPr>
      </p:pic>
      <p:sp>
        <p:nvSpPr>
          <p:cNvPr id="83" name="Bogen 82"/>
          <p:cNvSpPr/>
          <p:nvPr/>
        </p:nvSpPr>
        <p:spPr>
          <a:xfrm flipH="1">
            <a:off x="1115616" y="148478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Bogen 83"/>
          <p:cNvSpPr/>
          <p:nvPr/>
        </p:nvSpPr>
        <p:spPr>
          <a:xfrm flipH="1">
            <a:off x="1102820" y="2743819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2987824" y="5064213"/>
            <a:ext cx="0" cy="597035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51520" y="5740325"/>
            <a:ext cx="549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DL </a:t>
            </a:r>
            <a:r>
              <a:rPr lang="de-DE" dirty="0" err="1" smtClean="0"/>
              <a:t>queries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34" y="1678312"/>
            <a:ext cx="920115" cy="3147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pic>
        <p:nvPicPr>
          <p:cNvPr id="9" name="Grafik 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889" y="2600085"/>
            <a:ext cx="1396746" cy="306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sp>
        <p:nvSpPr>
          <p:cNvPr id="26" name="Bogen 25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2401320" y="3403600"/>
            <a:ext cx="5472680" cy="742796"/>
          </a:xfrm>
          <a:custGeom>
            <a:avLst/>
            <a:gdLst>
              <a:gd name="connsiteX0" fmla="*/ 5791200 w 5791200"/>
              <a:gd name="connsiteY0" fmla="*/ 292100 h 742796"/>
              <a:gd name="connsiteX1" fmla="*/ 2933700 w 5791200"/>
              <a:gd name="connsiteY1" fmla="*/ 736600 h 742796"/>
              <a:gd name="connsiteX2" fmla="*/ 0 w 5791200"/>
              <a:gd name="connsiteY2" fmla="*/ 0 h 7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91200" h="742796">
                <a:moveTo>
                  <a:pt x="5791200" y="292100"/>
                </a:moveTo>
                <a:cubicBezTo>
                  <a:pt x="4845050" y="538691"/>
                  <a:pt x="3898900" y="785283"/>
                  <a:pt x="2933700" y="736600"/>
                </a:cubicBezTo>
                <a:cubicBezTo>
                  <a:pt x="1968500" y="687917"/>
                  <a:pt x="984250" y="343958"/>
                  <a:pt x="0" y="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09" y="3874207"/>
            <a:ext cx="2282000" cy="4406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38" name="Grafik 3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52" y="2827536"/>
            <a:ext cx="816102" cy="3413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pic>
        <p:nvPicPr>
          <p:cNvPr id="40" name="Grafik 39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151" y="3393346"/>
            <a:ext cx="985266" cy="2643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</p:pic>
      <p:sp>
        <p:nvSpPr>
          <p:cNvPr id="23" name="Freihandform 22"/>
          <p:cNvSpPr/>
          <p:nvPr/>
        </p:nvSpPr>
        <p:spPr>
          <a:xfrm>
            <a:off x="4147306" y="2043478"/>
            <a:ext cx="3802894" cy="496522"/>
          </a:xfrm>
          <a:custGeom>
            <a:avLst/>
            <a:gdLst>
              <a:gd name="connsiteX0" fmla="*/ 0 w 2540000"/>
              <a:gd name="connsiteY0" fmla="*/ 496522 h 496522"/>
              <a:gd name="connsiteX1" fmla="*/ 977900 w 2540000"/>
              <a:gd name="connsiteY1" fmla="*/ 77422 h 496522"/>
              <a:gd name="connsiteX2" fmla="*/ 2540000 w 2540000"/>
              <a:gd name="connsiteY2" fmla="*/ 1222 h 49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496522">
                <a:moveTo>
                  <a:pt x="0" y="496522"/>
                </a:moveTo>
                <a:cubicBezTo>
                  <a:pt x="277283" y="328247"/>
                  <a:pt x="554567" y="159972"/>
                  <a:pt x="977900" y="77422"/>
                </a:cubicBezTo>
                <a:cubicBezTo>
                  <a:pt x="1401233" y="-5128"/>
                  <a:pt x="1970616" y="-1953"/>
                  <a:pt x="2540000" y="1222"/>
                </a:cubicBezTo>
              </a:path>
            </a:pathLst>
          </a:custGeom>
          <a:noFill/>
          <a:ln w="12700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/>
          <p:cNvSpPr txBox="1"/>
          <p:nvPr/>
        </p:nvSpPr>
        <p:spPr>
          <a:xfrm>
            <a:off x="113918" y="5445543"/>
            <a:ext cx="6957482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extractor</a:t>
            </a:r>
            <a:r>
              <a:rPr lang="de-DE" sz="2000" dirty="0" smtClean="0"/>
              <a:t> </a:t>
            </a:r>
            <a:r>
              <a:rPr lang="de-DE" sz="2000" dirty="0" err="1" smtClean="0"/>
              <a:t>requires</a:t>
            </a:r>
            <a:r>
              <a:rPr lang="de-DE" sz="2000" dirty="0" smtClean="0"/>
              <a:t> </a:t>
            </a:r>
            <a:r>
              <a:rPr lang="de-DE" sz="2000" dirty="0" err="1" smtClean="0"/>
              <a:t>less</a:t>
            </a:r>
            <a:r>
              <a:rPr lang="de-DE" sz="2000" dirty="0" smtClean="0"/>
              <a:t> </a:t>
            </a:r>
            <a:r>
              <a:rPr lang="de-DE" sz="2000" dirty="0" err="1" smtClean="0"/>
              <a:t>than</a:t>
            </a:r>
            <a:r>
              <a:rPr lang="de-DE" sz="2000" dirty="0" smtClean="0"/>
              <a:t> 2 </a:t>
            </a:r>
            <a:r>
              <a:rPr lang="de-DE" sz="2000" dirty="0" err="1" smtClean="0"/>
              <a:t>executions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extract</a:t>
            </a:r>
            <a:endParaRPr lang="de-DE" sz="2000" dirty="0"/>
          </a:p>
          <a:p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some</a:t>
            </a:r>
            <a:r>
              <a:rPr lang="de-DE" sz="2000" dirty="0" smtClean="0"/>
              <a:t>            , </a:t>
            </a:r>
            <a:r>
              <a:rPr lang="de-DE" sz="2000" dirty="0" err="1" smtClean="0"/>
              <a:t>then</a:t>
            </a:r>
            <a:r>
              <a:rPr lang="de-DE" sz="2000" dirty="0" smtClean="0"/>
              <a:t> </a:t>
            </a:r>
            <a:r>
              <a:rPr lang="de-DE" sz="2000" dirty="0" err="1" smtClean="0"/>
              <a:t>metareduction</a:t>
            </a:r>
            <a:r>
              <a:rPr lang="de-DE" sz="2000" dirty="0" smtClean="0"/>
              <a:t> </a:t>
            </a:r>
            <a:r>
              <a:rPr lang="de-DE" sz="2000" dirty="0" err="1" smtClean="0"/>
              <a:t>solves</a:t>
            </a:r>
            <a:r>
              <a:rPr lang="de-DE" sz="2000" dirty="0" smtClean="0"/>
              <a:t> OMDL </a:t>
            </a:r>
            <a:r>
              <a:rPr lang="de-DE" sz="2000" dirty="0" err="1" smtClean="0"/>
              <a:t>problem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45" y="5863530"/>
            <a:ext cx="657225" cy="224790"/>
          </a:xfrm>
          <a:prstGeom prst="rect">
            <a:avLst/>
          </a:prstGeom>
        </p:spPr>
      </p:pic>
      <p:sp>
        <p:nvSpPr>
          <p:cNvPr id="78" name="Textfeld 77"/>
          <p:cNvSpPr txBox="1"/>
          <p:nvPr/>
        </p:nvSpPr>
        <p:spPr>
          <a:xfrm>
            <a:off x="3790995" y="462287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Metareduction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7020272" y="4581128"/>
            <a:ext cx="189507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 smtClean="0"/>
              <a:t>use</a:t>
            </a:r>
            <a:r>
              <a:rPr lang="de-DE" sz="1400" dirty="0" smtClean="0"/>
              <a:t> [</a:t>
            </a:r>
            <a:r>
              <a:rPr lang="de-DE" sz="1400" dirty="0" err="1" smtClean="0"/>
              <a:t>Shoup</a:t>
            </a:r>
            <a:r>
              <a:rPr lang="de-DE" sz="1400" dirty="0" smtClean="0"/>
              <a:t>-Gennaro]</a:t>
            </a:r>
          </a:p>
          <a:p>
            <a:pPr algn="ctr"/>
            <a:r>
              <a:rPr lang="de-DE" sz="1400" dirty="0" err="1" smtClean="0"/>
              <a:t>adversary</a:t>
            </a:r>
            <a:r>
              <a:rPr lang="de-DE" sz="1400" dirty="0" smtClean="0"/>
              <a:t> </a:t>
            </a:r>
            <a:r>
              <a:rPr lang="de-DE" sz="1400" dirty="0" err="1" smtClean="0"/>
              <a:t>here</a:t>
            </a:r>
            <a:endParaRPr lang="de-DE" sz="1400" dirty="0"/>
          </a:p>
        </p:txBody>
      </p:sp>
      <p:sp>
        <p:nvSpPr>
          <p:cNvPr id="82" name="Freihandform 81"/>
          <p:cNvSpPr/>
          <p:nvPr/>
        </p:nvSpPr>
        <p:spPr>
          <a:xfrm>
            <a:off x="2286000" y="1854200"/>
            <a:ext cx="2613318" cy="660400"/>
          </a:xfrm>
          <a:custGeom>
            <a:avLst/>
            <a:gdLst>
              <a:gd name="connsiteX0" fmla="*/ 0 w 2971800"/>
              <a:gd name="connsiteY0" fmla="*/ 0 h 660400"/>
              <a:gd name="connsiteX1" fmla="*/ 2260600 w 2971800"/>
              <a:gd name="connsiteY1" fmla="*/ 292100 h 660400"/>
              <a:gd name="connsiteX2" fmla="*/ 2971800 w 2971800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0" h="660400">
                <a:moveTo>
                  <a:pt x="0" y="0"/>
                </a:moveTo>
                <a:cubicBezTo>
                  <a:pt x="882650" y="91016"/>
                  <a:pt x="1765300" y="182033"/>
                  <a:pt x="2260600" y="292100"/>
                </a:cubicBezTo>
                <a:cubicBezTo>
                  <a:pt x="2755900" y="402167"/>
                  <a:pt x="2863850" y="531283"/>
                  <a:pt x="2971800" y="66040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Freihandform 84"/>
          <p:cNvSpPr/>
          <p:nvPr/>
        </p:nvSpPr>
        <p:spPr>
          <a:xfrm>
            <a:off x="2400300" y="1866900"/>
            <a:ext cx="5549900" cy="800100"/>
          </a:xfrm>
          <a:custGeom>
            <a:avLst/>
            <a:gdLst>
              <a:gd name="connsiteX0" fmla="*/ 0 w 5549900"/>
              <a:gd name="connsiteY0" fmla="*/ 0 h 800100"/>
              <a:gd name="connsiteX1" fmla="*/ 4318000 w 5549900"/>
              <a:gd name="connsiteY1" fmla="*/ 406400 h 800100"/>
              <a:gd name="connsiteX2" fmla="*/ 5549900 w 554990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9900" h="800100">
                <a:moveTo>
                  <a:pt x="0" y="0"/>
                </a:moveTo>
                <a:cubicBezTo>
                  <a:pt x="1696508" y="136525"/>
                  <a:pt x="3393017" y="273050"/>
                  <a:pt x="4318000" y="406400"/>
                </a:cubicBezTo>
                <a:cubicBezTo>
                  <a:pt x="5242983" y="539750"/>
                  <a:pt x="5396441" y="669925"/>
                  <a:pt x="5549900" y="800100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49910" y="4103270"/>
            <a:ext cx="235192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 err="1" smtClean="0"/>
              <a:t>make</a:t>
            </a:r>
            <a:r>
              <a:rPr lang="de-DE" dirty="0" smtClean="0"/>
              <a:t> at </a:t>
            </a:r>
            <a:r>
              <a:rPr lang="de-DE" dirty="0" err="1" smtClean="0"/>
              <a:t>most</a:t>
            </a:r>
            <a:r>
              <a:rPr lang="de-DE" dirty="0" smtClean="0"/>
              <a:t> 2 </a:t>
            </a:r>
            <a:r>
              <a:rPr lang="de-DE" dirty="0" err="1" smtClean="0"/>
              <a:t>calls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to</a:t>
            </a:r>
            <a:r>
              <a:rPr lang="de-DE" dirty="0" smtClean="0"/>
              <a:t> DL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endParaRPr lang="de-DE" dirty="0"/>
          </a:p>
        </p:txBody>
      </p:sp>
      <p:pic>
        <p:nvPicPr>
          <p:cNvPr id="71" name="Grafik 70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600" y="4480640"/>
            <a:ext cx="657225" cy="22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6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9400" y="836712"/>
            <a:ext cx="4650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Final </a:t>
            </a:r>
            <a:r>
              <a:rPr lang="de-DE" sz="2400" dirty="0" err="1" smtClean="0"/>
              <a:t>step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proof</a:t>
            </a:r>
            <a:r>
              <a:rPr lang="de-DE" sz="2400" dirty="0" smtClean="0"/>
              <a:t> (not </a:t>
            </a:r>
            <a:r>
              <a:rPr lang="de-DE" sz="2400" dirty="0" err="1" smtClean="0"/>
              <a:t>here</a:t>
            </a:r>
            <a:r>
              <a:rPr lang="de-DE" sz="2400" dirty="0" smtClean="0"/>
              <a:t>):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09400" y="2132856"/>
            <a:ext cx="83872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extractor</a:t>
            </a:r>
            <a:r>
              <a:rPr lang="de-DE" sz="2400" dirty="0" smtClean="0"/>
              <a:t> </a:t>
            </a:r>
            <a:r>
              <a:rPr lang="de-DE" sz="2400" dirty="0" err="1" smtClean="0"/>
              <a:t>requires</a:t>
            </a:r>
            <a:r>
              <a:rPr lang="de-DE" sz="2400" dirty="0" smtClean="0"/>
              <a:t> 2 </a:t>
            </a:r>
            <a:r>
              <a:rPr lang="de-DE" sz="2400" dirty="0" err="1" smtClean="0"/>
              <a:t>executions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extract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each</a:t>
            </a:r>
            <a:r>
              <a:rPr lang="de-DE" sz="2400" dirty="0" smtClean="0"/>
              <a:t>              </a:t>
            </a:r>
          </a:p>
          <a:p>
            <a:endParaRPr lang="de-DE" sz="2400" dirty="0"/>
          </a:p>
          <a:p>
            <a:r>
              <a:rPr lang="de-DE" sz="2400" dirty="0" err="1" smtClean="0"/>
              <a:t>then</a:t>
            </a:r>
            <a:r>
              <a:rPr lang="de-DE" sz="2400" dirty="0" smtClean="0"/>
              <a:t> </a:t>
            </a:r>
            <a:r>
              <a:rPr lang="de-DE" sz="2400" dirty="0" err="1" smtClean="0"/>
              <a:t>Shoup</a:t>
            </a:r>
            <a:r>
              <a:rPr lang="de-DE" sz="2400" dirty="0" smtClean="0"/>
              <a:t>-Gennaro </a:t>
            </a:r>
            <a:r>
              <a:rPr lang="de-DE" sz="2400" dirty="0" err="1" smtClean="0"/>
              <a:t>adversary</a:t>
            </a:r>
            <a:r>
              <a:rPr lang="de-DE" sz="2400" dirty="0" smtClean="0"/>
              <a:t> </a:t>
            </a:r>
            <a:br>
              <a:rPr lang="de-DE" sz="2400" dirty="0" smtClean="0"/>
            </a:br>
            <a:r>
              <a:rPr lang="de-DE" sz="2400" dirty="0" err="1" smtClean="0"/>
              <a:t>forces</a:t>
            </a:r>
            <a:r>
              <a:rPr lang="de-DE" sz="2400" dirty="0" smtClean="0"/>
              <a:t> </a:t>
            </a:r>
            <a:r>
              <a:rPr lang="de-DE" sz="2400" dirty="0" err="1" smtClean="0"/>
              <a:t>exponential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executions</a:t>
            </a:r>
            <a:endParaRPr lang="de-DE" sz="2400" dirty="0" smtClean="0"/>
          </a:p>
        </p:txBody>
      </p:sp>
      <p:pic>
        <p:nvPicPr>
          <p:cNvPr id="3" name="Grafik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85" y="2238772"/>
            <a:ext cx="788670" cy="269748"/>
          </a:xfrm>
          <a:prstGeom prst="rect">
            <a:avLst/>
          </a:prstGeom>
        </p:spPr>
      </p:pic>
      <p:pic>
        <p:nvPicPr>
          <p:cNvPr id="1028" name="Picture 4" descr="Silhouette Tree by b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67" y="3702516"/>
            <a:ext cx="1964489" cy="2037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3421232" y="5414320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combinatorial</a:t>
            </a:r>
            <a:r>
              <a:rPr lang="de-DE" dirty="0" smtClean="0"/>
              <a:t>, via </a:t>
            </a:r>
            <a:r>
              <a:rPr lang="de-DE" dirty="0" err="1" smtClean="0"/>
              <a:t>execution</a:t>
            </a:r>
            <a:r>
              <a:rPr lang="de-DE" dirty="0" smtClean="0"/>
              <a:t> </a:t>
            </a:r>
            <a:r>
              <a:rPr lang="de-DE" dirty="0" err="1" smtClean="0"/>
              <a:t>tree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231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843808" y="3140968"/>
            <a:ext cx="35255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Take-</a:t>
            </a:r>
            <a:r>
              <a:rPr lang="de-DE" sz="2800" dirty="0" err="1" smtClean="0"/>
              <a:t>home</a:t>
            </a:r>
            <a:r>
              <a:rPr lang="de-DE" sz="2800" dirty="0" smtClean="0"/>
              <a:t> Message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8129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548680"/>
            <a:ext cx="5501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(Interactive) Proofs </a:t>
            </a:r>
            <a:r>
              <a:rPr lang="de-DE" sz="2800" dirty="0" err="1" smtClean="0"/>
              <a:t>of</a:t>
            </a:r>
            <a:r>
              <a:rPr lang="de-DE" sz="2800" dirty="0" smtClean="0"/>
              <a:t> Knowledge</a:t>
            </a:r>
            <a:endParaRPr lang="de-DE" sz="2800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1979712" y="2680520"/>
            <a:ext cx="1082277" cy="1239050"/>
            <a:chOff x="2411760" y="1232756"/>
            <a:chExt cx="4007406" cy="4587896"/>
          </a:xfrm>
        </p:grpSpPr>
        <p:grpSp>
          <p:nvGrpSpPr>
            <p:cNvPr id="23" name="Gruppieren 2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27" name="Freihandform 2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ihandform 2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4" name="Bild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25" name="Freihandform 2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ihandform 2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bgerundetes Rechteck 28"/>
          <p:cNvSpPr/>
          <p:nvPr/>
        </p:nvSpPr>
        <p:spPr>
          <a:xfrm>
            <a:off x="5652281" y="2951902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3508006" y="2459693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55" y="2166118"/>
            <a:ext cx="178689" cy="160020"/>
          </a:xfrm>
          <a:prstGeom prst="rect">
            <a:avLst/>
          </a:prstGeom>
        </p:spPr>
      </p:pic>
      <p:cxnSp>
        <p:nvCxnSpPr>
          <p:cNvPr id="33" name="Gerade Verbindung mit Pfeil 32"/>
          <p:cNvCxnSpPr/>
          <p:nvPr/>
        </p:nvCxnSpPr>
        <p:spPr>
          <a:xfrm flipH="1">
            <a:off x="3474986" y="4334689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2" y="4083331"/>
            <a:ext cx="237363" cy="160020"/>
          </a:xfrm>
          <a:prstGeom prst="rect">
            <a:avLst/>
          </a:prstGeom>
        </p:spPr>
      </p:pic>
      <p:sp>
        <p:nvSpPr>
          <p:cNvPr id="35" name="Pfeil nach rechts 34"/>
          <p:cNvSpPr/>
          <p:nvPr/>
        </p:nvSpPr>
        <p:spPr>
          <a:xfrm>
            <a:off x="6034031" y="3127482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5652281" y="391957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extractor</a:t>
            </a:r>
            <a:endParaRPr lang="de-DE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1987155" y="3966575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(</a:t>
            </a:r>
            <a:r>
              <a:rPr lang="de-DE" sz="1400" dirty="0" err="1" smtClean="0"/>
              <a:t>malicious</a:t>
            </a:r>
            <a:r>
              <a:rPr lang="de-DE" sz="1400" dirty="0" smtClean="0"/>
              <a:t>)</a:t>
            </a:r>
          </a:p>
          <a:p>
            <a:pPr algn="ctr"/>
            <a:r>
              <a:rPr lang="de-DE" sz="1400" dirty="0" err="1" smtClean="0"/>
              <a:t>prover</a:t>
            </a:r>
            <a:endParaRPr lang="de-DE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3562207" y="1753071"/>
            <a:ext cx="840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 smtClean="0"/>
              <a:t>theorem</a:t>
            </a:r>
            <a:endParaRPr lang="de-DE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3586598" y="4437112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witness</a:t>
            </a:r>
            <a:endParaRPr lang="de-DE" sz="1400" dirty="0"/>
          </a:p>
        </p:txBody>
      </p:sp>
      <p:cxnSp>
        <p:nvCxnSpPr>
          <p:cNvPr id="41" name="Gerade Verbindung mit Pfeil 40"/>
          <p:cNvCxnSpPr/>
          <p:nvPr/>
        </p:nvCxnSpPr>
        <p:spPr>
          <a:xfrm>
            <a:off x="3491880" y="3147227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>
            <a:off x="3491880" y="3397159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3491880" y="3651283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3495301" y="2636912"/>
            <a:ext cx="1000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 smtClean="0"/>
              <a:t>interactive</a:t>
            </a:r>
            <a:endParaRPr lang="de-DE" sz="1400" dirty="0" smtClean="0"/>
          </a:p>
          <a:p>
            <a:pPr algn="ctr"/>
            <a:r>
              <a:rPr lang="de-DE" sz="1400" dirty="0" err="1" smtClean="0"/>
              <a:t>proof</a:t>
            </a:r>
            <a:endParaRPr lang="de-DE" sz="1400" dirty="0"/>
          </a:p>
        </p:txBody>
      </p:sp>
      <p:sp>
        <p:nvSpPr>
          <p:cNvPr id="45" name="Bogen 44"/>
          <p:cNvSpPr/>
          <p:nvPr/>
        </p:nvSpPr>
        <p:spPr>
          <a:xfrm>
            <a:off x="4860032" y="2867850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5092590" y="5004465"/>
            <a:ext cx="1813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err="1" smtClean="0"/>
              <a:t>extraction</a:t>
            </a:r>
            <a:r>
              <a:rPr lang="de-DE" sz="1600" dirty="0" smtClean="0"/>
              <a:t> </a:t>
            </a:r>
            <a:r>
              <a:rPr lang="de-DE" sz="1600" dirty="0" err="1" smtClean="0"/>
              <a:t>usually</a:t>
            </a:r>
            <a:endParaRPr lang="de-DE" sz="1600" dirty="0"/>
          </a:p>
          <a:p>
            <a:pPr algn="ctr"/>
            <a:r>
              <a:rPr lang="de-DE" sz="1600" dirty="0" err="1" smtClean="0"/>
              <a:t>through</a:t>
            </a:r>
            <a:r>
              <a:rPr lang="de-DE" sz="1600" dirty="0" smtClean="0"/>
              <a:t> </a:t>
            </a:r>
            <a:r>
              <a:rPr lang="de-DE" sz="1600" dirty="0" err="1" smtClean="0"/>
              <a:t>rewinding</a:t>
            </a:r>
            <a:endParaRPr lang="de-DE" sz="1600" dirty="0"/>
          </a:p>
        </p:txBody>
      </p:sp>
      <p:cxnSp>
        <p:nvCxnSpPr>
          <p:cNvPr id="48" name="Gerader Verbinder 47"/>
          <p:cNvCxnSpPr/>
          <p:nvPr/>
        </p:nvCxnSpPr>
        <p:spPr>
          <a:xfrm flipH="1" flipV="1">
            <a:off x="5118846" y="4083331"/>
            <a:ext cx="605282" cy="921134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69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4" grpId="0"/>
      <p:bldP spid="45" grpId="0" animBg="1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hteck 2"/>
          <p:cNvSpPr/>
          <p:nvPr/>
        </p:nvSpPr>
        <p:spPr>
          <a:xfrm rot="5400000">
            <a:off x="2236391" y="-364089"/>
            <a:ext cx="1069461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51520" y="692696"/>
            <a:ext cx="1224136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6" name="Gruppieren 5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0" name="Freihandform 9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ihandform 10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8" name="Freihandform 7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ihandform 8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Grafi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17095"/>
            <a:ext cx="936104" cy="982142"/>
          </a:xfrm>
          <a:prstGeom prst="rect">
            <a:avLst/>
          </a:prstGeom>
          <a:noFill/>
        </p:spPr>
      </p:pic>
      <p:sp>
        <p:nvSpPr>
          <p:cNvPr id="13" name="Abgerundetes Rechteck 12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275856" y="836712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Bogen 14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18" name="Gerade Verbindung mit Pfeil 17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fik 1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cxnSp>
        <p:nvCxnSpPr>
          <p:cNvPr id="20" name="Gerade Verbindung mit Pfeil 19"/>
          <p:cNvCxnSpPr/>
          <p:nvPr/>
        </p:nvCxnSpPr>
        <p:spPr>
          <a:xfrm flipH="1">
            <a:off x="1796708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84155"/>
            <a:ext cx="317373" cy="248031"/>
          </a:xfrm>
          <a:prstGeom prst="rect">
            <a:avLst/>
          </a:prstGeom>
        </p:spPr>
      </p:pic>
      <p:cxnSp>
        <p:nvCxnSpPr>
          <p:cNvPr id="22" name="Gerade Verbindung mit Pfeil 21"/>
          <p:cNvCxnSpPr/>
          <p:nvPr/>
        </p:nvCxnSpPr>
        <p:spPr>
          <a:xfrm>
            <a:off x="1763688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064" y="3068960"/>
            <a:ext cx="330708" cy="248031"/>
          </a:xfrm>
          <a:prstGeom prst="rect">
            <a:avLst/>
          </a:prstGeom>
        </p:spPr>
      </p:pic>
      <p:sp>
        <p:nvSpPr>
          <p:cNvPr id="24" name="Bogen 23"/>
          <p:cNvSpPr/>
          <p:nvPr/>
        </p:nvSpPr>
        <p:spPr>
          <a:xfrm flipH="1">
            <a:off x="1547664" y="256490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3688762" y="1772816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25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27" name="Gruppieren 26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1" name="Freihandform 30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ihandform 31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8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29" name="Freihandform 28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ihandform 29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34" name="Gruppieren 3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8" name="Freihandform 3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ihandform 3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5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6" name="Freihandform 3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ihandform 3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41" name="Gruppieren 4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5" name="Freihandform 4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ihandform 4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2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3" name="Freihandform 4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ihandform 4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hteck 46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48" name="Grafik 4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cxnSp>
        <p:nvCxnSpPr>
          <p:cNvPr id="49" name="Gewinkelte Verbindung 48"/>
          <p:cNvCxnSpPr/>
          <p:nvPr/>
        </p:nvCxnSpPr>
        <p:spPr>
          <a:xfrm>
            <a:off x="4457474" y="1144984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/>
          <p:nvPr/>
        </p:nvCxnSpPr>
        <p:spPr>
          <a:xfrm rot="10800000" flipV="1">
            <a:off x="785067" y="1118862"/>
            <a:ext cx="2219405" cy="1353794"/>
          </a:xfrm>
          <a:prstGeom prst="bentConnector3">
            <a:avLst>
              <a:gd name="adj1" fmla="val 99784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ihandform 50"/>
          <p:cNvSpPr/>
          <p:nvPr/>
        </p:nvSpPr>
        <p:spPr>
          <a:xfrm rot="934425">
            <a:off x="4190594" y="1783583"/>
            <a:ext cx="2305876" cy="585082"/>
          </a:xfrm>
          <a:custGeom>
            <a:avLst/>
            <a:gdLst>
              <a:gd name="connsiteX0" fmla="*/ 0 w 2628900"/>
              <a:gd name="connsiteY0" fmla="*/ 26282 h 585082"/>
              <a:gd name="connsiteX1" fmla="*/ 1473200 w 2628900"/>
              <a:gd name="connsiteY1" fmla="*/ 64382 h 585082"/>
              <a:gd name="connsiteX2" fmla="*/ 2628900 w 2628900"/>
              <a:gd name="connsiteY2" fmla="*/ 585082 h 58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585082">
                <a:moveTo>
                  <a:pt x="0" y="26282"/>
                </a:moveTo>
                <a:cubicBezTo>
                  <a:pt x="517525" y="-1235"/>
                  <a:pt x="1035050" y="-28751"/>
                  <a:pt x="1473200" y="64382"/>
                </a:cubicBezTo>
                <a:cubicBezTo>
                  <a:pt x="1911350" y="157515"/>
                  <a:pt x="2270125" y="371298"/>
                  <a:pt x="2628900" y="585082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Pfeil nach rechts 55"/>
          <p:cNvSpPr/>
          <p:nvPr/>
        </p:nvSpPr>
        <p:spPr>
          <a:xfrm>
            <a:off x="6732240" y="2924944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rechts 56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239835" y="5085184"/>
            <a:ext cx="7356501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/>
              <a:t>CPA + </a:t>
            </a:r>
            <a:r>
              <a:rPr lang="de-DE" sz="2000" dirty="0" err="1" smtClean="0"/>
              <a:t>ss</a:t>
            </a:r>
            <a:r>
              <a:rPr lang="de-DE" sz="2000" dirty="0" smtClean="0"/>
              <a:t>-adaptive </a:t>
            </a:r>
            <a:r>
              <a:rPr lang="de-DE" sz="2000" dirty="0" err="1" smtClean="0"/>
              <a:t>PoK</a:t>
            </a:r>
            <a:r>
              <a:rPr lang="de-DE" sz="2000" dirty="0" smtClean="0"/>
              <a:t> </a:t>
            </a:r>
            <a:r>
              <a:rPr lang="de-DE" sz="2000" dirty="0" smtClean="0">
                <a:sym typeface="Symbol" panose="05050102010706020507" pitchFamily="18" charset="2"/>
              </a:rPr>
              <a:t> CCA in ROM</a:t>
            </a:r>
            <a:r>
              <a:rPr lang="de-DE" sz="2000" dirty="0" smtClean="0"/>
              <a:t> </a:t>
            </a:r>
          </a:p>
          <a:p>
            <a:pPr marL="457200" indent="-457200">
              <a:buAutoNum type="arabicPeriod"/>
            </a:pPr>
            <a:r>
              <a:rPr lang="de-DE" sz="2000" dirty="0" err="1" smtClean="0"/>
              <a:t>Fischlin‘s</a:t>
            </a:r>
            <a:r>
              <a:rPr lang="de-DE" sz="2000" dirty="0" smtClean="0"/>
              <a:t> </a:t>
            </a:r>
            <a:r>
              <a:rPr lang="de-DE" sz="2000" dirty="0" err="1" smtClean="0"/>
              <a:t>transformation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an </a:t>
            </a:r>
            <a:r>
              <a:rPr lang="de-DE" sz="2000" dirty="0" err="1" smtClean="0"/>
              <a:t>example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ss</a:t>
            </a:r>
            <a:r>
              <a:rPr lang="de-DE" sz="2000" dirty="0"/>
              <a:t>-</a:t>
            </a:r>
            <a:r>
              <a:rPr lang="de-DE" sz="2000" dirty="0" smtClean="0"/>
              <a:t>adaptive </a:t>
            </a:r>
            <a:r>
              <a:rPr lang="de-DE" sz="2000" dirty="0" err="1" smtClean="0"/>
              <a:t>PoK</a:t>
            </a:r>
            <a:endParaRPr lang="de-DE" sz="2000" dirty="0" smtClean="0"/>
          </a:p>
          <a:p>
            <a:pPr marL="457200" indent="-457200">
              <a:buAutoNum type="arabicPeriod"/>
            </a:pPr>
            <a:r>
              <a:rPr lang="de-DE" sz="2000" dirty="0" smtClean="0"/>
              <a:t>Fiat-</a:t>
            </a:r>
            <a:r>
              <a:rPr lang="de-DE" sz="2000" dirty="0" err="1" smtClean="0"/>
              <a:t>Shamir</a:t>
            </a:r>
            <a:r>
              <a:rPr lang="de-DE" sz="2000" dirty="0" smtClean="0"/>
              <a:t> </a:t>
            </a:r>
            <a:r>
              <a:rPr lang="de-DE" sz="2000" dirty="0" err="1" smtClean="0"/>
              <a:t>transformation</a:t>
            </a:r>
            <a:r>
              <a:rPr lang="de-DE" sz="2000" dirty="0" smtClean="0"/>
              <a:t> in </a:t>
            </a:r>
            <a:r>
              <a:rPr lang="de-DE" sz="2000" dirty="0" err="1" smtClean="0"/>
              <a:t>general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(</a:t>
            </a:r>
            <a:r>
              <a:rPr lang="de-DE" sz="2000" dirty="0" err="1" smtClean="0"/>
              <a:t>presumably</a:t>
            </a:r>
            <a:r>
              <a:rPr lang="de-DE" sz="2000" dirty="0" smtClean="0"/>
              <a:t>) not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709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574385" y="2166118"/>
            <a:ext cx="2733919" cy="23952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251520" y="548680"/>
            <a:ext cx="87719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Non-</a:t>
            </a:r>
            <a:r>
              <a:rPr lang="de-DE" sz="2800" dirty="0" err="1" smtClean="0"/>
              <a:t>interactive</a:t>
            </a:r>
            <a:r>
              <a:rPr lang="de-DE" sz="2800" dirty="0" smtClean="0"/>
              <a:t> Proofs </a:t>
            </a:r>
            <a:r>
              <a:rPr lang="de-DE" sz="2800" dirty="0" err="1" smtClean="0"/>
              <a:t>of</a:t>
            </a:r>
            <a:r>
              <a:rPr lang="de-DE" sz="2800" dirty="0" smtClean="0"/>
              <a:t> Knowledge</a:t>
            </a:r>
          </a:p>
          <a:p>
            <a:r>
              <a:rPr lang="de-DE" sz="2800" dirty="0" smtClean="0"/>
              <a:t>			in </a:t>
            </a:r>
            <a:r>
              <a:rPr lang="de-DE" sz="2800" dirty="0" err="1" smtClean="0"/>
              <a:t>the</a:t>
            </a:r>
            <a:r>
              <a:rPr lang="de-DE" sz="2800" dirty="0" smtClean="0"/>
              <a:t> Random Oracle (RO) Model…</a:t>
            </a:r>
            <a:endParaRPr lang="de-DE" sz="2800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1979712" y="2680520"/>
            <a:ext cx="1082277" cy="1239050"/>
            <a:chOff x="2411760" y="1232756"/>
            <a:chExt cx="4007406" cy="4587896"/>
          </a:xfrm>
        </p:grpSpPr>
        <p:grpSp>
          <p:nvGrpSpPr>
            <p:cNvPr id="23" name="Gruppieren 2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27" name="Freihandform 2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ihandform 2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4" name="Bild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25" name="Freihandform 2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ihandform 2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bgerundetes Rechteck 28"/>
          <p:cNvSpPr/>
          <p:nvPr/>
        </p:nvSpPr>
        <p:spPr>
          <a:xfrm>
            <a:off x="5652281" y="2951902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3508006" y="2459693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55" y="2166118"/>
            <a:ext cx="178689" cy="160020"/>
          </a:xfrm>
          <a:prstGeom prst="rect">
            <a:avLst/>
          </a:prstGeom>
        </p:spPr>
      </p:pic>
      <p:cxnSp>
        <p:nvCxnSpPr>
          <p:cNvPr id="33" name="Gerade Verbindung mit Pfeil 32"/>
          <p:cNvCxnSpPr/>
          <p:nvPr/>
        </p:nvCxnSpPr>
        <p:spPr>
          <a:xfrm flipH="1">
            <a:off x="3474986" y="4334689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2" y="4083331"/>
            <a:ext cx="237363" cy="160020"/>
          </a:xfrm>
          <a:prstGeom prst="rect">
            <a:avLst/>
          </a:prstGeom>
        </p:spPr>
      </p:pic>
      <p:sp>
        <p:nvSpPr>
          <p:cNvPr id="35" name="Pfeil nach rechts 34"/>
          <p:cNvSpPr/>
          <p:nvPr/>
        </p:nvSpPr>
        <p:spPr>
          <a:xfrm>
            <a:off x="6034031" y="3127482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5652281" y="391957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extractor</a:t>
            </a:r>
            <a:endParaRPr lang="de-DE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1987155" y="3966575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(</a:t>
            </a:r>
            <a:r>
              <a:rPr lang="de-DE" sz="1400" dirty="0" err="1" smtClean="0"/>
              <a:t>malicious</a:t>
            </a:r>
            <a:r>
              <a:rPr lang="de-DE" sz="1400" dirty="0" smtClean="0"/>
              <a:t>)</a:t>
            </a:r>
          </a:p>
          <a:p>
            <a:pPr algn="ctr"/>
            <a:r>
              <a:rPr lang="de-DE" sz="1400" dirty="0" err="1" smtClean="0"/>
              <a:t>prover</a:t>
            </a:r>
            <a:endParaRPr lang="de-DE" sz="1400" dirty="0"/>
          </a:p>
        </p:txBody>
      </p:sp>
      <p:cxnSp>
        <p:nvCxnSpPr>
          <p:cNvPr id="41" name="Gerade Verbindung mit Pfeil 40"/>
          <p:cNvCxnSpPr/>
          <p:nvPr/>
        </p:nvCxnSpPr>
        <p:spPr>
          <a:xfrm>
            <a:off x="3491880" y="3147227"/>
            <a:ext cx="397375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>
            <a:off x="3491880" y="3397159"/>
            <a:ext cx="397375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3491880" y="3651283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3287137" y="3675318"/>
            <a:ext cx="1358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non-</a:t>
            </a:r>
            <a:r>
              <a:rPr lang="de-DE" sz="1400" dirty="0" err="1" smtClean="0"/>
              <a:t>interactive</a:t>
            </a:r>
            <a:endParaRPr lang="de-DE" sz="1400" dirty="0" smtClean="0"/>
          </a:p>
        </p:txBody>
      </p:sp>
      <p:sp>
        <p:nvSpPr>
          <p:cNvPr id="45" name="Bogen 44"/>
          <p:cNvSpPr/>
          <p:nvPr/>
        </p:nvSpPr>
        <p:spPr>
          <a:xfrm>
            <a:off x="4860032" y="278092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3923928" y="2996952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711127" y="5157192"/>
            <a:ext cx="5253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…still </a:t>
            </a:r>
            <a:r>
              <a:rPr lang="de-DE" sz="2400" dirty="0" err="1" smtClean="0"/>
              <a:t>require</a:t>
            </a:r>
            <a:r>
              <a:rPr lang="de-DE" sz="2400" dirty="0" smtClean="0"/>
              <a:t> </a:t>
            </a:r>
            <a:r>
              <a:rPr lang="de-DE" sz="2400" dirty="0" err="1" smtClean="0"/>
              <a:t>rewinding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extraction</a:t>
            </a:r>
            <a:endParaRPr lang="de-DE" sz="2400" dirty="0"/>
          </a:p>
        </p:txBody>
      </p:sp>
      <p:sp>
        <p:nvSpPr>
          <p:cNvPr id="49" name="Pfeil nach rechts 48"/>
          <p:cNvSpPr/>
          <p:nvPr/>
        </p:nvSpPr>
        <p:spPr>
          <a:xfrm>
            <a:off x="6029675" y="3123843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3491880" y="3147227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3491880" y="3397159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4644008" y="2996952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932040" y="300780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517933" y="36401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[Fiat-</a:t>
            </a:r>
            <a:r>
              <a:rPr lang="de-DE" dirty="0" err="1" smtClean="0"/>
              <a:t>Shamir</a:t>
            </a:r>
            <a:r>
              <a:rPr lang="de-DE" dirty="0" smtClean="0"/>
              <a:t>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63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/>
      <p:bldP spid="44" grpId="1"/>
      <p:bldP spid="45" grpId="0" animBg="1"/>
      <p:bldP spid="30" grpId="0" animBg="1"/>
      <p:bldP spid="30" grpId="1" animBg="1"/>
      <p:bldP spid="5" grpId="0"/>
      <p:bldP spid="49" grpId="0" animBg="1"/>
      <p:bldP spid="39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3668054" y="2131386"/>
            <a:ext cx="3784265" cy="39619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3" name="Grafik 3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15205"/>
            <a:ext cx="744855" cy="220980"/>
          </a:xfrm>
          <a:prstGeom prst="rect">
            <a:avLst/>
          </a:prstGeom>
        </p:spPr>
      </p:pic>
      <p:pic>
        <p:nvPicPr>
          <p:cNvPr id="56" name="Grafik 5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57888"/>
            <a:ext cx="1788795" cy="111061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649" y="4473689"/>
            <a:ext cx="1093470" cy="25527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755834" y="3151475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2462436" y="3295491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2462436" y="3583523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44" y="5043787"/>
            <a:ext cx="1325880" cy="255270"/>
          </a:xfrm>
          <a:prstGeom prst="rect">
            <a:avLst/>
          </a:prstGeom>
        </p:spPr>
      </p:pic>
      <p:sp>
        <p:nvSpPr>
          <p:cNvPr id="13" name="Bogen 12"/>
          <p:cNvSpPr/>
          <p:nvPr/>
        </p:nvSpPr>
        <p:spPr>
          <a:xfrm>
            <a:off x="4165261" y="2812526"/>
            <a:ext cx="576064" cy="1353238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562025"/>
            <a:ext cx="1022985" cy="323850"/>
          </a:xfrm>
          <a:prstGeom prst="rect">
            <a:avLst/>
          </a:prstGeom>
        </p:spPr>
      </p:pic>
      <p:grpSp>
        <p:nvGrpSpPr>
          <p:cNvPr id="15" name="Gruppieren 14"/>
          <p:cNvGrpSpPr/>
          <p:nvPr/>
        </p:nvGrpSpPr>
        <p:grpSpPr>
          <a:xfrm>
            <a:off x="539552" y="3155954"/>
            <a:ext cx="509573" cy="583387"/>
            <a:chOff x="2411760" y="1232756"/>
            <a:chExt cx="4007406" cy="4587896"/>
          </a:xfrm>
        </p:grpSpPr>
        <p:grpSp>
          <p:nvGrpSpPr>
            <p:cNvPr id="16" name="Gruppieren 15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20" name="Freihandform 19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ihandform 20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7" name="Bild 3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8" name="Freihandform 17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ihandform 18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Gerade Verbindung mit Pfeil 30"/>
          <p:cNvCxnSpPr/>
          <p:nvPr/>
        </p:nvCxnSpPr>
        <p:spPr>
          <a:xfrm>
            <a:off x="2462436" y="4315405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2699792" y="4937432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179512" y="548680"/>
            <a:ext cx="6157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Extraction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easy in </a:t>
            </a:r>
            <a:r>
              <a:rPr lang="de-DE" sz="2800" dirty="0" err="1" smtClean="0"/>
              <a:t>the</a:t>
            </a:r>
            <a:r>
              <a:rPr lang="de-DE" sz="2800" dirty="0" smtClean="0"/>
              <a:t> RO </a:t>
            </a:r>
            <a:r>
              <a:rPr lang="de-DE" sz="2800" dirty="0" err="1" smtClean="0"/>
              <a:t>model</a:t>
            </a:r>
            <a:r>
              <a:rPr lang="de-DE" sz="2800" dirty="0" smtClean="0"/>
              <a:t>… </a:t>
            </a:r>
            <a:endParaRPr lang="de-DE" sz="2800" dirty="0"/>
          </a:p>
        </p:txBody>
      </p:sp>
      <p:sp>
        <p:nvSpPr>
          <p:cNvPr id="36" name="Textfeld 35"/>
          <p:cNvSpPr txBox="1"/>
          <p:nvPr/>
        </p:nvSpPr>
        <p:spPr>
          <a:xfrm>
            <a:off x="6814468" y="620688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[</a:t>
            </a:r>
            <a:r>
              <a:rPr lang="de-DE" dirty="0" err="1" smtClean="0"/>
              <a:t>Pointcheval</a:t>
            </a:r>
            <a:r>
              <a:rPr lang="de-DE" dirty="0" smtClean="0"/>
              <a:t>-Stern]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>
          <a:xfrm>
            <a:off x="2454803" y="2625313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hteck 47"/>
          <p:cNvSpPr/>
          <p:nvPr/>
        </p:nvSpPr>
        <p:spPr>
          <a:xfrm>
            <a:off x="3897377" y="3354482"/>
            <a:ext cx="535767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RO*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50" name="Gerade Verbindung mit Pfeil 49"/>
          <p:cNvCxnSpPr/>
          <p:nvPr/>
        </p:nvCxnSpPr>
        <p:spPr>
          <a:xfrm flipH="1">
            <a:off x="2699792" y="3861048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179512" y="1484784"/>
            <a:ext cx="441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Example</a:t>
            </a:r>
            <a:r>
              <a:rPr lang="de-DE" dirty="0" smtClean="0"/>
              <a:t>: Fiat-</a:t>
            </a:r>
            <a:r>
              <a:rPr lang="de-DE" dirty="0" err="1" smtClean="0"/>
              <a:t>Shamir</a:t>
            </a:r>
            <a:r>
              <a:rPr lang="de-DE" dirty="0" smtClean="0"/>
              <a:t>-Schnorr </a:t>
            </a:r>
            <a:r>
              <a:rPr lang="de-DE" dirty="0" err="1" smtClean="0"/>
              <a:t>signatures</a:t>
            </a:r>
            <a:endParaRPr lang="de-DE" dirty="0"/>
          </a:p>
        </p:txBody>
      </p:sp>
      <p:pic>
        <p:nvPicPr>
          <p:cNvPr id="58" name="Grafik 5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109" y="2564904"/>
            <a:ext cx="127635" cy="1143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30" y="3789040"/>
            <a:ext cx="188595" cy="177165"/>
          </a:xfrm>
          <a:prstGeom prst="rect">
            <a:avLst/>
          </a:prstGeom>
        </p:spPr>
      </p:pic>
      <p:cxnSp>
        <p:nvCxnSpPr>
          <p:cNvPr id="37" name="Gerade Verbindung mit Pfeil 36"/>
          <p:cNvCxnSpPr/>
          <p:nvPr/>
        </p:nvCxnSpPr>
        <p:spPr>
          <a:xfrm flipH="1">
            <a:off x="2483768" y="5949280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bgerundetes Rechteck 37"/>
          <p:cNvSpPr/>
          <p:nvPr/>
        </p:nvSpPr>
        <p:spPr>
          <a:xfrm>
            <a:off x="5652281" y="2951902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Pfeil nach rechts 38"/>
          <p:cNvSpPr/>
          <p:nvPr/>
        </p:nvSpPr>
        <p:spPr>
          <a:xfrm>
            <a:off x="6029675" y="3123843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3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563888" y="3284984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…</a:t>
            </a:r>
            <a:r>
              <a:rPr lang="de-DE" sz="3600" dirty="0" err="1" smtClean="0"/>
              <a:t>or</a:t>
            </a:r>
            <a:r>
              <a:rPr lang="de-DE" sz="3600" dirty="0" smtClean="0"/>
              <a:t> </a:t>
            </a:r>
            <a:r>
              <a:rPr lang="de-DE" sz="3600" dirty="0" err="1" smtClean="0"/>
              <a:t>is</a:t>
            </a:r>
            <a:r>
              <a:rPr lang="de-DE" sz="3600" dirty="0" smtClean="0"/>
              <a:t> </a:t>
            </a:r>
            <a:r>
              <a:rPr lang="de-DE" sz="3600" dirty="0" err="1" smtClean="0"/>
              <a:t>it</a:t>
            </a:r>
            <a:r>
              <a:rPr lang="de-DE" sz="3600" dirty="0" smtClean="0"/>
              <a:t>?</a:t>
            </a:r>
            <a:endParaRPr lang="de-DE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179512" y="548680"/>
            <a:ext cx="6157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Extraction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easy in </a:t>
            </a:r>
            <a:r>
              <a:rPr lang="de-DE" sz="2800" dirty="0" err="1" smtClean="0"/>
              <a:t>the</a:t>
            </a:r>
            <a:r>
              <a:rPr lang="de-DE" sz="2800" dirty="0" smtClean="0"/>
              <a:t> RO </a:t>
            </a:r>
            <a:r>
              <a:rPr lang="de-DE" sz="2800" dirty="0" err="1" smtClean="0"/>
              <a:t>model</a:t>
            </a:r>
            <a:r>
              <a:rPr lang="de-DE" sz="2800" dirty="0" smtClean="0"/>
              <a:t>…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362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hteck 89"/>
          <p:cNvSpPr/>
          <p:nvPr/>
        </p:nvSpPr>
        <p:spPr>
          <a:xfrm>
            <a:off x="6235455" y="1556792"/>
            <a:ext cx="2585017" cy="19360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1274198" y="620688"/>
            <a:ext cx="6622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accent4"/>
                </a:solidFill>
              </a:rPr>
              <a:t>adaptive</a:t>
            </a:r>
            <a:r>
              <a:rPr lang="de-DE" sz="2400" dirty="0" smtClean="0"/>
              <a:t> zero-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</a:t>
            </a:r>
            <a:r>
              <a:rPr lang="de-DE" sz="2400" dirty="0" err="1" smtClean="0"/>
              <a:t>proofs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</a:t>
            </a:r>
          </a:p>
          <a:p>
            <a:pPr algn="ctr"/>
            <a:r>
              <a:rPr lang="de-DE" sz="2400" dirty="0" smtClean="0"/>
              <a:t>in </a:t>
            </a:r>
            <a:r>
              <a:rPr lang="de-DE" sz="2400" dirty="0" err="1" smtClean="0"/>
              <a:t>random</a:t>
            </a:r>
            <a:r>
              <a:rPr lang="de-DE" sz="2400" dirty="0" smtClean="0"/>
              <a:t> </a:t>
            </a:r>
            <a:r>
              <a:rPr lang="de-DE" sz="2400" dirty="0" err="1" smtClean="0"/>
              <a:t>oracle</a:t>
            </a:r>
            <a:r>
              <a:rPr lang="de-DE" sz="2400" dirty="0" smtClean="0"/>
              <a:t> </a:t>
            </a:r>
            <a:r>
              <a:rPr lang="de-DE" sz="2400" dirty="0" err="1" smtClean="0"/>
              <a:t>model</a:t>
            </a:r>
            <a:r>
              <a:rPr lang="de-DE" sz="2400" dirty="0" smtClean="0"/>
              <a:t> (ROM)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79512" y="1658101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[</a:t>
            </a:r>
            <a:r>
              <a:rPr lang="de-DE" dirty="0" err="1" smtClean="0"/>
              <a:t>Shoup</a:t>
            </a:r>
            <a:r>
              <a:rPr lang="de-DE" dirty="0" smtClean="0"/>
              <a:t>-Gennaro] </a:t>
            </a:r>
            <a:r>
              <a:rPr lang="de-DE" dirty="0" err="1" smtClean="0"/>
              <a:t>adversary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>
            <a:off x="2531698" y="2780928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37" name="Gerade Verbindung mit Pfeil 36"/>
          <p:cNvCxnSpPr/>
          <p:nvPr/>
        </p:nvCxnSpPr>
        <p:spPr>
          <a:xfrm>
            <a:off x="1547664" y="2866435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1547664" y="3212976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1547664" y="5877272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636912"/>
            <a:ext cx="889635" cy="16764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026668"/>
            <a:ext cx="184785" cy="15049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35" y="5655368"/>
            <a:ext cx="222885" cy="148590"/>
          </a:xfrm>
          <a:prstGeom prst="rect">
            <a:avLst/>
          </a:prstGeom>
        </p:spPr>
      </p:pic>
      <p:grpSp>
        <p:nvGrpSpPr>
          <p:cNvPr id="43" name="Gruppieren 42"/>
          <p:cNvGrpSpPr/>
          <p:nvPr/>
        </p:nvGrpSpPr>
        <p:grpSpPr>
          <a:xfrm>
            <a:off x="467544" y="2791819"/>
            <a:ext cx="614322" cy="703309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hteck 49"/>
          <p:cNvSpPr/>
          <p:nvPr/>
        </p:nvSpPr>
        <p:spPr>
          <a:xfrm>
            <a:off x="4691938" y="3570506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51" name="Gerade Verbindung mit Pfeil 50"/>
          <p:cNvCxnSpPr/>
          <p:nvPr/>
        </p:nvCxnSpPr>
        <p:spPr>
          <a:xfrm>
            <a:off x="3707904" y="3656013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flipH="1">
            <a:off x="3707904" y="4002554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fik 6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426490"/>
            <a:ext cx="895350" cy="167640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816246"/>
            <a:ext cx="190500" cy="150495"/>
          </a:xfrm>
          <a:prstGeom prst="rect">
            <a:avLst/>
          </a:prstGeom>
        </p:spPr>
      </p:pic>
      <p:sp>
        <p:nvSpPr>
          <p:cNvPr id="55" name="Rechteck 54"/>
          <p:cNvSpPr/>
          <p:nvPr/>
        </p:nvSpPr>
        <p:spPr>
          <a:xfrm>
            <a:off x="7860290" y="4360084"/>
            <a:ext cx="528134" cy="50656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56" name="Gerade Verbindung mit Pfeil 55"/>
          <p:cNvCxnSpPr/>
          <p:nvPr/>
        </p:nvCxnSpPr>
        <p:spPr>
          <a:xfrm>
            <a:off x="6876256" y="4445591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H="1">
            <a:off x="6876256" y="4792132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Grafik 69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216068"/>
            <a:ext cx="948690" cy="167640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605824"/>
            <a:ext cx="219075" cy="152400"/>
          </a:xfrm>
          <a:prstGeom prst="rect">
            <a:avLst/>
          </a:prstGeom>
        </p:spPr>
      </p:pic>
      <p:cxnSp>
        <p:nvCxnSpPr>
          <p:cNvPr id="60" name="Gerade Verbindung mit Pfeil 59"/>
          <p:cNvCxnSpPr/>
          <p:nvPr/>
        </p:nvCxnSpPr>
        <p:spPr>
          <a:xfrm>
            <a:off x="3707904" y="5523112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Grafik 66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775" y="5301208"/>
            <a:ext cx="228600" cy="148590"/>
          </a:xfrm>
          <a:prstGeom prst="rect">
            <a:avLst/>
          </a:prstGeom>
        </p:spPr>
      </p:pic>
      <p:cxnSp>
        <p:nvCxnSpPr>
          <p:cNvPr id="62" name="Gerade Verbindung mit Pfeil 61"/>
          <p:cNvCxnSpPr/>
          <p:nvPr/>
        </p:nvCxnSpPr>
        <p:spPr>
          <a:xfrm>
            <a:off x="6876256" y="5168952"/>
            <a:ext cx="864096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Grafik 7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127" y="4947048"/>
            <a:ext cx="257175" cy="150495"/>
          </a:xfrm>
          <a:prstGeom prst="rect">
            <a:avLst/>
          </a:prstGeom>
        </p:spPr>
      </p:pic>
      <p:sp>
        <p:nvSpPr>
          <p:cNvPr id="64" name="Bogen 63"/>
          <p:cNvSpPr/>
          <p:nvPr/>
        </p:nvSpPr>
        <p:spPr>
          <a:xfrm>
            <a:off x="2843808" y="2348880"/>
            <a:ext cx="576064" cy="3744416"/>
          </a:xfrm>
          <a:prstGeom prst="arc">
            <a:avLst>
              <a:gd name="adj1" fmla="val 15787019"/>
              <a:gd name="adj2" fmla="val 5607942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Bogen 64"/>
          <p:cNvSpPr/>
          <p:nvPr/>
        </p:nvSpPr>
        <p:spPr>
          <a:xfrm>
            <a:off x="4974715" y="3287495"/>
            <a:ext cx="576064" cy="2367874"/>
          </a:xfrm>
          <a:prstGeom prst="arc">
            <a:avLst>
              <a:gd name="adj1" fmla="val 15678688"/>
              <a:gd name="adj2" fmla="val 5679534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6" name="Bogen 65"/>
          <p:cNvSpPr/>
          <p:nvPr/>
        </p:nvSpPr>
        <p:spPr>
          <a:xfrm>
            <a:off x="8100392" y="4061862"/>
            <a:ext cx="576064" cy="1298654"/>
          </a:xfrm>
          <a:prstGeom prst="arc">
            <a:avLst>
              <a:gd name="adj1" fmla="val 14467481"/>
              <a:gd name="adj2" fmla="val 6860804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6027706" y="44973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…</a:t>
            </a:r>
            <a:endParaRPr lang="de-DE" b="1" dirty="0"/>
          </a:p>
        </p:txBody>
      </p:sp>
      <p:pic>
        <p:nvPicPr>
          <p:cNvPr id="76" name="Grafik 75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89040"/>
            <a:ext cx="2200275" cy="544830"/>
          </a:xfrm>
          <a:prstGeom prst="rect">
            <a:avLst/>
          </a:prstGeom>
        </p:spPr>
      </p:pic>
      <p:pic>
        <p:nvPicPr>
          <p:cNvPr id="78" name="Grafik 7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34" y="2903696"/>
            <a:ext cx="72390" cy="78105"/>
          </a:xfrm>
          <a:prstGeom prst="rect">
            <a:avLst/>
          </a:prstGeom>
        </p:spPr>
      </p:pic>
      <p:pic>
        <p:nvPicPr>
          <p:cNvPr id="79" name="Grafik 78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782" y="2942748"/>
            <a:ext cx="72390" cy="78105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349986"/>
            <a:ext cx="72390" cy="78105"/>
          </a:xfrm>
          <a:prstGeom prst="rect">
            <a:avLst/>
          </a:prstGeom>
        </p:spPr>
      </p:pic>
      <p:pic>
        <p:nvPicPr>
          <p:cNvPr id="81" name="Grafik 80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93" y="3338230"/>
            <a:ext cx="72390" cy="78105"/>
          </a:xfrm>
          <a:prstGeom prst="rect">
            <a:avLst/>
          </a:prstGeom>
        </p:spPr>
      </p:pic>
      <p:sp>
        <p:nvSpPr>
          <p:cNvPr id="83" name="Abgerundetes Rechteck 82"/>
          <p:cNvSpPr/>
          <p:nvPr/>
        </p:nvSpPr>
        <p:spPr>
          <a:xfrm>
            <a:off x="7051371" y="1684005"/>
            <a:ext cx="786746" cy="719591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Pfeil nach rechts 83"/>
          <p:cNvSpPr/>
          <p:nvPr/>
        </p:nvSpPr>
        <p:spPr>
          <a:xfrm>
            <a:off x="7398181" y="1843515"/>
            <a:ext cx="830557" cy="449744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9" name="Grafik 88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205" y="2517813"/>
            <a:ext cx="2049780" cy="788670"/>
          </a:xfrm>
          <a:prstGeom prst="rect">
            <a:avLst/>
          </a:prstGeom>
        </p:spPr>
      </p:pic>
      <p:pic>
        <p:nvPicPr>
          <p:cNvPr id="53" name="Grafik 52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289" y="4142983"/>
            <a:ext cx="72390" cy="78105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62" y="4131227"/>
            <a:ext cx="72390" cy="7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2" grpId="0"/>
      <p:bldP spid="36" grpId="0" animBg="1"/>
      <p:bldP spid="50" grpId="0" animBg="1"/>
      <p:bldP spid="55" grpId="0" animBg="1"/>
      <p:bldP spid="64" grpId="0" animBg="1"/>
      <p:bldP spid="65" grpId="0" animBg="1"/>
      <p:bldP spid="65" grpId="1" animBg="1"/>
      <p:bldP spid="66" grpId="0" animBg="1"/>
      <p:bldP spid="66" grpId="1" animBg="1"/>
      <p:bldP spid="73" grpId="0"/>
      <p:bldP spid="83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2" y="4137510"/>
            <a:ext cx="936104" cy="982142"/>
          </a:xfrm>
          <a:prstGeom prst="rect">
            <a:avLst/>
          </a:prstGeom>
          <a:noFill/>
        </p:spPr>
      </p:pic>
      <p:sp>
        <p:nvSpPr>
          <p:cNvPr id="10" name="Rechteck 9"/>
          <p:cNvSpPr/>
          <p:nvPr/>
        </p:nvSpPr>
        <p:spPr>
          <a:xfrm>
            <a:off x="4157002" y="2257127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569908" y="3193231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winkelte Verbindung 11"/>
          <p:cNvCxnSpPr/>
          <p:nvPr/>
        </p:nvCxnSpPr>
        <p:spPr>
          <a:xfrm rot="10800000" flipV="1">
            <a:off x="1666213" y="2539277"/>
            <a:ext cx="2219405" cy="1353794"/>
          </a:xfrm>
          <a:prstGeom prst="bentConnector3">
            <a:avLst>
              <a:gd name="adj1" fmla="val 99784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4032037" y="3898397"/>
            <a:ext cx="1082277" cy="1239050"/>
            <a:chOff x="2411760" y="1232756"/>
            <a:chExt cx="4007406" cy="4587896"/>
          </a:xfrm>
        </p:grpSpPr>
        <p:grpSp>
          <p:nvGrpSpPr>
            <p:cNvPr id="14" name="Gruppieren 1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8" name="Freihandform 1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ihandform 1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" name="Bild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6" name="Freihandform 1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ihandform 1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Gerade Verbindung mit Pfeil 19"/>
          <p:cNvCxnSpPr/>
          <p:nvPr/>
        </p:nvCxnSpPr>
        <p:spPr>
          <a:xfrm flipH="1">
            <a:off x="2677854" y="4398145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882" y="4104570"/>
            <a:ext cx="317373" cy="248031"/>
          </a:xfrm>
          <a:prstGeom prst="rect">
            <a:avLst/>
          </a:prstGeom>
        </p:spPr>
      </p:pic>
      <p:cxnSp>
        <p:nvCxnSpPr>
          <p:cNvPr id="22" name="Gerade Verbindung mit Pfeil 21"/>
          <p:cNvCxnSpPr/>
          <p:nvPr/>
        </p:nvCxnSpPr>
        <p:spPr>
          <a:xfrm>
            <a:off x="2644834" y="4777407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210" y="4489375"/>
            <a:ext cx="330708" cy="248031"/>
          </a:xfrm>
          <a:prstGeom prst="rect">
            <a:avLst/>
          </a:prstGeom>
        </p:spPr>
      </p:pic>
      <p:sp>
        <p:nvSpPr>
          <p:cNvPr id="24" name="Bogen 23"/>
          <p:cNvSpPr/>
          <p:nvPr/>
        </p:nvSpPr>
        <p:spPr>
          <a:xfrm flipH="1">
            <a:off x="2428810" y="3985319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/>
          <p:cNvSpPr/>
          <p:nvPr/>
        </p:nvSpPr>
        <p:spPr>
          <a:xfrm>
            <a:off x="7236457" y="4169779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Bogen 25"/>
          <p:cNvSpPr/>
          <p:nvPr/>
        </p:nvSpPr>
        <p:spPr>
          <a:xfrm>
            <a:off x="6319399" y="3979993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 Verbindung mit Pfeil 26"/>
          <p:cNvCxnSpPr/>
          <p:nvPr/>
        </p:nvCxnSpPr>
        <p:spPr>
          <a:xfrm>
            <a:off x="5560331" y="4377905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fik 2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849" y="4084330"/>
            <a:ext cx="554736" cy="226695"/>
          </a:xfrm>
          <a:prstGeom prst="rect">
            <a:avLst/>
          </a:prstGeom>
        </p:spPr>
      </p:pic>
      <p:cxnSp>
        <p:nvCxnSpPr>
          <p:cNvPr id="29" name="Gerade Verbindung mit Pfeil 28"/>
          <p:cNvCxnSpPr/>
          <p:nvPr/>
        </p:nvCxnSpPr>
        <p:spPr>
          <a:xfrm flipH="1">
            <a:off x="5527311" y="4757167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fik 2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687" y="4505809"/>
            <a:ext cx="237363" cy="160020"/>
          </a:xfrm>
          <a:prstGeom prst="rect">
            <a:avLst/>
          </a:prstGeom>
        </p:spPr>
      </p:pic>
      <p:cxnSp>
        <p:nvCxnSpPr>
          <p:cNvPr id="31" name="Gewinkelte Verbindung 30"/>
          <p:cNvCxnSpPr/>
          <p:nvPr/>
        </p:nvCxnSpPr>
        <p:spPr>
          <a:xfrm>
            <a:off x="5338620" y="2545159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feil nach rechts 31"/>
          <p:cNvSpPr/>
          <p:nvPr/>
        </p:nvSpPr>
        <p:spPr>
          <a:xfrm>
            <a:off x="7618207" y="4345359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537613" y="620688"/>
            <a:ext cx="80954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err="1" smtClean="0">
                <a:solidFill>
                  <a:schemeClr val="accent4"/>
                </a:solidFill>
              </a:rPr>
              <a:t>simulation</a:t>
            </a:r>
            <a:r>
              <a:rPr lang="de-DE" sz="2400" b="1" dirty="0" smtClean="0">
                <a:solidFill>
                  <a:schemeClr val="accent4"/>
                </a:solidFill>
              </a:rPr>
              <a:t>-sound</a:t>
            </a:r>
            <a:r>
              <a:rPr lang="de-DE" sz="2400" dirty="0" smtClean="0"/>
              <a:t> </a:t>
            </a:r>
          </a:p>
          <a:p>
            <a:pPr algn="ctr"/>
            <a:r>
              <a:rPr lang="de-DE" sz="2400" dirty="0" smtClean="0"/>
              <a:t>adaptive zero-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</a:t>
            </a:r>
            <a:r>
              <a:rPr lang="de-DE" sz="2400" dirty="0" err="1" smtClean="0"/>
              <a:t>proofs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knowledge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ROM</a:t>
            </a:r>
            <a:endParaRPr lang="de-DE" sz="2400" dirty="0"/>
          </a:p>
        </p:txBody>
      </p:sp>
      <p:sp>
        <p:nvSpPr>
          <p:cNvPr id="34" name="Textfeld 33"/>
          <p:cNvSpPr txBox="1"/>
          <p:nvPr/>
        </p:nvSpPr>
        <p:spPr>
          <a:xfrm>
            <a:off x="1115616" y="53534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ZK </a:t>
            </a:r>
            <a:r>
              <a:rPr lang="de-DE" sz="1400" dirty="0" err="1" smtClean="0"/>
              <a:t>simulator</a:t>
            </a:r>
            <a:endParaRPr lang="de-DE" sz="1400" dirty="0"/>
          </a:p>
        </p:txBody>
      </p:sp>
      <p:sp>
        <p:nvSpPr>
          <p:cNvPr id="35" name="Textfeld 34"/>
          <p:cNvSpPr txBox="1"/>
          <p:nvPr/>
        </p:nvSpPr>
        <p:spPr>
          <a:xfrm>
            <a:off x="7220023" y="5333726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extractor</a:t>
            </a:r>
            <a:endParaRPr lang="de-DE" sz="1400" dirty="0"/>
          </a:p>
        </p:txBody>
      </p:sp>
      <p:sp>
        <p:nvSpPr>
          <p:cNvPr id="36" name="Freihandform 35"/>
          <p:cNvSpPr/>
          <p:nvPr/>
        </p:nvSpPr>
        <p:spPr>
          <a:xfrm>
            <a:off x="4427984" y="1988840"/>
            <a:ext cx="351798" cy="1198822"/>
          </a:xfrm>
          <a:custGeom>
            <a:avLst/>
            <a:gdLst>
              <a:gd name="connsiteX0" fmla="*/ 236395 w 351798"/>
              <a:gd name="connsiteY0" fmla="*/ 0 h 1332412"/>
              <a:gd name="connsiteX1" fmla="*/ 1263 w 351798"/>
              <a:gd name="connsiteY1" fmla="*/ 640080 h 1332412"/>
              <a:gd name="connsiteX2" fmla="*/ 327835 w 351798"/>
              <a:gd name="connsiteY2" fmla="*/ 1005840 h 1332412"/>
              <a:gd name="connsiteX3" fmla="*/ 301709 w 351798"/>
              <a:gd name="connsiteY3" fmla="*/ 1332412 h 133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798" h="1332412">
                <a:moveTo>
                  <a:pt x="236395" y="0"/>
                </a:moveTo>
                <a:cubicBezTo>
                  <a:pt x="111209" y="236220"/>
                  <a:pt x="-13977" y="472440"/>
                  <a:pt x="1263" y="640080"/>
                </a:cubicBezTo>
                <a:cubicBezTo>
                  <a:pt x="16503" y="807720"/>
                  <a:pt x="277761" y="890451"/>
                  <a:pt x="327835" y="1005840"/>
                </a:cubicBezTo>
                <a:cubicBezTo>
                  <a:pt x="377909" y="1121229"/>
                  <a:pt x="339809" y="1226820"/>
                  <a:pt x="301709" y="1332412"/>
                </a:cubicBezTo>
              </a:path>
            </a:pathLst>
          </a:cu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1896507" y="2137801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needs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program</a:t>
            </a:r>
            <a:r>
              <a:rPr lang="de-DE" sz="1400" dirty="0" smtClean="0"/>
              <a:t> RO</a:t>
            </a:r>
            <a:endParaRPr lang="de-DE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5525180" y="2135897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needs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program</a:t>
            </a:r>
            <a:r>
              <a:rPr lang="de-DE" sz="1400" dirty="0" smtClean="0"/>
              <a:t> RO</a:t>
            </a:r>
            <a:endParaRPr lang="de-DE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4501076" y="161672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4"/>
                </a:solidFill>
              </a:rPr>
              <a:t>?</a:t>
            </a:r>
            <a:endParaRPr lang="de-DE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4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4" grpId="0"/>
      <p:bldP spid="36" grpId="0" animBg="1"/>
      <p:bldP spid="38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402" y="620688"/>
            <a:ext cx="7818166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/>
              <a:t>This </a:t>
            </a:r>
            <a:r>
              <a:rPr lang="de-DE" sz="2800" b="1" dirty="0" err="1" smtClean="0"/>
              <a:t>work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here</a:t>
            </a:r>
            <a:r>
              <a:rPr lang="de-DE" sz="2800" b="1" dirty="0" smtClean="0"/>
              <a:t>:</a:t>
            </a:r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Model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simulation</a:t>
            </a:r>
            <a:r>
              <a:rPr lang="de-DE" sz="2400" dirty="0" smtClean="0"/>
              <a:t>-sound adaptive ZK </a:t>
            </a:r>
            <a:r>
              <a:rPr lang="de-DE" sz="2400" dirty="0" err="1" smtClean="0"/>
              <a:t>PoKs</a:t>
            </a:r>
            <a:r>
              <a:rPr lang="de-DE" sz="2400" dirty="0" smtClean="0"/>
              <a:t> in ROM</a:t>
            </a:r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Show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work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endParaRPr lang="de-DE" sz="2400" dirty="0" smtClean="0"/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Show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achieve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endParaRPr lang="de-DE" sz="2400" dirty="0" smtClean="0"/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  <a:p>
            <a:pPr algn="ctr"/>
            <a:r>
              <a:rPr lang="de-DE" sz="2400" dirty="0" err="1" smtClean="0"/>
              <a:t>Discuss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approaches</a:t>
            </a:r>
            <a:r>
              <a:rPr lang="de-DE" sz="2400" dirty="0" smtClean="0"/>
              <a:t> </a:t>
            </a:r>
            <a:r>
              <a:rPr lang="de-DE" sz="2400" dirty="0" err="1" smtClean="0"/>
              <a:t>fail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5650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6228185" y="703355"/>
            <a:ext cx="2664296" cy="423781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2236391" y="-364089"/>
            <a:ext cx="1069461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251520" y="692696"/>
            <a:ext cx="1224136" cy="3178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3150891" y="2477982"/>
            <a:ext cx="1082277" cy="1239050"/>
            <a:chOff x="2411760" y="1232756"/>
            <a:chExt cx="4007406" cy="4587896"/>
          </a:xfrm>
        </p:grpSpPr>
        <p:grpSp>
          <p:nvGrpSpPr>
            <p:cNvPr id="13" name="Gruppieren 12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17" name="Freihandform 16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4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15" name="Freihandform 14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ihandform 15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17095"/>
            <a:ext cx="936104" cy="982142"/>
          </a:xfrm>
          <a:prstGeom prst="rect">
            <a:avLst/>
          </a:prstGeom>
          <a:noFill/>
        </p:spPr>
      </p:pic>
      <p:sp>
        <p:nvSpPr>
          <p:cNvPr id="21" name="Abgerundetes Rechteck 20"/>
          <p:cNvSpPr/>
          <p:nvPr/>
        </p:nvSpPr>
        <p:spPr>
          <a:xfrm>
            <a:off x="6355311" y="2769604"/>
            <a:ext cx="866008" cy="792088"/>
          </a:xfrm>
          <a:prstGeom prst="roundRect">
            <a:avLst/>
          </a:prstGeom>
          <a:noFill/>
          <a:ln w="571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275856" y="836712"/>
            <a:ext cx="8258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Bogen 25"/>
          <p:cNvSpPr/>
          <p:nvPr/>
        </p:nvSpPr>
        <p:spPr>
          <a:xfrm>
            <a:off x="5438253" y="2579818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679185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03" y="2684155"/>
            <a:ext cx="554736" cy="226695"/>
          </a:xfrm>
          <a:prstGeom prst="rect">
            <a:avLst/>
          </a:prstGeom>
        </p:spPr>
      </p:pic>
      <p:cxnSp>
        <p:nvCxnSpPr>
          <p:cNvPr id="32" name="Gerade Verbindung mit Pfeil 31"/>
          <p:cNvCxnSpPr/>
          <p:nvPr/>
        </p:nvCxnSpPr>
        <p:spPr>
          <a:xfrm flipH="1">
            <a:off x="4646165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41" y="3105634"/>
            <a:ext cx="237363" cy="160020"/>
          </a:xfrm>
          <a:prstGeom prst="rect">
            <a:avLst/>
          </a:prstGeom>
        </p:spPr>
      </p:pic>
      <p:cxnSp>
        <p:nvCxnSpPr>
          <p:cNvPr id="34" name="Gerade Verbindung mit Pfeil 33"/>
          <p:cNvCxnSpPr/>
          <p:nvPr/>
        </p:nvCxnSpPr>
        <p:spPr>
          <a:xfrm flipH="1">
            <a:off x="1796708" y="2977730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Grafik 6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84155"/>
            <a:ext cx="317373" cy="248031"/>
          </a:xfrm>
          <a:prstGeom prst="rect">
            <a:avLst/>
          </a:prstGeom>
        </p:spPr>
      </p:pic>
      <p:cxnSp>
        <p:nvCxnSpPr>
          <p:cNvPr id="36" name="Gerade Verbindung mit Pfeil 35"/>
          <p:cNvCxnSpPr/>
          <p:nvPr/>
        </p:nvCxnSpPr>
        <p:spPr>
          <a:xfrm>
            <a:off x="1763688" y="3356992"/>
            <a:ext cx="1007434" cy="0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fik 6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064" y="3068960"/>
            <a:ext cx="330708" cy="248031"/>
          </a:xfrm>
          <a:prstGeom prst="rect">
            <a:avLst/>
          </a:prstGeom>
        </p:spPr>
      </p:pic>
      <p:sp>
        <p:nvSpPr>
          <p:cNvPr id="40" name="Bogen 39"/>
          <p:cNvSpPr/>
          <p:nvPr/>
        </p:nvSpPr>
        <p:spPr>
          <a:xfrm flipH="1">
            <a:off x="1547664" y="2564904"/>
            <a:ext cx="576064" cy="1065206"/>
          </a:xfrm>
          <a:prstGeom prst="arc">
            <a:avLst>
              <a:gd name="adj1" fmla="val 15186678"/>
              <a:gd name="adj2" fmla="val 6117595"/>
            </a:avLst>
          </a:prstGeom>
          <a:ln w="28575"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mit Pfeil 41"/>
          <p:cNvCxnSpPr/>
          <p:nvPr/>
        </p:nvCxnSpPr>
        <p:spPr>
          <a:xfrm>
            <a:off x="3688762" y="1772816"/>
            <a:ext cx="0" cy="576064"/>
          </a:xfrm>
          <a:prstGeom prst="straightConnector1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ieren 42"/>
          <p:cNvGrpSpPr/>
          <p:nvPr/>
        </p:nvGrpSpPr>
        <p:grpSpPr>
          <a:xfrm>
            <a:off x="8107732" y="2639066"/>
            <a:ext cx="575965" cy="659396"/>
            <a:chOff x="2411760" y="1232756"/>
            <a:chExt cx="4007406" cy="4587896"/>
          </a:xfrm>
        </p:grpSpPr>
        <p:grpSp>
          <p:nvGrpSpPr>
            <p:cNvPr id="44" name="Gruppieren 43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48" name="Freihandform 47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ihandform 48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45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ihandform 46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8104062" y="3306360"/>
            <a:ext cx="575965" cy="659396"/>
            <a:chOff x="2411760" y="1232756"/>
            <a:chExt cx="4007406" cy="4587896"/>
          </a:xfrm>
        </p:grpSpPr>
        <p:grpSp>
          <p:nvGrpSpPr>
            <p:cNvPr id="51" name="Gruppieren 50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55" name="Freihandform 54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ihandform 55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2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53" name="Freihandform 52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ihandform 53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8100392" y="3973654"/>
            <a:ext cx="575965" cy="659396"/>
            <a:chOff x="2411760" y="1232756"/>
            <a:chExt cx="4007406" cy="4587896"/>
          </a:xfrm>
        </p:grpSpPr>
        <p:grpSp>
          <p:nvGrpSpPr>
            <p:cNvPr id="58" name="Gruppieren 5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62" name="Freihandform 6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ihandform 6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Bild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60" name="Freihandform 5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ihandform 6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hteck 63"/>
          <p:cNvSpPr/>
          <p:nvPr/>
        </p:nvSpPr>
        <p:spPr>
          <a:xfrm>
            <a:off x="8133115" y="1801168"/>
            <a:ext cx="528989" cy="5073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RO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69" name="Grafik 6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80728"/>
            <a:ext cx="576433" cy="604782"/>
          </a:xfrm>
          <a:prstGeom prst="rect">
            <a:avLst/>
          </a:prstGeom>
          <a:noFill/>
        </p:spPr>
      </p:pic>
      <p:cxnSp>
        <p:nvCxnSpPr>
          <p:cNvPr id="71" name="Gewinkelte Verbindung 70"/>
          <p:cNvCxnSpPr/>
          <p:nvPr/>
        </p:nvCxnSpPr>
        <p:spPr>
          <a:xfrm>
            <a:off x="4457474" y="1144984"/>
            <a:ext cx="2346774" cy="1347912"/>
          </a:xfrm>
          <a:prstGeom prst="bentConnector3">
            <a:avLst>
              <a:gd name="adj1" fmla="val 99787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75"/>
          <p:cNvCxnSpPr/>
          <p:nvPr/>
        </p:nvCxnSpPr>
        <p:spPr>
          <a:xfrm rot="10800000" flipV="1">
            <a:off x="785067" y="1118862"/>
            <a:ext cx="2219405" cy="1353794"/>
          </a:xfrm>
          <a:prstGeom prst="bentConnector3">
            <a:avLst>
              <a:gd name="adj1" fmla="val 99784"/>
            </a:avLst>
          </a:prstGeom>
          <a:ln>
            <a:solidFill>
              <a:schemeClr val="tx2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ihandform 79"/>
          <p:cNvSpPr/>
          <p:nvPr/>
        </p:nvSpPr>
        <p:spPr>
          <a:xfrm rot="934425">
            <a:off x="4190594" y="1783583"/>
            <a:ext cx="2305876" cy="585082"/>
          </a:xfrm>
          <a:custGeom>
            <a:avLst/>
            <a:gdLst>
              <a:gd name="connsiteX0" fmla="*/ 0 w 2628900"/>
              <a:gd name="connsiteY0" fmla="*/ 26282 h 585082"/>
              <a:gd name="connsiteX1" fmla="*/ 1473200 w 2628900"/>
              <a:gd name="connsiteY1" fmla="*/ 64382 h 585082"/>
              <a:gd name="connsiteX2" fmla="*/ 2628900 w 2628900"/>
              <a:gd name="connsiteY2" fmla="*/ 585082 h 58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585082">
                <a:moveTo>
                  <a:pt x="0" y="26282"/>
                </a:moveTo>
                <a:cubicBezTo>
                  <a:pt x="517525" y="-1235"/>
                  <a:pt x="1035050" y="-28751"/>
                  <a:pt x="1473200" y="64382"/>
                </a:cubicBezTo>
                <a:cubicBezTo>
                  <a:pt x="1911350" y="157515"/>
                  <a:pt x="2270125" y="371298"/>
                  <a:pt x="2628900" y="585082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003505" y="4317181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same </a:t>
            </a:r>
            <a:r>
              <a:rPr lang="de-DE" sz="1400" dirty="0" err="1" smtClean="0"/>
              <a:t>coins</a:t>
            </a:r>
            <a:endParaRPr lang="de-DE" sz="1400" dirty="0"/>
          </a:p>
        </p:txBody>
      </p:sp>
      <p:sp>
        <p:nvSpPr>
          <p:cNvPr id="3" name="Textfeld 2"/>
          <p:cNvSpPr txBox="1"/>
          <p:nvPr/>
        </p:nvSpPr>
        <p:spPr>
          <a:xfrm>
            <a:off x="4427984" y="1897087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list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queries</a:t>
            </a:r>
            <a:endParaRPr lang="de-DE" sz="1400" dirty="0"/>
          </a:p>
        </p:txBody>
      </p:sp>
      <p:sp>
        <p:nvSpPr>
          <p:cNvPr id="70" name="Textfeld 69"/>
          <p:cNvSpPr txBox="1"/>
          <p:nvPr/>
        </p:nvSpPr>
        <p:spPr>
          <a:xfrm>
            <a:off x="239440" y="660894"/>
            <a:ext cx="2680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main</a:t>
            </a:r>
            <a:r>
              <a:rPr lang="de-DE" sz="1400" dirty="0" smtClean="0"/>
              <a:t> </a:t>
            </a:r>
            <a:r>
              <a:rPr lang="de-DE" sz="1400" dirty="0" err="1" smtClean="0"/>
              <a:t>execution</a:t>
            </a:r>
            <a:r>
              <a:rPr lang="de-DE" sz="1400" dirty="0" smtClean="0"/>
              <a:t> (non-</a:t>
            </a:r>
            <a:r>
              <a:rPr lang="de-DE" sz="1400" dirty="0" err="1" smtClean="0"/>
              <a:t>rewinding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72" name="Textfeld 71"/>
          <p:cNvSpPr txBox="1"/>
          <p:nvPr/>
        </p:nvSpPr>
        <p:spPr>
          <a:xfrm>
            <a:off x="7587617" y="4634453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local</a:t>
            </a:r>
            <a:r>
              <a:rPr lang="de-DE" sz="1400" dirty="0" smtClean="0"/>
              <a:t> </a:t>
            </a:r>
            <a:r>
              <a:rPr lang="de-DE" sz="1400" dirty="0" err="1" smtClean="0"/>
              <a:t>branches</a:t>
            </a:r>
            <a:endParaRPr lang="de-DE" sz="1400" dirty="0"/>
          </a:p>
        </p:txBody>
      </p:sp>
      <p:sp>
        <p:nvSpPr>
          <p:cNvPr id="4" name="Textfeld 3"/>
          <p:cNvSpPr txBox="1"/>
          <p:nvPr/>
        </p:nvSpPr>
        <p:spPr>
          <a:xfrm>
            <a:off x="251520" y="5147900"/>
            <a:ext cx="6827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adversary</a:t>
            </a:r>
            <a:r>
              <a:rPr lang="de-DE" dirty="0" smtClean="0"/>
              <a:t> </a:t>
            </a:r>
            <a:r>
              <a:rPr lang="de-DE" dirty="0" err="1" smtClean="0"/>
              <a:t>wins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extractor</a:t>
            </a:r>
            <a:r>
              <a:rPr lang="de-DE" dirty="0" smtClean="0"/>
              <a:t> at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fails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compute</a:t>
            </a:r>
            <a:r>
              <a:rPr lang="de-DE" dirty="0" smtClean="0"/>
              <a:t> </a:t>
            </a:r>
            <a:r>
              <a:rPr lang="de-DE" dirty="0" err="1" smtClean="0"/>
              <a:t>witness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51520" y="5651956"/>
            <a:ext cx="688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ym typeface="Symbol" panose="05050102010706020507" pitchFamily="18" charset="2"/>
              </a:rPr>
              <a:t></a:t>
            </a:r>
            <a:r>
              <a:rPr lang="de-DE" dirty="0" smtClean="0">
                <a:sym typeface="Symbol" panose="05050102010706020507" pitchFamily="18" charset="2"/>
              </a:rPr>
              <a:t> PPT </a:t>
            </a:r>
            <a:r>
              <a:rPr lang="de-DE" dirty="0" err="1" smtClean="0">
                <a:sym typeface="Symbol" panose="05050102010706020507" pitchFamily="18" charset="2"/>
              </a:rPr>
              <a:t>adversaries</a:t>
            </a:r>
            <a:r>
              <a:rPr lang="de-DE" dirty="0" smtClean="0">
                <a:sym typeface="Symbol" panose="05050102010706020507" pitchFamily="18" charset="2"/>
              </a:rPr>
              <a:t>  </a:t>
            </a:r>
            <a:r>
              <a:rPr lang="de-DE" b="1" dirty="0" smtClean="0">
                <a:sym typeface="Symbol" panose="05050102010706020507" pitchFamily="18" charset="2"/>
              </a:rPr>
              <a:t> </a:t>
            </a:r>
            <a:r>
              <a:rPr lang="de-DE" dirty="0" err="1" smtClean="0">
                <a:sym typeface="Symbol" panose="05050102010706020507" pitchFamily="18" charset="2"/>
              </a:rPr>
              <a:t>extractor</a:t>
            </a:r>
            <a:r>
              <a:rPr lang="de-DE" dirty="0" smtClean="0">
                <a:sym typeface="Symbol" panose="05050102010706020507" pitchFamily="18" charset="2"/>
              </a:rPr>
              <a:t>:  </a:t>
            </a:r>
            <a:r>
              <a:rPr lang="de-DE" dirty="0" err="1" smtClean="0">
                <a:sym typeface="Symbol" panose="05050102010706020507" pitchFamily="18" charset="2"/>
              </a:rPr>
              <a:t>Pr</a:t>
            </a:r>
            <a:r>
              <a:rPr lang="de-DE" dirty="0" smtClean="0">
                <a:sym typeface="Symbol" panose="05050102010706020507" pitchFamily="18" charset="2"/>
              </a:rPr>
              <a:t> [ </a:t>
            </a:r>
            <a:r>
              <a:rPr lang="de-DE" dirty="0" err="1" smtClean="0">
                <a:sym typeface="Symbol" panose="05050102010706020507" pitchFamily="18" charset="2"/>
              </a:rPr>
              <a:t>adversary</a:t>
            </a:r>
            <a:r>
              <a:rPr lang="de-DE" dirty="0" smtClean="0">
                <a:sym typeface="Symbol" panose="05050102010706020507" pitchFamily="18" charset="2"/>
              </a:rPr>
              <a:t> </a:t>
            </a:r>
            <a:r>
              <a:rPr lang="de-DE" dirty="0" err="1" smtClean="0">
                <a:sym typeface="Symbol" panose="05050102010706020507" pitchFamily="18" charset="2"/>
              </a:rPr>
              <a:t>wins</a:t>
            </a:r>
            <a:r>
              <a:rPr lang="de-DE" dirty="0" smtClean="0">
                <a:sym typeface="Symbol" panose="05050102010706020507" pitchFamily="18" charset="2"/>
              </a:rPr>
              <a:t> ] </a:t>
            </a:r>
            <a:r>
              <a:rPr lang="de-DE" dirty="0" err="1" smtClean="0">
                <a:sym typeface="Symbol" panose="05050102010706020507" pitchFamily="18" charset="2"/>
              </a:rPr>
              <a:t>is</a:t>
            </a:r>
            <a:r>
              <a:rPr lang="de-DE" dirty="0" smtClean="0">
                <a:sym typeface="Symbol" panose="05050102010706020507" pitchFamily="18" charset="2"/>
              </a:rPr>
              <a:t> </a:t>
            </a:r>
            <a:r>
              <a:rPr lang="de-DE" dirty="0" err="1" smtClean="0">
                <a:sym typeface="Symbol" panose="05050102010706020507" pitchFamily="18" charset="2"/>
              </a:rPr>
              <a:t>negligible</a:t>
            </a:r>
            <a:endParaRPr lang="de-DE" dirty="0"/>
          </a:p>
        </p:txBody>
      </p:sp>
      <p:sp>
        <p:nvSpPr>
          <p:cNvPr id="75" name="Pfeil nach rechts 74"/>
          <p:cNvSpPr/>
          <p:nvPr/>
        </p:nvSpPr>
        <p:spPr>
          <a:xfrm>
            <a:off x="6732240" y="2924944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6737061" y="2918121"/>
            <a:ext cx="914233" cy="495055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76200"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2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66" grpId="0" animBg="1"/>
      <p:bldP spid="65" grpId="0" animBg="1"/>
      <p:bldP spid="64" grpId="0" animBg="1"/>
      <p:bldP spid="80" grpId="0" animBg="1"/>
      <p:bldP spid="2" grpId="0"/>
      <p:bldP spid="3" grpId="0"/>
      <p:bldP spid="70" grpId="0"/>
      <p:bldP spid="72" grpId="0"/>
      <p:bldP spid="4" grpId="0"/>
      <p:bldP spid="74" grpId="0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$&#10;&#10;\end{document}"/>
  <p:tag name="IGUANATEXSIZE" val="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$&#10;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c^*$&#10;&#10;\end{document}"/>
  <p:tag name="IGUANATEXSIZE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1,\textsf{com}_1$&#10;&#10;\end{document}"/>
  <p:tag name="IGUANATEXSIZE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c_1$&#10;&#10;\end{document}"/>
  <p:tag name="IGUANATEXSIZE" val="2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_1$&#10;&#10;\end{document}"/>
  <p:tag name="IGUANATEXSIZE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2,\textsf{com}_2$&#10;&#10;\end{document}"/>
  <p:tag name="IGUANATEXSIZE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c_2$&#10;&#10;\end{document}"/>
  <p:tag name="IGUANATEXSIZE" val="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n,\textsf{com}_n$&#10;&#10;\end{document}"/>
  <p:tag name="IGUANATEXSIZE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c_n$&#10;&#10;\end{document}"/>
  <p:tag name="IGUANATEXSIZE" val="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_2$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_n$&#10;&#10;\end{document}"/>
  <p:tag name="IGUANATEXSIZE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&#10;choose\\&#10;$x_i=x_i(c_1,\dots,c_{i-1})$&#10;&#10;\end{document}"/>
  <p:tag name="IGUANATEXSIZE" val="2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&#10;\begin{center}&#10;standard extractor\\&#10;requires $\Omega(2^n)$\\&#10;executions&#10;\end{center}&#10;&#10;\end{document}"/>
  <p:tag name="IGUANATEXSIZE" val="2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}^*$&#10;&#10;\end{document}"/>
  <p:tag name="IGUANATEXSIZE" val="2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^*$&#10;&#10;\end{document}"/>
  <p:tag name="IGUANATEXSIZE" val="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$&#10;&#10;\end{document}"/>
  <p:tag name="IGUANATEXSIZE" val="2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^*$&#10;&#10;\end{document}"/>
  <p:tag name="IGUANATEXSIZE" val="2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^*$&#10;&#10;\end{document}"/>
  <p:tag name="IGUANATEXSIZE" val="2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^*$&#10;&#10;\end{document}"/>
  <p:tag name="IGUANATEXSIZE" val="2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^*$&#10;&#10;\end{document}"/>
  <p:tag name="IGUANATEXSIZE" val="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^*$&#10;&#10;\end{document}"/>
  <p:tag name="IGUANATEXSIZE" val="2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$&#10;&#10;\end{document}"/>
  <p:tag name="IGUANATEXSIZE" val="2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$&#10;&#10;\end{document}"/>
  <p:tag name="IGUANATEXSIZE" val="2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=g^w$&#10;&#10;\end{document}"/>
  <p:tag name="IGUANATEXSIZE" val="2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$&#10;&#10;\end{document}"/>
  <p:tag name="IGUANATEXSIZE" val="2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R_i$&#10;&#10;\end{document}"/>
  <p:tag name="IGUANATEXSIZE" val="2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(R_i,z_i)$&#10;&#10;\end{document}"/>
  <p:tag name="IGUANATEXSIZE" val="2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&#10;to give proof for $X_i,R_i$\\&#10;for RO value $c$ call DL&#10;&#10;&#10;\end{document}"/>
  <p:tag name="IGUANATEXSIZE" val="1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^cR_i$&#10;&#10;\end{document}"/>
  <p:tag name="IGUANATEXSIZE" val="2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r_i+cx_i$&#10;&#10;\end{document}"/>
  <p:tag name="IGUANATEXSIZE" val="2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\noindent&#10;pick $r$, $R=g^r$\\&#10;\mbox{} \qquad\qquad\qquad $R$\\&#10;\mbox{} \qquad\qquad\qquad $c$\\&#10;$z=r+cw$&#10;&#10;\end{document}"/>
  <p:tag name="IGUANATEXSIZE" val="2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$&#10;&#10;\end{document}"/>
  <p:tag name="IGUANATEXSIZE" val="28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Y_j$&#10;&#10;\end{document}"/>
  <p:tag name="IGUANATEXSIZE" val="2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R_i$&#10;&#10;\end{document}"/>
  <p:tag name="IGUANATEXSIZE" val="2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(R_i,z_i)$&#10;&#10;\end{document}"/>
  <p:tag name="IGUANATEXSIZE" val="2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&#10;to give proof for $X_i,R_i$\\&#10;for RO value $c$ call DL&#10;&#10;&#10;\end{document}"/>
  <p:tag name="IGUANATEXSIZE" val="1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^cR_i$&#10;&#10;\end{document}"/>
  <p:tag name="IGUANATEXSIZE" val="2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r_i+cx_i$&#10;&#10;\end{document}"/>
  <p:tag name="IGUANATEXSIZE" val="2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R_i$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=(R,z)$&#10;&#10;\end{document}"/>
  <p:tag name="IGUANATEXSIZE" val="2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R_i$&#10;&#10;\end{document}"/>
  <p:tag name="IGUANATEXSIZE" val="2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_i, R_i$&#10;&#10;\end{document}"/>
  <p:tag name="IGUANATEXSIZE" val="2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,\pi$&#10;&#10;\end{document}"/>
  <p:tag name="IGUANATEXSIZE" val="2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w$&#10;&#10;\end{document}"/>
  <p:tag name="IGUANATEXSIZE" val="2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x^*$&#10;&#10;\end{document}"/>
  <p:tag name="IGUANATEXSIZE" val="2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^*$&#10;&#10;\end{document}"/>
  <p:tag name="IGUANATEXSIZE" val="2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pi^*=(R,z^*)$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w=\frac{z-z^*}{c-c^*}$&#10;&#10;\end{document}"/>
  <p:tag name="IGUANATEXSIZE" val="20"/>
</p:tagLst>
</file>

<file path=ppt/theme/theme1.xml><?xml version="1.0" encoding="utf-8"?>
<a:theme xmlns:a="http://schemas.openxmlformats.org/drawingml/2006/main" name="11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75BDFF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472</Words>
  <Application>Microsoft Office PowerPoint</Application>
  <PresentationFormat>Bildschirmpräsentation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20</vt:i4>
      </vt:variant>
    </vt:vector>
  </HeadingPairs>
  <TitlesOfParts>
    <vt:vector size="29" baseType="lpstr">
      <vt:lpstr>Arial</vt:lpstr>
      <vt:lpstr>Bitstream Charter</vt:lpstr>
      <vt:lpstr>Stafford</vt:lpstr>
      <vt:lpstr>Symbol</vt:lpstr>
      <vt:lpstr>Verdana</vt:lpstr>
      <vt:lpstr>Wingdings</vt:lpstr>
      <vt:lpstr>11_CASED_PPT_Vorlage2003</vt:lpstr>
      <vt:lpstr>10_CASED_PPT_Vorlage2003</vt:lpstr>
      <vt:lpstr>12_CASED_PPT_Vorlage2003</vt:lpstr>
      <vt:lpstr>Adaptive Proofs of Knowledge in the Random Oracle Model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Titelseite Haupt-Überschrift</dc:title>
  <dc:creator>Anne Grauenhorst</dc:creator>
  <cp:lastModifiedBy>Marc Fischlin</cp:lastModifiedBy>
  <cp:revision>970</cp:revision>
  <dcterms:created xsi:type="dcterms:W3CDTF">2009-03-26T09:46:46Z</dcterms:created>
  <dcterms:modified xsi:type="dcterms:W3CDTF">2015-03-31T15:14:53Z</dcterms:modified>
</cp:coreProperties>
</file>