
<file path=[Content_Types].xml><?xml version="1.0" encoding="utf-8"?>
<Types xmlns="http://schemas.openxmlformats.org/package/2006/content-types">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20.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27.xml"/>
  <Override ContentType="application/vnd.openxmlformats-officedocument.presentationml.slideLayout+xml" PartName="/ppt/slideLayouts/slideLayout19.xml"/>
  <Override ContentType="application/vnd.openxmlformats-officedocument.presentationml.slideLayout+xml" PartName="/ppt/slideLayouts/slideLayout12.xml"/>
  <Override ContentType="application/vnd.openxmlformats-officedocument.presentationml.slideLayout+xml" PartName="/ppt/slideLayouts/slideLayout15.xml"/>
  <Override ContentType="application/vnd.openxmlformats-officedocument.presentationml.slideLayout+xml" PartName="/ppt/slideLayouts/slideLayout26.xml"/>
  <Override ContentType="application/vnd.openxmlformats-officedocument.presentationml.slideLayout+xml" PartName="/ppt/slideLayouts/slideLayout11.xml"/>
  <Override ContentType="application/vnd.openxmlformats-officedocument.presentationml.slideLayout+xml" PartName="/ppt/slideLayouts/slideLayout9.xml"/>
  <Override ContentType="application/vnd.openxmlformats-officedocument.presentationml.slideLayout+xml" PartName="/ppt/slideLayouts/slideLayout25.xml"/>
  <Override ContentType="application/vnd.openxmlformats-officedocument.presentationml.slideLayout+xml" PartName="/ppt/slideLayouts/slideLayout7.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7.xml"/>
  <Override ContentType="application/vnd.openxmlformats-officedocument.presentationml.slideLayout+xml" PartName="/ppt/slideLayouts/slideLayout23.xml"/>
  <Override ContentType="application/vnd.openxmlformats-officedocument.presentationml.slideLayout+xml" PartName="/ppt/slideLayouts/slideLayout28.xml"/>
  <Override ContentType="application/vnd.openxmlformats-officedocument.presentationml.slideLayout+xml" PartName="/ppt/slideLayouts/slideLayout1.xml"/>
  <Override ContentType="application/vnd.openxmlformats-officedocument.presentationml.slideLayout+xml" PartName="/ppt/slideLayouts/slideLayout8.xml"/>
  <Override ContentType="application/vnd.openxmlformats-officedocument.presentationml.slideLayout+xml" PartName="/ppt/slideLayouts/slideLayout14.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13.xml"/>
  <Override ContentType="application/vnd.openxmlformats-officedocument.presentationml.slideLayout+xml" PartName="/ppt/slideLayouts/slideLayout21.xml"/>
  <Override ContentType="application/vnd.openxmlformats-officedocument.presentationml.slideLayout+xml" PartName="/ppt/slideLayouts/slideLayout16.xml"/>
  <Override ContentType="application/vnd.openxmlformats-officedocument.presentationml.slideLayout+xml" PartName="/ppt/slideLayouts/slideLayout4.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20.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25.xml"/>
  <Override ContentType="application/vnd.openxmlformats-officedocument.presentationml.notesSlide+xml" PartName="/ppt/notesSlides/notesSlide14.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22.xml"/>
  <Override ContentType="application/vnd.openxmlformats-officedocument.presentationml.notesSlide+xml" PartName="/ppt/notesSlides/notesSlide13.xml"/>
  <Override ContentType="application/vnd.openxmlformats-officedocument.presentationml.notesSlide+xml" PartName="/ppt/notesSlides/notesSlide27.xml"/>
  <Override ContentType="application/vnd.openxmlformats-officedocument.presentationml.notesSlide+xml" PartName="/ppt/notesSlides/notesSlide16.xml"/>
  <Override ContentType="application/vnd.openxmlformats-officedocument.presentationml.notesSlide+xml" PartName="/ppt/notesSlides/notesSlide12.xml"/>
  <Override ContentType="application/vnd.openxmlformats-officedocument.presentationml.notesSlide+xml" PartName="/ppt/notesSlides/notesSlide3.xml"/>
  <Override ContentType="application/vnd.openxmlformats-officedocument.presentationml.notesSlide+xml" PartName="/ppt/notesSlides/notesSlide1.xml"/>
  <Override ContentType="application/vnd.openxmlformats-officedocument.presentationml.notesSlide+xml" PartName="/ppt/notesSlides/notesSlide15.xml"/>
  <Override ContentType="application/vnd.openxmlformats-officedocument.presentationml.notesSlide+xml" PartName="/ppt/notesSlides/notesSlide6.xml"/>
  <Override ContentType="application/vnd.openxmlformats-officedocument.presentationml.notesSlide+xml" PartName="/ppt/notesSlides/notesSlide28.xml"/>
  <Override ContentType="application/vnd.openxmlformats-officedocument.presentationml.notesSlide+xml" PartName="/ppt/notesSlides/notesSlide26.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23.xml"/>
  <Override ContentType="application/vnd.openxmlformats-officedocument.presentationml.notesSlide+xml" PartName="/ppt/notesSlides/notesSlide29.xml"/>
  <Override ContentType="application/vnd.openxmlformats-officedocument.presentationml.notesSlide+xml" PartName="/ppt/notesSlides/notesSlide19.xml"/>
  <Override ContentType="application/vnd.openxmlformats-officedocument.presentationml.notesSlide+xml" PartName="/ppt/notesSlides/notesSlide21.xml"/>
  <Override ContentType="application/vnd.openxmlformats-officedocument.presentationml.notesSlide+xml" PartName="/ppt/notesSlides/notesSlide1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5.xml"/>
  <Override ContentType="application/vnd.openxmlformats-officedocument.theme+xml" PartName="/ppt/theme/theme2.xml"/>
  <Override ContentType="application/vnd.openxmlformats-officedocument.theme+xml" PartName="/ppt/theme/theme4.xml"/>
  <Override ContentType="application/vnd.openxmlformats-officedocument.theme+xml" PartName="/ppt/theme/theme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6.xml"/>
  <Override ContentType="application/vnd.openxmlformats-officedocument.presentationml.slide+xml" PartName="/ppt/slides/slide21.xml"/>
  <Override ContentType="application/vnd.openxmlformats-officedocument.presentationml.slide+xml" PartName="/ppt/slides/slide2.xml"/>
  <Override ContentType="application/vnd.openxmlformats-officedocument.presentationml.slide+xml" PartName="/ppt/slides/slide26.xml"/>
  <Override ContentType="application/vnd.openxmlformats-officedocument.presentationml.slide+xml" PartName="/ppt/slides/slide25.xml"/>
  <Override ContentType="application/vnd.openxmlformats-officedocument.presentationml.slide+xml" PartName="/ppt/slides/slide6.xml"/>
  <Override ContentType="application/vnd.openxmlformats-officedocument.presentationml.slide+xml" PartName="/ppt/slides/slide3.xml"/>
  <Override ContentType="application/vnd.openxmlformats-officedocument.presentationml.slide+xml" PartName="/ppt/slides/slide17.xml"/>
  <Override ContentType="application/vnd.openxmlformats-officedocument.presentationml.slide+xml" PartName="/ppt/slides/slide24.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0.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9.xml"/>
  <Override ContentType="application/vnd.openxmlformats-officedocument.presentationml.slide+xml" PartName="/ppt/slides/slide9.xml"/>
  <Override ContentType="application/vnd.openxmlformats-officedocument.presentationml.slide+xml" PartName="/ppt/slides/slide18.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27.xml"/>
  <Override ContentType="application/vnd.openxmlformats-officedocument.presentationml.slide+xml" PartName="/ppt/slides/slide19.xml"/>
  <Override ContentType="application/vnd.openxmlformats-officedocument.presentationml.slide+xml" PartName="/ppt/slides/slide28.xml"/>
  <Override ContentType="application/vnd.openxmlformats-officedocument.presentationml.slide+xml" PartName="/ppt/slides/slide4.xml"/>
  <Override ContentType="application/vnd.openxmlformats-officedocument.presentationml.slide+xml" PartName="/ppt/slides/slide14.xml"/>
  <Override ContentType="application/vnd.openxmlformats-officedocument.presentationml.slide+xml" PartName="/ppt/slides/slide5.xml"/>
  <Override ContentType="application/vnd.openxmlformats-officedocument.presentationml.slide+xml" PartName="/ppt/slides/slide22.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76" r:id="rId4"/>
    <p:sldMasterId id="2147483677" r:id="rId5"/>
    <p:sldMasterId id="2147483678"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Lst>
  <p:sldSz cy="68580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01740122-7DF2-4580-B483-032EF76EDE29}">
  <a:tblStyle styleId="{01740122-7DF2-4580-B483-032EF76EDE29}" styleName="Table_0">
    <a:wholeTbl>
      <a:tcTxStyle b="off" i="off">
        <a:font>
          <a:latin typeface="Calibri"/>
          <a:ea typeface="Calibri"/>
          <a:cs typeface="Calibri"/>
        </a:font>
        <a:schemeClr val="dk1"/>
      </a:tcTxStyle>
      <a:tcStyle>
        <a:tcBdr>
          <a:left>
            <a:ln cap="flat" w="9525">
              <a:solidFill>
                <a:srgbClr val="000000">
                  <a:alpha val="0"/>
                </a:srgbClr>
              </a:solidFill>
              <a:prstDash val="solid"/>
              <a:round/>
              <a:headEnd len="med" w="med" type="none"/>
              <a:tailEnd len="med" w="med" type="none"/>
            </a:ln>
          </a:left>
          <a:right>
            <a:ln cap="flat" w="9525">
              <a:solidFill>
                <a:srgbClr val="000000">
                  <a:alpha val="0"/>
                </a:srgbClr>
              </a:solidFill>
              <a:prstDash val="solid"/>
              <a:round/>
              <a:headEnd len="med" w="med" type="none"/>
              <a:tailEnd len="med" w="med" type="none"/>
            </a:ln>
          </a:right>
          <a:top>
            <a:ln cap="flat" w="9525">
              <a:solidFill>
                <a:srgbClr val="000000">
                  <a:alpha val="0"/>
                </a:srgbClr>
              </a:solidFill>
              <a:prstDash val="solid"/>
              <a:round/>
              <a:headEnd len="med" w="med" type="none"/>
              <a:tailEnd len="med" w="med" type="none"/>
            </a:ln>
          </a:top>
          <a:bottom>
            <a:ln cap="flat" w="9525">
              <a:solidFill>
                <a:srgbClr val="000000">
                  <a:alpha val="0"/>
                </a:srgbClr>
              </a:solidFill>
              <a:prstDash val="solid"/>
              <a:round/>
              <a:headEnd len="med" w="med" type="none"/>
              <a:tailEnd len="med" w="med" type="none"/>
            </a:ln>
          </a:bottom>
          <a:insideH>
            <a:ln cap="flat" w="9525">
              <a:solidFill>
                <a:srgbClr val="000000">
                  <a:alpha val="0"/>
                </a:srgbClr>
              </a:solidFill>
              <a:prstDash val="solid"/>
              <a:round/>
              <a:headEnd len="med" w="med" type="none"/>
              <a:tailEnd len="med" w="med" type="none"/>
            </a:ln>
          </a:insideH>
          <a:insideV>
            <a:ln cap="flat" w="9525">
              <a:solidFill>
                <a:srgbClr val="000000">
                  <a:alpha val="0"/>
                </a:srgbClr>
              </a:solidFill>
              <a:prstDash val="solid"/>
              <a:round/>
              <a:headEnd len="med" w="med" type="none"/>
              <a:tailEnd len="med" w="med" type="none"/>
            </a:ln>
          </a:insideV>
        </a:tcBdr>
        <a:fill>
          <a:solidFill>
            <a:srgbClr val="FFFFFF">
              <a:alpha val="0"/>
            </a:srgbClr>
          </a:solidFill>
        </a:fill>
      </a:tcStyle>
    </a:wholeTbl>
  </a:tblStyle>
  <a:tblStyle styleId="{87D84839-981E-41A5-BCCB-D7C0587372FA}" styleName="Table_1">
    <a:wholeTbl>
      <a:tcTxStyle b="off" i="off">
        <a:font>
          <a:latin typeface="Calibri"/>
          <a:ea typeface="Calibri"/>
          <a:cs typeface="Calibri"/>
        </a:font>
        <a:schemeClr val="dk1"/>
      </a:tcTxStyle>
      <a:tcStyle>
        <a:tcBdr>
          <a:left>
            <a:ln cap="flat" w="9525">
              <a:solidFill>
                <a:srgbClr val="000000">
                  <a:alpha val="0"/>
                </a:srgbClr>
              </a:solidFill>
              <a:prstDash val="solid"/>
              <a:round/>
              <a:headEnd len="med" w="med" type="none"/>
              <a:tailEnd len="med" w="med" type="none"/>
            </a:ln>
          </a:left>
          <a:right>
            <a:ln cap="flat" w="9525">
              <a:solidFill>
                <a:srgbClr val="000000">
                  <a:alpha val="0"/>
                </a:srgbClr>
              </a:solidFill>
              <a:prstDash val="solid"/>
              <a:round/>
              <a:headEnd len="med" w="med" type="none"/>
              <a:tailEnd len="med" w="med" type="none"/>
            </a:ln>
          </a:right>
          <a:top>
            <a:ln cap="flat" w="9525">
              <a:solidFill>
                <a:srgbClr val="000000">
                  <a:alpha val="0"/>
                </a:srgbClr>
              </a:solidFill>
              <a:prstDash val="solid"/>
              <a:round/>
              <a:headEnd len="med" w="med" type="none"/>
              <a:tailEnd len="med" w="med" type="none"/>
            </a:ln>
          </a:top>
          <a:bottom>
            <a:ln cap="flat" w="9525">
              <a:solidFill>
                <a:srgbClr val="000000">
                  <a:alpha val="0"/>
                </a:srgbClr>
              </a:solidFill>
              <a:prstDash val="solid"/>
              <a:round/>
              <a:headEnd len="med" w="med" type="none"/>
              <a:tailEnd len="med" w="med" type="none"/>
            </a:ln>
          </a:bottom>
          <a:insideH>
            <a:ln cap="flat" w="9525">
              <a:solidFill>
                <a:srgbClr val="000000">
                  <a:alpha val="0"/>
                </a:srgbClr>
              </a:solidFill>
              <a:prstDash val="solid"/>
              <a:round/>
              <a:headEnd len="med" w="med" type="none"/>
              <a:tailEnd len="med" w="med" type="none"/>
            </a:ln>
          </a:insideH>
          <a:insideV>
            <a:ln cap="flat" w="9525">
              <a:solidFill>
                <a:srgbClr val="000000">
                  <a:alpha val="0"/>
                </a:srgbClr>
              </a:solidFill>
              <a:prstDash val="solid"/>
              <a:round/>
              <a:headEnd len="med" w="med" type="none"/>
              <a:tailEnd len="med" w="med" type="none"/>
            </a:ln>
          </a:insideV>
        </a:tcBdr>
        <a:fill>
          <a:solidFill>
            <a:srgbClr val="FFFFFF">
              <a:alpha val="0"/>
            </a:srgbClr>
          </a:solidFill>
        </a:fill>
      </a:tcStyle>
    </a:wholeTbl>
  </a:tblStyle>
  <a:tblStyle styleId="{CD66F1B7-A370-4C67-8B57-2E6A4E9EC0B8}" styleName="Table_2">
    <a:wholeTbl>
      <a:tcStyle>
        <a:tcBdr>
          <a:left>
            <a:ln cap="flat" w="9525">
              <a:solidFill>
                <a:srgbClr val="000000"/>
              </a:solidFill>
              <a:prstDash val="solid"/>
              <a:round/>
              <a:headEnd len="med" w="med" type="none"/>
              <a:tailEnd len="med" w="med" type="none"/>
            </a:ln>
          </a:left>
          <a:right>
            <a:ln cap="flat" w="9525">
              <a:solidFill>
                <a:srgbClr val="000000"/>
              </a:solidFill>
              <a:prstDash val="solid"/>
              <a:round/>
              <a:headEnd len="med" w="med" type="none"/>
              <a:tailEnd len="med" w="med" type="none"/>
            </a:ln>
          </a:right>
          <a:top>
            <a:ln cap="flat" w="9525">
              <a:solidFill>
                <a:srgbClr val="000000"/>
              </a:solidFill>
              <a:prstDash val="solid"/>
              <a:round/>
              <a:headEnd len="med" w="med" type="none"/>
              <a:tailEnd len="med" w="med" type="none"/>
            </a:ln>
          </a:top>
          <a:bottom>
            <a:ln cap="flat" w="9525">
              <a:solidFill>
                <a:srgbClr val="000000"/>
              </a:solidFill>
              <a:prstDash val="solid"/>
              <a:round/>
              <a:headEnd len="med" w="med" type="none"/>
              <a:tailEnd len="med" w="med" type="none"/>
            </a:ln>
          </a:bottom>
          <a:insideH>
            <a:ln cap="flat" w="9525">
              <a:solidFill>
                <a:srgbClr val="000000"/>
              </a:solidFill>
              <a:prstDash val="solid"/>
              <a:round/>
              <a:headEnd len="med" w="med" type="none"/>
              <a:tailEnd len="med" w="med" type="none"/>
            </a:ln>
          </a:insideH>
          <a:insideV>
            <a:ln cap="flat" w="9525">
              <a:solidFill>
                <a:srgbClr val="000000"/>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19" Type="http://schemas.openxmlformats.org/officeDocument/2006/relationships/slide" Target="slides/slide12.xml"/><Relationship Id="rId36" Type="http://schemas.openxmlformats.org/officeDocument/2006/relationships/slide" Target="slides/slide29.xml"/><Relationship Id="rId18" Type="http://schemas.openxmlformats.org/officeDocument/2006/relationships/slide" Target="slides/slide11.xml"/><Relationship Id="rId17" Type="http://schemas.openxmlformats.org/officeDocument/2006/relationships/slide" Target="slides/slide10.xml"/><Relationship Id="rId16" Type="http://schemas.openxmlformats.org/officeDocument/2006/relationships/slide" Target="slides/slide9.xml"/><Relationship Id="rId15" Type="http://schemas.openxmlformats.org/officeDocument/2006/relationships/slide" Target="slides/slide8.xml"/><Relationship Id="rId14" Type="http://schemas.openxmlformats.org/officeDocument/2006/relationships/slide" Target="slides/slide7.xml"/><Relationship Id="rId30" Type="http://schemas.openxmlformats.org/officeDocument/2006/relationships/slide" Target="slides/slide23.xml"/><Relationship Id="rId12" Type="http://schemas.openxmlformats.org/officeDocument/2006/relationships/slide" Target="slides/slide5.xml"/><Relationship Id="rId31" Type="http://schemas.openxmlformats.org/officeDocument/2006/relationships/slide" Target="slides/slide24.xml"/><Relationship Id="rId13" Type="http://schemas.openxmlformats.org/officeDocument/2006/relationships/slide" Target="slides/slide6.xml"/><Relationship Id="rId10" Type="http://schemas.openxmlformats.org/officeDocument/2006/relationships/slide" Target="slides/slide3.xml"/><Relationship Id="rId11" Type="http://schemas.openxmlformats.org/officeDocument/2006/relationships/slide" Target="slides/slide4.xml"/><Relationship Id="rId34" Type="http://schemas.openxmlformats.org/officeDocument/2006/relationships/slide" Target="slides/slide27.xml"/><Relationship Id="rId35" Type="http://schemas.openxmlformats.org/officeDocument/2006/relationships/slide" Target="slides/slide28.xml"/><Relationship Id="rId32" Type="http://schemas.openxmlformats.org/officeDocument/2006/relationships/slide" Target="slides/slide25.xml"/><Relationship Id="rId33" Type="http://schemas.openxmlformats.org/officeDocument/2006/relationships/slide" Target="slides/slide26.xml"/><Relationship Id="rId29" Type="http://schemas.openxmlformats.org/officeDocument/2006/relationships/slide" Target="slides/slide2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2" Type="http://schemas.openxmlformats.org/officeDocument/2006/relationships/presProps" Target="presProps.xml"/><Relationship Id="rId21" Type="http://schemas.openxmlformats.org/officeDocument/2006/relationships/slide" Target="slides/slide14.xml"/><Relationship Id="rId1" Type="http://schemas.openxmlformats.org/officeDocument/2006/relationships/theme" Target="theme/theme2.xml"/><Relationship Id="rId22" Type="http://schemas.openxmlformats.org/officeDocument/2006/relationships/slide" Target="slides/slide15.xml"/><Relationship Id="rId4" Type="http://schemas.openxmlformats.org/officeDocument/2006/relationships/slideMaster" Target="slideMasters/slideMaster1.xml"/><Relationship Id="rId23" Type="http://schemas.openxmlformats.org/officeDocument/2006/relationships/slide" Target="slides/slide16.xml"/><Relationship Id="rId3" Type="http://schemas.openxmlformats.org/officeDocument/2006/relationships/tableStyles" Target="tableStyles.xml"/><Relationship Id="rId24" Type="http://schemas.openxmlformats.org/officeDocument/2006/relationships/slide" Target="slides/slide17.xml"/><Relationship Id="rId20" Type="http://schemas.openxmlformats.org/officeDocument/2006/relationships/slide" Target="slides/slide13.xml"/><Relationship Id="rId9" Type="http://schemas.openxmlformats.org/officeDocument/2006/relationships/slide" Target="slides/slide2.xml"/><Relationship Id="rId6" Type="http://schemas.openxmlformats.org/officeDocument/2006/relationships/slideMaster" Target="slideMasters/slideMaster3.xml"/><Relationship Id="rId5" Type="http://schemas.openxmlformats.org/officeDocument/2006/relationships/slideMaster" Target="slideMasters/slideMaster2.xml"/><Relationship Id="rId8" Type="http://schemas.openxmlformats.org/officeDocument/2006/relationships/slide" Target="slides/slide1.xml"/><Relationship Id="rId7"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86" name="Shape 18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7" name="Shape 427"/>
        <p:cNvGrpSpPr/>
        <p:nvPr/>
      </p:nvGrpSpPr>
      <p:grpSpPr>
        <a:xfrm>
          <a:off x="0" y="0"/>
          <a:ext cx="0" cy="0"/>
          <a:chOff x="0" y="0"/>
          <a:chExt cx="0" cy="0"/>
        </a:xfrm>
      </p:grpSpPr>
      <p:sp>
        <p:nvSpPr>
          <p:cNvPr id="428" name="Shape 428"/>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29" name="Shape 429"/>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Now, the reason why we cannot get param. dependent security is the presence of deterministic tags. We won’t go too much into this, but note that this is along the lines of why Det. PKE schemes cannot let messages depend on public key, although randomized PKE schemes can. To get best possible security, we need to get rid of tags.</a:t>
            </a:r>
          </a:p>
          <a:p>
            <a:pPr rtl="0">
              <a:spcBef>
                <a:spcPts val="0"/>
              </a:spcBef>
              <a:buNone/>
            </a:pPr>
            <a:r>
              <a:t/>
            </a:r>
            <a:endParaRPr/>
          </a:p>
          <a:p>
            <a:pPr rtl="0">
              <a:spcBef>
                <a:spcPts val="0"/>
              </a:spcBef>
              <a:buNone/>
            </a:pPr>
            <a:r>
              <a:rPr lang="en"/>
              <a:t>Our approach is to use interaction to achieve this.</a:t>
            </a:r>
          </a:p>
          <a:p>
            <a:pPr rtl="0">
              <a:spcBef>
                <a:spcPts val="0"/>
              </a:spcBef>
              <a:buNone/>
            </a:pPr>
            <a:r>
              <a:t/>
            </a:r>
            <a:endParaRPr/>
          </a:p>
          <a:p>
            <a:pPr lvl="0" rtl="0">
              <a:spcBef>
                <a:spcPts val="0"/>
              </a:spcBef>
              <a:buNone/>
            </a:pPr>
            <a:r>
              <a:rPr lang="en">
                <a:solidFill>
                  <a:schemeClr val="dk1"/>
                </a:solidFill>
              </a:rPr>
              <a:t>Meaning, Encryption now becomes the Put protocol,  and decryption becomes the Get protocol.</a:t>
            </a:r>
          </a:p>
          <a:p>
            <a:pPr rtl="0">
              <a:spcBef>
                <a:spcPts val="0"/>
              </a:spcBef>
              <a:buNone/>
            </a:pPr>
            <a:r>
              <a:t/>
            </a:r>
            <a:endParaRPr/>
          </a:p>
          <a:p>
            <a:pPr rtl="0">
              <a:spcBef>
                <a:spcPts val="0"/>
              </a:spcBef>
              <a:buNone/>
            </a:pPr>
            <a:r>
              <a:rPr lang="en"/>
              <a:t>The reasoning here is that Tags were central to dedup and offered an extremely simple way to check for duplicates. But now with interaction, we will substitute tags with more complex and non-trivial ways for duplicate checking, and use powerful theoretical tools to realize these protocols. </a:t>
            </a:r>
          </a:p>
          <a:p>
            <a:pPr rtl="0">
              <a:spcBef>
                <a:spcPts val="0"/>
              </a:spcBef>
              <a:buNone/>
            </a:pPr>
            <a:r>
              <a:t/>
            </a:r>
            <a:endParaRPr/>
          </a:p>
          <a:p>
            <a:pPr>
              <a:spcBef>
                <a:spcPts val="0"/>
              </a:spcBef>
              <a:buNone/>
            </a:pPr>
            <a:r>
              <a:rPr lang="en"/>
              <a:t>One thing to note is that interaction is usually seen as an extra assumption about a system, and a heavy weight assumption at that. But in the case of secure deduplication, the systems are naturally interactive. We are looking at a client and a server communicating over the network here. So, we are just leveraging a naturally occuring feature of the system, and not introducing a new one.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4" name="Shape 504"/>
        <p:cNvGrpSpPr/>
        <p:nvPr/>
      </p:nvGrpSpPr>
      <p:grpSpPr>
        <a:xfrm>
          <a:off x="0" y="0"/>
          <a:ext cx="0" cy="0"/>
          <a:chOff x="0" y="0"/>
          <a:chExt cx="0" cy="0"/>
        </a:xfrm>
      </p:grpSpPr>
      <p:sp>
        <p:nvSpPr>
          <p:cNvPr id="505" name="Shape 505"/>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06" name="Shape 506"/>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Introducing iMLE, where the i stands for interactive. An iMLE system consists of a server and several clients.</a:t>
            </a:r>
          </a:p>
          <a:p>
            <a:pPr rtl="0">
              <a:spcBef>
                <a:spcPts val="0"/>
              </a:spcBef>
              <a:buNone/>
            </a:pPr>
            <a:r>
              <a:t/>
            </a:r>
            <a:endParaRPr/>
          </a:p>
          <a:p>
            <a:pPr rtl="0">
              <a:spcBef>
                <a:spcPts val="0"/>
              </a:spcBef>
              <a:buNone/>
            </a:pPr>
            <a:r>
              <a:rPr lang="en"/>
              <a:t>The init algorithm sets up the server’s internal state sigma, which will keep getting modified as clients interact with the server. A new client runs the register protocol to set up an account with the server. The server notes the id of the client in its state and the client generates secret params locally at this time. </a:t>
            </a:r>
          </a:p>
          <a:p>
            <a:pPr rtl="0">
              <a:spcBef>
                <a:spcPts val="0"/>
              </a:spcBef>
              <a:buNone/>
            </a:pPr>
            <a:r>
              <a:t/>
            </a:r>
            <a:endParaRPr/>
          </a:p>
          <a:p>
            <a:pPr rtl="0">
              <a:spcBef>
                <a:spcPts val="0"/>
              </a:spcBef>
              <a:buNone/>
            </a:pPr>
            <a:r>
              <a:rPr lang="en"/>
              <a:t>Once a client is registered, it can put plaintexts on the server via the Put protocol. The client starts with its parameters and a plaintext rho, and at the end of the protocol, gets a file identifier psi back.</a:t>
            </a:r>
          </a:p>
          <a:p>
            <a:pPr rtl="0">
              <a:spcBef>
                <a:spcPts val="0"/>
              </a:spcBef>
              <a:buNone/>
            </a:pPr>
            <a:r>
              <a:t/>
            </a:r>
            <a:endParaRPr/>
          </a:p>
          <a:p>
            <a:pPr>
              <a:spcBef>
                <a:spcPts val="0"/>
              </a:spcBef>
              <a:buNone/>
            </a:pPr>
            <a:r>
              <a:rPr lang="en"/>
              <a:t>The client can then use psi to get back the file.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8" name="Shape 558"/>
        <p:cNvGrpSpPr/>
        <p:nvPr/>
      </p:nvGrpSpPr>
      <p:grpSpPr>
        <a:xfrm>
          <a:off x="0" y="0"/>
          <a:ext cx="0" cy="0"/>
          <a:chOff x="0" y="0"/>
          <a:chExt cx="0" cy="0"/>
        </a:xfrm>
      </p:grpSpPr>
      <p:sp>
        <p:nvSpPr>
          <p:cNvPr id="559" name="Shape 559"/>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60" name="Shape 560"/>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Correctness for an imle scheme means 2 properties. </a:t>
            </a:r>
          </a:p>
          <a:p>
            <a:pPr rtl="0">
              <a:spcBef>
                <a:spcPts val="0"/>
              </a:spcBef>
              <a:buNone/>
            </a:pPr>
            <a:r>
              <a:t/>
            </a:r>
            <a:endParaRPr/>
          </a:p>
          <a:p>
            <a:pPr rtl="0">
              <a:spcBef>
                <a:spcPts val="0"/>
              </a:spcBef>
              <a:buNone/>
            </a:pPr>
            <a:r>
              <a:rPr lang="en"/>
              <a:t>The first is deduplication which means that if the server already has a ciphertext for a message rho, and a client uploads rho again, then the size of the server’s state should not grow by the size of rho. A small increase towards bookkeeping is okay, but the increase should not depend on the size of the file.</a:t>
            </a:r>
          </a:p>
          <a:p>
            <a:pPr rtl="0">
              <a:spcBef>
                <a:spcPts val="0"/>
              </a:spcBef>
              <a:buNone/>
            </a:pPr>
            <a:r>
              <a:t/>
            </a:r>
            <a:endParaRPr/>
          </a:p>
          <a:p>
            <a:pPr>
              <a:spcBef>
                <a:spcPts val="0"/>
              </a:spcBef>
              <a:buNone/>
            </a:pPr>
            <a:r>
              <a:rPr lang="en"/>
              <a:t>The second property is recovery, which means if a client has uploaded a plaintext rho and gets back an identifier psi, then it must be able to run a get protocol with psi and get back the plaintext rho.</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4" name="Shape 584"/>
        <p:cNvGrpSpPr/>
        <p:nvPr/>
      </p:nvGrpSpPr>
      <p:grpSpPr>
        <a:xfrm>
          <a:off x="0" y="0"/>
          <a:ext cx="0" cy="0"/>
          <a:chOff x="0" y="0"/>
          <a:chExt cx="0" cy="0"/>
        </a:xfrm>
      </p:grpSpPr>
      <p:sp>
        <p:nvSpPr>
          <p:cNvPr id="585" name="Shape 585"/>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86" name="Shape 586"/>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Finally, security for iMLE. </a:t>
            </a:r>
          </a:p>
          <a:p>
            <a:pPr rtl="0">
              <a:spcBef>
                <a:spcPts val="0"/>
              </a:spcBef>
              <a:buNone/>
            </a:pPr>
            <a:r>
              <a:t/>
            </a:r>
            <a:endParaRPr/>
          </a:p>
          <a:p>
            <a:pPr rtl="0">
              <a:spcBef>
                <a:spcPts val="0"/>
              </a:spcBef>
              <a:buNone/>
            </a:pPr>
            <a:r>
              <a:rPr lang="en"/>
              <a:t>Informally, the security property for iMLE is that no efficient….</a:t>
            </a:r>
          </a:p>
          <a:p>
            <a:pPr rtl="0">
              <a:spcBef>
                <a:spcPts val="0"/>
              </a:spcBef>
              <a:buNone/>
            </a:pPr>
            <a:r>
              <a:t/>
            </a:r>
            <a:endParaRPr/>
          </a:p>
          <a:p>
            <a:pPr>
              <a:spcBef>
                <a:spcPts val="0"/>
              </a:spcBef>
              <a:buNone/>
            </a:pPr>
            <a:r>
              <a:rPr lang="en"/>
              <a:t>More precisely, privacy is modeled via a game with an adversary. The game simulates a server, and maintains its state. A legitimate client is created and the adversary gets to upload messages on behalf of this client. Now, importantly, the adversary can interact with the server, create other clients, run protocols, basically send any arbitrary message, while doing things with the legitimitate client, and hence let messages depend on public parameters, among other things. After uploading messages on behalf of the legit client, the server can ask for the state of the server, and thereby get hold of the ciphertexts.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2" name="Shape 592"/>
        <p:cNvGrpSpPr/>
        <p:nvPr/>
      </p:nvGrpSpPr>
      <p:grpSpPr>
        <a:xfrm>
          <a:off x="0" y="0"/>
          <a:ext cx="0" cy="0"/>
          <a:chOff x="0" y="0"/>
          <a:chExt cx="0" cy="0"/>
        </a:xfrm>
      </p:grpSpPr>
      <p:sp>
        <p:nvSpPr>
          <p:cNvPr id="593" name="Shape 593"/>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94" name="Shape 594"/>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Okay, so now that we have the imle primitive, lets look at how to instantiate it. </a:t>
            </a:r>
          </a:p>
          <a:p>
            <a:pPr rtl="0">
              <a:spcBef>
                <a:spcPts val="0"/>
              </a:spcBef>
              <a:buNone/>
            </a:pPr>
            <a:r>
              <a:t/>
            </a:r>
            <a:endParaRPr/>
          </a:p>
          <a:p>
            <a:pPr rtl="0">
              <a:spcBef>
                <a:spcPts val="0"/>
              </a:spcBef>
              <a:buNone/>
            </a:pPr>
            <a:r>
              <a:rPr lang="en"/>
              <a:t>Our basic idea here is to weaken MLE to get a standard model constrution, and then to use FHE to set up a multi round protocol resulting in an iMLE scheme meeting oru security goals.</a:t>
            </a:r>
          </a:p>
          <a:p>
            <a:pPr rtl="0">
              <a:spcBef>
                <a:spcPts val="0"/>
              </a:spcBef>
              <a:buNone/>
            </a:pPr>
            <a:r>
              <a:t/>
            </a:r>
            <a:endParaRPr/>
          </a:p>
          <a:p>
            <a:pPr rtl="0">
              <a:spcBef>
                <a:spcPts val="0"/>
              </a:spcBef>
              <a:buNone/>
            </a:pPr>
            <a:r>
              <a:rPr lang="en"/>
              <a:t>Specifically we’ll weaken MLE to no longer support tags. We call tis new primitive MLEWC. Its a bit of artifical primtive, but ahts okay, its not our end goal, just something we can buildin the standard model so that it can be used with FHE.</a:t>
            </a:r>
          </a:p>
          <a:p>
            <a:pPr rtl="0">
              <a:spcBef>
                <a:spcPts val="0"/>
              </a:spcBef>
              <a:buNone/>
            </a:pPr>
            <a:r>
              <a:t/>
            </a:r>
            <a:endParaRPr/>
          </a:p>
          <a:p>
            <a:pPr>
              <a:spcBef>
                <a:spcPts val="0"/>
              </a:spcBef>
              <a:buNone/>
            </a:pPr>
            <a:r>
              <a:rPr lang="en"/>
              <a:t>Then, we are going to design a simple insecure multi round protocol which can check for duplicates on top the MLEWC scheme. Finally, we are going to use the FHE scheme to make this protocol secure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4" name="Shape 624"/>
        <p:cNvGrpSpPr/>
        <p:nvPr/>
      </p:nvGrpSpPr>
      <p:grpSpPr>
        <a:xfrm>
          <a:off x="0" y="0"/>
          <a:ext cx="0" cy="0"/>
          <a:chOff x="0" y="0"/>
          <a:chExt cx="0" cy="0"/>
        </a:xfrm>
      </p:grpSpPr>
      <p:sp>
        <p:nvSpPr>
          <p:cNvPr id="625" name="Shape 6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626" name="Shape 62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Okay, so lets start with the MLEWC primitive. This is basically the same as the abstract MLE scheme we saw earlier, except there aren’t any tags anymore, and no comparison is possible. We still derive the key from the message. </a:t>
            </a:r>
          </a:p>
          <a:p>
            <a:pPr indent="0" lvl="0" marL="0" marR="0" rtl="0" algn="l">
              <a:spcBef>
                <a:spcPts val="0"/>
              </a:spcBef>
              <a:buNone/>
            </a:pPr>
            <a:r>
              <a:t/>
            </a:r>
            <a:endParaRPr sz="1200">
              <a:solidFill>
                <a:schemeClr val="dk1"/>
              </a:solidFill>
              <a:latin typeface="Calibri"/>
              <a:ea typeface="Calibri"/>
              <a:cs typeface="Calibri"/>
              <a:sym typeface="Calibri"/>
            </a:endParaRPr>
          </a:p>
          <a:p>
            <a:pPr indent="0" lvl="0" marL="0" marR="0" rtl="0" algn="l">
              <a:spcBef>
                <a:spcPts val="0"/>
              </a:spcBef>
              <a:buSzPct val="25000"/>
              <a:buNone/>
            </a:pPr>
            <a:r>
              <a:rPr lang="en" sz="1200">
                <a:solidFill>
                  <a:schemeClr val="dk1"/>
                </a:solidFill>
                <a:latin typeface="Calibri"/>
                <a:ea typeface="Calibri"/>
                <a:cs typeface="Calibri"/>
                <a:sym typeface="Calibri"/>
              </a:rPr>
              <a:t>The security definition is a bit weird, its similar to the MLE definition we saw earlier, except taht twe pick new params for each mesage. And there is no parameter dependent security here, but thats oaky, cause this is not the final construction we build. </a:t>
            </a:r>
          </a:p>
        </p:txBody>
      </p:sp>
      <p:sp>
        <p:nvSpPr>
          <p:cNvPr id="627" name="Shape 627"/>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7" name="Shape 637"/>
        <p:cNvGrpSpPr/>
        <p:nvPr/>
      </p:nvGrpSpPr>
      <p:grpSpPr>
        <a:xfrm>
          <a:off x="0" y="0"/>
          <a:ext cx="0" cy="0"/>
          <a:chOff x="0" y="0"/>
          <a:chExt cx="0" cy="0"/>
        </a:xfrm>
      </p:grpSpPr>
      <p:sp>
        <p:nvSpPr>
          <p:cNvPr id="638" name="Shape 638"/>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39" name="Shape 639"/>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In the paper, we show that MLEWC can be built from Point function obfuscation schemes, specifically from Composable.. .We wont go into the details here, but just mention that not needing det. tags is what makes this possible since point function obfuscation schemes are randomized objects.</a:t>
            </a:r>
          </a:p>
          <a:p>
            <a:pPr rtl="0">
              <a:spcBef>
                <a:spcPts val="0"/>
              </a:spcBef>
              <a:buNone/>
            </a:pPr>
            <a:r>
              <a:t/>
            </a:r>
            <a:endParaRPr/>
          </a:p>
          <a:p>
            <a:pPr rtl="0">
              <a:spcBef>
                <a:spcPts val="0"/>
              </a:spcBef>
              <a:buNone/>
            </a:pPr>
            <a:r>
              <a:rPr lang="en"/>
              <a:t>Bitansky and Canetti showed in their work in ‘10 that this flavor of  PFOs can in turn be constructed in the standard model, starting from the t-Strong Vector Di… assumption. </a:t>
            </a:r>
          </a:p>
          <a:p>
            <a:pPr rtl="0">
              <a:spcBef>
                <a:spcPts val="0"/>
              </a:spcBef>
              <a:buNone/>
            </a:pPr>
            <a:r>
              <a:t/>
            </a:r>
            <a:endParaRPr/>
          </a:p>
          <a:p>
            <a:pPr>
              <a:spcBef>
                <a:spcPts val="0"/>
              </a:spcBef>
              <a:buNone/>
            </a:pPr>
            <a:r>
              <a:rPr lang="en"/>
              <a:t>Putting this togethere, we ahvea</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0" name="Shape 650"/>
        <p:cNvGrpSpPr/>
        <p:nvPr/>
      </p:nvGrpSpPr>
      <p:grpSpPr>
        <a:xfrm>
          <a:off x="0" y="0"/>
          <a:ext cx="0" cy="0"/>
          <a:chOff x="0" y="0"/>
          <a:chExt cx="0" cy="0"/>
        </a:xfrm>
      </p:grpSpPr>
      <p:sp>
        <p:nvSpPr>
          <p:cNvPr id="651" name="Shape 651"/>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52" name="Shape 652"/>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Stepping back to iMLE, lets walk through constructing a protocol on top of an iMLE scheme. We don’t care about security now, we just want something that can be secured by using FHE appropriately. </a:t>
            </a:r>
          </a:p>
          <a:p>
            <a:pPr rtl="0">
              <a:spcBef>
                <a:spcPts val="0"/>
              </a:spcBef>
              <a:buNone/>
            </a:pPr>
            <a:r>
              <a:t/>
            </a:r>
            <a:endParaRPr/>
          </a:p>
          <a:p>
            <a:pPr rtl="0">
              <a:spcBef>
                <a:spcPts val="0"/>
              </a:spcBef>
              <a:buNone/>
            </a:pPr>
            <a:r>
              <a:rPr lang="en"/>
              <a:t>THe client wants to upload m. It just sends m to the server. The server now derives a key from m, and tries to decrypt each of its ciphertexts with this k. Each time, it checks if the result is equal to m. IF a match is found, the server indicates this, and doesn’t keep m. But if no match is found, m is stored.</a:t>
            </a:r>
          </a:p>
          <a:p>
            <a:pPr rtl="0">
              <a:spcBef>
                <a:spcPts val="0"/>
              </a:spcBef>
              <a:buNone/>
            </a:pPr>
            <a:r>
              <a:t/>
            </a:r>
            <a:endParaRPr/>
          </a:p>
          <a:p>
            <a:pPr>
              <a:spcBef>
                <a:spcPts val="0"/>
              </a:spcBef>
              <a:buNone/>
            </a:pPr>
            <a:r>
              <a:rPr lang="en"/>
              <a:t>This of course is blatantly insecure, so we need Fully h e to help us out.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1" name="Shape 661"/>
        <p:cNvGrpSpPr/>
        <p:nvPr/>
      </p:nvGrpSpPr>
      <p:grpSpPr>
        <a:xfrm>
          <a:off x="0" y="0"/>
          <a:ext cx="0" cy="0"/>
          <a:chOff x="0" y="0"/>
          <a:chExt cx="0" cy="0"/>
        </a:xfrm>
      </p:grpSpPr>
      <p:sp>
        <p:nvSpPr>
          <p:cNvPr id="662" name="Shape 662"/>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63" name="Shape 663"/>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As we all know, a fully he consists of 4 algorithms,  …. . </a:t>
            </a:r>
          </a:p>
          <a:p>
            <a:pPr rtl="0">
              <a:spcBef>
                <a:spcPts val="0"/>
              </a:spcBef>
              <a:buNone/>
            </a:pPr>
            <a:r>
              <a:rPr lang="en"/>
              <a:t>K,E,D,  form a PKE scheme</a:t>
            </a:r>
          </a:p>
          <a:p>
            <a:pPr rtl="0">
              <a:spcBef>
                <a:spcPts val="0"/>
              </a:spcBef>
              <a:buNone/>
            </a:pPr>
            <a:r>
              <a:t/>
            </a:r>
            <a:endParaRPr/>
          </a:p>
          <a:p>
            <a:pPr rtl="0">
              <a:spcBef>
                <a:spcPts val="0"/>
              </a:spcBef>
              <a:buNone/>
            </a:pPr>
            <a:r>
              <a:rPr lang="en"/>
              <a:t>Ev is the eval algorithm which takes pk, cirucit desc. and a ciphertexts, and reurns a ciph such that the result is an encryption of the circuit output when exectued on inputs underlying the provided input ciphertexts.</a:t>
            </a:r>
          </a:p>
          <a:p>
            <a:pPr rtl="0">
              <a:spcBef>
                <a:spcPts val="0"/>
              </a:spcBef>
              <a:buNone/>
            </a:pPr>
            <a:r>
              <a:t/>
            </a:r>
            <a:endParaRPr/>
          </a:p>
          <a:p>
            <a:pPr rtl="0">
              <a:spcBef>
                <a:spcPts val="0"/>
              </a:spcBef>
              <a:buNone/>
            </a:pPr>
            <a:r>
              <a:rPr lang="en"/>
              <a:t>Given such an FHE shceme, we are are going to run the following circuit at the server side. The server takes inputs m, parameters p, ciphertext c, and two counters n and i. The circuit basically checks if c is an encryption of m and if so, sets n = i. </a:t>
            </a:r>
          </a:p>
          <a:p>
            <a:pPr rtl="0">
              <a:spcBef>
                <a:spcPts val="0"/>
              </a:spcBef>
              <a:buNone/>
            </a:pPr>
            <a:r>
              <a:t/>
            </a:r>
            <a:endParaRPr/>
          </a:p>
          <a:p>
            <a:pPr rtl="0">
              <a:spcBef>
                <a:spcPts val="0"/>
              </a:spcBef>
              <a:buNone/>
            </a:pPr>
            <a:r>
              <a:rPr lang="en"/>
              <a:t>The server should repeatedly run this over all the ciphertexts it has, incrementing i each time, and carrying the match index n across calls. </a:t>
            </a:r>
          </a:p>
          <a:p>
            <a:pPr rtl="0">
              <a:spcBef>
                <a:spcPts val="0"/>
              </a:spcBef>
              <a:buNone/>
            </a:pPr>
            <a:r>
              <a:t/>
            </a:r>
            <a:endParaRPr/>
          </a:p>
          <a:p>
            <a:pPr rtl="0">
              <a:spcBef>
                <a:spcPts val="0"/>
              </a:spcBef>
              <a:buNone/>
            </a:pPr>
            <a:r>
              <a:rPr lang="en"/>
              <a:t>One thing to note is that the circuit size is essentially fixed as long as we put a cap on message size. It depends on the size of the decryption and keygen of the MLEWC scheme, but doesn’t depend on the number of ciphertexts in the server. In turn this means that we dont really Fully HE, but jsut a construction that supports circuits of sufficient depth.</a:t>
            </a:r>
          </a:p>
          <a:p>
            <a:pPr>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2" name="Shape 692"/>
        <p:cNvGrpSpPr/>
        <p:nvPr/>
      </p:nvGrpSpPr>
      <p:grpSpPr>
        <a:xfrm>
          <a:off x="0" y="0"/>
          <a:ext cx="0" cy="0"/>
          <a:chOff x="0" y="0"/>
          <a:chExt cx="0" cy="0"/>
        </a:xfrm>
      </p:grpSpPr>
      <p:sp>
        <p:nvSpPr>
          <p:cNvPr id="693" name="Shape 693"/>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94" name="Shape 69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5" name="Shape 215"/>
        <p:cNvGrpSpPr/>
        <p:nvPr/>
      </p:nvGrpSpPr>
      <p:grpSpPr>
        <a:xfrm>
          <a:off x="0" y="0"/>
          <a:ext cx="0" cy="0"/>
          <a:chOff x="0" y="0"/>
          <a:chExt cx="0" cy="0"/>
        </a:xfrm>
      </p:grpSpPr>
      <p:sp>
        <p:nvSpPr>
          <p:cNvPr id="216" name="Shape 216"/>
          <p:cNvSpPr/>
          <p:nvPr>
            <p:ph idx="2" type="sldImg"/>
          </p:nvPr>
        </p:nvSpPr>
        <p:spPr>
          <a:xfrm>
            <a:off x="1371600" y="1143000"/>
            <a:ext cx="4114800"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217" name="Shape 217"/>
          <p:cNvSpPr txBox="1"/>
          <p:nvPr>
            <p:ph idx="1" type="body"/>
          </p:nvPr>
        </p:nvSpPr>
        <p:spPr>
          <a:xfrm>
            <a:off x="685800" y="4400550"/>
            <a:ext cx="5486399" cy="36005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Deduplication is the process of avoiding the storage of multiple duplicate copies of the same data. This is a common optimization in cloud and outsourced storage systems.</a:t>
            </a:r>
          </a:p>
          <a:p>
            <a:pPr indent="0" lvl="0" marL="0" marR="0" rtl="0" algn="l">
              <a:spcBef>
                <a:spcPts val="0"/>
              </a:spcBef>
              <a:buNone/>
            </a:pPr>
            <a:r>
              <a:t/>
            </a:r>
            <a:endParaRPr sz="1200">
              <a:solidFill>
                <a:schemeClr val="dk1"/>
              </a:solidFill>
              <a:latin typeface="Calibri"/>
              <a:ea typeface="Calibri"/>
              <a:cs typeface="Calibri"/>
              <a:sym typeface="Calibri"/>
            </a:endParaRPr>
          </a:p>
          <a:p>
            <a:pPr indent="0" lvl="0" marL="0" marR="0" rtl="0" algn="l">
              <a:spcBef>
                <a:spcPts val="0"/>
              </a:spcBef>
              <a:buSzPct val="25000"/>
              <a:buNone/>
            </a:pPr>
            <a:r>
              <a:rPr lang="en" sz="1200">
                <a:solidFill>
                  <a:schemeClr val="dk1"/>
                </a:solidFill>
                <a:latin typeface="Calibri"/>
                <a:ea typeface="Calibri"/>
                <a:cs typeface="Calibri"/>
                <a:sym typeface="Calibri"/>
              </a:rPr>
              <a:t>Taking an example of such a system, Alice uploads a file f, and Bob comes in later and uploads another copy of f. Now the server, instead of storing f twice, realizes that Bob’s copy is a duplicate, and just links Alice’s existing copy to Bob’s account. This way, storage consumed doesn’t grow linearly with number of users storing a file. In practice, this leads to significant gains in storage costs.</a:t>
            </a:r>
          </a:p>
        </p:txBody>
      </p:sp>
      <p:sp>
        <p:nvSpPr>
          <p:cNvPr id="218" name="Shape 218"/>
          <p:cNvSpPr txBox="1"/>
          <p:nvPr>
            <p:ph idx="12" type="sldNum"/>
          </p:nvPr>
        </p:nvSpPr>
        <p:spPr>
          <a:xfrm>
            <a:off x="3884612" y="8685213"/>
            <a:ext cx="2971799" cy="458699"/>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3" name="Shape 703"/>
        <p:cNvGrpSpPr/>
        <p:nvPr/>
      </p:nvGrpSpPr>
      <p:grpSpPr>
        <a:xfrm>
          <a:off x="0" y="0"/>
          <a:ext cx="0" cy="0"/>
          <a:chOff x="0" y="0"/>
          <a:chExt cx="0" cy="0"/>
        </a:xfrm>
      </p:grpSpPr>
      <p:sp>
        <p:nvSpPr>
          <p:cNvPr id="704" name="Shape 704"/>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05" name="Shape 705"/>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In the paper we show that the approach actually works and leads to the first construction that achieves parameter and corr. message security and also works in the standard model.</a:t>
            </a:r>
          </a:p>
          <a:p>
            <a:pPr rtl="0">
              <a:spcBef>
                <a:spcPts val="0"/>
              </a:spcBef>
              <a:buNone/>
            </a:pPr>
            <a:r>
              <a:t/>
            </a:r>
            <a:endParaRPr/>
          </a:p>
          <a:p>
            <a:pPr>
              <a:spcBef>
                <a:spcPts val="0"/>
              </a:spcBef>
              <a:buNone/>
            </a:pPr>
            <a:r>
              <a:rPr lang="en"/>
              <a:t>We show the iMLE cor and sec properties for the fcheck const. cor doesn’t ask anything fom fhe, it just wants decryption in the mlewc scheme to work as expected. security asks that the mlewc scheme is weak privacy secure and that the FHE scheme is CPA secure.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8" name="Shape 708"/>
        <p:cNvGrpSpPr/>
        <p:nvPr/>
      </p:nvGrpSpPr>
      <p:grpSpPr>
        <a:xfrm>
          <a:off x="0" y="0"/>
          <a:ext cx="0" cy="0"/>
          <a:chOff x="0" y="0"/>
          <a:chExt cx="0" cy="0"/>
        </a:xfrm>
      </p:grpSpPr>
      <p:sp>
        <p:nvSpPr>
          <p:cNvPr id="709" name="Shape 709"/>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10" name="Shape 71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4" name="Shape 714"/>
        <p:cNvGrpSpPr/>
        <p:nvPr/>
      </p:nvGrpSpPr>
      <p:grpSpPr>
        <a:xfrm>
          <a:off x="0" y="0"/>
          <a:ext cx="0" cy="0"/>
          <a:chOff x="0" y="0"/>
          <a:chExt cx="0" cy="0"/>
        </a:xfrm>
      </p:grpSpPr>
      <p:sp>
        <p:nvSpPr>
          <p:cNvPr id="715" name="Shape 715"/>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16" name="Shape 71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0" name="Shape 720"/>
        <p:cNvGrpSpPr/>
        <p:nvPr/>
      </p:nvGrpSpPr>
      <p:grpSpPr>
        <a:xfrm>
          <a:off x="0" y="0"/>
          <a:ext cx="0" cy="0"/>
          <a:chOff x="0" y="0"/>
          <a:chExt cx="0" cy="0"/>
        </a:xfrm>
      </p:grpSpPr>
      <p:sp>
        <p:nvSpPr>
          <p:cNvPr id="721" name="Shape 721"/>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22" name="Shape 72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2" name="Shape 732"/>
        <p:cNvGrpSpPr/>
        <p:nvPr/>
      </p:nvGrpSpPr>
      <p:grpSpPr>
        <a:xfrm>
          <a:off x="0" y="0"/>
          <a:ext cx="0" cy="0"/>
          <a:chOff x="0" y="0"/>
          <a:chExt cx="0" cy="0"/>
        </a:xfrm>
      </p:grpSpPr>
      <p:sp>
        <p:nvSpPr>
          <p:cNvPr id="733" name="Shape 733"/>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34" name="Shape 73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2" name="Shape 762"/>
        <p:cNvGrpSpPr/>
        <p:nvPr/>
      </p:nvGrpSpPr>
      <p:grpSpPr>
        <a:xfrm>
          <a:off x="0" y="0"/>
          <a:ext cx="0" cy="0"/>
          <a:chOff x="0" y="0"/>
          <a:chExt cx="0" cy="0"/>
        </a:xfrm>
      </p:grpSpPr>
      <p:sp>
        <p:nvSpPr>
          <p:cNvPr id="763" name="Shape 763"/>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64" name="Shape 76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2" name="Shape 782"/>
        <p:cNvGrpSpPr/>
        <p:nvPr/>
      </p:nvGrpSpPr>
      <p:grpSpPr>
        <a:xfrm>
          <a:off x="0" y="0"/>
          <a:ext cx="0" cy="0"/>
          <a:chOff x="0" y="0"/>
          <a:chExt cx="0" cy="0"/>
        </a:xfrm>
      </p:grpSpPr>
      <p:sp>
        <p:nvSpPr>
          <p:cNvPr id="783" name="Shape 783"/>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84" name="Shape 78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We weakened MLE so that we can get standard model constructions, so, lets look at how that can be done.</a:t>
            </a:r>
          </a:p>
          <a:p>
            <a:pPr lvl="0" rtl="0">
              <a:spcBef>
                <a:spcPts val="0"/>
              </a:spcBef>
              <a:buNone/>
            </a:pPr>
            <a:r>
              <a:t/>
            </a:r>
            <a:endParaRPr/>
          </a:p>
          <a:p>
            <a:pPr lvl="0" rtl="0">
              <a:spcBef>
                <a:spcPts val="0"/>
              </a:spcBef>
              <a:buNone/>
            </a:pPr>
            <a:r>
              <a:rPr lang="en"/>
              <a:t>A point function is one which returns a non-default value for only one point in its domain. Here, any input point excecpt alpha gets a bottom, but alpha gets beta.</a:t>
            </a:r>
          </a:p>
          <a:p>
            <a:pPr lvl="0" rtl="0">
              <a:spcBef>
                <a:spcPts val="0"/>
              </a:spcBef>
              <a:buNone/>
            </a:pPr>
            <a:r>
              <a:t/>
            </a:r>
            <a:endParaRPr/>
          </a:p>
          <a:p>
            <a:pPr lvl="0" rtl="0">
              <a:spcBef>
                <a:spcPts val="0"/>
              </a:spcBef>
              <a:buNone/>
            </a:pPr>
            <a:r>
              <a:rPr lang="en"/>
              <a:t>A point funciton obfus is two algorithms. Obf takes in an alpha beta and returns the description of an obsufscated circuit F. Eval takes Fx, and computes the result of the function psi alpha beta of x.</a:t>
            </a:r>
          </a:p>
          <a:p>
            <a:pPr lvl="0" rtl="0">
              <a:spcBef>
                <a:spcPts val="0"/>
              </a:spcBef>
              <a:buNone/>
            </a:pPr>
            <a:r>
              <a:t/>
            </a:r>
            <a:endParaRPr/>
          </a:p>
          <a:p>
            <a:pPr lvl="0" rtl="0">
              <a:spcBef>
                <a:spcPts val="0"/>
              </a:spcBef>
              <a:buNone/>
            </a:pPr>
            <a:r>
              <a:rPr lang="en"/>
              <a:t>For security, we ask that if alpha, is drawn from an unpredictable distribution, the obf circuits produced by Obf are indis from circuits produced with a random alpha.</a:t>
            </a: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1" name="Shape 811"/>
        <p:cNvGrpSpPr/>
        <p:nvPr/>
      </p:nvGrpSpPr>
      <p:grpSpPr>
        <a:xfrm>
          <a:off x="0" y="0"/>
          <a:ext cx="0" cy="0"/>
          <a:chOff x="0" y="0"/>
          <a:chExt cx="0" cy="0"/>
        </a:xfrm>
      </p:grpSpPr>
      <p:sp>
        <p:nvSpPr>
          <p:cNvPr id="812" name="Shape 812"/>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13" name="Shape 81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So, coming back to MLEWC, here is how we build one in the standard model. We start with a CR hash and a PFO. </a:t>
            </a:r>
          </a:p>
          <a:p>
            <a:pPr lvl="0" rtl="0">
              <a:spcBef>
                <a:spcPts val="0"/>
              </a:spcBef>
              <a:buNone/>
            </a:pPr>
            <a:r>
              <a:t/>
            </a:r>
            <a:endParaRPr/>
          </a:p>
          <a:p>
            <a:pPr lvl="0" rtl="0">
              <a:spcBef>
                <a:spcPts val="0"/>
              </a:spcBef>
              <a:buNone/>
            </a:pPr>
            <a:r>
              <a:rPr lang="en"/>
              <a:t>The key is formed by passing the message via the CR hash. To encrypt, we split the message into invidiv bits, form strings by concatenating the key with each of these bits, and obfuscate the result. The ciphertext is simply the n obfucsations. </a:t>
            </a:r>
          </a:p>
          <a:p>
            <a:pPr lvl="0" rtl="0">
              <a:spcBef>
                <a:spcPts val="0"/>
              </a:spcBef>
              <a:buNone/>
            </a:pPr>
            <a:r>
              <a:t/>
            </a:r>
            <a:endParaRPr/>
          </a:p>
          <a:p>
            <a:pPr lvl="0" rtl="0">
              <a:spcBef>
                <a:spcPts val="0"/>
              </a:spcBef>
              <a:buNone/>
            </a:pPr>
            <a:r>
              <a:rPr lang="en"/>
              <a:t>Its easy to see how we’ll decrypt given the key.</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0" name="Shape 840"/>
        <p:cNvGrpSpPr/>
        <p:nvPr/>
      </p:nvGrpSpPr>
      <p:grpSpPr>
        <a:xfrm>
          <a:off x="0" y="0"/>
          <a:ext cx="0" cy="0"/>
          <a:chOff x="0" y="0"/>
          <a:chExt cx="0" cy="0"/>
        </a:xfrm>
      </p:grpSpPr>
      <p:sp>
        <p:nvSpPr>
          <p:cNvPr id="841" name="Shape 841"/>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42" name="Shape 84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So, coming back to MLEWC, here is how we build one in the standard model. We start with a CR hash and a PFO. </a:t>
            </a:r>
          </a:p>
          <a:p>
            <a:pPr lvl="0" rtl="0">
              <a:spcBef>
                <a:spcPts val="0"/>
              </a:spcBef>
              <a:buNone/>
            </a:pPr>
            <a:r>
              <a:t/>
            </a:r>
            <a:endParaRPr/>
          </a:p>
          <a:p>
            <a:pPr lvl="0" rtl="0">
              <a:spcBef>
                <a:spcPts val="0"/>
              </a:spcBef>
              <a:buNone/>
            </a:pPr>
            <a:r>
              <a:rPr lang="en"/>
              <a:t>The key is formed by passing the message via the CR hash. To encrypt, we split the message into invidiv bits, form strings by concatenating the key with each of these bits, and obfuscate the result. The ciphertext is simply the n obfucsations. </a:t>
            </a:r>
          </a:p>
          <a:p>
            <a:pPr lvl="0" rtl="0">
              <a:spcBef>
                <a:spcPts val="0"/>
              </a:spcBef>
              <a:buNone/>
            </a:pPr>
            <a:r>
              <a:t/>
            </a:r>
            <a:endParaRPr/>
          </a:p>
          <a:p>
            <a:pPr lvl="0" rtl="0">
              <a:spcBef>
                <a:spcPts val="0"/>
              </a:spcBef>
              <a:buNone/>
            </a:pPr>
            <a:r>
              <a:rPr lang="en"/>
              <a:t>Its easy to see how we’ll decrypt given the key.</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1" name="Shape 871"/>
        <p:cNvGrpSpPr/>
        <p:nvPr/>
      </p:nvGrpSpPr>
      <p:grpSpPr>
        <a:xfrm>
          <a:off x="0" y="0"/>
          <a:ext cx="0" cy="0"/>
          <a:chOff x="0" y="0"/>
          <a:chExt cx="0" cy="0"/>
        </a:xfrm>
      </p:grpSpPr>
      <p:sp>
        <p:nvSpPr>
          <p:cNvPr id="872" name="Shape 872"/>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73" name="Shape 87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2" name="Shape 252"/>
        <p:cNvGrpSpPr/>
        <p:nvPr/>
      </p:nvGrpSpPr>
      <p:grpSpPr>
        <a:xfrm>
          <a:off x="0" y="0"/>
          <a:ext cx="0" cy="0"/>
          <a:chOff x="0" y="0"/>
          <a:chExt cx="0" cy="0"/>
        </a:xfrm>
      </p:grpSpPr>
      <p:sp>
        <p:nvSpPr>
          <p:cNvPr id="253" name="Shape 25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254" name="Shape 25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However, this doesn’t work over encrypted data. If Alice and Bob have their own keys, they would produce differing ciphertexts, even if they start from the same file. The server cannot deduplicate since it cannot analyze the two ciphertexts to know that they came from the same message. Moreover, Alice and Bob cannot decrypt each other’s encrypted data.</a:t>
            </a:r>
          </a:p>
          <a:p>
            <a:pPr indent="0" lvl="0" marL="0" marR="0" rtl="0" algn="l">
              <a:spcBef>
                <a:spcPts val="0"/>
              </a:spcBef>
              <a:buNone/>
            </a:pPr>
            <a:r>
              <a:t/>
            </a:r>
            <a:endParaRPr sz="1200">
              <a:solidFill>
                <a:schemeClr val="dk1"/>
              </a:solidFill>
              <a:latin typeface="Calibri"/>
              <a:ea typeface="Calibri"/>
              <a:cs typeface="Calibri"/>
              <a:sym typeface="Calibri"/>
            </a:endParaRPr>
          </a:p>
          <a:p>
            <a:pPr indent="0" lvl="0" marL="0" marR="0" rtl="0" algn="l">
              <a:spcBef>
                <a:spcPts val="0"/>
              </a:spcBef>
              <a:buSzPct val="25000"/>
              <a:buNone/>
            </a:pPr>
            <a:r>
              <a:rPr lang="en" sz="1200">
                <a:solidFill>
                  <a:schemeClr val="dk1"/>
                </a:solidFill>
                <a:latin typeface="Calibri"/>
                <a:ea typeface="Calibri"/>
                <a:cs typeface="Calibri"/>
                <a:sym typeface="Calibri"/>
              </a:rPr>
              <a:t>It turns out, no form of regular encryption where keys are associated to users works here, including things like Det. PKE and searchable encryption. </a:t>
            </a:r>
          </a:p>
        </p:txBody>
      </p:sp>
      <p:sp>
        <p:nvSpPr>
          <p:cNvPr id="255" name="Shape 255"/>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9" name="Shape 299"/>
        <p:cNvGrpSpPr/>
        <p:nvPr/>
      </p:nvGrpSpPr>
      <p:grpSpPr>
        <a:xfrm>
          <a:off x="0" y="0"/>
          <a:ext cx="0" cy="0"/>
          <a:chOff x="0" y="0"/>
          <a:chExt cx="0" cy="0"/>
        </a:xfrm>
      </p:grpSpPr>
      <p:sp>
        <p:nvSpPr>
          <p:cNvPr id="300" name="Shape 3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301" name="Shape 3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Instead practitioners needing both dedup and some level of security have long been using a technique called Convergent Encryption. Here the key for encryption is derived from the message itself, by hashing it. Now, Alice and Bob will independently produce the same ciphertext if they start with the same message, since they will end up with the same key. Note that encryption is deterministic here. </a:t>
            </a:r>
          </a:p>
          <a:p>
            <a:pPr indent="0" lvl="0" marL="0" marR="0" rtl="0" algn="l">
              <a:spcBef>
                <a:spcPts val="0"/>
              </a:spcBef>
              <a:buNone/>
            </a:pPr>
            <a:r>
              <a:t/>
            </a:r>
            <a:endParaRPr sz="1200">
              <a:solidFill>
                <a:schemeClr val="dk1"/>
              </a:solidFill>
              <a:latin typeface="Calibri"/>
              <a:ea typeface="Calibri"/>
              <a:cs typeface="Calibri"/>
              <a:sym typeface="Calibri"/>
            </a:endParaRPr>
          </a:p>
          <a:p>
            <a:pPr indent="0" lvl="0" marL="0" marR="0" rtl="0" algn="l">
              <a:spcBef>
                <a:spcPts val="0"/>
              </a:spcBef>
              <a:buSzPct val="25000"/>
              <a:buNone/>
            </a:pPr>
            <a:r>
              <a:rPr lang="en" sz="1200">
                <a:solidFill>
                  <a:schemeClr val="dk1"/>
                </a:solidFill>
                <a:latin typeface="Calibri"/>
                <a:ea typeface="Calibri"/>
                <a:cs typeface="Calibri"/>
                <a:sym typeface="Calibri"/>
              </a:rPr>
              <a:t>Deduplication can happen, and this seems to be sort of secure.</a:t>
            </a:r>
          </a:p>
        </p:txBody>
      </p:sp>
      <p:sp>
        <p:nvSpPr>
          <p:cNvPr id="302" name="Shape 302"/>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0" name="Shape 330"/>
        <p:cNvGrpSpPr/>
        <p:nvPr/>
      </p:nvGrpSpPr>
      <p:grpSpPr>
        <a:xfrm>
          <a:off x="0" y="0"/>
          <a:ext cx="0" cy="0"/>
          <a:chOff x="0" y="0"/>
          <a:chExt cx="0" cy="0"/>
        </a:xfrm>
      </p:grpSpPr>
      <p:sp>
        <p:nvSpPr>
          <p:cNvPr id="331" name="Shape 3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332" name="Shape 33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Going back to secure deduplication, this is highly sought-after thing,  with applications ranging from Cloud storage to backup systems to file systems, both in industrial as well as research settings.  MLE can be used to analyze the cryptographic components of such systems and provide security guarantees. To do this, its important to pin down and achieve the best possible security for MLE and more generally secure deduplication.</a:t>
            </a:r>
          </a:p>
        </p:txBody>
      </p:sp>
      <p:sp>
        <p:nvSpPr>
          <p:cNvPr id="333" name="Shape 333"/>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3" name="Shape 373"/>
        <p:cNvGrpSpPr/>
        <p:nvPr/>
      </p:nvGrpSpPr>
      <p:grpSpPr>
        <a:xfrm>
          <a:off x="0" y="0"/>
          <a:ext cx="0" cy="0"/>
          <a:chOff x="0" y="0"/>
          <a:chExt cx="0" cy="0"/>
        </a:xfrm>
      </p:grpSpPr>
      <p:sp>
        <p:nvSpPr>
          <p:cNvPr id="374" name="Shape 3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375" name="Shape 37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Message-Locked Encryption (MLE) is a cryptographic primitive that generalizes the idea behind Convergent encryption. </a:t>
            </a:r>
          </a:p>
          <a:p>
            <a:pPr indent="0" lvl="0" marL="0" marR="0" rtl="0" algn="l">
              <a:spcBef>
                <a:spcPts val="0"/>
              </a:spcBef>
              <a:buNone/>
            </a:pPr>
            <a:r>
              <a:t/>
            </a:r>
            <a:endParaRPr sz="1200">
              <a:solidFill>
                <a:schemeClr val="dk1"/>
              </a:solidFill>
              <a:latin typeface="Calibri"/>
              <a:ea typeface="Calibri"/>
              <a:cs typeface="Calibri"/>
              <a:sym typeface="Calibri"/>
            </a:endParaRPr>
          </a:p>
          <a:p>
            <a:pPr indent="0" lvl="0" marL="0" marR="0" rtl="0" algn="l">
              <a:spcBef>
                <a:spcPts val="0"/>
              </a:spcBef>
              <a:buSzPct val="25000"/>
              <a:buNone/>
            </a:pPr>
            <a:r>
              <a:rPr lang="en" sz="1200">
                <a:solidFill>
                  <a:schemeClr val="dk1"/>
                </a:solidFill>
                <a:latin typeface="Calibri"/>
                <a:ea typeface="Calibri"/>
                <a:cs typeface="Calibri"/>
                <a:sym typeface="Calibri"/>
              </a:rPr>
              <a:t>First we have a parameter generation algorithm that outputs public parameters which are fed to the rest of the algorithms.</a:t>
            </a:r>
          </a:p>
          <a:p>
            <a:pPr indent="0" lvl="0" marL="0" marR="0" rtl="0" algn="l">
              <a:spcBef>
                <a:spcPts val="0"/>
              </a:spcBef>
              <a:buSzPct val="25000"/>
              <a:buNone/>
            </a:pPr>
            <a:r>
              <a:rPr lang="en" sz="1200">
                <a:solidFill>
                  <a:schemeClr val="dk1"/>
                </a:solidFill>
                <a:latin typeface="Calibri"/>
                <a:ea typeface="Calibri"/>
                <a:cs typeface="Calibri"/>
                <a:sym typeface="Calibri"/>
              </a:rPr>
              <a:t>A randomized key generation algorithm takes the message as input and returns a message-derived key. Encryption is also randomized, and decryption works as expected to recover the message. The tag generation algorithm is an important part of an MLE scheme. This produces determinstic tags, taking only the ciphertext and public paramters as input. Given that ciphertexts could be randomized, tags are key to deduplication. To check if two ciphertexts came from the same message, one derives tags from both of them and checks if the tags are the same.</a:t>
            </a:r>
          </a:p>
        </p:txBody>
      </p:sp>
      <p:sp>
        <p:nvSpPr>
          <p:cNvPr id="376" name="Shape 376"/>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8" name="Shape 398"/>
        <p:cNvGrpSpPr/>
        <p:nvPr/>
      </p:nvGrpSpPr>
      <p:grpSpPr>
        <a:xfrm>
          <a:off x="0" y="0"/>
          <a:ext cx="0" cy="0"/>
          <a:chOff x="0" y="0"/>
          <a:chExt cx="0" cy="0"/>
        </a:xfrm>
      </p:grpSpPr>
      <p:sp>
        <p:nvSpPr>
          <p:cNvPr id="399" name="Shape 3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400" name="Shape 40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The main security property for MLE is privacy of ciphertexts. Loosely speaking, we don’t want MLE ciphertexts to leak any information about the underlying plaintexts. We formalize this using a game between a challenger and an adversary. The challenger runs a distribution to produce two sets of messages m0 and m1. Then, it generates public parameters, and flips a bit to decide if its going to produce ciphertexts from m0 or m1. Note that no other key material is used, keys come from the messages. The adversary, given the public parameters, should correctly guess if the ciphertexts came from m0 or m1, and the construction is secure if no-efficient adversary can do this with a non-negligible probability away from .5.</a:t>
            </a:r>
          </a:p>
          <a:p>
            <a:pPr indent="0" lvl="0" marL="0" marR="0" rtl="0" algn="l">
              <a:spcBef>
                <a:spcPts val="0"/>
              </a:spcBef>
              <a:buNone/>
            </a:pPr>
            <a:r>
              <a:t/>
            </a:r>
            <a:endParaRPr sz="1200">
              <a:solidFill>
                <a:schemeClr val="dk1"/>
              </a:solidFill>
              <a:latin typeface="Calibri"/>
              <a:ea typeface="Calibri"/>
              <a:cs typeface="Calibri"/>
              <a:sym typeface="Calibri"/>
            </a:endParaRPr>
          </a:p>
          <a:p>
            <a:pPr indent="0" lvl="0" marL="0" marR="0" rtl="0" algn="l">
              <a:spcBef>
                <a:spcPts val="0"/>
              </a:spcBef>
              <a:buSzPct val="25000"/>
              <a:buNone/>
            </a:pPr>
            <a:r>
              <a:rPr lang="en" sz="1200">
                <a:solidFill>
                  <a:schemeClr val="dk1"/>
                </a:solidFill>
                <a:latin typeface="Calibri"/>
                <a:ea typeface="Calibri"/>
                <a:cs typeface="Calibri"/>
                <a:sym typeface="Calibri"/>
              </a:rPr>
              <a:t>Now, there are two caveats here. First, the messages have to be unpredictable. Second, the messages cannot depend on public parameters. The first is in a sense an unescapable condition for any secure dedup system.  If we want some notion of privacy, the game must posesses some information that is secret to the advesary, something the adversary cannot exhaustively search through in an efficient manner.  Here, given that there is no secret key material, we get that by asking that the messages must have super-log entropy.</a:t>
            </a:r>
          </a:p>
          <a:p>
            <a:pPr indent="0" lvl="0" marL="0" marR="0" rtl="0" algn="l">
              <a:spcBef>
                <a:spcPts val="0"/>
              </a:spcBef>
              <a:buNone/>
            </a:pPr>
            <a:r>
              <a:t/>
            </a:r>
            <a:endParaRPr sz="1200">
              <a:solidFill>
                <a:schemeClr val="dk1"/>
              </a:solidFill>
              <a:latin typeface="Calibri"/>
              <a:ea typeface="Calibri"/>
              <a:cs typeface="Calibri"/>
              <a:sym typeface="Calibri"/>
            </a:endParaRPr>
          </a:p>
          <a:p>
            <a:pPr indent="0" lvl="0" marL="0" marR="0" rtl="0" algn="l">
              <a:spcBef>
                <a:spcPts val="0"/>
              </a:spcBef>
              <a:buSzPct val="25000"/>
              <a:buNone/>
            </a:pPr>
            <a:r>
              <a:rPr lang="en" sz="1200">
                <a:solidFill>
                  <a:schemeClr val="dk1"/>
                </a:solidFill>
                <a:latin typeface="Calibri"/>
                <a:ea typeface="Calibri"/>
                <a:cs typeface="Calibri"/>
                <a:sym typeface="Calibri"/>
              </a:rPr>
              <a:t>The second condition, not depending on public parameters is something that we can and should circumvent in order to get best possible privacy.</a:t>
            </a:r>
          </a:p>
          <a:p>
            <a:pPr indent="0" lvl="0" marL="0" marR="0" rtl="0" algn="l">
              <a:spcBef>
                <a:spcPts val="0"/>
              </a:spcBef>
              <a:buNone/>
            </a:pPr>
            <a:r>
              <a:t/>
            </a:r>
            <a:endParaRPr sz="1200">
              <a:solidFill>
                <a:schemeClr val="dk1"/>
              </a:solidFill>
              <a:latin typeface="Calibri"/>
              <a:ea typeface="Calibri"/>
              <a:cs typeface="Calibri"/>
              <a:sym typeface="Calibri"/>
            </a:endParaRPr>
          </a:p>
          <a:p>
            <a:pPr indent="0" lvl="0" marL="0" marR="0" rtl="0" algn="l">
              <a:spcBef>
                <a:spcPts val="0"/>
              </a:spcBef>
              <a:buNone/>
            </a:pPr>
            <a:r>
              <a:t/>
            </a:r>
            <a:endParaRPr sz="1200">
              <a:solidFill>
                <a:schemeClr val="dk1"/>
              </a:solidFill>
              <a:latin typeface="Calibri"/>
              <a:ea typeface="Calibri"/>
              <a:cs typeface="Calibri"/>
              <a:sym typeface="Calibri"/>
            </a:endParaRPr>
          </a:p>
        </p:txBody>
      </p:sp>
      <p:sp>
        <p:nvSpPr>
          <p:cNvPr id="401" name="Shape 401"/>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6" name="Shape 406"/>
        <p:cNvGrpSpPr/>
        <p:nvPr/>
      </p:nvGrpSpPr>
      <p:grpSpPr>
        <a:xfrm>
          <a:off x="0" y="0"/>
          <a:ext cx="0" cy="0"/>
          <a:chOff x="0" y="0"/>
          <a:chExt cx="0" cy="0"/>
        </a:xfrm>
      </p:grpSpPr>
      <p:sp>
        <p:nvSpPr>
          <p:cNvPr id="407" name="Shape 407"/>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08" name="Shape 40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3" name="Shape 413"/>
        <p:cNvGrpSpPr/>
        <p:nvPr/>
      </p:nvGrpSpPr>
      <p:grpSpPr>
        <a:xfrm>
          <a:off x="0" y="0"/>
          <a:ext cx="0" cy="0"/>
          <a:chOff x="0" y="0"/>
          <a:chExt cx="0" cy="0"/>
        </a:xfrm>
      </p:grpSpPr>
      <p:sp>
        <p:nvSpPr>
          <p:cNvPr id="414" name="Shape 414"/>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15" name="Shape 415"/>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In the past, no secure dedup system has been able to get param-dependent security, except by compromising majorly on other fronts. Convergent enc. and related schemes fail, and an interesting idea due to Abadi et. al, achieves this goal, but is weaker on another dimension, namely correlated messages, which of course is an important use case in practice. </a:t>
            </a:r>
          </a:p>
          <a:p>
            <a:pPr rtl="0">
              <a:spcBef>
                <a:spcPts val="0"/>
              </a:spcBef>
              <a:buNone/>
            </a:pPr>
            <a:r>
              <a:t/>
            </a:r>
            <a:endParaRPr/>
          </a:p>
          <a:p>
            <a:pPr>
              <a:spcBef>
                <a:spcPts val="0"/>
              </a:spcBef>
              <a:buNone/>
            </a:pPr>
            <a:r>
              <a:rPr lang="en"/>
              <a:t>In this work, we show that you can have your cake and eat it too, when it comes to getting best possible security for secure deduplication.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txBox="1"/>
          <p:nvPr>
            <p:ph type="ctrTitle"/>
          </p:nvPr>
        </p:nvSpPr>
        <p:spPr>
          <a:xfrm>
            <a:off x="685800" y="2111123"/>
            <a:ext cx="7772400" cy="1546500"/>
          </a:xfrm>
          <a:prstGeom prst="rect">
            <a:avLst/>
          </a:prstGeom>
        </p:spPr>
        <p:txBody>
          <a:bodyPr anchorCtr="0" anchor="b" bIns="91425" lIns="91425" rIns="91425" tIns="91425"/>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10" name="Shape 10"/>
          <p:cNvSpPr txBox="1"/>
          <p:nvPr>
            <p:ph idx="1" type="subTitle"/>
          </p:nvPr>
        </p:nvSpPr>
        <p:spPr>
          <a:xfrm>
            <a:off x="685800" y="3786737"/>
            <a:ext cx="7772400" cy="1046400"/>
          </a:xfrm>
          <a:prstGeom prst="rect">
            <a:avLst/>
          </a:prstGeom>
        </p:spPr>
        <p:txBody>
          <a:bodyPr anchorCtr="0" anchor="t" bIns="91425" lIns="91425" rIns="91425" tIns="91425"/>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p:txBody>
      </p:sp>
      <p:sp>
        <p:nvSpPr>
          <p:cNvPr id="11" name="Shape 11"/>
          <p:cNvSpPr txBox="1"/>
          <p:nvPr>
            <p:ph idx="12" type="sldNum"/>
          </p:nvPr>
        </p:nvSpPr>
        <p:spPr>
          <a:xfrm>
            <a:off x="8556791" y="6333134"/>
            <a:ext cx="548699" cy="524699"/>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3" name="Shape 53"/>
        <p:cNvGrpSpPr/>
        <p:nvPr/>
      </p:nvGrpSpPr>
      <p:grpSpPr>
        <a:xfrm>
          <a:off x="0" y="0"/>
          <a:ext cx="0" cy="0"/>
          <a:chOff x="0" y="0"/>
          <a:chExt cx="0" cy="0"/>
        </a:xfrm>
      </p:grpSpPr>
      <p:sp>
        <p:nvSpPr>
          <p:cNvPr id="54" name="Shape 54"/>
          <p:cNvSpPr txBox="1"/>
          <p:nvPr>
            <p:ph type="title"/>
          </p:nvPr>
        </p:nvSpPr>
        <p:spPr>
          <a:xfrm>
            <a:off x="628650" y="365126"/>
            <a:ext cx="7886700" cy="1325700"/>
          </a:xfrm>
          <a:prstGeom prst="rect">
            <a:avLst/>
          </a:prstGeom>
          <a:noFill/>
          <a:ln>
            <a:noFill/>
          </a:ln>
        </p:spPr>
        <p:txBody>
          <a:bodyPr anchorCtr="0" anchor="ctr" bIns="91425" lIns="91425" rIns="91425" tIns="91425"/>
          <a:lstStyle>
            <a:lvl1pPr rtl="0" algn="l">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5" name="Shape 55"/>
          <p:cNvSpPr txBox="1"/>
          <p:nvPr>
            <p:ph idx="1" type="body"/>
          </p:nvPr>
        </p:nvSpPr>
        <p:spPr>
          <a:xfrm>
            <a:off x="628650" y="1825625"/>
            <a:ext cx="3886200" cy="4351199"/>
          </a:xfrm>
          <a:prstGeom prst="rect">
            <a:avLst/>
          </a:prstGeom>
          <a:noFill/>
          <a:ln>
            <a:noFill/>
          </a:ln>
        </p:spPr>
        <p:txBody>
          <a:bodyPr anchorCtr="0" anchor="t" bIns="91425" lIns="91425" rIns="91425" tIns="91425"/>
          <a:lstStyle>
            <a:lvl1pPr indent="-50800" marL="228600" rtl="0" algn="l">
              <a:lnSpc>
                <a:spcPct val="90000"/>
              </a:lnSpc>
              <a:spcBef>
                <a:spcPts val="1000"/>
              </a:spcBef>
              <a:buClr>
                <a:schemeClr val="dk1"/>
              </a:buClr>
              <a:buFont typeface="Arial"/>
              <a:buChar char="•"/>
              <a:defRPr/>
            </a:lvl1pPr>
            <a:lvl2pPr indent="-76200" marL="685800" rtl="0" algn="l">
              <a:lnSpc>
                <a:spcPct val="90000"/>
              </a:lnSpc>
              <a:spcBef>
                <a:spcPts val="500"/>
              </a:spcBef>
              <a:buClr>
                <a:schemeClr val="dk1"/>
              </a:buClr>
              <a:buFont typeface="Arial"/>
              <a:buChar char="•"/>
              <a:defRPr/>
            </a:lvl2pPr>
            <a:lvl3pPr indent="-101600" marL="1143000" rtl="0" algn="l">
              <a:lnSpc>
                <a:spcPct val="90000"/>
              </a:lnSpc>
              <a:spcBef>
                <a:spcPts val="500"/>
              </a:spcBef>
              <a:buClr>
                <a:schemeClr val="dk1"/>
              </a:buClr>
              <a:buFont typeface="Arial"/>
              <a:buChar char="•"/>
              <a:defRPr/>
            </a:lvl3pPr>
            <a:lvl4pPr indent="-114300" marL="1600200" rtl="0" algn="l">
              <a:lnSpc>
                <a:spcPct val="90000"/>
              </a:lnSpc>
              <a:spcBef>
                <a:spcPts val="500"/>
              </a:spcBef>
              <a:buClr>
                <a:schemeClr val="dk1"/>
              </a:buClr>
              <a:buFont typeface="Arial"/>
              <a:buChar char="•"/>
              <a:defRPr/>
            </a:lvl4pPr>
            <a:lvl5pPr indent="-114300" marL="2057400" rtl="0" algn="l">
              <a:lnSpc>
                <a:spcPct val="90000"/>
              </a:lnSpc>
              <a:spcBef>
                <a:spcPts val="500"/>
              </a:spcBef>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56" name="Shape 56"/>
          <p:cNvSpPr txBox="1"/>
          <p:nvPr>
            <p:ph idx="2" type="body"/>
          </p:nvPr>
        </p:nvSpPr>
        <p:spPr>
          <a:xfrm>
            <a:off x="4629150" y="1825625"/>
            <a:ext cx="3886200" cy="4351199"/>
          </a:xfrm>
          <a:prstGeom prst="rect">
            <a:avLst/>
          </a:prstGeom>
          <a:noFill/>
          <a:ln>
            <a:noFill/>
          </a:ln>
        </p:spPr>
        <p:txBody>
          <a:bodyPr anchorCtr="0" anchor="t" bIns="91425" lIns="91425" rIns="91425" tIns="91425"/>
          <a:lstStyle>
            <a:lvl1pPr indent="-50800" marL="228600" rtl="0" algn="l">
              <a:lnSpc>
                <a:spcPct val="90000"/>
              </a:lnSpc>
              <a:spcBef>
                <a:spcPts val="1000"/>
              </a:spcBef>
              <a:buClr>
                <a:schemeClr val="dk1"/>
              </a:buClr>
              <a:buFont typeface="Arial"/>
              <a:buChar char="•"/>
              <a:defRPr/>
            </a:lvl1pPr>
            <a:lvl2pPr indent="-76200" marL="685800" rtl="0" algn="l">
              <a:lnSpc>
                <a:spcPct val="90000"/>
              </a:lnSpc>
              <a:spcBef>
                <a:spcPts val="500"/>
              </a:spcBef>
              <a:buClr>
                <a:schemeClr val="dk1"/>
              </a:buClr>
              <a:buFont typeface="Arial"/>
              <a:buChar char="•"/>
              <a:defRPr/>
            </a:lvl2pPr>
            <a:lvl3pPr indent="-101600" marL="1143000" rtl="0" algn="l">
              <a:lnSpc>
                <a:spcPct val="90000"/>
              </a:lnSpc>
              <a:spcBef>
                <a:spcPts val="500"/>
              </a:spcBef>
              <a:buClr>
                <a:schemeClr val="dk1"/>
              </a:buClr>
              <a:buFont typeface="Arial"/>
              <a:buChar char="•"/>
              <a:defRPr/>
            </a:lvl3pPr>
            <a:lvl4pPr indent="-114300" marL="1600200" rtl="0" algn="l">
              <a:lnSpc>
                <a:spcPct val="90000"/>
              </a:lnSpc>
              <a:spcBef>
                <a:spcPts val="500"/>
              </a:spcBef>
              <a:buClr>
                <a:schemeClr val="dk1"/>
              </a:buClr>
              <a:buFont typeface="Arial"/>
              <a:buChar char="•"/>
              <a:defRPr/>
            </a:lvl4pPr>
            <a:lvl5pPr indent="-114300" marL="2057400" rtl="0" algn="l">
              <a:lnSpc>
                <a:spcPct val="90000"/>
              </a:lnSpc>
              <a:spcBef>
                <a:spcPts val="500"/>
              </a:spcBef>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57" name="Shape 57"/>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8" name="Shape 58"/>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9" name="Shape 59"/>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0" name="Shape 60"/>
        <p:cNvGrpSpPr/>
        <p:nvPr/>
      </p:nvGrpSpPr>
      <p:grpSpPr>
        <a:xfrm>
          <a:off x="0" y="0"/>
          <a:ext cx="0" cy="0"/>
          <a:chOff x="0" y="0"/>
          <a:chExt cx="0" cy="0"/>
        </a:xfrm>
      </p:grpSpPr>
      <p:sp>
        <p:nvSpPr>
          <p:cNvPr id="61" name="Shape 61"/>
          <p:cNvSpPr txBox="1"/>
          <p:nvPr>
            <p:ph type="title"/>
          </p:nvPr>
        </p:nvSpPr>
        <p:spPr>
          <a:xfrm>
            <a:off x="629841" y="365126"/>
            <a:ext cx="7886700" cy="1325700"/>
          </a:xfrm>
          <a:prstGeom prst="rect">
            <a:avLst/>
          </a:prstGeom>
          <a:noFill/>
          <a:ln>
            <a:noFill/>
          </a:ln>
        </p:spPr>
        <p:txBody>
          <a:bodyPr anchorCtr="0" anchor="ctr" bIns="91425" lIns="91425" rIns="91425" tIns="91425"/>
          <a:lstStyle>
            <a:lvl1pPr rtl="0" algn="l">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2" name="Shape 62"/>
          <p:cNvSpPr txBox="1"/>
          <p:nvPr>
            <p:ph idx="1" type="body"/>
          </p:nvPr>
        </p:nvSpPr>
        <p:spPr>
          <a:xfrm>
            <a:off x="629841" y="1681163"/>
            <a:ext cx="3868199" cy="823799"/>
          </a:xfrm>
          <a:prstGeom prst="rect">
            <a:avLst/>
          </a:prstGeom>
          <a:noFill/>
          <a:ln>
            <a:noFill/>
          </a:ln>
        </p:spPr>
        <p:txBody>
          <a:bodyPr anchorCtr="0" anchor="b"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63" name="Shape 63"/>
          <p:cNvSpPr txBox="1"/>
          <p:nvPr>
            <p:ph idx="2" type="body"/>
          </p:nvPr>
        </p:nvSpPr>
        <p:spPr>
          <a:xfrm>
            <a:off x="629841" y="2505075"/>
            <a:ext cx="3868199" cy="3684599"/>
          </a:xfrm>
          <a:prstGeom prst="rect">
            <a:avLst/>
          </a:prstGeom>
          <a:noFill/>
          <a:ln>
            <a:noFill/>
          </a:ln>
        </p:spPr>
        <p:txBody>
          <a:bodyPr anchorCtr="0" anchor="t" bIns="91425" lIns="91425" rIns="91425" tIns="91425"/>
          <a:lstStyle>
            <a:lvl1pPr indent="-50800" marL="228600" rtl="0" algn="l">
              <a:lnSpc>
                <a:spcPct val="90000"/>
              </a:lnSpc>
              <a:spcBef>
                <a:spcPts val="1000"/>
              </a:spcBef>
              <a:buClr>
                <a:schemeClr val="dk1"/>
              </a:buClr>
              <a:buFont typeface="Arial"/>
              <a:buChar char="•"/>
              <a:defRPr/>
            </a:lvl1pPr>
            <a:lvl2pPr indent="-76200" marL="685800" rtl="0" algn="l">
              <a:lnSpc>
                <a:spcPct val="90000"/>
              </a:lnSpc>
              <a:spcBef>
                <a:spcPts val="500"/>
              </a:spcBef>
              <a:buClr>
                <a:schemeClr val="dk1"/>
              </a:buClr>
              <a:buFont typeface="Arial"/>
              <a:buChar char="•"/>
              <a:defRPr/>
            </a:lvl2pPr>
            <a:lvl3pPr indent="-101600" marL="1143000" rtl="0" algn="l">
              <a:lnSpc>
                <a:spcPct val="90000"/>
              </a:lnSpc>
              <a:spcBef>
                <a:spcPts val="500"/>
              </a:spcBef>
              <a:buClr>
                <a:schemeClr val="dk1"/>
              </a:buClr>
              <a:buFont typeface="Arial"/>
              <a:buChar char="•"/>
              <a:defRPr/>
            </a:lvl3pPr>
            <a:lvl4pPr indent="-114300" marL="1600200" rtl="0" algn="l">
              <a:lnSpc>
                <a:spcPct val="90000"/>
              </a:lnSpc>
              <a:spcBef>
                <a:spcPts val="500"/>
              </a:spcBef>
              <a:buClr>
                <a:schemeClr val="dk1"/>
              </a:buClr>
              <a:buFont typeface="Arial"/>
              <a:buChar char="•"/>
              <a:defRPr/>
            </a:lvl4pPr>
            <a:lvl5pPr indent="-114300" marL="2057400" rtl="0" algn="l">
              <a:lnSpc>
                <a:spcPct val="90000"/>
              </a:lnSpc>
              <a:spcBef>
                <a:spcPts val="500"/>
              </a:spcBef>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64" name="Shape 64"/>
          <p:cNvSpPr txBox="1"/>
          <p:nvPr>
            <p:ph idx="3" type="body"/>
          </p:nvPr>
        </p:nvSpPr>
        <p:spPr>
          <a:xfrm>
            <a:off x="4629150" y="1681163"/>
            <a:ext cx="3887399" cy="823799"/>
          </a:xfrm>
          <a:prstGeom prst="rect">
            <a:avLst/>
          </a:prstGeom>
          <a:noFill/>
          <a:ln>
            <a:noFill/>
          </a:ln>
        </p:spPr>
        <p:txBody>
          <a:bodyPr anchorCtr="0" anchor="b"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65" name="Shape 65"/>
          <p:cNvSpPr txBox="1"/>
          <p:nvPr>
            <p:ph idx="4" type="body"/>
          </p:nvPr>
        </p:nvSpPr>
        <p:spPr>
          <a:xfrm>
            <a:off x="4629150" y="2505075"/>
            <a:ext cx="3887399" cy="3684599"/>
          </a:xfrm>
          <a:prstGeom prst="rect">
            <a:avLst/>
          </a:prstGeom>
          <a:noFill/>
          <a:ln>
            <a:noFill/>
          </a:ln>
        </p:spPr>
        <p:txBody>
          <a:bodyPr anchorCtr="0" anchor="t" bIns="91425" lIns="91425" rIns="91425" tIns="91425"/>
          <a:lstStyle>
            <a:lvl1pPr indent="-50800" marL="228600" rtl="0" algn="l">
              <a:lnSpc>
                <a:spcPct val="90000"/>
              </a:lnSpc>
              <a:spcBef>
                <a:spcPts val="1000"/>
              </a:spcBef>
              <a:buClr>
                <a:schemeClr val="dk1"/>
              </a:buClr>
              <a:buFont typeface="Arial"/>
              <a:buChar char="•"/>
              <a:defRPr/>
            </a:lvl1pPr>
            <a:lvl2pPr indent="-76200" marL="685800" rtl="0" algn="l">
              <a:lnSpc>
                <a:spcPct val="90000"/>
              </a:lnSpc>
              <a:spcBef>
                <a:spcPts val="500"/>
              </a:spcBef>
              <a:buClr>
                <a:schemeClr val="dk1"/>
              </a:buClr>
              <a:buFont typeface="Arial"/>
              <a:buChar char="•"/>
              <a:defRPr/>
            </a:lvl2pPr>
            <a:lvl3pPr indent="-101600" marL="1143000" rtl="0" algn="l">
              <a:lnSpc>
                <a:spcPct val="90000"/>
              </a:lnSpc>
              <a:spcBef>
                <a:spcPts val="500"/>
              </a:spcBef>
              <a:buClr>
                <a:schemeClr val="dk1"/>
              </a:buClr>
              <a:buFont typeface="Arial"/>
              <a:buChar char="•"/>
              <a:defRPr/>
            </a:lvl3pPr>
            <a:lvl4pPr indent="-114300" marL="1600200" rtl="0" algn="l">
              <a:lnSpc>
                <a:spcPct val="90000"/>
              </a:lnSpc>
              <a:spcBef>
                <a:spcPts val="500"/>
              </a:spcBef>
              <a:buClr>
                <a:schemeClr val="dk1"/>
              </a:buClr>
              <a:buFont typeface="Arial"/>
              <a:buChar char="•"/>
              <a:defRPr/>
            </a:lvl4pPr>
            <a:lvl5pPr indent="-114300" marL="2057400" rtl="0" algn="l">
              <a:lnSpc>
                <a:spcPct val="90000"/>
              </a:lnSpc>
              <a:spcBef>
                <a:spcPts val="500"/>
              </a:spcBef>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66" name="Shape 66"/>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7" name="Shape 67"/>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8" name="Shape 68"/>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9" name="Shape 69"/>
        <p:cNvGrpSpPr/>
        <p:nvPr/>
      </p:nvGrpSpPr>
      <p:grpSpPr>
        <a:xfrm>
          <a:off x="0" y="0"/>
          <a:ext cx="0" cy="0"/>
          <a:chOff x="0" y="0"/>
          <a:chExt cx="0" cy="0"/>
        </a:xfrm>
      </p:grpSpPr>
      <p:sp>
        <p:nvSpPr>
          <p:cNvPr id="70" name="Shape 70"/>
          <p:cNvSpPr txBox="1"/>
          <p:nvPr>
            <p:ph type="title"/>
          </p:nvPr>
        </p:nvSpPr>
        <p:spPr>
          <a:xfrm>
            <a:off x="628650" y="365126"/>
            <a:ext cx="7886700" cy="1325700"/>
          </a:xfrm>
          <a:prstGeom prst="rect">
            <a:avLst/>
          </a:prstGeom>
          <a:noFill/>
          <a:ln>
            <a:noFill/>
          </a:ln>
        </p:spPr>
        <p:txBody>
          <a:bodyPr anchorCtr="0" anchor="ctr" bIns="91425" lIns="91425" rIns="91425" tIns="91425"/>
          <a:lstStyle>
            <a:lvl1pPr rtl="0" algn="l">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1" name="Shape 71"/>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2" name="Shape 72"/>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3" name="Shape 73"/>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74" name="Shape 74"/>
        <p:cNvGrpSpPr/>
        <p:nvPr/>
      </p:nvGrpSpPr>
      <p:grpSpPr>
        <a:xfrm>
          <a:off x="0" y="0"/>
          <a:ext cx="0" cy="0"/>
          <a:chOff x="0" y="0"/>
          <a:chExt cx="0" cy="0"/>
        </a:xfrm>
      </p:grpSpPr>
      <p:sp>
        <p:nvSpPr>
          <p:cNvPr id="75" name="Shape 75"/>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6" name="Shape 76"/>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7" name="Shape 77"/>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8" name="Shape 78"/>
        <p:cNvGrpSpPr/>
        <p:nvPr/>
      </p:nvGrpSpPr>
      <p:grpSpPr>
        <a:xfrm>
          <a:off x="0" y="0"/>
          <a:ext cx="0" cy="0"/>
          <a:chOff x="0" y="0"/>
          <a:chExt cx="0" cy="0"/>
        </a:xfrm>
      </p:grpSpPr>
      <p:sp>
        <p:nvSpPr>
          <p:cNvPr id="79" name="Shape 79"/>
          <p:cNvSpPr txBox="1"/>
          <p:nvPr>
            <p:ph type="title"/>
          </p:nvPr>
        </p:nvSpPr>
        <p:spPr>
          <a:xfrm>
            <a:off x="629841" y="457200"/>
            <a:ext cx="2949299" cy="1600199"/>
          </a:xfrm>
          <a:prstGeom prst="rect">
            <a:avLst/>
          </a:prstGeom>
          <a:noFill/>
          <a:ln>
            <a:noFill/>
          </a:ln>
        </p:spPr>
        <p:txBody>
          <a:bodyPr anchorCtr="0" anchor="b"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80" name="Shape 80"/>
          <p:cNvSpPr txBox="1"/>
          <p:nvPr>
            <p:ph idx="1" type="body"/>
          </p:nvPr>
        </p:nvSpPr>
        <p:spPr>
          <a:xfrm>
            <a:off x="3887391" y="987425"/>
            <a:ext cx="4629299" cy="4873500"/>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81" name="Shape 81"/>
          <p:cNvSpPr txBox="1"/>
          <p:nvPr>
            <p:ph idx="2" type="body"/>
          </p:nvPr>
        </p:nvSpPr>
        <p:spPr>
          <a:xfrm>
            <a:off x="629841" y="2057400"/>
            <a:ext cx="2949299" cy="3811499"/>
          </a:xfrm>
          <a:prstGeom prst="rect">
            <a:avLst/>
          </a:prstGeom>
          <a:noFill/>
          <a:ln>
            <a:noFill/>
          </a:ln>
        </p:spPr>
        <p:txBody>
          <a:bodyPr anchorCtr="0" anchor="t"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82" name="Shape 82"/>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83" name="Shape 83"/>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84" name="Shape 84"/>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85" name="Shape 85"/>
        <p:cNvGrpSpPr/>
        <p:nvPr/>
      </p:nvGrpSpPr>
      <p:grpSpPr>
        <a:xfrm>
          <a:off x="0" y="0"/>
          <a:ext cx="0" cy="0"/>
          <a:chOff x="0" y="0"/>
          <a:chExt cx="0" cy="0"/>
        </a:xfrm>
      </p:grpSpPr>
      <p:sp>
        <p:nvSpPr>
          <p:cNvPr id="86" name="Shape 86"/>
          <p:cNvSpPr txBox="1"/>
          <p:nvPr>
            <p:ph type="title"/>
          </p:nvPr>
        </p:nvSpPr>
        <p:spPr>
          <a:xfrm>
            <a:off x="629841" y="457200"/>
            <a:ext cx="2949299" cy="1600199"/>
          </a:xfrm>
          <a:prstGeom prst="rect">
            <a:avLst/>
          </a:prstGeom>
          <a:noFill/>
          <a:ln>
            <a:noFill/>
          </a:ln>
        </p:spPr>
        <p:txBody>
          <a:bodyPr anchorCtr="0" anchor="b"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87" name="Shape 87"/>
          <p:cNvSpPr/>
          <p:nvPr>
            <p:ph idx="2" type="pic"/>
          </p:nvPr>
        </p:nvSpPr>
        <p:spPr>
          <a:xfrm>
            <a:off x="3887391" y="987425"/>
            <a:ext cx="4629299" cy="4873500"/>
          </a:xfrm>
          <a:prstGeom prst="rect">
            <a:avLst/>
          </a:prstGeom>
          <a:noFill/>
          <a:ln>
            <a:noFill/>
          </a:ln>
        </p:spPr>
      </p:sp>
      <p:sp>
        <p:nvSpPr>
          <p:cNvPr id="88" name="Shape 88"/>
          <p:cNvSpPr txBox="1"/>
          <p:nvPr>
            <p:ph idx="1" type="body"/>
          </p:nvPr>
        </p:nvSpPr>
        <p:spPr>
          <a:xfrm>
            <a:off x="629841" y="2057400"/>
            <a:ext cx="2949299" cy="3811499"/>
          </a:xfrm>
          <a:prstGeom prst="rect">
            <a:avLst/>
          </a:prstGeom>
          <a:noFill/>
          <a:ln>
            <a:noFill/>
          </a:ln>
        </p:spPr>
        <p:txBody>
          <a:bodyPr anchorCtr="0" anchor="t"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89" name="Shape 89"/>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0" name="Shape 90"/>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1" name="Shape 91"/>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92" name="Shape 92"/>
        <p:cNvGrpSpPr/>
        <p:nvPr/>
      </p:nvGrpSpPr>
      <p:grpSpPr>
        <a:xfrm>
          <a:off x="0" y="0"/>
          <a:ext cx="0" cy="0"/>
          <a:chOff x="0" y="0"/>
          <a:chExt cx="0" cy="0"/>
        </a:xfrm>
      </p:grpSpPr>
      <p:sp>
        <p:nvSpPr>
          <p:cNvPr id="93" name="Shape 93"/>
          <p:cNvSpPr txBox="1"/>
          <p:nvPr>
            <p:ph type="title"/>
          </p:nvPr>
        </p:nvSpPr>
        <p:spPr>
          <a:xfrm>
            <a:off x="628650" y="365126"/>
            <a:ext cx="7886700" cy="1325700"/>
          </a:xfrm>
          <a:prstGeom prst="rect">
            <a:avLst/>
          </a:prstGeom>
          <a:noFill/>
          <a:ln>
            <a:noFill/>
          </a:ln>
        </p:spPr>
        <p:txBody>
          <a:bodyPr anchorCtr="0" anchor="ctr" bIns="91425" lIns="91425" rIns="91425" tIns="91425"/>
          <a:lstStyle>
            <a:lvl1pPr rtl="0" algn="l">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94" name="Shape 94"/>
          <p:cNvSpPr txBox="1"/>
          <p:nvPr>
            <p:ph idx="1" type="body"/>
          </p:nvPr>
        </p:nvSpPr>
        <p:spPr>
          <a:xfrm rot="5400000">
            <a:off x="2396399" y="57874"/>
            <a:ext cx="4351199" cy="7886700"/>
          </a:xfrm>
          <a:prstGeom prst="rect">
            <a:avLst/>
          </a:prstGeom>
          <a:noFill/>
          <a:ln>
            <a:noFill/>
          </a:ln>
        </p:spPr>
        <p:txBody>
          <a:bodyPr anchorCtr="0" anchor="t" bIns="91425" lIns="91425" rIns="91425" tIns="91425"/>
          <a:lstStyle>
            <a:lvl1pPr indent="-50800" marL="228600" rtl="0" algn="l">
              <a:lnSpc>
                <a:spcPct val="90000"/>
              </a:lnSpc>
              <a:spcBef>
                <a:spcPts val="1000"/>
              </a:spcBef>
              <a:buClr>
                <a:schemeClr val="dk1"/>
              </a:buClr>
              <a:buFont typeface="Arial"/>
              <a:buChar char="•"/>
              <a:defRPr/>
            </a:lvl1pPr>
            <a:lvl2pPr indent="-76200" marL="685800" rtl="0" algn="l">
              <a:lnSpc>
                <a:spcPct val="90000"/>
              </a:lnSpc>
              <a:spcBef>
                <a:spcPts val="500"/>
              </a:spcBef>
              <a:buClr>
                <a:schemeClr val="dk1"/>
              </a:buClr>
              <a:buFont typeface="Arial"/>
              <a:buChar char="•"/>
              <a:defRPr/>
            </a:lvl2pPr>
            <a:lvl3pPr indent="-101600" marL="1143000" rtl="0" algn="l">
              <a:lnSpc>
                <a:spcPct val="90000"/>
              </a:lnSpc>
              <a:spcBef>
                <a:spcPts val="500"/>
              </a:spcBef>
              <a:buClr>
                <a:schemeClr val="dk1"/>
              </a:buClr>
              <a:buFont typeface="Arial"/>
              <a:buChar char="•"/>
              <a:defRPr/>
            </a:lvl3pPr>
            <a:lvl4pPr indent="-114300" marL="1600200" rtl="0" algn="l">
              <a:lnSpc>
                <a:spcPct val="90000"/>
              </a:lnSpc>
              <a:spcBef>
                <a:spcPts val="500"/>
              </a:spcBef>
              <a:buClr>
                <a:schemeClr val="dk1"/>
              </a:buClr>
              <a:buFont typeface="Arial"/>
              <a:buChar char="•"/>
              <a:defRPr/>
            </a:lvl4pPr>
            <a:lvl5pPr indent="-114300" marL="2057400" rtl="0" algn="l">
              <a:lnSpc>
                <a:spcPct val="90000"/>
              </a:lnSpc>
              <a:spcBef>
                <a:spcPts val="500"/>
              </a:spcBef>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95" name="Shape 95"/>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6" name="Shape 96"/>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7" name="Shape 97"/>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98" name="Shape 98"/>
        <p:cNvGrpSpPr/>
        <p:nvPr/>
      </p:nvGrpSpPr>
      <p:grpSpPr>
        <a:xfrm>
          <a:off x="0" y="0"/>
          <a:ext cx="0" cy="0"/>
          <a:chOff x="0" y="0"/>
          <a:chExt cx="0" cy="0"/>
        </a:xfrm>
      </p:grpSpPr>
      <p:sp>
        <p:nvSpPr>
          <p:cNvPr id="99" name="Shape 99"/>
          <p:cNvSpPr txBox="1"/>
          <p:nvPr>
            <p:ph type="title"/>
          </p:nvPr>
        </p:nvSpPr>
        <p:spPr>
          <a:xfrm rot="5400000">
            <a:off x="4623600" y="2285274"/>
            <a:ext cx="5811899" cy="1971599"/>
          </a:xfrm>
          <a:prstGeom prst="rect">
            <a:avLst/>
          </a:prstGeom>
          <a:noFill/>
          <a:ln>
            <a:noFill/>
          </a:ln>
        </p:spPr>
        <p:txBody>
          <a:bodyPr anchorCtr="0" anchor="ctr" bIns="91425" lIns="91425" rIns="91425" tIns="91425"/>
          <a:lstStyle>
            <a:lvl1pPr rtl="0" algn="l">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00" name="Shape 100"/>
          <p:cNvSpPr txBox="1"/>
          <p:nvPr>
            <p:ph idx="1" type="body"/>
          </p:nvPr>
        </p:nvSpPr>
        <p:spPr>
          <a:xfrm rot="5400000">
            <a:off x="623025" y="370675"/>
            <a:ext cx="5811899" cy="5800799"/>
          </a:xfrm>
          <a:prstGeom prst="rect">
            <a:avLst/>
          </a:prstGeom>
          <a:noFill/>
          <a:ln>
            <a:noFill/>
          </a:ln>
        </p:spPr>
        <p:txBody>
          <a:bodyPr anchorCtr="0" anchor="t" bIns="91425" lIns="91425" rIns="91425" tIns="91425"/>
          <a:lstStyle>
            <a:lvl1pPr indent="-50800" marL="228600" rtl="0" algn="l">
              <a:lnSpc>
                <a:spcPct val="90000"/>
              </a:lnSpc>
              <a:spcBef>
                <a:spcPts val="1000"/>
              </a:spcBef>
              <a:buClr>
                <a:schemeClr val="dk1"/>
              </a:buClr>
              <a:buFont typeface="Arial"/>
              <a:buChar char="•"/>
              <a:defRPr/>
            </a:lvl1pPr>
            <a:lvl2pPr indent="-76200" marL="685800" rtl="0" algn="l">
              <a:lnSpc>
                <a:spcPct val="90000"/>
              </a:lnSpc>
              <a:spcBef>
                <a:spcPts val="500"/>
              </a:spcBef>
              <a:buClr>
                <a:schemeClr val="dk1"/>
              </a:buClr>
              <a:buFont typeface="Arial"/>
              <a:buChar char="•"/>
              <a:defRPr/>
            </a:lvl2pPr>
            <a:lvl3pPr indent="-101600" marL="1143000" rtl="0" algn="l">
              <a:lnSpc>
                <a:spcPct val="90000"/>
              </a:lnSpc>
              <a:spcBef>
                <a:spcPts val="500"/>
              </a:spcBef>
              <a:buClr>
                <a:schemeClr val="dk1"/>
              </a:buClr>
              <a:buFont typeface="Arial"/>
              <a:buChar char="•"/>
              <a:defRPr/>
            </a:lvl3pPr>
            <a:lvl4pPr indent="-114300" marL="1600200" rtl="0" algn="l">
              <a:lnSpc>
                <a:spcPct val="90000"/>
              </a:lnSpc>
              <a:spcBef>
                <a:spcPts val="500"/>
              </a:spcBef>
              <a:buClr>
                <a:schemeClr val="dk1"/>
              </a:buClr>
              <a:buFont typeface="Arial"/>
              <a:buChar char="•"/>
              <a:defRPr/>
            </a:lvl4pPr>
            <a:lvl5pPr indent="-114300" marL="2057400" rtl="0" algn="l">
              <a:lnSpc>
                <a:spcPct val="90000"/>
              </a:lnSpc>
              <a:spcBef>
                <a:spcPts val="500"/>
              </a:spcBef>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101" name="Shape 101"/>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02" name="Shape 102"/>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03" name="Shape 103"/>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10" name="Shape 110"/>
        <p:cNvGrpSpPr/>
        <p:nvPr/>
      </p:nvGrpSpPr>
      <p:grpSpPr>
        <a:xfrm>
          <a:off x="0" y="0"/>
          <a:ext cx="0" cy="0"/>
          <a:chOff x="0" y="0"/>
          <a:chExt cx="0" cy="0"/>
        </a:xfrm>
      </p:grpSpPr>
      <p:sp>
        <p:nvSpPr>
          <p:cNvPr id="111" name="Shape 111"/>
          <p:cNvSpPr txBox="1"/>
          <p:nvPr>
            <p:ph type="ctrTitle"/>
          </p:nvPr>
        </p:nvSpPr>
        <p:spPr>
          <a:xfrm>
            <a:off x="685800" y="2130425"/>
            <a:ext cx="7772400" cy="1470000"/>
          </a:xfrm>
          <a:prstGeom prst="rect">
            <a:avLst/>
          </a:prstGeom>
          <a:noFill/>
          <a:ln>
            <a:noFill/>
          </a:ln>
        </p:spPr>
        <p:txBody>
          <a:bodyPr anchorCtr="0" anchor="ctr" bIns="91425" lIns="91425" rIns="91425" tIns="91425"/>
          <a:lstStyle>
            <a:lvl1pPr indent="0" marL="0" marR="0" rtl="0" algn="ctr">
              <a:spcBef>
                <a:spcPts val="0"/>
              </a:spcBef>
              <a:buClr>
                <a:srgbClr val="262626"/>
              </a:buClr>
              <a:buFont typeface="Galdeano"/>
              <a:buNone/>
              <a:defRPr/>
            </a:lvl1pPr>
            <a:lvl2pPr indent="0" marL="0" marR="0" rtl="0" algn="l">
              <a:spcBef>
                <a:spcPts val="0"/>
              </a:spcBef>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
        <p:nvSpPr>
          <p:cNvPr id="112" name="Shape 112"/>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marL="0" marR="0" rtl="0" algn="ctr">
              <a:spcBef>
                <a:spcPts val="640"/>
              </a:spcBef>
              <a:buClr>
                <a:schemeClr val="lt1"/>
              </a:buClr>
              <a:buFont typeface="Arial"/>
              <a:buNone/>
              <a:defRPr/>
            </a:lvl1pPr>
            <a:lvl2pPr indent="0" marL="457200" marR="0" rtl="0" algn="ctr">
              <a:spcBef>
                <a:spcPts val="560"/>
              </a:spcBef>
              <a:buClr>
                <a:srgbClr val="888888"/>
              </a:buClr>
              <a:buFont typeface="Arial"/>
              <a:buNone/>
              <a:defRPr/>
            </a:lvl2pPr>
            <a:lvl3pPr indent="0" marL="914400" marR="0" rtl="0" algn="ctr">
              <a:spcBef>
                <a:spcPts val="480"/>
              </a:spcBef>
              <a:buClr>
                <a:srgbClr val="888888"/>
              </a:buClr>
              <a:buFont typeface="Arial"/>
              <a:buNone/>
              <a:defRPr/>
            </a:lvl3pPr>
            <a:lvl4pPr indent="0" marL="1371600" marR="0" rtl="0" algn="ctr">
              <a:spcBef>
                <a:spcPts val="400"/>
              </a:spcBef>
              <a:buClr>
                <a:srgbClr val="888888"/>
              </a:buClr>
              <a:buFont typeface="Arial"/>
              <a:buNone/>
              <a:defRPr/>
            </a:lvl4pPr>
            <a:lvl5pPr indent="0" marL="1828800" marR="0" rtl="0" algn="ctr">
              <a:spcBef>
                <a:spcPts val="400"/>
              </a:spcBef>
              <a:buClr>
                <a:srgbClr val="888888"/>
              </a:buClr>
              <a:buFont typeface="Arial"/>
              <a:buNone/>
              <a:defRPr/>
            </a:lvl5pPr>
            <a:lvl6pPr indent="0" marL="2286000" marR="0" rtl="0" algn="ctr">
              <a:spcBef>
                <a:spcPts val="400"/>
              </a:spcBef>
              <a:buClr>
                <a:srgbClr val="888888"/>
              </a:buClr>
              <a:buFont typeface="Arial"/>
              <a:buNone/>
              <a:defRPr/>
            </a:lvl6pPr>
            <a:lvl7pPr indent="0" marL="2743200" marR="0" rtl="0" algn="ctr">
              <a:spcBef>
                <a:spcPts val="400"/>
              </a:spcBef>
              <a:buClr>
                <a:srgbClr val="888888"/>
              </a:buClr>
              <a:buFont typeface="Arial"/>
              <a:buNone/>
              <a:defRPr/>
            </a:lvl7pPr>
            <a:lvl8pPr indent="0" marL="3200400" marR="0" rtl="0" algn="ctr">
              <a:spcBef>
                <a:spcPts val="400"/>
              </a:spcBef>
              <a:buClr>
                <a:srgbClr val="888888"/>
              </a:buClr>
              <a:buFont typeface="Arial"/>
              <a:buNone/>
              <a:defRPr/>
            </a:lvl8pPr>
            <a:lvl9pPr indent="0" marL="3657600" marR="0" rtl="0" algn="ctr">
              <a:spcBef>
                <a:spcPts val="400"/>
              </a:spcBef>
              <a:buClr>
                <a:srgbClr val="888888"/>
              </a:buClr>
              <a:buFont typeface="Arial"/>
              <a:buNone/>
              <a:defRPr/>
            </a:lvl9pPr>
          </a:lstStyle>
          <a:p/>
        </p:txBody>
      </p:sp>
      <p:sp>
        <p:nvSpPr>
          <p:cNvPr id="113" name="Shape 113"/>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14" name="Shape 114"/>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15" name="Shape 115"/>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16" name="Shape 116"/>
        <p:cNvGrpSpPr/>
        <p:nvPr/>
      </p:nvGrpSpPr>
      <p:grpSpPr>
        <a:xfrm>
          <a:off x="0" y="0"/>
          <a:ext cx="0" cy="0"/>
          <a:chOff x="0" y="0"/>
          <a:chExt cx="0" cy="0"/>
        </a:xfrm>
      </p:grpSpPr>
      <p:sp>
        <p:nvSpPr>
          <p:cNvPr id="117" name="Shape 117"/>
          <p:cNvSpPr txBox="1"/>
          <p:nvPr>
            <p:ph type="title"/>
          </p:nvPr>
        </p:nvSpPr>
        <p:spPr>
          <a:xfrm>
            <a:off x="0" y="-63388"/>
            <a:ext cx="9144000" cy="914400"/>
          </a:xfrm>
          <a:prstGeom prst="rect">
            <a:avLst/>
          </a:prstGeom>
          <a:noFill/>
          <a:ln>
            <a:noFill/>
          </a:ln>
        </p:spPr>
        <p:txBody>
          <a:bodyPr anchorCtr="0" anchor="ctr"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18" name="Shape 118"/>
          <p:cNvSpPr txBox="1"/>
          <p:nvPr>
            <p:ph idx="1" type="body"/>
          </p:nvPr>
        </p:nvSpPr>
        <p:spPr>
          <a:xfrm>
            <a:off x="914400" y="1600200"/>
            <a:ext cx="8229600" cy="4526100"/>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19" name="Shape 119"/>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20" name="Shape 120"/>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21" name="Shape 121"/>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2" name="Shape 12"/>
        <p:cNvGrpSpPr/>
        <p:nvPr/>
      </p:nvGrpSpPr>
      <p:grpSpPr>
        <a:xfrm>
          <a:off x="0" y="0"/>
          <a:ext cx="0" cy="0"/>
          <a:chOff x="0" y="0"/>
          <a:chExt cx="0" cy="0"/>
        </a:xfrm>
      </p:grpSpPr>
      <p:sp>
        <p:nvSpPr>
          <p:cNvPr id="13" name="Shape 13"/>
          <p:cNvSpPr txBox="1"/>
          <p:nvPr>
            <p:ph type="title"/>
          </p:nvPr>
        </p:nvSpPr>
        <p:spPr>
          <a:xfrm>
            <a:off x="457200" y="274637"/>
            <a:ext cx="8229600" cy="11430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4" name="Shape 14"/>
          <p:cNvSpPr txBox="1"/>
          <p:nvPr>
            <p:ph idx="1" type="body"/>
          </p:nvPr>
        </p:nvSpPr>
        <p:spPr>
          <a:xfrm>
            <a:off x="457200" y="1600200"/>
            <a:ext cx="8229600" cy="49677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5" name="Shape 15"/>
          <p:cNvSpPr txBox="1"/>
          <p:nvPr>
            <p:ph idx="12" type="sldNum"/>
          </p:nvPr>
        </p:nvSpPr>
        <p:spPr>
          <a:xfrm>
            <a:off x="8556791" y="6333134"/>
            <a:ext cx="548699" cy="524699"/>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22" name="Shape 122"/>
        <p:cNvGrpSpPr/>
        <p:nvPr/>
      </p:nvGrpSpPr>
      <p:grpSpPr>
        <a:xfrm>
          <a:off x="0" y="0"/>
          <a:ext cx="0" cy="0"/>
          <a:chOff x="0" y="0"/>
          <a:chExt cx="0" cy="0"/>
        </a:xfrm>
      </p:grpSpPr>
      <p:sp>
        <p:nvSpPr>
          <p:cNvPr id="123" name="Shape 123"/>
          <p:cNvSpPr txBox="1"/>
          <p:nvPr>
            <p:ph type="title"/>
          </p:nvPr>
        </p:nvSpPr>
        <p:spPr>
          <a:xfrm>
            <a:off x="722312" y="4406900"/>
            <a:ext cx="7772400" cy="1361999"/>
          </a:xfrm>
          <a:prstGeom prst="rect">
            <a:avLst/>
          </a:prstGeom>
          <a:noFill/>
          <a:ln>
            <a:noFill/>
          </a:ln>
        </p:spPr>
        <p:txBody>
          <a:bodyPr anchorCtr="0" anchor="t"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24" name="Shape 124"/>
          <p:cNvSpPr txBox="1"/>
          <p:nvPr>
            <p:ph idx="1" type="body"/>
          </p:nvPr>
        </p:nvSpPr>
        <p:spPr>
          <a:xfrm>
            <a:off x="722312" y="2906713"/>
            <a:ext cx="7772400" cy="1500300"/>
          </a:xfrm>
          <a:prstGeom prst="rect">
            <a:avLst/>
          </a:prstGeom>
          <a:noFill/>
          <a:ln>
            <a:noFill/>
          </a:ln>
        </p:spPr>
        <p:txBody>
          <a:bodyPr anchorCtr="0" anchor="b" bIns="91425" lIns="91425" rIns="91425" tIns="91425"/>
          <a:lstStyle>
            <a:lvl1pPr indent="0" marL="0" rtl="0">
              <a:spcBef>
                <a:spcPts val="0"/>
              </a:spcBef>
              <a:buClr>
                <a:srgbClr val="888888"/>
              </a:buClr>
              <a:buFont typeface="Calibri"/>
              <a:buNone/>
              <a:defRPr/>
            </a:lvl1pPr>
            <a:lvl2pPr indent="0" marL="457200" rtl="0">
              <a:spcBef>
                <a:spcPts val="0"/>
              </a:spcBef>
              <a:buClr>
                <a:srgbClr val="888888"/>
              </a:buClr>
              <a:buFont typeface="Calibri"/>
              <a:buNone/>
              <a:defRPr/>
            </a:lvl2pPr>
            <a:lvl3pPr indent="0" marL="914400" rtl="0">
              <a:spcBef>
                <a:spcPts val="0"/>
              </a:spcBef>
              <a:buClr>
                <a:srgbClr val="888888"/>
              </a:buClr>
              <a:buFont typeface="Calibri"/>
              <a:buNone/>
              <a:defRPr/>
            </a:lvl3pPr>
            <a:lvl4pPr indent="0" marL="1371600" rtl="0">
              <a:spcBef>
                <a:spcPts val="0"/>
              </a:spcBef>
              <a:buClr>
                <a:srgbClr val="888888"/>
              </a:buClr>
              <a:buFont typeface="Calibri"/>
              <a:buNone/>
              <a:defRPr/>
            </a:lvl4pPr>
            <a:lvl5pPr indent="0" marL="1828800" rtl="0">
              <a:spcBef>
                <a:spcPts val="0"/>
              </a:spcBef>
              <a:buClr>
                <a:srgbClr val="888888"/>
              </a:buClr>
              <a:buFont typeface="Calibri"/>
              <a:buNone/>
              <a:defRPr/>
            </a:lvl5pPr>
            <a:lvl6pPr indent="0" marL="2286000" rtl="0">
              <a:spcBef>
                <a:spcPts val="0"/>
              </a:spcBef>
              <a:buClr>
                <a:srgbClr val="888888"/>
              </a:buClr>
              <a:buFont typeface="Calibri"/>
              <a:buNone/>
              <a:defRPr/>
            </a:lvl6pPr>
            <a:lvl7pPr indent="0" marL="2743200" rtl="0">
              <a:spcBef>
                <a:spcPts val="0"/>
              </a:spcBef>
              <a:buClr>
                <a:srgbClr val="888888"/>
              </a:buClr>
              <a:buFont typeface="Calibri"/>
              <a:buNone/>
              <a:defRPr/>
            </a:lvl7pPr>
            <a:lvl8pPr indent="0" marL="3200400" rtl="0">
              <a:spcBef>
                <a:spcPts val="0"/>
              </a:spcBef>
              <a:buClr>
                <a:srgbClr val="888888"/>
              </a:buClr>
              <a:buFont typeface="Calibri"/>
              <a:buNone/>
              <a:defRPr/>
            </a:lvl8pPr>
            <a:lvl9pPr indent="0" marL="3657600" rtl="0">
              <a:spcBef>
                <a:spcPts val="0"/>
              </a:spcBef>
              <a:buClr>
                <a:srgbClr val="888888"/>
              </a:buClr>
              <a:buFont typeface="Calibri"/>
              <a:buNone/>
              <a:defRPr/>
            </a:lvl9pPr>
          </a:lstStyle>
          <a:p/>
        </p:txBody>
      </p:sp>
      <p:sp>
        <p:nvSpPr>
          <p:cNvPr id="125" name="Shape 125"/>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26" name="Shape 126"/>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27" name="Shape 127"/>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28" name="Shape 128"/>
        <p:cNvGrpSpPr/>
        <p:nvPr/>
      </p:nvGrpSpPr>
      <p:grpSpPr>
        <a:xfrm>
          <a:off x="0" y="0"/>
          <a:ext cx="0" cy="0"/>
          <a:chOff x="0" y="0"/>
          <a:chExt cx="0" cy="0"/>
        </a:xfrm>
      </p:grpSpPr>
      <p:sp>
        <p:nvSpPr>
          <p:cNvPr id="129" name="Shape 129"/>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buClr>
                <a:srgbClr val="262626"/>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30" name="Shape 130"/>
          <p:cNvSpPr txBox="1"/>
          <p:nvPr>
            <p:ph idx="1" type="body"/>
          </p:nvPr>
        </p:nvSpPr>
        <p:spPr>
          <a:xfrm>
            <a:off x="457200" y="1600200"/>
            <a:ext cx="4038599" cy="4526100"/>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31" name="Shape 131"/>
          <p:cNvSpPr txBox="1"/>
          <p:nvPr>
            <p:ph idx="2" type="body"/>
          </p:nvPr>
        </p:nvSpPr>
        <p:spPr>
          <a:xfrm>
            <a:off x="4648200" y="1600200"/>
            <a:ext cx="4038599" cy="4526100"/>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32" name="Shape 132"/>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33" name="Shape 133"/>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34" name="Shape 134"/>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35" name="Shape 135"/>
        <p:cNvGrpSpPr/>
        <p:nvPr/>
      </p:nvGrpSpPr>
      <p:grpSpPr>
        <a:xfrm>
          <a:off x="0" y="0"/>
          <a:ext cx="0" cy="0"/>
          <a:chOff x="0" y="0"/>
          <a:chExt cx="0" cy="0"/>
        </a:xfrm>
      </p:grpSpPr>
      <p:sp>
        <p:nvSpPr>
          <p:cNvPr id="136" name="Shape 136"/>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37" name="Shape 137"/>
          <p:cNvSpPr txBox="1"/>
          <p:nvPr>
            <p:ph idx="1" type="body"/>
          </p:nvPr>
        </p:nvSpPr>
        <p:spPr>
          <a:xfrm>
            <a:off x="457200" y="1535112"/>
            <a:ext cx="4040099" cy="639900"/>
          </a:xfrm>
          <a:prstGeom prst="rect">
            <a:avLst/>
          </a:prstGeom>
          <a:noFill/>
          <a:ln>
            <a:noFill/>
          </a:ln>
        </p:spPr>
        <p:txBody>
          <a:bodyPr anchorCtr="0" anchor="b"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138" name="Shape 138"/>
          <p:cNvSpPr txBox="1"/>
          <p:nvPr>
            <p:ph idx="2" type="body"/>
          </p:nvPr>
        </p:nvSpPr>
        <p:spPr>
          <a:xfrm>
            <a:off x="457200" y="2174875"/>
            <a:ext cx="4040099" cy="3951300"/>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39" name="Shape 139"/>
          <p:cNvSpPr txBox="1"/>
          <p:nvPr>
            <p:ph idx="3" type="body"/>
          </p:nvPr>
        </p:nvSpPr>
        <p:spPr>
          <a:xfrm>
            <a:off x="4645025" y="1535112"/>
            <a:ext cx="4041900" cy="639900"/>
          </a:xfrm>
          <a:prstGeom prst="rect">
            <a:avLst/>
          </a:prstGeom>
          <a:noFill/>
          <a:ln>
            <a:noFill/>
          </a:ln>
        </p:spPr>
        <p:txBody>
          <a:bodyPr anchorCtr="0" anchor="b"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140" name="Shape 140"/>
          <p:cNvSpPr txBox="1"/>
          <p:nvPr>
            <p:ph idx="4" type="body"/>
          </p:nvPr>
        </p:nvSpPr>
        <p:spPr>
          <a:xfrm>
            <a:off x="4645025" y="2174875"/>
            <a:ext cx="4041900" cy="3951300"/>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41" name="Shape 141"/>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42" name="Shape 142"/>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43" name="Shape 143"/>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44" name="Shape 144"/>
        <p:cNvGrpSpPr/>
        <p:nvPr/>
      </p:nvGrpSpPr>
      <p:grpSpPr>
        <a:xfrm>
          <a:off x="0" y="0"/>
          <a:ext cx="0" cy="0"/>
          <a:chOff x="0" y="0"/>
          <a:chExt cx="0" cy="0"/>
        </a:xfrm>
      </p:grpSpPr>
      <p:sp>
        <p:nvSpPr>
          <p:cNvPr id="145" name="Shape 145"/>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buClr>
                <a:srgbClr val="262626"/>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46" name="Shape 146"/>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47" name="Shape 147"/>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48" name="Shape 148"/>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49" name="Shape 149"/>
        <p:cNvGrpSpPr/>
        <p:nvPr/>
      </p:nvGrpSpPr>
      <p:grpSpPr>
        <a:xfrm>
          <a:off x="0" y="0"/>
          <a:ext cx="0" cy="0"/>
          <a:chOff x="0" y="0"/>
          <a:chExt cx="0" cy="0"/>
        </a:xfrm>
      </p:grpSpPr>
      <p:sp>
        <p:nvSpPr>
          <p:cNvPr id="150" name="Shape 150"/>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51" name="Shape 151"/>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52" name="Shape 152"/>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153" name="Shape 153"/>
        <p:cNvGrpSpPr/>
        <p:nvPr/>
      </p:nvGrpSpPr>
      <p:grpSpPr>
        <a:xfrm>
          <a:off x="0" y="0"/>
          <a:ext cx="0" cy="0"/>
          <a:chOff x="0" y="0"/>
          <a:chExt cx="0" cy="0"/>
        </a:xfrm>
      </p:grpSpPr>
      <p:sp>
        <p:nvSpPr>
          <p:cNvPr id="154" name="Shape 154"/>
          <p:cNvSpPr txBox="1"/>
          <p:nvPr>
            <p:ph type="title"/>
          </p:nvPr>
        </p:nvSpPr>
        <p:spPr>
          <a:xfrm>
            <a:off x="457200" y="273050"/>
            <a:ext cx="3008399" cy="1161900"/>
          </a:xfrm>
          <a:prstGeom prst="rect">
            <a:avLst/>
          </a:prstGeom>
          <a:noFill/>
          <a:ln>
            <a:noFill/>
          </a:ln>
        </p:spPr>
        <p:txBody>
          <a:bodyPr anchorCtr="0" anchor="b"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55" name="Shape 155"/>
          <p:cNvSpPr txBox="1"/>
          <p:nvPr>
            <p:ph idx="1" type="body"/>
          </p:nvPr>
        </p:nvSpPr>
        <p:spPr>
          <a:xfrm>
            <a:off x="3575050" y="273050"/>
            <a:ext cx="5111699" cy="5852999"/>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56" name="Shape 156"/>
          <p:cNvSpPr txBox="1"/>
          <p:nvPr>
            <p:ph idx="2" type="body"/>
          </p:nvPr>
        </p:nvSpPr>
        <p:spPr>
          <a:xfrm>
            <a:off x="457200" y="1435100"/>
            <a:ext cx="3008399" cy="4691099"/>
          </a:xfrm>
          <a:prstGeom prst="rect">
            <a:avLst/>
          </a:prstGeom>
          <a:noFill/>
          <a:ln>
            <a:noFill/>
          </a:ln>
        </p:spPr>
        <p:txBody>
          <a:bodyPr anchorCtr="0" anchor="t"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157" name="Shape 157"/>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58" name="Shape 158"/>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59" name="Shape 159"/>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160" name="Shape 160"/>
        <p:cNvGrpSpPr/>
        <p:nvPr/>
      </p:nvGrpSpPr>
      <p:grpSpPr>
        <a:xfrm>
          <a:off x="0" y="0"/>
          <a:ext cx="0" cy="0"/>
          <a:chOff x="0" y="0"/>
          <a:chExt cx="0" cy="0"/>
        </a:xfrm>
      </p:grpSpPr>
      <p:sp>
        <p:nvSpPr>
          <p:cNvPr id="161" name="Shape 161"/>
          <p:cNvSpPr txBox="1"/>
          <p:nvPr>
            <p:ph type="title"/>
          </p:nvPr>
        </p:nvSpPr>
        <p:spPr>
          <a:xfrm>
            <a:off x="1792288" y="4800600"/>
            <a:ext cx="5486399" cy="566699"/>
          </a:xfrm>
          <a:prstGeom prst="rect">
            <a:avLst/>
          </a:prstGeom>
          <a:noFill/>
          <a:ln>
            <a:noFill/>
          </a:ln>
        </p:spPr>
        <p:txBody>
          <a:bodyPr anchorCtr="0" anchor="b"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62" name="Shape 162"/>
          <p:cNvSpPr/>
          <p:nvPr>
            <p:ph idx="2" type="pic"/>
          </p:nvPr>
        </p:nvSpPr>
        <p:spPr>
          <a:xfrm>
            <a:off x="1792288" y="612775"/>
            <a:ext cx="5486399" cy="4114800"/>
          </a:xfrm>
          <a:prstGeom prst="rect">
            <a:avLst/>
          </a:prstGeom>
          <a:noFill/>
          <a:ln>
            <a:noFill/>
          </a:ln>
        </p:spPr>
      </p:sp>
      <p:sp>
        <p:nvSpPr>
          <p:cNvPr id="163" name="Shape 163"/>
          <p:cNvSpPr txBox="1"/>
          <p:nvPr>
            <p:ph idx="1" type="body"/>
          </p:nvPr>
        </p:nvSpPr>
        <p:spPr>
          <a:xfrm>
            <a:off x="1792288" y="5367337"/>
            <a:ext cx="5486399" cy="804899"/>
          </a:xfrm>
          <a:prstGeom prst="rect">
            <a:avLst/>
          </a:prstGeom>
          <a:noFill/>
          <a:ln>
            <a:noFill/>
          </a:ln>
        </p:spPr>
        <p:txBody>
          <a:bodyPr anchorCtr="0" anchor="t"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164" name="Shape 164"/>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65" name="Shape 165"/>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66" name="Shape 166"/>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167" name="Shape 167"/>
        <p:cNvGrpSpPr/>
        <p:nvPr/>
      </p:nvGrpSpPr>
      <p:grpSpPr>
        <a:xfrm>
          <a:off x="0" y="0"/>
          <a:ext cx="0" cy="0"/>
          <a:chOff x="0" y="0"/>
          <a:chExt cx="0" cy="0"/>
        </a:xfrm>
      </p:grpSpPr>
      <p:sp>
        <p:nvSpPr>
          <p:cNvPr id="168" name="Shape 168"/>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buClr>
                <a:srgbClr val="262626"/>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69" name="Shape 169"/>
          <p:cNvSpPr txBox="1"/>
          <p:nvPr>
            <p:ph idx="1" type="body"/>
          </p:nvPr>
        </p:nvSpPr>
        <p:spPr>
          <a:xfrm rot="5400000">
            <a:off x="2308949" y="-251550"/>
            <a:ext cx="4526100" cy="8229600"/>
          </a:xfrm>
          <a:prstGeom prst="rect">
            <a:avLst/>
          </a:prstGeom>
          <a:noFill/>
          <a:ln>
            <a:noFill/>
          </a:ln>
        </p:spPr>
        <p:txBody>
          <a:bodyPr anchorCtr="0" anchor="t" bIns="91425" lIns="91425" rIns="91425" tIns="91425"/>
          <a:lstStyle>
            <a:lvl1pPr indent="-139700" marL="342900" rtl="0" algn="l">
              <a:spcBef>
                <a:spcPts val="640"/>
              </a:spcBef>
              <a:buClr>
                <a:schemeClr val="lt1"/>
              </a:buClr>
              <a:buFont typeface="Arial"/>
              <a:buChar char="•"/>
              <a:defRPr/>
            </a:lvl1pPr>
            <a:lvl2pPr indent="-107950" marL="742950" rtl="0" algn="l">
              <a:spcBef>
                <a:spcPts val="560"/>
              </a:spcBef>
              <a:buClr>
                <a:schemeClr val="lt1"/>
              </a:buClr>
              <a:buFont typeface="Arial"/>
              <a:buChar char="–"/>
              <a:defRPr/>
            </a:lvl2pPr>
            <a:lvl3pPr indent="-76200" marL="1143000" rtl="0" algn="l">
              <a:spcBef>
                <a:spcPts val="480"/>
              </a:spcBef>
              <a:buClr>
                <a:schemeClr val="lt1"/>
              </a:buClr>
              <a:buFont typeface="Arial"/>
              <a:buChar char="•"/>
              <a:defRPr/>
            </a:lvl3pPr>
            <a:lvl4pPr indent="-101600" marL="1600200" rtl="0" algn="l">
              <a:spcBef>
                <a:spcPts val="400"/>
              </a:spcBef>
              <a:buClr>
                <a:schemeClr val="lt1"/>
              </a:buClr>
              <a:buFont typeface="Arial"/>
              <a:buChar char="–"/>
              <a:defRPr/>
            </a:lvl4pPr>
            <a:lvl5pPr indent="-101600" marL="2057400" rtl="0" algn="l">
              <a:spcBef>
                <a:spcPts val="400"/>
              </a:spcBef>
              <a:buClr>
                <a:schemeClr val="lt1"/>
              </a:buClr>
              <a:buFont typeface="Arial"/>
              <a:buChar char="»"/>
              <a:defRPr/>
            </a:lvl5pPr>
            <a:lvl6pPr indent="-101600" marL="2514600" rtl="0" algn="l">
              <a:spcBef>
                <a:spcPts val="400"/>
              </a:spcBef>
              <a:buClr>
                <a:schemeClr val="dk1"/>
              </a:buClr>
              <a:buFont typeface="Arial"/>
              <a:buChar char="•"/>
              <a:defRPr/>
            </a:lvl6pPr>
            <a:lvl7pPr indent="-101600" marL="2971800" rtl="0" algn="l">
              <a:spcBef>
                <a:spcPts val="400"/>
              </a:spcBef>
              <a:buClr>
                <a:schemeClr val="dk1"/>
              </a:buClr>
              <a:buFont typeface="Arial"/>
              <a:buChar char="•"/>
              <a:defRPr/>
            </a:lvl7pPr>
            <a:lvl8pPr indent="-101600" marL="3429000" rtl="0" algn="l">
              <a:spcBef>
                <a:spcPts val="400"/>
              </a:spcBef>
              <a:buClr>
                <a:schemeClr val="dk1"/>
              </a:buClr>
              <a:buFont typeface="Arial"/>
              <a:buChar char="•"/>
              <a:defRPr/>
            </a:lvl8pPr>
            <a:lvl9pPr indent="-101600" marL="3886200" rtl="0" algn="l">
              <a:spcBef>
                <a:spcPts val="400"/>
              </a:spcBef>
              <a:buClr>
                <a:schemeClr val="dk1"/>
              </a:buClr>
              <a:buFont typeface="Arial"/>
              <a:buChar char="•"/>
              <a:defRPr/>
            </a:lvl9pPr>
          </a:lstStyle>
          <a:p/>
        </p:txBody>
      </p:sp>
      <p:sp>
        <p:nvSpPr>
          <p:cNvPr id="170" name="Shape 170"/>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71" name="Shape 171"/>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72" name="Shape 172"/>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73" name="Shape 173"/>
        <p:cNvGrpSpPr/>
        <p:nvPr/>
      </p:nvGrpSpPr>
      <p:grpSpPr>
        <a:xfrm>
          <a:off x="0" y="0"/>
          <a:ext cx="0" cy="0"/>
          <a:chOff x="0" y="0"/>
          <a:chExt cx="0" cy="0"/>
        </a:xfrm>
      </p:grpSpPr>
      <p:sp>
        <p:nvSpPr>
          <p:cNvPr id="174" name="Shape 174"/>
          <p:cNvSpPr txBox="1"/>
          <p:nvPr>
            <p:ph type="title"/>
          </p:nvPr>
        </p:nvSpPr>
        <p:spPr>
          <a:xfrm rot="5400000">
            <a:off x="4732349" y="2171687"/>
            <a:ext cx="5851500" cy="2057400"/>
          </a:xfrm>
          <a:prstGeom prst="rect">
            <a:avLst/>
          </a:prstGeom>
          <a:noFill/>
          <a:ln>
            <a:noFill/>
          </a:ln>
        </p:spPr>
        <p:txBody>
          <a:bodyPr anchorCtr="0" anchor="ctr" bIns="91425" lIns="91425" rIns="91425" tIns="91425"/>
          <a:lstStyle>
            <a:lvl1pPr rtl="0" algn="ctr">
              <a:spcBef>
                <a:spcPts val="0"/>
              </a:spcBef>
              <a:buClr>
                <a:srgbClr val="262626"/>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75" name="Shape 175"/>
          <p:cNvSpPr txBox="1"/>
          <p:nvPr>
            <p:ph idx="1" type="body"/>
          </p:nvPr>
        </p:nvSpPr>
        <p:spPr>
          <a:xfrm rot="5400000">
            <a:off x="541350" y="190488"/>
            <a:ext cx="5851500" cy="6019799"/>
          </a:xfrm>
          <a:prstGeom prst="rect">
            <a:avLst/>
          </a:prstGeom>
          <a:noFill/>
          <a:ln>
            <a:noFill/>
          </a:ln>
        </p:spPr>
        <p:txBody>
          <a:bodyPr anchorCtr="0" anchor="t" bIns="91425" lIns="91425" rIns="91425" tIns="91425"/>
          <a:lstStyle>
            <a:lvl1pPr indent="-139700" marL="342900" rtl="0" algn="l">
              <a:spcBef>
                <a:spcPts val="640"/>
              </a:spcBef>
              <a:buClr>
                <a:schemeClr val="lt1"/>
              </a:buClr>
              <a:buFont typeface="Arial"/>
              <a:buChar char="•"/>
              <a:defRPr/>
            </a:lvl1pPr>
            <a:lvl2pPr indent="-107950" marL="742950" rtl="0" algn="l">
              <a:spcBef>
                <a:spcPts val="560"/>
              </a:spcBef>
              <a:buClr>
                <a:schemeClr val="lt1"/>
              </a:buClr>
              <a:buFont typeface="Arial"/>
              <a:buChar char="–"/>
              <a:defRPr/>
            </a:lvl2pPr>
            <a:lvl3pPr indent="-76200" marL="1143000" rtl="0" algn="l">
              <a:spcBef>
                <a:spcPts val="480"/>
              </a:spcBef>
              <a:buClr>
                <a:schemeClr val="lt1"/>
              </a:buClr>
              <a:buFont typeface="Arial"/>
              <a:buChar char="•"/>
              <a:defRPr/>
            </a:lvl3pPr>
            <a:lvl4pPr indent="-101600" marL="1600200" rtl="0" algn="l">
              <a:spcBef>
                <a:spcPts val="400"/>
              </a:spcBef>
              <a:buClr>
                <a:schemeClr val="lt1"/>
              </a:buClr>
              <a:buFont typeface="Arial"/>
              <a:buChar char="–"/>
              <a:defRPr/>
            </a:lvl4pPr>
            <a:lvl5pPr indent="-101600" marL="2057400" rtl="0" algn="l">
              <a:spcBef>
                <a:spcPts val="400"/>
              </a:spcBef>
              <a:buClr>
                <a:schemeClr val="lt1"/>
              </a:buClr>
              <a:buFont typeface="Arial"/>
              <a:buChar char="»"/>
              <a:defRPr/>
            </a:lvl5pPr>
            <a:lvl6pPr indent="-101600" marL="2514600" rtl="0" algn="l">
              <a:spcBef>
                <a:spcPts val="400"/>
              </a:spcBef>
              <a:buClr>
                <a:schemeClr val="dk1"/>
              </a:buClr>
              <a:buFont typeface="Arial"/>
              <a:buChar char="•"/>
              <a:defRPr/>
            </a:lvl6pPr>
            <a:lvl7pPr indent="-101600" marL="2971800" rtl="0" algn="l">
              <a:spcBef>
                <a:spcPts val="400"/>
              </a:spcBef>
              <a:buClr>
                <a:schemeClr val="dk1"/>
              </a:buClr>
              <a:buFont typeface="Arial"/>
              <a:buChar char="•"/>
              <a:defRPr/>
            </a:lvl7pPr>
            <a:lvl8pPr indent="-101600" marL="3429000" rtl="0" algn="l">
              <a:spcBef>
                <a:spcPts val="400"/>
              </a:spcBef>
              <a:buClr>
                <a:schemeClr val="dk1"/>
              </a:buClr>
              <a:buFont typeface="Arial"/>
              <a:buChar char="•"/>
              <a:defRPr/>
            </a:lvl8pPr>
            <a:lvl9pPr indent="-101600" marL="3886200" rtl="0" algn="l">
              <a:spcBef>
                <a:spcPts val="400"/>
              </a:spcBef>
              <a:buClr>
                <a:schemeClr val="dk1"/>
              </a:buClr>
              <a:buFont typeface="Arial"/>
              <a:buChar char="•"/>
              <a:defRPr/>
            </a:lvl9pPr>
          </a:lstStyle>
          <a:p/>
        </p:txBody>
      </p:sp>
      <p:sp>
        <p:nvSpPr>
          <p:cNvPr id="176" name="Shape 176"/>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77" name="Shape 177"/>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78" name="Shape 178"/>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6" name="Shape 16"/>
        <p:cNvGrpSpPr/>
        <p:nvPr/>
      </p:nvGrpSpPr>
      <p:grpSpPr>
        <a:xfrm>
          <a:off x="0" y="0"/>
          <a:ext cx="0" cy="0"/>
          <a:chOff x="0" y="0"/>
          <a:chExt cx="0" cy="0"/>
        </a:xfrm>
      </p:grpSpPr>
      <p:sp>
        <p:nvSpPr>
          <p:cNvPr id="17" name="Shape 17"/>
          <p:cNvSpPr txBox="1"/>
          <p:nvPr>
            <p:ph type="title"/>
          </p:nvPr>
        </p:nvSpPr>
        <p:spPr>
          <a:xfrm>
            <a:off x="457200" y="274637"/>
            <a:ext cx="8229600" cy="11430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x="457200" y="1600200"/>
            <a:ext cx="3994500" cy="49677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2" type="body"/>
          </p:nvPr>
        </p:nvSpPr>
        <p:spPr>
          <a:xfrm>
            <a:off x="4692273" y="1600200"/>
            <a:ext cx="3994500" cy="49677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0" name="Shape 20"/>
          <p:cNvSpPr txBox="1"/>
          <p:nvPr>
            <p:ph idx="12" type="sldNum"/>
          </p:nvPr>
        </p:nvSpPr>
        <p:spPr>
          <a:xfrm>
            <a:off x="8556791" y="6333134"/>
            <a:ext cx="548699" cy="524699"/>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1" name="Shape 21"/>
        <p:cNvGrpSpPr/>
        <p:nvPr/>
      </p:nvGrpSpPr>
      <p:grpSpPr>
        <a:xfrm>
          <a:off x="0" y="0"/>
          <a:ext cx="0" cy="0"/>
          <a:chOff x="0" y="0"/>
          <a:chExt cx="0" cy="0"/>
        </a:xfrm>
      </p:grpSpPr>
      <p:sp>
        <p:nvSpPr>
          <p:cNvPr id="22" name="Shape 22"/>
          <p:cNvSpPr txBox="1"/>
          <p:nvPr>
            <p:ph type="title"/>
          </p:nvPr>
        </p:nvSpPr>
        <p:spPr>
          <a:xfrm>
            <a:off x="457200" y="274637"/>
            <a:ext cx="8229600" cy="11430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3" name="Shape 23"/>
          <p:cNvSpPr txBox="1"/>
          <p:nvPr>
            <p:ph idx="12" type="sldNum"/>
          </p:nvPr>
        </p:nvSpPr>
        <p:spPr>
          <a:xfrm>
            <a:off x="8556791" y="6333134"/>
            <a:ext cx="548699" cy="524699"/>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4" name="Shape 24"/>
        <p:cNvGrpSpPr/>
        <p:nvPr/>
      </p:nvGrpSpPr>
      <p:grpSpPr>
        <a:xfrm>
          <a:off x="0" y="0"/>
          <a:ext cx="0" cy="0"/>
          <a:chOff x="0" y="0"/>
          <a:chExt cx="0" cy="0"/>
        </a:xfrm>
      </p:grpSpPr>
      <p:sp>
        <p:nvSpPr>
          <p:cNvPr id="25" name="Shape 25"/>
          <p:cNvSpPr txBox="1"/>
          <p:nvPr>
            <p:ph idx="1" type="body"/>
          </p:nvPr>
        </p:nvSpPr>
        <p:spPr>
          <a:xfrm>
            <a:off x="457200" y="5875079"/>
            <a:ext cx="8229600" cy="692700"/>
          </a:xfrm>
          <a:prstGeom prst="rect">
            <a:avLst/>
          </a:prstGeom>
        </p:spPr>
        <p:txBody>
          <a:bodyPr anchorCtr="0" anchor="t" bIns="91425" lIns="91425" rIns="91425" tIns="91425"/>
          <a:lstStyle>
            <a:lvl1pPr algn="ctr">
              <a:spcBef>
                <a:spcPts val="360"/>
              </a:spcBef>
              <a:buSzPct val="100000"/>
              <a:buNone/>
              <a:defRPr sz="1800"/>
            </a:lvl1pPr>
          </a:lstStyle>
          <a:p/>
        </p:txBody>
      </p:sp>
      <p:sp>
        <p:nvSpPr>
          <p:cNvPr id="26" name="Shape 26"/>
          <p:cNvSpPr txBox="1"/>
          <p:nvPr>
            <p:ph idx="12" type="sldNum"/>
          </p:nvPr>
        </p:nvSpPr>
        <p:spPr>
          <a:xfrm>
            <a:off x="8556791" y="6333134"/>
            <a:ext cx="548699" cy="524699"/>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7" name="Shape 27"/>
        <p:cNvGrpSpPr/>
        <p:nvPr/>
      </p:nvGrpSpPr>
      <p:grpSpPr>
        <a:xfrm>
          <a:off x="0" y="0"/>
          <a:ext cx="0" cy="0"/>
          <a:chOff x="0" y="0"/>
          <a:chExt cx="0" cy="0"/>
        </a:xfrm>
      </p:grpSpPr>
      <p:sp>
        <p:nvSpPr>
          <p:cNvPr id="28" name="Shape 28"/>
          <p:cNvSpPr txBox="1"/>
          <p:nvPr>
            <p:ph idx="12" type="sldNum"/>
          </p:nvPr>
        </p:nvSpPr>
        <p:spPr>
          <a:xfrm>
            <a:off x="8556791" y="6333134"/>
            <a:ext cx="548699" cy="524699"/>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35" name="Shape 35"/>
        <p:cNvGrpSpPr/>
        <p:nvPr/>
      </p:nvGrpSpPr>
      <p:grpSpPr>
        <a:xfrm>
          <a:off x="0" y="0"/>
          <a:ext cx="0" cy="0"/>
          <a:chOff x="0" y="0"/>
          <a:chExt cx="0" cy="0"/>
        </a:xfrm>
      </p:grpSpPr>
      <p:sp>
        <p:nvSpPr>
          <p:cNvPr id="36" name="Shape 36"/>
          <p:cNvSpPr txBox="1"/>
          <p:nvPr>
            <p:ph type="ctrTitle"/>
          </p:nvPr>
        </p:nvSpPr>
        <p:spPr>
          <a:xfrm>
            <a:off x="685800" y="1122362"/>
            <a:ext cx="7772400" cy="2387699"/>
          </a:xfrm>
          <a:prstGeom prst="rect">
            <a:avLst/>
          </a:prstGeom>
          <a:noFill/>
          <a:ln>
            <a:noFill/>
          </a:ln>
        </p:spPr>
        <p:txBody>
          <a:bodyPr anchorCtr="0" anchor="b" bIns="91425" lIns="91425" rIns="91425" tIns="91425"/>
          <a:lstStyle>
            <a:lvl1pPr indent="0" marL="0" marR="0" rtl="0" algn="ctr">
              <a:lnSpc>
                <a:spcPct val="90000"/>
              </a:lnSpc>
              <a:spcBef>
                <a:spcPts val="0"/>
              </a:spcBef>
              <a:buClr>
                <a:schemeClr val="dk1"/>
              </a:buClr>
              <a:buFont typeface="Calibri"/>
              <a:buNone/>
              <a:defRPr/>
            </a:lvl1pPr>
            <a:lvl2pPr indent="0" marL="0" marR="0" rtl="0" algn="l">
              <a:spcBef>
                <a:spcPts val="0"/>
              </a:spcBef>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
        <p:nvSpPr>
          <p:cNvPr id="37" name="Shape 37"/>
          <p:cNvSpPr txBox="1"/>
          <p:nvPr>
            <p:ph idx="1" type="subTitle"/>
          </p:nvPr>
        </p:nvSpPr>
        <p:spPr>
          <a:xfrm>
            <a:off x="1143000" y="3602037"/>
            <a:ext cx="6858000" cy="1655700"/>
          </a:xfrm>
          <a:prstGeom prst="rect">
            <a:avLst/>
          </a:prstGeom>
          <a:noFill/>
          <a:ln>
            <a:noFill/>
          </a:ln>
        </p:spPr>
        <p:txBody>
          <a:bodyPr anchorCtr="0" anchor="t" bIns="91425" lIns="91425" rIns="91425" tIns="91425"/>
          <a:lstStyle>
            <a:lvl1pPr indent="0" marL="0" marR="0" rtl="0" algn="ctr">
              <a:lnSpc>
                <a:spcPct val="90000"/>
              </a:lnSpc>
              <a:spcBef>
                <a:spcPts val="1000"/>
              </a:spcBef>
              <a:buClr>
                <a:schemeClr val="dk1"/>
              </a:buClr>
              <a:buFont typeface="Arial"/>
              <a:buNone/>
              <a:defRPr/>
            </a:lvl1pPr>
            <a:lvl2pPr indent="0" marL="457200" marR="0" rtl="0" algn="ctr">
              <a:lnSpc>
                <a:spcPct val="90000"/>
              </a:lnSpc>
              <a:spcBef>
                <a:spcPts val="500"/>
              </a:spcBef>
              <a:buClr>
                <a:schemeClr val="dk1"/>
              </a:buClr>
              <a:buFont typeface="Arial"/>
              <a:buNone/>
              <a:defRPr/>
            </a:lvl2pPr>
            <a:lvl3pPr indent="0" marL="914400" marR="0" rtl="0" algn="ctr">
              <a:lnSpc>
                <a:spcPct val="90000"/>
              </a:lnSpc>
              <a:spcBef>
                <a:spcPts val="500"/>
              </a:spcBef>
              <a:buClr>
                <a:schemeClr val="dk1"/>
              </a:buClr>
              <a:buFont typeface="Arial"/>
              <a:buNone/>
              <a:defRPr/>
            </a:lvl3pPr>
            <a:lvl4pPr indent="0" marL="1371600" marR="0" rtl="0" algn="ctr">
              <a:lnSpc>
                <a:spcPct val="90000"/>
              </a:lnSpc>
              <a:spcBef>
                <a:spcPts val="500"/>
              </a:spcBef>
              <a:buClr>
                <a:schemeClr val="dk1"/>
              </a:buClr>
              <a:buFont typeface="Arial"/>
              <a:buNone/>
              <a:defRPr/>
            </a:lvl4pPr>
            <a:lvl5pPr indent="0" marL="1828800" marR="0" rtl="0" algn="ctr">
              <a:lnSpc>
                <a:spcPct val="90000"/>
              </a:lnSpc>
              <a:spcBef>
                <a:spcPts val="500"/>
              </a:spcBef>
              <a:buClr>
                <a:schemeClr val="dk1"/>
              </a:buClr>
              <a:buFont typeface="Arial"/>
              <a:buNone/>
              <a:defRPr/>
            </a:lvl5pPr>
            <a:lvl6pPr indent="0" marL="2286000" marR="0" rtl="0" algn="ctr">
              <a:lnSpc>
                <a:spcPct val="90000"/>
              </a:lnSpc>
              <a:spcBef>
                <a:spcPts val="500"/>
              </a:spcBef>
              <a:buClr>
                <a:schemeClr val="dk1"/>
              </a:buClr>
              <a:buFont typeface="Arial"/>
              <a:buNone/>
              <a:defRPr/>
            </a:lvl6pPr>
            <a:lvl7pPr indent="0" marL="2743200" marR="0" rtl="0" algn="ctr">
              <a:lnSpc>
                <a:spcPct val="90000"/>
              </a:lnSpc>
              <a:spcBef>
                <a:spcPts val="500"/>
              </a:spcBef>
              <a:buClr>
                <a:schemeClr val="dk1"/>
              </a:buClr>
              <a:buFont typeface="Arial"/>
              <a:buNone/>
              <a:defRPr/>
            </a:lvl7pPr>
            <a:lvl8pPr indent="0" marL="3200400" marR="0" rtl="0" algn="ctr">
              <a:lnSpc>
                <a:spcPct val="90000"/>
              </a:lnSpc>
              <a:spcBef>
                <a:spcPts val="500"/>
              </a:spcBef>
              <a:buClr>
                <a:schemeClr val="dk1"/>
              </a:buClr>
              <a:buFont typeface="Arial"/>
              <a:buNone/>
              <a:defRPr/>
            </a:lvl8pPr>
            <a:lvl9pPr indent="0" marL="3657600" marR="0" rtl="0" algn="ctr">
              <a:lnSpc>
                <a:spcPct val="90000"/>
              </a:lnSpc>
              <a:spcBef>
                <a:spcPts val="500"/>
              </a:spcBef>
              <a:buClr>
                <a:schemeClr val="dk1"/>
              </a:buClr>
              <a:buFont typeface="Arial"/>
              <a:buNone/>
              <a:defRPr/>
            </a:lvl9pPr>
          </a:lstStyle>
          <a:p/>
        </p:txBody>
      </p:sp>
      <p:sp>
        <p:nvSpPr>
          <p:cNvPr id="38" name="Shape 38"/>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9" name="Shape 39"/>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0" name="Shape 40"/>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41" name="Shape 41"/>
        <p:cNvGrpSpPr/>
        <p:nvPr/>
      </p:nvGrpSpPr>
      <p:grpSpPr>
        <a:xfrm>
          <a:off x="0" y="0"/>
          <a:ext cx="0" cy="0"/>
          <a:chOff x="0" y="0"/>
          <a:chExt cx="0" cy="0"/>
        </a:xfrm>
      </p:grpSpPr>
      <p:sp>
        <p:nvSpPr>
          <p:cNvPr id="42" name="Shape 42"/>
          <p:cNvSpPr txBox="1"/>
          <p:nvPr>
            <p:ph type="title"/>
          </p:nvPr>
        </p:nvSpPr>
        <p:spPr>
          <a:xfrm>
            <a:off x="0" y="0"/>
            <a:ext cx="7886700" cy="1325700"/>
          </a:xfrm>
          <a:prstGeom prst="rect">
            <a:avLst/>
          </a:prstGeom>
          <a:noFill/>
          <a:ln>
            <a:noFill/>
          </a:ln>
        </p:spPr>
        <p:txBody>
          <a:bodyPr anchorCtr="0" anchor="t" bIns="91425" lIns="91425" rIns="91425" tIns="91425"/>
          <a:lstStyle>
            <a:lvl1pPr rtl="0" algn="l">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3" name="Shape 43"/>
          <p:cNvSpPr txBox="1"/>
          <p:nvPr>
            <p:ph idx="1" type="body"/>
          </p:nvPr>
        </p:nvSpPr>
        <p:spPr>
          <a:xfrm>
            <a:off x="628650" y="1825625"/>
            <a:ext cx="7886700" cy="4351199"/>
          </a:xfrm>
          <a:prstGeom prst="rect">
            <a:avLst/>
          </a:prstGeom>
          <a:noFill/>
          <a:ln>
            <a:noFill/>
          </a:ln>
        </p:spPr>
        <p:txBody>
          <a:bodyPr anchorCtr="0" anchor="t" bIns="91425" lIns="91425" rIns="91425" tIns="91425"/>
          <a:lstStyle>
            <a:lvl1pPr indent="-50800" marL="228600" rtl="0" algn="l">
              <a:lnSpc>
                <a:spcPct val="90000"/>
              </a:lnSpc>
              <a:spcBef>
                <a:spcPts val="1000"/>
              </a:spcBef>
              <a:buClr>
                <a:schemeClr val="dk1"/>
              </a:buClr>
              <a:buFont typeface="Arial"/>
              <a:buChar char="•"/>
              <a:defRPr/>
            </a:lvl1pPr>
            <a:lvl2pPr indent="-76200" marL="685800" rtl="0" algn="l">
              <a:lnSpc>
                <a:spcPct val="90000"/>
              </a:lnSpc>
              <a:spcBef>
                <a:spcPts val="500"/>
              </a:spcBef>
              <a:buClr>
                <a:schemeClr val="dk1"/>
              </a:buClr>
              <a:buFont typeface="Arial"/>
              <a:buChar char="•"/>
              <a:defRPr/>
            </a:lvl2pPr>
            <a:lvl3pPr indent="-101600" marL="1143000" rtl="0" algn="l">
              <a:lnSpc>
                <a:spcPct val="90000"/>
              </a:lnSpc>
              <a:spcBef>
                <a:spcPts val="500"/>
              </a:spcBef>
              <a:buClr>
                <a:schemeClr val="dk1"/>
              </a:buClr>
              <a:buFont typeface="Arial"/>
              <a:buChar char="•"/>
              <a:defRPr/>
            </a:lvl3pPr>
            <a:lvl4pPr indent="-114300" marL="1600200" rtl="0" algn="l">
              <a:lnSpc>
                <a:spcPct val="90000"/>
              </a:lnSpc>
              <a:spcBef>
                <a:spcPts val="500"/>
              </a:spcBef>
              <a:buClr>
                <a:schemeClr val="dk1"/>
              </a:buClr>
              <a:buFont typeface="Arial"/>
              <a:buChar char="•"/>
              <a:defRPr/>
            </a:lvl4pPr>
            <a:lvl5pPr indent="-114300" marL="2057400" rtl="0" algn="l">
              <a:lnSpc>
                <a:spcPct val="90000"/>
              </a:lnSpc>
              <a:spcBef>
                <a:spcPts val="500"/>
              </a:spcBef>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44" name="Shape 44"/>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5" name="Shape 45"/>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6" name="Shape 46"/>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47" name="Shape 47"/>
        <p:cNvGrpSpPr/>
        <p:nvPr/>
      </p:nvGrpSpPr>
      <p:grpSpPr>
        <a:xfrm>
          <a:off x="0" y="0"/>
          <a:ext cx="0" cy="0"/>
          <a:chOff x="0" y="0"/>
          <a:chExt cx="0" cy="0"/>
        </a:xfrm>
      </p:grpSpPr>
      <p:sp>
        <p:nvSpPr>
          <p:cNvPr id="48" name="Shape 48"/>
          <p:cNvSpPr txBox="1"/>
          <p:nvPr>
            <p:ph type="title"/>
          </p:nvPr>
        </p:nvSpPr>
        <p:spPr>
          <a:xfrm>
            <a:off x="623887" y="1709739"/>
            <a:ext cx="7886700" cy="2852700"/>
          </a:xfrm>
          <a:prstGeom prst="rect">
            <a:avLst/>
          </a:prstGeom>
          <a:noFill/>
          <a:ln>
            <a:noFill/>
          </a:ln>
        </p:spPr>
        <p:txBody>
          <a:bodyPr anchorCtr="0" anchor="b"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9" name="Shape 49"/>
          <p:cNvSpPr txBox="1"/>
          <p:nvPr>
            <p:ph idx="1" type="body"/>
          </p:nvPr>
        </p:nvSpPr>
        <p:spPr>
          <a:xfrm>
            <a:off x="623887" y="4589464"/>
            <a:ext cx="7886700" cy="1500300"/>
          </a:xfrm>
          <a:prstGeom prst="rect">
            <a:avLst/>
          </a:prstGeom>
          <a:noFill/>
          <a:ln>
            <a:noFill/>
          </a:ln>
        </p:spPr>
        <p:txBody>
          <a:bodyPr anchorCtr="0" anchor="t" bIns="91425" lIns="91425" rIns="91425" tIns="91425"/>
          <a:lstStyle>
            <a:lvl1pPr indent="0" marL="0" rtl="0">
              <a:spcBef>
                <a:spcPts val="0"/>
              </a:spcBef>
              <a:buClr>
                <a:schemeClr val="dk1"/>
              </a:buClr>
              <a:buFont typeface="Calibri"/>
              <a:buNone/>
              <a:defRPr/>
            </a:lvl1pPr>
            <a:lvl2pPr indent="0" marL="457200" rtl="0">
              <a:spcBef>
                <a:spcPts val="0"/>
              </a:spcBef>
              <a:buClr>
                <a:srgbClr val="888888"/>
              </a:buClr>
              <a:buFont typeface="Calibri"/>
              <a:buNone/>
              <a:defRPr/>
            </a:lvl2pPr>
            <a:lvl3pPr indent="0" marL="914400" rtl="0">
              <a:spcBef>
                <a:spcPts val="0"/>
              </a:spcBef>
              <a:buClr>
                <a:srgbClr val="888888"/>
              </a:buClr>
              <a:buFont typeface="Calibri"/>
              <a:buNone/>
              <a:defRPr/>
            </a:lvl3pPr>
            <a:lvl4pPr indent="0" marL="1371600" rtl="0">
              <a:spcBef>
                <a:spcPts val="0"/>
              </a:spcBef>
              <a:buClr>
                <a:srgbClr val="888888"/>
              </a:buClr>
              <a:buFont typeface="Calibri"/>
              <a:buNone/>
              <a:defRPr/>
            </a:lvl4pPr>
            <a:lvl5pPr indent="0" marL="1828800" rtl="0">
              <a:spcBef>
                <a:spcPts val="0"/>
              </a:spcBef>
              <a:buClr>
                <a:srgbClr val="888888"/>
              </a:buClr>
              <a:buFont typeface="Calibri"/>
              <a:buNone/>
              <a:defRPr/>
            </a:lvl5pPr>
            <a:lvl6pPr indent="0" marL="2286000" rtl="0">
              <a:spcBef>
                <a:spcPts val="0"/>
              </a:spcBef>
              <a:buClr>
                <a:srgbClr val="888888"/>
              </a:buClr>
              <a:buFont typeface="Calibri"/>
              <a:buNone/>
              <a:defRPr/>
            </a:lvl6pPr>
            <a:lvl7pPr indent="0" marL="2743200" rtl="0">
              <a:spcBef>
                <a:spcPts val="0"/>
              </a:spcBef>
              <a:buClr>
                <a:srgbClr val="888888"/>
              </a:buClr>
              <a:buFont typeface="Calibri"/>
              <a:buNone/>
              <a:defRPr/>
            </a:lvl7pPr>
            <a:lvl8pPr indent="0" marL="3200400" rtl="0">
              <a:spcBef>
                <a:spcPts val="0"/>
              </a:spcBef>
              <a:buClr>
                <a:srgbClr val="888888"/>
              </a:buClr>
              <a:buFont typeface="Calibri"/>
              <a:buNone/>
              <a:defRPr/>
            </a:lvl8pPr>
            <a:lvl9pPr indent="0" marL="3657600" rtl="0">
              <a:spcBef>
                <a:spcPts val="0"/>
              </a:spcBef>
              <a:buClr>
                <a:srgbClr val="888888"/>
              </a:buClr>
              <a:buFont typeface="Calibri"/>
              <a:buNone/>
              <a:defRPr/>
            </a:lvl9pPr>
          </a:lstStyle>
          <a:p/>
        </p:txBody>
      </p:sp>
      <p:sp>
        <p:nvSpPr>
          <p:cNvPr id="50" name="Shape 50"/>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1" name="Shape 51"/>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2" name="Shape 52"/>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5.xml"/></Relationships>
</file>

<file path=ppt/slideMasters/_rels/slideMaster2.xml.rels><?xml version="1.0" encoding="UTF-8" standalone="yes"?><Relationships xmlns="http://schemas.openxmlformats.org/package/2006/relationships"><Relationship Id="rId12"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11" Type="http://schemas.openxmlformats.org/officeDocument/2006/relationships/slideLayout" Target="../slideLayouts/slideLayout17.xml"/><Relationship Id="rId3" Type="http://schemas.openxmlformats.org/officeDocument/2006/relationships/slideLayout" Target="../slideLayouts/slideLayout9.xml"/><Relationship Id="rId9" Type="http://schemas.openxmlformats.org/officeDocument/2006/relationships/slideLayout" Target="../slideLayouts/slideLayout15.xml"/><Relationship Id="rId6" Type="http://schemas.openxmlformats.org/officeDocument/2006/relationships/slideLayout" Target="../slideLayouts/slideLayout12.xml"/><Relationship Id="rId5" Type="http://schemas.openxmlformats.org/officeDocument/2006/relationships/slideLayout" Target="../slideLayouts/slideLayout11.xml"/><Relationship Id="rId8" Type="http://schemas.openxmlformats.org/officeDocument/2006/relationships/slideLayout" Target="../slideLayouts/slideLayout14.xml"/><Relationship Id="rId7"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12" Type="http://schemas.openxmlformats.org/officeDocument/2006/relationships/theme" Target="../theme/theme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11" Type="http://schemas.openxmlformats.org/officeDocument/2006/relationships/slideLayout" Target="../slideLayouts/slideLayout28.xml"/><Relationship Id="rId3" Type="http://schemas.openxmlformats.org/officeDocument/2006/relationships/slideLayout" Target="../slideLayouts/slideLayout20.xml"/><Relationship Id="rId9" Type="http://schemas.openxmlformats.org/officeDocument/2006/relationships/slideLayout" Target="../slideLayouts/slideLayout26.xml"/><Relationship Id="rId6" Type="http://schemas.openxmlformats.org/officeDocument/2006/relationships/slideLayout" Target="../slideLayouts/slideLayout23.xml"/><Relationship Id="rId5" Type="http://schemas.openxmlformats.org/officeDocument/2006/relationships/slideLayout" Target="../slideLayouts/slideLayout22.xml"/><Relationship Id="rId8" Type="http://schemas.openxmlformats.org/officeDocument/2006/relationships/slideLayout" Target="../slideLayouts/slideLayout25.xml"/><Relationship Id="rId7"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74637"/>
            <a:ext cx="8229600" cy="1143000"/>
          </a:xfrm>
          <a:prstGeom prst="rect">
            <a:avLst/>
          </a:prstGeom>
          <a:noFill/>
          <a:ln>
            <a:noFill/>
          </a:ln>
        </p:spPr>
        <p:txBody>
          <a:bodyPr anchorCtr="0" anchor="b" bIns="91425" lIns="91425" rIns="91425" tIns="91425"/>
          <a:lstStyle>
            <a:lvl1pPr>
              <a:spcBef>
                <a:spcPts val="0"/>
              </a:spcBef>
              <a:buClr>
                <a:schemeClr val="dk1"/>
              </a:buClr>
              <a:buSzPct val="100000"/>
              <a:buNone/>
              <a:defRPr b="1" sz="3600">
                <a:solidFill>
                  <a:schemeClr val="dk1"/>
                </a:solidFill>
              </a:defRPr>
            </a:lvl1pPr>
            <a:lvl2pPr>
              <a:spcBef>
                <a:spcPts val="0"/>
              </a:spcBef>
              <a:buClr>
                <a:schemeClr val="dk1"/>
              </a:buClr>
              <a:buSzPct val="100000"/>
              <a:buNone/>
              <a:defRPr b="1" sz="3600">
                <a:solidFill>
                  <a:schemeClr val="dk1"/>
                </a:solidFill>
              </a:defRPr>
            </a:lvl2pPr>
            <a:lvl3pPr>
              <a:spcBef>
                <a:spcPts val="0"/>
              </a:spcBef>
              <a:buClr>
                <a:schemeClr val="dk1"/>
              </a:buClr>
              <a:buSzPct val="100000"/>
              <a:buNone/>
              <a:defRPr b="1" sz="3600">
                <a:solidFill>
                  <a:schemeClr val="dk1"/>
                </a:solidFill>
              </a:defRPr>
            </a:lvl3pPr>
            <a:lvl4pPr>
              <a:spcBef>
                <a:spcPts val="0"/>
              </a:spcBef>
              <a:buClr>
                <a:schemeClr val="dk1"/>
              </a:buClr>
              <a:buSzPct val="100000"/>
              <a:buNone/>
              <a:defRPr b="1" sz="3600">
                <a:solidFill>
                  <a:schemeClr val="dk1"/>
                </a:solidFill>
              </a:defRPr>
            </a:lvl4pPr>
            <a:lvl5pPr>
              <a:spcBef>
                <a:spcPts val="0"/>
              </a:spcBef>
              <a:buClr>
                <a:schemeClr val="dk1"/>
              </a:buClr>
              <a:buSzPct val="100000"/>
              <a:buNone/>
              <a:defRPr b="1" sz="3600">
                <a:solidFill>
                  <a:schemeClr val="dk1"/>
                </a:solidFill>
              </a:defRPr>
            </a:lvl5pPr>
            <a:lvl6pPr>
              <a:spcBef>
                <a:spcPts val="0"/>
              </a:spcBef>
              <a:buClr>
                <a:schemeClr val="dk1"/>
              </a:buClr>
              <a:buSzPct val="100000"/>
              <a:buNone/>
              <a:defRPr b="1" sz="3600">
                <a:solidFill>
                  <a:schemeClr val="dk1"/>
                </a:solidFill>
              </a:defRPr>
            </a:lvl6pPr>
            <a:lvl7pPr>
              <a:spcBef>
                <a:spcPts val="0"/>
              </a:spcBef>
              <a:buClr>
                <a:schemeClr val="dk1"/>
              </a:buClr>
              <a:buSzPct val="100000"/>
              <a:buNone/>
              <a:defRPr b="1" sz="3600">
                <a:solidFill>
                  <a:schemeClr val="dk1"/>
                </a:solidFill>
              </a:defRPr>
            </a:lvl7pPr>
            <a:lvl8pPr>
              <a:spcBef>
                <a:spcPts val="0"/>
              </a:spcBef>
              <a:buClr>
                <a:schemeClr val="dk1"/>
              </a:buClr>
              <a:buSzPct val="100000"/>
              <a:buNone/>
              <a:defRPr b="1" sz="3600">
                <a:solidFill>
                  <a:schemeClr val="dk1"/>
                </a:solidFill>
              </a:defRPr>
            </a:lvl8pPr>
            <a:lvl9pPr>
              <a:spcBef>
                <a:spcPts val="0"/>
              </a:spcBef>
              <a:buClr>
                <a:schemeClr val="dk1"/>
              </a:buClr>
              <a:buSzPct val="100000"/>
              <a:buNone/>
              <a:defRPr b="1" sz="3600">
                <a:solidFill>
                  <a:schemeClr val="dk1"/>
                </a:solidFill>
              </a:defRPr>
            </a:lvl9pPr>
          </a:lstStyle>
          <a:p/>
        </p:txBody>
      </p:sp>
      <p:sp>
        <p:nvSpPr>
          <p:cNvPr id="6" name="Shape 6"/>
          <p:cNvSpPr txBox="1"/>
          <p:nvPr>
            <p:ph idx="1" type="body"/>
          </p:nvPr>
        </p:nvSpPr>
        <p:spPr>
          <a:xfrm>
            <a:off x="457200" y="1600200"/>
            <a:ext cx="8229600" cy="4967700"/>
          </a:xfrm>
          <a:prstGeom prst="rect">
            <a:avLst/>
          </a:prstGeom>
          <a:noFill/>
          <a:ln>
            <a:noFill/>
          </a:ln>
        </p:spPr>
        <p:txBody>
          <a:bodyPr anchorCtr="0" anchor="t" bIns="91425" lIns="91425" rIns="91425" tIns="91425"/>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p:txBody>
      </p:sp>
      <p:sp>
        <p:nvSpPr>
          <p:cNvPr id="7" name="Shape 7"/>
          <p:cNvSpPr txBox="1"/>
          <p:nvPr>
            <p:ph idx="12" type="sldNum"/>
          </p:nvPr>
        </p:nvSpPr>
        <p:spPr>
          <a:xfrm>
            <a:off x="8556791" y="6333134"/>
            <a:ext cx="548699" cy="524699"/>
          </a:xfrm>
          <a:prstGeom prst="rect">
            <a:avLst/>
          </a:prstGeom>
          <a:noFill/>
          <a:ln>
            <a:noFill/>
          </a:ln>
        </p:spPr>
        <p:txBody>
          <a:bodyPr anchorCtr="0" anchor="ctr" bIns="91425" lIns="91425" rIns="91425" tIns="91425">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9" name="Shape 29"/>
        <p:cNvGrpSpPr/>
        <p:nvPr/>
      </p:nvGrpSpPr>
      <p:grpSpPr>
        <a:xfrm>
          <a:off x="0" y="0"/>
          <a:ext cx="0" cy="0"/>
          <a:chOff x="0" y="0"/>
          <a:chExt cx="0" cy="0"/>
        </a:xfrm>
      </p:grpSpPr>
      <p:sp>
        <p:nvSpPr>
          <p:cNvPr id="30" name="Shape 30"/>
          <p:cNvSpPr txBox="1"/>
          <p:nvPr>
            <p:ph type="title"/>
          </p:nvPr>
        </p:nvSpPr>
        <p:spPr>
          <a:xfrm>
            <a:off x="628650" y="365126"/>
            <a:ext cx="7886700" cy="1325700"/>
          </a:xfrm>
          <a:prstGeom prst="rect">
            <a:avLst/>
          </a:prstGeom>
          <a:noFill/>
          <a:ln>
            <a:noFill/>
          </a:ln>
        </p:spPr>
        <p:txBody>
          <a:bodyPr anchorCtr="0" anchor="ctr" bIns="91425" lIns="91425" rIns="91425" tIns="91425"/>
          <a:lstStyle>
            <a:lvl1pPr indent="0" marL="0" marR="0" rtl="0" algn="l">
              <a:lnSpc>
                <a:spcPct val="90000"/>
              </a:lnSpc>
              <a:spcBef>
                <a:spcPts val="0"/>
              </a:spcBef>
              <a:buClr>
                <a:schemeClr val="dk1"/>
              </a:buClr>
              <a:buFont typeface="Calibri"/>
              <a:buNone/>
              <a:defRPr/>
            </a:lvl1pPr>
            <a:lvl2pPr indent="0" marL="0" marR="0" rtl="0" algn="l">
              <a:spcBef>
                <a:spcPts val="0"/>
              </a:spcBef>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
        <p:nvSpPr>
          <p:cNvPr id="31" name="Shape 31"/>
          <p:cNvSpPr txBox="1"/>
          <p:nvPr>
            <p:ph idx="1" type="body"/>
          </p:nvPr>
        </p:nvSpPr>
        <p:spPr>
          <a:xfrm>
            <a:off x="628650" y="1825625"/>
            <a:ext cx="7886700" cy="4351199"/>
          </a:xfrm>
          <a:prstGeom prst="rect">
            <a:avLst/>
          </a:prstGeom>
          <a:noFill/>
          <a:ln>
            <a:noFill/>
          </a:ln>
        </p:spPr>
        <p:txBody>
          <a:bodyPr anchorCtr="0" anchor="t" bIns="91425" lIns="91425" rIns="91425" tIns="91425"/>
          <a:lstStyle>
            <a:lvl1pPr indent="-50800" marL="228600" marR="0" rtl="0" algn="l">
              <a:lnSpc>
                <a:spcPct val="90000"/>
              </a:lnSpc>
              <a:spcBef>
                <a:spcPts val="1000"/>
              </a:spcBef>
              <a:buClr>
                <a:schemeClr val="dk1"/>
              </a:buClr>
              <a:buFont typeface="Arial"/>
              <a:buChar char="•"/>
              <a:defRPr/>
            </a:lvl1pPr>
            <a:lvl2pPr indent="-76200" marL="685800" marR="0" rtl="0" algn="l">
              <a:lnSpc>
                <a:spcPct val="90000"/>
              </a:lnSpc>
              <a:spcBef>
                <a:spcPts val="500"/>
              </a:spcBef>
              <a:buClr>
                <a:schemeClr val="dk1"/>
              </a:buClr>
              <a:buFont typeface="Arial"/>
              <a:buChar char="•"/>
              <a:defRPr/>
            </a:lvl2pPr>
            <a:lvl3pPr indent="-101600" marL="1143000" marR="0" rtl="0" algn="l">
              <a:lnSpc>
                <a:spcPct val="90000"/>
              </a:lnSpc>
              <a:spcBef>
                <a:spcPts val="500"/>
              </a:spcBef>
              <a:buClr>
                <a:schemeClr val="dk1"/>
              </a:buClr>
              <a:buFont typeface="Arial"/>
              <a:buChar char="•"/>
              <a:defRPr/>
            </a:lvl3pPr>
            <a:lvl4pPr indent="-114300" marL="1600200" marR="0" rtl="0" algn="l">
              <a:lnSpc>
                <a:spcPct val="90000"/>
              </a:lnSpc>
              <a:spcBef>
                <a:spcPts val="500"/>
              </a:spcBef>
              <a:buClr>
                <a:schemeClr val="dk1"/>
              </a:buClr>
              <a:buFont typeface="Arial"/>
              <a:buChar char="•"/>
              <a:defRPr/>
            </a:lvl4pPr>
            <a:lvl5pPr indent="-114300" marL="2057400" marR="0" rtl="0" algn="l">
              <a:lnSpc>
                <a:spcPct val="90000"/>
              </a:lnSpc>
              <a:spcBef>
                <a:spcPts val="500"/>
              </a:spcBef>
              <a:buClr>
                <a:schemeClr val="dk1"/>
              </a:buClr>
              <a:buFont typeface="Arial"/>
              <a:buChar char="•"/>
              <a:defRPr/>
            </a:lvl5pPr>
            <a:lvl6pPr indent="-114300" marL="2514600" marR="0" rtl="0" algn="l">
              <a:lnSpc>
                <a:spcPct val="90000"/>
              </a:lnSpc>
              <a:spcBef>
                <a:spcPts val="500"/>
              </a:spcBef>
              <a:buClr>
                <a:schemeClr val="dk1"/>
              </a:buClr>
              <a:buFont typeface="Arial"/>
              <a:buChar char="•"/>
              <a:defRPr/>
            </a:lvl6pPr>
            <a:lvl7pPr indent="-114300" marL="2971800" marR="0" rtl="0" algn="l">
              <a:lnSpc>
                <a:spcPct val="90000"/>
              </a:lnSpc>
              <a:spcBef>
                <a:spcPts val="500"/>
              </a:spcBef>
              <a:buClr>
                <a:schemeClr val="dk1"/>
              </a:buClr>
              <a:buFont typeface="Arial"/>
              <a:buChar char="•"/>
              <a:defRPr/>
            </a:lvl7pPr>
            <a:lvl8pPr indent="-114300" marL="3429000" marR="0" rtl="0" algn="l">
              <a:lnSpc>
                <a:spcPct val="90000"/>
              </a:lnSpc>
              <a:spcBef>
                <a:spcPts val="500"/>
              </a:spcBef>
              <a:buClr>
                <a:schemeClr val="dk1"/>
              </a:buClr>
              <a:buFont typeface="Arial"/>
              <a:buChar char="•"/>
              <a:defRPr/>
            </a:lvl8pPr>
            <a:lvl9pPr indent="-114300" marL="3886200" marR="0" rtl="0" algn="l">
              <a:lnSpc>
                <a:spcPct val="90000"/>
              </a:lnSpc>
              <a:spcBef>
                <a:spcPts val="500"/>
              </a:spcBef>
              <a:buClr>
                <a:schemeClr val="dk1"/>
              </a:buClr>
              <a:buFont typeface="Arial"/>
              <a:buChar char="•"/>
              <a:defRPr/>
            </a:lvl9pPr>
          </a:lstStyle>
          <a:p/>
        </p:txBody>
      </p:sp>
      <p:sp>
        <p:nvSpPr>
          <p:cNvPr id="32" name="Shape 32"/>
          <p:cNvSpPr txBox="1"/>
          <p:nvPr>
            <p:ph idx="10" type="dt"/>
          </p:nvPr>
        </p:nvSpPr>
        <p:spPr>
          <a:xfrm>
            <a:off x="628650" y="6356351"/>
            <a:ext cx="2057400"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3" name="Shape 33"/>
          <p:cNvSpPr txBox="1"/>
          <p:nvPr>
            <p:ph idx="11" type="ftr"/>
          </p:nvPr>
        </p:nvSpPr>
        <p:spPr>
          <a:xfrm>
            <a:off x="3028950" y="6356351"/>
            <a:ext cx="3086099"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4" name="Shape 34"/>
          <p:cNvSpPr txBox="1"/>
          <p:nvPr>
            <p:ph idx="12" type="sldNum"/>
          </p:nvPr>
        </p:nvSpPr>
        <p:spPr>
          <a:xfrm>
            <a:off x="6457950" y="6356351"/>
            <a:ext cx="2057400"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lt1"/>
            </a:gs>
            <a:gs pos="100000">
              <a:srgbClr val="F9F9F9"/>
            </a:gs>
          </a:gsLst>
          <a:path path="circle">
            <a:fillToRect b="100%" l="100%"/>
          </a:path>
          <a:tileRect r="-100%" t="-100%"/>
        </a:gradFill>
      </p:bgPr>
    </p:bg>
    <p:spTree>
      <p:nvGrpSpPr>
        <p:cNvPr id="104" name="Shape 104"/>
        <p:cNvGrpSpPr/>
        <p:nvPr/>
      </p:nvGrpSpPr>
      <p:grpSpPr>
        <a:xfrm>
          <a:off x="0" y="0"/>
          <a:ext cx="0" cy="0"/>
          <a:chOff x="0" y="0"/>
          <a:chExt cx="0" cy="0"/>
        </a:xfrm>
      </p:grpSpPr>
      <p:sp>
        <p:nvSpPr>
          <p:cNvPr id="105" name="Shape 10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marL="0" marR="0" rtl="0" algn="ctr">
              <a:spcBef>
                <a:spcPts val="0"/>
              </a:spcBef>
              <a:buClr>
                <a:srgbClr val="262626"/>
              </a:buClr>
              <a:buFont typeface="Calibri"/>
              <a:buNone/>
              <a:defRPr/>
            </a:lvl1pPr>
            <a:lvl2pPr indent="0" marL="0" marR="0" rtl="0" algn="l">
              <a:spcBef>
                <a:spcPts val="0"/>
              </a:spcBef>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
        <p:nvSpPr>
          <p:cNvPr id="106" name="Shape 106"/>
          <p:cNvSpPr txBox="1"/>
          <p:nvPr>
            <p:ph idx="1" type="body"/>
          </p:nvPr>
        </p:nvSpPr>
        <p:spPr>
          <a:xfrm>
            <a:off x="457200" y="1600200"/>
            <a:ext cx="8229600" cy="4526100"/>
          </a:xfrm>
          <a:prstGeom prst="rect">
            <a:avLst/>
          </a:prstGeom>
          <a:noFill/>
          <a:ln>
            <a:noFill/>
          </a:ln>
        </p:spPr>
        <p:txBody>
          <a:bodyPr anchorCtr="0" anchor="t" bIns="91425" lIns="91425" rIns="91425" tIns="91425"/>
          <a:lstStyle>
            <a:lvl1pPr indent="-139700" marL="342900" marR="0" rtl="0" algn="l">
              <a:spcBef>
                <a:spcPts val="640"/>
              </a:spcBef>
              <a:buClr>
                <a:schemeClr val="lt1"/>
              </a:buClr>
              <a:buFont typeface="Arial"/>
              <a:buChar char="•"/>
              <a:defRPr/>
            </a:lvl1pPr>
            <a:lvl2pPr indent="-107950" marL="742950" marR="0" rtl="0" algn="l">
              <a:spcBef>
                <a:spcPts val="560"/>
              </a:spcBef>
              <a:buClr>
                <a:schemeClr val="lt1"/>
              </a:buClr>
              <a:buFont typeface="Arial"/>
              <a:buChar char="–"/>
              <a:defRPr/>
            </a:lvl2pPr>
            <a:lvl3pPr indent="-76200" marL="1143000" marR="0" rtl="0" algn="l">
              <a:spcBef>
                <a:spcPts val="480"/>
              </a:spcBef>
              <a:buClr>
                <a:schemeClr val="lt1"/>
              </a:buClr>
              <a:buFont typeface="Arial"/>
              <a:buChar char="•"/>
              <a:defRPr/>
            </a:lvl3pPr>
            <a:lvl4pPr indent="-101600" marL="1600200" marR="0" rtl="0" algn="l">
              <a:spcBef>
                <a:spcPts val="400"/>
              </a:spcBef>
              <a:buClr>
                <a:schemeClr val="lt1"/>
              </a:buClr>
              <a:buFont typeface="Arial"/>
              <a:buChar char="–"/>
              <a:defRPr/>
            </a:lvl4pPr>
            <a:lvl5pPr indent="-101600" marL="2057400" marR="0" rtl="0" algn="l">
              <a:spcBef>
                <a:spcPts val="400"/>
              </a:spcBef>
              <a:buClr>
                <a:schemeClr val="lt1"/>
              </a:buClr>
              <a:buFont typeface="Arial"/>
              <a:buChar char="»"/>
              <a:defRPr/>
            </a:lvl5pPr>
            <a:lvl6pPr indent="-101600" marL="2514600" marR="0" rtl="0" algn="l">
              <a:spcBef>
                <a:spcPts val="400"/>
              </a:spcBef>
              <a:buClr>
                <a:schemeClr val="dk1"/>
              </a:buClr>
              <a:buFont typeface="Arial"/>
              <a:buChar char="•"/>
              <a:defRPr/>
            </a:lvl6pPr>
            <a:lvl7pPr indent="-101600" marL="2971800" marR="0" rtl="0" algn="l">
              <a:spcBef>
                <a:spcPts val="400"/>
              </a:spcBef>
              <a:buClr>
                <a:schemeClr val="dk1"/>
              </a:buClr>
              <a:buFont typeface="Arial"/>
              <a:buChar char="•"/>
              <a:defRPr/>
            </a:lvl7pPr>
            <a:lvl8pPr indent="-101600" marL="3429000" marR="0" rtl="0" algn="l">
              <a:spcBef>
                <a:spcPts val="400"/>
              </a:spcBef>
              <a:buClr>
                <a:schemeClr val="dk1"/>
              </a:buClr>
              <a:buFont typeface="Arial"/>
              <a:buChar char="•"/>
              <a:defRPr/>
            </a:lvl8pPr>
            <a:lvl9pPr indent="-101600" marL="3886200" marR="0" rtl="0" algn="l">
              <a:spcBef>
                <a:spcPts val="400"/>
              </a:spcBef>
              <a:buClr>
                <a:schemeClr val="dk1"/>
              </a:buClr>
              <a:buFont typeface="Arial"/>
              <a:buChar char="•"/>
              <a:defRPr/>
            </a:lvl9pPr>
          </a:lstStyle>
          <a:p/>
        </p:txBody>
      </p:sp>
      <p:sp>
        <p:nvSpPr>
          <p:cNvPr id="107" name="Shape 107"/>
          <p:cNvSpPr txBox="1"/>
          <p:nvPr>
            <p:ph idx="10" type="dt"/>
          </p:nvPr>
        </p:nvSpPr>
        <p:spPr>
          <a:xfrm>
            <a:off x="457200" y="6356350"/>
            <a:ext cx="21335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08" name="Shape 108"/>
          <p:cNvSpPr txBox="1"/>
          <p:nvPr>
            <p:ph idx="11" type="ftr"/>
          </p:nvPr>
        </p:nvSpPr>
        <p:spPr>
          <a:xfrm>
            <a:off x="3124200" y="6356350"/>
            <a:ext cx="28956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09" name="Shape 109"/>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lvl1pPr indent="0" marL="0" marR="0" rtl="0" algn="r">
              <a:spcBef>
                <a:spcPts val="0"/>
              </a:spcBef>
              <a:buNone/>
              <a:defRPr b="0" baseline="0" i="0" sz="1200" u="none" cap="none" strike="noStrike">
                <a:solidFill>
                  <a:srgbClr val="888888"/>
                </a:solidFill>
                <a:latin typeface="Calibri"/>
                <a:ea typeface="Calibri"/>
                <a:cs typeface="Calibri"/>
                <a:sym typeface="Calibri"/>
              </a:defRPr>
            </a:lvl1pPr>
          </a:lstStyle>
          <a:p>
            <a:pPr indent="0" lvl="0" marL="0">
              <a:spcBef>
                <a:spcPts val="0"/>
              </a:spcBef>
              <a:buSzPct val="25000"/>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 Id="rId3" Type="http://schemas.openxmlformats.org/officeDocument/2006/relationships/image" Target="../media/image4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6.png"/><Relationship Id="rId3" Type="http://schemas.openxmlformats.org/officeDocument/2006/relationships/image" Target="../media/image4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6.png"/><Relationship Id="rId3" Type="http://schemas.openxmlformats.org/officeDocument/2006/relationships/image" Target="../media/image4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5.png"/><Relationship Id="rId3" Type="http://schemas.openxmlformats.org/officeDocument/2006/relationships/image" Target="../media/image4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 Id="rId10" Type="http://schemas.openxmlformats.org/officeDocument/2006/relationships/image" Target="../media/image38.png"/><Relationship Id="rId4" Type="http://schemas.openxmlformats.org/officeDocument/2006/relationships/image" Target="../media/image20.png"/><Relationship Id="rId11" Type="http://schemas.openxmlformats.org/officeDocument/2006/relationships/image" Target="../media/image25.png"/><Relationship Id="rId3" Type="http://schemas.openxmlformats.org/officeDocument/2006/relationships/image" Target="../media/image34.png"/><Relationship Id="rId9" Type="http://schemas.openxmlformats.org/officeDocument/2006/relationships/image" Target="../media/image37.png"/><Relationship Id="rId6" Type="http://schemas.openxmlformats.org/officeDocument/2006/relationships/image" Target="../media/image23.png"/><Relationship Id="rId5" Type="http://schemas.openxmlformats.org/officeDocument/2006/relationships/image" Target="../media/image21.png"/><Relationship Id="rId8" Type="http://schemas.openxmlformats.org/officeDocument/2006/relationships/image" Target="../media/image24.png"/><Relationship Id="rId7" Type="http://schemas.openxmlformats.org/officeDocument/2006/relationships/image" Target="../media/image2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6.png"/><Relationship Id="rId3" Type="http://schemas.openxmlformats.org/officeDocument/2006/relationships/image" Target="../media/image4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5.png"/><Relationship Id="rId3" Type="http://schemas.openxmlformats.org/officeDocument/2006/relationships/image" Target="../media/image46.png"/></Relationships>
</file>

<file path=ppt/slides/_rels/slide2.xml.rels><?xml version="1.0" encoding="UTF-8" standalone="yes"?><Relationships xmlns="http://schemas.openxmlformats.org/package/2006/relationships"><Relationship Id="rId12" Type="http://schemas.openxmlformats.org/officeDocument/2006/relationships/image" Target="../media/image08.png"/><Relationship Id="rId2" Type="http://schemas.openxmlformats.org/officeDocument/2006/relationships/notesSlide" Target="../notesSlides/notesSlide2.xml"/><Relationship Id="rId1" Type="http://schemas.openxmlformats.org/officeDocument/2006/relationships/slideLayout" Target="../slideLayouts/slideLayout8.xml"/><Relationship Id="rId10" Type="http://schemas.openxmlformats.org/officeDocument/2006/relationships/image" Target="../media/image06.png"/><Relationship Id="rId4" Type="http://schemas.openxmlformats.org/officeDocument/2006/relationships/image" Target="../media/image02.png"/><Relationship Id="rId11" Type="http://schemas.openxmlformats.org/officeDocument/2006/relationships/image" Target="../media/image09.png"/><Relationship Id="rId3" Type="http://schemas.openxmlformats.org/officeDocument/2006/relationships/image" Target="../media/image00.png"/><Relationship Id="rId9" Type="http://schemas.openxmlformats.org/officeDocument/2006/relationships/image" Target="../media/image05.png"/><Relationship Id="rId6" Type="http://schemas.openxmlformats.org/officeDocument/2006/relationships/image" Target="../media/image03.png"/><Relationship Id="rId5" Type="http://schemas.openxmlformats.org/officeDocument/2006/relationships/image" Target="../media/image01.png"/><Relationship Id="rId8" Type="http://schemas.openxmlformats.org/officeDocument/2006/relationships/image" Target="../media/image04.png"/><Relationship Id="rId7" Type="http://schemas.openxmlformats.org/officeDocument/2006/relationships/image" Target="../media/image07.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6.png"/><Relationship Id="rId3" Type="http://schemas.openxmlformats.org/officeDocument/2006/relationships/image" Target="../media/image45.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45.png"/><Relationship Id="rId3" Type="http://schemas.openxmlformats.org/officeDocument/2006/relationships/image" Target="../media/image46.png"/></Relationships>
</file>

<file path=ppt/slides/_rels/slide3.xml.rels><?xml version="1.0" encoding="UTF-8" standalone="yes"?><Relationships xmlns="http://schemas.openxmlformats.org/package/2006/relationships"><Relationship Id="rId14" Type="http://schemas.openxmlformats.org/officeDocument/2006/relationships/image" Target="../media/image19.png"/><Relationship Id="rId2" Type="http://schemas.openxmlformats.org/officeDocument/2006/relationships/notesSlide" Target="../notesSlides/notesSlide3.xml"/><Relationship Id="rId12" Type="http://schemas.openxmlformats.org/officeDocument/2006/relationships/image" Target="../media/image18.png"/><Relationship Id="rId13" Type="http://schemas.openxmlformats.org/officeDocument/2006/relationships/image" Target="../media/image08.png"/><Relationship Id="rId1" Type="http://schemas.openxmlformats.org/officeDocument/2006/relationships/slideLayout" Target="../slideLayouts/slideLayout19.xml"/><Relationship Id="rId4" Type="http://schemas.openxmlformats.org/officeDocument/2006/relationships/image" Target="../media/image11.png"/><Relationship Id="rId10" Type="http://schemas.openxmlformats.org/officeDocument/2006/relationships/image" Target="../media/image15.png"/><Relationship Id="rId3" Type="http://schemas.openxmlformats.org/officeDocument/2006/relationships/image" Target="../media/image09.png"/><Relationship Id="rId11" Type="http://schemas.openxmlformats.org/officeDocument/2006/relationships/image" Target="../media/image16.png"/><Relationship Id="rId9" Type="http://schemas.openxmlformats.org/officeDocument/2006/relationships/image" Target="../media/image17.png"/><Relationship Id="rId6" Type="http://schemas.openxmlformats.org/officeDocument/2006/relationships/image" Target="../media/image12.png"/><Relationship Id="rId5" Type="http://schemas.openxmlformats.org/officeDocument/2006/relationships/image" Target="../media/image10.png"/><Relationship Id="rId8" Type="http://schemas.openxmlformats.org/officeDocument/2006/relationships/image" Target="../media/image13.png"/><Relationship Id="rId7" Type="http://schemas.openxmlformats.org/officeDocument/2006/relationships/image" Target="../media/image14.png"/></Relationships>
</file>

<file path=ppt/slides/_rels/slide4.xml.rels><?xml version="1.0" encoding="UTF-8" standalone="yes"?><Relationships xmlns="http://schemas.openxmlformats.org/package/2006/relationships"><Relationship Id="rId19" Type="http://schemas.openxmlformats.org/officeDocument/2006/relationships/image" Target="../media/image28.png"/><Relationship Id="rId18" Type="http://schemas.openxmlformats.org/officeDocument/2006/relationships/image" Target="../media/image27.png"/><Relationship Id="rId17" Type="http://schemas.openxmlformats.org/officeDocument/2006/relationships/image" Target="../media/image19.png"/><Relationship Id="rId16" Type="http://schemas.openxmlformats.org/officeDocument/2006/relationships/image" Target="../media/image08.png"/><Relationship Id="rId15" Type="http://schemas.openxmlformats.org/officeDocument/2006/relationships/image" Target="../media/image16.png"/><Relationship Id="rId14" Type="http://schemas.openxmlformats.org/officeDocument/2006/relationships/image" Target="../media/image15.png"/><Relationship Id="rId12" Type="http://schemas.openxmlformats.org/officeDocument/2006/relationships/image" Target="../media/image13.png"/><Relationship Id="rId2" Type="http://schemas.openxmlformats.org/officeDocument/2006/relationships/notesSlide" Target="../notesSlides/notesSlide4.xml"/><Relationship Id="rId13" Type="http://schemas.openxmlformats.org/officeDocument/2006/relationships/image" Target="../media/image17.png"/><Relationship Id="rId1" Type="http://schemas.openxmlformats.org/officeDocument/2006/relationships/slideLayout" Target="../slideLayouts/slideLayout19.xml"/><Relationship Id="rId10" Type="http://schemas.openxmlformats.org/officeDocument/2006/relationships/image" Target="../media/image11.png"/><Relationship Id="rId4" Type="http://schemas.openxmlformats.org/officeDocument/2006/relationships/image" Target="../media/image21.png"/><Relationship Id="rId11" Type="http://schemas.openxmlformats.org/officeDocument/2006/relationships/image" Target="../media/image10.png"/><Relationship Id="rId3" Type="http://schemas.openxmlformats.org/officeDocument/2006/relationships/image" Target="../media/image20.png"/><Relationship Id="rId20" Type="http://schemas.openxmlformats.org/officeDocument/2006/relationships/image" Target="../media/image26.png"/><Relationship Id="rId9" Type="http://schemas.openxmlformats.org/officeDocument/2006/relationships/image" Target="../media/image09.png"/><Relationship Id="rId6" Type="http://schemas.openxmlformats.org/officeDocument/2006/relationships/image" Target="../media/image22.png"/><Relationship Id="rId5" Type="http://schemas.openxmlformats.org/officeDocument/2006/relationships/image" Target="../media/image23.png"/><Relationship Id="rId8" Type="http://schemas.openxmlformats.org/officeDocument/2006/relationships/image" Target="../media/image25.png"/><Relationship Id="rId7" Type="http://schemas.openxmlformats.org/officeDocument/2006/relationships/image" Target="../media/image2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 Id="rId4" Type="http://schemas.openxmlformats.org/officeDocument/2006/relationships/image" Target="../media/image29.png"/><Relationship Id="rId3" Type="http://schemas.openxmlformats.org/officeDocument/2006/relationships/image" Target="../media/image30.png"/><Relationship Id="rId6" Type="http://schemas.openxmlformats.org/officeDocument/2006/relationships/image" Target="../media/image32.png"/><Relationship Id="rId5" Type="http://schemas.openxmlformats.org/officeDocument/2006/relationships/image" Target="../media/image31.png"/><Relationship Id="rId7" Type="http://schemas.openxmlformats.org/officeDocument/2006/relationships/image" Target="../media/image33.png"/></Relationships>
</file>

<file path=ppt/slides/_rels/slide6.xml.rels><?xml version="1.0" encoding="UTF-8" standalone="yes"?><Relationships xmlns="http://schemas.openxmlformats.org/package/2006/relationships"><Relationship Id="rId16" Type="http://schemas.openxmlformats.org/officeDocument/2006/relationships/image" Target="../media/image39.png"/><Relationship Id="rId15" Type="http://schemas.openxmlformats.org/officeDocument/2006/relationships/image" Target="../media/image40.png"/><Relationship Id="rId14" Type="http://schemas.openxmlformats.org/officeDocument/2006/relationships/image" Target="../media/image41.png"/><Relationship Id="rId12" Type="http://schemas.openxmlformats.org/officeDocument/2006/relationships/image" Target="../media/image38.png"/><Relationship Id="rId2" Type="http://schemas.openxmlformats.org/officeDocument/2006/relationships/notesSlide" Target="../notesSlides/notesSlide6.xml"/><Relationship Id="rId13" Type="http://schemas.openxmlformats.org/officeDocument/2006/relationships/image" Target="../media/image25.png"/><Relationship Id="rId1" Type="http://schemas.openxmlformats.org/officeDocument/2006/relationships/slideLayout" Target="../slideLayouts/slideLayout19.xml"/><Relationship Id="rId10" Type="http://schemas.openxmlformats.org/officeDocument/2006/relationships/image" Target="../media/image35.png"/><Relationship Id="rId4" Type="http://schemas.openxmlformats.org/officeDocument/2006/relationships/image" Target="../media/image20.png"/><Relationship Id="rId11" Type="http://schemas.openxmlformats.org/officeDocument/2006/relationships/image" Target="../media/image37.png"/><Relationship Id="rId3" Type="http://schemas.openxmlformats.org/officeDocument/2006/relationships/image" Target="../media/image34.png"/><Relationship Id="rId9" Type="http://schemas.openxmlformats.org/officeDocument/2006/relationships/image" Target="../media/image36.png"/><Relationship Id="rId6" Type="http://schemas.openxmlformats.org/officeDocument/2006/relationships/image" Target="../media/image23.png"/><Relationship Id="rId5" Type="http://schemas.openxmlformats.org/officeDocument/2006/relationships/image" Target="../media/image21.png"/><Relationship Id="rId8" Type="http://schemas.openxmlformats.org/officeDocument/2006/relationships/image" Target="../media/image24.png"/><Relationship Id="rId7" Type="http://schemas.openxmlformats.org/officeDocument/2006/relationships/image" Target="../media/image2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 Id="rId4" Type="http://schemas.openxmlformats.org/officeDocument/2006/relationships/image" Target="../media/image43.png"/><Relationship Id="rId3" Type="http://schemas.openxmlformats.org/officeDocument/2006/relationships/image" Target="../media/image4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 Id="rId3" Type="http://schemas.openxmlformats.org/officeDocument/2006/relationships/image" Target="../media/image4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ph type="ctrTitle"/>
          </p:nvPr>
        </p:nvSpPr>
        <p:spPr>
          <a:xfrm>
            <a:off x="0" y="2111125"/>
            <a:ext cx="9144000" cy="1546500"/>
          </a:xfrm>
          <a:prstGeom prst="rect">
            <a:avLst/>
          </a:prstGeom>
        </p:spPr>
        <p:txBody>
          <a:bodyPr anchorCtr="0" anchor="b" bIns="91425" lIns="91425" rIns="91425" tIns="91425">
            <a:noAutofit/>
          </a:bodyPr>
          <a:lstStyle/>
          <a:p>
            <a:pPr rtl="0">
              <a:spcBef>
                <a:spcPts val="0"/>
              </a:spcBef>
              <a:buNone/>
            </a:pPr>
            <a:r>
              <a:rPr lang="en"/>
              <a:t>Interactive </a:t>
            </a:r>
          </a:p>
          <a:p>
            <a:pPr rtl="0">
              <a:spcBef>
                <a:spcPts val="0"/>
              </a:spcBef>
              <a:buNone/>
            </a:pPr>
            <a:r>
              <a:rPr lang="en"/>
              <a:t>Message-Locked Encryption</a:t>
            </a:r>
          </a:p>
          <a:p>
            <a:pPr>
              <a:spcBef>
                <a:spcPts val="0"/>
              </a:spcBef>
              <a:buNone/>
            </a:pPr>
            <a:r>
              <a:rPr lang="en"/>
              <a:t>and Secure Deduplication</a:t>
            </a:r>
          </a:p>
        </p:txBody>
      </p:sp>
      <p:sp>
        <p:nvSpPr>
          <p:cNvPr id="181" name="Shape 181"/>
          <p:cNvSpPr txBox="1"/>
          <p:nvPr>
            <p:ph idx="1" type="subTitle"/>
          </p:nvPr>
        </p:nvSpPr>
        <p:spPr>
          <a:xfrm>
            <a:off x="0" y="4167750"/>
            <a:ext cx="4458599" cy="825600"/>
          </a:xfrm>
          <a:prstGeom prst="rect">
            <a:avLst/>
          </a:prstGeom>
        </p:spPr>
        <p:txBody>
          <a:bodyPr anchorCtr="0" anchor="ctr" bIns="91425" lIns="91425" rIns="91425" tIns="91425">
            <a:noAutofit/>
          </a:bodyPr>
          <a:lstStyle/>
          <a:p>
            <a:pPr>
              <a:spcBef>
                <a:spcPts val="0"/>
              </a:spcBef>
              <a:buNone/>
            </a:pPr>
            <a:r>
              <a:rPr b="1" lang="en">
                <a:solidFill>
                  <a:srgbClr val="000000"/>
                </a:solidFill>
              </a:rPr>
              <a:t>Mihir Bellare</a:t>
            </a:r>
            <a:r>
              <a:rPr b="1" baseline="30000" lang="en">
                <a:solidFill>
                  <a:srgbClr val="000000"/>
                </a:solidFill>
              </a:rPr>
              <a:t>1</a:t>
            </a:r>
          </a:p>
        </p:txBody>
      </p:sp>
      <p:sp>
        <p:nvSpPr>
          <p:cNvPr id="182" name="Shape 182"/>
          <p:cNvSpPr txBox="1"/>
          <p:nvPr/>
        </p:nvSpPr>
        <p:spPr>
          <a:xfrm>
            <a:off x="4458600" y="4219673"/>
            <a:ext cx="4685400" cy="776699"/>
          </a:xfrm>
          <a:prstGeom prst="rect">
            <a:avLst/>
          </a:prstGeom>
          <a:noFill/>
          <a:ln>
            <a:noFill/>
          </a:ln>
        </p:spPr>
        <p:txBody>
          <a:bodyPr anchorCtr="0" anchor="ctr" bIns="91425" lIns="91425" rIns="91425" tIns="91425">
            <a:noAutofit/>
          </a:bodyPr>
          <a:lstStyle/>
          <a:p>
            <a:pPr lvl="0" rtl="0" algn="ctr">
              <a:spcBef>
                <a:spcPts val="0"/>
              </a:spcBef>
              <a:buNone/>
            </a:pPr>
            <a:r>
              <a:rPr b="1" lang="en" sz="3000">
                <a:solidFill>
                  <a:srgbClr val="980000"/>
                </a:solidFill>
              </a:rPr>
              <a:t>Sriram Keelveedhi</a:t>
            </a:r>
            <a:r>
              <a:rPr b="1" baseline="30000" lang="en" sz="3000">
                <a:solidFill>
                  <a:srgbClr val="980000"/>
                </a:solidFill>
              </a:rPr>
              <a:t>2</a:t>
            </a:r>
          </a:p>
        </p:txBody>
      </p:sp>
      <p:sp>
        <p:nvSpPr>
          <p:cNvPr id="183" name="Shape 183"/>
          <p:cNvSpPr txBox="1"/>
          <p:nvPr>
            <p:ph idx="2" type="subTitle"/>
          </p:nvPr>
        </p:nvSpPr>
        <p:spPr>
          <a:xfrm>
            <a:off x="528675" y="5752425"/>
            <a:ext cx="6620699" cy="825600"/>
          </a:xfrm>
          <a:prstGeom prst="rect">
            <a:avLst/>
          </a:prstGeom>
        </p:spPr>
        <p:txBody>
          <a:bodyPr anchorCtr="0" anchor="ctr" bIns="91425" lIns="91425" rIns="91425" tIns="91425">
            <a:noAutofit/>
          </a:bodyPr>
          <a:lstStyle/>
          <a:p>
            <a:pPr rtl="0" algn="l">
              <a:spcBef>
                <a:spcPts val="0"/>
              </a:spcBef>
              <a:buNone/>
            </a:pPr>
            <a:r>
              <a:rPr baseline="30000" lang="en" sz="2400">
                <a:solidFill>
                  <a:schemeClr val="dk1"/>
                </a:solidFill>
              </a:rPr>
              <a:t>1</a:t>
            </a:r>
            <a:r>
              <a:rPr lang="en" sz="2400">
                <a:solidFill>
                  <a:srgbClr val="000000"/>
                </a:solidFill>
              </a:rPr>
              <a:t>University of California, San Diego</a:t>
            </a:r>
          </a:p>
          <a:p>
            <a:pPr lvl="0" rtl="0" algn="l">
              <a:spcBef>
                <a:spcPts val="0"/>
              </a:spcBef>
              <a:buNone/>
            </a:pPr>
            <a:r>
              <a:rPr baseline="30000" lang="en" sz="2400">
                <a:solidFill>
                  <a:schemeClr val="dk1"/>
                </a:solidFill>
              </a:rPr>
              <a:t>2</a:t>
            </a:r>
            <a:r>
              <a:rPr lang="en" sz="2400">
                <a:solidFill>
                  <a:schemeClr val="dk1"/>
                </a:solidFill>
              </a:rPr>
              <a:t>Google Inc.</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6" name="Shape 416"/>
        <p:cNvGrpSpPr/>
        <p:nvPr/>
      </p:nvGrpSpPr>
      <p:grpSpPr>
        <a:xfrm>
          <a:off x="0" y="0"/>
          <a:ext cx="0" cy="0"/>
          <a:chOff x="0" y="0"/>
          <a:chExt cx="0" cy="0"/>
        </a:xfrm>
      </p:grpSpPr>
      <p:sp>
        <p:nvSpPr>
          <p:cNvPr id="417" name="Shape 417"/>
          <p:cNvSpPr txBox="1"/>
          <p:nvPr>
            <p:ph type="title"/>
          </p:nvPr>
        </p:nvSpPr>
        <p:spPr>
          <a:xfrm>
            <a:off x="531338" y="1459609"/>
            <a:ext cx="8229600" cy="1143299"/>
          </a:xfrm>
          <a:prstGeom prst="rect">
            <a:avLst/>
          </a:prstGeom>
        </p:spPr>
        <p:txBody>
          <a:bodyPr anchorCtr="0" anchor="b" bIns="91425" lIns="91425" rIns="91425" tIns="91425">
            <a:noAutofit/>
          </a:bodyPr>
          <a:lstStyle/>
          <a:p>
            <a:pPr>
              <a:spcBef>
                <a:spcPts val="0"/>
              </a:spcBef>
              <a:buNone/>
            </a:pPr>
            <a:r>
              <a:rPr lang="en">
                <a:solidFill>
                  <a:srgbClr val="38761D"/>
                </a:solidFill>
              </a:rPr>
              <a:t>Solution: Let’s use interaction!</a:t>
            </a:r>
          </a:p>
        </p:txBody>
      </p:sp>
      <p:sp>
        <p:nvSpPr>
          <p:cNvPr id="418" name="Shape 418"/>
          <p:cNvSpPr txBox="1"/>
          <p:nvPr>
            <p:ph idx="1" type="body"/>
          </p:nvPr>
        </p:nvSpPr>
        <p:spPr>
          <a:xfrm>
            <a:off x="655750" y="3676725"/>
            <a:ext cx="8610599" cy="1800900"/>
          </a:xfrm>
          <a:prstGeom prst="rect">
            <a:avLst/>
          </a:prstGeom>
        </p:spPr>
        <p:txBody>
          <a:bodyPr anchorCtr="0" anchor="t" bIns="91425" lIns="91425" rIns="91425" tIns="91425">
            <a:noAutofit/>
          </a:bodyPr>
          <a:lstStyle/>
          <a:p>
            <a:pPr rtl="0">
              <a:spcBef>
                <a:spcPts val="0"/>
              </a:spcBef>
              <a:buNone/>
            </a:pPr>
            <a:r>
              <a:rPr lang="en"/>
              <a:t>-- Open up a rich class of constructions</a:t>
            </a:r>
          </a:p>
          <a:p>
            <a:pPr rtl="0">
              <a:spcBef>
                <a:spcPts val="0"/>
              </a:spcBef>
              <a:buNone/>
            </a:pPr>
            <a:r>
              <a:rPr lang="en"/>
              <a:t>-- Substitute det. tags with multi-round protocols</a:t>
            </a:r>
          </a:p>
          <a:p>
            <a:pPr>
              <a:spcBef>
                <a:spcPts val="0"/>
              </a:spcBef>
              <a:buNone/>
            </a:pPr>
            <a:r>
              <a:rPr lang="en"/>
              <a:t>-- Use powerful theoretical tools</a:t>
            </a:r>
          </a:p>
        </p:txBody>
      </p:sp>
      <p:sp>
        <p:nvSpPr>
          <p:cNvPr id="419" name="Shape 419"/>
          <p:cNvSpPr txBox="1"/>
          <p:nvPr>
            <p:ph idx="2" type="body"/>
          </p:nvPr>
        </p:nvSpPr>
        <p:spPr>
          <a:xfrm>
            <a:off x="533400" y="5505521"/>
            <a:ext cx="8229600" cy="1047600"/>
          </a:xfrm>
          <a:prstGeom prst="rect">
            <a:avLst/>
          </a:prstGeom>
          <a:ln cap="flat" w="9525">
            <a:solidFill>
              <a:srgbClr val="B7B7B7"/>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b="1" lang="en" sz="2400">
                <a:solidFill>
                  <a:srgbClr val="980000"/>
                </a:solidFill>
              </a:rPr>
              <a:t>Interaction is not a new addition to the system</a:t>
            </a:r>
          </a:p>
          <a:p>
            <a:pPr lvl="0" rtl="0">
              <a:spcBef>
                <a:spcPts val="0"/>
              </a:spcBef>
              <a:buNone/>
            </a:pPr>
            <a:r>
              <a:rPr lang="en" sz="2400"/>
              <a:t>-- Dedup. systems are interactive by nature</a:t>
            </a:r>
          </a:p>
        </p:txBody>
      </p:sp>
      <p:grpSp>
        <p:nvGrpSpPr>
          <p:cNvPr id="420" name="Shape 420"/>
          <p:cNvGrpSpPr/>
          <p:nvPr/>
        </p:nvGrpSpPr>
        <p:grpSpPr>
          <a:xfrm>
            <a:off x="-143286" y="2656602"/>
            <a:ext cx="8049456" cy="1553094"/>
            <a:chOff x="-761504" y="925675"/>
            <a:chExt cx="8439354" cy="1164850"/>
          </a:xfrm>
        </p:grpSpPr>
        <p:sp>
          <p:nvSpPr>
            <p:cNvPr id="421" name="Shape 421"/>
            <p:cNvSpPr txBox="1"/>
            <p:nvPr/>
          </p:nvSpPr>
          <p:spPr>
            <a:xfrm>
              <a:off x="-761504" y="927125"/>
              <a:ext cx="4263000" cy="1163400"/>
            </a:xfrm>
            <a:prstGeom prst="rect">
              <a:avLst/>
            </a:prstGeom>
            <a:noFill/>
            <a:ln>
              <a:noFill/>
            </a:ln>
          </p:spPr>
          <p:txBody>
            <a:bodyPr anchorCtr="0" anchor="t" bIns="91425" lIns="91425" rIns="91425" tIns="91425">
              <a:noAutofit/>
            </a:bodyPr>
            <a:lstStyle/>
            <a:p>
              <a:pPr rtl="0" algn="r">
                <a:spcBef>
                  <a:spcPts val="0"/>
                </a:spcBef>
                <a:buNone/>
              </a:pPr>
              <a:r>
                <a:rPr lang="en" sz="3000">
                  <a:solidFill>
                    <a:srgbClr val="1C4587"/>
                  </a:solidFill>
                </a:rPr>
                <a:t>Encrypt procedure</a:t>
              </a:r>
            </a:p>
            <a:p>
              <a:pPr lvl="0" rtl="0" algn="r">
                <a:spcBef>
                  <a:spcPts val="0"/>
                </a:spcBef>
                <a:buNone/>
              </a:pPr>
              <a:r>
                <a:rPr lang="en" sz="3000">
                  <a:solidFill>
                    <a:srgbClr val="1C4587"/>
                  </a:solidFill>
                </a:rPr>
                <a:t>Decrypt procedure</a:t>
              </a:r>
            </a:p>
          </p:txBody>
        </p:sp>
        <p:sp>
          <p:nvSpPr>
            <p:cNvPr id="422" name="Shape 422"/>
            <p:cNvSpPr txBox="1"/>
            <p:nvPr/>
          </p:nvSpPr>
          <p:spPr>
            <a:xfrm>
              <a:off x="4689550" y="925675"/>
              <a:ext cx="2988300" cy="1163400"/>
            </a:xfrm>
            <a:prstGeom prst="rect">
              <a:avLst/>
            </a:prstGeom>
            <a:noFill/>
            <a:ln>
              <a:noFill/>
            </a:ln>
          </p:spPr>
          <p:txBody>
            <a:bodyPr anchorCtr="0" anchor="t" bIns="91425" lIns="91425" rIns="91425" tIns="91425">
              <a:noAutofit/>
            </a:bodyPr>
            <a:lstStyle/>
            <a:p>
              <a:pPr lvl="0" rtl="0" algn="r">
                <a:spcBef>
                  <a:spcPts val="0"/>
                </a:spcBef>
                <a:buNone/>
              </a:pPr>
              <a:r>
                <a:rPr lang="en" sz="3000">
                  <a:solidFill>
                    <a:srgbClr val="1C4587"/>
                  </a:solidFill>
                </a:rPr>
                <a:t>Put protocol</a:t>
              </a:r>
            </a:p>
            <a:p>
              <a:pPr lvl="0" rtl="0" algn="r">
                <a:spcBef>
                  <a:spcPts val="0"/>
                </a:spcBef>
                <a:buNone/>
              </a:pPr>
              <a:r>
                <a:rPr lang="en" sz="3000">
                  <a:solidFill>
                    <a:srgbClr val="1C4587"/>
                  </a:solidFill>
                </a:rPr>
                <a:t>Get protocol</a:t>
              </a:r>
            </a:p>
          </p:txBody>
        </p:sp>
      </p:grpSp>
      <p:cxnSp>
        <p:nvCxnSpPr>
          <p:cNvPr id="423" name="Shape 423"/>
          <p:cNvCxnSpPr/>
          <p:nvPr/>
        </p:nvCxnSpPr>
        <p:spPr>
          <a:xfrm>
            <a:off x="4318800" y="2990933"/>
            <a:ext cx="963600" cy="0"/>
          </a:xfrm>
          <a:prstGeom prst="straightConnector1">
            <a:avLst/>
          </a:prstGeom>
          <a:noFill/>
          <a:ln cap="flat" w="19050">
            <a:solidFill>
              <a:srgbClr val="1C4587"/>
            </a:solidFill>
            <a:prstDash val="solid"/>
            <a:round/>
            <a:headEnd len="lg" w="lg" type="none"/>
            <a:tailEnd len="lg" w="lg" type="stealth"/>
          </a:ln>
        </p:spPr>
      </p:cxnSp>
      <p:cxnSp>
        <p:nvCxnSpPr>
          <p:cNvPr id="424" name="Shape 424"/>
          <p:cNvCxnSpPr/>
          <p:nvPr/>
        </p:nvCxnSpPr>
        <p:spPr>
          <a:xfrm>
            <a:off x="4318800" y="3448133"/>
            <a:ext cx="963600" cy="0"/>
          </a:xfrm>
          <a:prstGeom prst="straightConnector1">
            <a:avLst/>
          </a:prstGeom>
          <a:noFill/>
          <a:ln cap="flat" w="19050">
            <a:solidFill>
              <a:srgbClr val="1C4587"/>
            </a:solidFill>
            <a:prstDash val="solid"/>
            <a:round/>
            <a:headEnd len="lg" w="lg" type="none"/>
            <a:tailEnd len="lg" w="lg" type="stealth"/>
          </a:ln>
        </p:spPr>
      </p:cxnSp>
      <p:pic>
        <p:nvPicPr>
          <p:cNvPr id="425" name="Shape 425"/>
          <p:cNvPicPr preferRelativeResize="0"/>
          <p:nvPr/>
        </p:nvPicPr>
        <p:blipFill>
          <a:blip r:embed="rId3">
            <a:alphaModFix/>
          </a:blip>
          <a:stretch>
            <a:fillRect/>
          </a:stretch>
        </p:blipFill>
        <p:spPr>
          <a:xfrm>
            <a:off x="7514700" y="1357025"/>
            <a:ext cx="1553100" cy="1553100"/>
          </a:xfrm>
          <a:prstGeom prst="rect">
            <a:avLst/>
          </a:prstGeom>
          <a:noFill/>
          <a:ln>
            <a:noFill/>
          </a:ln>
        </p:spPr>
      </p:pic>
      <p:sp>
        <p:nvSpPr>
          <p:cNvPr id="426" name="Shape 426"/>
          <p:cNvSpPr txBox="1"/>
          <p:nvPr>
            <p:ph idx="3" type="title"/>
          </p:nvPr>
        </p:nvSpPr>
        <p:spPr>
          <a:xfrm>
            <a:off x="466300" y="22952"/>
            <a:ext cx="8229600" cy="2633700"/>
          </a:xfrm>
          <a:prstGeom prst="rect">
            <a:avLst/>
          </a:prstGeom>
        </p:spPr>
        <p:txBody>
          <a:bodyPr anchorCtr="0" anchor="t" bIns="91425" lIns="91425" rIns="91425" tIns="91425">
            <a:noAutofit/>
          </a:bodyPr>
          <a:lstStyle/>
          <a:p>
            <a:pPr rtl="0">
              <a:spcBef>
                <a:spcPts val="0"/>
              </a:spcBef>
              <a:buNone/>
            </a:pPr>
            <a:r>
              <a:rPr lang="en">
                <a:solidFill>
                  <a:srgbClr val="980000"/>
                </a:solidFill>
              </a:rPr>
              <a:t>Problem: </a:t>
            </a:r>
          </a:p>
          <a:p>
            <a:pPr rtl="0">
              <a:spcBef>
                <a:spcPts val="0"/>
              </a:spcBef>
              <a:buNone/>
            </a:pPr>
            <a:r>
              <a:rPr b="0" lang="en" sz="2400">
                <a:solidFill>
                  <a:srgbClr val="980000"/>
                </a:solidFill>
              </a:rPr>
              <a:t>Tags are deterministic, disallow parameter dependence</a:t>
            </a:r>
          </a:p>
          <a:p>
            <a:pPr rtl="0">
              <a:spcBef>
                <a:spcPts val="0"/>
              </a:spcBef>
              <a:buNone/>
            </a:pPr>
            <a:r>
              <a:rPr b="0" lang="en" sz="2400">
                <a:solidFill>
                  <a:srgbClr val="980000"/>
                </a:solidFill>
              </a:rPr>
              <a:t>(cf. Deterministic PKE [BBO’07]). </a:t>
            </a:r>
          </a:p>
          <a:p>
            <a:pPr lvl="0" rtl="0">
              <a:spcBef>
                <a:spcPts val="0"/>
              </a:spcBef>
              <a:buNone/>
            </a:pPr>
            <a:r>
              <a:rPr lang="en" sz="2400">
                <a:solidFill>
                  <a:srgbClr val="980000"/>
                </a:solidFill>
              </a:rPr>
              <a:t>How to get rid of tags?</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7"/>
                                        </p:tgtEl>
                                        <p:attrNameLst>
                                          <p:attrName>style.visibility</p:attrName>
                                        </p:attrNameLst>
                                      </p:cBhvr>
                                      <p:to>
                                        <p:strVal val="visible"/>
                                      </p:to>
                                    </p:set>
                                    <p:animEffect filter="fade" transition="in">
                                      <p:cBhvr>
                                        <p:cTn dur="1000"/>
                                        <p:tgtEl>
                                          <p:spTgt spid="417"/>
                                        </p:tgtEl>
                                      </p:cBhvr>
                                    </p:animEffect>
                                  </p:childTnLst>
                                </p:cTn>
                              </p:par>
                              <p:par>
                                <p:cTn fill="hold" nodeType="withEffect" presetClass="entr" presetID="10" presetSubtype="0">
                                  <p:stCondLst>
                                    <p:cond delay="0"/>
                                  </p:stCondLst>
                                  <p:childTnLst>
                                    <p:set>
                                      <p:cBhvr>
                                        <p:cTn dur="1" fill="hold">
                                          <p:stCondLst>
                                            <p:cond delay="0"/>
                                          </p:stCondLst>
                                        </p:cTn>
                                        <p:tgtEl>
                                          <p:spTgt spid="425"/>
                                        </p:tgtEl>
                                        <p:attrNameLst>
                                          <p:attrName>style.visibility</p:attrName>
                                        </p:attrNameLst>
                                      </p:cBhvr>
                                      <p:to>
                                        <p:strVal val="visible"/>
                                      </p:to>
                                    </p:set>
                                    <p:animEffect filter="fade" transition="in">
                                      <p:cBhvr>
                                        <p:cTn dur="1000"/>
                                        <p:tgtEl>
                                          <p:spTgt spid="425"/>
                                        </p:tgtEl>
                                      </p:cBhvr>
                                    </p:animEffect>
                                  </p:childTnLst>
                                </p:cTn>
                              </p:par>
                              <p:par>
                                <p:cTn fill="hold" nodeType="withEffect" presetClass="entr" presetID="10" presetSubtype="0">
                                  <p:stCondLst>
                                    <p:cond delay="0"/>
                                  </p:stCondLst>
                                  <p:childTnLst>
                                    <p:set>
                                      <p:cBhvr>
                                        <p:cTn dur="1" fill="hold">
                                          <p:stCondLst>
                                            <p:cond delay="0"/>
                                          </p:stCondLst>
                                        </p:cTn>
                                        <p:tgtEl>
                                          <p:spTgt spid="420"/>
                                        </p:tgtEl>
                                        <p:attrNameLst>
                                          <p:attrName>style.visibility</p:attrName>
                                        </p:attrNameLst>
                                      </p:cBhvr>
                                      <p:to>
                                        <p:strVal val="visible"/>
                                      </p:to>
                                    </p:set>
                                    <p:animEffect filter="fade" transition="in">
                                      <p:cBhvr>
                                        <p:cTn dur="1000"/>
                                        <p:tgtEl>
                                          <p:spTgt spid="420"/>
                                        </p:tgtEl>
                                      </p:cBhvr>
                                    </p:animEffect>
                                  </p:childTnLst>
                                </p:cTn>
                              </p:par>
                              <p:par>
                                <p:cTn fill="hold" nodeType="withEffect" presetClass="entr" presetID="10" presetSubtype="0">
                                  <p:stCondLst>
                                    <p:cond delay="0"/>
                                  </p:stCondLst>
                                  <p:childTnLst>
                                    <p:set>
                                      <p:cBhvr>
                                        <p:cTn dur="1" fill="hold">
                                          <p:stCondLst>
                                            <p:cond delay="0"/>
                                          </p:stCondLst>
                                        </p:cTn>
                                        <p:tgtEl>
                                          <p:spTgt spid="424"/>
                                        </p:tgtEl>
                                        <p:attrNameLst>
                                          <p:attrName>style.visibility</p:attrName>
                                        </p:attrNameLst>
                                      </p:cBhvr>
                                      <p:to>
                                        <p:strVal val="visible"/>
                                      </p:to>
                                    </p:set>
                                    <p:animEffect filter="fade" transition="in">
                                      <p:cBhvr>
                                        <p:cTn dur="1000"/>
                                        <p:tgtEl>
                                          <p:spTgt spid="424"/>
                                        </p:tgtEl>
                                      </p:cBhvr>
                                    </p:animEffect>
                                  </p:childTnLst>
                                </p:cTn>
                              </p:par>
                              <p:par>
                                <p:cTn fill="hold" nodeType="withEffect" presetClass="entr" presetID="10" presetSubtype="0">
                                  <p:stCondLst>
                                    <p:cond delay="0"/>
                                  </p:stCondLst>
                                  <p:childTnLst>
                                    <p:set>
                                      <p:cBhvr>
                                        <p:cTn dur="1" fill="hold">
                                          <p:stCondLst>
                                            <p:cond delay="0"/>
                                          </p:stCondLst>
                                        </p:cTn>
                                        <p:tgtEl>
                                          <p:spTgt spid="423"/>
                                        </p:tgtEl>
                                        <p:attrNameLst>
                                          <p:attrName>style.visibility</p:attrName>
                                        </p:attrNameLst>
                                      </p:cBhvr>
                                      <p:to>
                                        <p:strVal val="visible"/>
                                      </p:to>
                                    </p:set>
                                    <p:animEffect filter="fade" transition="in">
                                      <p:cBhvr>
                                        <p:cTn dur="1000"/>
                                        <p:tgtEl>
                                          <p:spTgt spid="423"/>
                                        </p:tgtEl>
                                      </p:cBhvr>
                                    </p:animEffect>
                                  </p:childTnLst>
                                </p:cTn>
                              </p:par>
                              <p:par>
                                <p:cTn fill="hold" nodeType="withEffect" presetClass="entr" presetID="10" presetSubtype="0">
                                  <p:stCondLst>
                                    <p:cond delay="0"/>
                                  </p:stCondLst>
                                  <p:childTnLst>
                                    <p:set>
                                      <p:cBhvr>
                                        <p:cTn dur="1" fill="hold">
                                          <p:stCondLst>
                                            <p:cond delay="0"/>
                                          </p:stCondLst>
                                        </p:cTn>
                                        <p:tgtEl>
                                          <p:spTgt spid="418"/>
                                        </p:tgtEl>
                                        <p:attrNameLst>
                                          <p:attrName>style.visibility</p:attrName>
                                        </p:attrNameLst>
                                      </p:cBhvr>
                                      <p:to>
                                        <p:strVal val="visible"/>
                                      </p:to>
                                    </p:set>
                                    <p:animEffect filter="fade" transition="in">
                                      <p:cBhvr>
                                        <p:cTn dur="1000"/>
                                        <p:tgtEl>
                                          <p:spTgt spid="4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gtEl>
                                        <p:attrNameLst>
                                          <p:attrName>style.visibility</p:attrName>
                                        </p:attrNameLst>
                                      </p:cBhvr>
                                      <p:to>
                                        <p:strVal val="visible"/>
                                      </p:to>
                                    </p:set>
                                    <p:animEffect filter="fade" transition="in">
                                      <p:cBhvr>
                                        <p:cTn dur="1000"/>
                                        <p:tgtEl>
                                          <p:spTgt spid="4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0" name="Shape 430"/>
        <p:cNvGrpSpPr/>
        <p:nvPr/>
      </p:nvGrpSpPr>
      <p:grpSpPr>
        <a:xfrm>
          <a:off x="0" y="0"/>
          <a:ext cx="0" cy="0"/>
          <a:chOff x="0" y="0"/>
          <a:chExt cx="0" cy="0"/>
        </a:xfrm>
      </p:grpSpPr>
      <p:sp>
        <p:nvSpPr>
          <p:cNvPr id="431" name="Shape 431"/>
          <p:cNvSpPr txBox="1"/>
          <p:nvPr>
            <p:ph type="title"/>
          </p:nvPr>
        </p:nvSpPr>
        <p:spPr>
          <a:xfrm>
            <a:off x="0" y="-30166"/>
            <a:ext cx="9144000" cy="514799"/>
          </a:xfrm>
          <a:prstGeom prst="rect">
            <a:avLst/>
          </a:prstGeom>
        </p:spPr>
        <p:txBody>
          <a:bodyPr anchorCtr="0" anchor="t" bIns="91425" lIns="91425" rIns="91425" tIns="91425">
            <a:noAutofit/>
          </a:bodyPr>
          <a:lstStyle/>
          <a:p>
            <a:pPr lvl="0" rtl="0" algn="l">
              <a:spcBef>
                <a:spcPts val="0"/>
              </a:spcBef>
              <a:buNone/>
            </a:pPr>
            <a:r>
              <a:rPr lang="en" sz="3000"/>
              <a:t>iMLE Scheme = (Init, Register, Put, Get)</a:t>
            </a:r>
          </a:p>
        </p:txBody>
      </p:sp>
      <p:pic>
        <p:nvPicPr>
          <p:cNvPr id="432" name="Shape 432"/>
          <p:cNvPicPr preferRelativeResize="0"/>
          <p:nvPr/>
        </p:nvPicPr>
        <p:blipFill>
          <a:blip r:embed="rId3">
            <a:alphaModFix/>
          </a:blip>
          <a:stretch>
            <a:fillRect/>
          </a:stretch>
        </p:blipFill>
        <p:spPr>
          <a:xfrm>
            <a:off x="6128430" y="1111566"/>
            <a:ext cx="412675" cy="631674"/>
          </a:xfrm>
          <a:prstGeom prst="rect">
            <a:avLst/>
          </a:prstGeom>
          <a:noFill/>
          <a:ln>
            <a:noFill/>
          </a:ln>
        </p:spPr>
      </p:pic>
      <p:pic>
        <p:nvPicPr>
          <p:cNvPr id="433" name="Shape 433"/>
          <p:cNvPicPr preferRelativeResize="0"/>
          <p:nvPr/>
        </p:nvPicPr>
        <p:blipFill>
          <a:blip r:embed="rId4">
            <a:alphaModFix/>
          </a:blip>
          <a:stretch>
            <a:fillRect/>
          </a:stretch>
        </p:blipFill>
        <p:spPr>
          <a:xfrm>
            <a:off x="1974925" y="1058983"/>
            <a:ext cx="687324" cy="671125"/>
          </a:xfrm>
          <a:prstGeom prst="rect">
            <a:avLst/>
          </a:prstGeom>
          <a:noFill/>
          <a:ln>
            <a:noFill/>
          </a:ln>
        </p:spPr>
      </p:pic>
      <p:sp>
        <p:nvSpPr>
          <p:cNvPr id="434" name="Shape 434"/>
          <p:cNvSpPr txBox="1"/>
          <p:nvPr/>
        </p:nvSpPr>
        <p:spPr>
          <a:xfrm>
            <a:off x="6580950" y="1267583"/>
            <a:ext cx="836400" cy="274499"/>
          </a:xfrm>
          <a:prstGeom prst="rect">
            <a:avLst/>
          </a:prstGeom>
          <a:noFill/>
          <a:ln>
            <a:noFill/>
          </a:ln>
        </p:spPr>
        <p:txBody>
          <a:bodyPr anchorCtr="0" anchor="t" bIns="91425" lIns="91425" rIns="91425" tIns="91425">
            <a:noAutofit/>
          </a:bodyPr>
          <a:lstStyle/>
          <a:p>
            <a:pPr lvl="0" rtl="0">
              <a:spcBef>
                <a:spcPts val="0"/>
              </a:spcBef>
              <a:buNone/>
            </a:pPr>
            <a:r>
              <a:rPr b="1" lang="en"/>
              <a:t>Server</a:t>
            </a:r>
          </a:p>
        </p:txBody>
      </p:sp>
      <p:sp>
        <p:nvSpPr>
          <p:cNvPr id="435" name="Shape 435"/>
          <p:cNvSpPr txBox="1"/>
          <p:nvPr/>
        </p:nvSpPr>
        <p:spPr>
          <a:xfrm>
            <a:off x="1275025" y="1369183"/>
            <a:ext cx="836400" cy="274499"/>
          </a:xfrm>
          <a:prstGeom prst="rect">
            <a:avLst/>
          </a:prstGeom>
          <a:noFill/>
          <a:ln>
            <a:noFill/>
          </a:ln>
        </p:spPr>
        <p:txBody>
          <a:bodyPr anchorCtr="0" anchor="t" bIns="91425" lIns="91425" rIns="91425" tIns="91425">
            <a:noAutofit/>
          </a:bodyPr>
          <a:lstStyle/>
          <a:p>
            <a:pPr lvl="0" rtl="0">
              <a:spcBef>
                <a:spcPts val="0"/>
              </a:spcBef>
              <a:buNone/>
            </a:pPr>
            <a:r>
              <a:rPr b="1" lang="en"/>
              <a:t>Client</a:t>
            </a:r>
          </a:p>
        </p:txBody>
      </p:sp>
      <p:cxnSp>
        <p:nvCxnSpPr>
          <p:cNvPr id="436" name="Shape 436"/>
          <p:cNvCxnSpPr/>
          <p:nvPr/>
        </p:nvCxnSpPr>
        <p:spPr>
          <a:xfrm>
            <a:off x="2832425" y="1226066"/>
            <a:ext cx="3063300" cy="0"/>
          </a:xfrm>
          <a:prstGeom prst="straightConnector1">
            <a:avLst/>
          </a:prstGeom>
          <a:noFill/>
          <a:ln cap="flat" w="19050">
            <a:solidFill>
              <a:schemeClr val="dk2"/>
            </a:solidFill>
            <a:prstDash val="solid"/>
            <a:round/>
            <a:headEnd len="lg" w="lg" type="none"/>
            <a:tailEnd len="lg" w="lg" type="stealth"/>
          </a:ln>
        </p:spPr>
      </p:cxnSp>
      <p:cxnSp>
        <p:nvCxnSpPr>
          <p:cNvPr id="437" name="Shape 437"/>
          <p:cNvCxnSpPr/>
          <p:nvPr/>
        </p:nvCxnSpPr>
        <p:spPr>
          <a:xfrm>
            <a:off x="2832425" y="1429266"/>
            <a:ext cx="3063300" cy="0"/>
          </a:xfrm>
          <a:prstGeom prst="straightConnector1">
            <a:avLst/>
          </a:prstGeom>
          <a:noFill/>
          <a:ln cap="flat" w="19050">
            <a:solidFill>
              <a:schemeClr val="dk2"/>
            </a:solidFill>
            <a:prstDash val="solid"/>
            <a:round/>
            <a:headEnd len="lg" w="lg" type="stealth"/>
            <a:tailEnd len="lg" w="lg" type="none"/>
          </a:ln>
        </p:spPr>
      </p:cxnSp>
      <p:cxnSp>
        <p:nvCxnSpPr>
          <p:cNvPr id="438" name="Shape 438"/>
          <p:cNvCxnSpPr/>
          <p:nvPr/>
        </p:nvCxnSpPr>
        <p:spPr>
          <a:xfrm>
            <a:off x="2832425" y="1835666"/>
            <a:ext cx="3063300" cy="0"/>
          </a:xfrm>
          <a:prstGeom prst="straightConnector1">
            <a:avLst/>
          </a:prstGeom>
          <a:noFill/>
          <a:ln cap="flat" w="19050">
            <a:solidFill>
              <a:schemeClr val="dk2"/>
            </a:solidFill>
            <a:prstDash val="solid"/>
            <a:round/>
            <a:headEnd len="lg" w="lg" type="stealth"/>
            <a:tailEnd len="lg" w="lg" type="none"/>
          </a:ln>
        </p:spPr>
      </p:cxnSp>
      <p:cxnSp>
        <p:nvCxnSpPr>
          <p:cNvPr id="439" name="Shape 439"/>
          <p:cNvCxnSpPr/>
          <p:nvPr/>
        </p:nvCxnSpPr>
        <p:spPr>
          <a:xfrm>
            <a:off x="4365075" y="1480566"/>
            <a:ext cx="0" cy="315299"/>
          </a:xfrm>
          <a:prstGeom prst="straightConnector1">
            <a:avLst/>
          </a:prstGeom>
          <a:noFill/>
          <a:ln cap="flat" w="19050">
            <a:solidFill>
              <a:srgbClr val="000000"/>
            </a:solidFill>
            <a:prstDash val="dot"/>
            <a:round/>
            <a:headEnd len="lg" w="lg" type="none"/>
            <a:tailEnd len="lg" w="lg" type="none"/>
          </a:ln>
        </p:spPr>
      </p:cxnSp>
      <p:cxnSp>
        <p:nvCxnSpPr>
          <p:cNvPr id="440" name="Shape 440"/>
          <p:cNvCxnSpPr/>
          <p:nvPr/>
        </p:nvCxnSpPr>
        <p:spPr>
          <a:xfrm>
            <a:off x="6329135" y="865105"/>
            <a:ext cx="945300" cy="0"/>
          </a:xfrm>
          <a:prstGeom prst="straightConnector1">
            <a:avLst/>
          </a:prstGeom>
          <a:noFill/>
          <a:ln cap="flat" w="19050">
            <a:solidFill>
              <a:schemeClr val="dk2"/>
            </a:solidFill>
            <a:prstDash val="solid"/>
            <a:round/>
            <a:headEnd len="lg" w="lg" type="none"/>
            <a:tailEnd len="lg" w="lg" type="none"/>
          </a:ln>
        </p:spPr>
      </p:cxnSp>
      <p:cxnSp>
        <p:nvCxnSpPr>
          <p:cNvPr id="441" name="Shape 441"/>
          <p:cNvCxnSpPr/>
          <p:nvPr/>
        </p:nvCxnSpPr>
        <p:spPr>
          <a:xfrm>
            <a:off x="1382339" y="881380"/>
            <a:ext cx="945300" cy="0"/>
          </a:xfrm>
          <a:prstGeom prst="straightConnector1">
            <a:avLst/>
          </a:prstGeom>
          <a:noFill/>
          <a:ln cap="flat" w="19050">
            <a:solidFill>
              <a:schemeClr val="dk2"/>
            </a:solidFill>
            <a:prstDash val="solid"/>
            <a:round/>
            <a:headEnd len="lg" w="lg" type="none"/>
            <a:tailEnd len="lg" w="lg" type="none"/>
          </a:ln>
        </p:spPr>
      </p:cxnSp>
      <p:cxnSp>
        <p:nvCxnSpPr>
          <p:cNvPr id="442" name="Shape 442"/>
          <p:cNvCxnSpPr/>
          <p:nvPr/>
        </p:nvCxnSpPr>
        <p:spPr>
          <a:xfrm>
            <a:off x="6329135" y="1922977"/>
            <a:ext cx="945300" cy="0"/>
          </a:xfrm>
          <a:prstGeom prst="straightConnector1">
            <a:avLst/>
          </a:prstGeom>
          <a:noFill/>
          <a:ln cap="flat" w="19050">
            <a:solidFill>
              <a:schemeClr val="dk2"/>
            </a:solidFill>
            <a:prstDash val="solid"/>
            <a:round/>
            <a:headEnd len="lg" w="lg" type="none"/>
            <a:tailEnd len="lg" w="lg" type="stealth"/>
          </a:ln>
        </p:spPr>
      </p:cxnSp>
      <p:cxnSp>
        <p:nvCxnSpPr>
          <p:cNvPr id="443" name="Shape 443"/>
          <p:cNvCxnSpPr/>
          <p:nvPr/>
        </p:nvCxnSpPr>
        <p:spPr>
          <a:xfrm rot="10800000">
            <a:off x="2341000" y="1797166"/>
            <a:ext cx="0" cy="146399"/>
          </a:xfrm>
          <a:prstGeom prst="straightConnector1">
            <a:avLst/>
          </a:prstGeom>
          <a:noFill/>
          <a:ln cap="flat" w="19050">
            <a:solidFill>
              <a:schemeClr val="dk2"/>
            </a:solidFill>
            <a:prstDash val="solid"/>
            <a:round/>
            <a:headEnd len="lg" w="lg" type="none"/>
            <a:tailEnd len="lg" w="lg" type="none"/>
          </a:ln>
        </p:spPr>
      </p:cxnSp>
      <p:cxnSp>
        <p:nvCxnSpPr>
          <p:cNvPr id="444" name="Shape 444"/>
          <p:cNvCxnSpPr/>
          <p:nvPr/>
        </p:nvCxnSpPr>
        <p:spPr>
          <a:xfrm>
            <a:off x="1393692" y="1935105"/>
            <a:ext cx="945300" cy="0"/>
          </a:xfrm>
          <a:prstGeom prst="straightConnector1">
            <a:avLst/>
          </a:prstGeom>
          <a:noFill/>
          <a:ln cap="flat" w="19050">
            <a:solidFill>
              <a:schemeClr val="dk2"/>
            </a:solidFill>
            <a:prstDash val="solid"/>
            <a:round/>
            <a:headEnd len="lg" w="lg" type="stealth"/>
            <a:tailEnd len="lg" w="lg" type="none"/>
          </a:ln>
        </p:spPr>
      </p:cxnSp>
      <p:sp>
        <p:nvSpPr>
          <p:cNvPr id="445" name="Shape 445"/>
          <p:cNvSpPr txBox="1"/>
          <p:nvPr/>
        </p:nvSpPr>
        <p:spPr>
          <a:xfrm>
            <a:off x="7284242" y="644305"/>
            <a:ext cx="1790400" cy="593999"/>
          </a:xfrm>
          <a:prstGeom prst="rect">
            <a:avLst/>
          </a:prstGeom>
          <a:noFill/>
          <a:ln>
            <a:noFill/>
          </a:ln>
        </p:spPr>
        <p:txBody>
          <a:bodyPr anchorCtr="0" anchor="t" bIns="91425" lIns="91425" rIns="91425" tIns="91425">
            <a:noAutofit/>
          </a:bodyPr>
          <a:lstStyle/>
          <a:p>
            <a:pPr>
              <a:spcBef>
                <a:spcPts val="0"/>
              </a:spcBef>
              <a:buNone/>
            </a:pPr>
            <a:r>
              <a:rPr lang="en"/>
              <a:t>Server state </a:t>
            </a:r>
            <a:r>
              <a:rPr lang="en" sz="1800">
                <a:solidFill>
                  <a:schemeClr val="dk1"/>
                </a:solidFill>
                <a:latin typeface="Cambria"/>
                <a:ea typeface="Cambria"/>
                <a:cs typeface="Cambria"/>
                <a:sym typeface="Cambria"/>
              </a:rPr>
              <a:t>Σ</a:t>
            </a:r>
          </a:p>
        </p:txBody>
      </p:sp>
      <p:sp>
        <p:nvSpPr>
          <p:cNvPr id="446" name="Shape 446"/>
          <p:cNvSpPr txBox="1"/>
          <p:nvPr/>
        </p:nvSpPr>
        <p:spPr>
          <a:xfrm>
            <a:off x="7274431" y="1601742"/>
            <a:ext cx="2511300" cy="593999"/>
          </a:xfrm>
          <a:prstGeom prst="rect">
            <a:avLst/>
          </a:prstGeom>
          <a:noFill/>
          <a:ln>
            <a:noFill/>
          </a:ln>
        </p:spPr>
        <p:txBody>
          <a:bodyPr anchorCtr="0" anchor="t" bIns="91425" lIns="91425" rIns="91425" tIns="91425">
            <a:noAutofit/>
          </a:bodyPr>
          <a:lstStyle/>
          <a:p>
            <a:pPr lvl="0" rtl="0">
              <a:spcBef>
                <a:spcPts val="0"/>
              </a:spcBef>
              <a:buNone/>
            </a:pPr>
            <a:r>
              <a:rPr lang="en"/>
              <a:t>Updated state </a:t>
            </a:r>
            <a:r>
              <a:rPr lang="en" sz="1800">
                <a:solidFill>
                  <a:schemeClr val="dk1"/>
                </a:solidFill>
                <a:latin typeface="Cambria"/>
                <a:ea typeface="Cambria"/>
                <a:cs typeface="Cambria"/>
                <a:sym typeface="Cambria"/>
              </a:rPr>
              <a:t>Σ’</a:t>
            </a:r>
          </a:p>
        </p:txBody>
      </p:sp>
      <p:sp>
        <p:nvSpPr>
          <p:cNvPr id="447" name="Shape 447"/>
          <p:cNvSpPr txBox="1"/>
          <p:nvPr/>
        </p:nvSpPr>
        <p:spPr>
          <a:xfrm>
            <a:off x="27715" y="665114"/>
            <a:ext cx="1384499" cy="593999"/>
          </a:xfrm>
          <a:prstGeom prst="rect">
            <a:avLst/>
          </a:prstGeom>
          <a:noFill/>
          <a:ln>
            <a:noFill/>
          </a:ln>
        </p:spPr>
        <p:txBody>
          <a:bodyPr anchorCtr="0" anchor="t" bIns="91425" lIns="91425" rIns="91425" tIns="91425">
            <a:noAutofit/>
          </a:bodyPr>
          <a:lstStyle/>
          <a:p>
            <a:pPr lvl="0" rtl="0" algn="r">
              <a:spcBef>
                <a:spcPts val="0"/>
              </a:spcBef>
              <a:buNone/>
            </a:pPr>
            <a:r>
              <a:rPr lang="en"/>
              <a:t>Nothing</a:t>
            </a:r>
          </a:p>
        </p:txBody>
      </p:sp>
      <p:sp>
        <p:nvSpPr>
          <p:cNvPr id="448" name="Shape 448"/>
          <p:cNvSpPr txBox="1"/>
          <p:nvPr/>
        </p:nvSpPr>
        <p:spPr>
          <a:xfrm>
            <a:off x="76200" y="1714300"/>
            <a:ext cx="1384499" cy="593999"/>
          </a:xfrm>
          <a:prstGeom prst="rect">
            <a:avLst/>
          </a:prstGeom>
          <a:noFill/>
          <a:ln>
            <a:noFill/>
          </a:ln>
        </p:spPr>
        <p:txBody>
          <a:bodyPr anchorCtr="0" anchor="t" bIns="91425" lIns="91425" rIns="91425" tIns="91425">
            <a:noAutofit/>
          </a:bodyPr>
          <a:lstStyle/>
          <a:p>
            <a:pPr lvl="0" rtl="0" algn="r">
              <a:spcBef>
                <a:spcPts val="0"/>
              </a:spcBef>
              <a:buNone/>
            </a:pPr>
            <a:r>
              <a:rPr lang="en"/>
              <a:t>Params </a:t>
            </a:r>
            <a:r>
              <a:rPr lang="en">
                <a:solidFill>
                  <a:schemeClr val="dk1"/>
                </a:solidFill>
              </a:rPr>
              <a:t>ϰ</a:t>
            </a:r>
            <a:r>
              <a:rPr lang="en"/>
              <a:t> </a:t>
            </a:r>
          </a:p>
        </p:txBody>
      </p:sp>
      <p:cxnSp>
        <p:nvCxnSpPr>
          <p:cNvPr id="449" name="Shape 449"/>
          <p:cNvCxnSpPr/>
          <p:nvPr/>
        </p:nvCxnSpPr>
        <p:spPr>
          <a:xfrm rot="10800000">
            <a:off x="2335899" y="870166"/>
            <a:ext cx="5100" cy="235200"/>
          </a:xfrm>
          <a:prstGeom prst="straightConnector1">
            <a:avLst/>
          </a:prstGeom>
          <a:noFill/>
          <a:ln cap="flat" w="19050">
            <a:solidFill>
              <a:schemeClr val="dk2"/>
            </a:solidFill>
            <a:prstDash val="solid"/>
            <a:round/>
            <a:headEnd len="lg" w="lg" type="stealth"/>
            <a:tailEnd len="lg" w="lg" type="none"/>
          </a:ln>
        </p:spPr>
      </p:cxnSp>
      <p:cxnSp>
        <p:nvCxnSpPr>
          <p:cNvPr id="450" name="Shape 450"/>
          <p:cNvCxnSpPr/>
          <p:nvPr/>
        </p:nvCxnSpPr>
        <p:spPr>
          <a:xfrm rot="10800000">
            <a:off x="6332212" y="876366"/>
            <a:ext cx="5100" cy="235200"/>
          </a:xfrm>
          <a:prstGeom prst="straightConnector1">
            <a:avLst/>
          </a:prstGeom>
          <a:noFill/>
          <a:ln cap="flat" w="19050">
            <a:solidFill>
              <a:schemeClr val="dk2"/>
            </a:solidFill>
            <a:prstDash val="solid"/>
            <a:round/>
            <a:headEnd len="lg" w="lg" type="stealth"/>
            <a:tailEnd len="lg" w="lg" type="none"/>
          </a:ln>
        </p:spPr>
      </p:cxnSp>
      <p:cxnSp>
        <p:nvCxnSpPr>
          <p:cNvPr id="451" name="Shape 451"/>
          <p:cNvCxnSpPr/>
          <p:nvPr/>
        </p:nvCxnSpPr>
        <p:spPr>
          <a:xfrm rot="10800000">
            <a:off x="6334775" y="1760300"/>
            <a:ext cx="0" cy="146399"/>
          </a:xfrm>
          <a:prstGeom prst="straightConnector1">
            <a:avLst/>
          </a:prstGeom>
          <a:noFill/>
          <a:ln cap="flat" w="19050">
            <a:solidFill>
              <a:schemeClr val="dk2"/>
            </a:solidFill>
            <a:prstDash val="solid"/>
            <a:round/>
            <a:headEnd len="lg" w="lg" type="none"/>
            <a:tailEnd len="lg" w="lg" type="none"/>
          </a:ln>
        </p:spPr>
      </p:cxnSp>
      <p:pic>
        <p:nvPicPr>
          <p:cNvPr id="452" name="Shape 452"/>
          <p:cNvPicPr preferRelativeResize="0"/>
          <p:nvPr/>
        </p:nvPicPr>
        <p:blipFill>
          <a:blip r:embed="rId3">
            <a:alphaModFix/>
          </a:blip>
          <a:stretch>
            <a:fillRect/>
          </a:stretch>
        </p:blipFill>
        <p:spPr>
          <a:xfrm>
            <a:off x="6128430" y="2914933"/>
            <a:ext cx="412675" cy="842211"/>
          </a:xfrm>
          <a:prstGeom prst="rect">
            <a:avLst/>
          </a:prstGeom>
          <a:noFill/>
          <a:ln>
            <a:noFill/>
          </a:ln>
        </p:spPr>
      </p:pic>
      <p:pic>
        <p:nvPicPr>
          <p:cNvPr id="453" name="Shape 453"/>
          <p:cNvPicPr preferRelativeResize="0"/>
          <p:nvPr/>
        </p:nvPicPr>
        <p:blipFill>
          <a:blip r:embed="rId4">
            <a:alphaModFix/>
          </a:blip>
          <a:stretch>
            <a:fillRect/>
          </a:stretch>
        </p:blipFill>
        <p:spPr>
          <a:xfrm>
            <a:off x="1974925" y="2862351"/>
            <a:ext cx="687324" cy="894810"/>
          </a:xfrm>
          <a:prstGeom prst="rect">
            <a:avLst/>
          </a:prstGeom>
          <a:noFill/>
          <a:ln>
            <a:noFill/>
          </a:ln>
        </p:spPr>
      </p:pic>
      <p:sp>
        <p:nvSpPr>
          <p:cNvPr id="454" name="Shape 454"/>
          <p:cNvSpPr txBox="1"/>
          <p:nvPr/>
        </p:nvSpPr>
        <p:spPr>
          <a:xfrm>
            <a:off x="6580950" y="3070946"/>
            <a:ext cx="836400" cy="274499"/>
          </a:xfrm>
          <a:prstGeom prst="rect">
            <a:avLst/>
          </a:prstGeom>
          <a:noFill/>
          <a:ln>
            <a:noFill/>
          </a:ln>
        </p:spPr>
        <p:txBody>
          <a:bodyPr anchorCtr="0" anchor="t" bIns="91425" lIns="91425" rIns="91425" tIns="91425">
            <a:noAutofit/>
          </a:bodyPr>
          <a:lstStyle/>
          <a:p>
            <a:pPr lvl="0" rtl="0">
              <a:spcBef>
                <a:spcPts val="0"/>
              </a:spcBef>
              <a:buNone/>
            </a:pPr>
            <a:r>
              <a:rPr b="1" lang="en"/>
              <a:t>Server</a:t>
            </a:r>
          </a:p>
        </p:txBody>
      </p:sp>
      <p:sp>
        <p:nvSpPr>
          <p:cNvPr id="455" name="Shape 455"/>
          <p:cNvSpPr txBox="1"/>
          <p:nvPr/>
        </p:nvSpPr>
        <p:spPr>
          <a:xfrm>
            <a:off x="1275025" y="3172543"/>
            <a:ext cx="836400" cy="274499"/>
          </a:xfrm>
          <a:prstGeom prst="rect">
            <a:avLst/>
          </a:prstGeom>
          <a:noFill/>
          <a:ln>
            <a:noFill/>
          </a:ln>
        </p:spPr>
        <p:txBody>
          <a:bodyPr anchorCtr="0" anchor="t" bIns="91425" lIns="91425" rIns="91425" tIns="91425">
            <a:noAutofit/>
          </a:bodyPr>
          <a:lstStyle/>
          <a:p>
            <a:pPr lvl="0" rtl="0">
              <a:spcBef>
                <a:spcPts val="0"/>
              </a:spcBef>
              <a:buNone/>
            </a:pPr>
            <a:r>
              <a:rPr b="1" lang="en"/>
              <a:t>Client</a:t>
            </a:r>
          </a:p>
        </p:txBody>
      </p:sp>
      <p:cxnSp>
        <p:nvCxnSpPr>
          <p:cNvPr id="456" name="Shape 456"/>
          <p:cNvCxnSpPr/>
          <p:nvPr/>
        </p:nvCxnSpPr>
        <p:spPr>
          <a:xfrm>
            <a:off x="2832425" y="3029430"/>
            <a:ext cx="3063300" cy="0"/>
          </a:xfrm>
          <a:prstGeom prst="straightConnector1">
            <a:avLst/>
          </a:prstGeom>
          <a:noFill/>
          <a:ln cap="flat" w="19050">
            <a:solidFill>
              <a:schemeClr val="dk2"/>
            </a:solidFill>
            <a:prstDash val="solid"/>
            <a:round/>
            <a:headEnd len="lg" w="lg" type="none"/>
            <a:tailEnd len="lg" w="lg" type="stealth"/>
          </a:ln>
        </p:spPr>
      </p:cxnSp>
      <p:cxnSp>
        <p:nvCxnSpPr>
          <p:cNvPr id="457" name="Shape 457"/>
          <p:cNvCxnSpPr/>
          <p:nvPr/>
        </p:nvCxnSpPr>
        <p:spPr>
          <a:xfrm>
            <a:off x="2832425" y="3232625"/>
            <a:ext cx="3063300" cy="0"/>
          </a:xfrm>
          <a:prstGeom prst="straightConnector1">
            <a:avLst/>
          </a:prstGeom>
          <a:noFill/>
          <a:ln cap="flat" w="19050">
            <a:solidFill>
              <a:schemeClr val="dk2"/>
            </a:solidFill>
            <a:prstDash val="solid"/>
            <a:round/>
            <a:headEnd len="lg" w="lg" type="stealth"/>
            <a:tailEnd len="lg" w="lg" type="none"/>
          </a:ln>
        </p:spPr>
      </p:cxnSp>
      <p:cxnSp>
        <p:nvCxnSpPr>
          <p:cNvPr id="458" name="Shape 458"/>
          <p:cNvCxnSpPr/>
          <p:nvPr/>
        </p:nvCxnSpPr>
        <p:spPr>
          <a:xfrm>
            <a:off x="2832425" y="3639015"/>
            <a:ext cx="3063300" cy="0"/>
          </a:xfrm>
          <a:prstGeom prst="straightConnector1">
            <a:avLst/>
          </a:prstGeom>
          <a:noFill/>
          <a:ln cap="flat" w="19050">
            <a:solidFill>
              <a:schemeClr val="dk2"/>
            </a:solidFill>
            <a:prstDash val="solid"/>
            <a:round/>
            <a:headEnd len="lg" w="lg" type="stealth"/>
            <a:tailEnd len="lg" w="lg" type="none"/>
          </a:ln>
        </p:spPr>
      </p:cxnSp>
      <p:cxnSp>
        <p:nvCxnSpPr>
          <p:cNvPr id="459" name="Shape 459"/>
          <p:cNvCxnSpPr/>
          <p:nvPr/>
        </p:nvCxnSpPr>
        <p:spPr>
          <a:xfrm>
            <a:off x="4365075" y="3283924"/>
            <a:ext cx="0" cy="315299"/>
          </a:xfrm>
          <a:prstGeom prst="straightConnector1">
            <a:avLst/>
          </a:prstGeom>
          <a:noFill/>
          <a:ln cap="flat" w="19050">
            <a:solidFill>
              <a:srgbClr val="000000"/>
            </a:solidFill>
            <a:prstDash val="dot"/>
            <a:round/>
            <a:headEnd len="lg" w="lg" type="none"/>
            <a:tailEnd len="lg" w="lg" type="none"/>
          </a:ln>
        </p:spPr>
      </p:cxnSp>
      <p:cxnSp>
        <p:nvCxnSpPr>
          <p:cNvPr id="460" name="Shape 460"/>
          <p:cNvCxnSpPr/>
          <p:nvPr/>
        </p:nvCxnSpPr>
        <p:spPr>
          <a:xfrm>
            <a:off x="6329135" y="2668478"/>
            <a:ext cx="945300" cy="0"/>
          </a:xfrm>
          <a:prstGeom prst="straightConnector1">
            <a:avLst/>
          </a:prstGeom>
          <a:noFill/>
          <a:ln cap="flat" w="19050">
            <a:solidFill>
              <a:schemeClr val="dk2"/>
            </a:solidFill>
            <a:prstDash val="solid"/>
            <a:round/>
            <a:headEnd len="lg" w="lg" type="none"/>
            <a:tailEnd len="lg" w="lg" type="none"/>
          </a:ln>
        </p:spPr>
      </p:cxnSp>
      <p:cxnSp>
        <p:nvCxnSpPr>
          <p:cNvPr id="461" name="Shape 461"/>
          <p:cNvCxnSpPr/>
          <p:nvPr/>
        </p:nvCxnSpPr>
        <p:spPr>
          <a:xfrm>
            <a:off x="1382339" y="2684757"/>
            <a:ext cx="945300" cy="0"/>
          </a:xfrm>
          <a:prstGeom prst="straightConnector1">
            <a:avLst/>
          </a:prstGeom>
          <a:noFill/>
          <a:ln cap="flat" w="19050">
            <a:solidFill>
              <a:schemeClr val="dk2"/>
            </a:solidFill>
            <a:prstDash val="solid"/>
            <a:round/>
            <a:headEnd len="lg" w="lg" type="none"/>
            <a:tailEnd len="lg" w="lg" type="none"/>
          </a:ln>
        </p:spPr>
      </p:cxnSp>
      <p:cxnSp>
        <p:nvCxnSpPr>
          <p:cNvPr id="462" name="Shape 462"/>
          <p:cNvCxnSpPr/>
          <p:nvPr/>
        </p:nvCxnSpPr>
        <p:spPr>
          <a:xfrm>
            <a:off x="6329135" y="3954918"/>
            <a:ext cx="945300" cy="0"/>
          </a:xfrm>
          <a:prstGeom prst="straightConnector1">
            <a:avLst/>
          </a:prstGeom>
          <a:noFill/>
          <a:ln cap="flat" w="19050">
            <a:solidFill>
              <a:schemeClr val="dk2"/>
            </a:solidFill>
            <a:prstDash val="solid"/>
            <a:round/>
            <a:headEnd len="lg" w="lg" type="none"/>
            <a:tailEnd len="lg" w="lg" type="stealth"/>
          </a:ln>
        </p:spPr>
      </p:cxnSp>
      <p:cxnSp>
        <p:nvCxnSpPr>
          <p:cNvPr id="463" name="Shape 463"/>
          <p:cNvCxnSpPr/>
          <p:nvPr/>
        </p:nvCxnSpPr>
        <p:spPr>
          <a:xfrm rot="10800000">
            <a:off x="2341000" y="3829107"/>
            <a:ext cx="0" cy="146399"/>
          </a:xfrm>
          <a:prstGeom prst="straightConnector1">
            <a:avLst/>
          </a:prstGeom>
          <a:noFill/>
          <a:ln cap="flat" w="19050">
            <a:solidFill>
              <a:schemeClr val="dk2"/>
            </a:solidFill>
            <a:prstDash val="solid"/>
            <a:round/>
            <a:headEnd len="lg" w="lg" type="none"/>
            <a:tailEnd len="lg" w="lg" type="none"/>
          </a:ln>
        </p:spPr>
      </p:cxnSp>
      <p:cxnSp>
        <p:nvCxnSpPr>
          <p:cNvPr id="464" name="Shape 464"/>
          <p:cNvCxnSpPr/>
          <p:nvPr/>
        </p:nvCxnSpPr>
        <p:spPr>
          <a:xfrm>
            <a:off x="1393692" y="3967046"/>
            <a:ext cx="945300" cy="0"/>
          </a:xfrm>
          <a:prstGeom prst="straightConnector1">
            <a:avLst/>
          </a:prstGeom>
          <a:noFill/>
          <a:ln cap="flat" w="19050">
            <a:solidFill>
              <a:schemeClr val="dk2"/>
            </a:solidFill>
            <a:prstDash val="solid"/>
            <a:round/>
            <a:headEnd len="lg" w="lg" type="stealth"/>
            <a:tailEnd len="lg" w="lg" type="none"/>
          </a:ln>
        </p:spPr>
      </p:cxnSp>
      <p:sp>
        <p:nvSpPr>
          <p:cNvPr id="465" name="Shape 465"/>
          <p:cNvSpPr txBox="1"/>
          <p:nvPr/>
        </p:nvSpPr>
        <p:spPr>
          <a:xfrm>
            <a:off x="7284242" y="2371485"/>
            <a:ext cx="1790400" cy="593999"/>
          </a:xfrm>
          <a:prstGeom prst="rect">
            <a:avLst/>
          </a:prstGeom>
          <a:noFill/>
          <a:ln>
            <a:noFill/>
          </a:ln>
        </p:spPr>
        <p:txBody>
          <a:bodyPr anchorCtr="0" anchor="t" bIns="91425" lIns="91425" rIns="91425" tIns="91425">
            <a:noAutofit/>
          </a:bodyPr>
          <a:lstStyle/>
          <a:p>
            <a:pPr lvl="0" rtl="0">
              <a:spcBef>
                <a:spcPts val="0"/>
              </a:spcBef>
              <a:buNone/>
            </a:pPr>
            <a:r>
              <a:rPr lang="en"/>
              <a:t>Server state </a:t>
            </a:r>
            <a:r>
              <a:rPr lang="en" sz="1800">
                <a:solidFill>
                  <a:schemeClr val="dk1"/>
                </a:solidFill>
                <a:latin typeface="Cambria"/>
                <a:ea typeface="Cambria"/>
                <a:cs typeface="Cambria"/>
                <a:sym typeface="Cambria"/>
              </a:rPr>
              <a:t>Σ</a:t>
            </a:r>
          </a:p>
        </p:txBody>
      </p:sp>
      <p:sp>
        <p:nvSpPr>
          <p:cNvPr id="466" name="Shape 466"/>
          <p:cNvSpPr txBox="1"/>
          <p:nvPr/>
        </p:nvSpPr>
        <p:spPr>
          <a:xfrm>
            <a:off x="7274431" y="3633691"/>
            <a:ext cx="2511300" cy="593999"/>
          </a:xfrm>
          <a:prstGeom prst="rect">
            <a:avLst/>
          </a:prstGeom>
          <a:noFill/>
          <a:ln>
            <a:noFill/>
          </a:ln>
        </p:spPr>
        <p:txBody>
          <a:bodyPr anchorCtr="0" anchor="t" bIns="91425" lIns="91425" rIns="91425" tIns="91425">
            <a:noAutofit/>
          </a:bodyPr>
          <a:lstStyle/>
          <a:p>
            <a:pPr lvl="0" rtl="0">
              <a:spcBef>
                <a:spcPts val="0"/>
              </a:spcBef>
              <a:buNone/>
            </a:pPr>
            <a:r>
              <a:rPr lang="en"/>
              <a:t>Updated state </a:t>
            </a:r>
            <a:r>
              <a:rPr lang="en" sz="1800">
                <a:solidFill>
                  <a:schemeClr val="dk1"/>
                </a:solidFill>
                <a:latin typeface="Cambria"/>
                <a:ea typeface="Cambria"/>
                <a:cs typeface="Cambria"/>
                <a:sym typeface="Cambria"/>
              </a:rPr>
              <a:t>Σ’</a:t>
            </a:r>
          </a:p>
        </p:txBody>
      </p:sp>
      <p:sp>
        <p:nvSpPr>
          <p:cNvPr id="467" name="Shape 467"/>
          <p:cNvSpPr txBox="1"/>
          <p:nvPr/>
        </p:nvSpPr>
        <p:spPr>
          <a:xfrm>
            <a:off x="27715" y="2392298"/>
            <a:ext cx="1384499" cy="593999"/>
          </a:xfrm>
          <a:prstGeom prst="rect">
            <a:avLst/>
          </a:prstGeom>
          <a:noFill/>
          <a:ln>
            <a:noFill/>
          </a:ln>
        </p:spPr>
        <p:txBody>
          <a:bodyPr anchorCtr="0" anchor="t" bIns="91425" lIns="91425" rIns="91425" tIns="91425">
            <a:noAutofit/>
          </a:bodyPr>
          <a:lstStyle/>
          <a:p>
            <a:pPr lvl="0" rtl="0" algn="r">
              <a:spcBef>
                <a:spcPts val="0"/>
              </a:spcBef>
              <a:buNone/>
            </a:pPr>
            <a:r>
              <a:rPr lang="en">
                <a:solidFill>
                  <a:schemeClr val="dk1"/>
                </a:solidFill>
              </a:rPr>
              <a:t>ϰ, plaintext ⍴ </a:t>
            </a:r>
          </a:p>
        </p:txBody>
      </p:sp>
      <p:sp>
        <p:nvSpPr>
          <p:cNvPr id="468" name="Shape 468"/>
          <p:cNvSpPr txBox="1"/>
          <p:nvPr/>
        </p:nvSpPr>
        <p:spPr>
          <a:xfrm>
            <a:off x="0" y="3670048"/>
            <a:ext cx="1384499" cy="593999"/>
          </a:xfrm>
          <a:prstGeom prst="rect">
            <a:avLst/>
          </a:prstGeom>
          <a:noFill/>
          <a:ln>
            <a:noFill/>
          </a:ln>
        </p:spPr>
        <p:txBody>
          <a:bodyPr anchorCtr="0" anchor="t" bIns="91425" lIns="91425" rIns="91425" tIns="91425">
            <a:noAutofit/>
          </a:bodyPr>
          <a:lstStyle/>
          <a:p>
            <a:pPr lvl="0" rtl="0" algn="r">
              <a:spcBef>
                <a:spcPts val="0"/>
              </a:spcBef>
              <a:buNone/>
            </a:pPr>
            <a:r>
              <a:rPr lang="en"/>
              <a:t>File identifier </a:t>
            </a:r>
            <a:r>
              <a:rPr lang="en">
                <a:solidFill>
                  <a:schemeClr val="dk1"/>
                </a:solidFill>
              </a:rPr>
              <a:t>𝜑</a:t>
            </a:r>
            <a:r>
              <a:rPr lang="en"/>
              <a:t> </a:t>
            </a:r>
          </a:p>
        </p:txBody>
      </p:sp>
      <p:cxnSp>
        <p:nvCxnSpPr>
          <p:cNvPr id="469" name="Shape 469"/>
          <p:cNvCxnSpPr/>
          <p:nvPr/>
        </p:nvCxnSpPr>
        <p:spPr>
          <a:xfrm rot="10800000">
            <a:off x="2335899" y="2673537"/>
            <a:ext cx="5100" cy="235200"/>
          </a:xfrm>
          <a:prstGeom prst="straightConnector1">
            <a:avLst/>
          </a:prstGeom>
          <a:noFill/>
          <a:ln cap="flat" w="19050">
            <a:solidFill>
              <a:schemeClr val="dk2"/>
            </a:solidFill>
            <a:prstDash val="solid"/>
            <a:round/>
            <a:headEnd len="lg" w="lg" type="stealth"/>
            <a:tailEnd len="lg" w="lg" type="none"/>
          </a:ln>
        </p:spPr>
      </p:cxnSp>
      <p:cxnSp>
        <p:nvCxnSpPr>
          <p:cNvPr id="470" name="Shape 470"/>
          <p:cNvCxnSpPr/>
          <p:nvPr/>
        </p:nvCxnSpPr>
        <p:spPr>
          <a:xfrm rot="10800000">
            <a:off x="6332212" y="2679733"/>
            <a:ext cx="5100" cy="235200"/>
          </a:xfrm>
          <a:prstGeom prst="straightConnector1">
            <a:avLst/>
          </a:prstGeom>
          <a:noFill/>
          <a:ln cap="flat" w="19050">
            <a:solidFill>
              <a:schemeClr val="dk2"/>
            </a:solidFill>
            <a:prstDash val="solid"/>
            <a:round/>
            <a:headEnd len="lg" w="lg" type="stealth"/>
            <a:tailEnd len="lg" w="lg" type="none"/>
          </a:ln>
        </p:spPr>
      </p:cxnSp>
      <p:cxnSp>
        <p:nvCxnSpPr>
          <p:cNvPr id="471" name="Shape 471"/>
          <p:cNvCxnSpPr/>
          <p:nvPr/>
        </p:nvCxnSpPr>
        <p:spPr>
          <a:xfrm rot="10800000">
            <a:off x="6334775" y="3792241"/>
            <a:ext cx="0" cy="146399"/>
          </a:xfrm>
          <a:prstGeom prst="straightConnector1">
            <a:avLst/>
          </a:prstGeom>
          <a:noFill/>
          <a:ln cap="flat" w="19050">
            <a:solidFill>
              <a:schemeClr val="dk2"/>
            </a:solidFill>
            <a:prstDash val="solid"/>
            <a:round/>
            <a:headEnd len="lg" w="lg" type="none"/>
            <a:tailEnd len="lg" w="lg" type="none"/>
          </a:ln>
        </p:spPr>
      </p:cxnSp>
      <p:grpSp>
        <p:nvGrpSpPr>
          <p:cNvPr id="472" name="Shape 472"/>
          <p:cNvGrpSpPr/>
          <p:nvPr/>
        </p:nvGrpSpPr>
        <p:grpSpPr>
          <a:xfrm>
            <a:off x="0" y="4500498"/>
            <a:ext cx="9785731" cy="2024135"/>
            <a:chOff x="0" y="479785"/>
            <a:chExt cx="9785731" cy="1518139"/>
          </a:xfrm>
        </p:grpSpPr>
        <p:pic>
          <p:nvPicPr>
            <p:cNvPr id="473" name="Shape 473"/>
            <p:cNvPicPr preferRelativeResize="0"/>
            <p:nvPr/>
          </p:nvPicPr>
          <p:blipFill>
            <a:blip r:embed="rId3">
              <a:alphaModFix/>
            </a:blip>
            <a:stretch>
              <a:fillRect/>
            </a:stretch>
          </p:blipFill>
          <p:spPr>
            <a:xfrm>
              <a:off x="6128430" y="986074"/>
              <a:ext cx="412675" cy="631674"/>
            </a:xfrm>
            <a:prstGeom prst="rect">
              <a:avLst/>
            </a:prstGeom>
            <a:noFill/>
            <a:ln>
              <a:noFill/>
            </a:ln>
          </p:spPr>
        </p:pic>
        <p:pic>
          <p:nvPicPr>
            <p:cNvPr id="474" name="Shape 474"/>
            <p:cNvPicPr preferRelativeResize="0"/>
            <p:nvPr/>
          </p:nvPicPr>
          <p:blipFill>
            <a:blip r:embed="rId4">
              <a:alphaModFix/>
            </a:blip>
            <a:stretch>
              <a:fillRect/>
            </a:stretch>
          </p:blipFill>
          <p:spPr>
            <a:xfrm>
              <a:off x="1974925" y="946637"/>
              <a:ext cx="687324" cy="671125"/>
            </a:xfrm>
            <a:prstGeom prst="rect">
              <a:avLst/>
            </a:prstGeom>
            <a:noFill/>
            <a:ln>
              <a:noFill/>
            </a:ln>
          </p:spPr>
        </p:pic>
        <p:sp>
          <p:nvSpPr>
            <p:cNvPr id="475" name="Shape 475"/>
            <p:cNvSpPr txBox="1"/>
            <p:nvPr/>
          </p:nvSpPr>
          <p:spPr>
            <a:xfrm>
              <a:off x="6580950" y="1103087"/>
              <a:ext cx="836400" cy="205799"/>
            </a:xfrm>
            <a:prstGeom prst="rect">
              <a:avLst/>
            </a:prstGeom>
            <a:noFill/>
            <a:ln>
              <a:noFill/>
            </a:ln>
          </p:spPr>
          <p:txBody>
            <a:bodyPr anchorCtr="0" anchor="t" bIns="91425" lIns="91425" rIns="91425" tIns="91425">
              <a:noAutofit/>
            </a:bodyPr>
            <a:lstStyle/>
            <a:p>
              <a:pPr lvl="0" rtl="0">
                <a:spcBef>
                  <a:spcPts val="0"/>
                </a:spcBef>
                <a:buNone/>
              </a:pPr>
              <a:r>
                <a:rPr b="1" lang="en"/>
                <a:t>Server</a:t>
              </a:r>
            </a:p>
          </p:txBody>
        </p:sp>
        <p:sp>
          <p:nvSpPr>
            <p:cNvPr id="476" name="Shape 476"/>
            <p:cNvSpPr txBox="1"/>
            <p:nvPr/>
          </p:nvSpPr>
          <p:spPr>
            <a:xfrm>
              <a:off x="1275025" y="1179287"/>
              <a:ext cx="836400" cy="205799"/>
            </a:xfrm>
            <a:prstGeom prst="rect">
              <a:avLst/>
            </a:prstGeom>
            <a:noFill/>
            <a:ln>
              <a:noFill/>
            </a:ln>
          </p:spPr>
          <p:txBody>
            <a:bodyPr anchorCtr="0" anchor="t" bIns="91425" lIns="91425" rIns="91425" tIns="91425">
              <a:noAutofit/>
            </a:bodyPr>
            <a:lstStyle/>
            <a:p>
              <a:pPr lvl="0" rtl="0">
                <a:spcBef>
                  <a:spcPts val="0"/>
                </a:spcBef>
                <a:buNone/>
              </a:pPr>
              <a:r>
                <a:rPr b="1" lang="en"/>
                <a:t>Client</a:t>
              </a:r>
            </a:p>
          </p:txBody>
        </p:sp>
        <p:cxnSp>
          <p:nvCxnSpPr>
            <p:cNvPr id="477" name="Shape 477"/>
            <p:cNvCxnSpPr/>
            <p:nvPr/>
          </p:nvCxnSpPr>
          <p:spPr>
            <a:xfrm>
              <a:off x="2832425" y="1071950"/>
              <a:ext cx="3063300" cy="0"/>
            </a:xfrm>
            <a:prstGeom prst="straightConnector1">
              <a:avLst/>
            </a:prstGeom>
            <a:noFill/>
            <a:ln cap="flat" w="19050">
              <a:solidFill>
                <a:schemeClr val="dk2"/>
              </a:solidFill>
              <a:prstDash val="solid"/>
              <a:round/>
              <a:headEnd len="lg" w="lg" type="none"/>
              <a:tailEnd len="lg" w="lg" type="stealth"/>
            </a:ln>
          </p:spPr>
        </p:cxnSp>
        <p:cxnSp>
          <p:nvCxnSpPr>
            <p:cNvPr id="478" name="Shape 478"/>
            <p:cNvCxnSpPr/>
            <p:nvPr/>
          </p:nvCxnSpPr>
          <p:spPr>
            <a:xfrm>
              <a:off x="2832425" y="1224350"/>
              <a:ext cx="3063300" cy="0"/>
            </a:xfrm>
            <a:prstGeom prst="straightConnector1">
              <a:avLst/>
            </a:prstGeom>
            <a:noFill/>
            <a:ln cap="flat" w="19050">
              <a:solidFill>
                <a:schemeClr val="dk2"/>
              </a:solidFill>
              <a:prstDash val="solid"/>
              <a:round/>
              <a:headEnd len="lg" w="lg" type="stealth"/>
              <a:tailEnd len="lg" w="lg" type="none"/>
            </a:ln>
          </p:spPr>
        </p:cxnSp>
        <p:cxnSp>
          <p:nvCxnSpPr>
            <p:cNvPr id="479" name="Shape 479"/>
            <p:cNvCxnSpPr/>
            <p:nvPr/>
          </p:nvCxnSpPr>
          <p:spPr>
            <a:xfrm>
              <a:off x="2832425" y="1529150"/>
              <a:ext cx="3063300" cy="0"/>
            </a:xfrm>
            <a:prstGeom prst="straightConnector1">
              <a:avLst/>
            </a:prstGeom>
            <a:noFill/>
            <a:ln cap="flat" w="19050">
              <a:solidFill>
                <a:schemeClr val="dk2"/>
              </a:solidFill>
              <a:prstDash val="solid"/>
              <a:round/>
              <a:headEnd len="lg" w="lg" type="stealth"/>
              <a:tailEnd len="lg" w="lg" type="none"/>
            </a:ln>
          </p:spPr>
        </p:cxnSp>
        <p:cxnSp>
          <p:nvCxnSpPr>
            <p:cNvPr id="480" name="Shape 480"/>
            <p:cNvCxnSpPr/>
            <p:nvPr/>
          </p:nvCxnSpPr>
          <p:spPr>
            <a:xfrm>
              <a:off x="4365075" y="1262825"/>
              <a:ext cx="0" cy="236400"/>
            </a:xfrm>
            <a:prstGeom prst="straightConnector1">
              <a:avLst/>
            </a:prstGeom>
            <a:noFill/>
            <a:ln cap="flat" w="19050">
              <a:solidFill>
                <a:srgbClr val="000000"/>
              </a:solidFill>
              <a:prstDash val="dot"/>
              <a:round/>
              <a:headEnd len="lg" w="lg" type="none"/>
              <a:tailEnd len="lg" w="lg" type="none"/>
            </a:ln>
          </p:spPr>
        </p:cxnSp>
        <p:cxnSp>
          <p:nvCxnSpPr>
            <p:cNvPr id="481" name="Shape 481"/>
            <p:cNvCxnSpPr/>
            <p:nvPr/>
          </p:nvCxnSpPr>
          <p:spPr>
            <a:xfrm>
              <a:off x="6329135" y="801228"/>
              <a:ext cx="945300" cy="0"/>
            </a:xfrm>
            <a:prstGeom prst="straightConnector1">
              <a:avLst/>
            </a:prstGeom>
            <a:noFill/>
            <a:ln cap="flat" w="19050">
              <a:solidFill>
                <a:schemeClr val="dk2"/>
              </a:solidFill>
              <a:prstDash val="solid"/>
              <a:round/>
              <a:headEnd len="lg" w="lg" type="none"/>
              <a:tailEnd len="lg" w="lg" type="none"/>
            </a:ln>
          </p:spPr>
        </p:cxnSp>
        <p:cxnSp>
          <p:nvCxnSpPr>
            <p:cNvPr id="482" name="Shape 482"/>
            <p:cNvCxnSpPr/>
            <p:nvPr/>
          </p:nvCxnSpPr>
          <p:spPr>
            <a:xfrm>
              <a:off x="1382339" y="699135"/>
              <a:ext cx="945300" cy="0"/>
            </a:xfrm>
            <a:prstGeom prst="straightConnector1">
              <a:avLst/>
            </a:prstGeom>
            <a:noFill/>
            <a:ln cap="flat" w="19050">
              <a:solidFill>
                <a:schemeClr val="dk2"/>
              </a:solidFill>
              <a:prstDash val="solid"/>
              <a:round/>
              <a:headEnd len="lg" w="lg" type="none"/>
              <a:tailEnd len="lg" w="lg" type="none"/>
            </a:ln>
          </p:spPr>
        </p:cxnSp>
        <p:cxnSp>
          <p:nvCxnSpPr>
            <p:cNvPr id="483" name="Shape 483"/>
            <p:cNvCxnSpPr/>
            <p:nvPr/>
          </p:nvCxnSpPr>
          <p:spPr>
            <a:xfrm>
              <a:off x="6329135" y="1766082"/>
              <a:ext cx="945300" cy="0"/>
            </a:xfrm>
            <a:prstGeom prst="straightConnector1">
              <a:avLst/>
            </a:prstGeom>
            <a:noFill/>
            <a:ln cap="flat" w="19050">
              <a:solidFill>
                <a:schemeClr val="dk2"/>
              </a:solidFill>
              <a:prstDash val="solid"/>
              <a:round/>
              <a:headEnd len="lg" w="lg" type="none"/>
              <a:tailEnd len="lg" w="lg" type="stealth"/>
            </a:ln>
          </p:spPr>
        </p:cxnSp>
        <p:cxnSp>
          <p:nvCxnSpPr>
            <p:cNvPr id="484" name="Shape 484"/>
            <p:cNvCxnSpPr/>
            <p:nvPr/>
          </p:nvCxnSpPr>
          <p:spPr>
            <a:xfrm rot="10800000">
              <a:off x="2341000" y="1671724"/>
              <a:ext cx="0" cy="109800"/>
            </a:xfrm>
            <a:prstGeom prst="straightConnector1">
              <a:avLst/>
            </a:prstGeom>
            <a:noFill/>
            <a:ln cap="flat" w="19050">
              <a:solidFill>
                <a:schemeClr val="dk2"/>
              </a:solidFill>
              <a:prstDash val="solid"/>
              <a:round/>
              <a:headEnd len="lg" w="lg" type="none"/>
              <a:tailEnd len="lg" w="lg" type="none"/>
            </a:ln>
          </p:spPr>
        </p:cxnSp>
        <p:cxnSp>
          <p:nvCxnSpPr>
            <p:cNvPr id="485" name="Shape 485"/>
            <p:cNvCxnSpPr/>
            <p:nvPr/>
          </p:nvCxnSpPr>
          <p:spPr>
            <a:xfrm>
              <a:off x="1393692" y="1775178"/>
              <a:ext cx="945300" cy="0"/>
            </a:xfrm>
            <a:prstGeom prst="straightConnector1">
              <a:avLst/>
            </a:prstGeom>
            <a:noFill/>
            <a:ln cap="flat" w="19050">
              <a:solidFill>
                <a:schemeClr val="dk2"/>
              </a:solidFill>
              <a:prstDash val="solid"/>
              <a:round/>
              <a:headEnd len="lg" w="lg" type="stealth"/>
              <a:tailEnd len="lg" w="lg" type="none"/>
            </a:ln>
          </p:spPr>
        </p:cxnSp>
        <p:sp>
          <p:nvSpPr>
            <p:cNvPr id="486" name="Shape 486"/>
            <p:cNvSpPr txBox="1"/>
            <p:nvPr/>
          </p:nvSpPr>
          <p:spPr>
            <a:xfrm>
              <a:off x="7284242" y="578478"/>
              <a:ext cx="1790400" cy="445499"/>
            </a:xfrm>
            <a:prstGeom prst="rect">
              <a:avLst/>
            </a:prstGeom>
            <a:noFill/>
            <a:ln>
              <a:noFill/>
            </a:ln>
          </p:spPr>
          <p:txBody>
            <a:bodyPr anchorCtr="0" anchor="t" bIns="91425" lIns="91425" rIns="91425" tIns="91425">
              <a:noAutofit/>
            </a:bodyPr>
            <a:lstStyle/>
            <a:p>
              <a:pPr lvl="0" rtl="0">
                <a:spcBef>
                  <a:spcPts val="0"/>
                </a:spcBef>
                <a:buNone/>
              </a:pPr>
              <a:r>
                <a:rPr lang="en"/>
                <a:t>Server state </a:t>
              </a:r>
              <a:r>
                <a:rPr lang="en" sz="1800">
                  <a:solidFill>
                    <a:schemeClr val="dk1"/>
                  </a:solidFill>
                  <a:latin typeface="Cambria"/>
                  <a:ea typeface="Cambria"/>
                  <a:cs typeface="Cambria"/>
                  <a:sym typeface="Cambria"/>
                </a:rPr>
                <a:t>Σ</a:t>
              </a:r>
            </a:p>
          </p:txBody>
        </p:sp>
        <p:sp>
          <p:nvSpPr>
            <p:cNvPr id="487" name="Shape 487"/>
            <p:cNvSpPr txBox="1"/>
            <p:nvPr/>
          </p:nvSpPr>
          <p:spPr>
            <a:xfrm>
              <a:off x="7274431" y="1516067"/>
              <a:ext cx="2511300" cy="445499"/>
            </a:xfrm>
            <a:prstGeom prst="rect">
              <a:avLst/>
            </a:prstGeom>
            <a:noFill/>
            <a:ln>
              <a:noFill/>
            </a:ln>
          </p:spPr>
          <p:txBody>
            <a:bodyPr anchorCtr="0" anchor="t" bIns="91425" lIns="91425" rIns="91425" tIns="91425">
              <a:noAutofit/>
            </a:bodyPr>
            <a:lstStyle/>
            <a:p>
              <a:pPr lvl="0" rtl="0">
                <a:spcBef>
                  <a:spcPts val="0"/>
                </a:spcBef>
                <a:buNone/>
              </a:pPr>
              <a:r>
                <a:rPr lang="en"/>
                <a:t>Updated state </a:t>
              </a:r>
              <a:r>
                <a:rPr lang="en" sz="1800">
                  <a:solidFill>
                    <a:schemeClr val="dk1"/>
                  </a:solidFill>
                  <a:latin typeface="Cambria"/>
                  <a:ea typeface="Cambria"/>
                  <a:cs typeface="Cambria"/>
                  <a:sym typeface="Cambria"/>
                </a:rPr>
                <a:t>Σ’</a:t>
              </a:r>
            </a:p>
          </p:txBody>
        </p:sp>
        <p:sp>
          <p:nvSpPr>
            <p:cNvPr id="488" name="Shape 488"/>
            <p:cNvSpPr txBox="1"/>
            <p:nvPr/>
          </p:nvSpPr>
          <p:spPr>
            <a:xfrm>
              <a:off x="27715" y="479785"/>
              <a:ext cx="1384499" cy="445499"/>
            </a:xfrm>
            <a:prstGeom prst="rect">
              <a:avLst/>
            </a:prstGeom>
            <a:noFill/>
            <a:ln>
              <a:noFill/>
            </a:ln>
          </p:spPr>
          <p:txBody>
            <a:bodyPr anchorCtr="0" anchor="t" bIns="91425" lIns="91425" rIns="91425" tIns="91425">
              <a:noAutofit/>
            </a:bodyPr>
            <a:lstStyle/>
            <a:p>
              <a:pPr lvl="0" rtl="0" algn="r">
                <a:spcBef>
                  <a:spcPts val="0"/>
                </a:spcBef>
                <a:buNone/>
              </a:pPr>
              <a:r>
                <a:rPr lang="en">
                  <a:solidFill>
                    <a:schemeClr val="dk1"/>
                  </a:solidFill>
                </a:rPr>
                <a:t>ϰ, 𝜑</a:t>
              </a:r>
              <a:r>
                <a:rPr lang="en"/>
                <a:t> </a:t>
              </a:r>
            </a:p>
          </p:txBody>
        </p:sp>
        <p:sp>
          <p:nvSpPr>
            <p:cNvPr id="489" name="Shape 489"/>
            <p:cNvSpPr txBox="1"/>
            <p:nvPr/>
          </p:nvSpPr>
          <p:spPr>
            <a:xfrm>
              <a:off x="0" y="1552425"/>
              <a:ext cx="1384499" cy="445499"/>
            </a:xfrm>
            <a:prstGeom prst="rect">
              <a:avLst/>
            </a:prstGeom>
            <a:noFill/>
            <a:ln>
              <a:noFill/>
            </a:ln>
          </p:spPr>
          <p:txBody>
            <a:bodyPr anchorCtr="0" anchor="t" bIns="91425" lIns="91425" rIns="91425" tIns="91425">
              <a:noAutofit/>
            </a:bodyPr>
            <a:lstStyle/>
            <a:p>
              <a:pPr lvl="0" rtl="0" algn="r">
                <a:spcBef>
                  <a:spcPts val="0"/>
                </a:spcBef>
                <a:buNone/>
              </a:pPr>
              <a:r>
                <a:rPr lang="en">
                  <a:solidFill>
                    <a:schemeClr val="dk1"/>
                  </a:solidFill>
                </a:rPr>
                <a:t>⍴’</a:t>
              </a:r>
              <a:r>
                <a:rPr lang="en"/>
                <a:t>  </a:t>
              </a:r>
            </a:p>
          </p:txBody>
        </p:sp>
        <p:cxnSp>
          <p:nvCxnSpPr>
            <p:cNvPr id="490" name="Shape 490"/>
            <p:cNvCxnSpPr/>
            <p:nvPr/>
          </p:nvCxnSpPr>
          <p:spPr>
            <a:xfrm rot="10800000">
              <a:off x="2335899" y="690724"/>
              <a:ext cx="5100" cy="176400"/>
            </a:xfrm>
            <a:prstGeom prst="straightConnector1">
              <a:avLst/>
            </a:prstGeom>
            <a:noFill/>
            <a:ln cap="flat" w="19050">
              <a:solidFill>
                <a:schemeClr val="dk2"/>
              </a:solidFill>
              <a:prstDash val="solid"/>
              <a:round/>
              <a:headEnd len="lg" w="lg" type="stealth"/>
              <a:tailEnd len="lg" w="lg" type="none"/>
            </a:ln>
          </p:spPr>
        </p:cxnSp>
        <p:cxnSp>
          <p:nvCxnSpPr>
            <p:cNvPr id="491" name="Shape 491"/>
            <p:cNvCxnSpPr/>
            <p:nvPr/>
          </p:nvCxnSpPr>
          <p:spPr>
            <a:xfrm rot="10800000">
              <a:off x="6332212" y="809674"/>
              <a:ext cx="5100" cy="176400"/>
            </a:xfrm>
            <a:prstGeom prst="straightConnector1">
              <a:avLst/>
            </a:prstGeom>
            <a:noFill/>
            <a:ln cap="flat" w="19050">
              <a:solidFill>
                <a:schemeClr val="dk2"/>
              </a:solidFill>
              <a:prstDash val="solid"/>
              <a:round/>
              <a:headEnd len="lg" w="lg" type="stealth"/>
              <a:tailEnd len="lg" w="lg" type="none"/>
            </a:ln>
          </p:spPr>
        </p:cxnSp>
        <p:cxnSp>
          <p:nvCxnSpPr>
            <p:cNvPr id="492" name="Shape 492"/>
            <p:cNvCxnSpPr/>
            <p:nvPr/>
          </p:nvCxnSpPr>
          <p:spPr>
            <a:xfrm rot="10800000">
              <a:off x="6334775" y="1644074"/>
              <a:ext cx="0" cy="109800"/>
            </a:xfrm>
            <a:prstGeom prst="straightConnector1">
              <a:avLst/>
            </a:prstGeom>
            <a:noFill/>
            <a:ln cap="flat" w="19050">
              <a:solidFill>
                <a:schemeClr val="dk2"/>
              </a:solidFill>
              <a:prstDash val="solid"/>
              <a:round/>
              <a:headEnd len="lg" w="lg" type="none"/>
              <a:tailEnd len="lg" w="lg" type="none"/>
            </a:ln>
          </p:spPr>
        </p:cxnSp>
      </p:grpSp>
      <p:sp>
        <p:nvSpPr>
          <p:cNvPr id="493" name="Shape 493"/>
          <p:cNvSpPr txBox="1"/>
          <p:nvPr/>
        </p:nvSpPr>
        <p:spPr>
          <a:xfrm>
            <a:off x="3428850" y="611633"/>
            <a:ext cx="1981499" cy="514799"/>
          </a:xfrm>
          <a:prstGeom prst="rect">
            <a:avLst/>
          </a:prstGeom>
          <a:noFill/>
          <a:ln>
            <a:noFill/>
          </a:ln>
        </p:spPr>
        <p:txBody>
          <a:bodyPr anchorCtr="0" anchor="t" bIns="91425" lIns="91425" rIns="91425" tIns="91425">
            <a:noAutofit/>
          </a:bodyPr>
          <a:lstStyle/>
          <a:p>
            <a:pPr algn="ctr">
              <a:spcBef>
                <a:spcPts val="0"/>
              </a:spcBef>
              <a:buNone/>
            </a:pPr>
            <a:r>
              <a:rPr b="1" lang="en" sz="2400"/>
              <a:t>Register</a:t>
            </a:r>
          </a:p>
        </p:txBody>
      </p:sp>
      <p:sp>
        <p:nvSpPr>
          <p:cNvPr id="494" name="Shape 494"/>
          <p:cNvSpPr txBox="1"/>
          <p:nvPr/>
        </p:nvSpPr>
        <p:spPr>
          <a:xfrm>
            <a:off x="3382025" y="2523175"/>
            <a:ext cx="1981499" cy="514799"/>
          </a:xfrm>
          <a:prstGeom prst="rect">
            <a:avLst/>
          </a:prstGeom>
          <a:noFill/>
          <a:ln>
            <a:noFill/>
          </a:ln>
        </p:spPr>
        <p:txBody>
          <a:bodyPr anchorCtr="0" anchor="t" bIns="91425" lIns="91425" rIns="91425" tIns="91425">
            <a:noAutofit/>
          </a:bodyPr>
          <a:lstStyle/>
          <a:p>
            <a:pPr lvl="0" rtl="0" algn="ctr">
              <a:spcBef>
                <a:spcPts val="0"/>
              </a:spcBef>
              <a:buNone/>
            </a:pPr>
            <a:r>
              <a:rPr b="1" lang="en" sz="2400"/>
              <a:t>Put</a:t>
            </a:r>
          </a:p>
        </p:txBody>
      </p:sp>
      <p:sp>
        <p:nvSpPr>
          <p:cNvPr id="495" name="Shape 495"/>
          <p:cNvSpPr txBox="1"/>
          <p:nvPr/>
        </p:nvSpPr>
        <p:spPr>
          <a:xfrm>
            <a:off x="3383402" y="4751833"/>
            <a:ext cx="1981499" cy="514799"/>
          </a:xfrm>
          <a:prstGeom prst="rect">
            <a:avLst/>
          </a:prstGeom>
          <a:noFill/>
          <a:ln>
            <a:noFill/>
          </a:ln>
        </p:spPr>
        <p:txBody>
          <a:bodyPr anchorCtr="0" anchor="t" bIns="91425" lIns="91425" rIns="91425" tIns="91425">
            <a:noAutofit/>
          </a:bodyPr>
          <a:lstStyle/>
          <a:p>
            <a:pPr lvl="0" rtl="0" algn="ctr">
              <a:spcBef>
                <a:spcPts val="0"/>
              </a:spcBef>
              <a:buNone/>
            </a:pPr>
            <a:r>
              <a:rPr b="1" lang="en" sz="2400"/>
              <a:t>Get</a:t>
            </a:r>
          </a:p>
        </p:txBody>
      </p:sp>
      <p:cxnSp>
        <p:nvCxnSpPr>
          <p:cNvPr id="496" name="Shape 496"/>
          <p:cNvCxnSpPr/>
          <p:nvPr/>
        </p:nvCxnSpPr>
        <p:spPr>
          <a:xfrm>
            <a:off x="2590500" y="2549700"/>
            <a:ext cx="3744899" cy="0"/>
          </a:xfrm>
          <a:prstGeom prst="straightConnector1">
            <a:avLst/>
          </a:prstGeom>
          <a:noFill/>
          <a:ln cap="flat" w="19050">
            <a:solidFill>
              <a:srgbClr val="980000"/>
            </a:solidFill>
            <a:prstDash val="solid"/>
            <a:round/>
            <a:headEnd len="lg" w="lg" type="none"/>
            <a:tailEnd len="lg" w="lg" type="none"/>
          </a:ln>
        </p:spPr>
      </p:cxnSp>
      <p:cxnSp>
        <p:nvCxnSpPr>
          <p:cNvPr id="497" name="Shape 497"/>
          <p:cNvCxnSpPr/>
          <p:nvPr/>
        </p:nvCxnSpPr>
        <p:spPr>
          <a:xfrm>
            <a:off x="2590500" y="4632500"/>
            <a:ext cx="3744899" cy="0"/>
          </a:xfrm>
          <a:prstGeom prst="straightConnector1">
            <a:avLst/>
          </a:prstGeom>
          <a:noFill/>
          <a:ln cap="flat" w="19050">
            <a:solidFill>
              <a:srgbClr val="980000"/>
            </a:solidFill>
            <a:prstDash val="solid"/>
            <a:round/>
            <a:headEnd len="lg" w="lg" type="none"/>
            <a:tailEnd len="lg" w="lg" type="none"/>
          </a:ln>
        </p:spPr>
      </p:cxnSp>
      <p:sp>
        <p:nvSpPr>
          <p:cNvPr id="498" name="Shape 498"/>
          <p:cNvSpPr txBox="1"/>
          <p:nvPr/>
        </p:nvSpPr>
        <p:spPr>
          <a:xfrm>
            <a:off x="0" y="1949650"/>
            <a:ext cx="9144000" cy="441900"/>
          </a:xfrm>
          <a:prstGeom prst="rect">
            <a:avLst/>
          </a:prstGeom>
          <a:noFill/>
          <a:ln>
            <a:noFill/>
          </a:ln>
        </p:spPr>
        <p:txBody>
          <a:bodyPr anchorCtr="0" anchor="t" bIns="91425" lIns="91425" rIns="91425" tIns="91425">
            <a:noAutofit/>
          </a:bodyPr>
          <a:lstStyle/>
          <a:p>
            <a:pPr lvl="0" rtl="0" algn="ctr">
              <a:spcBef>
                <a:spcPts val="0"/>
              </a:spcBef>
              <a:buNone/>
            </a:pPr>
            <a:r>
              <a:rPr b="1" lang="en" sz="1800"/>
              <a:t>New client registered, gets params </a:t>
            </a:r>
            <a:r>
              <a:rPr lang="en" sz="1800">
                <a:solidFill>
                  <a:schemeClr val="dk1"/>
                </a:solidFill>
              </a:rPr>
              <a:t>ϰ</a:t>
            </a:r>
            <a:r>
              <a:rPr b="1" lang="en" sz="1800"/>
              <a:t> </a:t>
            </a:r>
          </a:p>
        </p:txBody>
      </p:sp>
      <p:sp>
        <p:nvSpPr>
          <p:cNvPr id="499" name="Shape 499"/>
          <p:cNvSpPr txBox="1"/>
          <p:nvPr/>
        </p:nvSpPr>
        <p:spPr>
          <a:xfrm>
            <a:off x="0" y="4007050"/>
            <a:ext cx="9144000" cy="441900"/>
          </a:xfrm>
          <a:prstGeom prst="rect">
            <a:avLst/>
          </a:prstGeom>
          <a:noFill/>
          <a:ln>
            <a:noFill/>
          </a:ln>
        </p:spPr>
        <p:txBody>
          <a:bodyPr anchorCtr="0" anchor="t" bIns="91425" lIns="91425" rIns="91425" tIns="91425">
            <a:noAutofit/>
          </a:bodyPr>
          <a:lstStyle/>
          <a:p>
            <a:pPr lvl="0" rtl="0" algn="ctr">
              <a:spcBef>
                <a:spcPts val="0"/>
              </a:spcBef>
              <a:buNone/>
            </a:pPr>
            <a:r>
              <a:rPr b="1" lang="en" sz="1800"/>
              <a:t>Client starts with plaintext </a:t>
            </a:r>
            <a:r>
              <a:rPr lang="en" sz="1800">
                <a:solidFill>
                  <a:schemeClr val="dk1"/>
                </a:solidFill>
              </a:rPr>
              <a:t>⍴</a:t>
            </a:r>
            <a:r>
              <a:rPr b="1" lang="en" sz="1800"/>
              <a:t>, gets back file identifier </a:t>
            </a:r>
            <a:r>
              <a:rPr lang="en" sz="1800">
                <a:solidFill>
                  <a:schemeClr val="dk1"/>
                </a:solidFill>
              </a:rPr>
              <a:t>𝜑</a:t>
            </a:r>
            <a:r>
              <a:rPr b="1" lang="en" sz="1800"/>
              <a:t> </a:t>
            </a:r>
          </a:p>
        </p:txBody>
      </p:sp>
      <p:sp>
        <p:nvSpPr>
          <p:cNvPr id="500" name="Shape 500"/>
          <p:cNvSpPr txBox="1"/>
          <p:nvPr/>
        </p:nvSpPr>
        <p:spPr>
          <a:xfrm>
            <a:off x="0" y="6293050"/>
            <a:ext cx="9144000" cy="441900"/>
          </a:xfrm>
          <a:prstGeom prst="rect">
            <a:avLst/>
          </a:prstGeom>
          <a:noFill/>
          <a:ln>
            <a:noFill/>
          </a:ln>
        </p:spPr>
        <p:txBody>
          <a:bodyPr anchorCtr="0" anchor="t" bIns="91425" lIns="91425" rIns="91425" tIns="91425">
            <a:noAutofit/>
          </a:bodyPr>
          <a:lstStyle/>
          <a:p>
            <a:pPr lvl="0" rtl="0" algn="ctr">
              <a:spcBef>
                <a:spcPts val="0"/>
              </a:spcBef>
              <a:buNone/>
            </a:pPr>
            <a:r>
              <a:rPr b="1" lang="en" sz="1800"/>
              <a:t>Client starts with file identifier </a:t>
            </a:r>
            <a:r>
              <a:rPr lang="en" sz="1800">
                <a:solidFill>
                  <a:schemeClr val="dk1"/>
                </a:solidFill>
              </a:rPr>
              <a:t>𝜑</a:t>
            </a:r>
            <a:r>
              <a:rPr b="1" lang="en" sz="1800"/>
              <a:t>, gets back plaintext </a:t>
            </a:r>
            <a:r>
              <a:rPr lang="en" sz="1800">
                <a:solidFill>
                  <a:schemeClr val="dk1"/>
                </a:solidFill>
              </a:rPr>
              <a:t>⍴’</a:t>
            </a:r>
            <a:r>
              <a:rPr b="1" lang="en" sz="1800"/>
              <a:t> </a:t>
            </a:r>
          </a:p>
        </p:txBody>
      </p:sp>
      <p:sp>
        <p:nvSpPr>
          <p:cNvPr id="501" name="Shape 501"/>
          <p:cNvSpPr txBox="1"/>
          <p:nvPr/>
        </p:nvSpPr>
        <p:spPr>
          <a:xfrm>
            <a:off x="8387350" y="96825"/>
            <a:ext cx="687300" cy="514799"/>
          </a:xfrm>
          <a:prstGeom prst="rect">
            <a:avLst/>
          </a:prstGeom>
          <a:solidFill>
            <a:srgbClr val="B6D7A8"/>
          </a:solidFill>
          <a:ln cap="flat" w="9525">
            <a:solidFill>
              <a:srgbClr val="274E13"/>
            </a:solidFill>
            <a:prstDash val="solid"/>
            <a:round/>
            <a:headEnd len="med" w="med" type="none"/>
            <a:tailEnd len="med" w="med" type="none"/>
          </a:ln>
        </p:spPr>
        <p:txBody>
          <a:bodyPr anchorCtr="0" anchor="t" bIns="91425" lIns="91425" rIns="91425" tIns="91425">
            <a:noAutofit/>
          </a:bodyPr>
          <a:lstStyle/>
          <a:p>
            <a:pPr>
              <a:spcBef>
                <a:spcPts val="0"/>
              </a:spcBef>
              <a:buNone/>
            </a:pPr>
            <a:r>
              <a:rPr b="1" lang="en" sz="2400"/>
              <a:t>Init</a:t>
            </a:r>
          </a:p>
        </p:txBody>
      </p:sp>
      <p:cxnSp>
        <p:nvCxnSpPr>
          <p:cNvPr id="502" name="Shape 502"/>
          <p:cNvCxnSpPr>
            <a:stCxn id="501" idx="1"/>
          </p:cNvCxnSpPr>
          <p:nvPr/>
        </p:nvCxnSpPr>
        <p:spPr>
          <a:xfrm rot="10800000">
            <a:off x="8189350" y="354224"/>
            <a:ext cx="198000" cy="0"/>
          </a:xfrm>
          <a:prstGeom prst="straightConnector1">
            <a:avLst/>
          </a:prstGeom>
          <a:noFill/>
          <a:ln cap="flat" w="19050">
            <a:solidFill>
              <a:schemeClr val="dk2"/>
            </a:solidFill>
            <a:prstDash val="solid"/>
            <a:round/>
            <a:headEnd len="lg" w="lg" type="none"/>
            <a:tailEnd len="lg" w="lg" type="none"/>
          </a:ln>
        </p:spPr>
      </p:cxnSp>
      <p:cxnSp>
        <p:nvCxnSpPr>
          <p:cNvPr id="503" name="Shape 503"/>
          <p:cNvCxnSpPr/>
          <p:nvPr/>
        </p:nvCxnSpPr>
        <p:spPr>
          <a:xfrm>
            <a:off x="8179450" y="342750"/>
            <a:ext cx="0" cy="416099"/>
          </a:xfrm>
          <a:prstGeom prst="straightConnector1">
            <a:avLst/>
          </a:prstGeom>
          <a:noFill/>
          <a:ln cap="flat" w="19050">
            <a:solidFill>
              <a:schemeClr val="dk2"/>
            </a:solidFill>
            <a:prstDash val="solid"/>
            <a:round/>
            <a:headEnd len="lg" w="lg" type="none"/>
            <a:tailEnd len="lg" w="lg" type="triangle"/>
          </a:ln>
        </p:spPr>
      </p:cxn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2"/>
                                        </p:tgtEl>
                                        <p:attrNameLst>
                                          <p:attrName>style.visibility</p:attrName>
                                        </p:attrNameLst>
                                      </p:cBhvr>
                                      <p:to>
                                        <p:strVal val="visible"/>
                                      </p:to>
                                    </p:set>
                                    <p:animEffect filter="fade" transition="in">
                                      <p:cBhvr>
                                        <p:cTn dur="1000"/>
                                        <p:tgtEl>
                                          <p:spTgt spid="452"/>
                                        </p:tgtEl>
                                      </p:cBhvr>
                                    </p:animEffect>
                                  </p:childTnLst>
                                </p:cTn>
                              </p:par>
                              <p:par>
                                <p:cTn fill="hold" nodeType="withEffect" presetClass="entr" presetID="10" presetSubtype="0">
                                  <p:stCondLst>
                                    <p:cond delay="0"/>
                                  </p:stCondLst>
                                  <p:childTnLst>
                                    <p:set>
                                      <p:cBhvr>
                                        <p:cTn dur="1" fill="hold">
                                          <p:stCondLst>
                                            <p:cond delay="0"/>
                                          </p:stCondLst>
                                        </p:cTn>
                                        <p:tgtEl>
                                          <p:spTgt spid="453"/>
                                        </p:tgtEl>
                                        <p:attrNameLst>
                                          <p:attrName>style.visibility</p:attrName>
                                        </p:attrNameLst>
                                      </p:cBhvr>
                                      <p:to>
                                        <p:strVal val="visible"/>
                                      </p:to>
                                    </p:set>
                                    <p:animEffect filter="fade" transition="in">
                                      <p:cBhvr>
                                        <p:cTn dur="1000"/>
                                        <p:tgtEl>
                                          <p:spTgt spid="453"/>
                                        </p:tgtEl>
                                      </p:cBhvr>
                                    </p:animEffect>
                                  </p:childTnLst>
                                </p:cTn>
                              </p:par>
                              <p:par>
                                <p:cTn fill="hold" nodeType="withEffect" presetClass="entr" presetID="10" presetSubtype="0">
                                  <p:stCondLst>
                                    <p:cond delay="0"/>
                                  </p:stCondLst>
                                  <p:childTnLst>
                                    <p:set>
                                      <p:cBhvr>
                                        <p:cTn dur="1" fill="hold">
                                          <p:stCondLst>
                                            <p:cond delay="0"/>
                                          </p:stCondLst>
                                        </p:cTn>
                                        <p:tgtEl>
                                          <p:spTgt spid="454"/>
                                        </p:tgtEl>
                                        <p:attrNameLst>
                                          <p:attrName>style.visibility</p:attrName>
                                        </p:attrNameLst>
                                      </p:cBhvr>
                                      <p:to>
                                        <p:strVal val="visible"/>
                                      </p:to>
                                    </p:set>
                                    <p:animEffect filter="fade" transition="in">
                                      <p:cBhvr>
                                        <p:cTn dur="1000"/>
                                        <p:tgtEl>
                                          <p:spTgt spid="454"/>
                                        </p:tgtEl>
                                      </p:cBhvr>
                                    </p:animEffect>
                                  </p:childTnLst>
                                </p:cTn>
                              </p:par>
                              <p:par>
                                <p:cTn fill="hold" nodeType="withEffect" presetClass="entr" presetID="10" presetSubtype="0">
                                  <p:stCondLst>
                                    <p:cond delay="0"/>
                                  </p:stCondLst>
                                  <p:childTnLst>
                                    <p:set>
                                      <p:cBhvr>
                                        <p:cTn dur="1" fill="hold">
                                          <p:stCondLst>
                                            <p:cond delay="0"/>
                                          </p:stCondLst>
                                        </p:cTn>
                                        <p:tgtEl>
                                          <p:spTgt spid="455"/>
                                        </p:tgtEl>
                                        <p:attrNameLst>
                                          <p:attrName>style.visibility</p:attrName>
                                        </p:attrNameLst>
                                      </p:cBhvr>
                                      <p:to>
                                        <p:strVal val="visible"/>
                                      </p:to>
                                    </p:set>
                                    <p:animEffect filter="fade" transition="in">
                                      <p:cBhvr>
                                        <p:cTn dur="1000"/>
                                        <p:tgtEl>
                                          <p:spTgt spid="455"/>
                                        </p:tgtEl>
                                      </p:cBhvr>
                                    </p:animEffect>
                                  </p:childTnLst>
                                </p:cTn>
                              </p:par>
                              <p:par>
                                <p:cTn fill="hold" nodeType="withEffect" presetClass="entr" presetID="10" presetSubtype="0">
                                  <p:stCondLst>
                                    <p:cond delay="0"/>
                                  </p:stCondLst>
                                  <p:childTnLst>
                                    <p:set>
                                      <p:cBhvr>
                                        <p:cTn dur="1" fill="hold">
                                          <p:stCondLst>
                                            <p:cond delay="0"/>
                                          </p:stCondLst>
                                        </p:cTn>
                                        <p:tgtEl>
                                          <p:spTgt spid="456"/>
                                        </p:tgtEl>
                                        <p:attrNameLst>
                                          <p:attrName>style.visibility</p:attrName>
                                        </p:attrNameLst>
                                      </p:cBhvr>
                                      <p:to>
                                        <p:strVal val="visible"/>
                                      </p:to>
                                    </p:set>
                                    <p:animEffect filter="fade" transition="in">
                                      <p:cBhvr>
                                        <p:cTn dur="1000"/>
                                        <p:tgtEl>
                                          <p:spTgt spid="456"/>
                                        </p:tgtEl>
                                      </p:cBhvr>
                                    </p:animEffect>
                                  </p:childTnLst>
                                </p:cTn>
                              </p:par>
                              <p:par>
                                <p:cTn fill="hold" nodeType="withEffect" presetClass="entr" presetID="10" presetSubtype="0">
                                  <p:stCondLst>
                                    <p:cond delay="0"/>
                                  </p:stCondLst>
                                  <p:childTnLst>
                                    <p:set>
                                      <p:cBhvr>
                                        <p:cTn dur="1" fill="hold">
                                          <p:stCondLst>
                                            <p:cond delay="0"/>
                                          </p:stCondLst>
                                        </p:cTn>
                                        <p:tgtEl>
                                          <p:spTgt spid="457"/>
                                        </p:tgtEl>
                                        <p:attrNameLst>
                                          <p:attrName>style.visibility</p:attrName>
                                        </p:attrNameLst>
                                      </p:cBhvr>
                                      <p:to>
                                        <p:strVal val="visible"/>
                                      </p:to>
                                    </p:set>
                                    <p:animEffect filter="fade" transition="in">
                                      <p:cBhvr>
                                        <p:cTn dur="1000"/>
                                        <p:tgtEl>
                                          <p:spTgt spid="457"/>
                                        </p:tgtEl>
                                      </p:cBhvr>
                                    </p:animEffect>
                                  </p:childTnLst>
                                </p:cTn>
                              </p:par>
                              <p:par>
                                <p:cTn fill="hold" nodeType="withEffect" presetClass="entr" presetID="10" presetSubtype="0">
                                  <p:stCondLst>
                                    <p:cond delay="0"/>
                                  </p:stCondLst>
                                  <p:childTnLst>
                                    <p:set>
                                      <p:cBhvr>
                                        <p:cTn dur="1" fill="hold">
                                          <p:stCondLst>
                                            <p:cond delay="0"/>
                                          </p:stCondLst>
                                        </p:cTn>
                                        <p:tgtEl>
                                          <p:spTgt spid="458"/>
                                        </p:tgtEl>
                                        <p:attrNameLst>
                                          <p:attrName>style.visibility</p:attrName>
                                        </p:attrNameLst>
                                      </p:cBhvr>
                                      <p:to>
                                        <p:strVal val="visible"/>
                                      </p:to>
                                    </p:set>
                                    <p:animEffect filter="fade" transition="in">
                                      <p:cBhvr>
                                        <p:cTn dur="1000"/>
                                        <p:tgtEl>
                                          <p:spTgt spid="458"/>
                                        </p:tgtEl>
                                      </p:cBhvr>
                                    </p:animEffect>
                                  </p:childTnLst>
                                </p:cTn>
                              </p:par>
                              <p:par>
                                <p:cTn fill="hold" nodeType="withEffect" presetClass="entr" presetID="10" presetSubtype="0">
                                  <p:stCondLst>
                                    <p:cond delay="0"/>
                                  </p:stCondLst>
                                  <p:childTnLst>
                                    <p:set>
                                      <p:cBhvr>
                                        <p:cTn dur="1" fill="hold">
                                          <p:stCondLst>
                                            <p:cond delay="0"/>
                                          </p:stCondLst>
                                        </p:cTn>
                                        <p:tgtEl>
                                          <p:spTgt spid="459"/>
                                        </p:tgtEl>
                                        <p:attrNameLst>
                                          <p:attrName>style.visibility</p:attrName>
                                        </p:attrNameLst>
                                      </p:cBhvr>
                                      <p:to>
                                        <p:strVal val="visible"/>
                                      </p:to>
                                    </p:set>
                                    <p:animEffect filter="fade" transition="in">
                                      <p:cBhvr>
                                        <p:cTn dur="1000"/>
                                        <p:tgtEl>
                                          <p:spTgt spid="459"/>
                                        </p:tgtEl>
                                      </p:cBhvr>
                                    </p:animEffect>
                                  </p:childTnLst>
                                </p:cTn>
                              </p:par>
                              <p:par>
                                <p:cTn fill="hold" nodeType="withEffect" presetClass="entr" presetID="10" presetSubtype="0">
                                  <p:stCondLst>
                                    <p:cond delay="0"/>
                                  </p:stCondLst>
                                  <p:childTnLst>
                                    <p:set>
                                      <p:cBhvr>
                                        <p:cTn dur="1" fill="hold">
                                          <p:stCondLst>
                                            <p:cond delay="0"/>
                                          </p:stCondLst>
                                        </p:cTn>
                                        <p:tgtEl>
                                          <p:spTgt spid="460"/>
                                        </p:tgtEl>
                                        <p:attrNameLst>
                                          <p:attrName>style.visibility</p:attrName>
                                        </p:attrNameLst>
                                      </p:cBhvr>
                                      <p:to>
                                        <p:strVal val="visible"/>
                                      </p:to>
                                    </p:set>
                                    <p:animEffect filter="fade" transition="in">
                                      <p:cBhvr>
                                        <p:cTn dur="1000"/>
                                        <p:tgtEl>
                                          <p:spTgt spid="460"/>
                                        </p:tgtEl>
                                      </p:cBhvr>
                                    </p:animEffect>
                                  </p:childTnLst>
                                </p:cTn>
                              </p:par>
                              <p:par>
                                <p:cTn fill="hold" nodeType="withEffect" presetClass="entr" presetID="10" presetSubtype="0">
                                  <p:stCondLst>
                                    <p:cond delay="0"/>
                                  </p:stCondLst>
                                  <p:childTnLst>
                                    <p:set>
                                      <p:cBhvr>
                                        <p:cTn dur="1" fill="hold">
                                          <p:stCondLst>
                                            <p:cond delay="0"/>
                                          </p:stCondLst>
                                        </p:cTn>
                                        <p:tgtEl>
                                          <p:spTgt spid="461"/>
                                        </p:tgtEl>
                                        <p:attrNameLst>
                                          <p:attrName>style.visibility</p:attrName>
                                        </p:attrNameLst>
                                      </p:cBhvr>
                                      <p:to>
                                        <p:strVal val="visible"/>
                                      </p:to>
                                    </p:set>
                                    <p:animEffect filter="fade" transition="in">
                                      <p:cBhvr>
                                        <p:cTn dur="1000"/>
                                        <p:tgtEl>
                                          <p:spTgt spid="461"/>
                                        </p:tgtEl>
                                      </p:cBhvr>
                                    </p:animEffect>
                                  </p:childTnLst>
                                </p:cTn>
                              </p:par>
                              <p:par>
                                <p:cTn fill="hold" nodeType="withEffect" presetClass="entr" presetID="10" presetSubtype="0">
                                  <p:stCondLst>
                                    <p:cond delay="0"/>
                                  </p:stCondLst>
                                  <p:childTnLst>
                                    <p:set>
                                      <p:cBhvr>
                                        <p:cTn dur="1" fill="hold">
                                          <p:stCondLst>
                                            <p:cond delay="0"/>
                                          </p:stCondLst>
                                        </p:cTn>
                                        <p:tgtEl>
                                          <p:spTgt spid="462"/>
                                        </p:tgtEl>
                                        <p:attrNameLst>
                                          <p:attrName>style.visibility</p:attrName>
                                        </p:attrNameLst>
                                      </p:cBhvr>
                                      <p:to>
                                        <p:strVal val="visible"/>
                                      </p:to>
                                    </p:set>
                                    <p:animEffect filter="fade" transition="in">
                                      <p:cBhvr>
                                        <p:cTn dur="1000"/>
                                        <p:tgtEl>
                                          <p:spTgt spid="462"/>
                                        </p:tgtEl>
                                      </p:cBhvr>
                                    </p:animEffect>
                                  </p:childTnLst>
                                </p:cTn>
                              </p:par>
                              <p:par>
                                <p:cTn fill="hold" nodeType="withEffect" presetClass="entr" presetID="10" presetSubtype="0">
                                  <p:stCondLst>
                                    <p:cond delay="0"/>
                                  </p:stCondLst>
                                  <p:childTnLst>
                                    <p:set>
                                      <p:cBhvr>
                                        <p:cTn dur="1" fill="hold">
                                          <p:stCondLst>
                                            <p:cond delay="0"/>
                                          </p:stCondLst>
                                        </p:cTn>
                                        <p:tgtEl>
                                          <p:spTgt spid="463"/>
                                        </p:tgtEl>
                                        <p:attrNameLst>
                                          <p:attrName>style.visibility</p:attrName>
                                        </p:attrNameLst>
                                      </p:cBhvr>
                                      <p:to>
                                        <p:strVal val="visible"/>
                                      </p:to>
                                    </p:set>
                                    <p:animEffect filter="fade" transition="in">
                                      <p:cBhvr>
                                        <p:cTn dur="1000"/>
                                        <p:tgtEl>
                                          <p:spTgt spid="463"/>
                                        </p:tgtEl>
                                      </p:cBhvr>
                                    </p:animEffect>
                                  </p:childTnLst>
                                </p:cTn>
                              </p:par>
                              <p:par>
                                <p:cTn fill="hold" nodeType="withEffect" presetClass="entr" presetID="10" presetSubtype="0">
                                  <p:stCondLst>
                                    <p:cond delay="0"/>
                                  </p:stCondLst>
                                  <p:childTnLst>
                                    <p:set>
                                      <p:cBhvr>
                                        <p:cTn dur="1" fill="hold">
                                          <p:stCondLst>
                                            <p:cond delay="0"/>
                                          </p:stCondLst>
                                        </p:cTn>
                                        <p:tgtEl>
                                          <p:spTgt spid="464"/>
                                        </p:tgtEl>
                                        <p:attrNameLst>
                                          <p:attrName>style.visibility</p:attrName>
                                        </p:attrNameLst>
                                      </p:cBhvr>
                                      <p:to>
                                        <p:strVal val="visible"/>
                                      </p:to>
                                    </p:set>
                                    <p:animEffect filter="fade" transition="in">
                                      <p:cBhvr>
                                        <p:cTn dur="1000"/>
                                        <p:tgtEl>
                                          <p:spTgt spid="464"/>
                                        </p:tgtEl>
                                      </p:cBhvr>
                                    </p:animEffect>
                                  </p:childTnLst>
                                </p:cTn>
                              </p:par>
                              <p:par>
                                <p:cTn fill="hold" nodeType="withEffect" presetClass="entr" presetID="10" presetSubtype="0">
                                  <p:stCondLst>
                                    <p:cond delay="0"/>
                                  </p:stCondLst>
                                  <p:childTnLst>
                                    <p:set>
                                      <p:cBhvr>
                                        <p:cTn dur="1" fill="hold">
                                          <p:stCondLst>
                                            <p:cond delay="0"/>
                                          </p:stCondLst>
                                        </p:cTn>
                                        <p:tgtEl>
                                          <p:spTgt spid="465"/>
                                        </p:tgtEl>
                                        <p:attrNameLst>
                                          <p:attrName>style.visibility</p:attrName>
                                        </p:attrNameLst>
                                      </p:cBhvr>
                                      <p:to>
                                        <p:strVal val="visible"/>
                                      </p:to>
                                    </p:set>
                                    <p:animEffect filter="fade" transition="in">
                                      <p:cBhvr>
                                        <p:cTn dur="1000"/>
                                        <p:tgtEl>
                                          <p:spTgt spid="465"/>
                                        </p:tgtEl>
                                      </p:cBhvr>
                                    </p:animEffect>
                                  </p:childTnLst>
                                </p:cTn>
                              </p:par>
                              <p:par>
                                <p:cTn fill="hold" nodeType="withEffect" presetClass="entr" presetID="10" presetSubtype="0">
                                  <p:stCondLst>
                                    <p:cond delay="0"/>
                                  </p:stCondLst>
                                  <p:childTnLst>
                                    <p:set>
                                      <p:cBhvr>
                                        <p:cTn dur="1" fill="hold">
                                          <p:stCondLst>
                                            <p:cond delay="0"/>
                                          </p:stCondLst>
                                        </p:cTn>
                                        <p:tgtEl>
                                          <p:spTgt spid="466"/>
                                        </p:tgtEl>
                                        <p:attrNameLst>
                                          <p:attrName>style.visibility</p:attrName>
                                        </p:attrNameLst>
                                      </p:cBhvr>
                                      <p:to>
                                        <p:strVal val="visible"/>
                                      </p:to>
                                    </p:set>
                                    <p:animEffect filter="fade" transition="in">
                                      <p:cBhvr>
                                        <p:cTn dur="1000"/>
                                        <p:tgtEl>
                                          <p:spTgt spid="466"/>
                                        </p:tgtEl>
                                      </p:cBhvr>
                                    </p:animEffect>
                                  </p:childTnLst>
                                </p:cTn>
                              </p:par>
                              <p:par>
                                <p:cTn fill="hold" nodeType="withEffect" presetClass="entr" presetID="10" presetSubtype="0">
                                  <p:stCondLst>
                                    <p:cond delay="0"/>
                                  </p:stCondLst>
                                  <p:childTnLst>
                                    <p:set>
                                      <p:cBhvr>
                                        <p:cTn dur="1" fill="hold">
                                          <p:stCondLst>
                                            <p:cond delay="0"/>
                                          </p:stCondLst>
                                        </p:cTn>
                                        <p:tgtEl>
                                          <p:spTgt spid="467"/>
                                        </p:tgtEl>
                                        <p:attrNameLst>
                                          <p:attrName>style.visibility</p:attrName>
                                        </p:attrNameLst>
                                      </p:cBhvr>
                                      <p:to>
                                        <p:strVal val="visible"/>
                                      </p:to>
                                    </p:set>
                                    <p:animEffect filter="fade" transition="in">
                                      <p:cBhvr>
                                        <p:cTn dur="1000"/>
                                        <p:tgtEl>
                                          <p:spTgt spid="467"/>
                                        </p:tgtEl>
                                      </p:cBhvr>
                                    </p:animEffect>
                                  </p:childTnLst>
                                </p:cTn>
                              </p:par>
                              <p:par>
                                <p:cTn fill="hold" nodeType="withEffect" presetClass="entr" presetID="10" presetSubtype="0">
                                  <p:stCondLst>
                                    <p:cond delay="0"/>
                                  </p:stCondLst>
                                  <p:childTnLst>
                                    <p:set>
                                      <p:cBhvr>
                                        <p:cTn dur="1" fill="hold">
                                          <p:stCondLst>
                                            <p:cond delay="0"/>
                                          </p:stCondLst>
                                        </p:cTn>
                                        <p:tgtEl>
                                          <p:spTgt spid="468"/>
                                        </p:tgtEl>
                                        <p:attrNameLst>
                                          <p:attrName>style.visibility</p:attrName>
                                        </p:attrNameLst>
                                      </p:cBhvr>
                                      <p:to>
                                        <p:strVal val="visible"/>
                                      </p:to>
                                    </p:set>
                                    <p:animEffect filter="fade" transition="in">
                                      <p:cBhvr>
                                        <p:cTn dur="1000"/>
                                        <p:tgtEl>
                                          <p:spTgt spid="468"/>
                                        </p:tgtEl>
                                      </p:cBhvr>
                                    </p:animEffect>
                                  </p:childTnLst>
                                </p:cTn>
                              </p:par>
                              <p:par>
                                <p:cTn fill="hold" nodeType="withEffect" presetClass="entr" presetID="10" presetSubtype="0">
                                  <p:stCondLst>
                                    <p:cond delay="0"/>
                                  </p:stCondLst>
                                  <p:childTnLst>
                                    <p:set>
                                      <p:cBhvr>
                                        <p:cTn dur="1" fill="hold">
                                          <p:stCondLst>
                                            <p:cond delay="0"/>
                                          </p:stCondLst>
                                        </p:cTn>
                                        <p:tgtEl>
                                          <p:spTgt spid="469"/>
                                        </p:tgtEl>
                                        <p:attrNameLst>
                                          <p:attrName>style.visibility</p:attrName>
                                        </p:attrNameLst>
                                      </p:cBhvr>
                                      <p:to>
                                        <p:strVal val="visible"/>
                                      </p:to>
                                    </p:set>
                                    <p:animEffect filter="fade" transition="in">
                                      <p:cBhvr>
                                        <p:cTn dur="1000"/>
                                        <p:tgtEl>
                                          <p:spTgt spid="469"/>
                                        </p:tgtEl>
                                      </p:cBhvr>
                                    </p:animEffect>
                                  </p:childTnLst>
                                </p:cTn>
                              </p:par>
                              <p:par>
                                <p:cTn fill="hold" nodeType="withEffect" presetClass="entr" presetID="10" presetSubtype="0">
                                  <p:stCondLst>
                                    <p:cond delay="0"/>
                                  </p:stCondLst>
                                  <p:childTnLst>
                                    <p:set>
                                      <p:cBhvr>
                                        <p:cTn dur="1" fill="hold">
                                          <p:stCondLst>
                                            <p:cond delay="0"/>
                                          </p:stCondLst>
                                        </p:cTn>
                                        <p:tgtEl>
                                          <p:spTgt spid="470"/>
                                        </p:tgtEl>
                                        <p:attrNameLst>
                                          <p:attrName>style.visibility</p:attrName>
                                        </p:attrNameLst>
                                      </p:cBhvr>
                                      <p:to>
                                        <p:strVal val="visible"/>
                                      </p:to>
                                    </p:set>
                                    <p:animEffect filter="fade" transition="in">
                                      <p:cBhvr>
                                        <p:cTn dur="1000"/>
                                        <p:tgtEl>
                                          <p:spTgt spid="470"/>
                                        </p:tgtEl>
                                      </p:cBhvr>
                                    </p:animEffect>
                                  </p:childTnLst>
                                </p:cTn>
                              </p:par>
                              <p:par>
                                <p:cTn fill="hold" nodeType="withEffect" presetClass="entr" presetID="10" presetSubtype="0">
                                  <p:stCondLst>
                                    <p:cond delay="0"/>
                                  </p:stCondLst>
                                  <p:childTnLst>
                                    <p:set>
                                      <p:cBhvr>
                                        <p:cTn dur="1" fill="hold">
                                          <p:stCondLst>
                                            <p:cond delay="0"/>
                                          </p:stCondLst>
                                        </p:cTn>
                                        <p:tgtEl>
                                          <p:spTgt spid="471"/>
                                        </p:tgtEl>
                                        <p:attrNameLst>
                                          <p:attrName>style.visibility</p:attrName>
                                        </p:attrNameLst>
                                      </p:cBhvr>
                                      <p:to>
                                        <p:strVal val="visible"/>
                                      </p:to>
                                    </p:set>
                                    <p:animEffect filter="fade" transition="in">
                                      <p:cBhvr>
                                        <p:cTn dur="1000"/>
                                        <p:tgtEl>
                                          <p:spTgt spid="471"/>
                                        </p:tgtEl>
                                      </p:cBhvr>
                                    </p:animEffect>
                                  </p:childTnLst>
                                </p:cTn>
                              </p:par>
                              <p:par>
                                <p:cTn fill="hold" nodeType="withEffect" presetClass="entr" presetID="10" presetSubtype="0">
                                  <p:stCondLst>
                                    <p:cond delay="0"/>
                                  </p:stCondLst>
                                  <p:childTnLst>
                                    <p:set>
                                      <p:cBhvr>
                                        <p:cTn dur="1" fill="hold">
                                          <p:stCondLst>
                                            <p:cond delay="0"/>
                                          </p:stCondLst>
                                        </p:cTn>
                                        <p:tgtEl>
                                          <p:spTgt spid="494"/>
                                        </p:tgtEl>
                                        <p:attrNameLst>
                                          <p:attrName>style.visibility</p:attrName>
                                        </p:attrNameLst>
                                      </p:cBhvr>
                                      <p:to>
                                        <p:strVal val="visible"/>
                                      </p:to>
                                    </p:set>
                                    <p:animEffect filter="fade" transition="in">
                                      <p:cBhvr>
                                        <p:cTn dur="1000"/>
                                        <p:tgtEl>
                                          <p:spTgt spid="494"/>
                                        </p:tgtEl>
                                      </p:cBhvr>
                                    </p:animEffect>
                                  </p:childTnLst>
                                </p:cTn>
                              </p:par>
                              <p:par>
                                <p:cTn fill="hold" nodeType="withEffect" presetClass="entr" presetID="10" presetSubtype="0">
                                  <p:stCondLst>
                                    <p:cond delay="0"/>
                                  </p:stCondLst>
                                  <p:childTnLst>
                                    <p:set>
                                      <p:cBhvr>
                                        <p:cTn dur="1" fill="hold">
                                          <p:stCondLst>
                                            <p:cond delay="0"/>
                                          </p:stCondLst>
                                        </p:cTn>
                                        <p:tgtEl>
                                          <p:spTgt spid="496"/>
                                        </p:tgtEl>
                                        <p:attrNameLst>
                                          <p:attrName>style.visibility</p:attrName>
                                        </p:attrNameLst>
                                      </p:cBhvr>
                                      <p:to>
                                        <p:strVal val="visible"/>
                                      </p:to>
                                    </p:set>
                                    <p:animEffect filter="fade" transition="in">
                                      <p:cBhvr>
                                        <p:cTn dur="1000"/>
                                        <p:tgtEl>
                                          <p:spTgt spid="496"/>
                                        </p:tgtEl>
                                      </p:cBhvr>
                                    </p:animEffect>
                                  </p:childTnLst>
                                </p:cTn>
                              </p:par>
                              <p:par>
                                <p:cTn fill="hold" nodeType="withEffect" presetClass="entr" presetID="10" presetSubtype="0">
                                  <p:stCondLst>
                                    <p:cond delay="0"/>
                                  </p:stCondLst>
                                  <p:childTnLst>
                                    <p:set>
                                      <p:cBhvr>
                                        <p:cTn dur="1" fill="hold">
                                          <p:stCondLst>
                                            <p:cond delay="0"/>
                                          </p:stCondLst>
                                        </p:cTn>
                                        <p:tgtEl>
                                          <p:spTgt spid="499"/>
                                        </p:tgtEl>
                                        <p:attrNameLst>
                                          <p:attrName>style.visibility</p:attrName>
                                        </p:attrNameLst>
                                      </p:cBhvr>
                                      <p:to>
                                        <p:strVal val="visible"/>
                                      </p:to>
                                    </p:set>
                                    <p:animEffect filter="fade" transition="in">
                                      <p:cBhvr>
                                        <p:cTn dur="1000"/>
                                        <p:tgtEl>
                                          <p:spTgt spid="4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2"/>
                                        </p:tgtEl>
                                        <p:attrNameLst>
                                          <p:attrName>style.visibility</p:attrName>
                                        </p:attrNameLst>
                                      </p:cBhvr>
                                      <p:to>
                                        <p:strVal val="visible"/>
                                      </p:to>
                                    </p:set>
                                    <p:animEffect filter="fade" transition="in">
                                      <p:cBhvr>
                                        <p:cTn dur="1000"/>
                                        <p:tgtEl>
                                          <p:spTgt spid="472"/>
                                        </p:tgtEl>
                                      </p:cBhvr>
                                    </p:animEffect>
                                  </p:childTnLst>
                                </p:cTn>
                              </p:par>
                              <p:par>
                                <p:cTn fill="hold" nodeType="withEffect" presetClass="entr" presetID="10" presetSubtype="0">
                                  <p:stCondLst>
                                    <p:cond delay="0"/>
                                  </p:stCondLst>
                                  <p:childTnLst>
                                    <p:set>
                                      <p:cBhvr>
                                        <p:cTn dur="1" fill="hold">
                                          <p:stCondLst>
                                            <p:cond delay="0"/>
                                          </p:stCondLst>
                                        </p:cTn>
                                        <p:tgtEl>
                                          <p:spTgt spid="495"/>
                                        </p:tgtEl>
                                        <p:attrNameLst>
                                          <p:attrName>style.visibility</p:attrName>
                                        </p:attrNameLst>
                                      </p:cBhvr>
                                      <p:to>
                                        <p:strVal val="visible"/>
                                      </p:to>
                                    </p:set>
                                    <p:animEffect filter="fade" transition="in">
                                      <p:cBhvr>
                                        <p:cTn dur="1000"/>
                                        <p:tgtEl>
                                          <p:spTgt spid="495"/>
                                        </p:tgtEl>
                                      </p:cBhvr>
                                    </p:animEffect>
                                  </p:childTnLst>
                                </p:cTn>
                              </p:par>
                              <p:par>
                                <p:cTn fill="hold" nodeType="withEffect" presetClass="entr" presetID="10" presetSubtype="0">
                                  <p:stCondLst>
                                    <p:cond delay="0"/>
                                  </p:stCondLst>
                                  <p:childTnLst>
                                    <p:set>
                                      <p:cBhvr>
                                        <p:cTn dur="1" fill="hold">
                                          <p:stCondLst>
                                            <p:cond delay="0"/>
                                          </p:stCondLst>
                                        </p:cTn>
                                        <p:tgtEl>
                                          <p:spTgt spid="497"/>
                                        </p:tgtEl>
                                        <p:attrNameLst>
                                          <p:attrName>style.visibility</p:attrName>
                                        </p:attrNameLst>
                                      </p:cBhvr>
                                      <p:to>
                                        <p:strVal val="visible"/>
                                      </p:to>
                                    </p:set>
                                    <p:animEffect filter="fade" transition="in">
                                      <p:cBhvr>
                                        <p:cTn dur="1000"/>
                                        <p:tgtEl>
                                          <p:spTgt spid="497"/>
                                        </p:tgtEl>
                                      </p:cBhvr>
                                    </p:animEffect>
                                  </p:childTnLst>
                                </p:cTn>
                              </p:par>
                              <p:par>
                                <p:cTn fill="hold" nodeType="withEffect" presetClass="entr" presetID="10" presetSubtype="0">
                                  <p:stCondLst>
                                    <p:cond delay="0"/>
                                  </p:stCondLst>
                                  <p:childTnLst>
                                    <p:set>
                                      <p:cBhvr>
                                        <p:cTn dur="1" fill="hold">
                                          <p:stCondLst>
                                            <p:cond delay="0"/>
                                          </p:stCondLst>
                                        </p:cTn>
                                        <p:tgtEl>
                                          <p:spTgt spid="500"/>
                                        </p:tgtEl>
                                        <p:attrNameLst>
                                          <p:attrName>style.visibility</p:attrName>
                                        </p:attrNameLst>
                                      </p:cBhvr>
                                      <p:to>
                                        <p:strVal val="visible"/>
                                      </p:to>
                                    </p:set>
                                    <p:animEffect filter="fade" transition="in">
                                      <p:cBhvr>
                                        <p:cTn dur="1000"/>
                                        <p:tgtEl>
                                          <p:spTgt spid="5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7" name="Shape 507"/>
        <p:cNvGrpSpPr/>
        <p:nvPr/>
      </p:nvGrpSpPr>
      <p:grpSpPr>
        <a:xfrm>
          <a:off x="0" y="0"/>
          <a:ext cx="0" cy="0"/>
          <a:chOff x="0" y="0"/>
          <a:chExt cx="0" cy="0"/>
        </a:xfrm>
      </p:grpSpPr>
      <p:sp>
        <p:nvSpPr>
          <p:cNvPr id="508" name="Shape 508"/>
          <p:cNvSpPr txBox="1"/>
          <p:nvPr>
            <p:ph type="title"/>
          </p:nvPr>
        </p:nvSpPr>
        <p:spPr>
          <a:xfrm>
            <a:off x="0" y="-12"/>
            <a:ext cx="8229600" cy="1143299"/>
          </a:xfrm>
          <a:prstGeom prst="rect">
            <a:avLst/>
          </a:prstGeom>
        </p:spPr>
        <p:txBody>
          <a:bodyPr anchorCtr="0" anchor="t" bIns="91425" lIns="91425" rIns="91425" tIns="91425">
            <a:noAutofit/>
          </a:bodyPr>
          <a:lstStyle/>
          <a:p>
            <a:pPr>
              <a:spcBef>
                <a:spcPts val="0"/>
              </a:spcBef>
              <a:buNone/>
            </a:pPr>
            <a:r>
              <a:rPr lang="en"/>
              <a:t>Correctness</a:t>
            </a:r>
          </a:p>
        </p:txBody>
      </p:sp>
      <p:sp>
        <p:nvSpPr>
          <p:cNvPr id="509" name="Shape 509"/>
          <p:cNvSpPr txBox="1"/>
          <p:nvPr>
            <p:ph idx="1" type="body"/>
          </p:nvPr>
        </p:nvSpPr>
        <p:spPr>
          <a:xfrm>
            <a:off x="183625" y="640350"/>
            <a:ext cx="8905499" cy="1271999"/>
          </a:xfrm>
          <a:prstGeom prst="rect">
            <a:avLst/>
          </a:prstGeom>
        </p:spPr>
        <p:txBody>
          <a:bodyPr anchorCtr="0" anchor="t" bIns="91425" lIns="91425" rIns="91425" tIns="91425">
            <a:noAutofit/>
          </a:bodyPr>
          <a:lstStyle/>
          <a:p>
            <a:pPr lvl="0" rtl="0">
              <a:spcBef>
                <a:spcPts val="0"/>
              </a:spcBef>
              <a:buNone/>
            </a:pPr>
            <a:r>
              <a:rPr b="1" lang="en">
                <a:solidFill>
                  <a:srgbClr val="980000"/>
                </a:solidFill>
              </a:rPr>
              <a:t>1. Deduplication</a:t>
            </a:r>
            <a:br>
              <a:rPr b="1" lang="en">
                <a:solidFill>
                  <a:srgbClr val="980000"/>
                </a:solidFill>
              </a:rPr>
            </a:br>
            <a:r>
              <a:rPr lang="en" sz="1800">
                <a:solidFill>
                  <a:srgbClr val="980000"/>
                </a:solidFill>
              </a:rPr>
              <a:t>If a client puts a pre-existing file on the server, storage does not grow by size of file</a:t>
            </a:r>
          </a:p>
          <a:p>
            <a:pPr rtl="0">
              <a:spcBef>
                <a:spcPts val="0"/>
              </a:spcBef>
              <a:buNone/>
            </a:pPr>
            <a:r>
              <a:t/>
            </a:r>
            <a:endParaRPr sz="1800"/>
          </a:p>
          <a:p>
            <a:pPr rtl="0">
              <a:spcBef>
                <a:spcPts val="0"/>
              </a:spcBef>
              <a:buNone/>
            </a:pPr>
            <a:r>
              <a:t/>
            </a:r>
            <a:endParaRPr sz="1800"/>
          </a:p>
          <a:p>
            <a:pPr lvl="0" rtl="0">
              <a:spcBef>
                <a:spcPts val="0"/>
              </a:spcBef>
              <a:buNone/>
            </a:pPr>
            <a:r>
              <a:t/>
            </a:r>
            <a:endParaRPr sz="1800"/>
          </a:p>
          <a:p>
            <a:pPr rtl="0">
              <a:spcBef>
                <a:spcPts val="0"/>
              </a:spcBef>
              <a:buNone/>
            </a:pPr>
            <a:r>
              <a:t/>
            </a:r>
            <a:endParaRPr sz="1800"/>
          </a:p>
          <a:p>
            <a:pPr lvl="0">
              <a:spcBef>
                <a:spcPts val="0"/>
              </a:spcBef>
              <a:buNone/>
            </a:pPr>
            <a:r>
              <a:t/>
            </a:r>
            <a:endParaRPr>
              <a:solidFill>
                <a:srgbClr val="073763"/>
              </a:solidFill>
            </a:endParaRPr>
          </a:p>
        </p:txBody>
      </p:sp>
      <p:grpSp>
        <p:nvGrpSpPr>
          <p:cNvPr id="510" name="Shape 510"/>
          <p:cNvGrpSpPr/>
          <p:nvPr/>
        </p:nvGrpSpPr>
        <p:grpSpPr>
          <a:xfrm>
            <a:off x="0" y="1706498"/>
            <a:ext cx="9785731" cy="2024135"/>
            <a:chOff x="0" y="479785"/>
            <a:chExt cx="9785731" cy="1518139"/>
          </a:xfrm>
        </p:grpSpPr>
        <p:pic>
          <p:nvPicPr>
            <p:cNvPr id="511" name="Shape 511"/>
            <p:cNvPicPr preferRelativeResize="0"/>
            <p:nvPr/>
          </p:nvPicPr>
          <p:blipFill>
            <a:blip r:embed="rId3">
              <a:alphaModFix/>
            </a:blip>
            <a:stretch>
              <a:fillRect/>
            </a:stretch>
          </p:blipFill>
          <p:spPr>
            <a:xfrm>
              <a:off x="6128430" y="986074"/>
              <a:ext cx="412675" cy="631674"/>
            </a:xfrm>
            <a:prstGeom prst="rect">
              <a:avLst/>
            </a:prstGeom>
            <a:noFill/>
            <a:ln>
              <a:noFill/>
            </a:ln>
          </p:spPr>
        </p:pic>
        <p:pic>
          <p:nvPicPr>
            <p:cNvPr id="512" name="Shape 512"/>
            <p:cNvPicPr preferRelativeResize="0"/>
            <p:nvPr/>
          </p:nvPicPr>
          <p:blipFill>
            <a:blip r:embed="rId4">
              <a:alphaModFix/>
            </a:blip>
            <a:stretch>
              <a:fillRect/>
            </a:stretch>
          </p:blipFill>
          <p:spPr>
            <a:xfrm>
              <a:off x="1974925" y="946637"/>
              <a:ext cx="687324" cy="671125"/>
            </a:xfrm>
            <a:prstGeom prst="rect">
              <a:avLst/>
            </a:prstGeom>
            <a:noFill/>
            <a:ln>
              <a:noFill/>
            </a:ln>
          </p:spPr>
        </p:pic>
        <p:sp>
          <p:nvSpPr>
            <p:cNvPr id="513" name="Shape 513"/>
            <p:cNvSpPr txBox="1"/>
            <p:nvPr/>
          </p:nvSpPr>
          <p:spPr>
            <a:xfrm>
              <a:off x="6580950" y="1103087"/>
              <a:ext cx="836400" cy="205799"/>
            </a:xfrm>
            <a:prstGeom prst="rect">
              <a:avLst/>
            </a:prstGeom>
            <a:noFill/>
            <a:ln>
              <a:noFill/>
            </a:ln>
          </p:spPr>
          <p:txBody>
            <a:bodyPr anchorCtr="0" anchor="t" bIns="91425" lIns="91425" rIns="91425" tIns="91425">
              <a:noAutofit/>
            </a:bodyPr>
            <a:lstStyle/>
            <a:p>
              <a:pPr lvl="0" rtl="0">
                <a:spcBef>
                  <a:spcPts val="0"/>
                </a:spcBef>
                <a:buNone/>
              </a:pPr>
              <a:r>
                <a:rPr b="1" lang="en"/>
                <a:t>Server</a:t>
              </a:r>
            </a:p>
          </p:txBody>
        </p:sp>
        <p:sp>
          <p:nvSpPr>
            <p:cNvPr id="514" name="Shape 514"/>
            <p:cNvSpPr txBox="1"/>
            <p:nvPr/>
          </p:nvSpPr>
          <p:spPr>
            <a:xfrm>
              <a:off x="1275025" y="1179287"/>
              <a:ext cx="836400" cy="205799"/>
            </a:xfrm>
            <a:prstGeom prst="rect">
              <a:avLst/>
            </a:prstGeom>
            <a:noFill/>
            <a:ln>
              <a:noFill/>
            </a:ln>
          </p:spPr>
          <p:txBody>
            <a:bodyPr anchorCtr="0" anchor="t" bIns="91425" lIns="91425" rIns="91425" tIns="91425">
              <a:noAutofit/>
            </a:bodyPr>
            <a:lstStyle/>
            <a:p>
              <a:pPr lvl="0" rtl="0">
                <a:spcBef>
                  <a:spcPts val="0"/>
                </a:spcBef>
                <a:buNone/>
              </a:pPr>
              <a:r>
                <a:rPr b="1" lang="en"/>
                <a:t>Client</a:t>
              </a:r>
            </a:p>
          </p:txBody>
        </p:sp>
        <p:cxnSp>
          <p:nvCxnSpPr>
            <p:cNvPr id="515" name="Shape 515"/>
            <p:cNvCxnSpPr/>
            <p:nvPr/>
          </p:nvCxnSpPr>
          <p:spPr>
            <a:xfrm>
              <a:off x="2832425" y="1071950"/>
              <a:ext cx="3063300" cy="0"/>
            </a:xfrm>
            <a:prstGeom prst="straightConnector1">
              <a:avLst/>
            </a:prstGeom>
            <a:noFill/>
            <a:ln cap="flat" w="19050">
              <a:solidFill>
                <a:schemeClr val="dk2"/>
              </a:solidFill>
              <a:prstDash val="solid"/>
              <a:round/>
              <a:headEnd len="lg" w="lg" type="none"/>
              <a:tailEnd len="lg" w="lg" type="stealth"/>
            </a:ln>
          </p:spPr>
        </p:cxnSp>
        <p:cxnSp>
          <p:nvCxnSpPr>
            <p:cNvPr id="516" name="Shape 516"/>
            <p:cNvCxnSpPr/>
            <p:nvPr/>
          </p:nvCxnSpPr>
          <p:spPr>
            <a:xfrm>
              <a:off x="2832425" y="1224350"/>
              <a:ext cx="3063300" cy="0"/>
            </a:xfrm>
            <a:prstGeom prst="straightConnector1">
              <a:avLst/>
            </a:prstGeom>
            <a:noFill/>
            <a:ln cap="flat" w="19050">
              <a:solidFill>
                <a:schemeClr val="dk2"/>
              </a:solidFill>
              <a:prstDash val="solid"/>
              <a:round/>
              <a:headEnd len="lg" w="lg" type="stealth"/>
              <a:tailEnd len="lg" w="lg" type="none"/>
            </a:ln>
          </p:spPr>
        </p:cxnSp>
        <p:cxnSp>
          <p:nvCxnSpPr>
            <p:cNvPr id="517" name="Shape 517"/>
            <p:cNvCxnSpPr/>
            <p:nvPr/>
          </p:nvCxnSpPr>
          <p:spPr>
            <a:xfrm>
              <a:off x="2832425" y="1529150"/>
              <a:ext cx="3063300" cy="0"/>
            </a:xfrm>
            <a:prstGeom prst="straightConnector1">
              <a:avLst/>
            </a:prstGeom>
            <a:noFill/>
            <a:ln cap="flat" w="19050">
              <a:solidFill>
                <a:schemeClr val="dk2"/>
              </a:solidFill>
              <a:prstDash val="solid"/>
              <a:round/>
              <a:headEnd len="lg" w="lg" type="stealth"/>
              <a:tailEnd len="lg" w="lg" type="none"/>
            </a:ln>
          </p:spPr>
        </p:cxnSp>
        <p:cxnSp>
          <p:nvCxnSpPr>
            <p:cNvPr id="518" name="Shape 518"/>
            <p:cNvCxnSpPr/>
            <p:nvPr/>
          </p:nvCxnSpPr>
          <p:spPr>
            <a:xfrm>
              <a:off x="4365075" y="1262825"/>
              <a:ext cx="0" cy="236400"/>
            </a:xfrm>
            <a:prstGeom prst="straightConnector1">
              <a:avLst/>
            </a:prstGeom>
            <a:noFill/>
            <a:ln cap="flat" w="19050">
              <a:solidFill>
                <a:srgbClr val="000000"/>
              </a:solidFill>
              <a:prstDash val="dot"/>
              <a:round/>
              <a:headEnd len="lg" w="lg" type="none"/>
              <a:tailEnd len="lg" w="lg" type="none"/>
            </a:ln>
          </p:spPr>
        </p:cxnSp>
        <p:cxnSp>
          <p:nvCxnSpPr>
            <p:cNvPr id="519" name="Shape 519"/>
            <p:cNvCxnSpPr/>
            <p:nvPr/>
          </p:nvCxnSpPr>
          <p:spPr>
            <a:xfrm>
              <a:off x="6329135" y="801228"/>
              <a:ext cx="945300" cy="0"/>
            </a:xfrm>
            <a:prstGeom prst="straightConnector1">
              <a:avLst/>
            </a:prstGeom>
            <a:noFill/>
            <a:ln cap="flat" w="19050">
              <a:solidFill>
                <a:schemeClr val="dk2"/>
              </a:solidFill>
              <a:prstDash val="solid"/>
              <a:round/>
              <a:headEnd len="lg" w="lg" type="none"/>
              <a:tailEnd len="lg" w="lg" type="none"/>
            </a:ln>
          </p:spPr>
        </p:cxnSp>
        <p:cxnSp>
          <p:nvCxnSpPr>
            <p:cNvPr id="520" name="Shape 520"/>
            <p:cNvCxnSpPr/>
            <p:nvPr/>
          </p:nvCxnSpPr>
          <p:spPr>
            <a:xfrm>
              <a:off x="1382339" y="699135"/>
              <a:ext cx="945300" cy="0"/>
            </a:xfrm>
            <a:prstGeom prst="straightConnector1">
              <a:avLst/>
            </a:prstGeom>
            <a:noFill/>
            <a:ln cap="flat" w="19050">
              <a:solidFill>
                <a:schemeClr val="dk2"/>
              </a:solidFill>
              <a:prstDash val="solid"/>
              <a:round/>
              <a:headEnd len="lg" w="lg" type="none"/>
              <a:tailEnd len="lg" w="lg" type="none"/>
            </a:ln>
          </p:spPr>
        </p:cxnSp>
        <p:cxnSp>
          <p:nvCxnSpPr>
            <p:cNvPr id="521" name="Shape 521"/>
            <p:cNvCxnSpPr/>
            <p:nvPr/>
          </p:nvCxnSpPr>
          <p:spPr>
            <a:xfrm>
              <a:off x="6329135" y="1766082"/>
              <a:ext cx="945300" cy="0"/>
            </a:xfrm>
            <a:prstGeom prst="straightConnector1">
              <a:avLst/>
            </a:prstGeom>
            <a:noFill/>
            <a:ln cap="flat" w="19050">
              <a:solidFill>
                <a:schemeClr val="dk2"/>
              </a:solidFill>
              <a:prstDash val="solid"/>
              <a:round/>
              <a:headEnd len="lg" w="lg" type="none"/>
              <a:tailEnd len="lg" w="lg" type="stealth"/>
            </a:ln>
          </p:spPr>
        </p:cxnSp>
        <p:cxnSp>
          <p:nvCxnSpPr>
            <p:cNvPr id="522" name="Shape 522"/>
            <p:cNvCxnSpPr/>
            <p:nvPr/>
          </p:nvCxnSpPr>
          <p:spPr>
            <a:xfrm rot="10800000">
              <a:off x="2341000" y="1671724"/>
              <a:ext cx="0" cy="109800"/>
            </a:xfrm>
            <a:prstGeom prst="straightConnector1">
              <a:avLst/>
            </a:prstGeom>
            <a:noFill/>
            <a:ln cap="flat" w="19050">
              <a:solidFill>
                <a:schemeClr val="dk2"/>
              </a:solidFill>
              <a:prstDash val="solid"/>
              <a:round/>
              <a:headEnd len="lg" w="lg" type="none"/>
              <a:tailEnd len="lg" w="lg" type="none"/>
            </a:ln>
          </p:spPr>
        </p:cxnSp>
        <p:cxnSp>
          <p:nvCxnSpPr>
            <p:cNvPr id="523" name="Shape 523"/>
            <p:cNvCxnSpPr/>
            <p:nvPr/>
          </p:nvCxnSpPr>
          <p:spPr>
            <a:xfrm>
              <a:off x="1393692" y="1775178"/>
              <a:ext cx="945300" cy="0"/>
            </a:xfrm>
            <a:prstGeom prst="straightConnector1">
              <a:avLst/>
            </a:prstGeom>
            <a:noFill/>
            <a:ln cap="flat" w="19050">
              <a:solidFill>
                <a:schemeClr val="dk2"/>
              </a:solidFill>
              <a:prstDash val="solid"/>
              <a:round/>
              <a:headEnd len="lg" w="lg" type="stealth"/>
              <a:tailEnd len="lg" w="lg" type="none"/>
            </a:ln>
          </p:spPr>
        </p:cxnSp>
        <p:sp>
          <p:nvSpPr>
            <p:cNvPr id="524" name="Shape 524"/>
            <p:cNvSpPr txBox="1"/>
            <p:nvPr/>
          </p:nvSpPr>
          <p:spPr>
            <a:xfrm>
              <a:off x="7284242" y="578478"/>
              <a:ext cx="1790400" cy="445499"/>
            </a:xfrm>
            <a:prstGeom prst="rect">
              <a:avLst/>
            </a:prstGeom>
            <a:noFill/>
            <a:ln>
              <a:noFill/>
            </a:ln>
          </p:spPr>
          <p:txBody>
            <a:bodyPr anchorCtr="0" anchor="t" bIns="91425" lIns="91425" rIns="91425" tIns="91425">
              <a:noAutofit/>
            </a:bodyPr>
            <a:lstStyle/>
            <a:p>
              <a:pPr lvl="0" rtl="0">
                <a:spcBef>
                  <a:spcPts val="0"/>
                </a:spcBef>
                <a:buNone/>
              </a:pPr>
              <a:r>
                <a:rPr lang="en"/>
                <a:t>Server state </a:t>
              </a:r>
              <a:r>
                <a:rPr lang="en" sz="1800">
                  <a:solidFill>
                    <a:schemeClr val="dk1"/>
                  </a:solidFill>
                  <a:latin typeface="Cambria"/>
                  <a:ea typeface="Cambria"/>
                  <a:cs typeface="Cambria"/>
                  <a:sym typeface="Cambria"/>
                </a:rPr>
                <a:t>Σ</a:t>
              </a:r>
            </a:p>
          </p:txBody>
        </p:sp>
        <p:sp>
          <p:nvSpPr>
            <p:cNvPr id="525" name="Shape 525"/>
            <p:cNvSpPr txBox="1"/>
            <p:nvPr/>
          </p:nvSpPr>
          <p:spPr>
            <a:xfrm>
              <a:off x="7274431" y="1525156"/>
              <a:ext cx="2511300" cy="445499"/>
            </a:xfrm>
            <a:prstGeom prst="rect">
              <a:avLst/>
            </a:prstGeom>
            <a:noFill/>
            <a:ln>
              <a:noFill/>
            </a:ln>
          </p:spPr>
          <p:txBody>
            <a:bodyPr anchorCtr="0" anchor="t" bIns="91425" lIns="91425" rIns="91425" tIns="91425">
              <a:noAutofit/>
            </a:bodyPr>
            <a:lstStyle/>
            <a:p>
              <a:pPr lvl="0" rtl="0">
                <a:spcBef>
                  <a:spcPts val="0"/>
                </a:spcBef>
                <a:buNone/>
              </a:pPr>
              <a:r>
                <a:rPr lang="en"/>
                <a:t>Updated state </a:t>
              </a:r>
              <a:r>
                <a:rPr lang="en" sz="1800">
                  <a:solidFill>
                    <a:schemeClr val="dk1"/>
                  </a:solidFill>
                  <a:latin typeface="Cambria"/>
                  <a:ea typeface="Cambria"/>
                  <a:cs typeface="Cambria"/>
                  <a:sym typeface="Cambria"/>
                </a:rPr>
                <a:t>Σ’</a:t>
              </a:r>
            </a:p>
          </p:txBody>
        </p:sp>
        <p:sp>
          <p:nvSpPr>
            <p:cNvPr id="526" name="Shape 526"/>
            <p:cNvSpPr txBox="1"/>
            <p:nvPr/>
          </p:nvSpPr>
          <p:spPr>
            <a:xfrm>
              <a:off x="27715" y="479785"/>
              <a:ext cx="1384499" cy="445499"/>
            </a:xfrm>
            <a:prstGeom prst="rect">
              <a:avLst/>
            </a:prstGeom>
            <a:noFill/>
            <a:ln>
              <a:noFill/>
            </a:ln>
          </p:spPr>
          <p:txBody>
            <a:bodyPr anchorCtr="0" anchor="t" bIns="91425" lIns="91425" rIns="91425" tIns="91425">
              <a:noAutofit/>
            </a:bodyPr>
            <a:lstStyle/>
            <a:p>
              <a:pPr lvl="0" rtl="0" algn="r">
                <a:spcBef>
                  <a:spcPts val="0"/>
                </a:spcBef>
                <a:buNone/>
              </a:pPr>
              <a:r>
                <a:rPr lang="en">
                  <a:solidFill>
                    <a:schemeClr val="dk1"/>
                  </a:solidFill>
                </a:rPr>
                <a:t>ϰ, plaintext </a:t>
              </a:r>
              <a:r>
                <a:rPr b="1" lang="en" sz="1800">
                  <a:solidFill>
                    <a:srgbClr val="980000"/>
                  </a:solidFill>
                </a:rPr>
                <a:t>⍴</a:t>
              </a:r>
              <a:r>
                <a:rPr lang="en">
                  <a:solidFill>
                    <a:schemeClr val="dk1"/>
                  </a:solidFill>
                </a:rPr>
                <a:t> </a:t>
              </a:r>
            </a:p>
          </p:txBody>
        </p:sp>
        <p:sp>
          <p:nvSpPr>
            <p:cNvPr id="527" name="Shape 527"/>
            <p:cNvSpPr txBox="1"/>
            <p:nvPr/>
          </p:nvSpPr>
          <p:spPr>
            <a:xfrm>
              <a:off x="0" y="1552425"/>
              <a:ext cx="1384499" cy="445499"/>
            </a:xfrm>
            <a:prstGeom prst="rect">
              <a:avLst/>
            </a:prstGeom>
            <a:noFill/>
            <a:ln>
              <a:noFill/>
            </a:ln>
          </p:spPr>
          <p:txBody>
            <a:bodyPr anchorCtr="0" anchor="t" bIns="91425" lIns="91425" rIns="91425" tIns="91425">
              <a:noAutofit/>
            </a:bodyPr>
            <a:lstStyle/>
            <a:p>
              <a:pPr lvl="0" rtl="0" algn="r">
                <a:spcBef>
                  <a:spcPts val="0"/>
                </a:spcBef>
                <a:buNone/>
              </a:pPr>
              <a:r>
                <a:rPr lang="en"/>
                <a:t>Identifier </a:t>
              </a:r>
              <a:r>
                <a:rPr b="1" lang="en" sz="1800">
                  <a:solidFill>
                    <a:srgbClr val="980000"/>
                  </a:solidFill>
                </a:rPr>
                <a:t>𝜑</a:t>
              </a:r>
              <a:r>
                <a:rPr lang="en"/>
                <a:t> </a:t>
              </a:r>
            </a:p>
          </p:txBody>
        </p:sp>
        <p:cxnSp>
          <p:nvCxnSpPr>
            <p:cNvPr id="528" name="Shape 528"/>
            <p:cNvCxnSpPr/>
            <p:nvPr/>
          </p:nvCxnSpPr>
          <p:spPr>
            <a:xfrm rot="10800000">
              <a:off x="2335899" y="690724"/>
              <a:ext cx="5100" cy="176400"/>
            </a:xfrm>
            <a:prstGeom prst="straightConnector1">
              <a:avLst/>
            </a:prstGeom>
            <a:noFill/>
            <a:ln cap="flat" w="19050">
              <a:solidFill>
                <a:schemeClr val="dk2"/>
              </a:solidFill>
              <a:prstDash val="solid"/>
              <a:round/>
              <a:headEnd len="lg" w="lg" type="stealth"/>
              <a:tailEnd len="lg" w="lg" type="none"/>
            </a:ln>
          </p:spPr>
        </p:cxnSp>
        <p:cxnSp>
          <p:nvCxnSpPr>
            <p:cNvPr id="529" name="Shape 529"/>
            <p:cNvCxnSpPr/>
            <p:nvPr/>
          </p:nvCxnSpPr>
          <p:spPr>
            <a:xfrm rot="10800000">
              <a:off x="6332212" y="809674"/>
              <a:ext cx="5100" cy="176400"/>
            </a:xfrm>
            <a:prstGeom prst="straightConnector1">
              <a:avLst/>
            </a:prstGeom>
            <a:noFill/>
            <a:ln cap="flat" w="19050">
              <a:solidFill>
                <a:schemeClr val="dk2"/>
              </a:solidFill>
              <a:prstDash val="solid"/>
              <a:round/>
              <a:headEnd len="lg" w="lg" type="stealth"/>
              <a:tailEnd len="lg" w="lg" type="none"/>
            </a:ln>
          </p:spPr>
        </p:cxnSp>
        <p:cxnSp>
          <p:nvCxnSpPr>
            <p:cNvPr id="530" name="Shape 530"/>
            <p:cNvCxnSpPr/>
            <p:nvPr/>
          </p:nvCxnSpPr>
          <p:spPr>
            <a:xfrm rot="10800000">
              <a:off x="6334775" y="1644074"/>
              <a:ext cx="0" cy="109800"/>
            </a:xfrm>
            <a:prstGeom prst="straightConnector1">
              <a:avLst/>
            </a:prstGeom>
            <a:noFill/>
            <a:ln cap="flat" w="19050">
              <a:solidFill>
                <a:schemeClr val="dk2"/>
              </a:solidFill>
              <a:prstDash val="solid"/>
              <a:round/>
              <a:headEnd len="lg" w="lg" type="none"/>
              <a:tailEnd len="lg" w="lg" type="none"/>
            </a:ln>
          </p:spPr>
        </p:cxnSp>
      </p:grpSp>
      <p:sp>
        <p:nvSpPr>
          <p:cNvPr id="531" name="Shape 531"/>
          <p:cNvSpPr txBox="1"/>
          <p:nvPr/>
        </p:nvSpPr>
        <p:spPr>
          <a:xfrm>
            <a:off x="3382025" y="1989775"/>
            <a:ext cx="1981499" cy="514799"/>
          </a:xfrm>
          <a:prstGeom prst="rect">
            <a:avLst/>
          </a:prstGeom>
          <a:noFill/>
          <a:ln>
            <a:noFill/>
          </a:ln>
        </p:spPr>
        <p:txBody>
          <a:bodyPr anchorCtr="0" anchor="t" bIns="91425" lIns="91425" rIns="91425" tIns="91425">
            <a:noAutofit/>
          </a:bodyPr>
          <a:lstStyle/>
          <a:p>
            <a:pPr lvl="0" rtl="0" algn="ctr">
              <a:spcBef>
                <a:spcPts val="0"/>
              </a:spcBef>
              <a:buNone/>
            </a:pPr>
            <a:r>
              <a:rPr b="1" lang="en" sz="2400"/>
              <a:t>Put</a:t>
            </a:r>
          </a:p>
        </p:txBody>
      </p:sp>
      <p:sp>
        <p:nvSpPr>
          <p:cNvPr id="532" name="Shape 532"/>
          <p:cNvSpPr txBox="1"/>
          <p:nvPr/>
        </p:nvSpPr>
        <p:spPr>
          <a:xfrm>
            <a:off x="7246650" y="3467175"/>
            <a:ext cx="1842599" cy="400499"/>
          </a:xfrm>
          <a:prstGeom prst="rect">
            <a:avLst/>
          </a:prstGeom>
          <a:noFill/>
          <a:ln>
            <a:noFill/>
          </a:ln>
        </p:spPr>
        <p:txBody>
          <a:bodyPr anchorCtr="0" anchor="ctr" bIns="91425" lIns="91425" rIns="91425" tIns="91425">
            <a:noAutofit/>
          </a:bodyPr>
          <a:lstStyle/>
          <a:p>
            <a:pPr lvl="0" rtl="0">
              <a:spcBef>
                <a:spcPts val="0"/>
              </a:spcBef>
              <a:buNone/>
            </a:pPr>
            <a:r>
              <a:rPr b="1" lang="en" sz="1800">
                <a:solidFill>
                  <a:srgbClr val="980000"/>
                </a:solidFill>
                <a:latin typeface="Cambria"/>
                <a:ea typeface="Cambria"/>
                <a:cs typeface="Cambria"/>
                <a:sym typeface="Cambria"/>
              </a:rPr>
              <a:t>|Σ’| - |Σ| &lt; |</a:t>
            </a:r>
            <a:r>
              <a:rPr b="1" lang="en" sz="1800">
                <a:solidFill>
                  <a:srgbClr val="980000"/>
                </a:solidFill>
              </a:rPr>
              <a:t>⍴|</a:t>
            </a:r>
          </a:p>
        </p:txBody>
      </p:sp>
      <p:sp>
        <p:nvSpPr>
          <p:cNvPr id="533" name="Shape 533"/>
          <p:cNvSpPr txBox="1"/>
          <p:nvPr/>
        </p:nvSpPr>
        <p:spPr>
          <a:xfrm>
            <a:off x="6902700" y="1493225"/>
            <a:ext cx="4020300" cy="646199"/>
          </a:xfrm>
          <a:prstGeom prst="rect">
            <a:avLst/>
          </a:prstGeom>
          <a:noFill/>
          <a:ln>
            <a:noFill/>
          </a:ln>
        </p:spPr>
        <p:txBody>
          <a:bodyPr anchorCtr="0" anchor="ctr" bIns="91425" lIns="91425" rIns="91425" tIns="91425">
            <a:noAutofit/>
          </a:bodyPr>
          <a:lstStyle/>
          <a:p>
            <a:pPr lvl="0" rtl="0">
              <a:spcBef>
                <a:spcPts val="0"/>
              </a:spcBef>
              <a:buNone/>
            </a:pPr>
            <a:r>
              <a:rPr lang="en" sz="1800">
                <a:solidFill>
                  <a:srgbClr val="980000"/>
                </a:solidFill>
                <a:latin typeface="Cambria"/>
                <a:ea typeface="Cambria"/>
                <a:cs typeface="Cambria"/>
                <a:sym typeface="Cambria"/>
              </a:rPr>
              <a:t>Σ has ciphertext for </a:t>
            </a:r>
            <a:r>
              <a:rPr lang="en" sz="1800">
                <a:solidFill>
                  <a:srgbClr val="980000"/>
                </a:solidFill>
              </a:rPr>
              <a:t>⍴</a:t>
            </a:r>
          </a:p>
        </p:txBody>
      </p:sp>
      <p:grpSp>
        <p:nvGrpSpPr>
          <p:cNvPr id="534" name="Shape 534"/>
          <p:cNvGrpSpPr/>
          <p:nvPr/>
        </p:nvGrpSpPr>
        <p:grpSpPr>
          <a:xfrm>
            <a:off x="0" y="4652898"/>
            <a:ext cx="9785731" cy="2024135"/>
            <a:chOff x="0" y="479785"/>
            <a:chExt cx="9785731" cy="1518139"/>
          </a:xfrm>
        </p:grpSpPr>
        <p:pic>
          <p:nvPicPr>
            <p:cNvPr id="535" name="Shape 535"/>
            <p:cNvPicPr preferRelativeResize="0"/>
            <p:nvPr/>
          </p:nvPicPr>
          <p:blipFill>
            <a:blip r:embed="rId3">
              <a:alphaModFix/>
            </a:blip>
            <a:stretch>
              <a:fillRect/>
            </a:stretch>
          </p:blipFill>
          <p:spPr>
            <a:xfrm>
              <a:off x="6128430" y="986074"/>
              <a:ext cx="412675" cy="631674"/>
            </a:xfrm>
            <a:prstGeom prst="rect">
              <a:avLst/>
            </a:prstGeom>
            <a:noFill/>
            <a:ln>
              <a:noFill/>
            </a:ln>
          </p:spPr>
        </p:pic>
        <p:pic>
          <p:nvPicPr>
            <p:cNvPr id="536" name="Shape 536"/>
            <p:cNvPicPr preferRelativeResize="0"/>
            <p:nvPr/>
          </p:nvPicPr>
          <p:blipFill>
            <a:blip r:embed="rId4">
              <a:alphaModFix/>
            </a:blip>
            <a:stretch>
              <a:fillRect/>
            </a:stretch>
          </p:blipFill>
          <p:spPr>
            <a:xfrm>
              <a:off x="1974925" y="946637"/>
              <a:ext cx="687324" cy="671125"/>
            </a:xfrm>
            <a:prstGeom prst="rect">
              <a:avLst/>
            </a:prstGeom>
            <a:noFill/>
            <a:ln>
              <a:noFill/>
            </a:ln>
          </p:spPr>
        </p:pic>
        <p:sp>
          <p:nvSpPr>
            <p:cNvPr id="537" name="Shape 537"/>
            <p:cNvSpPr txBox="1"/>
            <p:nvPr/>
          </p:nvSpPr>
          <p:spPr>
            <a:xfrm>
              <a:off x="6580950" y="1103087"/>
              <a:ext cx="836400" cy="205799"/>
            </a:xfrm>
            <a:prstGeom prst="rect">
              <a:avLst/>
            </a:prstGeom>
            <a:noFill/>
            <a:ln>
              <a:noFill/>
            </a:ln>
          </p:spPr>
          <p:txBody>
            <a:bodyPr anchorCtr="0" anchor="t" bIns="91425" lIns="91425" rIns="91425" tIns="91425">
              <a:noAutofit/>
            </a:bodyPr>
            <a:lstStyle/>
            <a:p>
              <a:pPr lvl="0" rtl="0">
                <a:spcBef>
                  <a:spcPts val="0"/>
                </a:spcBef>
                <a:buNone/>
              </a:pPr>
              <a:r>
                <a:rPr b="1" lang="en"/>
                <a:t>Server</a:t>
              </a:r>
            </a:p>
          </p:txBody>
        </p:sp>
        <p:sp>
          <p:nvSpPr>
            <p:cNvPr id="538" name="Shape 538"/>
            <p:cNvSpPr txBox="1"/>
            <p:nvPr/>
          </p:nvSpPr>
          <p:spPr>
            <a:xfrm>
              <a:off x="1275025" y="1179287"/>
              <a:ext cx="836400" cy="205799"/>
            </a:xfrm>
            <a:prstGeom prst="rect">
              <a:avLst/>
            </a:prstGeom>
            <a:noFill/>
            <a:ln>
              <a:noFill/>
            </a:ln>
          </p:spPr>
          <p:txBody>
            <a:bodyPr anchorCtr="0" anchor="t" bIns="91425" lIns="91425" rIns="91425" tIns="91425">
              <a:noAutofit/>
            </a:bodyPr>
            <a:lstStyle/>
            <a:p>
              <a:pPr lvl="0" rtl="0">
                <a:spcBef>
                  <a:spcPts val="0"/>
                </a:spcBef>
                <a:buNone/>
              </a:pPr>
              <a:r>
                <a:rPr b="1" lang="en"/>
                <a:t>Client</a:t>
              </a:r>
            </a:p>
          </p:txBody>
        </p:sp>
        <p:cxnSp>
          <p:nvCxnSpPr>
            <p:cNvPr id="539" name="Shape 539"/>
            <p:cNvCxnSpPr/>
            <p:nvPr/>
          </p:nvCxnSpPr>
          <p:spPr>
            <a:xfrm>
              <a:off x="2832425" y="1071950"/>
              <a:ext cx="3063300" cy="0"/>
            </a:xfrm>
            <a:prstGeom prst="straightConnector1">
              <a:avLst/>
            </a:prstGeom>
            <a:noFill/>
            <a:ln cap="flat" w="19050">
              <a:solidFill>
                <a:schemeClr val="dk2"/>
              </a:solidFill>
              <a:prstDash val="solid"/>
              <a:round/>
              <a:headEnd len="lg" w="lg" type="none"/>
              <a:tailEnd len="lg" w="lg" type="stealth"/>
            </a:ln>
          </p:spPr>
        </p:cxnSp>
        <p:cxnSp>
          <p:nvCxnSpPr>
            <p:cNvPr id="540" name="Shape 540"/>
            <p:cNvCxnSpPr/>
            <p:nvPr/>
          </p:nvCxnSpPr>
          <p:spPr>
            <a:xfrm>
              <a:off x="2832425" y="1224350"/>
              <a:ext cx="3063300" cy="0"/>
            </a:xfrm>
            <a:prstGeom prst="straightConnector1">
              <a:avLst/>
            </a:prstGeom>
            <a:noFill/>
            <a:ln cap="flat" w="19050">
              <a:solidFill>
                <a:schemeClr val="dk2"/>
              </a:solidFill>
              <a:prstDash val="solid"/>
              <a:round/>
              <a:headEnd len="lg" w="lg" type="stealth"/>
              <a:tailEnd len="lg" w="lg" type="none"/>
            </a:ln>
          </p:spPr>
        </p:cxnSp>
        <p:cxnSp>
          <p:nvCxnSpPr>
            <p:cNvPr id="541" name="Shape 541"/>
            <p:cNvCxnSpPr/>
            <p:nvPr/>
          </p:nvCxnSpPr>
          <p:spPr>
            <a:xfrm>
              <a:off x="2832425" y="1529150"/>
              <a:ext cx="3063300" cy="0"/>
            </a:xfrm>
            <a:prstGeom prst="straightConnector1">
              <a:avLst/>
            </a:prstGeom>
            <a:noFill/>
            <a:ln cap="flat" w="19050">
              <a:solidFill>
                <a:schemeClr val="dk2"/>
              </a:solidFill>
              <a:prstDash val="solid"/>
              <a:round/>
              <a:headEnd len="lg" w="lg" type="stealth"/>
              <a:tailEnd len="lg" w="lg" type="none"/>
            </a:ln>
          </p:spPr>
        </p:cxnSp>
        <p:cxnSp>
          <p:nvCxnSpPr>
            <p:cNvPr id="542" name="Shape 542"/>
            <p:cNvCxnSpPr/>
            <p:nvPr/>
          </p:nvCxnSpPr>
          <p:spPr>
            <a:xfrm>
              <a:off x="4365075" y="1262825"/>
              <a:ext cx="0" cy="236400"/>
            </a:xfrm>
            <a:prstGeom prst="straightConnector1">
              <a:avLst/>
            </a:prstGeom>
            <a:noFill/>
            <a:ln cap="flat" w="19050">
              <a:solidFill>
                <a:srgbClr val="000000"/>
              </a:solidFill>
              <a:prstDash val="dot"/>
              <a:round/>
              <a:headEnd len="lg" w="lg" type="none"/>
              <a:tailEnd len="lg" w="lg" type="none"/>
            </a:ln>
          </p:spPr>
        </p:cxnSp>
        <p:cxnSp>
          <p:nvCxnSpPr>
            <p:cNvPr id="543" name="Shape 543"/>
            <p:cNvCxnSpPr/>
            <p:nvPr/>
          </p:nvCxnSpPr>
          <p:spPr>
            <a:xfrm>
              <a:off x="6329135" y="801228"/>
              <a:ext cx="945300" cy="0"/>
            </a:xfrm>
            <a:prstGeom prst="straightConnector1">
              <a:avLst/>
            </a:prstGeom>
            <a:noFill/>
            <a:ln cap="flat" w="19050">
              <a:solidFill>
                <a:schemeClr val="dk2"/>
              </a:solidFill>
              <a:prstDash val="solid"/>
              <a:round/>
              <a:headEnd len="lg" w="lg" type="none"/>
              <a:tailEnd len="lg" w="lg" type="none"/>
            </a:ln>
          </p:spPr>
        </p:cxnSp>
        <p:cxnSp>
          <p:nvCxnSpPr>
            <p:cNvPr id="544" name="Shape 544"/>
            <p:cNvCxnSpPr/>
            <p:nvPr/>
          </p:nvCxnSpPr>
          <p:spPr>
            <a:xfrm>
              <a:off x="1382339" y="699135"/>
              <a:ext cx="945300" cy="0"/>
            </a:xfrm>
            <a:prstGeom prst="straightConnector1">
              <a:avLst/>
            </a:prstGeom>
            <a:noFill/>
            <a:ln cap="flat" w="19050">
              <a:solidFill>
                <a:schemeClr val="dk2"/>
              </a:solidFill>
              <a:prstDash val="solid"/>
              <a:round/>
              <a:headEnd len="lg" w="lg" type="none"/>
              <a:tailEnd len="lg" w="lg" type="none"/>
            </a:ln>
          </p:spPr>
        </p:cxnSp>
        <p:cxnSp>
          <p:nvCxnSpPr>
            <p:cNvPr id="545" name="Shape 545"/>
            <p:cNvCxnSpPr/>
            <p:nvPr/>
          </p:nvCxnSpPr>
          <p:spPr>
            <a:xfrm>
              <a:off x="6329135" y="1766082"/>
              <a:ext cx="945300" cy="0"/>
            </a:xfrm>
            <a:prstGeom prst="straightConnector1">
              <a:avLst/>
            </a:prstGeom>
            <a:noFill/>
            <a:ln cap="flat" w="19050">
              <a:solidFill>
                <a:schemeClr val="dk2"/>
              </a:solidFill>
              <a:prstDash val="solid"/>
              <a:round/>
              <a:headEnd len="lg" w="lg" type="none"/>
              <a:tailEnd len="lg" w="lg" type="stealth"/>
            </a:ln>
          </p:spPr>
        </p:cxnSp>
        <p:cxnSp>
          <p:nvCxnSpPr>
            <p:cNvPr id="546" name="Shape 546"/>
            <p:cNvCxnSpPr/>
            <p:nvPr/>
          </p:nvCxnSpPr>
          <p:spPr>
            <a:xfrm rot="10800000">
              <a:off x="2341000" y="1671724"/>
              <a:ext cx="0" cy="109800"/>
            </a:xfrm>
            <a:prstGeom prst="straightConnector1">
              <a:avLst/>
            </a:prstGeom>
            <a:noFill/>
            <a:ln cap="flat" w="19050">
              <a:solidFill>
                <a:schemeClr val="dk2"/>
              </a:solidFill>
              <a:prstDash val="solid"/>
              <a:round/>
              <a:headEnd len="lg" w="lg" type="none"/>
              <a:tailEnd len="lg" w="lg" type="none"/>
            </a:ln>
          </p:spPr>
        </p:cxnSp>
        <p:cxnSp>
          <p:nvCxnSpPr>
            <p:cNvPr id="547" name="Shape 547"/>
            <p:cNvCxnSpPr/>
            <p:nvPr/>
          </p:nvCxnSpPr>
          <p:spPr>
            <a:xfrm>
              <a:off x="1393692" y="1775178"/>
              <a:ext cx="945300" cy="0"/>
            </a:xfrm>
            <a:prstGeom prst="straightConnector1">
              <a:avLst/>
            </a:prstGeom>
            <a:noFill/>
            <a:ln cap="flat" w="19050">
              <a:solidFill>
                <a:schemeClr val="dk2"/>
              </a:solidFill>
              <a:prstDash val="solid"/>
              <a:round/>
              <a:headEnd len="lg" w="lg" type="stealth"/>
              <a:tailEnd len="lg" w="lg" type="none"/>
            </a:ln>
          </p:spPr>
        </p:cxnSp>
        <p:sp>
          <p:nvSpPr>
            <p:cNvPr id="548" name="Shape 548"/>
            <p:cNvSpPr txBox="1"/>
            <p:nvPr/>
          </p:nvSpPr>
          <p:spPr>
            <a:xfrm>
              <a:off x="7284242" y="578478"/>
              <a:ext cx="1790400" cy="445499"/>
            </a:xfrm>
            <a:prstGeom prst="rect">
              <a:avLst/>
            </a:prstGeom>
            <a:noFill/>
            <a:ln>
              <a:noFill/>
            </a:ln>
          </p:spPr>
          <p:txBody>
            <a:bodyPr anchorCtr="0" anchor="t" bIns="91425" lIns="91425" rIns="91425" tIns="91425">
              <a:noAutofit/>
            </a:bodyPr>
            <a:lstStyle/>
            <a:p>
              <a:pPr lvl="0" rtl="0">
                <a:spcBef>
                  <a:spcPts val="0"/>
                </a:spcBef>
                <a:buNone/>
              </a:pPr>
              <a:r>
                <a:rPr lang="en"/>
                <a:t>Server state </a:t>
              </a:r>
              <a:r>
                <a:rPr lang="en" sz="1800">
                  <a:solidFill>
                    <a:schemeClr val="dk1"/>
                  </a:solidFill>
                  <a:latin typeface="Cambria"/>
                  <a:ea typeface="Cambria"/>
                  <a:cs typeface="Cambria"/>
                  <a:sym typeface="Cambria"/>
                </a:rPr>
                <a:t>Σ</a:t>
              </a:r>
            </a:p>
          </p:txBody>
        </p:sp>
        <p:sp>
          <p:nvSpPr>
            <p:cNvPr id="549" name="Shape 549"/>
            <p:cNvSpPr txBox="1"/>
            <p:nvPr/>
          </p:nvSpPr>
          <p:spPr>
            <a:xfrm>
              <a:off x="7274431" y="1516067"/>
              <a:ext cx="2511300" cy="445499"/>
            </a:xfrm>
            <a:prstGeom prst="rect">
              <a:avLst/>
            </a:prstGeom>
            <a:noFill/>
            <a:ln>
              <a:noFill/>
            </a:ln>
          </p:spPr>
          <p:txBody>
            <a:bodyPr anchorCtr="0" anchor="t" bIns="91425" lIns="91425" rIns="91425" tIns="91425">
              <a:noAutofit/>
            </a:bodyPr>
            <a:lstStyle/>
            <a:p>
              <a:pPr lvl="0" rtl="0">
                <a:spcBef>
                  <a:spcPts val="0"/>
                </a:spcBef>
                <a:buNone/>
              </a:pPr>
              <a:r>
                <a:rPr lang="en"/>
                <a:t>Updated state </a:t>
              </a:r>
              <a:r>
                <a:rPr lang="en" sz="1800">
                  <a:solidFill>
                    <a:schemeClr val="dk1"/>
                  </a:solidFill>
                  <a:latin typeface="Cambria"/>
                  <a:ea typeface="Cambria"/>
                  <a:cs typeface="Cambria"/>
                  <a:sym typeface="Cambria"/>
                </a:rPr>
                <a:t>Σ’</a:t>
              </a:r>
            </a:p>
          </p:txBody>
        </p:sp>
        <p:sp>
          <p:nvSpPr>
            <p:cNvPr id="550" name="Shape 550"/>
            <p:cNvSpPr txBox="1"/>
            <p:nvPr/>
          </p:nvSpPr>
          <p:spPr>
            <a:xfrm>
              <a:off x="27715" y="479785"/>
              <a:ext cx="1384499" cy="445499"/>
            </a:xfrm>
            <a:prstGeom prst="rect">
              <a:avLst/>
            </a:prstGeom>
            <a:noFill/>
            <a:ln>
              <a:noFill/>
            </a:ln>
          </p:spPr>
          <p:txBody>
            <a:bodyPr anchorCtr="0" anchor="t" bIns="91425" lIns="91425" rIns="91425" tIns="91425">
              <a:noAutofit/>
            </a:bodyPr>
            <a:lstStyle/>
            <a:p>
              <a:pPr lvl="0" rtl="0" algn="r">
                <a:spcBef>
                  <a:spcPts val="0"/>
                </a:spcBef>
                <a:buNone/>
              </a:pPr>
              <a:r>
                <a:rPr b="1" lang="en" sz="1800">
                  <a:solidFill>
                    <a:srgbClr val="980000"/>
                  </a:solidFill>
                </a:rPr>
                <a:t>ϰ</a:t>
              </a:r>
              <a:r>
                <a:rPr lang="en">
                  <a:solidFill>
                    <a:schemeClr val="dk1"/>
                  </a:solidFill>
                </a:rPr>
                <a:t>, </a:t>
              </a:r>
              <a:r>
                <a:rPr b="1" lang="en" sz="1800">
                  <a:solidFill>
                    <a:srgbClr val="980000"/>
                  </a:solidFill>
                </a:rPr>
                <a:t>𝜑</a:t>
              </a:r>
              <a:r>
                <a:rPr lang="en"/>
                <a:t> </a:t>
              </a:r>
            </a:p>
          </p:txBody>
        </p:sp>
        <p:sp>
          <p:nvSpPr>
            <p:cNvPr id="551" name="Shape 551"/>
            <p:cNvSpPr txBox="1"/>
            <p:nvPr/>
          </p:nvSpPr>
          <p:spPr>
            <a:xfrm>
              <a:off x="0" y="1552425"/>
              <a:ext cx="1384499" cy="445499"/>
            </a:xfrm>
            <a:prstGeom prst="rect">
              <a:avLst/>
            </a:prstGeom>
            <a:noFill/>
            <a:ln>
              <a:noFill/>
            </a:ln>
          </p:spPr>
          <p:txBody>
            <a:bodyPr anchorCtr="0" anchor="t" bIns="91425" lIns="91425" rIns="91425" tIns="91425">
              <a:noAutofit/>
            </a:bodyPr>
            <a:lstStyle/>
            <a:p>
              <a:pPr lvl="0" rtl="0" algn="r">
                <a:spcBef>
                  <a:spcPts val="0"/>
                </a:spcBef>
                <a:buNone/>
              </a:pPr>
              <a:r>
                <a:rPr b="1" lang="en" sz="2400">
                  <a:solidFill>
                    <a:srgbClr val="980000"/>
                  </a:solidFill>
                </a:rPr>
                <a:t>⍴</a:t>
              </a:r>
              <a:r>
                <a:rPr b="1" lang="en" sz="2400"/>
                <a:t>  </a:t>
              </a:r>
            </a:p>
          </p:txBody>
        </p:sp>
        <p:cxnSp>
          <p:nvCxnSpPr>
            <p:cNvPr id="552" name="Shape 552"/>
            <p:cNvCxnSpPr/>
            <p:nvPr/>
          </p:nvCxnSpPr>
          <p:spPr>
            <a:xfrm rot="10800000">
              <a:off x="2335899" y="690724"/>
              <a:ext cx="5100" cy="176400"/>
            </a:xfrm>
            <a:prstGeom prst="straightConnector1">
              <a:avLst/>
            </a:prstGeom>
            <a:noFill/>
            <a:ln cap="flat" w="19050">
              <a:solidFill>
                <a:schemeClr val="dk2"/>
              </a:solidFill>
              <a:prstDash val="solid"/>
              <a:round/>
              <a:headEnd len="lg" w="lg" type="stealth"/>
              <a:tailEnd len="lg" w="lg" type="none"/>
            </a:ln>
          </p:spPr>
        </p:cxnSp>
        <p:cxnSp>
          <p:nvCxnSpPr>
            <p:cNvPr id="553" name="Shape 553"/>
            <p:cNvCxnSpPr/>
            <p:nvPr/>
          </p:nvCxnSpPr>
          <p:spPr>
            <a:xfrm rot="10800000">
              <a:off x="6332212" y="809674"/>
              <a:ext cx="5100" cy="176400"/>
            </a:xfrm>
            <a:prstGeom prst="straightConnector1">
              <a:avLst/>
            </a:prstGeom>
            <a:noFill/>
            <a:ln cap="flat" w="19050">
              <a:solidFill>
                <a:schemeClr val="dk2"/>
              </a:solidFill>
              <a:prstDash val="solid"/>
              <a:round/>
              <a:headEnd len="lg" w="lg" type="stealth"/>
              <a:tailEnd len="lg" w="lg" type="none"/>
            </a:ln>
          </p:spPr>
        </p:cxnSp>
        <p:cxnSp>
          <p:nvCxnSpPr>
            <p:cNvPr id="554" name="Shape 554"/>
            <p:cNvCxnSpPr/>
            <p:nvPr/>
          </p:nvCxnSpPr>
          <p:spPr>
            <a:xfrm rot="10800000">
              <a:off x="6334775" y="1644074"/>
              <a:ext cx="0" cy="109800"/>
            </a:xfrm>
            <a:prstGeom prst="straightConnector1">
              <a:avLst/>
            </a:prstGeom>
            <a:noFill/>
            <a:ln cap="flat" w="19050">
              <a:solidFill>
                <a:schemeClr val="dk2"/>
              </a:solidFill>
              <a:prstDash val="solid"/>
              <a:round/>
              <a:headEnd len="lg" w="lg" type="none"/>
              <a:tailEnd len="lg" w="lg" type="none"/>
            </a:ln>
          </p:spPr>
        </p:cxnSp>
      </p:grpSp>
      <p:sp>
        <p:nvSpPr>
          <p:cNvPr id="555" name="Shape 555"/>
          <p:cNvSpPr txBox="1"/>
          <p:nvPr/>
        </p:nvSpPr>
        <p:spPr>
          <a:xfrm>
            <a:off x="3383402" y="4904233"/>
            <a:ext cx="1981499" cy="514799"/>
          </a:xfrm>
          <a:prstGeom prst="rect">
            <a:avLst/>
          </a:prstGeom>
          <a:noFill/>
          <a:ln>
            <a:noFill/>
          </a:ln>
        </p:spPr>
        <p:txBody>
          <a:bodyPr anchorCtr="0" anchor="t" bIns="91425" lIns="91425" rIns="91425" tIns="91425">
            <a:noAutofit/>
          </a:bodyPr>
          <a:lstStyle/>
          <a:p>
            <a:pPr lvl="0" rtl="0" algn="ctr">
              <a:spcBef>
                <a:spcPts val="0"/>
              </a:spcBef>
              <a:buNone/>
            </a:pPr>
            <a:r>
              <a:rPr b="1" lang="en" sz="2400"/>
              <a:t>Get</a:t>
            </a:r>
          </a:p>
        </p:txBody>
      </p:sp>
      <p:sp>
        <p:nvSpPr>
          <p:cNvPr id="556" name="Shape 556"/>
          <p:cNvSpPr txBox="1"/>
          <p:nvPr/>
        </p:nvSpPr>
        <p:spPr>
          <a:xfrm>
            <a:off x="5360100" y="4399850"/>
            <a:ext cx="4813500" cy="646199"/>
          </a:xfrm>
          <a:prstGeom prst="rect">
            <a:avLst/>
          </a:prstGeom>
          <a:noFill/>
          <a:ln>
            <a:noFill/>
          </a:ln>
        </p:spPr>
        <p:txBody>
          <a:bodyPr anchorCtr="0" anchor="ctr" bIns="91425" lIns="91425" rIns="91425" tIns="91425">
            <a:noAutofit/>
          </a:bodyPr>
          <a:lstStyle/>
          <a:p>
            <a:pPr lvl="0" rtl="0">
              <a:spcBef>
                <a:spcPts val="0"/>
              </a:spcBef>
              <a:buNone/>
            </a:pPr>
            <a:r>
              <a:rPr lang="en" sz="1800">
                <a:solidFill>
                  <a:srgbClr val="980000"/>
                </a:solidFill>
                <a:latin typeface="Cambria"/>
                <a:ea typeface="Cambria"/>
                <a:cs typeface="Cambria"/>
                <a:sym typeface="Cambria"/>
              </a:rPr>
              <a:t>Σ has ciphertext for </a:t>
            </a:r>
            <a:r>
              <a:rPr lang="en" sz="1800">
                <a:solidFill>
                  <a:srgbClr val="980000"/>
                </a:solidFill>
              </a:rPr>
              <a:t>⍴ </a:t>
            </a:r>
            <a:r>
              <a:rPr lang="en" sz="1800">
                <a:solidFill>
                  <a:srgbClr val="980000"/>
                </a:solidFill>
                <a:latin typeface="Cambria"/>
                <a:ea typeface="Cambria"/>
                <a:cs typeface="Cambria"/>
                <a:sym typeface="Cambria"/>
              </a:rPr>
              <a:t>from the client</a:t>
            </a:r>
            <a:r>
              <a:rPr lang="en" sz="1800">
                <a:solidFill>
                  <a:srgbClr val="980000"/>
                </a:solidFill>
              </a:rPr>
              <a:t> </a:t>
            </a:r>
          </a:p>
        </p:txBody>
      </p:sp>
      <p:sp>
        <p:nvSpPr>
          <p:cNvPr id="557" name="Shape 557"/>
          <p:cNvSpPr txBox="1"/>
          <p:nvPr/>
        </p:nvSpPr>
        <p:spPr>
          <a:xfrm>
            <a:off x="217575" y="3539650"/>
            <a:ext cx="8063700" cy="1271999"/>
          </a:xfrm>
          <a:prstGeom prst="rect">
            <a:avLst/>
          </a:prstGeom>
          <a:noFill/>
          <a:ln>
            <a:noFill/>
          </a:ln>
        </p:spPr>
        <p:txBody>
          <a:bodyPr anchorCtr="0" anchor="ctr" bIns="91425" lIns="91425" rIns="91425" tIns="91425">
            <a:noAutofit/>
          </a:bodyPr>
          <a:lstStyle/>
          <a:p>
            <a:pPr lvl="0" rtl="0">
              <a:spcBef>
                <a:spcPts val="0"/>
              </a:spcBef>
              <a:buNone/>
            </a:pPr>
            <a:r>
              <a:rPr b="1" lang="en" sz="3000">
                <a:solidFill>
                  <a:srgbClr val="073763"/>
                </a:solidFill>
              </a:rPr>
              <a:t>2. Recovery</a:t>
            </a:r>
            <a:br>
              <a:rPr b="1" lang="en" sz="3000">
                <a:solidFill>
                  <a:srgbClr val="073763"/>
                </a:solidFill>
              </a:rPr>
            </a:br>
            <a:r>
              <a:rPr lang="en" sz="1800">
                <a:solidFill>
                  <a:srgbClr val="073763"/>
                </a:solidFill>
              </a:rPr>
              <a:t>If a client puts a file on the server, the client can get the file later</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4"/>
                                        </p:tgtEl>
                                        <p:attrNameLst>
                                          <p:attrName>style.visibility</p:attrName>
                                        </p:attrNameLst>
                                      </p:cBhvr>
                                      <p:to>
                                        <p:strVal val="visible"/>
                                      </p:to>
                                    </p:set>
                                    <p:animEffect filter="fade" transition="in">
                                      <p:cBhvr>
                                        <p:cTn dur="1000"/>
                                        <p:tgtEl>
                                          <p:spTgt spid="534"/>
                                        </p:tgtEl>
                                      </p:cBhvr>
                                    </p:animEffect>
                                  </p:childTnLst>
                                </p:cTn>
                              </p:par>
                              <p:par>
                                <p:cTn fill="hold" nodeType="withEffect" presetClass="entr" presetID="10" presetSubtype="0">
                                  <p:stCondLst>
                                    <p:cond delay="0"/>
                                  </p:stCondLst>
                                  <p:childTnLst>
                                    <p:set>
                                      <p:cBhvr>
                                        <p:cTn dur="1" fill="hold">
                                          <p:stCondLst>
                                            <p:cond delay="0"/>
                                          </p:stCondLst>
                                        </p:cTn>
                                        <p:tgtEl>
                                          <p:spTgt spid="557"/>
                                        </p:tgtEl>
                                        <p:attrNameLst>
                                          <p:attrName>style.visibility</p:attrName>
                                        </p:attrNameLst>
                                      </p:cBhvr>
                                      <p:to>
                                        <p:strVal val="visible"/>
                                      </p:to>
                                    </p:set>
                                    <p:animEffect filter="fade" transition="in">
                                      <p:cBhvr>
                                        <p:cTn dur="1000"/>
                                        <p:tgtEl>
                                          <p:spTgt spid="557"/>
                                        </p:tgtEl>
                                      </p:cBhvr>
                                    </p:animEffect>
                                  </p:childTnLst>
                                </p:cTn>
                              </p:par>
                              <p:par>
                                <p:cTn fill="hold" nodeType="withEffect" presetClass="entr" presetID="10" presetSubtype="0">
                                  <p:stCondLst>
                                    <p:cond delay="0"/>
                                  </p:stCondLst>
                                  <p:childTnLst>
                                    <p:set>
                                      <p:cBhvr>
                                        <p:cTn dur="1" fill="hold">
                                          <p:stCondLst>
                                            <p:cond delay="0"/>
                                          </p:stCondLst>
                                        </p:cTn>
                                        <p:tgtEl>
                                          <p:spTgt spid="555"/>
                                        </p:tgtEl>
                                        <p:attrNameLst>
                                          <p:attrName>style.visibility</p:attrName>
                                        </p:attrNameLst>
                                      </p:cBhvr>
                                      <p:to>
                                        <p:strVal val="visible"/>
                                      </p:to>
                                    </p:set>
                                    <p:animEffect filter="fade" transition="in">
                                      <p:cBhvr>
                                        <p:cTn dur="1000"/>
                                        <p:tgtEl>
                                          <p:spTgt spid="555"/>
                                        </p:tgtEl>
                                      </p:cBhvr>
                                    </p:animEffect>
                                  </p:childTnLst>
                                </p:cTn>
                              </p:par>
                              <p:par>
                                <p:cTn fill="hold" nodeType="withEffect" presetClass="entr" presetID="10" presetSubtype="0">
                                  <p:stCondLst>
                                    <p:cond delay="0"/>
                                  </p:stCondLst>
                                  <p:childTnLst>
                                    <p:set>
                                      <p:cBhvr>
                                        <p:cTn dur="1" fill="hold">
                                          <p:stCondLst>
                                            <p:cond delay="0"/>
                                          </p:stCondLst>
                                        </p:cTn>
                                        <p:tgtEl>
                                          <p:spTgt spid="556"/>
                                        </p:tgtEl>
                                        <p:attrNameLst>
                                          <p:attrName>style.visibility</p:attrName>
                                        </p:attrNameLst>
                                      </p:cBhvr>
                                      <p:to>
                                        <p:strVal val="visible"/>
                                      </p:to>
                                    </p:set>
                                    <p:animEffect filter="fade" transition="in">
                                      <p:cBhvr>
                                        <p:cTn dur="1000"/>
                                        <p:tgtEl>
                                          <p:spTgt spid="5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1" name="Shape 561"/>
        <p:cNvGrpSpPr/>
        <p:nvPr/>
      </p:nvGrpSpPr>
      <p:grpSpPr>
        <a:xfrm>
          <a:off x="0" y="0"/>
          <a:ext cx="0" cy="0"/>
          <a:chOff x="0" y="0"/>
          <a:chExt cx="0" cy="0"/>
        </a:xfrm>
      </p:grpSpPr>
      <p:sp>
        <p:nvSpPr>
          <p:cNvPr id="562" name="Shape 562"/>
          <p:cNvSpPr/>
          <p:nvPr/>
        </p:nvSpPr>
        <p:spPr>
          <a:xfrm>
            <a:off x="4458475" y="892050"/>
            <a:ext cx="4406699" cy="5966100"/>
          </a:xfrm>
          <a:prstGeom prst="rect">
            <a:avLst/>
          </a:prstGeom>
          <a:noFill/>
          <a:ln cap="flat" w="19050">
            <a:solidFill>
              <a:schemeClr val="dk2"/>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563" name="Shape 563"/>
          <p:cNvSpPr txBox="1"/>
          <p:nvPr/>
        </p:nvSpPr>
        <p:spPr>
          <a:xfrm>
            <a:off x="4523875" y="1414525"/>
            <a:ext cx="3451799" cy="1922700"/>
          </a:xfrm>
          <a:prstGeom prst="rect">
            <a:avLst/>
          </a:prstGeom>
          <a:noFill/>
          <a:ln>
            <a:noFill/>
          </a:ln>
        </p:spPr>
        <p:txBody>
          <a:bodyPr anchorCtr="0" anchor="ctr" bIns="91425" lIns="91425" rIns="91425" tIns="91425">
            <a:noAutofit/>
          </a:bodyPr>
          <a:lstStyle/>
          <a:p>
            <a:pPr lvl="0" rtl="0">
              <a:spcBef>
                <a:spcPts val="600"/>
              </a:spcBef>
              <a:buNone/>
            </a:pPr>
            <a:r>
              <a:rPr lang="en" sz="2000" u="sng">
                <a:solidFill>
                  <a:schemeClr val="dk1"/>
                </a:solidFill>
                <a:latin typeface="Cambria"/>
                <a:ea typeface="Cambria"/>
                <a:cs typeface="Cambria"/>
                <a:sym typeface="Cambria"/>
              </a:rPr>
              <a:t>PRIVACY</a:t>
            </a:r>
          </a:p>
          <a:p>
            <a:pPr lvl="0" rtl="0">
              <a:spcBef>
                <a:spcPts val="600"/>
              </a:spcBef>
              <a:buNone/>
            </a:pPr>
            <a:r>
              <a:rPr i="1" lang="en" sz="1600">
                <a:solidFill>
                  <a:schemeClr val="dk1"/>
                </a:solidFill>
                <a:latin typeface="Cambria"/>
                <a:ea typeface="Cambria"/>
                <a:cs typeface="Cambria"/>
                <a:sym typeface="Cambria"/>
              </a:rPr>
              <a:t>b</a:t>
            </a:r>
            <a:r>
              <a:rPr lang="en" sz="1600">
                <a:solidFill>
                  <a:schemeClr val="dk1"/>
                </a:solidFill>
                <a:latin typeface="Cambria"/>
                <a:ea typeface="Cambria"/>
                <a:cs typeface="Cambria"/>
                <a:sym typeface="Cambria"/>
              </a:rPr>
              <a:t> ↢ {0, 1}; </a:t>
            </a:r>
            <a:r>
              <a:rPr i="1" lang="en" sz="1600">
                <a:solidFill>
                  <a:schemeClr val="dk1"/>
                </a:solidFill>
                <a:latin typeface="Cambria"/>
                <a:ea typeface="Cambria"/>
                <a:cs typeface="Cambria"/>
                <a:sym typeface="Cambria"/>
              </a:rPr>
              <a:t>Σ</a:t>
            </a:r>
            <a:r>
              <a:rPr lang="en" sz="1600">
                <a:solidFill>
                  <a:schemeClr val="dk1"/>
                </a:solidFill>
                <a:latin typeface="Cambria"/>
                <a:ea typeface="Cambria"/>
                <a:cs typeface="Cambria"/>
                <a:sym typeface="Cambria"/>
              </a:rPr>
              <a:t> ↢ Init()</a:t>
            </a:r>
          </a:p>
          <a:p>
            <a:pPr lvl="0" rtl="0">
              <a:spcBef>
                <a:spcPts val="600"/>
              </a:spcBef>
              <a:buNone/>
            </a:pPr>
            <a:r>
              <a:rPr lang="en" sz="1600">
                <a:solidFill>
                  <a:schemeClr val="dk1"/>
                </a:solidFill>
                <a:latin typeface="Cambria"/>
                <a:ea typeface="Cambria"/>
                <a:cs typeface="Cambria"/>
                <a:sym typeface="Cambria"/>
              </a:rPr>
              <a:t>(</a:t>
            </a:r>
            <a:r>
              <a:rPr i="1" lang="en" sz="1600">
                <a:solidFill>
                  <a:schemeClr val="dk1"/>
                </a:solidFill>
                <a:latin typeface="Cambria"/>
                <a:ea typeface="Cambria"/>
                <a:cs typeface="Cambria"/>
                <a:sym typeface="Cambria"/>
              </a:rPr>
              <a:t>Σ, </a:t>
            </a:r>
            <a:r>
              <a:rPr i="1" lang="en" sz="1600">
                <a:solidFill>
                  <a:schemeClr val="dk1"/>
                </a:solidFill>
              </a:rPr>
              <a:t>ϰ</a:t>
            </a:r>
            <a:r>
              <a:rPr lang="en" sz="1600">
                <a:solidFill>
                  <a:schemeClr val="dk1"/>
                </a:solidFill>
                <a:latin typeface="Cambria"/>
                <a:ea typeface="Cambria"/>
                <a:cs typeface="Cambria"/>
                <a:sym typeface="Cambria"/>
              </a:rPr>
              <a:t>) ↢ Register(</a:t>
            </a:r>
            <a:r>
              <a:rPr i="1" lang="en" sz="1600">
                <a:solidFill>
                  <a:schemeClr val="dk1"/>
                </a:solidFill>
                <a:latin typeface="Cambria"/>
                <a:ea typeface="Cambria"/>
                <a:cs typeface="Cambria"/>
                <a:sym typeface="Cambria"/>
              </a:rPr>
              <a:t>Σ</a:t>
            </a:r>
            <a:r>
              <a:rPr lang="en" sz="1600">
                <a:solidFill>
                  <a:schemeClr val="dk1"/>
                </a:solidFill>
              </a:rPr>
              <a:t>)</a:t>
            </a:r>
          </a:p>
          <a:p>
            <a:pPr lvl="0" rtl="0">
              <a:spcBef>
                <a:spcPts val="600"/>
              </a:spcBef>
              <a:buNone/>
            </a:pPr>
            <a:r>
              <a:rPr lang="en" sz="1600">
                <a:solidFill>
                  <a:schemeClr val="dk1"/>
                </a:solidFill>
                <a:latin typeface="Cambria"/>
                <a:ea typeface="Cambria"/>
                <a:cs typeface="Cambria"/>
                <a:sym typeface="Cambria"/>
              </a:rPr>
              <a:t> </a:t>
            </a:r>
            <a:r>
              <a:rPr i="1" lang="en" sz="1600">
                <a:solidFill>
                  <a:schemeClr val="dk1"/>
                </a:solidFill>
                <a:latin typeface="Cambria"/>
                <a:ea typeface="Cambria"/>
                <a:cs typeface="Cambria"/>
                <a:sym typeface="Cambria"/>
              </a:rPr>
              <a:t>b</a:t>
            </a:r>
            <a:r>
              <a:rPr lang="en" sz="1600">
                <a:solidFill>
                  <a:schemeClr val="dk1"/>
                </a:solidFill>
                <a:latin typeface="Cambria"/>
                <a:ea typeface="Cambria"/>
                <a:cs typeface="Cambria"/>
                <a:sym typeface="Cambria"/>
              </a:rPr>
              <a:t>’ ↢ A()</a:t>
            </a:r>
          </a:p>
          <a:p>
            <a:pPr lvl="0" rtl="0">
              <a:lnSpc>
                <a:spcPct val="150000"/>
              </a:lnSpc>
              <a:spcBef>
                <a:spcPts val="600"/>
              </a:spcBef>
              <a:buNone/>
            </a:pPr>
            <a:r>
              <a:rPr b="1" lang="en" sz="1600">
                <a:solidFill>
                  <a:srgbClr val="980000"/>
                </a:solidFill>
                <a:latin typeface="Cambria"/>
                <a:ea typeface="Cambria"/>
                <a:cs typeface="Cambria"/>
                <a:sym typeface="Cambria"/>
              </a:rPr>
              <a:t>A wins if </a:t>
            </a:r>
            <a:r>
              <a:rPr b="1" i="1" lang="en" sz="1600">
                <a:solidFill>
                  <a:srgbClr val="980000"/>
                </a:solidFill>
                <a:latin typeface="Cambria"/>
                <a:ea typeface="Cambria"/>
                <a:cs typeface="Cambria"/>
                <a:sym typeface="Cambria"/>
              </a:rPr>
              <a:t>b’ = b</a:t>
            </a:r>
          </a:p>
        </p:txBody>
      </p:sp>
      <p:sp>
        <p:nvSpPr>
          <p:cNvPr id="564" name="Shape 564"/>
          <p:cNvSpPr txBox="1"/>
          <p:nvPr>
            <p:ph type="title"/>
          </p:nvPr>
        </p:nvSpPr>
        <p:spPr>
          <a:xfrm>
            <a:off x="0" y="22960"/>
            <a:ext cx="8229600" cy="1143299"/>
          </a:xfrm>
          <a:prstGeom prst="rect">
            <a:avLst/>
          </a:prstGeom>
        </p:spPr>
        <p:txBody>
          <a:bodyPr anchorCtr="0" anchor="t" bIns="91425" lIns="91425" rIns="91425" tIns="91425">
            <a:noAutofit/>
          </a:bodyPr>
          <a:lstStyle/>
          <a:p>
            <a:pPr>
              <a:spcBef>
                <a:spcPts val="0"/>
              </a:spcBef>
              <a:buNone/>
            </a:pPr>
            <a:r>
              <a:rPr lang="en"/>
              <a:t>Privacy</a:t>
            </a:r>
          </a:p>
        </p:txBody>
      </p:sp>
      <p:sp>
        <p:nvSpPr>
          <p:cNvPr id="565" name="Shape 565"/>
          <p:cNvSpPr txBox="1"/>
          <p:nvPr>
            <p:ph idx="1" type="body"/>
          </p:nvPr>
        </p:nvSpPr>
        <p:spPr>
          <a:xfrm>
            <a:off x="4456000" y="3901450"/>
            <a:ext cx="3172199" cy="1225800"/>
          </a:xfrm>
          <a:prstGeom prst="rect">
            <a:avLst/>
          </a:prstGeom>
        </p:spPr>
        <p:txBody>
          <a:bodyPr anchorCtr="0" anchor="t" bIns="91425" lIns="91425" rIns="91425" tIns="91425">
            <a:noAutofit/>
          </a:bodyPr>
          <a:lstStyle/>
          <a:p>
            <a:pPr lvl="0" rtl="0">
              <a:spcBef>
                <a:spcPts val="0"/>
              </a:spcBef>
              <a:buClr>
                <a:schemeClr val="dk1"/>
              </a:buClr>
              <a:buSzPct val="55000"/>
              <a:buFont typeface="Arial"/>
              <a:buNone/>
            </a:pPr>
            <a:r>
              <a:rPr lang="en" sz="2000" u="sng">
                <a:latin typeface="Cambria"/>
                <a:ea typeface="Cambria"/>
                <a:cs typeface="Cambria"/>
                <a:sym typeface="Cambria"/>
              </a:rPr>
              <a:t>Plaintext</a:t>
            </a:r>
            <a:r>
              <a:rPr lang="en" sz="2000">
                <a:latin typeface="Cambria"/>
                <a:ea typeface="Cambria"/>
                <a:cs typeface="Cambria"/>
                <a:sym typeface="Cambria"/>
              </a:rPr>
              <a:t>(</a:t>
            </a:r>
            <a:r>
              <a:rPr i="1" lang="en" sz="2000">
                <a:latin typeface="Cambria"/>
                <a:ea typeface="Cambria"/>
                <a:cs typeface="Cambria"/>
                <a:sym typeface="Cambria"/>
              </a:rPr>
              <a:t>d</a:t>
            </a:r>
            <a:r>
              <a:rPr lang="en" sz="2000">
                <a:latin typeface="Cambria"/>
                <a:ea typeface="Cambria"/>
                <a:cs typeface="Cambria"/>
                <a:sym typeface="Cambria"/>
              </a:rPr>
              <a:t>)</a:t>
            </a:r>
          </a:p>
          <a:p>
            <a:pPr lvl="0" rtl="0">
              <a:spcBef>
                <a:spcPts val="0"/>
              </a:spcBef>
              <a:buClr>
                <a:schemeClr val="dk1"/>
              </a:buClr>
              <a:buSzPct val="68750"/>
              <a:buFont typeface="Arial"/>
              <a:buNone/>
            </a:pPr>
            <a:r>
              <a:rPr b="1" i="1" lang="en" sz="1600">
                <a:latin typeface="Cambria"/>
                <a:ea typeface="Cambria"/>
                <a:cs typeface="Cambria"/>
                <a:sym typeface="Cambria"/>
              </a:rPr>
              <a:t>M</a:t>
            </a:r>
            <a:r>
              <a:rPr b="1" baseline="-25000" i="1" lang="en" sz="1600">
                <a:latin typeface="Cambria"/>
                <a:ea typeface="Cambria"/>
                <a:cs typeface="Cambria"/>
                <a:sym typeface="Cambria"/>
              </a:rPr>
              <a:t>0</a:t>
            </a:r>
            <a:r>
              <a:rPr i="1" lang="en" sz="1600">
                <a:latin typeface="Cambria"/>
                <a:ea typeface="Cambria"/>
                <a:cs typeface="Cambria"/>
                <a:sym typeface="Cambria"/>
              </a:rPr>
              <a:t>, </a:t>
            </a:r>
            <a:r>
              <a:rPr b="1" i="1" lang="en" sz="1600">
                <a:latin typeface="Cambria"/>
                <a:ea typeface="Cambria"/>
                <a:cs typeface="Cambria"/>
                <a:sym typeface="Cambria"/>
              </a:rPr>
              <a:t>M</a:t>
            </a:r>
            <a:r>
              <a:rPr b="1" baseline="-25000" i="1" lang="en" sz="1600">
                <a:latin typeface="Cambria"/>
                <a:ea typeface="Cambria"/>
                <a:cs typeface="Cambria"/>
                <a:sym typeface="Cambria"/>
              </a:rPr>
              <a:t>1</a:t>
            </a:r>
            <a:r>
              <a:rPr lang="en" sz="1600">
                <a:latin typeface="Cambria"/>
                <a:ea typeface="Cambria"/>
                <a:cs typeface="Cambria"/>
                <a:sym typeface="Cambria"/>
              </a:rPr>
              <a:t> ↢ A(</a:t>
            </a:r>
            <a:r>
              <a:rPr i="1" lang="en" sz="1600">
                <a:latin typeface="Cambria"/>
                <a:ea typeface="Cambria"/>
                <a:cs typeface="Cambria"/>
                <a:sym typeface="Cambria"/>
              </a:rPr>
              <a:t>d</a:t>
            </a:r>
            <a:r>
              <a:rPr lang="en" sz="1600">
                <a:latin typeface="Cambria"/>
                <a:ea typeface="Cambria"/>
                <a:cs typeface="Cambria"/>
                <a:sym typeface="Cambria"/>
              </a:rPr>
              <a:t>)</a:t>
            </a:r>
          </a:p>
          <a:p>
            <a:pPr lvl="0" rtl="0">
              <a:lnSpc>
                <a:spcPct val="150000"/>
              </a:lnSpc>
              <a:spcBef>
                <a:spcPts val="0"/>
              </a:spcBef>
              <a:buClr>
                <a:schemeClr val="dk1"/>
              </a:buClr>
              <a:buSzPct val="68750"/>
              <a:buFont typeface="Arial"/>
              <a:buNone/>
            </a:pPr>
            <a:r>
              <a:rPr lang="en" sz="1600">
                <a:latin typeface="Cambria"/>
                <a:ea typeface="Cambria"/>
                <a:cs typeface="Cambria"/>
                <a:sym typeface="Cambria"/>
              </a:rPr>
              <a:t>For </a:t>
            </a:r>
            <a:r>
              <a:rPr i="1" lang="en" sz="1600">
                <a:latin typeface="Cambria"/>
                <a:ea typeface="Cambria"/>
                <a:cs typeface="Cambria"/>
                <a:sym typeface="Cambria"/>
              </a:rPr>
              <a:t>m ϵ </a:t>
            </a:r>
            <a:r>
              <a:rPr b="1" i="1" lang="en" sz="1600">
                <a:latin typeface="Cambria"/>
                <a:ea typeface="Cambria"/>
                <a:cs typeface="Cambria"/>
                <a:sym typeface="Cambria"/>
              </a:rPr>
              <a:t>M</a:t>
            </a:r>
            <a:r>
              <a:rPr b="1" baseline="-25000" i="1" lang="en" sz="1600">
                <a:latin typeface="Cambria"/>
                <a:ea typeface="Cambria"/>
                <a:cs typeface="Cambria"/>
                <a:sym typeface="Cambria"/>
              </a:rPr>
              <a:t>b</a:t>
            </a:r>
            <a:r>
              <a:rPr lang="en" sz="1600">
                <a:latin typeface="Cambria"/>
                <a:ea typeface="Cambria"/>
                <a:cs typeface="Cambria"/>
                <a:sym typeface="Cambria"/>
              </a:rPr>
              <a:t> do (</a:t>
            </a:r>
            <a:r>
              <a:rPr i="1" lang="en" sz="1600"/>
              <a:t>𝜑, </a:t>
            </a:r>
            <a:r>
              <a:rPr i="1" lang="en" sz="1600">
                <a:latin typeface="Cambria"/>
                <a:ea typeface="Cambria"/>
                <a:cs typeface="Cambria"/>
                <a:sym typeface="Cambria"/>
              </a:rPr>
              <a:t>Σ</a:t>
            </a:r>
            <a:r>
              <a:rPr lang="en" sz="1600">
                <a:latin typeface="Cambria"/>
                <a:ea typeface="Cambria"/>
                <a:cs typeface="Cambria"/>
                <a:sym typeface="Cambria"/>
              </a:rPr>
              <a:t>) ↢ Put(</a:t>
            </a:r>
            <a:r>
              <a:rPr i="1" lang="en" sz="1600">
                <a:latin typeface="Cambria"/>
                <a:ea typeface="Cambria"/>
                <a:cs typeface="Cambria"/>
                <a:sym typeface="Cambria"/>
              </a:rPr>
              <a:t>m, Σ</a:t>
            </a:r>
            <a:r>
              <a:rPr lang="en" sz="1600">
                <a:latin typeface="Cambria"/>
                <a:ea typeface="Cambria"/>
                <a:cs typeface="Cambria"/>
                <a:sym typeface="Cambria"/>
              </a:rPr>
              <a:t>)</a:t>
            </a:r>
          </a:p>
        </p:txBody>
      </p:sp>
      <p:pic>
        <p:nvPicPr>
          <p:cNvPr id="566" name="Shape 566"/>
          <p:cNvPicPr preferRelativeResize="0"/>
          <p:nvPr/>
        </p:nvPicPr>
        <p:blipFill>
          <a:blip r:embed="rId3">
            <a:alphaModFix/>
          </a:blip>
          <a:stretch>
            <a:fillRect/>
          </a:stretch>
        </p:blipFill>
        <p:spPr>
          <a:xfrm>
            <a:off x="629262" y="1243416"/>
            <a:ext cx="2041675" cy="2562075"/>
          </a:xfrm>
          <a:prstGeom prst="rect">
            <a:avLst/>
          </a:prstGeom>
          <a:noFill/>
          <a:ln>
            <a:noFill/>
          </a:ln>
        </p:spPr>
      </p:pic>
      <p:sp>
        <p:nvSpPr>
          <p:cNvPr id="567" name="Shape 567"/>
          <p:cNvSpPr txBox="1"/>
          <p:nvPr/>
        </p:nvSpPr>
        <p:spPr>
          <a:xfrm>
            <a:off x="700300" y="523683"/>
            <a:ext cx="1899599" cy="931200"/>
          </a:xfrm>
          <a:prstGeom prst="rect">
            <a:avLst/>
          </a:prstGeom>
          <a:noFill/>
          <a:ln>
            <a:noFill/>
          </a:ln>
        </p:spPr>
        <p:txBody>
          <a:bodyPr anchorCtr="0" anchor="ctr" bIns="91425" lIns="91425" rIns="91425" tIns="91425">
            <a:noAutofit/>
          </a:bodyPr>
          <a:lstStyle/>
          <a:p>
            <a:pPr lvl="0" rtl="0" algn="ctr">
              <a:spcBef>
                <a:spcPts val="0"/>
              </a:spcBef>
              <a:buNone/>
            </a:pPr>
            <a:r>
              <a:rPr lang="en" sz="1800">
                <a:solidFill>
                  <a:srgbClr val="980000"/>
                </a:solidFill>
                <a:latin typeface="Cambria"/>
                <a:ea typeface="Cambria"/>
                <a:cs typeface="Cambria"/>
                <a:sym typeface="Cambria"/>
              </a:rPr>
              <a:t>Adversary</a:t>
            </a:r>
            <a:r>
              <a:rPr b="1" lang="en" sz="1800">
                <a:solidFill>
                  <a:srgbClr val="980000"/>
                </a:solidFill>
                <a:latin typeface="Cambria"/>
                <a:ea typeface="Cambria"/>
                <a:cs typeface="Cambria"/>
                <a:sym typeface="Cambria"/>
              </a:rPr>
              <a:t> A</a:t>
            </a:r>
          </a:p>
        </p:txBody>
      </p:sp>
      <p:pic>
        <p:nvPicPr>
          <p:cNvPr id="568" name="Shape 568"/>
          <p:cNvPicPr preferRelativeResize="0"/>
          <p:nvPr/>
        </p:nvPicPr>
        <p:blipFill>
          <a:blip r:embed="rId4">
            <a:alphaModFix/>
          </a:blip>
          <a:stretch>
            <a:fillRect/>
          </a:stretch>
        </p:blipFill>
        <p:spPr>
          <a:xfrm>
            <a:off x="7268663" y="1197367"/>
            <a:ext cx="1378299" cy="2109749"/>
          </a:xfrm>
          <a:prstGeom prst="rect">
            <a:avLst/>
          </a:prstGeom>
          <a:noFill/>
          <a:ln>
            <a:noFill/>
          </a:ln>
        </p:spPr>
      </p:pic>
      <p:sp>
        <p:nvSpPr>
          <p:cNvPr id="569" name="Shape 569"/>
          <p:cNvSpPr txBox="1"/>
          <p:nvPr/>
        </p:nvSpPr>
        <p:spPr>
          <a:xfrm>
            <a:off x="5853575" y="918474"/>
            <a:ext cx="1415100" cy="271499"/>
          </a:xfrm>
          <a:prstGeom prst="rect">
            <a:avLst/>
          </a:prstGeom>
          <a:noFill/>
          <a:ln>
            <a:noFill/>
          </a:ln>
        </p:spPr>
        <p:txBody>
          <a:bodyPr anchorCtr="0" anchor="t" bIns="91425" lIns="91425" rIns="91425" tIns="91425">
            <a:noAutofit/>
          </a:bodyPr>
          <a:lstStyle/>
          <a:p>
            <a:pPr lvl="0" rtl="0">
              <a:spcBef>
                <a:spcPts val="0"/>
              </a:spcBef>
              <a:buNone/>
            </a:pPr>
            <a:r>
              <a:rPr b="1" lang="en" sz="1800"/>
              <a:t>PRIVACY</a:t>
            </a:r>
          </a:p>
        </p:txBody>
      </p:sp>
      <p:cxnSp>
        <p:nvCxnSpPr>
          <p:cNvPr id="570" name="Shape 570"/>
          <p:cNvCxnSpPr/>
          <p:nvPr/>
        </p:nvCxnSpPr>
        <p:spPr>
          <a:xfrm>
            <a:off x="2942962" y="2174750"/>
            <a:ext cx="1308900" cy="0"/>
          </a:xfrm>
          <a:prstGeom prst="straightConnector1">
            <a:avLst/>
          </a:prstGeom>
          <a:noFill/>
          <a:ln cap="flat" w="19050">
            <a:solidFill>
              <a:schemeClr val="dk2"/>
            </a:solidFill>
            <a:prstDash val="solid"/>
            <a:round/>
            <a:headEnd len="lg" w="lg" type="none"/>
            <a:tailEnd len="lg" w="lg" type="stealth"/>
          </a:ln>
        </p:spPr>
      </p:cxnSp>
      <p:cxnSp>
        <p:nvCxnSpPr>
          <p:cNvPr id="571" name="Shape 571"/>
          <p:cNvCxnSpPr/>
          <p:nvPr/>
        </p:nvCxnSpPr>
        <p:spPr>
          <a:xfrm>
            <a:off x="2942962" y="2729407"/>
            <a:ext cx="1308900" cy="0"/>
          </a:xfrm>
          <a:prstGeom prst="straightConnector1">
            <a:avLst/>
          </a:prstGeom>
          <a:noFill/>
          <a:ln cap="flat" w="19050">
            <a:solidFill>
              <a:schemeClr val="dk2"/>
            </a:solidFill>
            <a:prstDash val="solid"/>
            <a:round/>
            <a:headEnd len="lg" w="lg" type="stealth"/>
            <a:tailEnd len="lg" w="lg" type="none"/>
          </a:ln>
        </p:spPr>
      </p:cxnSp>
      <p:cxnSp>
        <p:nvCxnSpPr>
          <p:cNvPr id="572" name="Shape 572"/>
          <p:cNvCxnSpPr/>
          <p:nvPr/>
        </p:nvCxnSpPr>
        <p:spPr>
          <a:xfrm>
            <a:off x="3579312" y="2223230"/>
            <a:ext cx="0" cy="436500"/>
          </a:xfrm>
          <a:prstGeom prst="straightConnector1">
            <a:avLst/>
          </a:prstGeom>
          <a:noFill/>
          <a:ln cap="flat" w="19050">
            <a:solidFill>
              <a:schemeClr val="dk2"/>
            </a:solidFill>
            <a:prstDash val="dot"/>
            <a:round/>
            <a:headEnd len="lg" w="lg" type="none"/>
            <a:tailEnd len="lg" w="lg" type="none"/>
          </a:ln>
        </p:spPr>
      </p:cxnSp>
      <p:sp>
        <p:nvSpPr>
          <p:cNvPr id="573" name="Shape 573"/>
          <p:cNvSpPr txBox="1"/>
          <p:nvPr/>
        </p:nvSpPr>
        <p:spPr>
          <a:xfrm>
            <a:off x="2007925" y="99150"/>
            <a:ext cx="7063799" cy="1225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1" lang="en" sz="1800" u="none" cap="none" strike="noStrike">
                <a:solidFill>
                  <a:schemeClr val="dk1"/>
                </a:solidFill>
                <a:latin typeface="Calibri"/>
                <a:ea typeface="Calibri"/>
                <a:cs typeface="Calibri"/>
                <a:sym typeface="Calibri"/>
              </a:rPr>
              <a:t>No efficient</a:t>
            </a:r>
            <a:r>
              <a:rPr b="1" baseline="0" i="1" lang="en" sz="1800" u="none" cap="none" strike="noStrike">
                <a:solidFill>
                  <a:schemeClr val="dk1"/>
                </a:solidFill>
                <a:latin typeface="Calibri"/>
                <a:ea typeface="Calibri"/>
                <a:cs typeface="Calibri"/>
                <a:sym typeface="Calibri"/>
              </a:rPr>
              <a:t> </a:t>
            </a:r>
            <a:r>
              <a:rPr b="0" baseline="0" i="1" lang="en" sz="1800" u="none" cap="none" strike="noStrike">
                <a:solidFill>
                  <a:schemeClr val="dk1"/>
                </a:solidFill>
                <a:latin typeface="Calibri"/>
                <a:ea typeface="Calibri"/>
                <a:cs typeface="Calibri"/>
                <a:sym typeface="Calibri"/>
              </a:rPr>
              <a:t>adversary can distinguish between encryptions of t</a:t>
            </a:r>
            <a:r>
              <a:rPr i="1" lang="en" sz="1800">
                <a:solidFill>
                  <a:schemeClr val="dk1"/>
                </a:solidFill>
                <a:latin typeface="Calibri"/>
                <a:ea typeface="Calibri"/>
                <a:cs typeface="Calibri"/>
                <a:sym typeface="Calibri"/>
              </a:rPr>
              <a:t>wo sets of</a:t>
            </a:r>
            <a:r>
              <a:rPr b="0" baseline="0" i="1" lang="en" sz="1800" u="none" cap="none" strike="noStrike">
                <a:solidFill>
                  <a:schemeClr val="dk1"/>
                </a:solidFill>
                <a:latin typeface="Calibri"/>
                <a:ea typeface="Calibri"/>
                <a:cs typeface="Calibri"/>
                <a:sym typeface="Calibri"/>
              </a:rPr>
              <a:t> </a:t>
            </a:r>
            <a:r>
              <a:rPr b="1" baseline="0" i="1" lang="en" sz="1800" u="none" cap="none" strike="noStrike">
                <a:solidFill>
                  <a:srgbClr val="C00000"/>
                </a:solidFill>
                <a:latin typeface="Calibri"/>
                <a:ea typeface="Calibri"/>
                <a:cs typeface="Calibri"/>
                <a:sym typeface="Calibri"/>
              </a:rPr>
              <a:t>unpredicta</a:t>
            </a:r>
            <a:r>
              <a:rPr b="1" i="1" lang="en" sz="1800">
                <a:solidFill>
                  <a:srgbClr val="C00000"/>
                </a:solidFill>
                <a:latin typeface="Calibri"/>
                <a:ea typeface="Calibri"/>
                <a:cs typeface="Calibri"/>
                <a:sym typeface="Calibri"/>
              </a:rPr>
              <a:t>b</a:t>
            </a:r>
            <a:r>
              <a:rPr b="1" baseline="0" i="1" lang="en" sz="1800" u="none" cap="none" strike="noStrike">
                <a:solidFill>
                  <a:srgbClr val="C00000"/>
                </a:solidFill>
                <a:latin typeface="Calibri"/>
                <a:ea typeface="Calibri"/>
                <a:cs typeface="Calibri"/>
                <a:sym typeface="Calibri"/>
              </a:rPr>
              <a:t>le messages </a:t>
            </a:r>
            <a:r>
              <a:rPr i="1" lang="en" sz="1800">
                <a:solidFill>
                  <a:schemeClr val="dk1"/>
                </a:solidFill>
                <a:latin typeface="Calibri"/>
                <a:ea typeface="Calibri"/>
                <a:cs typeface="Calibri"/>
                <a:sym typeface="Calibri"/>
              </a:rPr>
              <a:t>even when messages </a:t>
            </a:r>
            <a:r>
              <a:rPr b="1" i="1" lang="en" sz="1800">
                <a:solidFill>
                  <a:srgbClr val="980000"/>
                </a:solidFill>
                <a:latin typeface="Calibri"/>
                <a:ea typeface="Calibri"/>
                <a:cs typeface="Calibri"/>
                <a:sym typeface="Calibri"/>
              </a:rPr>
              <a:t>depend on public params</a:t>
            </a:r>
          </a:p>
        </p:txBody>
      </p:sp>
      <p:sp>
        <p:nvSpPr>
          <p:cNvPr id="574" name="Shape 574"/>
          <p:cNvSpPr txBox="1"/>
          <p:nvPr/>
        </p:nvSpPr>
        <p:spPr>
          <a:xfrm>
            <a:off x="6900475" y="3182075"/>
            <a:ext cx="2753999" cy="1050599"/>
          </a:xfrm>
          <a:prstGeom prst="rect">
            <a:avLst/>
          </a:prstGeom>
          <a:noFill/>
          <a:ln>
            <a:noFill/>
          </a:ln>
        </p:spPr>
        <p:txBody>
          <a:bodyPr anchorCtr="0" anchor="t" bIns="91425" lIns="91425" rIns="91425" tIns="91425">
            <a:noAutofit/>
          </a:bodyPr>
          <a:lstStyle/>
          <a:p>
            <a:pPr lvl="0" rtl="0">
              <a:spcBef>
                <a:spcPts val="0"/>
              </a:spcBef>
              <a:buNone/>
            </a:pPr>
            <a:r>
              <a:rPr lang="en" sz="1800"/>
              <a:t>State kept in </a:t>
            </a:r>
            <a:r>
              <a:rPr i="1" lang="en" sz="1600">
                <a:solidFill>
                  <a:schemeClr val="dk1"/>
                </a:solidFill>
                <a:latin typeface="Cambria"/>
                <a:ea typeface="Cambria"/>
                <a:cs typeface="Cambria"/>
                <a:sym typeface="Cambria"/>
              </a:rPr>
              <a:t>Σ</a:t>
            </a:r>
          </a:p>
        </p:txBody>
      </p:sp>
      <p:sp>
        <p:nvSpPr>
          <p:cNvPr id="575" name="Shape 575"/>
          <p:cNvSpPr txBox="1"/>
          <p:nvPr/>
        </p:nvSpPr>
        <p:spPr>
          <a:xfrm>
            <a:off x="4477450" y="4934150"/>
            <a:ext cx="2483100" cy="1143299"/>
          </a:xfrm>
          <a:prstGeom prst="rect">
            <a:avLst/>
          </a:prstGeom>
          <a:noFill/>
          <a:ln>
            <a:noFill/>
          </a:ln>
        </p:spPr>
        <p:txBody>
          <a:bodyPr anchorCtr="0" anchor="ctr" bIns="91425" lIns="91425" rIns="91425" tIns="91425">
            <a:noAutofit/>
          </a:bodyPr>
          <a:lstStyle/>
          <a:p>
            <a:pPr lvl="0" rtl="0">
              <a:spcBef>
                <a:spcPts val="600"/>
              </a:spcBef>
              <a:buNone/>
            </a:pPr>
            <a:r>
              <a:rPr lang="en" sz="2000" u="sng">
                <a:solidFill>
                  <a:schemeClr val="dk1"/>
                </a:solidFill>
                <a:latin typeface="Cambria"/>
                <a:ea typeface="Cambria"/>
                <a:cs typeface="Cambria"/>
                <a:sym typeface="Cambria"/>
              </a:rPr>
              <a:t>State</a:t>
            </a:r>
          </a:p>
          <a:p>
            <a:pPr lvl="0" rtl="0">
              <a:lnSpc>
                <a:spcPct val="150000"/>
              </a:lnSpc>
              <a:spcBef>
                <a:spcPts val="600"/>
              </a:spcBef>
              <a:buNone/>
            </a:pPr>
            <a:r>
              <a:rPr lang="en" sz="1600">
                <a:solidFill>
                  <a:schemeClr val="dk1"/>
                </a:solidFill>
                <a:latin typeface="Cambria"/>
                <a:ea typeface="Cambria"/>
                <a:cs typeface="Cambria"/>
                <a:sym typeface="Cambria"/>
              </a:rPr>
              <a:t>Return </a:t>
            </a:r>
            <a:r>
              <a:rPr i="1" lang="en" sz="1600">
                <a:solidFill>
                  <a:schemeClr val="dk1"/>
                </a:solidFill>
                <a:latin typeface="Cambria"/>
                <a:ea typeface="Cambria"/>
                <a:cs typeface="Cambria"/>
                <a:sym typeface="Cambria"/>
              </a:rPr>
              <a:t>Σ</a:t>
            </a:r>
          </a:p>
        </p:txBody>
      </p:sp>
      <p:sp>
        <p:nvSpPr>
          <p:cNvPr id="576" name="Shape 576"/>
          <p:cNvSpPr txBox="1"/>
          <p:nvPr/>
        </p:nvSpPr>
        <p:spPr>
          <a:xfrm>
            <a:off x="4468653" y="5471150"/>
            <a:ext cx="4516199" cy="1368299"/>
          </a:xfrm>
          <a:prstGeom prst="rect">
            <a:avLst/>
          </a:prstGeom>
          <a:noFill/>
          <a:ln>
            <a:noFill/>
          </a:ln>
        </p:spPr>
        <p:txBody>
          <a:bodyPr anchorCtr="0" anchor="ctr" bIns="91425" lIns="91425" rIns="91425" tIns="91425">
            <a:noAutofit/>
          </a:bodyPr>
          <a:lstStyle/>
          <a:p>
            <a:pPr lvl="0" rtl="0">
              <a:spcBef>
                <a:spcPts val="600"/>
              </a:spcBef>
              <a:buNone/>
            </a:pPr>
            <a:r>
              <a:rPr lang="en" sz="2000" u="sng">
                <a:solidFill>
                  <a:schemeClr val="dk1"/>
                </a:solidFill>
                <a:latin typeface="Cambria"/>
                <a:ea typeface="Cambria"/>
                <a:cs typeface="Cambria"/>
                <a:sym typeface="Cambria"/>
              </a:rPr>
              <a:t>Message(</a:t>
            </a:r>
            <a:r>
              <a:rPr i="1" lang="en" sz="2000" u="sng">
                <a:solidFill>
                  <a:schemeClr val="dk1"/>
                </a:solidFill>
                <a:latin typeface="Cambria"/>
                <a:ea typeface="Cambria"/>
                <a:cs typeface="Cambria"/>
                <a:sym typeface="Cambria"/>
              </a:rPr>
              <a:t>z</a:t>
            </a:r>
            <a:r>
              <a:rPr lang="en" sz="2000" u="sng">
                <a:solidFill>
                  <a:schemeClr val="dk1"/>
                </a:solidFill>
                <a:latin typeface="Cambria"/>
                <a:ea typeface="Cambria"/>
                <a:cs typeface="Cambria"/>
                <a:sym typeface="Cambria"/>
              </a:rPr>
              <a:t>)</a:t>
            </a:r>
          </a:p>
          <a:p>
            <a:pPr lvl="0" rtl="0">
              <a:spcBef>
                <a:spcPts val="600"/>
              </a:spcBef>
              <a:buNone/>
            </a:pPr>
            <a:r>
              <a:rPr lang="en" sz="1600">
                <a:solidFill>
                  <a:schemeClr val="dk1"/>
                </a:solidFill>
                <a:latin typeface="Cambria"/>
                <a:ea typeface="Cambria"/>
                <a:cs typeface="Cambria"/>
                <a:sym typeface="Cambria"/>
              </a:rPr>
              <a:t>Simulate sending message z to the server</a:t>
            </a:r>
          </a:p>
        </p:txBody>
      </p:sp>
      <p:sp>
        <p:nvSpPr>
          <p:cNvPr id="577" name="Shape 577"/>
          <p:cNvSpPr txBox="1"/>
          <p:nvPr/>
        </p:nvSpPr>
        <p:spPr>
          <a:xfrm>
            <a:off x="41700" y="3425483"/>
            <a:ext cx="1899599" cy="931200"/>
          </a:xfrm>
          <a:prstGeom prst="rect">
            <a:avLst/>
          </a:prstGeom>
          <a:noFill/>
          <a:ln>
            <a:noFill/>
          </a:ln>
        </p:spPr>
        <p:txBody>
          <a:bodyPr anchorCtr="0" anchor="ctr" bIns="91425" lIns="91425" rIns="91425" tIns="91425">
            <a:noAutofit/>
          </a:bodyPr>
          <a:lstStyle/>
          <a:p>
            <a:pPr lvl="0" rtl="0" algn="ctr">
              <a:spcBef>
                <a:spcPts val="0"/>
              </a:spcBef>
              <a:buNone/>
            </a:pPr>
            <a:r>
              <a:rPr b="1" lang="en" sz="1800">
                <a:solidFill>
                  <a:srgbClr val="980000"/>
                </a:solidFill>
                <a:latin typeface="Cambria"/>
                <a:ea typeface="Cambria"/>
                <a:cs typeface="Cambria"/>
                <a:sym typeface="Cambria"/>
              </a:rPr>
              <a:t>Adversary can:</a:t>
            </a:r>
          </a:p>
        </p:txBody>
      </p:sp>
      <p:sp>
        <p:nvSpPr>
          <p:cNvPr id="578" name="Shape 578"/>
          <p:cNvSpPr txBox="1"/>
          <p:nvPr/>
        </p:nvSpPr>
        <p:spPr>
          <a:xfrm>
            <a:off x="-34500" y="4037350"/>
            <a:ext cx="4607099" cy="931200"/>
          </a:xfrm>
          <a:prstGeom prst="rect">
            <a:avLst/>
          </a:prstGeom>
          <a:noFill/>
          <a:ln>
            <a:noFill/>
          </a:ln>
        </p:spPr>
        <p:txBody>
          <a:bodyPr anchorCtr="0" anchor="ctr" bIns="91425" lIns="91425" rIns="91425" tIns="91425">
            <a:noAutofit/>
          </a:bodyPr>
          <a:lstStyle/>
          <a:p>
            <a:pPr rtl="0">
              <a:spcBef>
                <a:spcPts val="0"/>
              </a:spcBef>
              <a:buNone/>
            </a:pPr>
            <a:r>
              <a:rPr lang="en" sz="1800">
                <a:latin typeface="Cambria"/>
                <a:ea typeface="Cambria"/>
                <a:cs typeface="Cambria"/>
                <a:sym typeface="Cambria"/>
              </a:rPr>
              <a:t>1. Put messages</a:t>
            </a:r>
          </a:p>
          <a:p>
            <a:pPr indent="-342900" lvl="0" marL="457200" rtl="0" algn="l">
              <a:spcBef>
                <a:spcPts val="0"/>
              </a:spcBef>
              <a:buClr>
                <a:srgbClr val="000000"/>
              </a:buClr>
              <a:buSzPct val="100000"/>
              <a:buFont typeface="Cambria"/>
              <a:buChar char="●"/>
            </a:pPr>
            <a:r>
              <a:rPr lang="en" sz="1800">
                <a:latin typeface="Cambria"/>
                <a:ea typeface="Cambria"/>
                <a:cs typeface="Cambria"/>
                <a:sym typeface="Cambria"/>
              </a:rPr>
              <a:t>From any unpredictable distribution</a:t>
            </a:r>
          </a:p>
          <a:p>
            <a:pPr indent="-342900" lvl="0" marL="457200" rtl="0" algn="l">
              <a:spcBef>
                <a:spcPts val="0"/>
              </a:spcBef>
              <a:buClr>
                <a:srgbClr val="000000"/>
              </a:buClr>
              <a:buSzPct val="100000"/>
              <a:buFont typeface="Cambria"/>
              <a:buChar char="●"/>
            </a:pPr>
            <a:r>
              <a:rPr b="1" lang="en" sz="1800">
                <a:latin typeface="Cambria"/>
                <a:ea typeface="Cambria"/>
                <a:cs typeface="Cambria"/>
                <a:sym typeface="Cambria"/>
              </a:rPr>
              <a:t>Can depend on public parameters </a:t>
            </a:r>
          </a:p>
        </p:txBody>
      </p:sp>
      <p:sp>
        <p:nvSpPr>
          <p:cNvPr id="579" name="Shape 579"/>
          <p:cNvSpPr txBox="1"/>
          <p:nvPr/>
        </p:nvSpPr>
        <p:spPr>
          <a:xfrm>
            <a:off x="0" y="4883358"/>
            <a:ext cx="4607099" cy="931200"/>
          </a:xfrm>
          <a:prstGeom prst="rect">
            <a:avLst/>
          </a:prstGeom>
          <a:noFill/>
          <a:ln>
            <a:noFill/>
          </a:ln>
        </p:spPr>
        <p:txBody>
          <a:bodyPr anchorCtr="0" anchor="ctr" bIns="91425" lIns="91425" rIns="91425" tIns="91425">
            <a:noAutofit/>
          </a:bodyPr>
          <a:lstStyle/>
          <a:p>
            <a:pPr lvl="0" rtl="0">
              <a:spcBef>
                <a:spcPts val="0"/>
              </a:spcBef>
              <a:buNone/>
            </a:pPr>
            <a:r>
              <a:rPr lang="en" sz="1800">
                <a:latin typeface="Cambria"/>
                <a:ea typeface="Cambria"/>
                <a:cs typeface="Cambria"/>
                <a:sym typeface="Cambria"/>
              </a:rPr>
              <a:t>2. Learn server’s state</a:t>
            </a:r>
          </a:p>
        </p:txBody>
      </p:sp>
      <p:sp>
        <p:nvSpPr>
          <p:cNvPr id="580" name="Shape 580"/>
          <p:cNvSpPr txBox="1"/>
          <p:nvPr/>
        </p:nvSpPr>
        <p:spPr>
          <a:xfrm>
            <a:off x="0" y="5528923"/>
            <a:ext cx="4607099" cy="1557899"/>
          </a:xfrm>
          <a:prstGeom prst="rect">
            <a:avLst/>
          </a:prstGeom>
          <a:noFill/>
          <a:ln>
            <a:noFill/>
          </a:ln>
        </p:spPr>
        <p:txBody>
          <a:bodyPr anchorCtr="0" anchor="ctr" bIns="91425" lIns="91425" rIns="91425" tIns="91425">
            <a:noAutofit/>
          </a:bodyPr>
          <a:lstStyle/>
          <a:p>
            <a:pPr rtl="0">
              <a:spcBef>
                <a:spcPts val="0"/>
              </a:spcBef>
              <a:buNone/>
            </a:pPr>
            <a:r>
              <a:rPr lang="en" sz="1800">
                <a:latin typeface="Cambria"/>
                <a:ea typeface="Cambria"/>
                <a:cs typeface="Cambria"/>
                <a:sym typeface="Cambria"/>
              </a:rPr>
              <a:t>3. Run any arbitrary protocol</a:t>
            </a:r>
          </a:p>
          <a:p>
            <a:pPr indent="-342900" lvl="0" marL="457200" rtl="0">
              <a:spcBef>
                <a:spcPts val="0"/>
              </a:spcBef>
              <a:buClr>
                <a:srgbClr val="000000"/>
              </a:buClr>
              <a:buSzPct val="100000"/>
              <a:buFont typeface="Cambria"/>
              <a:buChar char="●"/>
            </a:pPr>
            <a:r>
              <a:rPr lang="en" sz="1800">
                <a:latin typeface="Cambria"/>
                <a:ea typeface="Cambria"/>
                <a:cs typeface="Cambria"/>
                <a:sym typeface="Cambria"/>
              </a:rPr>
              <a:t>Simulate other clients</a:t>
            </a:r>
          </a:p>
          <a:p>
            <a:pPr indent="-342900" lvl="0" marL="457200" rtl="0">
              <a:spcBef>
                <a:spcPts val="0"/>
              </a:spcBef>
              <a:buClr>
                <a:srgbClr val="000000"/>
              </a:buClr>
              <a:buSzPct val="100000"/>
              <a:buFont typeface="Cambria"/>
              <a:buChar char="●"/>
            </a:pPr>
            <a:r>
              <a:rPr lang="en" sz="1800">
                <a:latin typeface="Cambria"/>
                <a:ea typeface="Cambria"/>
                <a:cs typeface="Cambria"/>
                <a:sym typeface="Cambria"/>
              </a:rPr>
              <a:t>Put adversarially chosen messages</a:t>
            </a:r>
          </a:p>
        </p:txBody>
      </p:sp>
      <p:cxnSp>
        <p:nvCxnSpPr>
          <p:cNvPr id="581" name="Shape 581"/>
          <p:cNvCxnSpPr/>
          <p:nvPr/>
        </p:nvCxnSpPr>
        <p:spPr>
          <a:xfrm>
            <a:off x="3035750" y="6047025"/>
            <a:ext cx="1346399" cy="0"/>
          </a:xfrm>
          <a:prstGeom prst="straightConnector1">
            <a:avLst/>
          </a:prstGeom>
          <a:noFill/>
          <a:ln cap="flat" w="19050">
            <a:solidFill>
              <a:schemeClr val="dk2"/>
            </a:solidFill>
            <a:prstDash val="solid"/>
            <a:round/>
            <a:headEnd len="lg" w="lg" type="none"/>
            <a:tailEnd len="lg" w="lg" type="stealth"/>
          </a:ln>
        </p:spPr>
      </p:cxnSp>
      <p:cxnSp>
        <p:nvCxnSpPr>
          <p:cNvPr id="582" name="Shape 582"/>
          <p:cNvCxnSpPr/>
          <p:nvPr/>
        </p:nvCxnSpPr>
        <p:spPr>
          <a:xfrm>
            <a:off x="2380250" y="5379292"/>
            <a:ext cx="1965299" cy="0"/>
          </a:xfrm>
          <a:prstGeom prst="straightConnector1">
            <a:avLst/>
          </a:prstGeom>
          <a:noFill/>
          <a:ln cap="flat" w="19050">
            <a:solidFill>
              <a:schemeClr val="dk2"/>
            </a:solidFill>
            <a:prstDash val="solid"/>
            <a:round/>
            <a:headEnd len="lg" w="lg" type="none"/>
            <a:tailEnd len="lg" w="lg" type="stealth"/>
          </a:ln>
        </p:spPr>
      </p:cxnSp>
      <p:cxnSp>
        <p:nvCxnSpPr>
          <p:cNvPr id="583" name="Shape 583"/>
          <p:cNvCxnSpPr/>
          <p:nvPr/>
        </p:nvCxnSpPr>
        <p:spPr>
          <a:xfrm>
            <a:off x="1689350" y="4232675"/>
            <a:ext cx="2753999" cy="0"/>
          </a:xfrm>
          <a:prstGeom prst="straightConnector1">
            <a:avLst/>
          </a:prstGeom>
          <a:noFill/>
          <a:ln cap="flat" w="19050">
            <a:solidFill>
              <a:schemeClr val="dk2"/>
            </a:solidFill>
            <a:prstDash val="solid"/>
            <a:round/>
            <a:headEnd len="lg" w="lg" type="none"/>
            <a:tailEnd len="lg" w="lg" type="stealth"/>
          </a:ln>
        </p:spPr>
      </p:cxn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9"/>
                                        </p:tgtEl>
                                        <p:attrNameLst>
                                          <p:attrName>style.visibility</p:attrName>
                                        </p:attrNameLst>
                                      </p:cBhvr>
                                      <p:to>
                                        <p:strVal val="visible"/>
                                      </p:to>
                                    </p:set>
                                    <p:animEffect filter="fade" transition="in">
                                      <p:cBhvr>
                                        <p:cTn dur="1000"/>
                                        <p:tgtEl>
                                          <p:spTgt spid="579"/>
                                        </p:tgtEl>
                                      </p:cBhvr>
                                    </p:animEffect>
                                  </p:childTnLst>
                                </p:cTn>
                              </p:par>
                              <p:par>
                                <p:cTn fill="hold" nodeType="withEffect" presetClass="entr" presetID="10" presetSubtype="0">
                                  <p:stCondLst>
                                    <p:cond delay="0"/>
                                  </p:stCondLst>
                                  <p:childTnLst>
                                    <p:set>
                                      <p:cBhvr>
                                        <p:cTn dur="1" fill="hold">
                                          <p:stCondLst>
                                            <p:cond delay="0"/>
                                          </p:stCondLst>
                                        </p:cTn>
                                        <p:tgtEl>
                                          <p:spTgt spid="582"/>
                                        </p:tgtEl>
                                        <p:attrNameLst>
                                          <p:attrName>style.visibility</p:attrName>
                                        </p:attrNameLst>
                                      </p:cBhvr>
                                      <p:to>
                                        <p:strVal val="visible"/>
                                      </p:to>
                                    </p:set>
                                    <p:animEffect filter="fade" transition="in">
                                      <p:cBhvr>
                                        <p:cTn dur="1000"/>
                                        <p:tgtEl>
                                          <p:spTgt spid="582"/>
                                        </p:tgtEl>
                                      </p:cBhvr>
                                    </p:animEffect>
                                  </p:childTnLst>
                                </p:cTn>
                              </p:par>
                              <p:par>
                                <p:cTn fill="hold" nodeType="withEffect" presetClass="entr" presetID="10" presetSubtype="0">
                                  <p:stCondLst>
                                    <p:cond delay="0"/>
                                  </p:stCondLst>
                                  <p:childTnLst>
                                    <p:set>
                                      <p:cBhvr>
                                        <p:cTn dur="1" fill="hold">
                                          <p:stCondLst>
                                            <p:cond delay="0"/>
                                          </p:stCondLst>
                                        </p:cTn>
                                        <p:tgtEl>
                                          <p:spTgt spid="575"/>
                                        </p:tgtEl>
                                        <p:attrNameLst>
                                          <p:attrName>style.visibility</p:attrName>
                                        </p:attrNameLst>
                                      </p:cBhvr>
                                      <p:to>
                                        <p:strVal val="visible"/>
                                      </p:to>
                                    </p:set>
                                    <p:animEffect filter="fade" transition="in">
                                      <p:cBhvr>
                                        <p:cTn dur="1000"/>
                                        <p:tgtEl>
                                          <p:spTgt spid="5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0"/>
                                        </p:tgtEl>
                                        <p:attrNameLst>
                                          <p:attrName>style.visibility</p:attrName>
                                        </p:attrNameLst>
                                      </p:cBhvr>
                                      <p:to>
                                        <p:strVal val="visible"/>
                                      </p:to>
                                    </p:set>
                                    <p:animEffect filter="fade" transition="in">
                                      <p:cBhvr>
                                        <p:cTn dur="1000"/>
                                        <p:tgtEl>
                                          <p:spTgt spid="580"/>
                                        </p:tgtEl>
                                      </p:cBhvr>
                                    </p:animEffect>
                                  </p:childTnLst>
                                </p:cTn>
                              </p:par>
                              <p:par>
                                <p:cTn fill="hold" nodeType="withEffect" presetClass="entr" presetID="10" presetSubtype="0">
                                  <p:stCondLst>
                                    <p:cond delay="0"/>
                                  </p:stCondLst>
                                  <p:childTnLst>
                                    <p:set>
                                      <p:cBhvr>
                                        <p:cTn dur="1" fill="hold">
                                          <p:stCondLst>
                                            <p:cond delay="0"/>
                                          </p:stCondLst>
                                        </p:cTn>
                                        <p:tgtEl>
                                          <p:spTgt spid="581"/>
                                        </p:tgtEl>
                                        <p:attrNameLst>
                                          <p:attrName>style.visibility</p:attrName>
                                        </p:attrNameLst>
                                      </p:cBhvr>
                                      <p:to>
                                        <p:strVal val="visible"/>
                                      </p:to>
                                    </p:set>
                                    <p:animEffect filter="fade" transition="in">
                                      <p:cBhvr>
                                        <p:cTn dur="1000"/>
                                        <p:tgtEl>
                                          <p:spTgt spid="581"/>
                                        </p:tgtEl>
                                      </p:cBhvr>
                                    </p:animEffect>
                                  </p:childTnLst>
                                </p:cTn>
                              </p:par>
                              <p:par>
                                <p:cTn fill="hold" nodeType="withEffect" presetClass="entr" presetID="10" presetSubtype="0">
                                  <p:stCondLst>
                                    <p:cond delay="0"/>
                                  </p:stCondLst>
                                  <p:childTnLst>
                                    <p:set>
                                      <p:cBhvr>
                                        <p:cTn dur="1" fill="hold">
                                          <p:stCondLst>
                                            <p:cond delay="0"/>
                                          </p:stCondLst>
                                        </p:cTn>
                                        <p:tgtEl>
                                          <p:spTgt spid="576"/>
                                        </p:tgtEl>
                                        <p:attrNameLst>
                                          <p:attrName>style.visibility</p:attrName>
                                        </p:attrNameLst>
                                      </p:cBhvr>
                                      <p:to>
                                        <p:strVal val="visible"/>
                                      </p:to>
                                    </p:set>
                                    <p:animEffect filter="fade" transition="in">
                                      <p:cBhvr>
                                        <p:cTn dur="1000"/>
                                        <p:tgtEl>
                                          <p:spTgt spid="5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7" name="Shape 587"/>
        <p:cNvGrpSpPr/>
        <p:nvPr/>
      </p:nvGrpSpPr>
      <p:grpSpPr>
        <a:xfrm>
          <a:off x="0" y="0"/>
          <a:ext cx="0" cy="0"/>
          <a:chOff x="0" y="0"/>
          <a:chExt cx="0" cy="0"/>
        </a:xfrm>
      </p:grpSpPr>
      <p:sp>
        <p:nvSpPr>
          <p:cNvPr id="588" name="Shape 588"/>
          <p:cNvSpPr txBox="1"/>
          <p:nvPr>
            <p:ph type="title"/>
          </p:nvPr>
        </p:nvSpPr>
        <p:spPr>
          <a:xfrm>
            <a:off x="0" y="22960"/>
            <a:ext cx="8229600" cy="1143299"/>
          </a:xfrm>
          <a:prstGeom prst="rect">
            <a:avLst/>
          </a:prstGeom>
        </p:spPr>
        <p:txBody>
          <a:bodyPr anchorCtr="0" anchor="t" bIns="91425" lIns="91425" rIns="91425" tIns="91425">
            <a:noAutofit/>
          </a:bodyPr>
          <a:lstStyle/>
          <a:p>
            <a:pPr>
              <a:spcBef>
                <a:spcPts val="0"/>
              </a:spcBef>
              <a:buNone/>
            </a:pPr>
            <a:r>
              <a:rPr lang="en"/>
              <a:t>FCHECK - High level overview</a:t>
            </a:r>
          </a:p>
        </p:txBody>
      </p:sp>
      <p:sp>
        <p:nvSpPr>
          <p:cNvPr id="589" name="Shape 589"/>
          <p:cNvSpPr txBox="1"/>
          <p:nvPr>
            <p:ph idx="1" type="body"/>
          </p:nvPr>
        </p:nvSpPr>
        <p:spPr>
          <a:xfrm>
            <a:off x="457200" y="2514600"/>
            <a:ext cx="8839199" cy="2079900"/>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AutoNum type="arabicPeriod"/>
            </a:pPr>
            <a:r>
              <a:rPr lang="en"/>
              <a:t>Weaken MLE to get rid of comparison</a:t>
            </a:r>
          </a:p>
          <a:p>
            <a:pPr lvl="0" rtl="0" algn="ctr">
              <a:spcBef>
                <a:spcPts val="0"/>
              </a:spcBef>
              <a:buNone/>
            </a:pPr>
            <a:r>
              <a:rPr b="1" lang="en">
                <a:solidFill>
                  <a:srgbClr val="980000"/>
                </a:solidFill>
              </a:rPr>
              <a:t>MLE →MLE-Without-Comparison </a:t>
            </a:r>
            <a:r>
              <a:rPr lang="en" sz="2400">
                <a:solidFill>
                  <a:srgbClr val="980000"/>
                </a:solidFill>
              </a:rPr>
              <a:t>(MLEWC)</a:t>
            </a:r>
          </a:p>
          <a:p>
            <a:pPr indent="-381000" lvl="1" marL="914400" rtl="0">
              <a:spcBef>
                <a:spcPts val="0"/>
              </a:spcBef>
              <a:buClr>
                <a:schemeClr val="dk1"/>
              </a:buClr>
              <a:buSzPct val="80000"/>
              <a:buFont typeface="Arial"/>
              <a:buAutoNum type="alphaLcPeriod"/>
            </a:pPr>
            <a:r>
              <a:rPr lang="en"/>
              <a:t>Fully randomized ciphertexts</a:t>
            </a:r>
          </a:p>
          <a:p>
            <a:pPr indent="-381000" lvl="1" marL="914400" rtl="0">
              <a:spcBef>
                <a:spcPts val="0"/>
              </a:spcBef>
              <a:buClr>
                <a:schemeClr val="dk1"/>
              </a:buClr>
              <a:buSzPct val="80000"/>
              <a:buFont typeface="Arial"/>
              <a:buAutoNum type="alphaLcPeriod"/>
            </a:pPr>
            <a:r>
              <a:rPr lang="en"/>
              <a:t>Get</a:t>
            </a:r>
            <a:r>
              <a:rPr b="1" lang="en"/>
              <a:t> standard model </a:t>
            </a:r>
            <a:r>
              <a:rPr lang="en"/>
              <a:t>constructions </a:t>
            </a:r>
          </a:p>
        </p:txBody>
      </p:sp>
      <p:sp>
        <p:nvSpPr>
          <p:cNvPr id="590" name="Shape 590"/>
          <p:cNvSpPr txBox="1"/>
          <p:nvPr/>
        </p:nvSpPr>
        <p:spPr>
          <a:xfrm>
            <a:off x="152400" y="442325"/>
            <a:ext cx="9144000" cy="2405400"/>
          </a:xfrm>
          <a:prstGeom prst="rect">
            <a:avLst/>
          </a:prstGeom>
          <a:noFill/>
          <a:ln>
            <a:noFill/>
          </a:ln>
        </p:spPr>
        <p:txBody>
          <a:bodyPr anchorCtr="0" anchor="ctr" bIns="91425" lIns="91425" rIns="91425" tIns="91425">
            <a:noAutofit/>
          </a:bodyPr>
          <a:lstStyle/>
          <a:p>
            <a:pPr lvl="0" rtl="0">
              <a:lnSpc>
                <a:spcPct val="115000"/>
              </a:lnSpc>
              <a:spcBef>
                <a:spcPts val="0"/>
              </a:spcBef>
              <a:buNone/>
            </a:pPr>
            <a:r>
              <a:rPr b="1" lang="en" sz="3000">
                <a:solidFill>
                  <a:srgbClr val="38761D"/>
                </a:solidFill>
              </a:rPr>
              <a:t>Standard model “Weak” MLE</a:t>
            </a:r>
          </a:p>
          <a:p>
            <a:pPr rtl="0">
              <a:lnSpc>
                <a:spcPct val="115000"/>
              </a:lnSpc>
              <a:spcBef>
                <a:spcPts val="0"/>
              </a:spcBef>
              <a:buNone/>
            </a:pPr>
            <a:r>
              <a:rPr b="1" lang="en" sz="3000">
                <a:solidFill>
                  <a:srgbClr val="38761D"/>
                </a:solidFill>
              </a:rPr>
              <a:t>       +  Fully Homomorphic Encryption </a:t>
            </a:r>
          </a:p>
          <a:p>
            <a:pPr lvl="0" rtl="0">
              <a:lnSpc>
                <a:spcPct val="115000"/>
              </a:lnSpc>
              <a:spcBef>
                <a:spcPts val="0"/>
              </a:spcBef>
              <a:buNone/>
            </a:pPr>
            <a:r>
              <a:rPr b="1" lang="en" sz="3000">
                <a:solidFill>
                  <a:srgbClr val="38761D"/>
                </a:solidFill>
              </a:rPr>
              <a:t>               =  Optimally secure deduplication</a:t>
            </a:r>
          </a:p>
        </p:txBody>
      </p:sp>
      <p:sp>
        <p:nvSpPr>
          <p:cNvPr id="591" name="Shape 591"/>
          <p:cNvSpPr txBox="1"/>
          <p:nvPr/>
        </p:nvSpPr>
        <p:spPr>
          <a:xfrm>
            <a:off x="443724" y="3886200"/>
            <a:ext cx="9216899" cy="3000000"/>
          </a:xfrm>
          <a:prstGeom prst="rect">
            <a:avLst/>
          </a:prstGeom>
          <a:noFill/>
          <a:ln>
            <a:noFill/>
          </a:ln>
        </p:spPr>
        <p:txBody>
          <a:bodyPr anchorCtr="0" anchor="ctr" bIns="91425" lIns="91425" rIns="91425" tIns="91425">
            <a:noAutofit/>
          </a:bodyPr>
          <a:lstStyle/>
          <a:p>
            <a:pPr lvl="0" rtl="0">
              <a:spcBef>
                <a:spcPts val="480"/>
              </a:spcBef>
              <a:buNone/>
            </a:pPr>
            <a:r>
              <a:rPr lang="en" sz="3000">
                <a:solidFill>
                  <a:schemeClr val="dk1"/>
                </a:solidFill>
              </a:rPr>
              <a:t>2. Use FHE to offset lack of comparison</a:t>
            </a:r>
          </a:p>
          <a:p>
            <a:pPr indent="-381000" lvl="1" marL="914400" rtl="0">
              <a:spcBef>
                <a:spcPts val="480"/>
              </a:spcBef>
              <a:buClr>
                <a:schemeClr val="dk1"/>
              </a:buClr>
              <a:buSzPct val="100000"/>
              <a:buFont typeface="Arial"/>
              <a:buAutoNum type="alphaLcPeriod"/>
            </a:pPr>
            <a:r>
              <a:rPr lang="en" sz="2400">
                <a:solidFill>
                  <a:schemeClr val="dk1"/>
                </a:solidFill>
              </a:rPr>
              <a:t>Design (an insecure) dedup protocol based on MLEWC</a:t>
            </a:r>
          </a:p>
          <a:p>
            <a:pPr indent="-381000" lvl="1" marL="914400" rtl="0">
              <a:spcBef>
                <a:spcPts val="480"/>
              </a:spcBef>
              <a:buClr>
                <a:schemeClr val="dk1"/>
              </a:buClr>
              <a:buSzPct val="100000"/>
              <a:buFont typeface="Arial"/>
              <a:buAutoNum type="alphaLcPeriod"/>
            </a:pPr>
            <a:r>
              <a:rPr lang="en" sz="2400">
                <a:solidFill>
                  <a:schemeClr val="dk1"/>
                </a:solidFill>
              </a:rPr>
              <a:t>Use FHE to secure the protocol</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9"/>
                                        </p:tgtEl>
                                        <p:attrNameLst>
                                          <p:attrName>style.visibility</p:attrName>
                                        </p:attrNameLst>
                                      </p:cBhvr>
                                      <p:to>
                                        <p:strVal val="visible"/>
                                      </p:to>
                                    </p:set>
                                    <p:animEffect filter="fade" transition="in">
                                      <p:cBhvr>
                                        <p:cTn dur="1000"/>
                                        <p:tgtEl>
                                          <p:spTgt spid="5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1"/>
                                        </p:tgtEl>
                                        <p:attrNameLst>
                                          <p:attrName>style.visibility</p:attrName>
                                        </p:attrNameLst>
                                      </p:cBhvr>
                                      <p:to>
                                        <p:strVal val="visible"/>
                                      </p:to>
                                    </p:set>
                                    <p:animEffect filter="fade" transition="in">
                                      <p:cBhvr>
                                        <p:cTn dur="1000"/>
                                        <p:tgtEl>
                                          <p:spTgt spid="5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5" name="Shape 595"/>
        <p:cNvGrpSpPr/>
        <p:nvPr/>
      </p:nvGrpSpPr>
      <p:grpSpPr>
        <a:xfrm>
          <a:off x="0" y="0"/>
          <a:ext cx="0" cy="0"/>
          <a:chOff x="0" y="0"/>
          <a:chExt cx="0" cy="0"/>
        </a:xfrm>
      </p:grpSpPr>
      <p:sp>
        <p:nvSpPr>
          <p:cNvPr id="596" name="Shape 596"/>
          <p:cNvSpPr txBox="1"/>
          <p:nvPr>
            <p:ph type="title"/>
          </p:nvPr>
        </p:nvSpPr>
        <p:spPr>
          <a:xfrm>
            <a:off x="0" y="8619"/>
            <a:ext cx="9144000" cy="609599"/>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Galdeano"/>
              <a:buNone/>
            </a:pPr>
            <a:r>
              <a:rPr b="1" lang="en" sz="3000">
                <a:solidFill>
                  <a:schemeClr val="dk1"/>
                </a:solidFill>
              </a:rPr>
              <a:t>MLE-Without-Comparison (MLEWC)</a:t>
            </a:r>
          </a:p>
        </p:txBody>
      </p:sp>
      <p:sp>
        <p:nvSpPr>
          <p:cNvPr id="597" name="Shape 597"/>
          <p:cNvSpPr/>
          <p:nvPr/>
        </p:nvSpPr>
        <p:spPr>
          <a:xfrm>
            <a:off x="1730264" y="821868"/>
            <a:ext cx="914400" cy="914400"/>
          </a:xfrm>
          <a:prstGeom prst="rect">
            <a:avLst/>
          </a:prstGeom>
          <a:blipFill rotWithShape="1">
            <a:blip r:embed="rId3">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598" name="Shape 598"/>
          <p:cNvSpPr txBox="1"/>
          <p:nvPr/>
        </p:nvSpPr>
        <p:spPr>
          <a:xfrm>
            <a:off x="666029" y="2360907"/>
            <a:ext cx="529200" cy="461699"/>
          </a:xfrm>
          <a:prstGeom prst="rect">
            <a:avLst/>
          </a:prstGeom>
          <a:blipFill rotWithShape="1">
            <a:blip r:embed="rId4">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599" name="Shape 599"/>
          <p:cNvSpPr txBox="1"/>
          <p:nvPr/>
        </p:nvSpPr>
        <p:spPr>
          <a:xfrm>
            <a:off x="3408071" y="1044280"/>
            <a:ext cx="547800" cy="461699"/>
          </a:xfrm>
          <a:prstGeom prst="rect">
            <a:avLst/>
          </a:prstGeom>
          <a:blipFill rotWithShape="1">
            <a:blip r:embed="rId5">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600" name="Shape 600"/>
          <p:cNvCxnSpPr>
            <a:stCxn id="597" idx="3"/>
            <a:endCxn id="599" idx="1"/>
          </p:cNvCxnSpPr>
          <p:nvPr/>
        </p:nvCxnSpPr>
        <p:spPr>
          <a:xfrm flipH="1" rot="10800000">
            <a:off x="2644664" y="1275168"/>
            <a:ext cx="763500" cy="3900"/>
          </a:xfrm>
          <a:prstGeom prst="straightConnector1">
            <a:avLst/>
          </a:prstGeom>
          <a:noFill/>
          <a:ln cap="flat" w="9525">
            <a:solidFill>
              <a:srgbClr val="7F7F7F"/>
            </a:solidFill>
            <a:prstDash val="solid"/>
            <a:round/>
            <a:headEnd len="med" w="med" type="none"/>
            <a:tailEnd len="lg" w="lg" type="triangle"/>
          </a:ln>
        </p:spPr>
      </p:cxnSp>
      <p:sp>
        <p:nvSpPr>
          <p:cNvPr id="601" name="Shape 601"/>
          <p:cNvSpPr/>
          <p:nvPr/>
        </p:nvSpPr>
        <p:spPr>
          <a:xfrm>
            <a:off x="3217328" y="2134541"/>
            <a:ext cx="914400" cy="914400"/>
          </a:xfrm>
          <a:prstGeom prst="rect">
            <a:avLst/>
          </a:prstGeom>
          <a:blipFill rotWithShape="1">
            <a:blip r:embed="rId6">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602" name="Shape 602"/>
          <p:cNvCxnSpPr>
            <a:endCxn id="598" idx="0"/>
          </p:cNvCxnSpPr>
          <p:nvPr/>
        </p:nvCxnSpPr>
        <p:spPr>
          <a:xfrm>
            <a:off x="930629" y="1275207"/>
            <a:ext cx="0" cy="1085699"/>
          </a:xfrm>
          <a:prstGeom prst="straightConnector1">
            <a:avLst/>
          </a:prstGeom>
          <a:noFill/>
          <a:ln cap="flat" w="9525">
            <a:solidFill>
              <a:srgbClr val="7F7F7F"/>
            </a:solidFill>
            <a:prstDash val="solid"/>
            <a:round/>
            <a:headEnd len="med" w="med" type="none"/>
            <a:tailEnd len="med" w="med" type="none"/>
          </a:ln>
        </p:spPr>
      </p:cxnSp>
      <p:sp>
        <p:nvSpPr>
          <p:cNvPr id="603" name="Shape 603"/>
          <p:cNvSpPr/>
          <p:nvPr/>
        </p:nvSpPr>
        <p:spPr>
          <a:xfrm>
            <a:off x="6169657" y="2154017"/>
            <a:ext cx="914400" cy="914400"/>
          </a:xfrm>
          <a:prstGeom prst="rect">
            <a:avLst/>
          </a:prstGeom>
          <a:blipFill rotWithShape="1">
            <a:blip r:embed="rId7">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604" name="Shape 604"/>
          <p:cNvCxnSpPr>
            <a:stCxn id="599" idx="2"/>
            <a:endCxn id="601" idx="0"/>
          </p:cNvCxnSpPr>
          <p:nvPr/>
        </p:nvCxnSpPr>
        <p:spPr>
          <a:xfrm flipH="1">
            <a:off x="3674471" y="1505980"/>
            <a:ext cx="7500" cy="628500"/>
          </a:xfrm>
          <a:prstGeom prst="straightConnector1">
            <a:avLst/>
          </a:prstGeom>
          <a:noFill/>
          <a:ln cap="flat" w="9525">
            <a:solidFill>
              <a:srgbClr val="7F7F7F"/>
            </a:solidFill>
            <a:prstDash val="solid"/>
            <a:round/>
            <a:headEnd len="med" w="med" type="none"/>
            <a:tailEnd len="lg" w="lg" type="triangle"/>
          </a:ln>
        </p:spPr>
      </p:cxnSp>
      <p:cxnSp>
        <p:nvCxnSpPr>
          <p:cNvPr id="605" name="Shape 605"/>
          <p:cNvCxnSpPr>
            <a:stCxn id="601" idx="3"/>
          </p:cNvCxnSpPr>
          <p:nvPr/>
        </p:nvCxnSpPr>
        <p:spPr>
          <a:xfrm>
            <a:off x="4131728" y="2591741"/>
            <a:ext cx="813900" cy="0"/>
          </a:xfrm>
          <a:prstGeom prst="straightConnector1">
            <a:avLst/>
          </a:prstGeom>
          <a:noFill/>
          <a:ln cap="flat" w="9525">
            <a:solidFill>
              <a:srgbClr val="7F7F7F"/>
            </a:solidFill>
            <a:prstDash val="solid"/>
            <a:round/>
            <a:headEnd len="med" w="med" type="none"/>
            <a:tailEnd len="lg" w="lg" type="triangle"/>
          </a:ln>
        </p:spPr>
      </p:cxnSp>
      <p:sp>
        <p:nvSpPr>
          <p:cNvPr id="606" name="Shape 606"/>
          <p:cNvSpPr txBox="1"/>
          <p:nvPr/>
        </p:nvSpPr>
        <p:spPr>
          <a:xfrm>
            <a:off x="4955489" y="2334037"/>
            <a:ext cx="404400" cy="461699"/>
          </a:xfrm>
          <a:prstGeom prst="rect">
            <a:avLst/>
          </a:prstGeom>
          <a:blipFill rotWithShape="1">
            <a:blip r:embed="rId8">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607" name="Shape 607"/>
          <p:cNvCxnSpPr>
            <a:stCxn id="598" idx="3"/>
            <a:endCxn id="601" idx="1"/>
          </p:cNvCxnSpPr>
          <p:nvPr/>
        </p:nvCxnSpPr>
        <p:spPr>
          <a:xfrm>
            <a:off x="1195229" y="2591757"/>
            <a:ext cx="2022000" cy="0"/>
          </a:xfrm>
          <a:prstGeom prst="straightConnector1">
            <a:avLst/>
          </a:prstGeom>
          <a:noFill/>
          <a:ln cap="flat" w="9525">
            <a:solidFill>
              <a:srgbClr val="7F7F7F"/>
            </a:solidFill>
            <a:prstDash val="solid"/>
            <a:round/>
            <a:headEnd len="med" w="med" type="none"/>
            <a:tailEnd len="lg" w="lg" type="triangle"/>
          </a:ln>
        </p:spPr>
      </p:cxnSp>
      <p:sp>
        <p:nvSpPr>
          <p:cNvPr id="608" name="Shape 608"/>
          <p:cNvSpPr txBox="1"/>
          <p:nvPr/>
        </p:nvSpPr>
        <p:spPr>
          <a:xfrm>
            <a:off x="6625686" y="1105834"/>
            <a:ext cx="3738899" cy="400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000" u="none" cap="none" strike="noStrike">
                <a:solidFill>
                  <a:schemeClr val="dk1"/>
                </a:solidFill>
                <a:latin typeface="Calibri"/>
                <a:ea typeface="Calibri"/>
                <a:cs typeface="Calibri"/>
                <a:sym typeface="Calibri"/>
              </a:rPr>
              <a:t>Message-derived key</a:t>
            </a:r>
          </a:p>
        </p:txBody>
      </p:sp>
      <p:sp>
        <p:nvSpPr>
          <p:cNvPr id="609" name="Shape 609"/>
          <p:cNvSpPr/>
          <p:nvPr/>
        </p:nvSpPr>
        <p:spPr>
          <a:xfrm>
            <a:off x="925171" y="2989312"/>
            <a:ext cx="914400" cy="914400"/>
          </a:xfrm>
          <a:prstGeom prst="rect">
            <a:avLst/>
          </a:prstGeom>
          <a:blipFill rotWithShape="1">
            <a:blip r:embed="rId9">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610" name="Shape 610"/>
          <p:cNvSpPr txBox="1"/>
          <p:nvPr/>
        </p:nvSpPr>
        <p:spPr>
          <a:xfrm>
            <a:off x="2773490" y="3223555"/>
            <a:ext cx="443700" cy="461699"/>
          </a:xfrm>
          <a:prstGeom prst="rect">
            <a:avLst/>
          </a:prstGeom>
          <a:blipFill rotWithShape="1">
            <a:blip r:embed="rId10">
              <a:alphaModFix/>
            </a:blip>
            <a:stretch>
              <a:fillRect b="-10528"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611" name="Shape 611"/>
          <p:cNvCxnSpPr/>
          <p:nvPr/>
        </p:nvCxnSpPr>
        <p:spPr>
          <a:xfrm>
            <a:off x="1839572" y="3446512"/>
            <a:ext cx="914400" cy="0"/>
          </a:xfrm>
          <a:prstGeom prst="straightConnector1">
            <a:avLst/>
          </a:prstGeom>
          <a:noFill/>
          <a:ln cap="flat" w="9525">
            <a:solidFill>
              <a:srgbClr val="7F7F7F"/>
            </a:solidFill>
            <a:prstDash val="solid"/>
            <a:round/>
            <a:headEnd len="med" w="med" type="none"/>
            <a:tailEnd len="lg" w="lg" type="triangle"/>
          </a:ln>
        </p:spPr>
      </p:cxnSp>
      <p:sp>
        <p:nvSpPr>
          <p:cNvPr id="612" name="Shape 612"/>
          <p:cNvSpPr txBox="1"/>
          <p:nvPr/>
        </p:nvSpPr>
        <p:spPr>
          <a:xfrm>
            <a:off x="3249578" y="3228167"/>
            <a:ext cx="1705799" cy="400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000" u="none" cap="none" strike="noStrike">
                <a:solidFill>
                  <a:schemeClr val="dk1"/>
                </a:solidFill>
                <a:latin typeface="Calibri"/>
                <a:ea typeface="Calibri"/>
                <a:cs typeface="Calibri"/>
                <a:sym typeface="Calibri"/>
              </a:rPr>
              <a:t>Parameter</a:t>
            </a:r>
          </a:p>
        </p:txBody>
      </p:sp>
      <p:cxnSp>
        <p:nvCxnSpPr>
          <p:cNvPr id="613" name="Shape 613"/>
          <p:cNvCxnSpPr/>
          <p:nvPr/>
        </p:nvCxnSpPr>
        <p:spPr>
          <a:xfrm>
            <a:off x="5341564" y="2596857"/>
            <a:ext cx="813899" cy="0"/>
          </a:xfrm>
          <a:prstGeom prst="straightConnector1">
            <a:avLst/>
          </a:prstGeom>
          <a:noFill/>
          <a:ln cap="flat" w="9525">
            <a:solidFill>
              <a:srgbClr val="7F7F7F"/>
            </a:solidFill>
            <a:prstDash val="solid"/>
            <a:round/>
            <a:headEnd len="med" w="med" type="none"/>
            <a:tailEnd len="lg" w="lg" type="triangle"/>
          </a:ln>
        </p:spPr>
      </p:cxnSp>
      <p:cxnSp>
        <p:nvCxnSpPr>
          <p:cNvPr id="614" name="Shape 614"/>
          <p:cNvCxnSpPr/>
          <p:nvPr/>
        </p:nvCxnSpPr>
        <p:spPr>
          <a:xfrm>
            <a:off x="7082997" y="2607260"/>
            <a:ext cx="740100" cy="0"/>
          </a:xfrm>
          <a:prstGeom prst="straightConnector1">
            <a:avLst/>
          </a:prstGeom>
          <a:noFill/>
          <a:ln cap="flat" w="9525">
            <a:solidFill>
              <a:srgbClr val="7F7F7F"/>
            </a:solidFill>
            <a:prstDash val="solid"/>
            <a:round/>
            <a:headEnd len="med" w="med" type="none"/>
            <a:tailEnd len="lg" w="lg" type="triangle"/>
          </a:ln>
        </p:spPr>
      </p:cxnSp>
      <p:sp>
        <p:nvSpPr>
          <p:cNvPr id="615" name="Shape 615"/>
          <p:cNvSpPr txBox="1"/>
          <p:nvPr/>
        </p:nvSpPr>
        <p:spPr>
          <a:xfrm>
            <a:off x="7825840" y="2370041"/>
            <a:ext cx="522299" cy="461699"/>
          </a:xfrm>
          <a:prstGeom prst="rect">
            <a:avLst/>
          </a:prstGeom>
          <a:blipFill rotWithShape="1">
            <a:blip r:embed="rId11">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616" name="Shape 616"/>
          <p:cNvCxnSpPr>
            <a:endCxn id="603" idx="0"/>
          </p:cNvCxnSpPr>
          <p:nvPr/>
        </p:nvCxnSpPr>
        <p:spPr>
          <a:xfrm>
            <a:off x="6626857" y="1290017"/>
            <a:ext cx="0" cy="864000"/>
          </a:xfrm>
          <a:prstGeom prst="straightConnector1">
            <a:avLst/>
          </a:prstGeom>
          <a:noFill/>
          <a:ln cap="flat" w="9525">
            <a:solidFill>
              <a:srgbClr val="7F7F7F"/>
            </a:solidFill>
            <a:prstDash val="solid"/>
            <a:round/>
            <a:headEnd len="med" w="med" type="none"/>
            <a:tailEnd len="lg" w="lg" type="triangle"/>
          </a:ln>
        </p:spPr>
      </p:cxnSp>
      <p:cxnSp>
        <p:nvCxnSpPr>
          <p:cNvPr id="617" name="Shape 617"/>
          <p:cNvCxnSpPr/>
          <p:nvPr/>
        </p:nvCxnSpPr>
        <p:spPr>
          <a:xfrm flipH="1" rot="10800000">
            <a:off x="3827467" y="1282342"/>
            <a:ext cx="2799299" cy="5100"/>
          </a:xfrm>
          <a:prstGeom prst="straightConnector1">
            <a:avLst/>
          </a:prstGeom>
          <a:noFill/>
          <a:ln cap="flat" w="9525">
            <a:solidFill>
              <a:srgbClr val="7F7F7F"/>
            </a:solidFill>
            <a:prstDash val="solid"/>
            <a:round/>
            <a:headEnd len="med" w="med" type="none"/>
            <a:tailEnd len="med" w="med" type="none"/>
          </a:ln>
        </p:spPr>
      </p:cxnSp>
      <p:cxnSp>
        <p:nvCxnSpPr>
          <p:cNvPr id="618" name="Shape 618"/>
          <p:cNvCxnSpPr>
            <a:endCxn id="597" idx="1"/>
          </p:cNvCxnSpPr>
          <p:nvPr/>
        </p:nvCxnSpPr>
        <p:spPr>
          <a:xfrm>
            <a:off x="930764" y="1275168"/>
            <a:ext cx="799499" cy="3900"/>
          </a:xfrm>
          <a:prstGeom prst="straightConnector1">
            <a:avLst/>
          </a:prstGeom>
          <a:noFill/>
          <a:ln cap="flat" w="9525">
            <a:solidFill>
              <a:srgbClr val="7F7F7F"/>
            </a:solidFill>
            <a:prstDash val="solid"/>
            <a:round/>
            <a:headEnd len="med" w="med" type="none"/>
            <a:tailEnd len="lg" w="lg" type="triangle"/>
          </a:ln>
        </p:spPr>
      </p:cxnSp>
      <p:sp>
        <p:nvSpPr>
          <p:cNvPr id="619" name="Shape 619"/>
          <p:cNvSpPr txBox="1"/>
          <p:nvPr/>
        </p:nvSpPr>
        <p:spPr>
          <a:xfrm>
            <a:off x="3005089" y="454166"/>
            <a:ext cx="3035999" cy="680699"/>
          </a:xfrm>
          <a:prstGeom prst="rect">
            <a:avLst/>
          </a:prstGeom>
          <a:noFill/>
          <a:ln>
            <a:noFill/>
          </a:ln>
        </p:spPr>
        <p:txBody>
          <a:bodyPr anchorCtr="0" anchor="ctr" bIns="91425" lIns="91425" rIns="91425" tIns="91425">
            <a:noAutofit/>
          </a:bodyPr>
          <a:lstStyle/>
          <a:p>
            <a:pPr lvl="0" rtl="0" algn="ctr">
              <a:spcBef>
                <a:spcPts val="0"/>
              </a:spcBef>
              <a:buNone/>
            </a:pPr>
            <a:r>
              <a:rPr lang="en" sz="2400">
                <a:latin typeface="Cambria"/>
                <a:ea typeface="Cambria"/>
                <a:cs typeface="Cambria"/>
                <a:sym typeface="Cambria"/>
              </a:rPr>
              <a:t>MLEWC = (P, K, E, D)</a:t>
            </a:r>
          </a:p>
        </p:txBody>
      </p:sp>
      <p:sp>
        <p:nvSpPr>
          <p:cNvPr id="620" name="Shape 620"/>
          <p:cNvSpPr/>
          <p:nvPr/>
        </p:nvSpPr>
        <p:spPr>
          <a:xfrm>
            <a:off x="418947" y="4043575"/>
            <a:ext cx="4748100" cy="2513400"/>
          </a:xfrm>
          <a:prstGeom prst="rect">
            <a:avLst/>
          </a:prstGeom>
          <a:noFill/>
          <a:ln cap="flat" w="12700">
            <a:solidFill>
              <a:srgbClr val="A5A5A5"/>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621" name="Shape 621"/>
          <p:cNvSpPr txBox="1"/>
          <p:nvPr/>
        </p:nvSpPr>
        <p:spPr>
          <a:xfrm>
            <a:off x="418825" y="4108400"/>
            <a:ext cx="5039400" cy="2860799"/>
          </a:xfrm>
          <a:prstGeom prst="rect">
            <a:avLst/>
          </a:prstGeom>
          <a:noFill/>
          <a:ln>
            <a:noFill/>
          </a:ln>
        </p:spPr>
        <p:txBody>
          <a:bodyPr anchorCtr="0" anchor="t" bIns="91425" lIns="91425" rIns="91425" tIns="91425">
            <a:noAutofit/>
          </a:bodyPr>
          <a:lstStyle/>
          <a:p>
            <a:pPr lvl="0" rtl="0">
              <a:spcBef>
                <a:spcPts val="0"/>
              </a:spcBef>
              <a:buNone/>
            </a:pPr>
            <a:r>
              <a:rPr b="1" lang="en" sz="3000">
                <a:latin typeface="Cambria"/>
                <a:ea typeface="Cambria"/>
                <a:cs typeface="Cambria"/>
                <a:sym typeface="Cambria"/>
              </a:rPr>
              <a:t>Weak Privacy</a:t>
            </a:r>
          </a:p>
          <a:p>
            <a:pPr lvl="0" rtl="0">
              <a:spcBef>
                <a:spcPts val="0"/>
              </a:spcBef>
              <a:buNone/>
            </a:pPr>
            <a:r>
              <a:rPr lang="en" sz="2400">
                <a:solidFill>
                  <a:schemeClr val="dk1"/>
                </a:solidFill>
                <a:latin typeface="Cambria"/>
                <a:ea typeface="Cambria"/>
                <a:cs typeface="Cambria"/>
                <a:sym typeface="Cambria"/>
              </a:rPr>
              <a:t>(</a:t>
            </a:r>
            <a:r>
              <a:rPr b="1" i="1" lang="en" sz="2400">
                <a:solidFill>
                  <a:schemeClr val="dk1"/>
                </a:solidFill>
                <a:latin typeface="Cambria"/>
                <a:ea typeface="Cambria"/>
                <a:cs typeface="Cambria"/>
                <a:sym typeface="Cambria"/>
              </a:rPr>
              <a:t>m</a:t>
            </a:r>
            <a:r>
              <a:rPr b="1" baseline="-25000" i="1" lang="en" sz="2400">
                <a:solidFill>
                  <a:schemeClr val="dk1"/>
                </a:solidFill>
                <a:latin typeface="Cambria"/>
                <a:ea typeface="Cambria"/>
                <a:cs typeface="Cambria"/>
                <a:sym typeface="Cambria"/>
              </a:rPr>
              <a:t>0</a:t>
            </a:r>
            <a:r>
              <a:rPr i="1" lang="en" sz="2400">
                <a:solidFill>
                  <a:schemeClr val="dk1"/>
                </a:solidFill>
                <a:latin typeface="Cambria"/>
                <a:ea typeface="Cambria"/>
                <a:cs typeface="Cambria"/>
                <a:sym typeface="Cambria"/>
              </a:rPr>
              <a:t>,</a:t>
            </a:r>
            <a:r>
              <a:rPr b="1" i="1" lang="en" sz="2400">
                <a:solidFill>
                  <a:schemeClr val="dk1"/>
                </a:solidFill>
                <a:latin typeface="Cambria"/>
                <a:ea typeface="Cambria"/>
                <a:cs typeface="Cambria"/>
                <a:sym typeface="Cambria"/>
              </a:rPr>
              <a:t>m</a:t>
            </a:r>
            <a:r>
              <a:rPr b="1" baseline="-25000" i="1" lang="en" sz="2400">
                <a:solidFill>
                  <a:schemeClr val="dk1"/>
                </a:solidFill>
                <a:latin typeface="Cambria"/>
                <a:ea typeface="Cambria"/>
                <a:cs typeface="Cambria"/>
                <a:sym typeface="Cambria"/>
              </a:rPr>
              <a:t>1</a:t>
            </a:r>
            <a:r>
              <a:rPr lang="en" sz="2400">
                <a:solidFill>
                  <a:schemeClr val="dk1"/>
                </a:solidFill>
                <a:latin typeface="Cambria"/>
                <a:ea typeface="Cambria"/>
                <a:cs typeface="Cambria"/>
                <a:sym typeface="Cambria"/>
              </a:rPr>
              <a:t>)</a:t>
            </a:r>
            <a:r>
              <a:rPr i="1" lang="en" sz="2400">
                <a:solidFill>
                  <a:schemeClr val="dk1"/>
                </a:solidFill>
                <a:latin typeface="Cambria"/>
                <a:ea typeface="Cambria"/>
                <a:cs typeface="Cambria"/>
                <a:sym typeface="Cambria"/>
              </a:rPr>
              <a:t>:= </a:t>
            </a:r>
            <a:r>
              <a:rPr lang="en" sz="2400">
                <a:solidFill>
                  <a:schemeClr val="dk1"/>
                </a:solidFill>
                <a:latin typeface="Cambria"/>
                <a:ea typeface="Cambria"/>
                <a:cs typeface="Cambria"/>
                <a:sym typeface="Cambria"/>
              </a:rPr>
              <a:t>D(); </a:t>
            </a:r>
            <a:r>
              <a:rPr i="1" lang="en" sz="2400">
                <a:latin typeface="Cambria"/>
                <a:ea typeface="Cambria"/>
                <a:cs typeface="Cambria"/>
                <a:sym typeface="Cambria"/>
              </a:rPr>
              <a:t>b:= </a:t>
            </a:r>
            <a:r>
              <a:rPr lang="en" sz="2400">
                <a:latin typeface="Cambria"/>
                <a:ea typeface="Cambria"/>
                <a:cs typeface="Cambria"/>
                <a:sym typeface="Cambria"/>
              </a:rPr>
              <a:t>{0,1}</a:t>
            </a:r>
          </a:p>
          <a:p>
            <a:pPr lvl="0" rtl="0">
              <a:spcBef>
                <a:spcPts val="0"/>
              </a:spcBef>
              <a:buNone/>
            </a:pPr>
            <a:r>
              <a:rPr lang="en" sz="2400">
                <a:latin typeface="Cambria"/>
                <a:ea typeface="Cambria"/>
                <a:cs typeface="Cambria"/>
                <a:sym typeface="Cambria"/>
              </a:rPr>
              <a:t>For</a:t>
            </a:r>
            <a:r>
              <a:rPr i="1" lang="en" sz="2400">
                <a:latin typeface="Cambria"/>
                <a:ea typeface="Cambria"/>
                <a:cs typeface="Cambria"/>
                <a:sym typeface="Cambria"/>
              </a:rPr>
              <a:t> i = 1 </a:t>
            </a:r>
            <a:r>
              <a:rPr lang="en" sz="2400">
                <a:latin typeface="Cambria"/>
                <a:ea typeface="Cambria"/>
                <a:cs typeface="Cambria"/>
                <a:sym typeface="Cambria"/>
              </a:rPr>
              <a:t>to</a:t>
            </a:r>
            <a:r>
              <a:rPr i="1" lang="en" sz="2400">
                <a:latin typeface="Cambria"/>
                <a:ea typeface="Cambria"/>
                <a:cs typeface="Cambria"/>
                <a:sym typeface="Cambria"/>
              </a:rPr>
              <a:t> </a:t>
            </a:r>
            <a:r>
              <a:rPr lang="en" sz="2400">
                <a:latin typeface="Cambria"/>
                <a:ea typeface="Cambria"/>
                <a:cs typeface="Cambria"/>
                <a:sym typeface="Cambria"/>
              </a:rPr>
              <a:t>|</a:t>
            </a:r>
            <a:r>
              <a:rPr b="1" i="1" lang="en" sz="2400">
                <a:solidFill>
                  <a:schemeClr val="dk1"/>
                </a:solidFill>
                <a:latin typeface="Cambria"/>
                <a:ea typeface="Cambria"/>
                <a:cs typeface="Cambria"/>
                <a:sym typeface="Cambria"/>
              </a:rPr>
              <a:t>m</a:t>
            </a:r>
            <a:r>
              <a:rPr b="1" baseline="-25000" i="1" lang="en" sz="2400">
                <a:solidFill>
                  <a:schemeClr val="dk1"/>
                </a:solidFill>
                <a:latin typeface="Cambria"/>
                <a:ea typeface="Cambria"/>
                <a:cs typeface="Cambria"/>
                <a:sym typeface="Cambria"/>
              </a:rPr>
              <a:t>b</a:t>
            </a:r>
            <a:r>
              <a:rPr lang="en" sz="2400">
                <a:solidFill>
                  <a:schemeClr val="dk1"/>
                </a:solidFill>
                <a:latin typeface="Cambria"/>
                <a:ea typeface="Cambria"/>
                <a:cs typeface="Cambria"/>
                <a:sym typeface="Cambria"/>
              </a:rPr>
              <a:t>|</a:t>
            </a:r>
          </a:p>
          <a:p>
            <a:pPr lvl="0" rtl="0">
              <a:spcBef>
                <a:spcPts val="0"/>
              </a:spcBef>
              <a:buNone/>
            </a:pPr>
            <a:r>
              <a:rPr i="1" lang="en" sz="2400">
                <a:solidFill>
                  <a:schemeClr val="dk1"/>
                </a:solidFill>
                <a:latin typeface="Cambria"/>
                <a:ea typeface="Cambria"/>
                <a:cs typeface="Cambria"/>
                <a:sym typeface="Cambria"/>
              </a:rPr>
              <a:t>   p</a:t>
            </a:r>
            <a:r>
              <a:rPr baseline="-25000" i="1" lang="en" sz="2400">
                <a:solidFill>
                  <a:schemeClr val="dk1"/>
                </a:solidFill>
                <a:latin typeface="Cambria"/>
                <a:ea typeface="Cambria"/>
                <a:cs typeface="Cambria"/>
                <a:sym typeface="Cambria"/>
              </a:rPr>
              <a:t>i</a:t>
            </a:r>
            <a:r>
              <a:rPr i="1" lang="en" sz="2400">
                <a:solidFill>
                  <a:schemeClr val="dk1"/>
                </a:solidFill>
                <a:latin typeface="Cambria"/>
                <a:ea typeface="Cambria"/>
                <a:cs typeface="Cambria"/>
                <a:sym typeface="Cambria"/>
              </a:rPr>
              <a:t>:= </a:t>
            </a:r>
            <a:r>
              <a:rPr lang="en" sz="2400">
                <a:solidFill>
                  <a:schemeClr val="dk1"/>
                </a:solidFill>
                <a:latin typeface="Cambria"/>
                <a:ea typeface="Cambria"/>
                <a:cs typeface="Cambria"/>
                <a:sym typeface="Cambria"/>
              </a:rPr>
              <a:t>P()</a:t>
            </a:r>
            <a:r>
              <a:rPr i="1" lang="en" sz="2400">
                <a:solidFill>
                  <a:schemeClr val="dk1"/>
                </a:solidFill>
                <a:latin typeface="Cambria"/>
                <a:ea typeface="Cambria"/>
                <a:cs typeface="Cambria"/>
                <a:sym typeface="Cambria"/>
              </a:rPr>
              <a:t>; </a:t>
            </a:r>
            <a:r>
              <a:rPr i="1" lang="en" sz="2400">
                <a:latin typeface="Cambria"/>
                <a:ea typeface="Cambria"/>
                <a:cs typeface="Cambria"/>
                <a:sym typeface="Cambria"/>
              </a:rPr>
              <a:t> c</a:t>
            </a:r>
            <a:r>
              <a:rPr baseline="-25000" i="1" lang="en" sz="2400">
                <a:solidFill>
                  <a:schemeClr val="dk1"/>
                </a:solidFill>
                <a:latin typeface="Cambria"/>
                <a:ea typeface="Cambria"/>
                <a:cs typeface="Cambria"/>
                <a:sym typeface="Cambria"/>
              </a:rPr>
              <a:t>i</a:t>
            </a:r>
            <a:r>
              <a:rPr i="1" lang="en" sz="2400">
                <a:solidFill>
                  <a:schemeClr val="dk1"/>
                </a:solidFill>
                <a:latin typeface="Cambria"/>
                <a:ea typeface="Cambria"/>
                <a:cs typeface="Cambria"/>
                <a:sym typeface="Cambria"/>
              </a:rPr>
              <a:t> </a:t>
            </a:r>
            <a:r>
              <a:rPr i="1" lang="en" sz="2400">
                <a:latin typeface="Cambria"/>
                <a:ea typeface="Cambria"/>
                <a:cs typeface="Cambria"/>
                <a:sym typeface="Cambria"/>
              </a:rPr>
              <a:t>:= </a:t>
            </a:r>
            <a:r>
              <a:rPr lang="en" sz="2400">
                <a:latin typeface="Cambria"/>
                <a:ea typeface="Cambria"/>
                <a:cs typeface="Cambria"/>
                <a:sym typeface="Cambria"/>
              </a:rPr>
              <a:t>E(</a:t>
            </a:r>
            <a:r>
              <a:rPr lang="en" sz="2400">
                <a:solidFill>
                  <a:schemeClr val="dk1"/>
                </a:solidFill>
                <a:latin typeface="Cambria"/>
                <a:ea typeface="Cambria"/>
                <a:cs typeface="Cambria"/>
                <a:sym typeface="Cambria"/>
              </a:rPr>
              <a:t>K</a:t>
            </a:r>
            <a:r>
              <a:rPr i="1" lang="en" sz="2400">
                <a:solidFill>
                  <a:schemeClr val="dk1"/>
                </a:solidFill>
                <a:latin typeface="Cambria"/>
                <a:ea typeface="Cambria"/>
                <a:cs typeface="Cambria"/>
                <a:sym typeface="Cambria"/>
              </a:rPr>
              <a:t>(p</a:t>
            </a:r>
            <a:r>
              <a:rPr baseline="-25000" i="1" lang="en" sz="2400">
                <a:solidFill>
                  <a:schemeClr val="dk1"/>
                </a:solidFill>
                <a:latin typeface="Cambria"/>
                <a:ea typeface="Cambria"/>
                <a:cs typeface="Cambria"/>
                <a:sym typeface="Cambria"/>
              </a:rPr>
              <a:t>i</a:t>
            </a:r>
            <a:r>
              <a:rPr i="1" lang="en" sz="2400">
                <a:solidFill>
                  <a:schemeClr val="dk1"/>
                </a:solidFill>
                <a:latin typeface="Cambria"/>
                <a:ea typeface="Cambria"/>
                <a:cs typeface="Cambria"/>
                <a:sym typeface="Cambria"/>
              </a:rPr>
              <a:t>, </a:t>
            </a:r>
            <a:r>
              <a:rPr b="1" i="1" lang="en" sz="2400">
                <a:solidFill>
                  <a:schemeClr val="dk1"/>
                </a:solidFill>
                <a:latin typeface="Cambria"/>
                <a:ea typeface="Cambria"/>
                <a:cs typeface="Cambria"/>
                <a:sym typeface="Cambria"/>
              </a:rPr>
              <a:t>m</a:t>
            </a:r>
            <a:r>
              <a:rPr b="1" baseline="-25000" i="1" lang="en" sz="2400">
                <a:solidFill>
                  <a:schemeClr val="dk1"/>
                </a:solidFill>
                <a:latin typeface="Cambria"/>
                <a:ea typeface="Cambria"/>
                <a:cs typeface="Cambria"/>
                <a:sym typeface="Cambria"/>
              </a:rPr>
              <a:t>b</a:t>
            </a:r>
            <a:r>
              <a:rPr i="1" lang="en" sz="2400">
                <a:solidFill>
                  <a:schemeClr val="dk1"/>
                </a:solidFill>
                <a:latin typeface="Cambria"/>
                <a:ea typeface="Cambria"/>
                <a:cs typeface="Cambria"/>
                <a:sym typeface="Cambria"/>
              </a:rPr>
              <a:t>[i])</a:t>
            </a:r>
            <a:r>
              <a:rPr i="1" lang="en" sz="2400">
                <a:latin typeface="Cambria"/>
                <a:ea typeface="Cambria"/>
                <a:cs typeface="Cambria"/>
                <a:sym typeface="Cambria"/>
              </a:rPr>
              <a:t>, </a:t>
            </a:r>
            <a:r>
              <a:rPr b="1" i="1" lang="en" sz="2400">
                <a:solidFill>
                  <a:schemeClr val="dk1"/>
                </a:solidFill>
                <a:latin typeface="Cambria"/>
                <a:ea typeface="Cambria"/>
                <a:cs typeface="Cambria"/>
                <a:sym typeface="Cambria"/>
              </a:rPr>
              <a:t>m</a:t>
            </a:r>
            <a:r>
              <a:rPr b="1" baseline="-25000" i="1" lang="en" sz="2400">
                <a:solidFill>
                  <a:schemeClr val="dk1"/>
                </a:solidFill>
                <a:latin typeface="Cambria"/>
                <a:ea typeface="Cambria"/>
                <a:cs typeface="Cambria"/>
                <a:sym typeface="Cambria"/>
              </a:rPr>
              <a:t>b</a:t>
            </a:r>
            <a:r>
              <a:rPr i="1" lang="en" sz="2400">
                <a:solidFill>
                  <a:schemeClr val="dk1"/>
                </a:solidFill>
                <a:latin typeface="Cambria"/>
                <a:ea typeface="Cambria"/>
                <a:cs typeface="Cambria"/>
                <a:sym typeface="Cambria"/>
              </a:rPr>
              <a:t>[i]</a:t>
            </a:r>
            <a:r>
              <a:rPr i="1" lang="en" sz="2400">
                <a:latin typeface="Cambria"/>
                <a:ea typeface="Cambria"/>
                <a:cs typeface="Cambria"/>
                <a:sym typeface="Cambria"/>
              </a:rPr>
              <a:t>)</a:t>
            </a:r>
          </a:p>
          <a:p>
            <a:pPr lvl="0" rtl="0">
              <a:spcBef>
                <a:spcPts val="0"/>
              </a:spcBef>
              <a:buNone/>
            </a:pPr>
            <a:r>
              <a:rPr i="1" lang="en" sz="2400">
                <a:latin typeface="Cambria"/>
                <a:ea typeface="Cambria"/>
                <a:cs typeface="Cambria"/>
                <a:sym typeface="Cambria"/>
              </a:rPr>
              <a:t>b’ := A</a:t>
            </a:r>
            <a:r>
              <a:rPr lang="en" sz="2400">
                <a:latin typeface="Cambria"/>
                <a:ea typeface="Cambria"/>
                <a:cs typeface="Cambria"/>
                <a:sym typeface="Cambria"/>
              </a:rPr>
              <a:t>(</a:t>
            </a:r>
            <a:r>
              <a:rPr i="1" lang="en" sz="2400">
                <a:solidFill>
                  <a:schemeClr val="dk1"/>
                </a:solidFill>
                <a:latin typeface="Cambria"/>
                <a:ea typeface="Cambria"/>
                <a:cs typeface="Cambria"/>
                <a:sym typeface="Cambria"/>
              </a:rPr>
              <a:t>p</a:t>
            </a:r>
            <a:r>
              <a:rPr baseline="-25000" i="1" lang="en" sz="2400">
                <a:solidFill>
                  <a:schemeClr val="dk1"/>
                </a:solidFill>
                <a:latin typeface="Cambria"/>
                <a:ea typeface="Cambria"/>
                <a:cs typeface="Cambria"/>
                <a:sym typeface="Cambria"/>
              </a:rPr>
              <a:t>1</a:t>
            </a:r>
            <a:r>
              <a:rPr i="1" lang="en" sz="2400">
                <a:solidFill>
                  <a:schemeClr val="dk1"/>
                </a:solidFill>
                <a:latin typeface="Cambria"/>
                <a:ea typeface="Cambria"/>
                <a:cs typeface="Cambria"/>
                <a:sym typeface="Cambria"/>
              </a:rPr>
              <a:t> ,...,p</a:t>
            </a:r>
            <a:r>
              <a:rPr baseline="-25000" i="1" lang="en" sz="2400">
                <a:solidFill>
                  <a:schemeClr val="dk1"/>
                </a:solidFill>
                <a:latin typeface="Cambria"/>
                <a:ea typeface="Cambria"/>
                <a:cs typeface="Cambria"/>
                <a:sym typeface="Cambria"/>
              </a:rPr>
              <a:t>n</a:t>
            </a:r>
            <a:r>
              <a:rPr i="1" lang="en" sz="2400">
                <a:solidFill>
                  <a:schemeClr val="dk1"/>
                </a:solidFill>
                <a:latin typeface="Cambria"/>
                <a:ea typeface="Cambria"/>
                <a:cs typeface="Cambria"/>
                <a:sym typeface="Cambria"/>
              </a:rPr>
              <a:t> </a:t>
            </a:r>
            <a:r>
              <a:rPr i="1" lang="en" sz="2400">
                <a:latin typeface="Cambria"/>
                <a:ea typeface="Cambria"/>
                <a:cs typeface="Cambria"/>
                <a:sym typeface="Cambria"/>
              </a:rPr>
              <a:t>, c</a:t>
            </a:r>
            <a:r>
              <a:rPr baseline="-25000" i="1" lang="en" sz="2400">
                <a:solidFill>
                  <a:schemeClr val="dk1"/>
                </a:solidFill>
                <a:latin typeface="Cambria"/>
                <a:ea typeface="Cambria"/>
                <a:cs typeface="Cambria"/>
                <a:sym typeface="Cambria"/>
              </a:rPr>
              <a:t>1</a:t>
            </a:r>
            <a:r>
              <a:rPr i="1" lang="en" sz="2400">
                <a:solidFill>
                  <a:schemeClr val="dk1"/>
                </a:solidFill>
                <a:latin typeface="Cambria"/>
                <a:ea typeface="Cambria"/>
                <a:cs typeface="Cambria"/>
                <a:sym typeface="Cambria"/>
              </a:rPr>
              <a:t> </a:t>
            </a:r>
            <a:r>
              <a:rPr i="1" lang="en" sz="2400">
                <a:latin typeface="Cambria"/>
                <a:ea typeface="Cambria"/>
                <a:cs typeface="Cambria"/>
                <a:sym typeface="Cambria"/>
              </a:rPr>
              <a:t>,...,c</a:t>
            </a:r>
            <a:r>
              <a:rPr baseline="-25000" i="1" lang="en" sz="2400">
                <a:solidFill>
                  <a:schemeClr val="dk1"/>
                </a:solidFill>
                <a:latin typeface="Cambria"/>
                <a:ea typeface="Cambria"/>
                <a:cs typeface="Cambria"/>
                <a:sym typeface="Cambria"/>
              </a:rPr>
              <a:t>n</a:t>
            </a:r>
            <a:r>
              <a:rPr i="1" lang="en" sz="2400">
                <a:solidFill>
                  <a:schemeClr val="dk1"/>
                </a:solidFill>
                <a:latin typeface="Cambria"/>
                <a:ea typeface="Cambria"/>
                <a:cs typeface="Cambria"/>
                <a:sym typeface="Cambria"/>
              </a:rPr>
              <a:t> </a:t>
            </a:r>
            <a:r>
              <a:rPr lang="en" sz="2400">
                <a:solidFill>
                  <a:schemeClr val="dk1"/>
                </a:solidFill>
                <a:latin typeface="Cambria"/>
                <a:ea typeface="Cambria"/>
                <a:cs typeface="Cambria"/>
                <a:sym typeface="Cambria"/>
              </a:rPr>
              <a:t>)</a:t>
            </a:r>
          </a:p>
          <a:p>
            <a:pPr lvl="0" rtl="0">
              <a:spcBef>
                <a:spcPts val="0"/>
              </a:spcBef>
              <a:buNone/>
            </a:pPr>
            <a:r>
              <a:rPr lang="en" sz="2400">
                <a:solidFill>
                  <a:schemeClr val="dk1"/>
                </a:solidFill>
                <a:latin typeface="Cambria"/>
                <a:ea typeface="Cambria"/>
                <a:cs typeface="Cambria"/>
                <a:sym typeface="Cambria"/>
              </a:rPr>
              <a:t>A wins if</a:t>
            </a:r>
            <a:r>
              <a:rPr i="1" lang="en" sz="2400">
                <a:solidFill>
                  <a:schemeClr val="dk1"/>
                </a:solidFill>
                <a:latin typeface="Cambria"/>
                <a:ea typeface="Cambria"/>
                <a:cs typeface="Cambria"/>
                <a:sym typeface="Cambria"/>
              </a:rPr>
              <a:t> b = b’</a:t>
            </a:r>
          </a:p>
        </p:txBody>
      </p:sp>
      <p:sp>
        <p:nvSpPr>
          <p:cNvPr id="622" name="Shape 622"/>
          <p:cNvSpPr txBox="1"/>
          <p:nvPr/>
        </p:nvSpPr>
        <p:spPr>
          <a:xfrm>
            <a:off x="5574075" y="4043575"/>
            <a:ext cx="3035999" cy="2513400"/>
          </a:xfrm>
          <a:prstGeom prst="rect">
            <a:avLst/>
          </a:prstGeom>
          <a:noFill/>
          <a:ln>
            <a:noFill/>
          </a:ln>
        </p:spPr>
        <p:txBody>
          <a:bodyPr anchorCtr="0" anchor="ctr" bIns="91425" lIns="91425" rIns="91425" tIns="91425">
            <a:noAutofit/>
          </a:bodyPr>
          <a:lstStyle/>
          <a:p>
            <a:pPr indent="-139700" lvl="0" marL="342900" rtl="0">
              <a:spcBef>
                <a:spcPts val="0"/>
              </a:spcBef>
              <a:buNone/>
            </a:pPr>
            <a:r>
              <a:t/>
            </a:r>
            <a:endParaRPr sz="2000">
              <a:solidFill>
                <a:schemeClr val="dk1"/>
              </a:solidFill>
            </a:endParaRPr>
          </a:p>
        </p:txBody>
      </p:sp>
      <p:sp>
        <p:nvSpPr>
          <p:cNvPr id="623" name="Shape 623"/>
          <p:cNvSpPr txBox="1"/>
          <p:nvPr/>
        </p:nvSpPr>
        <p:spPr>
          <a:xfrm>
            <a:off x="5458225" y="4043575"/>
            <a:ext cx="3576300" cy="2513400"/>
          </a:xfrm>
          <a:prstGeom prst="rect">
            <a:avLst/>
          </a:prstGeom>
          <a:noFill/>
          <a:ln>
            <a:noFill/>
          </a:ln>
        </p:spPr>
        <p:txBody>
          <a:bodyPr anchorCtr="0" anchor="t" bIns="91425" lIns="91425" rIns="91425" tIns="91425">
            <a:noAutofit/>
          </a:bodyPr>
          <a:lstStyle/>
          <a:p>
            <a:pPr rtl="0">
              <a:spcBef>
                <a:spcPts val="0"/>
              </a:spcBef>
              <a:buNone/>
            </a:pPr>
            <a:r>
              <a:rPr lang="en" sz="2400">
                <a:latin typeface="Cambria"/>
                <a:ea typeface="Cambria"/>
                <a:cs typeface="Cambria"/>
                <a:sym typeface="Cambria"/>
              </a:rPr>
              <a:t>A scheme </a:t>
            </a:r>
            <a:r>
              <a:rPr lang="en" sz="2400">
                <a:solidFill>
                  <a:schemeClr val="dk1"/>
                </a:solidFill>
                <a:latin typeface="Cambria"/>
                <a:ea typeface="Cambria"/>
                <a:cs typeface="Cambria"/>
                <a:sym typeface="Cambria"/>
              </a:rPr>
              <a:t>MLEWC is </a:t>
            </a:r>
          </a:p>
          <a:p>
            <a:pPr>
              <a:spcBef>
                <a:spcPts val="0"/>
              </a:spcBef>
              <a:buNone/>
            </a:pPr>
            <a:r>
              <a:rPr b="1" lang="en" sz="2400">
                <a:solidFill>
                  <a:schemeClr val="dk1"/>
                </a:solidFill>
                <a:latin typeface="Cambria"/>
                <a:ea typeface="Cambria"/>
                <a:cs typeface="Cambria"/>
                <a:sym typeface="Cambria"/>
              </a:rPr>
              <a:t>Weak Privacy</a:t>
            </a:r>
            <a:r>
              <a:rPr lang="en" sz="2400">
                <a:solidFill>
                  <a:schemeClr val="dk1"/>
                </a:solidFill>
                <a:latin typeface="Cambria"/>
                <a:ea typeface="Cambria"/>
                <a:cs typeface="Cambria"/>
                <a:sym typeface="Cambria"/>
              </a:rPr>
              <a:t> secure if no efficient A has non-negligible advantage for any </a:t>
            </a:r>
            <a:r>
              <a:rPr b="1" lang="en" sz="2400">
                <a:solidFill>
                  <a:schemeClr val="dk1"/>
                </a:solidFill>
                <a:latin typeface="Cambria"/>
                <a:ea typeface="Cambria"/>
                <a:cs typeface="Cambria"/>
                <a:sym typeface="Cambria"/>
              </a:rPr>
              <a:t>unpredictable</a:t>
            </a:r>
            <a:r>
              <a:rPr lang="en" sz="2400">
                <a:solidFill>
                  <a:schemeClr val="dk1"/>
                </a:solidFill>
                <a:latin typeface="Cambria"/>
                <a:ea typeface="Cambria"/>
                <a:cs typeface="Cambria"/>
                <a:sym typeface="Cambria"/>
              </a:rPr>
              <a:t> D.</a:t>
            </a:r>
            <a:r>
              <a:rPr lang="en" sz="2400">
                <a:latin typeface="Cambria"/>
                <a:ea typeface="Cambria"/>
                <a:cs typeface="Cambria"/>
                <a:sym typeface="Cambria"/>
              </a:rPr>
              <a:t>  </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3"/>
                                        </p:tgtEl>
                                        <p:attrNameLst>
                                          <p:attrName>style.visibility</p:attrName>
                                        </p:attrNameLst>
                                      </p:cBhvr>
                                      <p:to>
                                        <p:strVal val="visible"/>
                                      </p:to>
                                    </p:set>
                                    <p:animEffect filter="fade" transition="in">
                                      <p:cBhvr>
                                        <p:cTn dur="1000"/>
                                        <p:tgtEl>
                                          <p:spTgt spid="623"/>
                                        </p:tgtEl>
                                      </p:cBhvr>
                                    </p:animEffect>
                                  </p:childTnLst>
                                </p:cTn>
                              </p:par>
                              <p:par>
                                <p:cTn fill="hold" nodeType="withEffect" presetClass="entr" presetID="10" presetSubtype="0">
                                  <p:stCondLst>
                                    <p:cond delay="0"/>
                                  </p:stCondLst>
                                  <p:childTnLst>
                                    <p:set>
                                      <p:cBhvr>
                                        <p:cTn dur="1" fill="hold">
                                          <p:stCondLst>
                                            <p:cond delay="0"/>
                                          </p:stCondLst>
                                        </p:cTn>
                                        <p:tgtEl>
                                          <p:spTgt spid="621"/>
                                        </p:tgtEl>
                                        <p:attrNameLst>
                                          <p:attrName>style.visibility</p:attrName>
                                        </p:attrNameLst>
                                      </p:cBhvr>
                                      <p:to>
                                        <p:strVal val="visible"/>
                                      </p:to>
                                    </p:set>
                                    <p:animEffect filter="fade" transition="in">
                                      <p:cBhvr>
                                        <p:cTn dur="1000"/>
                                        <p:tgtEl>
                                          <p:spTgt spid="621"/>
                                        </p:tgtEl>
                                      </p:cBhvr>
                                    </p:animEffect>
                                  </p:childTnLst>
                                </p:cTn>
                              </p:par>
                              <p:par>
                                <p:cTn fill="hold" nodeType="withEffect" presetClass="entr" presetID="10" presetSubtype="0">
                                  <p:stCondLst>
                                    <p:cond delay="0"/>
                                  </p:stCondLst>
                                  <p:childTnLst>
                                    <p:set>
                                      <p:cBhvr>
                                        <p:cTn dur="1" fill="hold">
                                          <p:stCondLst>
                                            <p:cond delay="0"/>
                                          </p:stCondLst>
                                        </p:cTn>
                                        <p:tgtEl>
                                          <p:spTgt spid="620"/>
                                        </p:tgtEl>
                                        <p:attrNameLst>
                                          <p:attrName>style.visibility</p:attrName>
                                        </p:attrNameLst>
                                      </p:cBhvr>
                                      <p:to>
                                        <p:strVal val="visible"/>
                                      </p:to>
                                    </p:set>
                                    <p:animEffect filter="fade" transition="in">
                                      <p:cBhvr>
                                        <p:cTn dur="1000"/>
                                        <p:tgtEl>
                                          <p:spTgt spid="6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8" name="Shape 628"/>
        <p:cNvGrpSpPr/>
        <p:nvPr/>
      </p:nvGrpSpPr>
      <p:grpSpPr>
        <a:xfrm>
          <a:off x="0" y="0"/>
          <a:ext cx="0" cy="0"/>
          <a:chOff x="0" y="0"/>
          <a:chExt cx="0" cy="0"/>
        </a:xfrm>
      </p:grpSpPr>
      <p:sp>
        <p:nvSpPr>
          <p:cNvPr id="629" name="Shape 629"/>
          <p:cNvSpPr txBox="1"/>
          <p:nvPr>
            <p:ph type="title"/>
          </p:nvPr>
        </p:nvSpPr>
        <p:spPr>
          <a:xfrm>
            <a:off x="0" y="4"/>
            <a:ext cx="8229600" cy="1143299"/>
          </a:xfrm>
          <a:prstGeom prst="rect">
            <a:avLst/>
          </a:prstGeom>
        </p:spPr>
        <p:txBody>
          <a:bodyPr anchorCtr="0" anchor="t" bIns="91425" lIns="91425" rIns="91425" tIns="91425">
            <a:noAutofit/>
          </a:bodyPr>
          <a:lstStyle/>
          <a:p>
            <a:pPr lvl="0" rtl="0">
              <a:spcBef>
                <a:spcPts val="0"/>
              </a:spcBef>
              <a:buNone/>
            </a:pPr>
            <a:r>
              <a:rPr lang="en"/>
              <a:t>MLEWC in the standard model</a:t>
            </a:r>
          </a:p>
        </p:txBody>
      </p:sp>
      <p:sp>
        <p:nvSpPr>
          <p:cNvPr id="630" name="Shape 630"/>
          <p:cNvSpPr txBox="1"/>
          <p:nvPr>
            <p:ph idx="1" type="body"/>
          </p:nvPr>
        </p:nvSpPr>
        <p:spPr>
          <a:xfrm>
            <a:off x="199925" y="909325"/>
            <a:ext cx="8229600" cy="1595399"/>
          </a:xfrm>
          <a:prstGeom prst="rect">
            <a:avLst/>
          </a:prstGeom>
        </p:spPr>
        <p:txBody>
          <a:bodyPr anchorCtr="0" anchor="t" bIns="91425" lIns="91425" rIns="91425" tIns="91425">
            <a:noAutofit/>
          </a:bodyPr>
          <a:lstStyle/>
          <a:p>
            <a:pPr lvl="0" rtl="0">
              <a:spcBef>
                <a:spcPts val="0"/>
              </a:spcBef>
              <a:buNone/>
            </a:pPr>
            <a:r>
              <a:rPr b="1" lang="en" sz="2400"/>
              <a:t>Construction: </a:t>
            </a:r>
          </a:p>
        </p:txBody>
      </p:sp>
      <p:sp>
        <p:nvSpPr>
          <p:cNvPr id="631" name="Shape 631"/>
          <p:cNvSpPr txBox="1"/>
          <p:nvPr>
            <p:ph idx="2" type="body"/>
          </p:nvPr>
        </p:nvSpPr>
        <p:spPr>
          <a:xfrm>
            <a:off x="199925" y="3844783"/>
            <a:ext cx="8723700" cy="1259999"/>
          </a:xfrm>
          <a:prstGeom prst="rect">
            <a:avLst/>
          </a:prstGeom>
          <a:ln cap="flat" w="9525">
            <a:solidFill>
              <a:srgbClr val="B7B7B7"/>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b="1" lang="en" sz="2400"/>
              <a:t>Theorem [BC’10]</a:t>
            </a:r>
            <a:r>
              <a:rPr lang="en" sz="1800"/>
              <a:t>: </a:t>
            </a:r>
            <a:r>
              <a:rPr lang="en" sz="2400">
                <a:latin typeface="Cambria"/>
                <a:ea typeface="Cambria"/>
                <a:cs typeface="Cambria"/>
                <a:sym typeface="Cambria"/>
              </a:rPr>
              <a:t>Point function obfuscators exist in the standard model under the </a:t>
            </a:r>
            <a:r>
              <a:rPr b="1" i="1" lang="en" sz="2400">
                <a:solidFill>
                  <a:srgbClr val="980000"/>
                </a:solidFill>
                <a:latin typeface="Cambria"/>
                <a:ea typeface="Cambria"/>
                <a:cs typeface="Cambria"/>
                <a:sym typeface="Cambria"/>
              </a:rPr>
              <a:t>t-Strong Vector Decision Diffie Hellman assumption</a:t>
            </a:r>
            <a:r>
              <a:rPr lang="en" sz="2400">
                <a:latin typeface="Cambria"/>
                <a:ea typeface="Cambria"/>
                <a:cs typeface="Cambria"/>
                <a:sym typeface="Cambria"/>
              </a:rPr>
              <a:t>.</a:t>
            </a:r>
          </a:p>
        </p:txBody>
      </p:sp>
      <p:sp>
        <p:nvSpPr>
          <p:cNvPr id="632" name="Shape 632"/>
          <p:cNvSpPr txBox="1"/>
          <p:nvPr/>
        </p:nvSpPr>
        <p:spPr>
          <a:xfrm>
            <a:off x="432675" y="1644625"/>
            <a:ext cx="5329800" cy="1143299"/>
          </a:xfrm>
          <a:prstGeom prst="rect">
            <a:avLst/>
          </a:prstGeom>
          <a:noFill/>
          <a:ln>
            <a:noFill/>
          </a:ln>
        </p:spPr>
        <p:txBody>
          <a:bodyPr anchorCtr="0" anchor="ctr" bIns="91425" lIns="91425" rIns="91425" tIns="91425">
            <a:noAutofit/>
          </a:bodyPr>
          <a:lstStyle/>
          <a:p>
            <a:pPr rtl="0">
              <a:spcBef>
                <a:spcPts val="0"/>
              </a:spcBef>
              <a:buNone/>
            </a:pPr>
            <a:r>
              <a:rPr lang="en" sz="2400">
                <a:solidFill>
                  <a:schemeClr val="dk1"/>
                </a:solidFill>
                <a:latin typeface="Cambria"/>
                <a:ea typeface="Cambria"/>
                <a:cs typeface="Cambria"/>
                <a:sym typeface="Cambria"/>
              </a:rPr>
              <a:t>Point-function obfuscation scheme*</a:t>
            </a:r>
          </a:p>
          <a:p>
            <a:pPr lvl="0" rtl="0">
              <a:spcBef>
                <a:spcPts val="0"/>
              </a:spcBef>
              <a:buNone/>
            </a:pPr>
            <a:r>
              <a:rPr lang="en" sz="2400">
                <a:solidFill>
                  <a:schemeClr val="dk1"/>
                </a:solidFill>
                <a:latin typeface="Cambria"/>
                <a:ea typeface="Cambria"/>
                <a:cs typeface="Cambria"/>
                <a:sym typeface="Cambria"/>
              </a:rPr>
              <a:t>+ CR Hash</a:t>
            </a:r>
          </a:p>
        </p:txBody>
      </p:sp>
      <p:sp>
        <p:nvSpPr>
          <p:cNvPr id="633" name="Shape 633"/>
          <p:cNvSpPr txBox="1"/>
          <p:nvPr>
            <p:ph idx="3" type="body"/>
          </p:nvPr>
        </p:nvSpPr>
        <p:spPr>
          <a:xfrm>
            <a:off x="183350" y="5139281"/>
            <a:ext cx="8723700" cy="1595399"/>
          </a:xfrm>
          <a:prstGeom prst="rect">
            <a:avLst/>
          </a:prstGeom>
          <a:ln cap="flat" w="9525">
            <a:solidFill>
              <a:srgbClr val="B7B7B7"/>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b="1" lang="en" sz="2400"/>
              <a:t>Theorem</a:t>
            </a:r>
            <a:r>
              <a:rPr lang="en" sz="1800"/>
              <a:t>: </a:t>
            </a:r>
            <a:r>
              <a:rPr b="1" lang="en" sz="2400">
                <a:latin typeface="Cambria"/>
                <a:ea typeface="Cambria"/>
                <a:cs typeface="Cambria"/>
                <a:sym typeface="Cambria"/>
              </a:rPr>
              <a:t>Weak Privacy</a:t>
            </a:r>
            <a:r>
              <a:rPr lang="en" sz="2400">
                <a:latin typeface="Cambria"/>
                <a:ea typeface="Cambria"/>
                <a:cs typeface="Cambria"/>
                <a:sym typeface="Cambria"/>
              </a:rPr>
              <a:t> secure MLEWC schemes </a:t>
            </a:r>
            <a:r>
              <a:rPr b="1" lang="en" sz="2400">
                <a:latin typeface="Cambria"/>
                <a:ea typeface="Cambria"/>
                <a:cs typeface="Cambria"/>
                <a:sym typeface="Cambria"/>
              </a:rPr>
              <a:t>exist in the standard model</a:t>
            </a:r>
            <a:r>
              <a:rPr lang="en" sz="2400">
                <a:latin typeface="Cambria"/>
                <a:ea typeface="Cambria"/>
                <a:cs typeface="Cambria"/>
                <a:sym typeface="Cambria"/>
              </a:rPr>
              <a:t> assuming </a:t>
            </a:r>
            <a:r>
              <a:rPr b="1" lang="en" sz="2400">
                <a:latin typeface="Cambria"/>
                <a:ea typeface="Cambria"/>
                <a:cs typeface="Cambria"/>
                <a:sym typeface="Cambria"/>
              </a:rPr>
              <a:t>collision resistant hash functions</a:t>
            </a:r>
            <a:r>
              <a:rPr lang="en" sz="2400">
                <a:latin typeface="Cambria"/>
                <a:ea typeface="Cambria"/>
                <a:cs typeface="Cambria"/>
                <a:sym typeface="Cambria"/>
              </a:rPr>
              <a:t> and </a:t>
            </a:r>
            <a:r>
              <a:rPr b="1" lang="en" sz="2400">
                <a:latin typeface="Cambria"/>
                <a:ea typeface="Cambria"/>
                <a:cs typeface="Cambria"/>
                <a:sym typeface="Cambria"/>
              </a:rPr>
              <a:t>point function obfuscation schemes</a:t>
            </a:r>
            <a:r>
              <a:rPr lang="en" sz="2400">
                <a:latin typeface="Cambria"/>
                <a:ea typeface="Cambria"/>
                <a:cs typeface="Cambria"/>
                <a:sym typeface="Cambria"/>
              </a:rPr>
              <a:t> exist in the standard model.</a:t>
            </a:r>
          </a:p>
        </p:txBody>
      </p:sp>
      <p:sp>
        <p:nvSpPr>
          <p:cNvPr id="634" name="Shape 634"/>
          <p:cNvSpPr txBox="1"/>
          <p:nvPr/>
        </p:nvSpPr>
        <p:spPr>
          <a:xfrm>
            <a:off x="6800275" y="1823596"/>
            <a:ext cx="2992199" cy="797699"/>
          </a:xfrm>
          <a:prstGeom prst="rect">
            <a:avLst/>
          </a:prstGeom>
          <a:noFill/>
          <a:ln>
            <a:noFill/>
          </a:ln>
        </p:spPr>
        <p:txBody>
          <a:bodyPr anchorCtr="0" anchor="ctr" bIns="91425" lIns="91425" rIns="91425" tIns="91425">
            <a:noAutofit/>
          </a:bodyPr>
          <a:lstStyle/>
          <a:p>
            <a:pPr lvl="0" rtl="0">
              <a:spcBef>
                <a:spcPts val="0"/>
              </a:spcBef>
              <a:buNone/>
            </a:pPr>
            <a:r>
              <a:rPr lang="en" sz="3000">
                <a:solidFill>
                  <a:schemeClr val="dk1"/>
                </a:solidFill>
                <a:latin typeface="Cambria"/>
                <a:ea typeface="Cambria"/>
                <a:cs typeface="Cambria"/>
                <a:sym typeface="Cambria"/>
              </a:rPr>
              <a:t>MLEWC</a:t>
            </a:r>
          </a:p>
        </p:txBody>
      </p:sp>
      <p:cxnSp>
        <p:nvCxnSpPr>
          <p:cNvPr id="635" name="Shape 635"/>
          <p:cNvCxnSpPr/>
          <p:nvPr/>
        </p:nvCxnSpPr>
        <p:spPr>
          <a:xfrm>
            <a:off x="5308675" y="2222456"/>
            <a:ext cx="1415399" cy="0"/>
          </a:xfrm>
          <a:prstGeom prst="straightConnector1">
            <a:avLst/>
          </a:prstGeom>
          <a:noFill/>
          <a:ln cap="flat" w="19050">
            <a:solidFill>
              <a:schemeClr val="dk2"/>
            </a:solidFill>
            <a:prstDash val="solid"/>
            <a:round/>
            <a:headEnd len="lg" w="lg" type="none"/>
            <a:tailEnd len="lg" w="lg" type="triangle"/>
          </a:ln>
        </p:spPr>
      </p:cxnSp>
      <p:sp>
        <p:nvSpPr>
          <p:cNvPr id="636" name="Shape 636"/>
          <p:cNvSpPr txBox="1"/>
          <p:nvPr/>
        </p:nvSpPr>
        <p:spPr>
          <a:xfrm>
            <a:off x="215925" y="2829200"/>
            <a:ext cx="7687500" cy="1084800"/>
          </a:xfrm>
          <a:prstGeom prst="rect">
            <a:avLst/>
          </a:prstGeom>
          <a:noFill/>
          <a:ln>
            <a:noFill/>
          </a:ln>
        </p:spPr>
        <p:txBody>
          <a:bodyPr anchorCtr="0" anchor="ctr" bIns="91425" lIns="91425" rIns="91425" tIns="91425">
            <a:noAutofit/>
          </a:bodyPr>
          <a:lstStyle/>
          <a:p>
            <a:pPr rtl="0">
              <a:spcBef>
                <a:spcPts val="0"/>
              </a:spcBef>
              <a:buNone/>
            </a:pPr>
            <a:r>
              <a:rPr lang="en" sz="2000">
                <a:solidFill>
                  <a:schemeClr val="dk1"/>
                </a:solidFill>
                <a:latin typeface="Cambria"/>
                <a:ea typeface="Cambria"/>
                <a:cs typeface="Cambria"/>
                <a:sym typeface="Cambria"/>
              </a:rPr>
              <a:t>* Composable distributional indistinguishable</a:t>
            </a:r>
          </a:p>
          <a:p>
            <a:pPr lvl="0" rtl="0">
              <a:spcBef>
                <a:spcPts val="0"/>
              </a:spcBef>
              <a:buNone/>
            </a:pPr>
            <a:r>
              <a:rPr lang="en" sz="2000">
                <a:solidFill>
                  <a:schemeClr val="dk1"/>
                </a:solidFill>
                <a:latin typeface="Cambria"/>
                <a:ea typeface="Cambria"/>
                <a:cs typeface="Cambria"/>
                <a:sym typeface="Cambria"/>
              </a:rPr>
              <a:t>   point-function obfuscation scheme</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0" name="Shape 640"/>
        <p:cNvGrpSpPr/>
        <p:nvPr/>
      </p:nvGrpSpPr>
      <p:grpSpPr>
        <a:xfrm>
          <a:off x="0" y="0"/>
          <a:ext cx="0" cy="0"/>
          <a:chOff x="0" y="0"/>
          <a:chExt cx="0" cy="0"/>
        </a:xfrm>
      </p:grpSpPr>
      <p:sp>
        <p:nvSpPr>
          <p:cNvPr id="641" name="Shape 641"/>
          <p:cNvSpPr txBox="1"/>
          <p:nvPr>
            <p:ph type="title"/>
          </p:nvPr>
        </p:nvSpPr>
        <p:spPr>
          <a:xfrm>
            <a:off x="0" y="4"/>
            <a:ext cx="8229600" cy="1143299"/>
          </a:xfrm>
          <a:prstGeom prst="rect">
            <a:avLst/>
          </a:prstGeom>
        </p:spPr>
        <p:txBody>
          <a:bodyPr anchorCtr="0" anchor="t" bIns="91425" lIns="91425" rIns="91425" tIns="91425">
            <a:noAutofit/>
          </a:bodyPr>
          <a:lstStyle/>
          <a:p>
            <a:pPr lvl="0" rtl="0">
              <a:spcBef>
                <a:spcPts val="0"/>
              </a:spcBef>
              <a:buNone/>
            </a:pPr>
            <a:r>
              <a:rPr lang="en"/>
              <a:t>Comparing without tags: An idea</a:t>
            </a:r>
          </a:p>
        </p:txBody>
      </p:sp>
      <p:pic>
        <p:nvPicPr>
          <p:cNvPr id="642" name="Shape 642"/>
          <p:cNvPicPr preferRelativeResize="0"/>
          <p:nvPr/>
        </p:nvPicPr>
        <p:blipFill>
          <a:blip r:embed="rId3">
            <a:alphaModFix/>
          </a:blip>
          <a:stretch>
            <a:fillRect/>
          </a:stretch>
        </p:blipFill>
        <p:spPr>
          <a:xfrm>
            <a:off x="7231538" y="2663867"/>
            <a:ext cx="1378299" cy="2109749"/>
          </a:xfrm>
          <a:prstGeom prst="rect">
            <a:avLst/>
          </a:prstGeom>
          <a:noFill/>
          <a:ln>
            <a:noFill/>
          </a:ln>
        </p:spPr>
      </p:pic>
      <p:sp>
        <p:nvSpPr>
          <p:cNvPr id="643" name="Shape 643"/>
          <p:cNvSpPr txBox="1"/>
          <p:nvPr/>
        </p:nvSpPr>
        <p:spPr>
          <a:xfrm>
            <a:off x="7365550" y="2123333"/>
            <a:ext cx="1415100" cy="271499"/>
          </a:xfrm>
          <a:prstGeom prst="rect">
            <a:avLst/>
          </a:prstGeom>
          <a:noFill/>
          <a:ln>
            <a:noFill/>
          </a:ln>
        </p:spPr>
        <p:txBody>
          <a:bodyPr anchorCtr="0" anchor="t" bIns="91425" lIns="91425" rIns="91425" tIns="91425">
            <a:noAutofit/>
          </a:bodyPr>
          <a:lstStyle/>
          <a:p>
            <a:pPr lvl="0" rtl="0">
              <a:spcBef>
                <a:spcPts val="0"/>
              </a:spcBef>
              <a:buNone/>
            </a:pPr>
            <a:r>
              <a:rPr b="1" lang="en" sz="1800"/>
              <a:t>Server</a:t>
            </a:r>
          </a:p>
        </p:txBody>
      </p:sp>
      <p:sp>
        <p:nvSpPr>
          <p:cNvPr id="644" name="Shape 644"/>
          <p:cNvSpPr txBox="1"/>
          <p:nvPr/>
        </p:nvSpPr>
        <p:spPr>
          <a:xfrm>
            <a:off x="411150" y="2303766"/>
            <a:ext cx="1005000" cy="271499"/>
          </a:xfrm>
          <a:prstGeom prst="rect">
            <a:avLst/>
          </a:prstGeom>
          <a:noFill/>
          <a:ln>
            <a:noFill/>
          </a:ln>
        </p:spPr>
        <p:txBody>
          <a:bodyPr anchorCtr="0" anchor="t" bIns="91425" lIns="91425" rIns="91425" tIns="91425">
            <a:noAutofit/>
          </a:bodyPr>
          <a:lstStyle/>
          <a:p>
            <a:pPr lvl="0" rtl="0">
              <a:spcBef>
                <a:spcPts val="0"/>
              </a:spcBef>
              <a:buNone/>
            </a:pPr>
            <a:r>
              <a:rPr b="1" lang="en" sz="1800"/>
              <a:t>Client</a:t>
            </a:r>
          </a:p>
        </p:txBody>
      </p:sp>
      <p:pic>
        <p:nvPicPr>
          <p:cNvPr id="645" name="Shape 645"/>
          <p:cNvPicPr preferRelativeResize="0"/>
          <p:nvPr/>
        </p:nvPicPr>
        <p:blipFill>
          <a:blip r:embed="rId4">
            <a:alphaModFix/>
          </a:blip>
          <a:stretch>
            <a:fillRect/>
          </a:stretch>
        </p:blipFill>
        <p:spPr>
          <a:xfrm>
            <a:off x="195125" y="2880820"/>
            <a:ext cx="1218550" cy="1189849"/>
          </a:xfrm>
          <a:prstGeom prst="rect">
            <a:avLst/>
          </a:prstGeom>
          <a:noFill/>
          <a:ln>
            <a:noFill/>
          </a:ln>
        </p:spPr>
      </p:pic>
      <p:sp>
        <p:nvSpPr>
          <p:cNvPr id="646" name="Shape 646"/>
          <p:cNvSpPr txBox="1"/>
          <p:nvPr/>
        </p:nvSpPr>
        <p:spPr>
          <a:xfrm>
            <a:off x="6636825" y="4606100"/>
            <a:ext cx="3116700" cy="1005899"/>
          </a:xfrm>
          <a:prstGeom prst="rect">
            <a:avLst/>
          </a:prstGeom>
          <a:noFill/>
          <a:ln>
            <a:noFill/>
          </a:ln>
        </p:spPr>
        <p:txBody>
          <a:bodyPr anchorCtr="0" anchor="t" bIns="91425" lIns="91425" rIns="91425" tIns="91425">
            <a:noAutofit/>
          </a:bodyPr>
          <a:lstStyle/>
          <a:p>
            <a:pPr lvl="0" rtl="0">
              <a:spcBef>
                <a:spcPts val="0"/>
              </a:spcBef>
              <a:buNone/>
            </a:pPr>
            <a:r>
              <a:rPr b="1" lang="en" sz="2400">
                <a:solidFill>
                  <a:srgbClr val="980000"/>
                </a:solidFill>
                <a:latin typeface="Cambria"/>
                <a:ea typeface="Cambria"/>
                <a:cs typeface="Cambria"/>
                <a:sym typeface="Cambria"/>
              </a:rPr>
              <a:t>Σ = </a:t>
            </a:r>
            <a:r>
              <a:rPr b="1" i="1" lang="en" sz="3000">
                <a:solidFill>
                  <a:srgbClr val="980000"/>
                </a:solidFill>
                <a:latin typeface="Cambria"/>
                <a:ea typeface="Cambria"/>
                <a:cs typeface="Cambria"/>
                <a:sym typeface="Cambria"/>
              </a:rPr>
              <a:t>c</a:t>
            </a:r>
            <a:r>
              <a:rPr b="1" baseline="-25000" i="1" lang="en" sz="3000">
                <a:solidFill>
                  <a:srgbClr val="980000"/>
                </a:solidFill>
                <a:latin typeface="Cambria"/>
                <a:ea typeface="Cambria"/>
                <a:cs typeface="Cambria"/>
                <a:sym typeface="Cambria"/>
              </a:rPr>
              <a:t>1 </a:t>
            </a:r>
            <a:r>
              <a:rPr b="1" i="1" lang="en" sz="3000">
                <a:solidFill>
                  <a:srgbClr val="980000"/>
                </a:solidFill>
                <a:latin typeface="Cambria"/>
                <a:ea typeface="Cambria"/>
                <a:cs typeface="Cambria"/>
                <a:sym typeface="Cambria"/>
              </a:rPr>
              <a:t>, c</a:t>
            </a:r>
            <a:r>
              <a:rPr b="1" baseline="-25000" i="1" lang="en" sz="3000">
                <a:solidFill>
                  <a:srgbClr val="980000"/>
                </a:solidFill>
                <a:latin typeface="Cambria"/>
                <a:ea typeface="Cambria"/>
                <a:cs typeface="Cambria"/>
                <a:sym typeface="Cambria"/>
              </a:rPr>
              <a:t>2</a:t>
            </a:r>
            <a:r>
              <a:rPr b="1" i="1" lang="en" sz="3000">
                <a:solidFill>
                  <a:srgbClr val="980000"/>
                </a:solidFill>
                <a:latin typeface="Cambria"/>
                <a:ea typeface="Cambria"/>
                <a:cs typeface="Cambria"/>
                <a:sym typeface="Cambria"/>
              </a:rPr>
              <a:t>, …, c</a:t>
            </a:r>
            <a:r>
              <a:rPr b="1" baseline="-25000" i="1" lang="en" sz="3000">
                <a:solidFill>
                  <a:srgbClr val="980000"/>
                </a:solidFill>
                <a:latin typeface="Cambria"/>
                <a:ea typeface="Cambria"/>
                <a:cs typeface="Cambria"/>
                <a:sym typeface="Cambria"/>
              </a:rPr>
              <a:t>n</a:t>
            </a:r>
          </a:p>
        </p:txBody>
      </p:sp>
      <p:sp>
        <p:nvSpPr>
          <p:cNvPr id="647" name="Shape 647"/>
          <p:cNvSpPr txBox="1"/>
          <p:nvPr/>
        </p:nvSpPr>
        <p:spPr>
          <a:xfrm>
            <a:off x="526300" y="4467300"/>
            <a:ext cx="556199" cy="666899"/>
          </a:xfrm>
          <a:prstGeom prst="rect">
            <a:avLst/>
          </a:prstGeom>
          <a:noFill/>
          <a:ln>
            <a:noFill/>
          </a:ln>
        </p:spPr>
        <p:txBody>
          <a:bodyPr anchorCtr="0" anchor="t" bIns="91425" lIns="91425" rIns="91425" tIns="91425">
            <a:noAutofit/>
          </a:bodyPr>
          <a:lstStyle/>
          <a:p>
            <a:pPr lvl="0" rtl="0">
              <a:spcBef>
                <a:spcPts val="0"/>
              </a:spcBef>
              <a:buNone/>
            </a:pPr>
            <a:r>
              <a:rPr b="1" i="1" lang="en" sz="3000">
                <a:solidFill>
                  <a:schemeClr val="dk1"/>
                </a:solidFill>
                <a:latin typeface="Cambria"/>
                <a:ea typeface="Cambria"/>
                <a:cs typeface="Cambria"/>
                <a:sym typeface="Cambria"/>
              </a:rPr>
              <a:t>m</a:t>
            </a:r>
          </a:p>
        </p:txBody>
      </p:sp>
      <p:sp>
        <p:nvSpPr>
          <p:cNvPr id="648" name="Shape 648"/>
          <p:cNvSpPr txBox="1"/>
          <p:nvPr/>
        </p:nvSpPr>
        <p:spPr>
          <a:xfrm>
            <a:off x="1672900" y="1040775"/>
            <a:ext cx="5301900" cy="4382100"/>
          </a:xfrm>
          <a:prstGeom prst="rect">
            <a:avLst/>
          </a:prstGeom>
          <a:noFill/>
          <a:ln>
            <a:noFill/>
          </a:ln>
        </p:spPr>
        <p:txBody>
          <a:bodyPr anchorCtr="0" anchor="t" bIns="91425" lIns="91425" rIns="91425" tIns="91425">
            <a:noAutofit/>
          </a:bodyPr>
          <a:lstStyle/>
          <a:p>
            <a:pPr indent="-419100" lvl="0" marL="457200" rtl="0">
              <a:spcBef>
                <a:spcPts val="0"/>
              </a:spcBef>
              <a:buClr>
                <a:schemeClr val="dk1"/>
              </a:buClr>
              <a:buSzPct val="100000"/>
              <a:buFont typeface="Cambria"/>
              <a:buAutoNum type="arabicPeriod"/>
            </a:pPr>
            <a:r>
              <a:rPr lang="en" sz="3000">
                <a:solidFill>
                  <a:schemeClr val="dk1"/>
                </a:solidFill>
                <a:latin typeface="Cambria"/>
                <a:ea typeface="Cambria"/>
                <a:cs typeface="Cambria"/>
                <a:sym typeface="Cambria"/>
              </a:rPr>
              <a:t>Client sends across </a:t>
            </a:r>
            <a:r>
              <a:rPr b="1" i="1" lang="en" sz="3000">
                <a:solidFill>
                  <a:srgbClr val="980000"/>
                </a:solidFill>
                <a:latin typeface="Cambria"/>
                <a:ea typeface="Cambria"/>
                <a:cs typeface="Cambria"/>
                <a:sym typeface="Cambria"/>
              </a:rPr>
              <a:t>m</a:t>
            </a:r>
          </a:p>
          <a:p>
            <a:pPr indent="-419100" lvl="0" marL="457200" rtl="0">
              <a:spcBef>
                <a:spcPts val="0"/>
              </a:spcBef>
              <a:buClr>
                <a:schemeClr val="dk1"/>
              </a:buClr>
              <a:buSzPct val="100000"/>
              <a:buFont typeface="Cambria"/>
              <a:buAutoNum type="arabicPeriod"/>
            </a:pPr>
            <a:r>
              <a:rPr lang="en" sz="3000">
                <a:solidFill>
                  <a:schemeClr val="dk1"/>
                </a:solidFill>
                <a:latin typeface="Cambria"/>
                <a:ea typeface="Cambria"/>
                <a:cs typeface="Cambria"/>
                <a:sym typeface="Cambria"/>
              </a:rPr>
              <a:t>Server makes key </a:t>
            </a:r>
            <a:r>
              <a:rPr b="1" i="1" lang="en" sz="3000">
                <a:solidFill>
                  <a:srgbClr val="980000"/>
                </a:solidFill>
                <a:latin typeface="Cambria"/>
                <a:ea typeface="Cambria"/>
                <a:cs typeface="Cambria"/>
                <a:sym typeface="Cambria"/>
              </a:rPr>
              <a:t>k</a:t>
            </a:r>
            <a:r>
              <a:rPr lang="en" sz="3000">
                <a:solidFill>
                  <a:schemeClr val="dk1"/>
                </a:solidFill>
                <a:latin typeface="Cambria"/>
                <a:ea typeface="Cambria"/>
                <a:cs typeface="Cambria"/>
                <a:sym typeface="Cambria"/>
              </a:rPr>
              <a:t> from </a:t>
            </a:r>
            <a:r>
              <a:rPr b="1" i="1" lang="en" sz="3000">
                <a:solidFill>
                  <a:srgbClr val="980000"/>
                </a:solidFill>
                <a:latin typeface="Cambria"/>
                <a:ea typeface="Cambria"/>
                <a:cs typeface="Cambria"/>
                <a:sym typeface="Cambria"/>
              </a:rPr>
              <a:t>m</a:t>
            </a:r>
          </a:p>
          <a:p>
            <a:pPr indent="-419100" lvl="0" marL="457200" rtl="0">
              <a:spcBef>
                <a:spcPts val="0"/>
              </a:spcBef>
              <a:buClr>
                <a:schemeClr val="dk1"/>
              </a:buClr>
              <a:buSzPct val="100000"/>
              <a:buFont typeface="Cambria"/>
              <a:buAutoNum type="arabicPeriod"/>
            </a:pPr>
            <a:r>
              <a:rPr lang="en" sz="3000">
                <a:solidFill>
                  <a:schemeClr val="dk1"/>
                </a:solidFill>
                <a:latin typeface="Cambria"/>
                <a:ea typeface="Cambria"/>
                <a:cs typeface="Cambria"/>
                <a:sym typeface="Cambria"/>
              </a:rPr>
              <a:t>Server</a:t>
            </a:r>
            <a:r>
              <a:rPr i="1" lang="en" sz="3000">
                <a:solidFill>
                  <a:schemeClr val="dk1"/>
                </a:solidFill>
                <a:latin typeface="Cambria"/>
                <a:ea typeface="Cambria"/>
                <a:cs typeface="Cambria"/>
                <a:sym typeface="Cambria"/>
              </a:rPr>
              <a:t> </a:t>
            </a:r>
            <a:r>
              <a:rPr lang="en" sz="3000">
                <a:solidFill>
                  <a:schemeClr val="dk1"/>
                </a:solidFill>
                <a:latin typeface="Cambria"/>
                <a:ea typeface="Cambria"/>
                <a:cs typeface="Cambria"/>
                <a:sym typeface="Cambria"/>
              </a:rPr>
              <a:t>decrypts each of </a:t>
            </a:r>
            <a:br>
              <a:rPr lang="en" sz="3000">
                <a:solidFill>
                  <a:schemeClr val="dk1"/>
                </a:solidFill>
                <a:latin typeface="Cambria"/>
                <a:ea typeface="Cambria"/>
                <a:cs typeface="Cambria"/>
                <a:sym typeface="Cambria"/>
              </a:rPr>
            </a:br>
            <a:r>
              <a:rPr b="1" i="1" lang="en" sz="3000">
                <a:solidFill>
                  <a:srgbClr val="980000"/>
                </a:solidFill>
                <a:latin typeface="Cambria"/>
                <a:ea typeface="Cambria"/>
                <a:cs typeface="Cambria"/>
                <a:sym typeface="Cambria"/>
              </a:rPr>
              <a:t>c</a:t>
            </a:r>
            <a:r>
              <a:rPr b="1" baseline="-25000" i="1" lang="en" sz="3000">
                <a:solidFill>
                  <a:srgbClr val="980000"/>
                </a:solidFill>
                <a:latin typeface="Cambria"/>
                <a:ea typeface="Cambria"/>
                <a:cs typeface="Cambria"/>
                <a:sym typeface="Cambria"/>
              </a:rPr>
              <a:t>1 </a:t>
            </a:r>
            <a:r>
              <a:rPr b="1" i="1" lang="en" sz="3000">
                <a:solidFill>
                  <a:srgbClr val="980000"/>
                </a:solidFill>
                <a:latin typeface="Cambria"/>
                <a:ea typeface="Cambria"/>
                <a:cs typeface="Cambria"/>
                <a:sym typeface="Cambria"/>
              </a:rPr>
              <a:t>, c</a:t>
            </a:r>
            <a:r>
              <a:rPr b="1" baseline="-25000" i="1" lang="en" sz="3000">
                <a:solidFill>
                  <a:srgbClr val="980000"/>
                </a:solidFill>
                <a:latin typeface="Cambria"/>
                <a:ea typeface="Cambria"/>
                <a:cs typeface="Cambria"/>
                <a:sym typeface="Cambria"/>
              </a:rPr>
              <a:t>2 </a:t>
            </a:r>
            <a:r>
              <a:rPr b="1" i="1" lang="en" sz="3000">
                <a:solidFill>
                  <a:srgbClr val="980000"/>
                </a:solidFill>
                <a:latin typeface="Cambria"/>
                <a:ea typeface="Cambria"/>
                <a:cs typeface="Cambria"/>
                <a:sym typeface="Cambria"/>
              </a:rPr>
              <a:t>,…, c</a:t>
            </a:r>
            <a:r>
              <a:rPr b="1" baseline="-25000" i="1" lang="en" sz="3000">
                <a:solidFill>
                  <a:srgbClr val="980000"/>
                </a:solidFill>
                <a:latin typeface="Cambria"/>
                <a:ea typeface="Cambria"/>
                <a:cs typeface="Cambria"/>
                <a:sym typeface="Cambria"/>
              </a:rPr>
              <a:t>n</a:t>
            </a:r>
            <a:r>
              <a:rPr i="1" lang="en" sz="3000">
                <a:solidFill>
                  <a:schemeClr val="dk1"/>
                </a:solidFill>
                <a:latin typeface="Cambria"/>
                <a:ea typeface="Cambria"/>
                <a:cs typeface="Cambria"/>
                <a:sym typeface="Cambria"/>
              </a:rPr>
              <a:t>  </a:t>
            </a:r>
            <a:r>
              <a:rPr lang="en" sz="3000">
                <a:solidFill>
                  <a:schemeClr val="dk1"/>
                </a:solidFill>
                <a:latin typeface="Cambria"/>
                <a:ea typeface="Cambria"/>
                <a:cs typeface="Cambria"/>
                <a:sym typeface="Cambria"/>
              </a:rPr>
              <a:t>with </a:t>
            </a:r>
            <a:r>
              <a:rPr b="1" i="1" lang="en" sz="3000">
                <a:solidFill>
                  <a:srgbClr val="980000"/>
                </a:solidFill>
                <a:latin typeface="Cambria"/>
                <a:ea typeface="Cambria"/>
                <a:cs typeface="Cambria"/>
                <a:sym typeface="Cambria"/>
              </a:rPr>
              <a:t>k</a:t>
            </a:r>
          </a:p>
          <a:p>
            <a:pPr indent="-419100" lvl="0" marL="457200" rtl="0">
              <a:spcBef>
                <a:spcPts val="0"/>
              </a:spcBef>
              <a:buClr>
                <a:schemeClr val="dk1"/>
              </a:buClr>
              <a:buSzPct val="100000"/>
              <a:buFont typeface="Cambria"/>
              <a:buAutoNum type="arabicPeriod"/>
            </a:pPr>
            <a:r>
              <a:rPr lang="en" sz="3000">
                <a:solidFill>
                  <a:schemeClr val="dk1"/>
                </a:solidFill>
                <a:latin typeface="Cambria"/>
                <a:ea typeface="Cambria"/>
                <a:cs typeface="Cambria"/>
                <a:sym typeface="Cambria"/>
              </a:rPr>
              <a:t>Server checks if any of the results is </a:t>
            </a:r>
            <a:r>
              <a:rPr b="1" i="1" lang="en" sz="3000">
                <a:solidFill>
                  <a:srgbClr val="980000"/>
                </a:solidFill>
                <a:latin typeface="Cambria"/>
                <a:ea typeface="Cambria"/>
                <a:cs typeface="Cambria"/>
                <a:sym typeface="Cambria"/>
              </a:rPr>
              <a:t>m</a:t>
            </a:r>
          </a:p>
          <a:p>
            <a:pPr indent="-419100" lvl="0" marL="457200" rtl="0">
              <a:spcBef>
                <a:spcPts val="0"/>
              </a:spcBef>
              <a:buClr>
                <a:schemeClr val="dk1"/>
              </a:buClr>
              <a:buSzPct val="100000"/>
              <a:buFont typeface="Cambria"/>
              <a:buAutoNum type="arabicPeriod"/>
            </a:pPr>
            <a:r>
              <a:rPr lang="en" sz="3000">
                <a:solidFill>
                  <a:schemeClr val="dk1"/>
                </a:solidFill>
                <a:latin typeface="Cambria"/>
                <a:ea typeface="Cambria"/>
                <a:cs typeface="Cambria"/>
                <a:sym typeface="Cambria"/>
              </a:rPr>
              <a:t>If no match, server keeps </a:t>
            </a:r>
            <a:r>
              <a:rPr b="1" i="1" lang="en" sz="3000">
                <a:solidFill>
                  <a:srgbClr val="980000"/>
                </a:solidFill>
                <a:latin typeface="Cambria"/>
                <a:ea typeface="Cambria"/>
                <a:cs typeface="Cambria"/>
                <a:sym typeface="Cambria"/>
              </a:rPr>
              <a:t>m</a:t>
            </a:r>
            <a:r>
              <a:rPr i="1" lang="en" sz="3000">
                <a:solidFill>
                  <a:schemeClr val="dk1"/>
                </a:solidFill>
                <a:latin typeface="Cambria"/>
                <a:ea typeface="Cambria"/>
                <a:cs typeface="Cambria"/>
                <a:sym typeface="Cambria"/>
              </a:rPr>
              <a:t>, </a:t>
            </a:r>
            <a:r>
              <a:rPr lang="en" sz="3000">
                <a:solidFill>
                  <a:schemeClr val="dk1"/>
                </a:solidFill>
                <a:latin typeface="Cambria"/>
                <a:ea typeface="Cambria"/>
                <a:cs typeface="Cambria"/>
                <a:sym typeface="Cambria"/>
              </a:rPr>
              <a:t>otherwise doesn’t</a:t>
            </a:r>
          </a:p>
        </p:txBody>
      </p:sp>
      <p:sp>
        <p:nvSpPr>
          <p:cNvPr id="649" name="Shape 649"/>
          <p:cNvSpPr txBox="1"/>
          <p:nvPr/>
        </p:nvSpPr>
        <p:spPr>
          <a:xfrm>
            <a:off x="618075" y="5649000"/>
            <a:ext cx="7126200" cy="1143299"/>
          </a:xfrm>
          <a:prstGeom prst="rect">
            <a:avLst/>
          </a:prstGeom>
          <a:noFill/>
          <a:ln>
            <a:noFill/>
          </a:ln>
        </p:spPr>
        <p:txBody>
          <a:bodyPr anchorCtr="0" anchor="ctr" bIns="91425" lIns="91425" rIns="91425" tIns="91425">
            <a:noAutofit/>
          </a:bodyPr>
          <a:lstStyle/>
          <a:p>
            <a:pPr rtl="0" algn="ctr">
              <a:spcBef>
                <a:spcPts val="0"/>
              </a:spcBef>
              <a:buNone/>
            </a:pPr>
            <a:r>
              <a:rPr b="1" lang="en" sz="2400">
                <a:solidFill>
                  <a:srgbClr val="FF0000"/>
                </a:solidFill>
                <a:latin typeface="Cambria"/>
                <a:ea typeface="Cambria"/>
                <a:cs typeface="Cambria"/>
                <a:sym typeface="Cambria"/>
              </a:rPr>
              <a:t>Problem</a:t>
            </a:r>
            <a:r>
              <a:rPr lang="en" sz="2400">
                <a:solidFill>
                  <a:schemeClr val="dk1"/>
                </a:solidFill>
                <a:latin typeface="Cambria"/>
                <a:ea typeface="Cambria"/>
                <a:cs typeface="Cambria"/>
                <a:sym typeface="Cambria"/>
              </a:rPr>
              <a:t>: Server learns </a:t>
            </a:r>
            <a:r>
              <a:rPr i="1" lang="en" sz="2400">
                <a:solidFill>
                  <a:schemeClr val="dk1"/>
                </a:solidFill>
                <a:latin typeface="Cambria"/>
                <a:ea typeface="Cambria"/>
                <a:cs typeface="Cambria"/>
                <a:sym typeface="Cambria"/>
              </a:rPr>
              <a:t>m</a:t>
            </a:r>
          </a:p>
          <a:p>
            <a:pPr lvl="0" rtl="0" algn="ctr">
              <a:spcBef>
                <a:spcPts val="0"/>
              </a:spcBef>
              <a:buNone/>
            </a:pPr>
            <a:r>
              <a:rPr b="1" lang="en" sz="2400">
                <a:solidFill>
                  <a:srgbClr val="38761D"/>
                </a:solidFill>
                <a:latin typeface="Cambria"/>
                <a:ea typeface="Cambria"/>
                <a:cs typeface="Cambria"/>
                <a:sym typeface="Cambria"/>
              </a:rPr>
              <a:t>Solution</a:t>
            </a:r>
            <a:r>
              <a:rPr lang="en" sz="2400">
                <a:solidFill>
                  <a:schemeClr val="dk1"/>
                </a:solidFill>
                <a:latin typeface="Cambria"/>
                <a:ea typeface="Cambria"/>
                <a:cs typeface="Cambria"/>
                <a:sym typeface="Cambria"/>
              </a:rPr>
              <a:t>: Do the comparison over FHE</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8">
                                            <p:txEl>
                                              <p:pRg end="0" st="0"/>
                                            </p:txEl>
                                          </p:spTgt>
                                        </p:tgtEl>
                                        <p:attrNameLst>
                                          <p:attrName>style.visibility</p:attrName>
                                        </p:attrNameLst>
                                      </p:cBhvr>
                                      <p:to>
                                        <p:strVal val="visible"/>
                                      </p:to>
                                    </p:set>
                                    <p:animEffect filter="fade" transition="in">
                                      <p:cBhvr>
                                        <p:cTn dur="1000"/>
                                        <p:tgtEl>
                                          <p:spTgt spid="64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8">
                                            <p:txEl>
                                              <p:pRg end="1" st="1"/>
                                            </p:txEl>
                                          </p:spTgt>
                                        </p:tgtEl>
                                        <p:attrNameLst>
                                          <p:attrName>style.visibility</p:attrName>
                                        </p:attrNameLst>
                                      </p:cBhvr>
                                      <p:to>
                                        <p:strVal val="visible"/>
                                      </p:to>
                                    </p:set>
                                    <p:animEffect filter="fade" transition="in">
                                      <p:cBhvr>
                                        <p:cTn dur="1000"/>
                                        <p:tgtEl>
                                          <p:spTgt spid="64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8">
                                            <p:txEl>
                                              <p:pRg end="2" st="2"/>
                                            </p:txEl>
                                          </p:spTgt>
                                        </p:tgtEl>
                                        <p:attrNameLst>
                                          <p:attrName>style.visibility</p:attrName>
                                        </p:attrNameLst>
                                      </p:cBhvr>
                                      <p:to>
                                        <p:strVal val="visible"/>
                                      </p:to>
                                    </p:set>
                                    <p:animEffect filter="fade" transition="in">
                                      <p:cBhvr>
                                        <p:cTn dur="1000"/>
                                        <p:tgtEl>
                                          <p:spTgt spid="64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8">
                                            <p:txEl>
                                              <p:pRg end="3" st="3"/>
                                            </p:txEl>
                                          </p:spTgt>
                                        </p:tgtEl>
                                        <p:attrNameLst>
                                          <p:attrName>style.visibility</p:attrName>
                                        </p:attrNameLst>
                                      </p:cBhvr>
                                      <p:to>
                                        <p:strVal val="visible"/>
                                      </p:to>
                                    </p:set>
                                    <p:animEffect filter="fade" transition="in">
                                      <p:cBhvr>
                                        <p:cTn dur="1000"/>
                                        <p:tgtEl>
                                          <p:spTgt spid="64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8">
                                            <p:txEl>
                                              <p:pRg end="4" st="4"/>
                                            </p:txEl>
                                          </p:spTgt>
                                        </p:tgtEl>
                                        <p:attrNameLst>
                                          <p:attrName>style.visibility</p:attrName>
                                        </p:attrNameLst>
                                      </p:cBhvr>
                                      <p:to>
                                        <p:strVal val="visible"/>
                                      </p:to>
                                    </p:set>
                                    <p:animEffect filter="fade" transition="in">
                                      <p:cBhvr>
                                        <p:cTn dur="1000"/>
                                        <p:tgtEl>
                                          <p:spTgt spid="64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9"/>
                                        </p:tgtEl>
                                        <p:attrNameLst>
                                          <p:attrName>style.visibility</p:attrName>
                                        </p:attrNameLst>
                                      </p:cBhvr>
                                      <p:to>
                                        <p:strVal val="visible"/>
                                      </p:to>
                                    </p:set>
                                    <p:animEffect filter="fade" transition="in">
                                      <p:cBhvr>
                                        <p:cTn dur="1000"/>
                                        <p:tgtEl>
                                          <p:spTgt spid="6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3" name="Shape 653"/>
        <p:cNvGrpSpPr/>
        <p:nvPr/>
      </p:nvGrpSpPr>
      <p:grpSpPr>
        <a:xfrm>
          <a:off x="0" y="0"/>
          <a:ext cx="0" cy="0"/>
          <a:chOff x="0" y="0"/>
          <a:chExt cx="0" cy="0"/>
        </a:xfrm>
      </p:grpSpPr>
      <p:sp>
        <p:nvSpPr>
          <p:cNvPr id="654" name="Shape 654"/>
          <p:cNvSpPr txBox="1"/>
          <p:nvPr>
            <p:ph type="title"/>
          </p:nvPr>
        </p:nvSpPr>
        <p:spPr>
          <a:xfrm>
            <a:off x="0" y="4"/>
            <a:ext cx="8229600" cy="1143299"/>
          </a:xfrm>
          <a:prstGeom prst="rect">
            <a:avLst/>
          </a:prstGeom>
        </p:spPr>
        <p:txBody>
          <a:bodyPr anchorCtr="0" anchor="t" bIns="91425" lIns="91425" rIns="91425" tIns="91425">
            <a:noAutofit/>
          </a:bodyPr>
          <a:lstStyle/>
          <a:p>
            <a:pPr lvl="0">
              <a:spcBef>
                <a:spcPts val="0"/>
              </a:spcBef>
              <a:buNone/>
            </a:pPr>
            <a:r>
              <a:rPr lang="en"/>
              <a:t>Comparing with FHE</a:t>
            </a:r>
          </a:p>
        </p:txBody>
      </p:sp>
      <p:sp>
        <p:nvSpPr>
          <p:cNvPr id="655" name="Shape 655"/>
          <p:cNvSpPr txBox="1"/>
          <p:nvPr/>
        </p:nvSpPr>
        <p:spPr>
          <a:xfrm>
            <a:off x="76200" y="814050"/>
            <a:ext cx="8991600" cy="2810099"/>
          </a:xfrm>
          <a:prstGeom prst="rect">
            <a:avLst/>
          </a:prstGeom>
          <a:noFill/>
          <a:ln cap="flat" w="9525">
            <a:solidFill>
              <a:srgbClr val="B7B7B7"/>
            </a:solidFill>
            <a:prstDash val="solid"/>
            <a:round/>
            <a:headEnd len="med" w="med" type="none"/>
            <a:tailEnd len="med" w="med" type="none"/>
          </a:ln>
        </p:spPr>
        <p:txBody>
          <a:bodyPr anchorCtr="0" anchor="t" bIns="91425" lIns="91425" rIns="91425" tIns="91425">
            <a:noAutofit/>
          </a:bodyPr>
          <a:lstStyle/>
          <a:p>
            <a:pPr lvl="0" rtl="0">
              <a:lnSpc>
                <a:spcPct val="115000"/>
              </a:lnSpc>
              <a:spcBef>
                <a:spcPts val="0"/>
              </a:spcBef>
              <a:buNone/>
            </a:pPr>
            <a:r>
              <a:rPr b="1" lang="en" sz="3000">
                <a:solidFill>
                  <a:schemeClr val="dk1"/>
                </a:solidFill>
              </a:rPr>
              <a:t>Fully Homomorphic encryption [G’09]</a:t>
            </a:r>
          </a:p>
          <a:p>
            <a:pPr lvl="0" rtl="0">
              <a:spcBef>
                <a:spcPts val="0"/>
              </a:spcBef>
              <a:buNone/>
            </a:pPr>
            <a:r>
              <a:rPr lang="en" sz="2400">
                <a:solidFill>
                  <a:schemeClr val="dk1"/>
                </a:solidFill>
                <a:latin typeface="Cambria"/>
                <a:ea typeface="Cambria"/>
                <a:cs typeface="Cambria"/>
                <a:sym typeface="Cambria"/>
              </a:rPr>
              <a:t>FHE = (K, E, D, Ev) is a fully homomorphic encryption scheme if:</a:t>
            </a:r>
          </a:p>
          <a:p>
            <a:pPr indent="-355600" lvl="0" marL="457200" rtl="0">
              <a:spcBef>
                <a:spcPts val="0"/>
              </a:spcBef>
              <a:buClr>
                <a:schemeClr val="dk1"/>
              </a:buClr>
              <a:buSzPct val="100000"/>
              <a:buFont typeface="Cambria"/>
              <a:buAutoNum type="arabicPeriod"/>
            </a:pPr>
            <a:r>
              <a:rPr lang="en" sz="2000">
                <a:solidFill>
                  <a:schemeClr val="dk1"/>
                </a:solidFill>
                <a:latin typeface="Cambria"/>
                <a:ea typeface="Cambria"/>
                <a:cs typeface="Cambria"/>
                <a:sym typeface="Cambria"/>
              </a:rPr>
              <a:t>(K, E, D) form a regular PKE scheme</a:t>
            </a:r>
          </a:p>
          <a:p>
            <a:pPr indent="-381000" lvl="0" marL="457200" rtl="0">
              <a:spcBef>
                <a:spcPts val="0"/>
              </a:spcBef>
              <a:buClr>
                <a:schemeClr val="dk1"/>
              </a:buClr>
              <a:buSzPct val="120000"/>
              <a:buFont typeface="Cambria"/>
              <a:buAutoNum type="arabicPeriod"/>
            </a:pPr>
            <a:r>
              <a:rPr lang="en" sz="2000">
                <a:solidFill>
                  <a:schemeClr val="dk1"/>
                </a:solidFill>
                <a:latin typeface="Cambria"/>
                <a:ea typeface="Cambria"/>
                <a:cs typeface="Cambria"/>
                <a:sym typeface="Cambria"/>
              </a:rPr>
              <a:t>Ev is the homomorphic evaluation algorithm. </a:t>
            </a:r>
            <a:br>
              <a:rPr lang="en" sz="2000">
                <a:solidFill>
                  <a:schemeClr val="dk1"/>
                </a:solidFill>
                <a:latin typeface="Cambria"/>
                <a:ea typeface="Cambria"/>
                <a:cs typeface="Cambria"/>
                <a:sym typeface="Cambria"/>
              </a:rPr>
            </a:br>
            <a:r>
              <a:rPr lang="en" sz="2000">
                <a:solidFill>
                  <a:schemeClr val="dk1"/>
                </a:solidFill>
                <a:latin typeface="Cambria"/>
                <a:ea typeface="Cambria"/>
                <a:cs typeface="Cambria"/>
                <a:sym typeface="Cambria"/>
              </a:rPr>
              <a:t>For all circuits </a:t>
            </a:r>
            <a:r>
              <a:rPr i="1" lang="en" sz="2000">
                <a:solidFill>
                  <a:schemeClr val="dk1"/>
                </a:solidFill>
                <a:latin typeface="Cambria"/>
                <a:ea typeface="Cambria"/>
                <a:cs typeface="Cambria"/>
                <a:sym typeface="Cambria"/>
              </a:rPr>
              <a:t>C, </a:t>
            </a:r>
            <a:r>
              <a:rPr lang="en" sz="2000">
                <a:solidFill>
                  <a:schemeClr val="dk1"/>
                </a:solidFill>
                <a:latin typeface="Cambria"/>
                <a:ea typeface="Cambria"/>
                <a:cs typeface="Cambria"/>
                <a:sym typeface="Cambria"/>
              </a:rPr>
              <a:t>for all valid inputs </a:t>
            </a:r>
            <a:r>
              <a:rPr i="1" lang="en" sz="2000">
                <a:solidFill>
                  <a:schemeClr val="dk1"/>
                </a:solidFill>
                <a:latin typeface="Cambria"/>
                <a:ea typeface="Cambria"/>
                <a:cs typeface="Cambria"/>
                <a:sym typeface="Cambria"/>
              </a:rPr>
              <a:t>m</a:t>
            </a:r>
            <a:r>
              <a:rPr baseline="-25000" i="1" lang="en" sz="2000">
                <a:solidFill>
                  <a:schemeClr val="dk1"/>
                </a:solidFill>
                <a:latin typeface="Cambria"/>
                <a:ea typeface="Cambria"/>
                <a:cs typeface="Cambria"/>
                <a:sym typeface="Cambria"/>
              </a:rPr>
              <a:t>1 </a:t>
            </a:r>
            <a:r>
              <a:rPr i="1" lang="en" sz="2000">
                <a:solidFill>
                  <a:schemeClr val="dk1"/>
                </a:solidFill>
                <a:latin typeface="Cambria"/>
                <a:ea typeface="Cambria"/>
                <a:cs typeface="Cambria"/>
                <a:sym typeface="Cambria"/>
              </a:rPr>
              <a:t>,..., m</a:t>
            </a:r>
            <a:r>
              <a:rPr baseline="-25000" i="1" lang="en" sz="2000">
                <a:solidFill>
                  <a:schemeClr val="dk1"/>
                </a:solidFill>
                <a:latin typeface="Cambria"/>
                <a:ea typeface="Cambria"/>
                <a:cs typeface="Cambria"/>
                <a:sym typeface="Cambria"/>
              </a:rPr>
              <a:t>n</a:t>
            </a:r>
            <a:r>
              <a:rPr i="1" lang="en" sz="2000">
                <a:solidFill>
                  <a:schemeClr val="dk1"/>
                </a:solidFill>
                <a:latin typeface="Cambria"/>
                <a:ea typeface="Cambria"/>
                <a:cs typeface="Cambria"/>
                <a:sym typeface="Cambria"/>
              </a:rPr>
              <a:t>,</a:t>
            </a:r>
            <a:r>
              <a:rPr lang="en" sz="2000">
                <a:solidFill>
                  <a:schemeClr val="dk1"/>
                </a:solidFill>
                <a:latin typeface="Cambria"/>
                <a:ea typeface="Cambria"/>
                <a:cs typeface="Cambria"/>
                <a:sym typeface="Cambria"/>
              </a:rPr>
              <a:t> when (pk, sk)↢ K() and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1 </a:t>
            </a:r>
            <a:r>
              <a:rPr i="1" lang="en" sz="2000">
                <a:solidFill>
                  <a:schemeClr val="dk1"/>
                </a:solidFill>
                <a:latin typeface="Cambria"/>
                <a:ea typeface="Cambria"/>
                <a:cs typeface="Cambria"/>
                <a:sym typeface="Cambria"/>
              </a:rPr>
              <a:t>,..., c</a:t>
            </a:r>
            <a:r>
              <a:rPr baseline="-25000" i="1" lang="en" sz="2000">
                <a:solidFill>
                  <a:schemeClr val="dk1"/>
                </a:solidFill>
                <a:latin typeface="Cambria"/>
                <a:ea typeface="Cambria"/>
                <a:cs typeface="Cambria"/>
                <a:sym typeface="Cambria"/>
              </a:rPr>
              <a:t>n </a:t>
            </a:r>
            <a:r>
              <a:rPr lang="en" sz="2000">
                <a:solidFill>
                  <a:schemeClr val="dk1"/>
                </a:solidFill>
                <a:latin typeface="Cambria"/>
                <a:ea typeface="Cambria"/>
                <a:cs typeface="Cambria"/>
                <a:sym typeface="Cambria"/>
              </a:rPr>
              <a:t>are encryptions of  </a:t>
            </a:r>
            <a:r>
              <a:rPr i="1" lang="en" sz="2000">
                <a:solidFill>
                  <a:schemeClr val="dk1"/>
                </a:solidFill>
                <a:latin typeface="Cambria"/>
                <a:ea typeface="Cambria"/>
                <a:cs typeface="Cambria"/>
                <a:sym typeface="Cambria"/>
              </a:rPr>
              <a:t>m</a:t>
            </a:r>
            <a:r>
              <a:rPr baseline="-25000" i="1" lang="en" sz="2000">
                <a:solidFill>
                  <a:schemeClr val="dk1"/>
                </a:solidFill>
                <a:latin typeface="Cambria"/>
                <a:ea typeface="Cambria"/>
                <a:cs typeface="Cambria"/>
                <a:sym typeface="Cambria"/>
              </a:rPr>
              <a:t>1 </a:t>
            </a:r>
            <a:r>
              <a:rPr i="1" lang="en" sz="2000">
                <a:solidFill>
                  <a:schemeClr val="dk1"/>
                </a:solidFill>
                <a:latin typeface="Cambria"/>
                <a:ea typeface="Cambria"/>
                <a:cs typeface="Cambria"/>
                <a:sym typeface="Cambria"/>
              </a:rPr>
              <a:t>,..., m</a:t>
            </a:r>
            <a:r>
              <a:rPr baseline="-25000" i="1" lang="en" sz="2000">
                <a:solidFill>
                  <a:schemeClr val="dk1"/>
                </a:solidFill>
                <a:latin typeface="Cambria"/>
                <a:ea typeface="Cambria"/>
                <a:cs typeface="Cambria"/>
                <a:sym typeface="Cambria"/>
              </a:rPr>
              <a:t>n</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with random coins:</a:t>
            </a:r>
          </a:p>
          <a:p>
            <a:pPr lvl="0" rtl="0" algn="ctr">
              <a:spcBef>
                <a:spcPts val="0"/>
              </a:spcBef>
              <a:buNone/>
            </a:pPr>
            <a:r>
              <a:rPr b="1" lang="en" sz="2000">
                <a:solidFill>
                  <a:schemeClr val="dk1"/>
                </a:solidFill>
                <a:latin typeface="Cambria"/>
                <a:ea typeface="Cambria"/>
                <a:cs typeface="Cambria"/>
                <a:sym typeface="Cambria"/>
              </a:rPr>
              <a:t>Pr[D(</a:t>
            </a:r>
            <a:r>
              <a:rPr b="1" i="1" lang="en" sz="2000">
                <a:solidFill>
                  <a:schemeClr val="dk1"/>
                </a:solidFill>
                <a:latin typeface="Cambria"/>
                <a:ea typeface="Cambria"/>
                <a:cs typeface="Cambria"/>
                <a:sym typeface="Cambria"/>
              </a:rPr>
              <a:t>sk</a:t>
            </a:r>
            <a:r>
              <a:rPr b="1" lang="en" sz="2000">
                <a:solidFill>
                  <a:schemeClr val="dk1"/>
                </a:solidFill>
                <a:latin typeface="Cambria"/>
                <a:ea typeface="Cambria"/>
                <a:cs typeface="Cambria"/>
                <a:sym typeface="Cambria"/>
              </a:rPr>
              <a:t>, Ev(</a:t>
            </a:r>
            <a:r>
              <a:rPr b="1" i="1" lang="en" sz="2000">
                <a:solidFill>
                  <a:schemeClr val="dk1"/>
                </a:solidFill>
                <a:latin typeface="Cambria"/>
                <a:ea typeface="Cambria"/>
                <a:cs typeface="Cambria"/>
                <a:sym typeface="Cambria"/>
              </a:rPr>
              <a:t>C, pk, c</a:t>
            </a:r>
            <a:r>
              <a:rPr b="1" baseline="-25000" i="1" lang="en" sz="2000">
                <a:solidFill>
                  <a:schemeClr val="dk1"/>
                </a:solidFill>
                <a:latin typeface="Cambria"/>
                <a:ea typeface="Cambria"/>
                <a:cs typeface="Cambria"/>
                <a:sym typeface="Cambria"/>
              </a:rPr>
              <a:t>1</a:t>
            </a:r>
            <a:r>
              <a:rPr b="1" i="1" lang="en" sz="2000">
                <a:solidFill>
                  <a:schemeClr val="dk1"/>
                </a:solidFill>
                <a:latin typeface="Cambria"/>
                <a:ea typeface="Cambria"/>
                <a:cs typeface="Cambria"/>
                <a:sym typeface="Cambria"/>
              </a:rPr>
              <a:t>,...,c</a:t>
            </a:r>
            <a:r>
              <a:rPr b="1" baseline="-25000" i="1" lang="en" sz="2000">
                <a:solidFill>
                  <a:schemeClr val="dk1"/>
                </a:solidFill>
                <a:latin typeface="Cambria"/>
                <a:ea typeface="Cambria"/>
                <a:cs typeface="Cambria"/>
                <a:sym typeface="Cambria"/>
              </a:rPr>
              <a:t>n</a:t>
            </a:r>
            <a:r>
              <a:rPr b="1" lang="en" sz="2000">
                <a:solidFill>
                  <a:schemeClr val="dk1"/>
                </a:solidFill>
                <a:latin typeface="Cambria"/>
                <a:ea typeface="Cambria"/>
                <a:cs typeface="Cambria"/>
                <a:sym typeface="Cambria"/>
              </a:rPr>
              <a:t>)) </a:t>
            </a:r>
            <a:r>
              <a:rPr b="1" i="1" lang="en" sz="2000">
                <a:solidFill>
                  <a:schemeClr val="dk1"/>
                </a:solidFill>
                <a:latin typeface="Cambria"/>
                <a:ea typeface="Cambria"/>
                <a:cs typeface="Cambria"/>
                <a:sym typeface="Cambria"/>
              </a:rPr>
              <a:t>≠</a:t>
            </a:r>
            <a:r>
              <a:rPr b="1" lang="en" sz="2000">
                <a:solidFill>
                  <a:schemeClr val="dk1"/>
                </a:solidFill>
                <a:latin typeface="Cambria"/>
                <a:ea typeface="Cambria"/>
                <a:cs typeface="Cambria"/>
                <a:sym typeface="Cambria"/>
              </a:rPr>
              <a:t> C(</a:t>
            </a:r>
            <a:r>
              <a:rPr b="1" i="1" lang="en" sz="2000">
                <a:solidFill>
                  <a:schemeClr val="dk1"/>
                </a:solidFill>
                <a:latin typeface="Cambria"/>
                <a:ea typeface="Cambria"/>
                <a:cs typeface="Cambria"/>
                <a:sym typeface="Cambria"/>
              </a:rPr>
              <a:t>m</a:t>
            </a:r>
            <a:r>
              <a:rPr b="1" baseline="-25000" i="1" lang="en" sz="2000">
                <a:solidFill>
                  <a:schemeClr val="dk1"/>
                </a:solidFill>
                <a:latin typeface="Cambria"/>
                <a:ea typeface="Cambria"/>
                <a:cs typeface="Cambria"/>
                <a:sym typeface="Cambria"/>
              </a:rPr>
              <a:t>1</a:t>
            </a:r>
            <a:r>
              <a:rPr b="1" i="1" lang="en" sz="2000">
                <a:solidFill>
                  <a:schemeClr val="dk1"/>
                </a:solidFill>
                <a:latin typeface="Cambria"/>
                <a:ea typeface="Cambria"/>
                <a:cs typeface="Cambria"/>
                <a:sym typeface="Cambria"/>
              </a:rPr>
              <a:t>,...,m</a:t>
            </a:r>
            <a:r>
              <a:rPr b="1" baseline="-25000" i="1" lang="en" sz="2000">
                <a:solidFill>
                  <a:schemeClr val="dk1"/>
                </a:solidFill>
                <a:latin typeface="Cambria"/>
                <a:ea typeface="Cambria"/>
                <a:cs typeface="Cambria"/>
                <a:sym typeface="Cambria"/>
              </a:rPr>
              <a:t>n</a:t>
            </a:r>
            <a:r>
              <a:rPr b="1" i="1" lang="en" sz="2000">
                <a:solidFill>
                  <a:schemeClr val="dk1"/>
                </a:solidFill>
                <a:latin typeface="Cambria"/>
                <a:ea typeface="Cambria"/>
                <a:cs typeface="Cambria"/>
                <a:sym typeface="Cambria"/>
              </a:rPr>
              <a:t>)</a:t>
            </a:r>
            <a:r>
              <a:rPr b="1" lang="en" sz="2000">
                <a:solidFill>
                  <a:schemeClr val="dk1"/>
                </a:solidFill>
                <a:latin typeface="Cambria"/>
                <a:ea typeface="Cambria"/>
                <a:cs typeface="Cambria"/>
                <a:sym typeface="Cambria"/>
              </a:rPr>
              <a:t>] is negligible.</a:t>
            </a:r>
          </a:p>
        </p:txBody>
      </p:sp>
      <p:sp>
        <p:nvSpPr>
          <p:cNvPr id="656" name="Shape 656"/>
          <p:cNvSpPr txBox="1"/>
          <p:nvPr/>
        </p:nvSpPr>
        <p:spPr>
          <a:xfrm>
            <a:off x="152400" y="3614850"/>
            <a:ext cx="6694499" cy="1732200"/>
          </a:xfrm>
          <a:prstGeom prst="rect">
            <a:avLst/>
          </a:prstGeom>
          <a:noFill/>
          <a:ln>
            <a:noFill/>
          </a:ln>
        </p:spPr>
        <p:txBody>
          <a:bodyPr anchorCtr="0" anchor="t" bIns="91425" lIns="91425" rIns="91425" tIns="91425">
            <a:noAutofit/>
          </a:bodyPr>
          <a:lstStyle/>
          <a:p>
            <a:pPr lvl="0" rtl="0">
              <a:spcBef>
                <a:spcPts val="0"/>
              </a:spcBef>
              <a:buNone/>
            </a:pPr>
            <a:r>
              <a:rPr b="1" lang="en" sz="3000">
                <a:solidFill>
                  <a:schemeClr val="dk1"/>
                </a:solidFill>
              </a:rPr>
              <a:t>The basic comparison circuit Cmp</a:t>
            </a:r>
          </a:p>
        </p:txBody>
      </p:sp>
      <p:sp>
        <p:nvSpPr>
          <p:cNvPr id="657" name="Shape 657"/>
          <p:cNvSpPr txBox="1"/>
          <p:nvPr/>
        </p:nvSpPr>
        <p:spPr>
          <a:xfrm>
            <a:off x="63175" y="5956650"/>
            <a:ext cx="8839199" cy="927599"/>
          </a:xfrm>
          <a:prstGeom prst="rect">
            <a:avLst/>
          </a:prstGeom>
          <a:noFill/>
          <a:ln>
            <a:noFill/>
          </a:ln>
        </p:spPr>
        <p:txBody>
          <a:bodyPr anchorCtr="0" anchor="ctr" bIns="91425" lIns="91425" rIns="91425" tIns="91425">
            <a:noAutofit/>
          </a:bodyPr>
          <a:lstStyle/>
          <a:p>
            <a:pPr lvl="0" rtl="0">
              <a:spcBef>
                <a:spcPts val="0"/>
              </a:spcBef>
              <a:buNone/>
            </a:pPr>
            <a:r>
              <a:rPr b="1" lang="en" sz="2400">
                <a:solidFill>
                  <a:srgbClr val="980000"/>
                </a:solidFill>
              </a:rPr>
              <a:t>Server homomorphically runs </a:t>
            </a:r>
            <a:r>
              <a:rPr b="1" lang="en" sz="2400">
                <a:solidFill>
                  <a:srgbClr val="980000"/>
                </a:solidFill>
                <a:latin typeface="Cambria"/>
                <a:ea typeface="Cambria"/>
                <a:cs typeface="Cambria"/>
                <a:sym typeface="Cambria"/>
              </a:rPr>
              <a:t>Cmp</a:t>
            </a:r>
            <a:r>
              <a:rPr b="1" lang="en" sz="2400">
                <a:solidFill>
                  <a:srgbClr val="980000"/>
                </a:solidFill>
              </a:rPr>
              <a:t> on all stored ciphertexts</a:t>
            </a:r>
          </a:p>
        </p:txBody>
      </p:sp>
      <p:sp>
        <p:nvSpPr>
          <p:cNvPr id="658" name="Shape 658"/>
          <p:cNvSpPr txBox="1"/>
          <p:nvPr/>
        </p:nvSpPr>
        <p:spPr>
          <a:xfrm>
            <a:off x="533400" y="5034775"/>
            <a:ext cx="7549200" cy="1281599"/>
          </a:xfrm>
          <a:prstGeom prst="rect">
            <a:avLst/>
          </a:prstGeom>
          <a:noFill/>
          <a:ln>
            <a:noFill/>
          </a:ln>
        </p:spPr>
        <p:txBody>
          <a:bodyPr anchorCtr="0" anchor="ctr" bIns="91425" lIns="91425" rIns="91425" tIns="91425">
            <a:noAutofit/>
          </a:bodyPr>
          <a:lstStyle/>
          <a:p>
            <a:pPr rtl="0">
              <a:spcBef>
                <a:spcPts val="0"/>
              </a:spcBef>
              <a:buNone/>
            </a:pPr>
            <a:r>
              <a:rPr lang="en" sz="2400" u="sng">
                <a:solidFill>
                  <a:schemeClr val="dk1"/>
                </a:solidFill>
                <a:latin typeface="Cambria"/>
                <a:ea typeface="Cambria"/>
                <a:cs typeface="Cambria"/>
                <a:sym typeface="Cambria"/>
              </a:rPr>
              <a:t>Cmp(</a:t>
            </a:r>
            <a:r>
              <a:rPr i="1" lang="en" sz="2400" u="sng">
                <a:solidFill>
                  <a:schemeClr val="dk1"/>
                </a:solidFill>
                <a:latin typeface="Cambria"/>
                <a:ea typeface="Cambria"/>
                <a:cs typeface="Cambria"/>
                <a:sym typeface="Cambria"/>
              </a:rPr>
              <a:t>m, p, c, n, i</a:t>
            </a:r>
            <a:r>
              <a:rPr lang="en" sz="2400" u="sng">
                <a:solidFill>
                  <a:schemeClr val="dk1"/>
                </a:solidFill>
                <a:latin typeface="Cambria"/>
                <a:ea typeface="Cambria"/>
                <a:cs typeface="Cambria"/>
                <a:sym typeface="Cambria"/>
              </a:rPr>
              <a:t>) :</a:t>
            </a:r>
          </a:p>
          <a:p>
            <a:pPr rtl="0">
              <a:spcBef>
                <a:spcPts val="0"/>
              </a:spcBef>
              <a:buNone/>
            </a:pPr>
            <a:r>
              <a:rPr lang="en" sz="2400">
                <a:solidFill>
                  <a:schemeClr val="dk1"/>
                </a:solidFill>
                <a:latin typeface="Cambria"/>
                <a:ea typeface="Cambria"/>
                <a:cs typeface="Cambria"/>
                <a:sym typeface="Cambria"/>
              </a:rPr>
              <a:t>If D(K(</a:t>
            </a:r>
            <a:r>
              <a:rPr i="1" lang="en" sz="2400">
                <a:solidFill>
                  <a:schemeClr val="dk1"/>
                </a:solidFill>
                <a:latin typeface="Cambria"/>
                <a:ea typeface="Cambria"/>
                <a:cs typeface="Cambria"/>
                <a:sym typeface="Cambria"/>
              </a:rPr>
              <a:t>p, m</a:t>
            </a:r>
            <a:r>
              <a:rPr lang="en" sz="2400">
                <a:solidFill>
                  <a:schemeClr val="dk1"/>
                </a:solidFill>
                <a:latin typeface="Cambria"/>
                <a:ea typeface="Cambria"/>
                <a:cs typeface="Cambria"/>
                <a:sym typeface="Cambria"/>
              </a:rPr>
              <a:t>), </a:t>
            </a:r>
            <a:r>
              <a:rPr i="1" lang="en" sz="2400">
                <a:solidFill>
                  <a:schemeClr val="dk1"/>
                </a:solidFill>
                <a:latin typeface="Cambria"/>
                <a:ea typeface="Cambria"/>
                <a:cs typeface="Cambria"/>
                <a:sym typeface="Cambria"/>
              </a:rPr>
              <a:t>c</a:t>
            </a:r>
            <a:r>
              <a:rPr lang="en" sz="2400">
                <a:solidFill>
                  <a:schemeClr val="dk1"/>
                </a:solidFill>
                <a:latin typeface="Cambria"/>
                <a:ea typeface="Cambria"/>
                <a:cs typeface="Cambria"/>
                <a:sym typeface="Cambria"/>
              </a:rPr>
              <a:t>) = </a:t>
            </a:r>
            <a:r>
              <a:rPr i="1" lang="en" sz="2400">
                <a:solidFill>
                  <a:schemeClr val="dk1"/>
                </a:solidFill>
                <a:latin typeface="Cambria"/>
                <a:ea typeface="Cambria"/>
                <a:cs typeface="Cambria"/>
                <a:sym typeface="Cambria"/>
              </a:rPr>
              <a:t>m</a:t>
            </a:r>
            <a:r>
              <a:rPr lang="en" sz="2400">
                <a:solidFill>
                  <a:schemeClr val="dk1"/>
                </a:solidFill>
                <a:latin typeface="Cambria"/>
                <a:ea typeface="Cambria"/>
                <a:cs typeface="Cambria"/>
                <a:sym typeface="Cambria"/>
              </a:rPr>
              <a:t> and </a:t>
            </a:r>
            <a:r>
              <a:rPr i="1" lang="en" sz="2400">
                <a:solidFill>
                  <a:schemeClr val="dk1"/>
                </a:solidFill>
                <a:latin typeface="Cambria"/>
                <a:ea typeface="Cambria"/>
                <a:cs typeface="Cambria"/>
                <a:sym typeface="Cambria"/>
              </a:rPr>
              <a:t>n = 0</a:t>
            </a:r>
            <a:r>
              <a:rPr lang="en" sz="2400">
                <a:solidFill>
                  <a:schemeClr val="dk1"/>
                </a:solidFill>
                <a:latin typeface="Cambria"/>
                <a:ea typeface="Cambria"/>
                <a:cs typeface="Cambria"/>
                <a:sym typeface="Cambria"/>
              </a:rPr>
              <a:t> then </a:t>
            </a:r>
            <a:r>
              <a:rPr i="1" lang="en" sz="2400">
                <a:solidFill>
                  <a:schemeClr val="dk1"/>
                </a:solidFill>
                <a:latin typeface="Cambria"/>
                <a:ea typeface="Cambria"/>
                <a:cs typeface="Cambria"/>
                <a:sym typeface="Cambria"/>
              </a:rPr>
              <a:t>n </a:t>
            </a:r>
            <a:r>
              <a:rPr i="1" lang="en" sz="2000">
                <a:solidFill>
                  <a:schemeClr val="dk1"/>
                </a:solidFill>
                <a:latin typeface="Cambria"/>
                <a:ea typeface="Cambria"/>
                <a:cs typeface="Cambria"/>
                <a:sym typeface="Cambria"/>
              </a:rPr>
              <a:t>↢ i</a:t>
            </a:r>
          </a:p>
          <a:p>
            <a:pPr rtl="0">
              <a:spcBef>
                <a:spcPts val="0"/>
              </a:spcBef>
              <a:buNone/>
            </a:pPr>
            <a:r>
              <a:rPr lang="en" sz="2400">
                <a:solidFill>
                  <a:schemeClr val="dk1"/>
                </a:solidFill>
                <a:latin typeface="Cambria"/>
                <a:ea typeface="Cambria"/>
                <a:cs typeface="Cambria"/>
                <a:sym typeface="Cambria"/>
              </a:rPr>
              <a:t>Return </a:t>
            </a:r>
            <a:r>
              <a:rPr i="1" lang="en" sz="2400">
                <a:solidFill>
                  <a:schemeClr val="dk1"/>
                </a:solidFill>
                <a:latin typeface="Cambria"/>
                <a:ea typeface="Cambria"/>
                <a:cs typeface="Cambria"/>
                <a:sym typeface="Cambria"/>
              </a:rPr>
              <a:t>n</a:t>
            </a:r>
            <a:r>
              <a:rPr lang="en" sz="2400">
                <a:solidFill>
                  <a:schemeClr val="dk1"/>
                </a:solidFill>
                <a:latin typeface="Cambria"/>
                <a:ea typeface="Cambria"/>
                <a:cs typeface="Cambria"/>
                <a:sym typeface="Cambria"/>
              </a:rPr>
              <a:t> </a:t>
            </a:r>
          </a:p>
          <a:p>
            <a:pPr lvl="0" rtl="0">
              <a:spcBef>
                <a:spcPts val="0"/>
              </a:spcBef>
              <a:buNone/>
            </a:pPr>
            <a:r>
              <a:t/>
            </a:r>
            <a:endParaRPr sz="2400"/>
          </a:p>
        </p:txBody>
      </p:sp>
      <p:sp>
        <p:nvSpPr>
          <p:cNvPr id="659" name="Shape 659"/>
          <p:cNvSpPr txBox="1"/>
          <p:nvPr/>
        </p:nvSpPr>
        <p:spPr>
          <a:xfrm>
            <a:off x="375425" y="4181550"/>
            <a:ext cx="8768699" cy="1281599"/>
          </a:xfrm>
          <a:prstGeom prst="rect">
            <a:avLst/>
          </a:prstGeom>
          <a:noFill/>
          <a:ln>
            <a:noFill/>
          </a:ln>
        </p:spPr>
        <p:txBody>
          <a:bodyPr anchorCtr="0" anchor="t" bIns="91425" lIns="91425" rIns="91425" tIns="91425">
            <a:noAutofit/>
          </a:bodyPr>
          <a:lstStyle/>
          <a:p>
            <a:pPr rtl="0">
              <a:spcBef>
                <a:spcPts val="0"/>
              </a:spcBef>
              <a:buNone/>
            </a:pPr>
            <a:r>
              <a:rPr lang="en" sz="2000">
                <a:solidFill>
                  <a:schemeClr val="dk1"/>
                </a:solidFill>
                <a:latin typeface="Cambria"/>
                <a:ea typeface="Cambria"/>
                <a:cs typeface="Cambria"/>
                <a:sym typeface="Cambria"/>
              </a:rPr>
              <a:t>Inputs: plaintext </a:t>
            </a:r>
            <a:r>
              <a:rPr b="1" i="1" lang="en" sz="2000">
                <a:solidFill>
                  <a:schemeClr val="dk1"/>
                </a:solidFill>
                <a:latin typeface="Cambria"/>
                <a:ea typeface="Cambria"/>
                <a:cs typeface="Cambria"/>
                <a:sym typeface="Cambria"/>
              </a:rPr>
              <a:t>m</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params </a:t>
            </a:r>
            <a:r>
              <a:rPr b="1" i="1" lang="en" sz="2000">
                <a:solidFill>
                  <a:schemeClr val="dk1"/>
                </a:solidFill>
                <a:latin typeface="Cambria"/>
                <a:ea typeface="Cambria"/>
                <a:cs typeface="Cambria"/>
                <a:sym typeface="Cambria"/>
              </a:rPr>
              <a:t>p</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ciphertext</a:t>
            </a:r>
            <a:r>
              <a:rPr i="1" lang="en" sz="2000">
                <a:solidFill>
                  <a:schemeClr val="dk1"/>
                </a:solidFill>
                <a:latin typeface="Cambria"/>
                <a:ea typeface="Cambria"/>
                <a:cs typeface="Cambria"/>
                <a:sym typeface="Cambria"/>
              </a:rPr>
              <a:t> </a:t>
            </a:r>
            <a:r>
              <a:rPr b="1" i="1" lang="en" sz="2000">
                <a:solidFill>
                  <a:schemeClr val="dk1"/>
                </a:solidFill>
                <a:latin typeface="Cambria"/>
                <a:ea typeface="Cambria"/>
                <a:cs typeface="Cambria"/>
                <a:sym typeface="Cambria"/>
              </a:rPr>
              <a:t>c</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matching index </a:t>
            </a:r>
            <a:r>
              <a:rPr b="1" i="1" lang="en" sz="2000">
                <a:solidFill>
                  <a:schemeClr val="dk1"/>
                </a:solidFill>
                <a:latin typeface="Cambria"/>
                <a:ea typeface="Cambria"/>
                <a:cs typeface="Cambria"/>
                <a:sym typeface="Cambria"/>
              </a:rPr>
              <a:t>n</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current index </a:t>
            </a:r>
            <a:r>
              <a:rPr b="1" i="1" lang="en" sz="2000">
                <a:solidFill>
                  <a:schemeClr val="dk1"/>
                </a:solidFill>
                <a:latin typeface="Cambria"/>
                <a:ea typeface="Cambria"/>
                <a:cs typeface="Cambria"/>
                <a:sym typeface="Cambria"/>
              </a:rPr>
              <a:t>i</a:t>
            </a:r>
          </a:p>
          <a:p>
            <a:pPr lvl="0" rtl="0">
              <a:spcBef>
                <a:spcPts val="0"/>
              </a:spcBef>
              <a:buNone/>
            </a:pPr>
            <a:r>
              <a:rPr lang="en" sz="2000">
                <a:solidFill>
                  <a:schemeClr val="dk1"/>
                </a:solidFill>
                <a:latin typeface="Cambria"/>
                <a:ea typeface="Cambria"/>
                <a:cs typeface="Cambria"/>
                <a:sym typeface="Cambria"/>
              </a:rPr>
              <a:t>Output: New matching index</a:t>
            </a:r>
            <a:r>
              <a:rPr i="1" lang="en" sz="2000">
                <a:solidFill>
                  <a:schemeClr val="dk1"/>
                </a:solidFill>
                <a:latin typeface="Cambria"/>
                <a:ea typeface="Cambria"/>
                <a:cs typeface="Cambria"/>
                <a:sym typeface="Cambria"/>
              </a:rPr>
              <a:t> </a:t>
            </a:r>
            <a:r>
              <a:rPr b="1" i="1" lang="en" sz="2000">
                <a:solidFill>
                  <a:schemeClr val="dk1"/>
                </a:solidFill>
                <a:latin typeface="Cambria"/>
                <a:ea typeface="Cambria"/>
                <a:cs typeface="Cambria"/>
                <a:sym typeface="Cambria"/>
              </a:rPr>
              <a:t>n</a:t>
            </a:r>
          </a:p>
        </p:txBody>
      </p:sp>
      <p:sp>
        <p:nvSpPr>
          <p:cNvPr id="660" name="Shape 660"/>
          <p:cNvSpPr txBox="1"/>
          <p:nvPr/>
        </p:nvSpPr>
        <p:spPr>
          <a:xfrm>
            <a:off x="6127300" y="4923450"/>
            <a:ext cx="2940299" cy="804600"/>
          </a:xfrm>
          <a:prstGeom prst="rect">
            <a:avLst/>
          </a:prstGeom>
          <a:noFill/>
          <a:ln cap="flat" w="9525">
            <a:solidFill>
              <a:srgbClr val="B7B7B7"/>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sz="2000">
                <a:solidFill>
                  <a:srgbClr val="980000"/>
                </a:solidFill>
                <a:latin typeface="Cambria"/>
                <a:ea typeface="Cambria"/>
                <a:cs typeface="Cambria"/>
                <a:sym typeface="Cambria"/>
              </a:rPr>
              <a:t>Circuit size is fixed. </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5"/>
                                        </p:tgtEl>
                                        <p:attrNameLst>
                                          <p:attrName>style.visibility</p:attrName>
                                        </p:attrNameLst>
                                      </p:cBhvr>
                                      <p:to>
                                        <p:strVal val="visible"/>
                                      </p:to>
                                    </p:set>
                                    <p:animEffect filter="fade" transition="in">
                                      <p:cBhvr>
                                        <p:cTn dur="1000"/>
                                        <p:tgtEl>
                                          <p:spTgt spid="65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6"/>
                                        </p:tgtEl>
                                        <p:attrNameLst>
                                          <p:attrName>style.visibility</p:attrName>
                                        </p:attrNameLst>
                                      </p:cBhvr>
                                      <p:to>
                                        <p:strVal val="visible"/>
                                      </p:to>
                                    </p:set>
                                    <p:animEffect filter="fade" transition="in">
                                      <p:cBhvr>
                                        <p:cTn dur="1000"/>
                                        <p:tgtEl>
                                          <p:spTgt spid="656"/>
                                        </p:tgtEl>
                                      </p:cBhvr>
                                    </p:animEffect>
                                  </p:childTnLst>
                                </p:cTn>
                              </p:par>
                              <p:par>
                                <p:cTn fill="hold" nodeType="withEffect" presetClass="entr" presetID="10" presetSubtype="0">
                                  <p:stCondLst>
                                    <p:cond delay="0"/>
                                  </p:stCondLst>
                                  <p:childTnLst>
                                    <p:set>
                                      <p:cBhvr>
                                        <p:cTn dur="1" fill="hold">
                                          <p:stCondLst>
                                            <p:cond delay="0"/>
                                          </p:stCondLst>
                                        </p:cTn>
                                        <p:tgtEl>
                                          <p:spTgt spid="658"/>
                                        </p:tgtEl>
                                        <p:attrNameLst>
                                          <p:attrName>style.visibility</p:attrName>
                                        </p:attrNameLst>
                                      </p:cBhvr>
                                      <p:to>
                                        <p:strVal val="visible"/>
                                      </p:to>
                                    </p:set>
                                    <p:animEffect filter="fade" transition="in">
                                      <p:cBhvr>
                                        <p:cTn dur="1000"/>
                                        <p:tgtEl>
                                          <p:spTgt spid="658"/>
                                        </p:tgtEl>
                                      </p:cBhvr>
                                    </p:animEffect>
                                  </p:childTnLst>
                                </p:cTn>
                              </p:par>
                              <p:par>
                                <p:cTn fill="hold" nodeType="withEffect" presetClass="entr" presetID="10" presetSubtype="0">
                                  <p:stCondLst>
                                    <p:cond delay="0"/>
                                  </p:stCondLst>
                                  <p:childTnLst>
                                    <p:set>
                                      <p:cBhvr>
                                        <p:cTn dur="1" fill="hold">
                                          <p:stCondLst>
                                            <p:cond delay="0"/>
                                          </p:stCondLst>
                                        </p:cTn>
                                        <p:tgtEl>
                                          <p:spTgt spid="659"/>
                                        </p:tgtEl>
                                        <p:attrNameLst>
                                          <p:attrName>style.visibility</p:attrName>
                                        </p:attrNameLst>
                                      </p:cBhvr>
                                      <p:to>
                                        <p:strVal val="visible"/>
                                      </p:to>
                                    </p:set>
                                    <p:animEffect filter="fade" transition="in">
                                      <p:cBhvr>
                                        <p:cTn dur="1000"/>
                                        <p:tgtEl>
                                          <p:spTgt spid="659"/>
                                        </p:tgtEl>
                                      </p:cBhvr>
                                    </p:animEffect>
                                  </p:childTnLst>
                                </p:cTn>
                              </p:par>
                              <p:par>
                                <p:cTn fill="hold" nodeType="withEffect" presetClass="entr" presetID="10" presetSubtype="0">
                                  <p:stCondLst>
                                    <p:cond delay="0"/>
                                  </p:stCondLst>
                                  <p:childTnLst>
                                    <p:set>
                                      <p:cBhvr>
                                        <p:cTn dur="1" fill="hold">
                                          <p:stCondLst>
                                            <p:cond delay="0"/>
                                          </p:stCondLst>
                                        </p:cTn>
                                        <p:tgtEl>
                                          <p:spTgt spid="657"/>
                                        </p:tgtEl>
                                        <p:attrNameLst>
                                          <p:attrName>style.visibility</p:attrName>
                                        </p:attrNameLst>
                                      </p:cBhvr>
                                      <p:to>
                                        <p:strVal val="visible"/>
                                      </p:to>
                                    </p:set>
                                    <p:animEffect filter="fade" transition="in">
                                      <p:cBhvr>
                                        <p:cTn dur="1000"/>
                                        <p:tgtEl>
                                          <p:spTgt spid="6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0"/>
                                        </p:tgtEl>
                                        <p:attrNameLst>
                                          <p:attrName>style.visibility</p:attrName>
                                        </p:attrNameLst>
                                      </p:cBhvr>
                                      <p:to>
                                        <p:strVal val="visible"/>
                                      </p:to>
                                    </p:set>
                                    <p:animEffect filter="fade" transition="in">
                                      <p:cBhvr>
                                        <p:cTn dur="1"/>
                                        <p:tgtEl>
                                          <p:spTgt spid="6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4" name="Shape 664"/>
        <p:cNvGrpSpPr/>
        <p:nvPr/>
      </p:nvGrpSpPr>
      <p:grpSpPr>
        <a:xfrm>
          <a:off x="0" y="0"/>
          <a:ext cx="0" cy="0"/>
          <a:chOff x="0" y="0"/>
          <a:chExt cx="0" cy="0"/>
        </a:xfrm>
      </p:grpSpPr>
      <p:sp>
        <p:nvSpPr>
          <p:cNvPr id="665" name="Shape 665"/>
          <p:cNvSpPr txBox="1"/>
          <p:nvPr>
            <p:ph type="title"/>
          </p:nvPr>
        </p:nvSpPr>
        <p:spPr>
          <a:xfrm>
            <a:off x="0" y="4"/>
            <a:ext cx="8229600" cy="1143299"/>
          </a:xfrm>
          <a:prstGeom prst="rect">
            <a:avLst/>
          </a:prstGeom>
        </p:spPr>
        <p:txBody>
          <a:bodyPr anchorCtr="0" anchor="t" bIns="91425" lIns="91425" rIns="91425" tIns="91425">
            <a:noAutofit/>
          </a:bodyPr>
          <a:lstStyle/>
          <a:p>
            <a:pPr lvl="0" rtl="0">
              <a:spcBef>
                <a:spcPts val="0"/>
              </a:spcBef>
              <a:buNone/>
            </a:pPr>
            <a:r>
              <a:rPr lang="en" sz="3000"/>
              <a:t>The (simplified) Put protocol of FCHECK</a:t>
            </a:r>
          </a:p>
        </p:txBody>
      </p:sp>
      <p:sp>
        <p:nvSpPr>
          <p:cNvPr id="666" name="Shape 666"/>
          <p:cNvSpPr txBox="1"/>
          <p:nvPr/>
        </p:nvSpPr>
        <p:spPr>
          <a:xfrm>
            <a:off x="109075" y="305000"/>
            <a:ext cx="8309999" cy="1886100"/>
          </a:xfrm>
          <a:prstGeom prst="rect">
            <a:avLst/>
          </a:prstGeom>
          <a:noFill/>
          <a:ln>
            <a:noFill/>
          </a:ln>
        </p:spPr>
        <p:txBody>
          <a:bodyPr anchorCtr="0" anchor="ctr" bIns="91425" lIns="91425" rIns="91425" tIns="91425">
            <a:noAutofit/>
          </a:bodyPr>
          <a:lstStyle/>
          <a:p>
            <a:pPr lvl="0" rtl="0" algn="ctr">
              <a:spcBef>
                <a:spcPts val="0"/>
              </a:spcBef>
              <a:buNone/>
            </a:pPr>
            <a:r>
              <a:rPr lang="en" sz="2400">
                <a:latin typeface="Cambria"/>
                <a:ea typeface="Cambria"/>
                <a:cs typeface="Cambria"/>
                <a:sym typeface="Cambria"/>
              </a:rPr>
              <a:t>FCHECK[FHE, MLEWC] </a:t>
            </a:r>
          </a:p>
          <a:p>
            <a:pPr lvl="0" rtl="0" algn="ctr">
              <a:spcBef>
                <a:spcPts val="0"/>
              </a:spcBef>
              <a:buNone/>
            </a:pPr>
            <a:r>
              <a:rPr lang="en" sz="2400">
                <a:latin typeface="Cambria"/>
                <a:ea typeface="Cambria"/>
                <a:cs typeface="Cambria"/>
                <a:sym typeface="Cambria"/>
              </a:rPr>
              <a:t>FHE = (K, E, D, Ev)</a:t>
            </a:r>
          </a:p>
          <a:p>
            <a:pPr lvl="0" rtl="0" algn="ctr">
              <a:spcBef>
                <a:spcPts val="0"/>
              </a:spcBef>
              <a:buNone/>
            </a:pPr>
            <a:r>
              <a:rPr lang="en" sz="2400">
                <a:latin typeface="Cambria"/>
                <a:ea typeface="Cambria"/>
                <a:cs typeface="Cambria"/>
                <a:sym typeface="Cambria"/>
              </a:rPr>
              <a:t>MLEWC=(P, K’, E’, D’)</a:t>
            </a:r>
          </a:p>
          <a:p>
            <a:pPr lvl="0" rtl="0">
              <a:spcBef>
                <a:spcPts val="0"/>
              </a:spcBef>
              <a:buNone/>
            </a:pPr>
            <a:r>
              <a:t/>
            </a:r>
            <a:endParaRPr sz="2400">
              <a:latin typeface="Cambria"/>
              <a:ea typeface="Cambria"/>
              <a:cs typeface="Cambria"/>
              <a:sym typeface="Cambria"/>
            </a:endParaRPr>
          </a:p>
        </p:txBody>
      </p:sp>
      <p:sp>
        <p:nvSpPr>
          <p:cNvPr id="667" name="Shape 667"/>
          <p:cNvSpPr txBox="1"/>
          <p:nvPr/>
        </p:nvSpPr>
        <p:spPr>
          <a:xfrm>
            <a:off x="3725" y="1629925"/>
            <a:ext cx="3992100" cy="546299"/>
          </a:xfrm>
          <a:prstGeom prst="rect">
            <a:avLst/>
          </a:prstGeom>
          <a:noFill/>
          <a:ln>
            <a:noFill/>
          </a:ln>
        </p:spPr>
        <p:txBody>
          <a:bodyPr anchorCtr="0" anchor="t" bIns="91425" lIns="91425" rIns="91425" tIns="91425">
            <a:noAutofit/>
          </a:bodyPr>
          <a:lstStyle/>
          <a:p>
            <a:pPr lvl="0" rtl="0">
              <a:spcBef>
                <a:spcPts val="0"/>
              </a:spcBef>
              <a:buNone/>
            </a:pPr>
            <a:r>
              <a:rPr lang="en" sz="2400" u="sng">
                <a:latin typeface="Cambria"/>
                <a:ea typeface="Cambria"/>
                <a:cs typeface="Cambria"/>
                <a:sym typeface="Cambria"/>
              </a:rPr>
              <a:t>Put (</a:t>
            </a:r>
            <a:r>
              <a:rPr i="1" lang="en" sz="2400" u="sng">
                <a:latin typeface="Cambria"/>
                <a:ea typeface="Cambria"/>
                <a:cs typeface="Cambria"/>
                <a:sym typeface="Cambria"/>
              </a:rPr>
              <a:t>(pk, sk), m</a:t>
            </a:r>
            <a:r>
              <a:rPr lang="en" sz="2400" u="sng">
                <a:latin typeface="Cambria"/>
                <a:ea typeface="Cambria"/>
                <a:cs typeface="Cambria"/>
                <a:sym typeface="Cambria"/>
              </a:rPr>
              <a:t>)</a:t>
            </a:r>
          </a:p>
          <a:p>
            <a:pPr lvl="0" rtl="0">
              <a:spcBef>
                <a:spcPts val="0"/>
              </a:spcBef>
              <a:buNone/>
            </a:pPr>
            <a:r>
              <a:t/>
            </a:r>
            <a:endParaRPr sz="2400">
              <a:latin typeface="Cambria"/>
              <a:ea typeface="Cambria"/>
              <a:cs typeface="Cambria"/>
              <a:sym typeface="Cambria"/>
            </a:endParaRPr>
          </a:p>
          <a:p>
            <a:pPr lvl="0" rtl="0">
              <a:spcBef>
                <a:spcPts val="0"/>
              </a:spcBef>
              <a:buNone/>
            </a:pPr>
            <a:r>
              <a:t/>
            </a:r>
            <a:endParaRPr sz="2400">
              <a:latin typeface="Cambria"/>
              <a:ea typeface="Cambria"/>
              <a:cs typeface="Cambria"/>
              <a:sym typeface="Cambria"/>
            </a:endParaRPr>
          </a:p>
        </p:txBody>
      </p:sp>
      <p:sp>
        <p:nvSpPr>
          <p:cNvPr id="668" name="Shape 668"/>
          <p:cNvSpPr txBox="1"/>
          <p:nvPr/>
        </p:nvSpPr>
        <p:spPr>
          <a:xfrm>
            <a:off x="26015" y="2025800"/>
            <a:ext cx="2275200" cy="669300"/>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Encrypt</a:t>
            </a:r>
            <a:r>
              <a:rPr i="1" lang="en" sz="2000">
                <a:solidFill>
                  <a:schemeClr val="dk1"/>
                </a:solidFill>
                <a:latin typeface="Cambria"/>
                <a:ea typeface="Cambria"/>
                <a:cs typeface="Cambria"/>
                <a:sym typeface="Cambria"/>
              </a:rPr>
              <a:t> m </a:t>
            </a:r>
            <a:r>
              <a:rPr lang="en" sz="2000">
                <a:solidFill>
                  <a:schemeClr val="dk1"/>
                </a:solidFill>
                <a:latin typeface="Cambria"/>
                <a:ea typeface="Cambria"/>
                <a:cs typeface="Cambria"/>
                <a:sym typeface="Cambria"/>
              </a:rPr>
              <a:t>with</a:t>
            </a:r>
            <a:r>
              <a:rPr i="1" lang="en" sz="2000">
                <a:solidFill>
                  <a:schemeClr val="dk1"/>
                </a:solidFill>
                <a:latin typeface="Cambria"/>
                <a:ea typeface="Cambria"/>
                <a:cs typeface="Cambria"/>
                <a:sym typeface="Cambria"/>
              </a:rPr>
              <a:t> FHE </a:t>
            </a:r>
            <a:r>
              <a:rPr lang="en" sz="2000">
                <a:solidFill>
                  <a:schemeClr val="dk1"/>
                </a:solidFill>
                <a:latin typeface="Cambria"/>
                <a:ea typeface="Cambria"/>
                <a:cs typeface="Cambria"/>
                <a:sym typeface="Cambria"/>
              </a:rPr>
              <a:t>to get</a:t>
            </a:r>
            <a:r>
              <a:rPr i="1" lang="en" sz="2000">
                <a:solidFill>
                  <a:schemeClr val="dk1"/>
                </a:solidFill>
                <a:latin typeface="Cambria"/>
                <a:ea typeface="Cambria"/>
                <a:cs typeface="Cambria"/>
                <a:sym typeface="Cambria"/>
              </a:rPr>
              <a:t> c</a:t>
            </a:r>
          </a:p>
        </p:txBody>
      </p:sp>
      <p:sp>
        <p:nvSpPr>
          <p:cNvPr id="669" name="Shape 669"/>
          <p:cNvSpPr txBox="1"/>
          <p:nvPr/>
        </p:nvSpPr>
        <p:spPr>
          <a:xfrm>
            <a:off x="9296" y="3730075"/>
            <a:ext cx="3572100" cy="669300"/>
          </a:xfrm>
          <a:prstGeom prst="rect">
            <a:avLst/>
          </a:prstGeom>
          <a:noFill/>
          <a:ln>
            <a:noFill/>
          </a:ln>
        </p:spPr>
        <p:txBody>
          <a:bodyPr anchorCtr="0" anchor="ctr" bIns="91425" lIns="91425" rIns="91425" tIns="91425">
            <a:noAutofit/>
          </a:bodyPr>
          <a:lstStyle/>
          <a:p>
            <a:pPr rtl="0">
              <a:spcBef>
                <a:spcPts val="0"/>
              </a:spcBef>
              <a:buNone/>
            </a:pPr>
            <a:r>
              <a:rPr lang="en" sz="2000">
                <a:solidFill>
                  <a:schemeClr val="dk1"/>
                </a:solidFill>
                <a:latin typeface="Cambria"/>
                <a:ea typeface="Cambria"/>
                <a:cs typeface="Cambria"/>
                <a:sym typeface="Cambria"/>
              </a:rPr>
              <a:t>Decrypt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n</a:t>
            </a:r>
            <a:r>
              <a:rPr lang="en" sz="2000">
                <a:solidFill>
                  <a:schemeClr val="dk1"/>
                </a:solidFill>
                <a:latin typeface="Cambria"/>
                <a:ea typeface="Cambria"/>
                <a:cs typeface="Cambria"/>
                <a:sym typeface="Cambria"/>
              </a:rPr>
              <a:t> </a:t>
            </a:r>
          </a:p>
          <a:p>
            <a:pPr lvl="0" rtl="0">
              <a:spcBef>
                <a:spcPts val="0"/>
              </a:spcBef>
              <a:buNone/>
            </a:pPr>
            <a:r>
              <a:rPr lang="en" sz="2000">
                <a:solidFill>
                  <a:schemeClr val="dk1"/>
                </a:solidFill>
                <a:latin typeface="Cambria"/>
                <a:ea typeface="Cambria"/>
                <a:cs typeface="Cambria"/>
                <a:sym typeface="Cambria"/>
              </a:rPr>
              <a:t>Get match index n</a:t>
            </a:r>
          </a:p>
        </p:txBody>
      </p:sp>
      <p:sp>
        <p:nvSpPr>
          <p:cNvPr id="670" name="Shape 670"/>
          <p:cNvSpPr txBox="1"/>
          <p:nvPr/>
        </p:nvSpPr>
        <p:spPr>
          <a:xfrm>
            <a:off x="-16725" y="4367550"/>
            <a:ext cx="3572100" cy="1886100"/>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If </a:t>
            </a:r>
            <a:r>
              <a:rPr i="1" lang="en" sz="2000">
                <a:solidFill>
                  <a:schemeClr val="dk1"/>
                </a:solidFill>
                <a:latin typeface="Cambria"/>
                <a:ea typeface="Cambria"/>
                <a:cs typeface="Cambria"/>
                <a:sym typeface="Cambria"/>
              </a:rPr>
              <a:t>n  = 0 </a:t>
            </a:r>
            <a:r>
              <a:rPr lang="en" sz="2000">
                <a:solidFill>
                  <a:schemeClr val="dk1"/>
                </a:solidFill>
                <a:latin typeface="Cambria"/>
                <a:ea typeface="Cambria"/>
                <a:cs typeface="Cambria"/>
                <a:sym typeface="Cambria"/>
              </a:rPr>
              <a:t>then</a:t>
            </a:r>
            <a:r>
              <a:rPr i="1" lang="en" sz="2000">
                <a:solidFill>
                  <a:schemeClr val="dk1"/>
                </a:solidFill>
                <a:latin typeface="Cambria"/>
                <a:ea typeface="Cambria"/>
                <a:cs typeface="Cambria"/>
                <a:sym typeface="Cambria"/>
              </a:rPr>
              <a:t> no match,</a:t>
            </a:r>
          </a:p>
          <a:p>
            <a:pPr lvl="0" rtl="0">
              <a:spcBef>
                <a:spcPts val="0"/>
              </a:spcBef>
              <a:buNone/>
            </a:pPr>
            <a:r>
              <a:rPr i="1" lang="en" sz="2000">
                <a:solidFill>
                  <a:schemeClr val="dk1"/>
                </a:solidFill>
                <a:latin typeface="Cambria"/>
                <a:ea typeface="Cambria"/>
                <a:cs typeface="Cambria"/>
                <a:sym typeface="Cambria"/>
              </a:rPr>
              <a:t>upload new ciphertext c</a:t>
            </a:r>
            <a:r>
              <a:rPr baseline="-25000" i="1" lang="en" sz="2000">
                <a:solidFill>
                  <a:schemeClr val="dk1"/>
                </a:solidFill>
                <a:latin typeface="Cambria"/>
                <a:ea typeface="Cambria"/>
                <a:cs typeface="Cambria"/>
                <a:sym typeface="Cambria"/>
              </a:rPr>
              <a:t>m</a:t>
            </a:r>
          </a:p>
        </p:txBody>
      </p:sp>
      <p:sp>
        <p:nvSpPr>
          <p:cNvPr id="671" name="Shape 671"/>
          <p:cNvSpPr txBox="1"/>
          <p:nvPr/>
        </p:nvSpPr>
        <p:spPr>
          <a:xfrm>
            <a:off x="-3725" y="5848050"/>
            <a:ext cx="3100499" cy="481800"/>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Set </a:t>
            </a:r>
            <a:r>
              <a:rPr i="1" lang="en" sz="2000">
                <a:solidFill>
                  <a:schemeClr val="dk1"/>
                </a:solidFill>
                <a:latin typeface="Cambria"/>
                <a:ea typeface="Cambria"/>
                <a:cs typeface="Cambria"/>
                <a:sym typeface="Cambria"/>
              </a:rPr>
              <a:t>n</a:t>
            </a:r>
            <a:r>
              <a:rPr baseline="-25000" i="1" lang="en" sz="2000">
                <a:solidFill>
                  <a:schemeClr val="dk1"/>
                </a:solidFill>
                <a:latin typeface="Cambria"/>
                <a:ea typeface="Cambria"/>
                <a:cs typeface="Cambria"/>
                <a:sym typeface="Cambria"/>
              </a:rPr>
              <a:t>f</a:t>
            </a:r>
            <a:r>
              <a:rPr lang="en" sz="2000">
                <a:solidFill>
                  <a:schemeClr val="dk1"/>
                </a:solidFill>
                <a:latin typeface="Cambria"/>
                <a:ea typeface="Cambria"/>
                <a:cs typeface="Cambria"/>
                <a:sym typeface="Cambria"/>
              </a:rPr>
              <a:t> as identifier for </a:t>
            </a:r>
            <a:r>
              <a:rPr i="1" lang="en" sz="2000">
                <a:solidFill>
                  <a:schemeClr val="dk1"/>
                </a:solidFill>
                <a:latin typeface="Cambria"/>
                <a:ea typeface="Cambria"/>
                <a:cs typeface="Cambria"/>
                <a:sym typeface="Cambria"/>
              </a:rPr>
              <a:t>m</a:t>
            </a:r>
          </a:p>
        </p:txBody>
      </p:sp>
      <p:sp>
        <p:nvSpPr>
          <p:cNvPr id="672" name="Shape 672"/>
          <p:cNvSpPr txBox="1"/>
          <p:nvPr/>
        </p:nvSpPr>
        <p:spPr>
          <a:xfrm>
            <a:off x="5363725" y="1721000"/>
            <a:ext cx="3780300" cy="2676299"/>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Run </a:t>
            </a:r>
            <a:r>
              <a:rPr b="1" lang="en" sz="2000">
                <a:solidFill>
                  <a:schemeClr val="dk1"/>
                </a:solidFill>
                <a:latin typeface="Cambria"/>
                <a:ea typeface="Cambria"/>
                <a:cs typeface="Cambria"/>
                <a:sym typeface="Cambria"/>
              </a:rPr>
              <a:t>Cmp</a:t>
            </a:r>
            <a:r>
              <a:rPr lang="en" sz="2000">
                <a:solidFill>
                  <a:schemeClr val="dk1"/>
                </a:solidFill>
                <a:latin typeface="Cambria"/>
                <a:ea typeface="Cambria"/>
                <a:cs typeface="Cambria"/>
                <a:sym typeface="Cambria"/>
              </a:rPr>
              <a:t> homomorphically over all ciphertexts in Server. </a:t>
            </a:r>
          </a:p>
          <a:p>
            <a:pPr lvl="0" rtl="0">
              <a:spcBef>
                <a:spcPts val="0"/>
              </a:spcBef>
              <a:buNone/>
            </a:pPr>
            <a:r>
              <a:rPr lang="en" sz="2000">
                <a:solidFill>
                  <a:schemeClr val="dk1"/>
                </a:solidFill>
                <a:latin typeface="Cambria"/>
                <a:ea typeface="Cambria"/>
                <a:cs typeface="Cambria"/>
                <a:sym typeface="Cambria"/>
              </a:rPr>
              <a:t>Track matching index in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n </a:t>
            </a:r>
          </a:p>
        </p:txBody>
      </p:sp>
      <p:sp>
        <p:nvSpPr>
          <p:cNvPr id="673" name="Shape 673"/>
          <p:cNvSpPr txBox="1"/>
          <p:nvPr/>
        </p:nvSpPr>
        <p:spPr>
          <a:xfrm>
            <a:off x="6521600" y="1585325"/>
            <a:ext cx="2570400" cy="546299"/>
          </a:xfrm>
          <a:prstGeom prst="rect">
            <a:avLst/>
          </a:prstGeom>
          <a:noFill/>
          <a:ln>
            <a:noFill/>
          </a:ln>
        </p:spPr>
        <p:txBody>
          <a:bodyPr anchorCtr="0" anchor="t" bIns="91425" lIns="91425" rIns="91425" tIns="91425">
            <a:noAutofit/>
          </a:bodyPr>
          <a:lstStyle/>
          <a:p>
            <a:pPr lvl="0" rtl="0">
              <a:spcBef>
                <a:spcPts val="0"/>
              </a:spcBef>
              <a:buNone/>
            </a:pPr>
            <a:r>
              <a:rPr lang="en" sz="2400" u="sng">
                <a:latin typeface="Cambria"/>
                <a:ea typeface="Cambria"/>
                <a:cs typeface="Cambria"/>
                <a:sym typeface="Cambria"/>
              </a:rPr>
              <a:t>Put (Σ)</a:t>
            </a:r>
          </a:p>
          <a:p>
            <a:pPr lvl="0" rtl="0">
              <a:spcBef>
                <a:spcPts val="0"/>
              </a:spcBef>
              <a:buNone/>
            </a:pPr>
            <a:r>
              <a:t/>
            </a:r>
            <a:endParaRPr sz="2400">
              <a:latin typeface="Cambria"/>
              <a:ea typeface="Cambria"/>
              <a:cs typeface="Cambria"/>
              <a:sym typeface="Cambria"/>
            </a:endParaRPr>
          </a:p>
          <a:p>
            <a:pPr lvl="0" rtl="0">
              <a:spcBef>
                <a:spcPts val="0"/>
              </a:spcBef>
              <a:buNone/>
            </a:pPr>
            <a:r>
              <a:t/>
            </a:r>
            <a:endParaRPr sz="2400">
              <a:latin typeface="Cambria"/>
              <a:ea typeface="Cambria"/>
              <a:cs typeface="Cambria"/>
              <a:sym typeface="Cambria"/>
            </a:endParaRPr>
          </a:p>
        </p:txBody>
      </p:sp>
      <p:sp>
        <p:nvSpPr>
          <p:cNvPr id="674" name="Shape 674"/>
          <p:cNvSpPr txBox="1"/>
          <p:nvPr/>
        </p:nvSpPr>
        <p:spPr>
          <a:xfrm>
            <a:off x="5400730" y="4441900"/>
            <a:ext cx="3100499" cy="481800"/>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Return n</a:t>
            </a:r>
            <a:r>
              <a:rPr baseline="30000" lang="en" sz="2000">
                <a:solidFill>
                  <a:schemeClr val="dk1"/>
                </a:solidFill>
                <a:latin typeface="Cambria"/>
                <a:ea typeface="Cambria"/>
                <a:cs typeface="Cambria"/>
                <a:sym typeface="Cambria"/>
              </a:rPr>
              <a:t>th</a:t>
            </a:r>
            <a:r>
              <a:rPr lang="en" sz="2000">
                <a:solidFill>
                  <a:schemeClr val="dk1"/>
                </a:solidFill>
                <a:latin typeface="Cambria"/>
                <a:ea typeface="Cambria"/>
                <a:cs typeface="Cambria"/>
                <a:sym typeface="Cambria"/>
              </a:rPr>
              <a:t> ciphertext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n</a:t>
            </a:r>
          </a:p>
        </p:txBody>
      </p:sp>
      <p:sp>
        <p:nvSpPr>
          <p:cNvPr id="675" name="Shape 675"/>
          <p:cNvSpPr txBox="1"/>
          <p:nvPr/>
        </p:nvSpPr>
        <p:spPr>
          <a:xfrm>
            <a:off x="5441618" y="5291256"/>
            <a:ext cx="3289500" cy="977699"/>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If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m</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null then add to state, return index </a:t>
            </a:r>
            <a:r>
              <a:rPr i="1" lang="en" sz="2000">
                <a:solidFill>
                  <a:schemeClr val="dk1"/>
                </a:solidFill>
                <a:latin typeface="Cambria"/>
                <a:ea typeface="Cambria"/>
                <a:cs typeface="Cambria"/>
                <a:sym typeface="Cambria"/>
              </a:rPr>
              <a:t>n</a:t>
            </a:r>
            <a:r>
              <a:rPr baseline="-25000" i="1" lang="en" sz="2000">
                <a:solidFill>
                  <a:schemeClr val="dk1"/>
                </a:solidFill>
                <a:latin typeface="Cambria"/>
                <a:ea typeface="Cambria"/>
                <a:cs typeface="Cambria"/>
                <a:sym typeface="Cambria"/>
              </a:rPr>
              <a:t>f </a:t>
            </a:r>
            <a:r>
              <a:rPr lang="en" sz="2000">
                <a:solidFill>
                  <a:schemeClr val="dk1"/>
                </a:solidFill>
                <a:latin typeface="Cambria"/>
                <a:ea typeface="Cambria"/>
                <a:cs typeface="Cambria"/>
                <a:sym typeface="Cambria"/>
              </a:rPr>
              <a:t>as file ID</a:t>
            </a:r>
          </a:p>
        </p:txBody>
      </p:sp>
      <p:sp>
        <p:nvSpPr>
          <p:cNvPr id="676" name="Shape 676"/>
          <p:cNvSpPr txBox="1"/>
          <p:nvPr/>
        </p:nvSpPr>
        <p:spPr>
          <a:xfrm>
            <a:off x="3478550" y="1657700"/>
            <a:ext cx="1491000" cy="1143299"/>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pk, c</a:t>
            </a:r>
          </a:p>
        </p:txBody>
      </p:sp>
      <p:sp>
        <p:nvSpPr>
          <p:cNvPr id="677" name="Shape 677"/>
          <p:cNvSpPr txBox="1"/>
          <p:nvPr/>
        </p:nvSpPr>
        <p:spPr>
          <a:xfrm>
            <a:off x="3657600" y="3296150"/>
            <a:ext cx="1149599" cy="669300"/>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n </a:t>
            </a:r>
          </a:p>
        </p:txBody>
      </p:sp>
      <p:sp>
        <p:nvSpPr>
          <p:cNvPr id="678" name="Shape 678"/>
          <p:cNvSpPr txBox="1"/>
          <p:nvPr/>
        </p:nvSpPr>
        <p:spPr>
          <a:xfrm>
            <a:off x="3478550" y="4195950"/>
            <a:ext cx="1491000" cy="1143299"/>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n</a:t>
            </a:r>
          </a:p>
        </p:txBody>
      </p:sp>
      <p:sp>
        <p:nvSpPr>
          <p:cNvPr id="679" name="Shape 679"/>
          <p:cNvSpPr txBox="1"/>
          <p:nvPr/>
        </p:nvSpPr>
        <p:spPr>
          <a:xfrm>
            <a:off x="3902750" y="3997725"/>
            <a:ext cx="642600" cy="597000"/>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n</a:t>
            </a:r>
          </a:p>
        </p:txBody>
      </p:sp>
      <p:sp>
        <p:nvSpPr>
          <p:cNvPr id="680" name="Shape 680"/>
          <p:cNvSpPr txBox="1"/>
          <p:nvPr/>
        </p:nvSpPr>
        <p:spPr>
          <a:xfrm>
            <a:off x="3478550" y="4815900"/>
            <a:ext cx="1491000" cy="1143299"/>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m</a:t>
            </a:r>
          </a:p>
        </p:txBody>
      </p:sp>
      <p:sp>
        <p:nvSpPr>
          <p:cNvPr id="681" name="Shape 681"/>
          <p:cNvSpPr txBox="1"/>
          <p:nvPr/>
        </p:nvSpPr>
        <p:spPr>
          <a:xfrm>
            <a:off x="3478550" y="5277050"/>
            <a:ext cx="1491000" cy="1143299"/>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n</a:t>
            </a:r>
            <a:r>
              <a:rPr baseline="-25000" i="1" lang="en" sz="2000">
                <a:solidFill>
                  <a:schemeClr val="dk1"/>
                </a:solidFill>
                <a:latin typeface="Cambria"/>
                <a:ea typeface="Cambria"/>
                <a:cs typeface="Cambria"/>
                <a:sym typeface="Cambria"/>
              </a:rPr>
              <a:t>f</a:t>
            </a:r>
          </a:p>
        </p:txBody>
      </p:sp>
      <p:cxnSp>
        <p:nvCxnSpPr>
          <p:cNvPr id="682" name="Shape 682"/>
          <p:cNvCxnSpPr/>
          <p:nvPr/>
        </p:nvCxnSpPr>
        <p:spPr>
          <a:xfrm>
            <a:off x="3048000" y="2510875"/>
            <a:ext cx="2163299" cy="0"/>
          </a:xfrm>
          <a:prstGeom prst="straightConnector1">
            <a:avLst/>
          </a:prstGeom>
          <a:noFill/>
          <a:ln cap="flat" w="19050">
            <a:solidFill>
              <a:schemeClr val="dk2"/>
            </a:solidFill>
            <a:prstDash val="solid"/>
            <a:round/>
            <a:headEnd len="lg" w="lg" type="none"/>
            <a:tailEnd len="lg" w="lg" type="stealth"/>
          </a:ln>
        </p:spPr>
      </p:cxnSp>
      <p:cxnSp>
        <p:nvCxnSpPr>
          <p:cNvPr id="683" name="Shape 683"/>
          <p:cNvCxnSpPr/>
          <p:nvPr/>
        </p:nvCxnSpPr>
        <p:spPr>
          <a:xfrm>
            <a:off x="3127925" y="3897350"/>
            <a:ext cx="2163299" cy="0"/>
          </a:xfrm>
          <a:prstGeom prst="straightConnector1">
            <a:avLst/>
          </a:prstGeom>
          <a:noFill/>
          <a:ln cap="flat" w="19050">
            <a:solidFill>
              <a:schemeClr val="dk2"/>
            </a:solidFill>
            <a:prstDash val="solid"/>
            <a:round/>
            <a:headEnd len="lg" w="lg" type="stealth"/>
            <a:tailEnd len="lg" w="lg" type="none"/>
          </a:ln>
        </p:spPr>
      </p:cxnSp>
      <p:cxnSp>
        <p:nvCxnSpPr>
          <p:cNvPr id="684" name="Shape 684"/>
          <p:cNvCxnSpPr/>
          <p:nvPr/>
        </p:nvCxnSpPr>
        <p:spPr>
          <a:xfrm>
            <a:off x="3124200" y="4448625"/>
            <a:ext cx="2163299" cy="0"/>
          </a:xfrm>
          <a:prstGeom prst="straightConnector1">
            <a:avLst/>
          </a:prstGeom>
          <a:noFill/>
          <a:ln cap="flat" w="19050">
            <a:solidFill>
              <a:schemeClr val="dk2"/>
            </a:solidFill>
            <a:prstDash val="solid"/>
            <a:round/>
            <a:headEnd len="lg" w="lg" type="none"/>
            <a:tailEnd len="lg" w="lg" type="stealth"/>
          </a:ln>
        </p:spPr>
      </p:cxnSp>
      <p:cxnSp>
        <p:nvCxnSpPr>
          <p:cNvPr id="685" name="Shape 685"/>
          <p:cNvCxnSpPr/>
          <p:nvPr/>
        </p:nvCxnSpPr>
        <p:spPr>
          <a:xfrm>
            <a:off x="3127925" y="4964150"/>
            <a:ext cx="2163299" cy="0"/>
          </a:xfrm>
          <a:prstGeom prst="straightConnector1">
            <a:avLst/>
          </a:prstGeom>
          <a:noFill/>
          <a:ln cap="flat" w="19050">
            <a:solidFill>
              <a:schemeClr val="dk2"/>
            </a:solidFill>
            <a:prstDash val="solid"/>
            <a:round/>
            <a:headEnd len="lg" w="lg" type="stealth"/>
            <a:tailEnd len="lg" w="lg" type="none"/>
          </a:ln>
        </p:spPr>
      </p:cxnSp>
      <p:cxnSp>
        <p:nvCxnSpPr>
          <p:cNvPr id="686" name="Shape 686"/>
          <p:cNvCxnSpPr/>
          <p:nvPr/>
        </p:nvCxnSpPr>
        <p:spPr>
          <a:xfrm>
            <a:off x="3124200" y="5591625"/>
            <a:ext cx="2163299" cy="0"/>
          </a:xfrm>
          <a:prstGeom prst="straightConnector1">
            <a:avLst/>
          </a:prstGeom>
          <a:noFill/>
          <a:ln cap="flat" w="19050">
            <a:solidFill>
              <a:schemeClr val="dk2"/>
            </a:solidFill>
            <a:prstDash val="solid"/>
            <a:round/>
            <a:headEnd len="lg" w="lg" type="none"/>
            <a:tailEnd len="lg" w="lg" type="stealth"/>
          </a:ln>
        </p:spPr>
      </p:cxnSp>
      <p:cxnSp>
        <p:nvCxnSpPr>
          <p:cNvPr id="687" name="Shape 687"/>
          <p:cNvCxnSpPr/>
          <p:nvPr/>
        </p:nvCxnSpPr>
        <p:spPr>
          <a:xfrm>
            <a:off x="3127925" y="6107150"/>
            <a:ext cx="2163299" cy="0"/>
          </a:xfrm>
          <a:prstGeom prst="straightConnector1">
            <a:avLst/>
          </a:prstGeom>
          <a:noFill/>
          <a:ln cap="flat" w="19050">
            <a:solidFill>
              <a:schemeClr val="dk2"/>
            </a:solidFill>
            <a:prstDash val="solid"/>
            <a:round/>
            <a:headEnd len="lg" w="lg" type="stealth"/>
            <a:tailEnd len="lg" w="lg" type="none"/>
          </a:ln>
        </p:spPr>
      </p:cxnSp>
      <p:pic>
        <p:nvPicPr>
          <p:cNvPr id="688" name="Shape 688"/>
          <p:cNvPicPr preferRelativeResize="0"/>
          <p:nvPr/>
        </p:nvPicPr>
        <p:blipFill>
          <a:blip r:embed="rId3">
            <a:alphaModFix/>
          </a:blip>
          <a:stretch>
            <a:fillRect/>
          </a:stretch>
        </p:blipFill>
        <p:spPr>
          <a:xfrm>
            <a:off x="59471" y="865973"/>
            <a:ext cx="906000" cy="884650"/>
          </a:xfrm>
          <a:prstGeom prst="rect">
            <a:avLst/>
          </a:prstGeom>
          <a:noFill/>
          <a:ln>
            <a:noFill/>
          </a:ln>
        </p:spPr>
      </p:pic>
      <p:sp>
        <p:nvSpPr>
          <p:cNvPr id="689" name="Shape 689"/>
          <p:cNvSpPr txBox="1"/>
          <p:nvPr/>
        </p:nvSpPr>
        <p:spPr>
          <a:xfrm>
            <a:off x="87462" y="508119"/>
            <a:ext cx="1005000" cy="271499"/>
          </a:xfrm>
          <a:prstGeom prst="rect">
            <a:avLst/>
          </a:prstGeom>
          <a:noFill/>
          <a:ln>
            <a:noFill/>
          </a:ln>
        </p:spPr>
        <p:txBody>
          <a:bodyPr anchorCtr="0" anchor="t" bIns="91425" lIns="91425" rIns="91425" tIns="91425">
            <a:noAutofit/>
          </a:bodyPr>
          <a:lstStyle/>
          <a:p>
            <a:pPr lvl="0" rtl="0">
              <a:spcBef>
                <a:spcPts val="0"/>
              </a:spcBef>
              <a:buNone/>
            </a:pPr>
            <a:r>
              <a:rPr b="1" lang="en" sz="1800"/>
              <a:t>Client</a:t>
            </a:r>
          </a:p>
        </p:txBody>
      </p:sp>
      <p:sp>
        <p:nvSpPr>
          <p:cNvPr id="690" name="Shape 690"/>
          <p:cNvSpPr txBox="1"/>
          <p:nvPr/>
        </p:nvSpPr>
        <p:spPr>
          <a:xfrm>
            <a:off x="8229600" y="491336"/>
            <a:ext cx="1415100" cy="271499"/>
          </a:xfrm>
          <a:prstGeom prst="rect">
            <a:avLst/>
          </a:prstGeom>
          <a:noFill/>
          <a:ln>
            <a:noFill/>
          </a:ln>
        </p:spPr>
        <p:txBody>
          <a:bodyPr anchorCtr="0" anchor="t" bIns="91425" lIns="91425" rIns="91425" tIns="91425">
            <a:noAutofit/>
          </a:bodyPr>
          <a:lstStyle/>
          <a:p>
            <a:pPr lvl="0" rtl="0">
              <a:spcBef>
                <a:spcPts val="0"/>
              </a:spcBef>
              <a:buNone/>
            </a:pPr>
            <a:r>
              <a:rPr b="1" lang="en" sz="1800"/>
              <a:t>Server</a:t>
            </a:r>
          </a:p>
        </p:txBody>
      </p:sp>
      <p:pic>
        <p:nvPicPr>
          <p:cNvPr id="691" name="Shape 691"/>
          <p:cNvPicPr preferRelativeResize="0"/>
          <p:nvPr/>
        </p:nvPicPr>
        <p:blipFill>
          <a:blip r:embed="rId4">
            <a:alphaModFix/>
          </a:blip>
          <a:stretch>
            <a:fillRect/>
          </a:stretch>
        </p:blipFill>
        <p:spPr>
          <a:xfrm>
            <a:off x="8419073" y="892224"/>
            <a:ext cx="464925" cy="711649"/>
          </a:xfrm>
          <a:prstGeom prst="rect">
            <a:avLst/>
          </a:prstGeom>
          <a:noFill/>
          <a:ln>
            <a:noFill/>
          </a:ln>
        </p:spPr>
      </p:pic>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8"/>
                                        </p:tgtEl>
                                        <p:attrNameLst>
                                          <p:attrName>style.visibility</p:attrName>
                                        </p:attrNameLst>
                                      </p:cBhvr>
                                      <p:to>
                                        <p:strVal val="visible"/>
                                      </p:to>
                                    </p:set>
                                    <p:animEffect filter="fade" transition="in">
                                      <p:cBhvr>
                                        <p:cTn dur="1000"/>
                                        <p:tgtEl>
                                          <p:spTgt spid="668"/>
                                        </p:tgtEl>
                                      </p:cBhvr>
                                    </p:animEffect>
                                  </p:childTnLst>
                                </p:cTn>
                              </p:par>
                              <p:par>
                                <p:cTn fill="hold" nodeType="withEffect" presetClass="entr" presetID="10" presetSubtype="0">
                                  <p:stCondLst>
                                    <p:cond delay="0"/>
                                  </p:stCondLst>
                                  <p:childTnLst>
                                    <p:set>
                                      <p:cBhvr>
                                        <p:cTn dur="1" fill="hold">
                                          <p:stCondLst>
                                            <p:cond delay="0"/>
                                          </p:stCondLst>
                                        </p:cTn>
                                        <p:tgtEl>
                                          <p:spTgt spid="672"/>
                                        </p:tgtEl>
                                        <p:attrNameLst>
                                          <p:attrName>style.visibility</p:attrName>
                                        </p:attrNameLst>
                                      </p:cBhvr>
                                      <p:to>
                                        <p:strVal val="visible"/>
                                      </p:to>
                                    </p:set>
                                    <p:animEffect filter="fade" transition="in">
                                      <p:cBhvr>
                                        <p:cTn dur="1000"/>
                                        <p:tgtEl>
                                          <p:spTgt spid="672"/>
                                        </p:tgtEl>
                                      </p:cBhvr>
                                    </p:animEffect>
                                  </p:childTnLst>
                                </p:cTn>
                              </p:par>
                              <p:par>
                                <p:cTn fill="hold" nodeType="withEffect" presetClass="entr" presetID="10" presetSubtype="0">
                                  <p:stCondLst>
                                    <p:cond delay="0"/>
                                  </p:stCondLst>
                                  <p:childTnLst>
                                    <p:set>
                                      <p:cBhvr>
                                        <p:cTn dur="1" fill="hold">
                                          <p:stCondLst>
                                            <p:cond delay="0"/>
                                          </p:stCondLst>
                                        </p:cTn>
                                        <p:tgtEl>
                                          <p:spTgt spid="676"/>
                                        </p:tgtEl>
                                        <p:attrNameLst>
                                          <p:attrName>style.visibility</p:attrName>
                                        </p:attrNameLst>
                                      </p:cBhvr>
                                      <p:to>
                                        <p:strVal val="visible"/>
                                      </p:to>
                                    </p:set>
                                    <p:animEffect filter="fade" transition="in">
                                      <p:cBhvr>
                                        <p:cTn dur="1000"/>
                                        <p:tgtEl>
                                          <p:spTgt spid="676"/>
                                        </p:tgtEl>
                                      </p:cBhvr>
                                    </p:animEffect>
                                  </p:childTnLst>
                                </p:cTn>
                              </p:par>
                              <p:par>
                                <p:cTn fill="hold" nodeType="withEffect" presetClass="entr" presetID="10" presetSubtype="0">
                                  <p:stCondLst>
                                    <p:cond delay="0"/>
                                  </p:stCondLst>
                                  <p:childTnLst>
                                    <p:set>
                                      <p:cBhvr>
                                        <p:cTn dur="1" fill="hold">
                                          <p:stCondLst>
                                            <p:cond delay="0"/>
                                          </p:stCondLst>
                                        </p:cTn>
                                        <p:tgtEl>
                                          <p:spTgt spid="682"/>
                                        </p:tgtEl>
                                        <p:attrNameLst>
                                          <p:attrName>style.visibility</p:attrName>
                                        </p:attrNameLst>
                                      </p:cBhvr>
                                      <p:to>
                                        <p:strVal val="visible"/>
                                      </p:to>
                                    </p:set>
                                    <p:animEffect filter="fade" transition="in">
                                      <p:cBhvr>
                                        <p:cTn dur="1000"/>
                                        <p:tgtEl>
                                          <p:spTgt spid="682"/>
                                        </p:tgtEl>
                                      </p:cBhvr>
                                    </p:animEffect>
                                  </p:childTnLst>
                                </p:cTn>
                              </p:par>
                              <p:par>
                                <p:cTn fill="hold" nodeType="withEffect" presetClass="entr" presetID="10" presetSubtype="0">
                                  <p:stCondLst>
                                    <p:cond delay="0"/>
                                  </p:stCondLst>
                                  <p:childTnLst>
                                    <p:set>
                                      <p:cBhvr>
                                        <p:cTn dur="1" fill="hold">
                                          <p:stCondLst>
                                            <p:cond delay="0"/>
                                          </p:stCondLst>
                                        </p:cTn>
                                        <p:tgtEl>
                                          <p:spTgt spid="683"/>
                                        </p:tgtEl>
                                        <p:attrNameLst>
                                          <p:attrName>style.visibility</p:attrName>
                                        </p:attrNameLst>
                                      </p:cBhvr>
                                      <p:to>
                                        <p:strVal val="visible"/>
                                      </p:to>
                                    </p:set>
                                    <p:animEffect filter="fade" transition="in">
                                      <p:cBhvr>
                                        <p:cTn dur="1000"/>
                                        <p:tgtEl>
                                          <p:spTgt spid="683"/>
                                        </p:tgtEl>
                                      </p:cBhvr>
                                    </p:animEffect>
                                  </p:childTnLst>
                                </p:cTn>
                              </p:par>
                              <p:par>
                                <p:cTn fill="hold" nodeType="withEffect" presetClass="entr" presetID="10" presetSubtype="0">
                                  <p:stCondLst>
                                    <p:cond delay="0"/>
                                  </p:stCondLst>
                                  <p:childTnLst>
                                    <p:set>
                                      <p:cBhvr>
                                        <p:cTn dur="1" fill="hold">
                                          <p:stCondLst>
                                            <p:cond delay="0"/>
                                          </p:stCondLst>
                                        </p:cTn>
                                        <p:tgtEl>
                                          <p:spTgt spid="677"/>
                                        </p:tgtEl>
                                        <p:attrNameLst>
                                          <p:attrName>style.visibility</p:attrName>
                                        </p:attrNameLst>
                                      </p:cBhvr>
                                      <p:to>
                                        <p:strVal val="visible"/>
                                      </p:to>
                                    </p:set>
                                    <p:animEffect filter="fade" transition="in">
                                      <p:cBhvr>
                                        <p:cTn dur="1000"/>
                                        <p:tgtEl>
                                          <p:spTgt spid="6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gtEl>
                                        <p:attrNameLst>
                                          <p:attrName>style.visibility</p:attrName>
                                        </p:attrNameLst>
                                      </p:cBhvr>
                                      <p:to>
                                        <p:strVal val="visible"/>
                                      </p:to>
                                    </p:set>
                                    <p:animEffect filter="fade" transition="in">
                                      <p:cBhvr>
                                        <p:cTn dur="1000"/>
                                        <p:tgtEl>
                                          <p:spTgt spid="669"/>
                                        </p:tgtEl>
                                      </p:cBhvr>
                                    </p:animEffect>
                                  </p:childTnLst>
                                </p:cTn>
                              </p:par>
                              <p:par>
                                <p:cTn fill="hold" nodeType="withEffect" presetClass="entr" presetID="10" presetSubtype="0">
                                  <p:stCondLst>
                                    <p:cond delay="0"/>
                                  </p:stCondLst>
                                  <p:childTnLst>
                                    <p:set>
                                      <p:cBhvr>
                                        <p:cTn dur="1" fill="hold">
                                          <p:stCondLst>
                                            <p:cond delay="0"/>
                                          </p:stCondLst>
                                        </p:cTn>
                                        <p:tgtEl>
                                          <p:spTgt spid="670"/>
                                        </p:tgtEl>
                                        <p:attrNameLst>
                                          <p:attrName>style.visibility</p:attrName>
                                        </p:attrNameLst>
                                      </p:cBhvr>
                                      <p:to>
                                        <p:strVal val="visible"/>
                                      </p:to>
                                    </p:set>
                                    <p:animEffect filter="fade" transition="in">
                                      <p:cBhvr>
                                        <p:cTn dur="1000"/>
                                        <p:tgtEl>
                                          <p:spTgt spid="670"/>
                                        </p:tgtEl>
                                      </p:cBhvr>
                                    </p:animEffect>
                                  </p:childTnLst>
                                </p:cTn>
                              </p:par>
                              <p:par>
                                <p:cTn fill="hold" nodeType="withEffect" presetClass="entr" presetID="10" presetSubtype="0">
                                  <p:stCondLst>
                                    <p:cond delay="0"/>
                                  </p:stCondLst>
                                  <p:childTnLst>
                                    <p:set>
                                      <p:cBhvr>
                                        <p:cTn dur="1" fill="hold">
                                          <p:stCondLst>
                                            <p:cond delay="0"/>
                                          </p:stCondLst>
                                        </p:cTn>
                                        <p:tgtEl>
                                          <p:spTgt spid="674"/>
                                        </p:tgtEl>
                                        <p:attrNameLst>
                                          <p:attrName>style.visibility</p:attrName>
                                        </p:attrNameLst>
                                      </p:cBhvr>
                                      <p:to>
                                        <p:strVal val="visible"/>
                                      </p:to>
                                    </p:set>
                                    <p:animEffect filter="fade" transition="in">
                                      <p:cBhvr>
                                        <p:cTn dur="1000"/>
                                        <p:tgtEl>
                                          <p:spTgt spid="674"/>
                                        </p:tgtEl>
                                      </p:cBhvr>
                                    </p:animEffect>
                                  </p:childTnLst>
                                </p:cTn>
                              </p:par>
                              <p:par>
                                <p:cTn fill="hold" nodeType="withEffect" presetClass="entr" presetID="10" presetSubtype="0">
                                  <p:stCondLst>
                                    <p:cond delay="0"/>
                                  </p:stCondLst>
                                  <p:childTnLst>
                                    <p:set>
                                      <p:cBhvr>
                                        <p:cTn dur="1" fill="hold">
                                          <p:stCondLst>
                                            <p:cond delay="0"/>
                                          </p:stCondLst>
                                        </p:cTn>
                                        <p:tgtEl>
                                          <p:spTgt spid="678"/>
                                        </p:tgtEl>
                                        <p:attrNameLst>
                                          <p:attrName>style.visibility</p:attrName>
                                        </p:attrNameLst>
                                      </p:cBhvr>
                                      <p:to>
                                        <p:strVal val="visible"/>
                                      </p:to>
                                    </p:set>
                                    <p:animEffect filter="fade" transition="in">
                                      <p:cBhvr>
                                        <p:cTn dur="1000"/>
                                        <p:tgtEl>
                                          <p:spTgt spid="678"/>
                                        </p:tgtEl>
                                      </p:cBhvr>
                                    </p:animEffect>
                                  </p:childTnLst>
                                </p:cTn>
                              </p:par>
                              <p:par>
                                <p:cTn fill="hold" nodeType="withEffect" presetClass="entr" presetID="10" presetSubtype="0">
                                  <p:stCondLst>
                                    <p:cond delay="0"/>
                                  </p:stCondLst>
                                  <p:childTnLst>
                                    <p:set>
                                      <p:cBhvr>
                                        <p:cTn dur="1" fill="hold">
                                          <p:stCondLst>
                                            <p:cond delay="0"/>
                                          </p:stCondLst>
                                        </p:cTn>
                                        <p:tgtEl>
                                          <p:spTgt spid="679"/>
                                        </p:tgtEl>
                                        <p:attrNameLst>
                                          <p:attrName>style.visibility</p:attrName>
                                        </p:attrNameLst>
                                      </p:cBhvr>
                                      <p:to>
                                        <p:strVal val="visible"/>
                                      </p:to>
                                    </p:set>
                                    <p:animEffect filter="fade" transition="in">
                                      <p:cBhvr>
                                        <p:cTn dur="1000"/>
                                        <p:tgtEl>
                                          <p:spTgt spid="679"/>
                                        </p:tgtEl>
                                      </p:cBhvr>
                                    </p:animEffect>
                                  </p:childTnLst>
                                </p:cTn>
                              </p:par>
                              <p:par>
                                <p:cTn fill="hold" nodeType="withEffect" presetClass="entr" presetID="10" presetSubtype="0">
                                  <p:stCondLst>
                                    <p:cond delay="0"/>
                                  </p:stCondLst>
                                  <p:childTnLst>
                                    <p:set>
                                      <p:cBhvr>
                                        <p:cTn dur="1" fill="hold">
                                          <p:stCondLst>
                                            <p:cond delay="0"/>
                                          </p:stCondLst>
                                        </p:cTn>
                                        <p:tgtEl>
                                          <p:spTgt spid="684"/>
                                        </p:tgtEl>
                                        <p:attrNameLst>
                                          <p:attrName>style.visibility</p:attrName>
                                        </p:attrNameLst>
                                      </p:cBhvr>
                                      <p:to>
                                        <p:strVal val="visible"/>
                                      </p:to>
                                    </p:set>
                                    <p:animEffect filter="fade" transition="in">
                                      <p:cBhvr>
                                        <p:cTn dur="1000"/>
                                        <p:tgtEl>
                                          <p:spTgt spid="684"/>
                                        </p:tgtEl>
                                      </p:cBhvr>
                                    </p:animEffect>
                                  </p:childTnLst>
                                </p:cTn>
                              </p:par>
                              <p:par>
                                <p:cTn fill="hold" nodeType="withEffect" presetClass="entr" presetID="10" presetSubtype="0">
                                  <p:stCondLst>
                                    <p:cond delay="0"/>
                                  </p:stCondLst>
                                  <p:childTnLst>
                                    <p:set>
                                      <p:cBhvr>
                                        <p:cTn dur="1" fill="hold">
                                          <p:stCondLst>
                                            <p:cond delay="0"/>
                                          </p:stCondLst>
                                        </p:cTn>
                                        <p:tgtEl>
                                          <p:spTgt spid="685"/>
                                        </p:tgtEl>
                                        <p:attrNameLst>
                                          <p:attrName>style.visibility</p:attrName>
                                        </p:attrNameLst>
                                      </p:cBhvr>
                                      <p:to>
                                        <p:strVal val="visible"/>
                                      </p:to>
                                    </p:set>
                                    <p:animEffect filter="fade" transition="in">
                                      <p:cBhvr>
                                        <p:cTn dur="1000"/>
                                        <p:tgtEl>
                                          <p:spTgt spid="685"/>
                                        </p:tgtEl>
                                      </p:cBhvr>
                                    </p:animEffect>
                                  </p:childTnLst>
                                </p:cTn>
                              </p:par>
                              <p:par>
                                <p:cTn fill="hold" nodeType="withEffect" presetClass="entr" presetID="10" presetSubtype="0">
                                  <p:stCondLst>
                                    <p:cond delay="0"/>
                                  </p:stCondLst>
                                  <p:childTnLst>
                                    <p:set>
                                      <p:cBhvr>
                                        <p:cTn dur="1" fill="hold">
                                          <p:stCondLst>
                                            <p:cond delay="0"/>
                                          </p:stCondLst>
                                        </p:cTn>
                                        <p:tgtEl>
                                          <p:spTgt spid="686"/>
                                        </p:tgtEl>
                                        <p:attrNameLst>
                                          <p:attrName>style.visibility</p:attrName>
                                        </p:attrNameLst>
                                      </p:cBhvr>
                                      <p:to>
                                        <p:strVal val="visible"/>
                                      </p:to>
                                    </p:set>
                                    <p:animEffect filter="fade" transition="in">
                                      <p:cBhvr>
                                        <p:cTn dur="1000"/>
                                        <p:tgtEl>
                                          <p:spTgt spid="686"/>
                                        </p:tgtEl>
                                      </p:cBhvr>
                                    </p:animEffect>
                                  </p:childTnLst>
                                </p:cTn>
                              </p:par>
                              <p:par>
                                <p:cTn fill="hold" nodeType="withEffect" presetClass="entr" presetID="10" presetSubtype="0">
                                  <p:stCondLst>
                                    <p:cond delay="0"/>
                                  </p:stCondLst>
                                  <p:childTnLst>
                                    <p:set>
                                      <p:cBhvr>
                                        <p:cTn dur="1" fill="hold">
                                          <p:stCondLst>
                                            <p:cond delay="0"/>
                                          </p:stCondLst>
                                        </p:cTn>
                                        <p:tgtEl>
                                          <p:spTgt spid="680"/>
                                        </p:tgtEl>
                                        <p:attrNameLst>
                                          <p:attrName>style.visibility</p:attrName>
                                        </p:attrNameLst>
                                      </p:cBhvr>
                                      <p:to>
                                        <p:strVal val="visible"/>
                                      </p:to>
                                    </p:set>
                                    <p:animEffect filter="fade" transition="in">
                                      <p:cBhvr>
                                        <p:cTn dur="1000"/>
                                        <p:tgtEl>
                                          <p:spTgt spid="6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5"/>
                                        </p:tgtEl>
                                        <p:attrNameLst>
                                          <p:attrName>style.visibility</p:attrName>
                                        </p:attrNameLst>
                                      </p:cBhvr>
                                      <p:to>
                                        <p:strVal val="visible"/>
                                      </p:to>
                                    </p:set>
                                    <p:animEffect filter="fade" transition="in">
                                      <p:cBhvr>
                                        <p:cTn dur="1000"/>
                                        <p:tgtEl>
                                          <p:spTgt spid="675"/>
                                        </p:tgtEl>
                                      </p:cBhvr>
                                    </p:animEffect>
                                  </p:childTnLst>
                                </p:cTn>
                              </p:par>
                              <p:par>
                                <p:cTn fill="hold" nodeType="withEffect" presetClass="entr" presetID="10" presetSubtype="0">
                                  <p:stCondLst>
                                    <p:cond delay="0"/>
                                  </p:stCondLst>
                                  <p:childTnLst>
                                    <p:set>
                                      <p:cBhvr>
                                        <p:cTn dur="1" fill="hold">
                                          <p:stCondLst>
                                            <p:cond delay="0"/>
                                          </p:stCondLst>
                                        </p:cTn>
                                        <p:tgtEl>
                                          <p:spTgt spid="681"/>
                                        </p:tgtEl>
                                        <p:attrNameLst>
                                          <p:attrName>style.visibility</p:attrName>
                                        </p:attrNameLst>
                                      </p:cBhvr>
                                      <p:to>
                                        <p:strVal val="visible"/>
                                      </p:to>
                                    </p:set>
                                    <p:animEffect filter="fade" transition="in">
                                      <p:cBhvr>
                                        <p:cTn dur="1000"/>
                                        <p:tgtEl>
                                          <p:spTgt spid="681"/>
                                        </p:tgtEl>
                                      </p:cBhvr>
                                    </p:animEffect>
                                  </p:childTnLst>
                                </p:cTn>
                              </p:par>
                              <p:par>
                                <p:cTn fill="hold" nodeType="withEffect" presetClass="entr" presetID="10" presetSubtype="0">
                                  <p:stCondLst>
                                    <p:cond delay="0"/>
                                  </p:stCondLst>
                                  <p:childTnLst>
                                    <p:set>
                                      <p:cBhvr>
                                        <p:cTn dur="1" fill="hold">
                                          <p:stCondLst>
                                            <p:cond delay="0"/>
                                          </p:stCondLst>
                                        </p:cTn>
                                        <p:tgtEl>
                                          <p:spTgt spid="687"/>
                                        </p:tgtEl>
                                        <p:attrNameLst>
                                          <p:attrName>style.visibility</p:attrName>
                                        </p:attrNameLst>
                                      </p:cBhvr>
                                      <p:to>
                                        <p:strVal val="visible"/>
                                      </p:to>
                                    </p:set>
                                    <p:animEffect filter="fade" transition="in">
                                      <p:cBhvr>
                                        <p:cTn dur="1000"/>
                                        <p:tgtEl>
                                          <p:spTgt spid="687"/>
                                        </p:tgtEl>
                                      </p:cBhvr>
                                    </p:animEffect>
                                  </p:childTnLst>
                                </p:cTn>
                              </p:par>
                              <p:par>
                                <p:cTn fill="hold" nodeType="withEffect" presetClass="entr" presetID="10" presetSubtype="0">
                                  <p:stCondLst>
                                    <p:cond delay="0"/>
                                  </p:stCondLst>
                                  <p:childTnLst>
                                    <p:set>
                                      <p:cBhvr>
                                        <p:cTn dur="1" fill="hold">
                                          <p:stCondLst>
                                            <p:cond delay="0"/>
                                          </p:stCondLst>
                                        </p:cTn>
                                        <p:tgtEl>
                                          <p:spTgt spid="671"/>
                                        </p:tgtEl>
                                        <p:attrNameLst>
                                          <p:attrName>style.visibility</p:attrName>
                                        </p:attrNameLst>
                                      </p:cBhvr>
                                      <p:to>
                                        <p:strVal val="visible"/>
                                      </p:to>
                                    </p:set>
                                    <p:animEffect filter="fade" transition="in">
                                      <p:cBhvr>
                                        <p:cTn dur="1000"/>
                                        <p:tgtEl>
                                          <p:spTgt spid="6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x="0" y="0"/>
          <a:ext cx="0" cy="0"/>
          <a:chOff x="0" y="0"/>
          <a:chExt cx="0" cy="0"/>
        </a:xfrm>
      </p:grpSpPr>
      <p:sp>
        <p:nvSpPr>
          <p:cNvPr id="188" name="Shape 188"/>
          <p:cNvSpPr/>
          <p:nvPr/>
        </p:nvSpPr>
        <p:spPr>
          <a:xfrm>
            <a:off x="7367050" y="1258975"/>
            <a:ext cx="1422600" cy="1452300"/>
          </a:xfrm>
          <a:prstGeom prst="ellipse">
            <a:avLst/>
          </a:prstGeom>
          <a:noFill/>
          <a:ln cap="flat" w="19050">
            <a:solidFill>
              <a:srgbClr val="980000"/>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89" name="Shape 189"/>
          <p:cNvSpPr/>
          <p:nvPr/>
        </p:nvSpPr>
        <p:spPr>
          <a:xfrm>
            <a:off x="315600" y="1319675"/>
            <a:ext cx="1422600" cy="1452300"/>
          </a:xfrm>
          <a:prstGeom prst="ellipse">
            <a:avLst/>
          </a:prstGeom>
          <a:noFill/>
          <a:ln cap="flat" w="19050">
            <a:solidFill>
              <a:srgbClr val="980000"/>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90" name="Shape 190"/>
          <p:cNvSpPr txBox="1"/>
          <p:nvPr>
            <p:ph type="title"/>
          </p:nvPr>
        </p:nvSpPr>
        <p:spPr>
          <a:xfrm>
            <a:off x="0" y="8619"/>
            <a:ext cx="9144000" cy="6095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 sz="4400" u="none" cap="none" strike="noStrike">
                <a:solidFill>
                  <a:schemeClr val="dk1"/>
                </a:solidFill>
                <a:latin typeface="Calibri"/>
                <a:ea typeface="Calibri"/>
                <a:cs typeface="Calibri"/>
                <a:sym typeface="Calibri"/>
              </a:rPr>
              <a:t>Deduplication</a:t>
            </a:r>
          </a:p>
        </p:txBody>
      </p:sp>
      <p:sp>
        <p:nvSpPr>
          <p:cNvPr id="191" name="Shape 191"/>
          <p:cNvSpPr txBox="1"/>
          <p:nvPr>
            <p:ph idx="12" type="sldNum"/>
          </p:nvPr>
        </p:nvSpPr>
        <p:spPr>
          <a:xfrm>
            <a:off x="6553707" y="6356350"/>
            <a:ext cx="2133599" cy="365099"/>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rgbClr val="888888"/>
                </a:solidFill>
                <a:latin typeface="Calibri"/>
                <a:ea typeface="Calibri"/>
                <a:cs typeface="Calibri"/>
                <a:sym typeface="Calibri"/>
              </a:rPr>
              <a:t>‹#›</a:t>
            </a:fld>
          </a:p>
        </p:txBody>
      </p:sp>
      <p:sp>
        <p:nvSpPr>
          <p:cNvPr id="192" name="Shape 192"/>
          <p:cNvSpPr txBox="1"/>
          <p:nvPr/>
        </p:nvSpPr>
        <p:spPr>
          <a:xfrm>
            <a:off x="966701" y="4613066"/>
            <a:ext cx="7781699" cy="400199"/>
          </a:xfrm>
          <a:prstGeom prst="rect">
            <a:avLst/>
          </a:prstGeom>
          <a:blipFill rotWithShape="1">
            <a:blip r:embed="rId3">
              <a:alphaModFix/>
            </a:blip>
            <a:stretch>
              <a:fillRect b="-27689" l="-859" r="0" t="-9229"/>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graphicFrame>
        <p:nvGraphicFramePr>
          <p:cNvPr id="193" name="Shape 193"/>
          <p:cNvGraphicFramePr/>
          <p:nvPr/>
        </p:nvGraphicFramePr>
        <p:xfrm>
          <a:off x="970825" y="5027580"/>
          <a:ext cx="3000000" cy="3000000"/>
        </p:xfrm>
        <a:graphic>
          <a:graphicData uri="http://schemas.openxmlformats.org/drawingml/2006/table">
            <a:tbl>
              <a:tblPr bandRow="1" firstRow="1">
                <a:noFill/>
                <a:tableStyleId>{01740122-7DF2-4580-B483-032EF76EDE29}</a:tableStyleId>
              </a:tblPr>
              <a:tblGrid>
                <a:gridCol w="2017000"/>
                <a:gridCol w="2654400"/>
              </a:tblGrid>
              <a:tr h="396250">
                <a:tc>
                  <a:txBody>
                    <a:bodyPr>
                      <a:noAutofit/>
                    </a:bodyPr>
                    <a:lstStyle/>
                    <a:p>
                      <a:pPr indent="0" lvl="0" marL="0" marR="0" rtl="0" algn="l">
                        <a:spcBef>
                          <a:spcPts val="0"/>
                        </a:spcBef>
                        <a:buSzPct val="25000"/>
                        <a:buNone/>
                      </a:pPr>
                      <a:r>
                        <a:rPr baseline="0" lang="en" sz="2000" u="none" cap="none" strike="noStrike">
                          <a:solidFill>
                            <a:schemeClr val="dk1"/>
                          </a:solidFill>
                          <a:latin typeface="Calibri"/>
                          <a:ea typeface="Calibri"/>
                          <a:cs typeface="Calibri"/>
                          <a:sym typeface="Calibri"/>
                        </a:rPr>
                        <a:t>No deduplication</a:t>
                      </a:r>
                    </a:p>
                  </a:txBody>
                  <a:tcPr marT="45725" marB="45725" marR="91450" marL="91450">
                    <a:lnR cap="flat" w="12700">
                      <a:solidFill>
                        <a:schemeClr val="dk1"/>
                      </a:solidFill>
                      <a:prstDash val="solid"/>
                      <a:round/>
                      <a:headEnd len="med" w="med" type="none"/>
                      <a:tailEnd len="med" w="med" type="none"/>
                    </a:lnR>
                  </a:tcPr>
                </a:tc>
                <a:tc>
                  <a:txBody>
                    <a:bodyPr>
                      <a:noAutofit/>
                    </a:bodyPr>
                    <a:lstStyle/>
                    <a:p>
                      <a:pPr indent="0" lvl="0" marL="0" marR="0" rtl="0" algn="l">
                        <a:spcBef>
                          <a:spcPts val="0"/>
                        </a:spcBef>
                        <a:buSzPct val="25000"/>
                        <a:buNone/>
                      </a:pPr>
                      <a:r>
                        <a:rPr i="1" lang="en" sz="1800">
                          <a:latin typeface="Cambria"/>
                          <a:ea typeface="Cambria"/>
                          <a:cs typeface="Cambria"/>
                          <a:sym typeface="Cambria"/>
                        </a:rPr>
                        <a:t>O(n∙|f|)</a:t>
                      </a:r>
                    </a:p>
                  </a:txBody>
                  <a:tcPr marT="45725" marB="45725" marR="91450" marL="91450">
                    <a:lnL cap="flat" w="12700">
                      <a:solidFill>
                        <a:schemeClr val="dk1"/>
                      </a:solidFill>
                      <a:prstDash val="solid"/>
                      <a:round/>
                      <a:headEnd len="med" w="med" type="none"/>
                      <a:tailEnd len="med" w="med" type="none"/>
                    </a:lnL>
                  </a:tcPr>
                </a:tc>
              </a:tr>
              <a:tr h="396250">
                <a:tc>
                  <a:txBody>
                    <a:bodyPr>
                      <a:noAutofit/>
                    </a:bodyPr>
                    <a:lstStyle/>
                    <a:p>
                      <a:pPr indent="0" lvl="0" marL="0" marR="0" rtl="0" algn="l">
                        <a:spcBef>
                          <a:spcPts val="0"/>
                        </a:spcBef>
                        <a:buSzPct val="25000"/>
                        <a:buNone/>
                      </a:pPr>
                      <a:r>
                        <a:rPr baseline="0" lang="en" sz="2000" u="none" cap="none" strike="noStrike">
                          <a:solidFill>
                            <a:srgbClr val="C00000"/>
                          </a:solidFill>
                          <a:latin typeface="Calibri"/>
                          <a:ea typeface="Calibri"/>
                          <a:cs typeface="Calibri"/>
                          <a:sym typeface="Calibri"/>
                        </a:rPr>
                        <a:t>Deduplication</a:t>
                      </a:r>
                    </a:p>
                  </a:txBody>
                  <a:tcPr marT="45725" marB="45725" marR="91450" marL="91450">
                    <a:lnR cap="flat" w="12700">
                      <a:solidFill>
                        <a:schemeClr val="dk1"/>
                      </a:solidFill>
                      <a:prstDash val="solid"/>
                      <a:round/>
                      <a:headEnd len="med" w="med" type="none"/>
                      <a:tailEnd len="med" w="med" type="none"/>
                    </a:lnR>
                  </a:tcPr>
                </a:tc>
                <a:tc>
                  <a:txBody>
                    <a:bodyPr>
                      <a:noAutofit/>
                    </a:bodyPr>
                    <a:lstStyle/>
                    <a:p>
                      <a:pPr indent="0" lvl="0" marL="0" marR="0" rtl="0" algn="l">
                        <a:spcBef>
                          <a:spcPts val="0"/>
                        </a:spcBef>
                        <a:buSzPct val="25000"/>
                        <a:buNone/>
                      </a:pPr>
                      <a:r>
                        <a:rPr i="1" lang="en" sz="1800">
                          <a:latin typeface="Cambria"/>
                          <a:ea typeface="Cambria"/>
                          <a:cs typeface="Cambria"/>
                          <a:sym typeface="Cambria"/>
                        </a:rPr>
                        <a:t>O(1∙|f|)</a:t>
                      </a:r>
                    </a:p>
                  </a:txBody>
                  <a:tcPr marT="45725" marB="45725" marR="91450" marL="91450">
                    <a:lnL cap="flat" w="12700">
                      <a:solidFill>
                        <a:schemeClr val="dk1"/>
                      </a:solidFill>
                      <a:prstDash val="solid"/>
                      <a:round/>
                      <a:headEnd len="med" w="med" type="none"/>
                      <a:tailEnd len="med" w="med" type="none"/>
                    </a:lnL>
                  </a:tcPr>
                </a:tc>
              </a:tr>
            </a:tbl>
          </a:graphicData>
        </a:graphic>
      </p:graphicFrame>
      <p:sp>
        <p:nvSpPr>
          <p:cNvPr id="194" name="Shape 194"/>
          <p:cNvSpPr/>
          <p:nvPr/>
        </p:nvSpPr>
        <p:spPr>
          <a:xfrm>
            <a:off x="7700148" y="1278650"/>
            <a:ext cx="684600" cy="338699"/>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baseline="0" i="0" lang="en" sz="1600" u="none" cap="none" strike="noStrike">
                <a:solidFill>
                  <a:schemeClr val="dk1"/>
                </a:solidFill>
                <a:latin typeface="Galdeano"/>
                <a:ea typeface="Galdeano"/>
                <a:cs typeface="Galdeano"/>
                <a:sym typeface="Galdeano"/>
              </a:rPr>
              <a:t>Bob</a:t>
            </a:r>
          </a:p>
        </p:txBody>
      </p:sp>
      <p:sp>
        <p:nvSpPr>
          <p:cNvPr id="195" name="Shape 195"/>
          <p:cNvSpPr txBox="1"/>
          <p:nvPr/>
        </p:nvSpPr>
        <p:spPr>
          <a:xfrm>
            <a:off x="3400142" y="3825044"/>
            <a:ext cx="2127899" cy="369299"/>
          </a:xfrm>
          <a:prstGeom prst="rect">
            <a:avLst/>
          </a:prstGeom>
          <a:blipFill rotWithShape="1">
            <a:blip r:embed="rId4">
              <a:alphaModFix/>
            </a:blip>
            <a:stretch>
              <a:fillRect b="-24588" l="0" r="0" t="-8199"/>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196" name="Shape 196"/>
          <p:cNvSpPr/>
          <p:nvPr/>
        </p:nvSpPr>
        <p:spPr>
          <a:xfrm>
            <a:off x="2334483" y="2157618"/>
            <a:ext cx="366000" cy="369299"/>
          </a:xfrm>
          <a:prstGeom prst="rect">
            <a:avLst/>
          </a:prstGeom>
          <a:blipFill rotWithShape="1">
            <a:blip r:embed="rId5">
              <a:alphaModFix/>
            </a:blip>
            <a:stretch>
              <a:fillRect b="-11469" l="-4999"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197" name="Shape 197"/>
          <p:cNvSpPr/>
          <p:nvPr/>
        </p:nvSpPr>
        <p:spPr>
          <a:xfrm>
            <a:off x="6462846" y="2218740"/>
            <a:ext cx="366000" cy="369299"/>
          </a:xfrm>
          <a:prstGeom prst="rect">
            <a:avLst/>
          </a:prstGeom>
          <a:blipFill rotWithShape="1">
            <a:blip r:embed="rId6">
              <a:alphaModFix/>
            </a:blip>
            <a:stretch>
              <a:fillRect b="-11469" l="-4999"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198" name="Shape 198"/>
          <p:cNvSpPr/>
          <p:nvPr/>
        </p:nvSpPr>
        <p:spPr>
          <a:xfrm>
            <a:off x="3240033" y="1975150"/>
            <a:ext cx="2749799" cy="2667599"/>
          </a:xfrm>
          <a:prstGeom prst="ellipse">
            <a:avLst/>
          </a:prstGeom>
          <a:solidFill>
            <a:srgbClr val="EDEDED"/>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cxnSp>
        <p:nvCxnSpPr>
          <p:cNvPr id="199" name="Shape 199"/>
          <p:cNvCxnSpPr/>
          <p:nvPr/>
        </p:nvCxnSpPr>
        <p:spPr>
          <a:xfrm rot="10800000">
            <a:off x="1740998" y="2244540"/>
            <a:ext cx="1531199" cy="701100"/>
          </a:xfrm>
          <a:prstGeom prst="straightConnector1">
            <a:avLst/>
          </a:prstGeom>
          <a:noFill/>
          <a:ln cap="flat" w="28575">
            <a:solidFill>
              <a:srgbClr val="525252"/>
            </a:solidFill>
            <a:prstDash val="solid"/>
            <a:miter/>
            <a:headEnd len="lg" w="lg" type="triangle"/>
            <a:tailEnd len="med" w="med" type="none"/>
          </a:ln>
        </p:spPr>
      </p:cxnSp>
      <p:cxnSp>
        <p:nvCxnSpPr>
          <p:cNvPr id="200" name="Shape 200"/>
          <p:cNvCxnSpPr/>
          <p:nvPr/>
        </p:nvCxnSpPr>
        <p:spPr>
          <a:xfrm flipH="1">
            <a:off x="5944139" y="2274975"/>
            <a:ext cx="1494599" cy="666899"/>
          </a:xfrm>
          <a:prstGeom prst="straightConnector1">
            <a:avLst/>
          </a:prstGeom>
          <a:noFill/>
          <a:ln cap="flat" w="28575">
            <a:solidFill>
              <a:srgbClr val="525252"/>
            </a:solidFill>
            <a:prstDash val="solid"/>
            <a:miter/>
            <a:headEnd len="med" w="med" type="none"/>
            <a:tailEnd len="lg" w="lg" type="triangle"/>
          </a:ln>
        </p:spPr>
      </p:cxnSp>
      <p:sp>
        <p:nvSpPr>
          <p:cNvPr id="201" name="Shape 201"/>
          <p:cNvSpPr/>
          <p:nvPr/>
        </p:nvSpPr>
        <p:spPr>
          <a:xfrm>
            <a:off x="694625" y="1336500"/>
            <a:ext cx="820200" cy="338699"/>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baseline="0" i="0" lang="en" sz="1600" u="none" cap="none" strike="noStrike">
                <a:solidFill>
                  <a:schemeClr val="dk1"/>
                </a:solidFill>
                <a:latin typeface="Galdeano"/>
                <a:ea typeface="Galdeano"/>
                <a:cs typeface="Galdeano"/>
                <a:sym typeface="Galdeano"/>
              </a:rPr>
              <a:t>Alice</a:t>
            </a:r>
          </a:p>
        </p:txBody>
      </p:sp>
      <p:sp>
        <p:nvSpPr>
          <p:cNvPr id="202" name="Shape 202"/>
          <p:cNvSpPr/>
          <p:nvPr/>
        </p:nvSpPr>
        <p:spPr>
          <a:xfrm>
            <a:off x="4206301" y="1988850"/>
            <a:ext cx="1259999" cy="338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1" baseline="0" i="0" lang="en" sz="1600" u="none" cap="none" strike="noStrike">
                <a:solidFill>
                  <a:schemeClr val="dk1"/>
                </a:solidFill>
                <a:latin typeface="Galdeano"/>
                <a:ea typeface="Galdeano"/>
                <a:cs typeface="Galdeano"/>
                <a:sym typeface="Galdeano"/>
              </a:rPr>
              <a:t>Server</a:t>
            </a:r>
          </a:p>
        </p:txBody>
      </p:sp>
      <p:pic>
        <p:nvPicPr>
          <p:cNvPr id="203" name="Shape 203"/>
          <p:cNvPicPr preferRelativeResize="0"/>
          <p:nvPr/>
        </p:nvPicPr>
        <p:blipFill rotWithShape="1">
          <a:blip r:embed="rId7">
            <a:alphaModFix/>
          </a:blip>
          <a:srcRect b="0" l="0" r="0" t="0"/>
          <a:stretch/>
        </p:blipFill>
        <p:spPr>
          <a:xfrm>
            <a:off x="4035073" y="2766976"/>
            <a:ext cx="1112999" cy="1112999"/>
          </a:xfrm>
          <a:prstGeom prst="rect">
            <a:avLst/>
          </a:prstGeom>
          <a:noFill/>
          <a:ln>
            <a:noFill/>
          </a:ln>
        </p:spPr>
      </p:pic>
      <p:sp>
        <p:nvSpPr>
          <p:cNvPr id="204" name="Shape 204"/>
          <p:cNvSpPr txBox="1"/>
          <p:nvPr/>
        </p:nvSpPr>
        <p:spPr>
          <a:xfrm>
            <a:off x="2973491" y="3885589"/>
            <a:ext cx="3209700" cy="461699"/>
          </a:xfrm>
          <a:prstGeom prst="rect">
            <a:avLst/>
          </a:prstGeom>
          <a:blipFill rotWithShape="1">
            <a:blip r:embed="rId8">
              <a:alphaModFix/>
            </a:blip>
            <a:stretch>
              <a:fillRect b="-28949" l="0" r="0" t="-10518"/>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pic>
        <p:nvPicPr>
          <p:cNvPr id="205" name="Shape 205"/>
          <p:cNvPicPr preferRelativeResize="0"/>
          <p:nvPr/>
        </p:nvPicPr>
        <p:blipFill rotWithShape="1">
          <a:blip r:embed="rId9">
            <a:alphaModFix/>
          </a:blip>
          <a:srcRect b="0" l="0" r="0" t="0"/>
          <a:stretch/>
        </p:blipFill>
        <p:spPr>
          <a:xfrm>
            <a:off x="3347864" y="2825393"/>
            <a:ext cx="684600" cy="684600"/>
          </a:xfrm>
          <a:prstGeom prst="rect">
            <a:avLst/>
          </a:prstGeom>
          <a:noFill/>
          <a:ln>
            <a:noFill/>
          </a:ln>
        </p:spPr>
      </p:pic>
      <p:grpSp>
        <p:nvGrpSpPr>
          <p:cNvPr id="206" name="Shape 206"/>
          <p:cNvGrpSpPr/>
          <p:nvPr/>
        </p:nvGrpSpPr>
        <p:grpSpPr>
          <a:xfrm>
            <a:off x="4864722" y="2848184"/>
            <a:ext cx="1259999" cy="765273"/>
            <a:chOff x="5292080" y="3392996"/>
            <a:chExt cx="1259999" cy="765273"/>
          </a:xfrm>
        </p:grpSpPr>
        <p:pic>
          <p:nvPicPr>
            <p:cNvPr id="207" name="Shape 207"/>
            <p:cNvPicPr preferRelativeResize="0"/>
            <p:nvPr/>
          </p:nvPicPr>
          <p:blipFill rotWithShape="1">
            <a:blip r:embed="rId10">
              <a:alphaModFix/>
            </a:blip>
            <a:srcRect b="0" l="0" r="0" t="0"/>
            <a:stretch/>
          </p:blipFill>
          <p:spPr>
            <a:xfrm>
              <a:off x="5642230" y="3392996"/>
              <a:ext cx="553200" cy="553200"/>
            </a:xfrm>
            <a:prstGeom prst="rect">
              <a:avLst/>
            </a:prstGeom>
            <a:noFill/>
            <a:ln>
              <a:noFill/>
            </a:ln>
          </p:spPr>
        </p:pic>
        <p:sp>
          <p:nvSpPr>
            <p:cNvPr id="208" name="Shape 208"/>
            <p:cNvSpPr txBox="1"/>
            <p:nvPr/>
          </p:nvSpPr>
          <p:spPr>
            <a:xfrm>
              <a:off x="5292080" y="3881369"/>
              <a:ext cx="1259999" cy="276899"/>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baseline="0" i="0" lang="en" sz="1200" u="none" cap="none" strike="noStrike">
                  <a:solidFill>
                    <a:srgbClr val="222A35"/>
                  </a:solidFill>
                  <a:latin typeface="Calibri"/>
                  <a:ea typeface="Calibri"/>
                  <a:cs typeface="Calibri"/>
                  <a:sym typeface="Calibri"/>
                </a:rPr>
                <a:t>Google Drive</a:t>
              </a:r>
            </a:p>
          </p:txBody>
        </p:sp>
      </p:grpSp>
      <p:sp>
        <p:nvSpPr>
          <p:cNvPr id="209" name="Shape 209"/>
          <p:cNvSpPr/>
          <p:nvPr/>
        </p:nvSpPr>
        <p:spPr>
          <a:xfrm>
            <a:off x="5004048" y="4613066"/>
            <a:ext cx="2649299" cy="400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000" u="none" cap="none" strike="noStrike">
                <a:solidFill>
                  <a:schemeClr val="dk1"/>
                </a:solidFill>
                <a:latin typeface="Calibri"/>
                <a:ea typeface="Calibri"/>
                <a:cs typeface="Calibri"/>
                <a:sym typeface="Calibri"/>
              </a:rPr>
              <a:t>Storage savings [MB11] </a:t>
            </a:r>
          </a:p>
        </p:txBody>
      </p:sp>
      <p:graphicFrame>
        <p:nvGraphicFramePr>
          <p:cNvPr id="210" name="Shape 210"/>
          <p:cNvGraphicFramePr/>
          <p:nvPr/>
        </p:nvGraphicFramePr>
        <p:xfrm>
          <a:off x="5028651" y="5013176"/>
          <a:ext cx="3000000" cy="3000000"/>
        </p:xfrm>
        <a:graphic>
          <a:graphicData uri="http://schemas.openxmlformats.org/drawingml/2006/table">
            <a:tbl>
              <a:tblPr bandRow="1" firstRow="1">
                <a:noFill/>
                <a:tableStyleId>{87D84839-981E-41A5-BCCB-D7C0587372FA}</a:tableStyleId>
              </a:tblPr>
              <a:tblGrid>
                <a:gridCol w="2378650"/>
                <a:gridCol w="2292750"/>
              </a:tblGrid>
              <a:tr h="396250">
                <a:tc>
                  <a:txBody>
                    <a:bodyPr>
                      <a:noAutofit/>
                    </a:bodyPr>
                    <a:lstStyle/>
                    <a:p>
                      <a:pPr indent="0" lvl="0" marL="0" marR="0" rtl="0" algn="l">
                        <a:spcBef>
                          <a:spcPts val="0"/>
                        </a:spcBef>
                        <a:buSzPct val="25000"/>
                        <a:buNone/>
                      </a:pPr>
                      <a:r>
                        <a:rPr baseline="0" lang="en" sz="2000" u="none" cap="none" strike="noStrike">
                          <a:solidFill>
                            <a:schemeClr val="dk1"/>
                          </a:solidFill>
                          <a:latin typeface="Calibri"/>
                          <a:ea typeface="Calibri"/>
                          <a:cs typeface="Calibri"/>
                          <a:sym typeface="Calibri"/>
                        </a:rPr>
                        <a:t>Backup systems</a:t>
                      </a:r>
                    </a:p>
                  </a:txBody>
                  <a:tcPr marT="45725" marB="45725" marR="91450" marL="91450">
                    <a:lnR cap="flat" w="12700">
                      <a:solidFill>
                        <a:schemeClr val="dk1"/>
                      </a:solidFill>
                      <a:prstDash val="solid"/>
                      <a:round/>
                      <a:headEnd len="med" w="med" type="none"/>
                      <a:tailEnd len="med" w="med" type="none"/>
                    </a:lnR>
                  </a:tcPr>
                </a:tc>
                <a:tc>
                  <a:txBody>
                    <a:bodyPr>
                      <a:noAutofit/>
                    </a:bodyPr>
                    <a:lstStyle/>
                    <a:p>
                      <a:pPr indent="0" lvl="0" marL="0" marR="0" rtl="0" algn="l">
                        <a:spcBef>
                          <a:spcPts val="0"/>
                        </a:spcBef>
                        <a:buSzPct val="25000"/>
                        <a:buNone/>
                      </a:pPr>
                      <a:r>
                        <a:rPr lang="en" sz="1800"/>
                        <a:t>87%</a:t>
                      </a:r>
                    </a:p>
                  </a:txBody>
                  <a:tcPr marT="45725" marB="45725" marR="91450" marL="91450">
                    <a:lnL cap="flat" w="12700">
                      <a:solidFill>
                        <a:schemeClr val="dk1"/>
                      </a:solidFill>
                      <a:prstDash val="solid"/>
                      <a:round/>
                      <a:headEnd len="med" w="med" type="none"/>
                      <a:tailEnd len="med" w="med" type="none"/>
                    </a:lnL>
                  </a:tcPr>
                </a:tc>
              </a:tr>
              <a:tr h="396250">
                <a:tc>
                  <a:txBody>
                    <a:bodyPr>
                      <a:noAutofit/>
                    </a:bodyPr>
                    <a:lstStyle/>
                    <a:p>
                      <a:pPr indent="0" lvl="0" marL="0" marR="0" rtl="0" algn="l">
                        <a:spcBef>
                          <a:spcPts val="0"/>
                        </a:spcBef>
                        <a:buSzPct val="25000"/>
                        <a:buNone/>
                      </a:pPr>
                      <a:r>
                        <a:rPr baseline="0" lang="en" sz="2000" u="none" cap="none" strike="noStrike">
                          <a:solidFill>
                            <a:schemeClr val="dk1"/>
                          </a:solidFill>
                          <a:latin typeface="Calibri"/>
                          <a:ea typeface="Calibri"/>
                          <a:cs typeface="Calibri"/>
                          <a:sym typeface="Calibri"/>
                        </a:rPr>
                        <a:t>Corporate networks</a:t>
                      </a:r>
                    </a:p>
                  </a:txBody>
                  <a:tcPr marT="45725" marB="45725" marR="91450" marL="91450">
                    <a:lnR cap="flat" w="12700">
                      <a:solidFill>
                        <a:schemeClr val="dk1"/>
                      </a:solidFill>
                      <a:prstDash val="solid"/>
                      <a:round/>
                      <a:headEnd len="med" w="med" type="none"/>
                      <a:tailEnd len="med" w="med" type="none"/>
                    </a:lnR>
                  </a:tcPr>
                </a:tc>
                <a:tc>
                  <a:txBody>
                    <a:bodyPr>
                      <a:noAutofit/>
                    </a:bodyPr>
                    <a:lstStyle/>
                    <a:p>
                      <a:pPr indent="0" lvl="0" marL="0" marR="0" rtl="0" algn="l">
                        <a:spcBef>
                          <a:spcPts val="0"/>
                        </a:spcBef>
                        <a:buSzPct val="25000"/>
                        <a:buNone/>
                      </a:pPr>
                      <a:r>
                        <a:rPr lang="en" sz="1800"/>
                        <a:t>50%</a:t>
                      </a:r>
                    </a:p>
                  </a:txBody>
                  <a:tcPr marT="45725" marB="45725" marR="91450" marL="91450">
                    <a:lnL cap="flat" w="12700">
                      <a:solidFill>
                        <a:schemeClr val="dk1"/>
                      </a:solidFill>
                      <a:prstDash val="solid"/>
                      <a:round/>
                      <a:headEnd len="med" w="med" type="none"/>
                      <a:tailEnd len="med" w="med" type="none"/>
                    </a:lnL>
                  </a:tcPr>
                </a:tc>
              </a:tr>
            </a:tbl>
          </a:graphicData>
        </a:graphic>
      </p:graphicFrame>
      <p:sp>
        <p:nvSpPr>
          <p:cNvPr id="211" name="Shape 211"/>
          <p:cNvSpPr txBox="1"/>
          <p:nvPr/>
        </p:nvSpPr>
        <p:spPr>
          <a:xfrm>
            <a:off x="2917377" y="160977"/>
            <a:ext cx="6228600" cy="400199"/>
          </a:xfrm>
          <a:prstGeom prst="rect">
            <a:avLst/>
          </a:prstGeom>
          <a:noFill/>
          <a:ln>
            <a:noFill/>
          </a:ln>
        </p:spPr>
        <p:txBody>
          <a:bodyPr anchorCtr="0" anchor="t" bIns="45700" lIns="91425" rIns="91425" tIns="45700">
            <a:noAutofit/>
          </a:bodyPr>
          <a:lstStyle/>
          <a:p>
            <a:pPr indent="0" lvl="0" marL="0" marR="0" rtl="0" algn="r">
              <a:spcBef>
                <a:spcPts val="0"/>
              </a:spcBef>
              <a:buSzPct val="25000"/>
              <a:buNone/>
            </a:pPr>
            <a:r>
              <a:rPr b="0" baseline="0" i="1" lang="en" sz="2000" u="none" cap="none" strike="noStrike">
                <a:solidFill>
                  <a:schemeClr val="dk1"/>
                </a:solidFill>
                <a:latin typeface="Calibri"/>
                <a:ea typeface="Calibri"/>
                <a:cs typeface="Calibri"/>
                <a:sym typeface="Calibri"/>
              </a:rPr>
              <a:t>Avoid storing multiple copies of the same data</a:t>
            </a:r>
          </a:p>
        </p:txBody>
      </p:sp>
      <p:sp>
        <p:nvSpPr>
          <p:cNvPr id="212" name="Shape 212"/>
          <p:cNvSpPr/>
          <p:nvPr/>
        </p:nvSpPr>
        <p:spPr>
          <a:xfrm>
            <a:off x="3062409" y="944724"/>
            <a:ext cx="2985899" cy="400199"/>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0" baseline="0" i="0" lang="en" sz="2000" u="none" cap="none" strike="noStrike">
                <a:solidFill>
                  <a:schemeClr val="dk1"/>
                </a:solidFill>
                <a:latin typeface="Calibri"/>
                <a:ea typeface="Calibri"/>
                <a:cs typeface="Calibri"/>
                <a:sym typeface="Calibri"/>
              </a:rPr>
              <a:t>Outsourced storage service</a:t>
            </a:r>
          </a:p>
        </p:txBody>
      </p:sp>
      <p:pic>
        <p:nvPicPr>
          <p:cNvPr id="213" name="Shape 213"/>
          <p:cNvPicPr preferRelativeResize="0"/>
          <p:nvPr/>
        </p:nvPicPr>
        <p:blipFill rotWithShape="1">
          <a:blip r:embed="rId11">
            <a:alphaModFix/>
          </a:blip>
          <a:srcRect b="0" l="0" r="0" t="0"/>
          <a:stretch/>
        </p:blipFill>
        <p:spPr>
          <a:xfrm>
            <a:off x="626122" y="1693227"/>
            <a:ext cx="888600" cy="888600"/>
          </a:xfrm>
          <a:prstGeom prst="rect">
            <a:avLst/>
          </a:prstGeom>
          <a:noFill/>
          <a:ln>
            <a:noFill/>
          </a:ln>
        </p:spPr>
      </p:pic>
      <p:pic>
        <p:nvPicPr>
          <p:cNvPr id="214" name="Shape 214"/>
          <p:cNvPicPr preferRelativeResize="0"/>
          <p:nvPr/>
        </p:nvPicPr>
        <p:blipFill rotWithShape="1">
          <a:blip r:embed="rId12">
            <a:alphaModFix/>
          </a:blip>
          <a:srcRect b="0" l="0" r="0" t="0"/>
          <a:stretch/>
        </p:blipFill>
        <p:spPr>
          <a:xfrm>
            <a:off x="7614860" y="1617207"/>
            <a:ext cx="869999" cy="825000"/>
          </a:xfrm>
          <a:prstGeom prst="rect">
            <a:avLst/>
          </a:prstGeom>
          <a:noFill/>
          <a:ln>
            <a:noFill/>
          </a:ln>
        </p:spPr>
      </p:pic>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1"/>
                                        <p:tgtEl>
                                          <p:spTgt spid="192"/>
                                        </p:tgtEl>
                                      </p:cBhvr>
                                    </p:animEffect>
                                  </p:childTnLst>
                                </p:cTn>
                              </p:par>
                              <p:par>
                                <p:cTn fill="hold" nodeType="with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500"/>
                                        <p:tgtEl>
                                          <p:spTgt spid="19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500"/>
                                        <p:tgtEl>
                                          <p:spTgt spid="210"/>
                                        </p:tgtEl>
                                      </p:cBhvr>
                                    </p:animEffect>
                                  </p:childTnLst>
                                </p:cTn>
                              </p:par>
                              <p:par>
                                <p:cTn fill="hold" nodeType="with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500"/>
                                        <p:tgtEl>
                                          <p:spTgt spid="2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5" name="Shape 695"/>
        <p:cNvGrpSpPr/>
        <p:nvPr/>
      </p:nvGrpSpPr>
      <p:grpSpPr>
        <a:xfrm>
          <a:off x="0" y="0"/>
          <a:ext cx="0" cy="0"/>
          <a:chOff x="0" y="0"/>
          <a:chExt cx="0" cy="0"/>
        </a:xfrm>
      </p:grpSpPr>
      <p:sp>
        <p:nvSpPr>
          <p:cNvPr id="696" name="Shape 696"/>
          <p:cNvSpPr txBox="1"/>
          <p:nvPr>
            <p:ph type="title"/>
          </p:nvPr>
        </p:nvSpPr>
        <p:spPr>
          <a:xfrm>
            <a:off x="0" y="4"/>
            <a:ext cx="8229600" cy="1143299"/>
          </a:xfrm>
          <a:prstGeom prst="rect">
            <a:avLst/>
          </a:prstGeom>
        </p:spPr>
        <p:txBody>
          <a:bodyPr anchorCtr="0" anchor="t" bIns="91425" lIns="91425" rIns="91425" tIns="91425">
            <a:noAutofit/>
          </a:bodyPr>
          <a:lstStyle/>
          <a:p>
            <a:pPr lvl="0" rtl="0">
              <a:spcBef>
                <a:spcPts val="0"/>
              </a:spcBef>
              <a:buNone/>
            </a:pPr>
            <a:r>
              <a:rPr lang="en"/>
              <a:t>FCHECK: Correctness and Security</a:t>
            </a:r>
          </a:p>
        </p:txBody>
      </p:sp>
      <p:sp>
        <p:nvSpPr>
          <p:cNvPr id="697" name="Shape 697"/>
          <p:cNvSpPr txBox="1"/>
          <p:nvPr/>
        </p:nvSpPr>
        <p:spPr>
          <a:xfrm>
            <a:off x="33453" y="180677"/>
            <a:ext cx="9065699" cy="1378500"/>
          </a:xfrm>
          <a:prstGeom prst="rect">
            <a:avLst/>
          </a:prstGeom>
          <a:noFill/>
          <a:ln>
            <a:noFill/>
          </a:ln>
        </p:spPr>
        <p:txBody>
          <a:bodyPr anchorCtr="0" anchor="ctr" bIns="91425" lIns="91425" rIns="91425" tIns="91425">
            <a:noAutofit/>
          </a:bodyPr>
          <a:lstStyle/>
          <a:p>
            <a:pPr lvl="0" rtl="0" algn="ctr">
              <a:spcBef>
                <a:spcPts val="0"/>
              </a:spcBef>
              <a:buClr>
                <a:schemeClr val="dk1"/>
              </a:buClr>
              <a:buSzPct val="45833"/>
              <a:buFont typeface="Arial"/>
              <a:buNone/>
            </a:pPr>
            <a:r>
              <a:rPr b="1" lang="en" sz="2400">
                <a:solidFill>
                  <a:schemeClr val="dk1"/>
                </a:solidFill>
              </a:rPr>
              <a:t>FCHECK</a:t>
            </a:r>
            <a:r>
              <a:rPr lang="en" sz="2400">
                <a:solidFill>
                  <a:schemeClr val="dk1"/>
                </a:solidFill>
                <a:latin typeface="Cambria"/>
                <a:ea typeface="Cambria"/>
                <a:cs typeface="Cambria"/>
                <a:sym typeface="Cambria"/>
              </a:rPr>
              <a:t>[FHE, MLEWC] </a:t>
            </a:r>
          </a:p>
        </p:txBody>
      </p:sp>
      <p:sp>
        <p:nvSpPr>
          <p:cNvPr id="698" name="Shape 698"/>
          <p:cNvSpPr txBox="1"/>
          <p:nvPr/>
        </p:nvSpPr>
        <p:spPr>
          <a:xfrm>
            <a:off x="279650" y="1010266"/>
            <a:ext cx="5153700" cy="691499"/>
          </a:xfrm>
          <a:prstGeom prst="rect">
            <a:avLst/>
          </a:prstGeom>
          <a:noFill/>
          <a:ln>
            <a:noFill/>
          </a:ln>
        </p:spPr>
        <p:txBody>
          <a:bodyPr anchorCtr="0" anchor="ctr" bIns="91425" lIns="91425" rIns="91425" tIns="91425">
            <a:noAutofit/>
          </a:bodyPr>
          <a:lstStyle/>
          <a:p>
            <a:pPr lvl="0" rtl="0">
              <a:spcBef>
                <a:spcPts val="0"/>
              </a:spcBef>
              <a:buNone/>
            </a:pPr>
            <a:r>
              <a:rPr b="1" lang="en" sz="2800">
                <a:solidFill>
                  <a:srgbClr val="4A86E8"/>
                </a:solidFill>
                <a:latin typeface="Cambria"/>
                <a:ea typeface="Cambria"/>
                <a:cs typeface="Cambria"/>
                <a:sym typeface="Cambria"/>
              </a:rPr>
              <a:t>Correctness: </a:t>
            </a:r>
          </a:p>
        </p:txBody>
      </p:sp>
      <p:sp>
        <p:nvSpPr>
          <p:cNvPr id="699" name="Shape 699"/>
          <p:cNvSpPr txBox="1"/>
          <p:nvPr/>
        </p:nvSpPr>
        <p:spPr>
          <a:xfrm>
            <a:off x="322975" y="2645300"/>
            <a:ext cx="5153700" cy="691499"/>
          </a:xfrm>
          <a:prstGeom prst="rect">
            <a:avLst/>
          </a:prstGeom>
          <a:noFill/>
          <a:ln>
            <a:noFill/>
          </a:ln>
        </p:spPr>
        <p:txBody>
          <a:bodyPr anchorCtr="0" anchor="ctr" bIns="91425" lIns="91425" rIns="91425" tIns="91425">
            <a:noAutofit/>
          </a:bodyPr>
          <a:lstStyle/>
          <a:p>
            <a:pPr lvl="0" rtl="0">
              <a:spcBef>
                <a:spcPts val="0"/>
              </a:spcBef>
              <a:buNone/>
            </a:pPr>
            <a:r>
              <a:rPr b="1" lang="en" sz="2800">
                <a:solidFill>
                  <a:srgbClr val="980000"/>
                </a:solidFill>
                <a:latin typeface="Cambria"/>
                <a:ea typeface="Cambria"/>
                <a:cs typeface="Cambria"/>
                <a:sym typeface="Cambria"/>
              </a:rPr>
              <a:t>Security: </a:t>
            </a:r>
          </a:p>
        </p:txBody>
      </p:sp>
      <p:sp>
        <p:nvSpPr>
          <p:cNvPr id="700" name="Shape 700"/>
          <p:cNvSpPr txBox="1"/>
          <p:nvPr>
            <p:ph idx="1" type="body"/>
          </p:nvPr>
        </p:nvSpPr>
        <p:spPr>
          <a:xfrm>
            <a:off x="602150" y="1398800"/>
            <a:ext cx="8184300" cy="1437000"/>
          </a:xfrm>
          <a:prstGeom prst="rect">
            <a:avLst/>
          </a:prstGeom>
          <a:ln>
            <a:noFill/>
          </a:ln>
        </p:spPr>
        <p:txBody>
          <a:bodyPr anchorCtr="0" anchor="ctr" bIns="91425" lIns="91425" rIns="91425" tIns="91425">
            <a:noAutofit/>
          </a:bodyPr>
          <a:lstStyle/>
          <a:p>
            <a:pPr lvl="0" rtl="0">
              <a:spcBef>
                <a:spcPts val="0"/>
              </a:spcBef>
              <a:buNone/>
            </a:pPr>
            <a:r>
              <a:rPr b="1" lang="en" sz="2400"/>
              <a:t>Theorem</a:t>
            </a:r>
            <a:r>
              <a:rPr lang="en" sz="2400"/>
              <a:t>:</a:t>
            </a:r>
            <a:r>
              <a:rPr lang="en" sz="2400">
                <a:latin typeface="Cambria"/>
                <a:ea typeface="Cambria"/>
                <a:cs typeface="Cambria"/>
                <a:sym typeface="Cambria"/>
              </a:rPr>
              <a:t> If</a:t>
            </a:r>
            <a:r>
              <a:rPr lang="en" sz="2400"/>
              <a:t> </a:t>
            </a:r>
            <a:r>
              <a:rPr b="1" lang="en" sz="2400"/>
              <a:t>MLEWC</a:t>
            </a:r>
            <a:r>
              <a:rPr lang="en" sz="2400">
                <a:latin typeface="Cambria"/>
                <a:ea typeface="Cambria"/>
                <a:cs typeface="Cambria"/>
                <a:sym typeface="Cambria"/>
              </a:rPr>
              <a:t> is a correct MLEWC scheme, and </a:t>
            </a:r>
            <a:r>
              <a:rPr b="1" lang="en" sz="2400"/>
              <a:t>FHE</a:t>
            </a:r>
            <a:r>
              <a:rPr lang="en" sz="2400">
                <a:latin typeface="Cambria"/>
                <a:ea typeface="Cambria"/>
                <a:cs typeface="Cambria"/>
                <a:sym typeface="Cambria"/>
              </a:rPr>
              <a:t> has negligible homomorphic computation error then </a:t>
            </a:r>
            <a:r>
              <a:rPr b="1" lang="en" sz="2400"/>
              <a:t>FCHECK</a:t>
            </a:r>
            <a:r>
              <a:rPr lang="en" sz="2400">
                <a:latin typeface="Cambria"/>
                <a:ea typeface="Cambria"/>
                <a:cs typeface="Cambria"/>
                <a:sym typeface="Cambria"/>
              </a:rPr>
              <a:t> supports deduplication and recovery.</a:t>
            </a:r>
          </a:p>
        </p:txBody>
      </p:sp>
      <p:sp>
        <p:nvSpPr>
          <p:cNvPr id="701" name="Shape 701"/>
          <p:cNvSpPr txBox="1"/>
          <p:nvPr>
            <p:ph idx="2" type="body"/>
          </p:nvPr>
        </p:nvSpPr>
        <p:spPr>
          <a:xfrm>
            <a:off x="602150" y="3080198"/>
            <a:ext cx="8184300" cy="1378500"/>
          </a:xfrm>
          <a:prstGeom prst="rect">
            <a:avLst/>
          </a:prstGeom>
          <a:ln>
            <a:noFill/>
          </a:ln>
        </p:spPr>
        <p:txBody>
          <a:bodyPr anchorCtr="0" anchor="ctr" bIns="91425" lIns="91425" rIns="91425" tIns="91425">
            <a:noAutofit/>
          </a:bodyPr>
          <a:lstStyle/>
          <a:p>
            <a:pPr lvl="0" rtl="0">
              <a:spcBef>
                <a:spcPts val="0"/>
              </a:spcBef>
              <a:buNone/>
            </a:pPr>
            <a:r>
              <a:rPr b="1" lang="en" sz="2400"/>
              <a:t>Theorem</a:t>
            </a:r>
            <a:r>
              <a:rPr lang="en" sz="2400"/>
              <a:t>:</a:t>
            </a:r>
            <a:r>
              <a:rPr lang="en" sz="2400">
                <a:latin typeface="Cambria"/>
                <a:ea typeface="Cambria"/>
                <a:cs typeface="Cambria"/>
                <a:sym typeface="Cambria"/>
              </a:rPr>
              <a:t> If</a:t>
            </a:r>
            <a:r>
              <a:rPr lang="en" sz="2400"/>
              <a:t> </a:t>
            </a:r>
            <a:r>
              <a:rPr b="1" lang="en" sz="2400"/>
              <a:t>MLEWC</a:t>
            </a:r>
            <a:r>
              <a:rPr lang="en" sz="2400">
                <a:latin typeface="Cambria"/>
                <a:ea typeface="Cambria"/>
                <a:cs typeface="Cambria"/>
                <a:sym typeface="Cambria"/>
              </a:rPr>
              <a:t> is a </a:t>
            </a:r>
            <a:r>
              <a:rPr b="1" lang="en" sz="2400">
                <a:latin typeface="Cambria"/>
                <a:ea typeface="Cambria"/>
                <a:cs typeface="Cambria"/>
                <a:sym typeface="Cambria"/>
              </a:rPr>
              <a:t>Weak Privacy</a:t>
            </a:r>
            <a:r>
              <a:rPr lang="en" sz="2400">
                <a:latin typeface="Cambria"/>
                <a:ea typeface="Cambria"/>
                <a:cs typeface="Cambria"/>
                <a:sym typeface="Cambria"/>
              </a:rPr>
              <a:t> secure MLEWC scheme and </a:t>
            </a:r>
            <a:r>
              <a:rPr b="1" lang="en" sz="2400"/>
              <a:t>FHE </a:t>
            </a:r>
            <a:r>
              <a:rPr lang="en" sz="2400">
                <a:latin typeface="Cambria"/>
                <a:ea typeface="Cambria"/>
                <a:cs typeface="Cambria"/>
                <a:sym typeface="Cambria"/>
              </a:rPr>
              <a:t>  is IND-CPA secure, then </a:t>
            </a:r>
            <a:r>
              <a:rPr b="1" lang="en" sz="2400"/>
              <a:t>FCHECK</a:t>
            </a:r>
            <a:r>
              <a:rPr lang="en" sz="2400">
                <a:latin typeface="Cambria"/>
                <a:ea typeface="Cambria"/>
                <a:cs typeface="Cambria"/>
                <a:sym typeface="Cambria"/>
              </a:rPr>
              <a:t> is a secure iMLE scheme.</a:t>
            </a:r>
          </a:p>
        </p:txBody>
      </p:sp>
      <p:sp>
        <p:nvSpPr>
          <p:cNvPr id="702" name="Shape 702"/>
          <p:cNvSpPr txBox="1"/>
          <p:nvPr/>
        </p:nvSpPr>
        <p:spPr>
          <a:xfrm>
            <a:off x="432050" y="4384375"/>
            <a:ext cx="8446500" cy="1587300"/>
          </a:xfrm>
          <a:prstGeom prst="rect">
            <a:avLst/>
          </a:prstGeom>
          <a:noFill/>
          <a:ln cap="flat" w="9525">
            <a:solidFill>
              <a:srgbClr val="999999"/>
            </a:solidFill>
            <a:prstDash val="solid"/>
            <a:round/>
            <a:headEnd len="med" w="med" type="none"/>
            <a:tailEnd len="med" w="med" type="none"/>
          </a:ln>
        </p:spPr>
        <p:txBody>
          <a:bodyPr anchorCtr="0" anchor="ctr" bIns="91425" lIns="91425" rIns="91425" tIns="91425">
            <a:noAutofit/>
          </a:bodyPr>
          <a:lstStyle/>
          <a:p>
            <a:pPr rtl="0">
              <a:spcBef>
                <a:spcPts val="0"/>
              </a:spcBef>
              <a:buNone/>
            </a:pPr>
            <a:r>
              <a:rPr lang="en" sz="2400">
                <a:solidFill>
                  <a:schemeClr val="dk1"/>
                </a:solidFill>
                <a:latin typeface="Cambria"/>
                <a:ea typeface="Cambria"/>
                <a:cs typeface="Cambria"/>
                <a:sym typeface="Cambria"/>
              </a:rPr>
              <a:t>Deduplication with </a:t>
            </a:r>
            <a:r>
              <a:rPr b="1" lang="en" sz="2400">
                <a:solidFill>
                  <a:srgbClr val="980000"/>
                </a:solidFill>
                <a:latin typeface="Cambria"/>
                <a:ea typeface="Cambria"/>
                <a:cs typeface="Cambria"/>
                <a:sym typeface="Cambria"/>
              </a:rPr>
              <a:t>best possible security</a:t>
            </a:r>
            <a:r>
              <a:rPr lang="en" sz="2400">
                <a:solidFill>
                  <a:schemeClr val="dk1"/>
                </a:solidFill>
                <a:latin typeface="Cambria"/>
                <a:ea typeface="Cambria"/>
                <a:cs typeface="Cambria"/>
                <a:sym typeface="Cambria"/>
              </a:rPr>
              <a:t>:</a:t>
            </a:r>
          </a:p>
          <a:p>
            <a:pPr indent="-381000" lvl="0" marL="457200" rtl="0">
              <a:spcBef>
                <a:spcPts val="0"/>
              </a:spcBef>
              <a:buClr>
                <a:schemeClr val="dk1"/>
              </a:buClr>
              <a:buSzPct val="100000"/>
              <a:buFont typeface="Cambria"/>
              <a:buChar char="●"/>
            </a:pPr>
            <a:r>
              <a:rPr lang="en" sz="2400">
                <a:solidFill>
                  <a:schemeClr val="dk1"/>
                </a:solidFill>
                <a:latin typeface="Cambria"/>
                <a:ea typeface="Cambria"/>
                <a:cs typeface="Cambria"/>
                <a:sym typeface="Cambria"/>
              </a:rPr>
              <a:t>Security for </a:t>
            </a:r>
            <a:r>
              <a:rPr b="1" lang="en" sz="2400">
                <a:solidFill>
                  <a:srgbClr val="38761D"/>
                </a:solidFill>
                <a:latin typeface="Cambria"/>
                <a:ea typeface="Cambria"/>
                <a:cs typeface="Cambria"/>
                <a:sym typeface="Cambria"/>
              </a:rPr>
              <a:t>parameter dependent, correlated </a:t>
            </a:r>
            <a:r>
              <a:rPr lang="en" sz="2400">
                <a:solidFill>
                  <a:schemeClr val="dk1"/>
                </a:solidFill>
                <a:latin typeface="Cambria"/>
                <a:ea typeface="Cambria"/>
                <a:cs typeface="Cambria"/>
                <a:sym typeface="Cambria"/>
              </a:rPr>
              <a:t>messages</a:t>
            </a:r>
          </a:p>
          <a:p>
            <a:pPr indent="-381000" lvl="0" marL="457200" rtl="0">
              <a:spcBef>
                <a:spcPts val="0"/>
              </a:spcBef>
              <a:buClr>
                <a:schemeClr val="dk1"/>
              </a:buClr>
              <a:buSzPct val="100000"/>
              <a:buFont typeface="Cambria"/>
              <a:buChar char="●"/>
            </a:pPr>
            <a:r>
              <a:rPr b="1" lang="en" sz="2400">
                <a:solidFill>
                  <a:srgbClr val="38761D"/>
                </a:solidFill>
                <a:latin typeface="Cambria"/>
                <a:ea typeface="Cambria"/>
                <a:cs typeface="Cambria"/>
                <a:sym typeface="Cambria"/>
              </a:rPr>
              <a:t>Standard model</a:t>
            </a:r>
            <a:r>
              <a:rPr b="1" lang="en" sz="2400">
                <a:solidFill>
                  <a:schemeClr val="dk1"/>
                </a:solidFill>
                <a:latin typeface="Cambria"/>
                <a:ea typeface="Cambria"/>
                <a:cs typeface="Cambria"/>
                <a:sym typeface="Cambria"/>
              </a:rPr>
              <a:t> </a:t>
            </a:r>
            <a:r>
              <a:rPr lang="en" sz="2400">
                <a:solidFill>
                  <a:schemeClr val="dk1"/>
                </a:solidFill>
                <a:latin typeface="Cambria"/>
                <a:ea typeface="Cambria"/>
                <a:cs typeface="Cambria"/>
                <a:sym typeface="Cambria"/>
              </a:rPr>
              <a:t>proof of security</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9"/>
                                        </p:tgtEl>
                                        <p:attrNameLst>
                                          <p:attrName>style.visibility</p:attrName>
                                        </p:attrNameLst>
                                      </p:cBhvr>
                                      <p:to>
                                        <p:strVal val="visible"/>
                                      </p:to>
                                    </p:set>
                                    <p:animEffect filter="fade" transition="in">
                                      <p:cBhvr>
                                        <p:cTn dur="1000"/>
                                        <p:tgtEl>
                                          <p:spTgt spid="699"/>
                                        </p:tgtEl>
                                      </p:cBhvr>
                                    </p:animEffect>
                                  </p:childTnLst>
                                </p:cTn>
                              </p:par>
                              <p:par>
                                <p:cTn fill="hold" nodeType="withEffect" presetClass="entr" presetID="10" presetSubtype="0">
                                  <p:stCondLst>
                                    <p:cond delay="0"/>
                                  </p:stCondLst>
                                  <p:childTnLst>
                                    <p:set>
                                      <p:cBhvr>
                                        <p:cTn dur="1" fill="hold">
                                          <p:stCondLst>
                                            <p:cond delay="0"/>
                                          </p:stCondLst>
                                        </p:cTn>
                                        <p:tgtEl>
                                          <p:spTgt spid="701"/>
                                        </p:tgtEl>
                                        <p:attrNameLst>
                                          <p:attrName>style.visibility</p:attrName>
                                        </p:attrNameLst>
                                      </p:cBhvr>
                                      <p:to>
                                        <p:strVal val="visible"/>
                                      </p:to>
                                    </p:set>
                                    <p:animEffect filter="fade" transition="in">
                                      <p:cBhvr>
                                        <p:cTn dur="1000"/>
                                        <p:tgtEl>
                                          <p:spTgt spid="7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2"/>
                                        </p:tgtEl>
                                        <p:attrNameLst>
                                          <p:attrName>style.visibility</p:attrName>
                                        </p:attrNameLst>
                                      </p:cBhvr>
                                      <p:to>
                                        <p:strVal val="visible"/>
                                      </p:to>
                                    </p:set>
                                    <p:animEffect filter="fade" transition="in">
                                      <p:cBhvr>
                                        <p:cTn dur="1000"/>
                                        <p:tgtEl>
                                          <p:spTgt spid="70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6" name="Shape 706"/>
        <p:cNvGrpSpPr/>
        <p:nvPr/>
      </p:nvGrpSpPr>
      <p:grpSpPr>
        <a:xfrm>
          <a:off x="0" y="0"/>
          <a:ext cx="0" cy="0"/>
          <a:chOff x="0" y="0"/>
          <a:chExt cx="0" cy="0"/>
        </a:xfrm>
      </p:grpSpPr>
      <p:sp>
        <p:nvSpPr>
          <p:cNvPr id="707" name="Shape 707"/>
          <p:cNvSpPr txBox="1"/>
          <p:nvPr>
            <p:ph type="title"/>
          </p:nvPr>
        </p:nvSpPr>
        <p:spPr>
          <a:xfrm>
            <a:off x="0" y="0"/>
            <a:ext cx="9144000" cy="6858000"/>
          </a:xfrm>
          <a:prstGeom prst="rect">
            <a:avLst/>
          </a:prstGeom>
        </p:spPr>
        <p:txBody>
          <a:bodyPr anchorCtr="0" anchor="ctr" bIns="91425" lIns="91425" rIns="91425" tIns="91425">
            <a:noAutofit/>
          </a:bodyPr>
          <a:lstStyle/>
          <a:p>
            <a:pPr rtl="0" algn="ctr">
              <a:spcBef>
                <a:spcPts val="0"/>
              </a:spcBef>
              <a:buNone/>
            </a:pPr>
            <a:r>
              <a:rPr lang="en" sz="4800"/>
              <a:t>Thanks!</a:t>
            </a:r>
          </a:p>
          <a:p>
            <a:pPr rtl="0" algn="ctr">
              <a:spcBef>
                <a:spcPts val="0"/>
              </a:spcBef>
              <a:buNone/>
            </a:pPr>
            <a:r>
              <a:rPr lang="en" sz="4800"/>
              <a:t>Full version at </a:t>
            </a:r>
          </a:p>
          <a:p>
            <a:pPr rtl="0" algn="ctr">
              <a:spcBef>
                <a:spcPts val="0"/>
              </a:spcBef>
              <a:buNone/>
            </a:pPr>
            <a:r>
              <a:rPr lang="en" sz="4800"/>
              <a:t>eprint 2015/052</a:t>
            </a:r>
          </a:p>
          <a:p>
            <a:pPr algn="ctr">
              <a:spcBef>
                <a:spcPts val="0"/>
              </a:spcBef>
              <a:buNone/>
            </a:pPr>
            <a:r>
              <a:t/>
            </a:r>
            <a:endParaRPr sz="4800"/>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1" name="Shape 711"/>
        <p:cNvGrpSpPr/>
        <p:nvPr/>
      </p:nvGrpSpPr>
      <p:grpSpPr>
        <a:xfrm>
          <a:off x="0" y="0"/>
          <a:ext cx="0" cy="0"/>
          <a:chOff x="0" y="0"/>
          <a:chExt cx="0" cy="0"/>
        </a:xfrm>
      </p:grpSpPr>
      <p:sp>
        <p:nvSpPr>
          <p:cNvPr id="712" name="Shape 712"/>
          <p:cNvSpPr txBox="1"/>
          <p:nvPr>
            <p:ph type="title"/>
          </p:nvPr>
        </p:nvSpPr>
        <p:spPr>
          <a:xfrm>
            <a:off x="457200" y="274637"/>
            <a:ext cx="8229600" cy="1143000"/>
          </a:xfrm>
          <a:prstGeom prst="rect">
            <a:avLst/>
          </a:prstGeom>
        </p:spPr>
        <p:txBody>
          <a:bodyPr anchorCtr="0" anchor="b" bIns="91425" lIns="91425" rIns="91425" tIns="91425">
            <a:noAutofit/>
          </a:bodyPr>
          <a:lstStyle/>
          <a:p>
            <a:pPr>
              <a:spcBef>
                <a:spcPts val="0"/>
              </a:spcBef>
              <a:buNone/>
            </a:pPr>
            <a:r>
              <a:t/>
            </a:r>
            <a:endParaRPr/>
          </a:p>
        </p:txBody>
      </p:sp>
      <p:sp>
        <p:nvSpPr>
          <p:cNvPr id="713" name="Shape 713"/>
          <p:cNvSpPr txBox="1"/>
          <p:nvPr>
            <p:ph idx="1" type="body"/>
          </p:nvPr>
        </p:nvSpPr>
        <p:spPr>
          <a:xfrm>
            <a:off x="457200" y="1600200"/>
            <a:ext cx="8229600" cy="49677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7" name="Shape 717"/>
        <p:cNvGrpSpPr/>
        <p:nvPr/>
      </p:nvGrpSpPr>
      <p:grpSpPr>
        <a:xfrm>
          <a:off x="0" y="0"/>
          <a:ext cx="0" cy="0"/>
          <a:chOff x="0" y="0"/>
          <a:chExt cx="0" cy="0"/>
        </a:xfrm>
      </p:grpSpPr>
      <p:sp>
        <p:nvSpPr>
          <p:cNvPr id="718" name="Shape 718"/>
          <p:cNvSpPr txBox="1"/>
          <p:nvPr>
            <p:ph type="title"/>
          </p:nvPr>
        </p:nvSpPr>
        <p:spPr>
          <a:xfrm>
            <a:off x="0" y="-12"/>
            <a:ext cx="8229600" cy="1143299"/>
          </a:xfrm>
          <a:prstGeom prst="rect">
            <a:avLst/>
          </a:prstGeom>
        </p:spPr>
        <p:txBody>
          <a:bodyPr anchorCtr="0" anchor="t" bIns="91425" lIns="91425" rIns="91425" tIns="91425">
            <a:noAutofit/>
          </a:bodyPr>
          <a:lstStyle/>
          <a:p>
            <a:pPr>
              <a:spcBef>
                <a:spcPts val="0"/>
              </a:spcBef>
              <a:buNone/>
            </a:pPr>
            <a:r>
              <a:rPr lang="en"/>
              <a:t>Using interaction</a:t>
            </a:r>
          </a:p>
        </p:txBody>
      </p:sp>
      <p:sp>
        <p:nvSpPr>
          <p:cNvPr id="719" name="Shape 719"/>
          <p:cNvSpPr txBox="1"/>
          <p:nvPr>
            <p:ph idx="1" type="body"/>
          </p:nvPr>
        </p:nvSpPr>
        <p:spPr>
          <a:xfrm>
            <a:off x="457200" y="799175"/>
            <a:ext cx="8229600" cy="4967700"/>
          </a:xfrm>
          <a:prstGeom prst="rect">
            <a:avLst/>
          </a:prstGeom>
        </p:spPr>
        <p:txBody>
          <a:bodyPr anchorCtr="0" anchor="t" bIns="91425" lIns="91425" rIns="91425" tIns="91425">
            <a:noAutofit/>
          </a:bodyPr>
          <a:lstStyle/>
          <a:p>
            <a:pPr rtl="0">
              <a:spcBef>
                <a:spcPts val="0"/>
              </a:spcBef>
              <a:buNone/>
            </a:pPr>
            <a:r>
              <a:rPr lang="en"/>
              <a:t>Interaction can enable more properties</a:t>
            </a:r>
          </a:p>
          <a:p>
            <a:pPr indent="-419100" lvl="0" marL="457200" rtl="0">
              <a:spcBef>
                <a:spcPts val="0"/>
              </a:spcBef>
              <a:buClr>
                <a:schemeClr val="dk1"/>
              </a:buClr>
              <a:buSzPct val="100000"/>
              <a:buFont typeface="Arial"/>
              <a:buChar char="●"/>
            </a:pPr>
            <a:r>
              <a:rPr lang="en"/>
              <a:t>Supporting incremental updates</a:t>
            </a:r>
          </a:p>
          <a:p>
            <a:pPr indent="-381000" lvl="1" marL="914400" rtl="0">
              <a:spcBef>
                <a:spcPts val="0"/>
              </a:spcBef>
              <a:buClr>
                <a:schemeClr val="dk1"/>
              </a:buClr>
              <a:buSzPct val="80000"/>
              <a:buFont typeface="Courier New"/>
              <a:buChar char="o"/>
            </a:pPr>
            <a:r>
              <a:rPr b="1" lang="en"/>
              <a:t>Described in the paper</a:t>
            </a:r>
          </a:p>
          <a:p>
            <a:pPr indent="-419100" lvl="0" marL="457200" rtl="0">
              <a:spcBef>
                <a:spcPts val="0"/>
              </a:spcBef>
              <a:buClr>
                <a:schemeClr val="dk1"/>
              </a:buClr>
              <a:buSzPct val="100000"/>
              <a:buFont typeface="Arial"/>
              <a:buChar char="●"/>
            </a:pPr>
            <a:r>
              <a:rPr lang="en"/>
              <a:t>Combining dedup with proof of possesion </a:t>
            </a:r>
          </a:p>
          <a:p>
            <a:pPr indent="-381000" lvl="1" marL="914400" rtl="0">
              <a:spcBef>
                <a:spcPts val="0"/>
              </a:spcBef>
              <a:buClr>
                <a:schemeClr val="dk1"/>
              </a:buClr>
              <a:buSzPct val="80000"/>
              <a:buFont typeface="Courier New"/>
              <a:buChar char="o"/>
            </a:pPr>
            <a:r>
              <a:rPr lang="en"/>
              <a:t>Towards fixing issues described in [HPS’10]</a:t>
            </a:r>
          </a:p>
          <a:p>
            <a:pPr rtl="0">
              <a:spcBef>
                <a:spcPts val="0"/>
              </a:spcBef>
              <a:buNone/>
            </a:pPr>
            <a:r>
              <a:t/>
            </a:r>
            <a:endParaRPr/>
          </a:p>
          <a:p>
            <a:pPr rtl="0">
              <a:spcBef>
                <a:spcPts val="0"/>
              </a:spcBef>
              <a:buNone/>
            </a:pPr>
            <a:r>
              <a:rPr lang="en"/>
              <a:t>Interaction can enable new classes of schemes</a:t>
            </a:r>
          </a:p>
          <a:p>
            <a:pPr indent="-419100" lvl="0" marL="457200" rtl="0">
              <a:spcBef>
                <a:spcPts val="0"/>
              </a:spcBef>
              <a:buClr>
                <a:schemeClr val="dk1"/>
              </a:buClr>
              <a:buSzPct val="100000"/>
              <a:buFont typeface="Arial"/>
              <a:buChar char="●"/>
            </a:pPr>
            <a:r>
              <a:rPr lang="en"/>
              <a:t>Substitute FHE with a weaker primitive</a:t>
            </a:r>
          </a:p>
          <a:p>
            <a:pPr indent="-419100" lvl="0" marL="457200">
              <a:spcBef>
                <a:spcPts val="0"/>
              </a:spcBef>
              <a:buClr>
                <a:schemeClr val="dk1"/>
              </a:buClr>
              <a:buSzPct val="100000"/>
              <a:buFont typeface="Arial"/>
              <a:buChar char="●"/>
            </a:pPr>
            <a:r>
              <a:rPr lang="en"/>
              <a:t>Practical std. model constructions (without param. dependent security)</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3" name="Shape 723"/>
        <p:cNvGrpSpPr/>
        <p:nvPr/>
      </p:nvGrpSpPr>
      <p:grpSpPr>
        <a:xfrm>
          <a:off x="0" y="0"/>
          <a:ext cx="0" cy="0"/>
          <a:chOff x="0" y="0"/>
          <a:chExt cx="0" cy="0"/>
        </a:xfrm>
      </p:grpSpPr>
      <p:sp>
        <p:nvSpPr>
          <p:cNvPr id="724" name="Shape 724"/>
          <p:cNvSpPr txBox="1"/>
          <p:nvPr>
            <p:ph type="title"/>
          </p:nvPr>
        </p:nvSpPr>
        <p:spPr>
          <a:xfrm>
            <a:off x="0" y="4"/>
            <a:ext cx="8229600" cy="1143299"/>
          </a:xfrm>
          <a:prstGeom prst="rect">
            <a:avLst/>
          </a:prstGeom>
        </p:spPr>
        <p:txBody>
          <a:bodyPr anchorCtr="0" anchor="t" bIns="91425" lIns="91425" rIns="91425" tIns="91425">
            <a:noAutofit/>
          </a:bodyPr>
          <a:lstStyle/>
          <a:p>
            <a:pPr lvl="0" rtl="0">
              <a:spcBef>
                <a:spcPts val="0"/>
              </a:spcBef>
              <a:buNone/>
            </a:pPr>
            <a:r>
              <a:rPr lang="en"/>
              <a:t>Comparing without tags: An idea</a:t>
            </a:r>
          </a:p>
        </p:txBody>
      </p:sp>
      <p:pic>
        <p:nvPicPr>
          <p:cNvPr id="725" name="Shape 725"/>
          <p:cNvPicPr preferRelativeResize="0"/>
          <p:nvPr/>
        </p:nvPicPr>
        <p:blipFill>
          <a:blip r:embed="rId3">
            <a:alphaModFix/>
          </a:blip>
          <a:stretch>
            <a:fillRect/>
          </a:stretch>
        </p:blipFill>
        <p:spPr>
          <a:xfrm>
            <a:off x="7383938" y="2054267"/>
            <a:ext cx="1378299" cy="2109749"/>
          </a:xfrm>
          <a:prstGeom prst="rect">
            <a:avLst/>
          </a:prstGeom>
          <a:noFill/>
          <a:ln>
            <a:noFill/>
          </a:ln>
        </p:spPr>
      </p:pic>
      <p:sp>
        <p:nvSpPr>
          <p:cNvPr id="726" name="Shape 726"/>
          <p:cNvSpPr txBox="1"/>
          <p:nvPr/>
        </p:nvSpPr>
        <p:spPr>
          <a:xfrm>
            <a:off x="7517950" y="1513733"/>
            <a:ext cx="1415100" cy="271499"/>
          </a:xfrm>
          <a:prstGeom prst="rect">
            <a:avLst/>
          </a:prstGeom>
          <a:noFill/>
          <a:ln>
            <a:noFill/>
          </a:ln>
        </p:spPr>
        <p:txBody>
          <a:bodyPr anchorCtr="0" anchor="t" bIns="91425" lIns="91425" rIns="91425" tIns="91425">
            <a:noAutofit/>
          </a:bodyPr>
          <a:lstStyle/>
          <a:p>
            <a:pPr lvl="0" rtl="0">
              <a:spcBef>
                <a:spcPts val="0"/>
              </a:spcBef>
              <a:buNone/>
            </a:pPr>
            <a:r>
              <a:rPr b="1" lang="en" sz="1800"/>
              <a:t>Server</a:t>
            </a:r>
          </a:p>
        </p:txBody>
      </p:sp>
      <p:sp>
        <p:nvSpPr>
          <p:cNvPr id="727" name="Shape 727"/>
          <p:cNvSpPr txBox="1"/>
          <p:nvPr/>
        </p:nvSpPr>
        <p:spPr>
          <a:xfrm>
            <a:off x="258750" y="2075166"/>
            <a:ext cx="1005000" cy="271499"/>
          </a:xfrm>
          <a:prstGeom prst="rect">
            <a:avLst/>
          </a:prstGeom>
          <a:noFill/>
          <a:ln>
            <a:noFill/>
          </a:ln>
        </p:spPr>
        <p:txBody>
          <a:bodyPr anchorCtr="0" anchor="t" bIns="91425" lIns="91425" rIns="91425" tIns="91425">
            <a:noAutofit/>
          </a:bodyPr>
          <a:lstStyle/>
          <a:p>
            <a:pPr lvl="0" rtl="0">
              <a:spcBef>
                <a:spcPts val="0"/>
              </a:spcBef>
              <a:buNone/>
            </a:pPr>
            <a:r>
              <a:rPr b="1" lang="en" sz="1800"/>
              <a:t>Client</a:t>
            </a:r>
          </a:p>
        </p:txBody>
      </p:sp>
      <p:pic>
        <p:nvPicPr>
          <p:cNvPr id="728" name="Shape 728"/>
          <p:cNvPicPr preferRelativeResize="0"/>
          <p:nvPr/>
        </p:nvPicPr>
        <p:blipFill>
          <a:blip r:embed="rId4">
            <a:alphaModFix/>
          </a:blip>
          <a:stretch>
            <a:fillRect/>
          </a:stretch>
        </p:blipFill>
        <p:spPr>
          <a:xfrm>
            <a:off x="42725" y="2652220"/>
            <a:ext cx="1218550" cy="1189849"/>
          </a:xfrm>
          <a:prstGeom prst="rect">
            <a:avLst/>
          </a:prstGeom>
          <a:noFill/>
          <a:ln>
            <a:noFill/>
          </a:ln>
        </p:spPr>
      </p:pic>
      <p:sp>
        <p:nvSpPr>
          <p:cNvPr id="729" name="Shape 729"/>
          <p:cNvSpPr txBox="1"/>
          <p:nvPr/>
        </p:nvSpPr>
        <p:spPr>
          <a:xfrm>
            <a:off x="7041225" y="4106975"/>
            <a:ext cx="2708400" cy="1005899"/>
          </a:xfrm>
          <a:prstGeom prst="rect">
            <a:avLst/>
          </a:prstGeom>
          <a:noFill/>
          <a:ln>
            <a:noFill/>
          </a:ln>
        </p:spPr>
        <p:txBody>
          <a:bodyPr anchorCtr="0" anchor="t" bIns="91425" lIns="91425" rIns="91425" tIns="91425">
            <a:noAutofit/>
          </a:bodyPr>
          <a:lstStyle/>
          <a:p>
            <a:pPr lvl="0" rtl="0">
              <a:spcBef>
                <a:spcPts val="0"/>
              </a:spcBef>
              <a:buNone/>
            </a:pPr>
            <a:r>
              <a:rPr b="1" i="1" lang="en" sz="3000">
                <a:solidFill>
                  <a:schemeClr val="dk1"/>
                </a:solidFill>
                <a:latin typeface="Cambria"/>
                <a:ea typeface="Cambria"/>
                <a:cs typeface="Cambria"/>
                <a:sym typeface="Cambria"/>
              </a:rPr>
              <a:t> c</a:t>
            </a:r>
            <a:r>
              <a:rPr b="1" baseline="-25000" i="1" lang="en" sz="3000">
                <a:solidFill>
                  <a:schemeClr val="dk1"/>
                </a:solidFill>
                <a:latin typeface="Cambria"/>
                <a:ea typeface="Cambria"/>
                <a:cs typeface="Cambria"/>
                <a:sym typeface="Cambria"/>
              </a:rPr>
              <a:t>1 </a:t>
            </a:r>
            <a:r>
              <a:rPr b="1" i="1" lang="en" sz="3000">
                <a:solidFill>
                  <a:schemeClr val="dk1"/>
                </a:solidFill>
                <a:latin typeface="Cambria"/>
                <a:ea typeface="Cambria"/>
                <a:cs typeface="Cambria"/>
                <a:sym typeface="Cambria"/>
              </a:rPr>
              <a:t>, c</a:t>
            </a:r>
            <a:r>
              <a:rPr b="1" baseline="-25000" i="1" lang="en" sz="3000">
                <a:solidFill>
                  <a:schemeClr val="dk1"/>
                </a:solidFill>
                <a:latin typeface="Cambria"/>
                <a:ea typeface="Cambria"/>
                <a:cs typeface="Cambria"/>
                <a:sym typeface="Cambria"/>
              </a:rPr>
              <a:t>2</a:t>
            </a:r>
            <a:r>
              <a:rPr b="1" i="1" lang="en" sz="3000">
                <a:solidFill>
                  <a:schemeClr val="dk1"/>
                </a:solidFill>
                <a:latin typeface="Cambria"/>
                <a:ea typeface="Cambria"/>
                <a:cs typeface="Cambria"/>
                <a:sym typeface="Cambria"/>
              </a:rPr>
              <a:t>, …, c</a:t>
            </a:r>
            <a:r>
              <a:rPr b="1" baseline="-25000" i="1" lang="en" sz="3000">
                <a:solidFill>
                  <a:schemeClr val="dk1"/>
                </a:solidFill>
                <a:latin typeface="Cambria"/>
                <a:ea typeface="Cambria"/>
                <a:cs typeface="Cambria"/>
                <a:sym typeface="Cambria"/>
              </a:rPr>
              <a:t>n</a:t>
            </a:r>
          </a:p>
        </p:txBody>
      </p:sp>
      <p:sp>
        <p:nvSpPr>
          <p:cNvPr id="730" name="Shape 730"/>
          <p:cNvSpPr txBox="1"/>
          <p:nvPr/>
        </p:nvSpPr>
        <p:spPr>
          <a:xfrm>
            <a:off x="450100" y="3727350"/>
            <a:ext cx="556199" cy="666899"/>
          </a:xfrm>
          <a:prstGeom prst="rect">
            <a:avLst/>
          </a:prstGeom>
          <a:noFill/>
          <a:ln>
            <a:noFill/>
          </a:ln>
        </p:spPr>
        <p:txBody>
          <a:bodyPr anchorCtr="0" anchor="t" bIns="91425" lIns="91425" rIns="91425" tIns="91425">
            <a:noAutofit/>
          </a:bodyPr>
          <a:lstStyle/>
          <a:p>
            <a:pPr lvl="0" rtl="0">
              <a:spcBef>
                <a:spcPts val="0"/>
              </a:spcBef>
              <a:buNone/>
            </a:pPr>
            <a:r>
              <a:rPr b="1" i="1" lang="en" sz="2400">
                <a:solidFill>
                  <a:schemeClr val="dk1"/>
                </a:solidFill>
                <a:latin typeface="Cambria"/>
                <a:ea typeface="Cambria"/>
                <a:cs typeface="Cambria"/>
                <a:sym typeface="Cambria"/>
              </a:rPr>
              <a:t>m</a:t>
            </a:r>
          </a:p>
        </p:txBody>
      </p:sp>
      <p:sp>
        <p:nvSpPr>
          <p:cNvPr id="731" name="Shape 731"/>
          <p:cNvSpPr txBox="1"/>
          <p:nvPr/>
        </p:nvSpPr>
        <p:spPr>
          <a:xfrm>
            <a:off x="1539875" y="1805100"/>
            <a:ext cx="5841000" cy="3727799"/>
          </a:xfrm>
          <a:prstGeom prst="rect">
            <a:avLst/>
          </a:prstGeom>
          <a:noFill/>
          <a:ln>
            <a:noFill/>
          </a:ln>
        </p:spPr>
        <p:txBody>
          <a:bodyPr anchorCtr="0" anchor="t" bIns="91425" lIns="91425" rIns="91425" tIns="91425">
            <a:noAutofit/>
          </a:bodyPr>
          <a:lstStyle/>
          <a:p>
            <a:pPr lvl="0" rtl="0">
              <a:spcBef>
                <a:spcPts val="0"/>
              </a:spcBef>
              <a:buNone/>
            </a:pPr>
            <a:r>
              <a:rPr lang="en" sz="3000">
                <a:solidFill>
                  <a:schemeClr val="dk1"/>
                </a:solidFill>
                <a:latin typeface="Cambria"/>
                <a:ea typeface="Cambria"/>
                <a:cs typeface="Cambria"/>
                <a:sym typeface="Cambria"/>
              </a:rPr>
              <a:t>If we did have tags:</a:t>
            </a:r>
          </a:p>
          <a:p>
            <a:pPr indent="-419100" lvl="0" marL="457200" rtl="0">
              <a:spcBef>
                <a:spcPts val="0"/>
              </a:spcBef>
              <a:buClr>
                <a:schemeClr val="dk1"/>
              </a:buClr>
              <a:buSzPct val="100000"/>
              <a:buFont typeface="Cambria"/>
              <a:buAutoNum type="arabicPeriod"/>
            </a:pPr>
            <a:r>
              <a:rPr lang="en" sz="3000">
                <a:solidFill>
                  <a:schemeClr val="dk1"/>
                </a:solidFill>
                <a:latin typeface="Cambria"/>
                <a:ea typeface="Cambria"/>
                <a:cs typeface="Cambria"/>
                <a:sym typeface="Cambria"/>
              </a:rPr>
              <a:t>Client sends</a:t>
            </a:r>
            <a:r>
              <a:rPr i="1" lang="en" sz="3000">
                <a:solidFill>
                  <a:schemeClr val="dk1"/>
                </a:solidFill>
                <a:latin typeface="Cambria"/>
                <a:ea typeface="Cambria"/>
                <a:cs typeface="Cambria"/>
                <a:sym typeface="Cambria"/>
              </a:rPr>
              <a:t> </a:t>
            </a:r>
            <a:r>
              <a:rPr b="1" i="1" lang="en" sz="3000">
                <a:solidFill>
                  <a:srgbClr val="980000"/>
                </a:solidFill>
                <a:latin typeface="Cambria"/>
                <a:ea typeface="Cambria"/>
                <a:cs typeface="Cambria"/>
                <a:sym typeface="Cambria"/>
              </a:rPr>
              <a:t>t = T(c)</a:t>
            </a:r>
            <a:r>
              <a:rPr i="1" lang="en" sz="3000">
                <a:solidFill>
                  <a:schemeClr val="dk1"/>
                </a:solidFill>
                <a:latin typeface="Cambria"/>
                <a:ea typeface="Cambria"/>
                <a:cs typeface="Cambria"/>
                <a:sym typeface="Cambria"/>
              </a:rPr>
              <a:t> </a:t>
            </a:r>
            <a:r>
              <a:rPr lang="en" sz="3000">
                <a:solidFill>
                  <a:schemeClr val="dk1"/>
                </a:solidFill>
                <a:latin typeface="Cambria"/>
                <a:ea typeface="Cambria"/>
                <a:cs typeface="Cambria"/>
                <a:sym typeface="Cambria"/>
              </a:rPr>
              <a:t>where</a:t>
            </a:r>
            <a:br>
              <a:rPr lang="en" sz="3000">
                <a:solidFill>
                  <a:schemeClr val="dk1"/>
                </a:solidFill>
                <a:latin typeface="Cambria"/>
                <a:ea typeface="Cambria"/>
                <a:cs typeface="Cambria"/>
                <a:sym typeface="Cambria"/>
              </a:rPr>
            </a:br>
            <a:r>
              <a:rPr b="1" i="1" lang="en" sz="3000">
                <a:solidFill>
                  <a:srgbClr val="980000"/>
                </a:solidFill>
                <a:latin typeface="Cambria"/>
                <a:ea typeface="Cambria"/>
                <a:cs typeface="Cambria"/>
                <a:sym typeface="Cambria"/>
              </a:rPr>
              <a:t> c = E(K(m), m)</a:t>
            </a:r>
          </a:p>
          <a:p>
            <a:pPr indent="-419100" lvl="0" marL="457200" rtl="0">
              <a:spcBef>
                <a:spcPts val="0"/>
              </a:spcBef>
              <a:buClr>
                <a:schemeClr val="dk1"/>
              </a:buClr>
              <a:buSzPct val="100000"/>
              <a:buFont typeface="Cambria"/>
              <a:buAutoNum type="arabicPeriod"/>
            </a:pPr>
            <a:r>
              <a:rPr lang="en" sz="3000">
                <a:solidFill>
                  <a:schemeClr val="dk1"/>
                </a:solidFill>
                <a:latin typeface="Cambria"/>
                <a:ea typeface="Cambria"/>
                <a:cs typeface="Cambria"/>
                <a:sym typeface="Cambria"/>
              </a:rPr>
              <a:t>Server makes tags </a:t>
            </a:r>
            <a:r>
              <a:rPr b="1" i="1" lang="en" sz="3000">
                <a:solidFill>
                  <a:srgbClr val="980000"/>
                </a:solidFill>
                <a:latin typeface="Cambria"/>
                <a:ea typeface="Cambria"/>
                <a:cs typeface="Cambria"/>
                <a:sym typeface="Cambria"/>
              </a:rPr>
              <a:t>t</a:t>
            </a:r>
            <a:r>
              <a:rPr b="1" baseline="-25000" i="1" lang="en" sz="3000">
                <a:solidFill>
                  <a:srgbClr val="980000"/>
                </a:solidFill>
                <a:latin typeface="Cambria"/>
                <a:ea typeface="Cambria"/>
                <a:cs typeface="Cambria"/>
                <a:sym typeface="Cambria"/>
              </a:rPr>
              <a:t>1 </a:t>
            </a:r>
            <a:r>
              <a:rPr b="1" i="1" lang="en" sz="3000">
                <a:solidFill>
                  <a:srgbClr val="980000"/>
                </a:solidFill>
                <a:latin typeface="Cambria"/>
                <a:ea typeface="Cambria"/>
                <a:cs typeface="Cambria"/>
                <a:sym typeface="Cambria"/>
              </a:rPr>
              <a:t>, t</a:t>
            </a:r>
            <a:r>
              <a:rPr b="1" baseline="-25000" i="1" lang="en" sz="3000">
                <a:solidFill>
                  <a:srgbClr val="980000"/>
                </a:solidFill>
                <a:latin typeface="Cambria"/>
                <a:ea typeface="Cambria"/>
                <a:cs typeface="Cambria"/>
                <a:sym typeface="Cambria"/>
              </a:rPr>
              <a:t>2</a:t>
            </a:r>
            <a:r>
              <a:rPr b="1" i="1" lang="en" sz="3000">
                <a:solidFill>
                  <a:srgbClr val="980000"/>
                </a:solidFill>
                <a:latin typeface="Cambria"/>
                <a:ea typeface="Cambria"/>
                <a:cs typeface="Cambria"/>
                <a:sym typeface="Cambria"/>
              </a:rPr>
              <a:t>, …, t</a:t>
            </a:r>
            <a:r>
              <a:rPr b="1" baseline="-25000" i="1" lang="en" sz="3000">
                <a:solidFill>
                  <a:srgbClr val="980000"/>
                </a:solidFill>
                <a:latin typeface="Cambria"/>
                <a:ea typeface="Cambria"/>
                <a:cs typeface="Cambria"/>
                <a:sym typeface="Cambria"/>
              </a:rPr>
              <a:t>n </a:t>
            </a:r>
            <a:r>
              <a:rPr lang="en" sz="3000">
                <a:solidFill>
                  <a:schemeClr val="dk1"/>
                </a:solidFill>
                <a:latin typeface="Cambria"/>
                <a:ea typeface="Cambria"/>
                <a:cs typeface="Cambria"/>
                <a:sym typeface="Cambria"/>
              </a:rPr>
              <a:t>from ciphertexts  </a:t>
            </a:r>
            <a:r>
              <a:rPr b="1" i="1" lang="en" sz="3000">
                <a:solidFill>
                  <a:srgbClr val="980000"/>
                </a:solidFill>
                <a:latin typeface="Cambria"/>
                <a:ea typeface="Cambria"/>
                <a:cs typeface="Cambria"/>
                <a:sym typeface="Cambria"/>
              </a:rPr>
              <a:t>c</a:t>
            </a:r>
            <a:r>
              <a:rPr b="1" baseline="-25000" i="1" lang="en" sz="3000">
                <a:solidFill>
                  <a:srgbClr val="980000"/>
                </a:solidFill>
                <a:latin typeface="Cambria"/>
                <a:ea typeface="Cambria"/>
                <a:cs typeface="Cambria"/>
                <a:sym typeface="Cambria"/>
              </a:rPr>
              <a:t>1 </a:t>
            </a:r>
            <a:r>
              <a:rPr b="1" i="1" lang="en" sz="3000">
                <a:solidFill>
                  <a:srgbClr val="980000"/>
                </a:solidFill>
                <a:latin typeface="Cambria"/>
                <a:ea typeface="Cambria"/>
                <a:cs typeface="Cambria"/>
                <a:sym typeface="Cambria"/>
              </a:rPr>
              <a:t>, c</a:t>
            </a:r>
            <a:r>
              <a:rPr b="1" baseline="-25000" i="1" lang="en" sz="3000">
                <a:solidFill>
                  <a:srgbClr val="980000"/>
                </a:solidFill>
                <a:latin typeface="Cambria"/>
                <a:ea typeface="Cambria"/>
                <a:cs typeface="Cambria"/>
                <a:sym typeface="Cambria"/>
              </a:rPr>
              <a:t>2</a:t>
            </a:r>
            <a:r>
              <a:rPr b="1" i="1" lang="en" sz="3000">
                <a:solidFill>
                  <a:srgbClr val="980000"/>
                </a:solidFill>
                <a:latin typeface="Cambria"/>
                <a:ea typeface="Cambria"/>
                <a:cs typeface="Cambria"/>
                <a:sym typeface="Cambria"/>
              </a:rPr>
              <a:t>, …, c</a:t>
            </a:r>
            <a:r>
              <a:rPr b="1" baseline="-25000" i="1" lang="en" sz="3000">
                <a:solidFill>
                  <a:srgbClr val="980000"/>
                </a:solidFill>
                <a:latin typeface="Cambria"/>
                <a:ea typeface="Cambria"/>
                <a:cs typeface="Cambria"/>
                <a:sym typeface="Cambria"/>
              </a:rPr>
              <a:t>n</a:t>
            </a:r>
            <a:r>
              <a:rPr b="1" i="1" lang="en" sz="3000">
                <a:solidFill>
                  <a:srgbClr val="980000"/>
                </a:solidFill>
                <a:latin typeface="Cambria"/>
                <a:ea typeface="Cambria"/>
                <a:cs typeface="Cambria"/>
                <a:sym typeface="Cambria"/>
              </a:rPr>
              <a:t> </a:t>
            </a:r>
          </a:p>
          <a:p>
            <a:pPr indent="-419100" lvl="0" marL="457200" rtl="0">
              <a:spcBef>
                <a:spcPts val="0"/>
              </a:spcBef>
              <a:buClr>
                <a:schemeClr val="dk1"/>
              </a:buClr>
              <a:buSzPct val="100000"/>
              <a:buFont typeface="Cambria"/>
              <a:buAutoNum type="arabicPeriod"/>
            </a:pPr>
            <a:r>
              <a:rPr lang="en" sz="3000">
                <a:solidFill>
                  <a:schemeClr val="dk1"/>
                </a:solidFill>
                <a:latin typeface="Cambria"/>
                <a:ea typeface="Cambria"/>
                <a:cs typeface="Cambria"/>
                <a:sym typeface="Cambria"/>
              </a:rPr>
              <a:t>If </a:t>
            </a:r>
            <a:r>
              <a:rPr b="1" i="1" lang="en" sz="3000">
                <a:solidFill>
                  <a:srgbClr val="980000"/>
                </a:solidFill>
                <a:latin typeface="Cambria"/>
                <a:ea typeface="Cambria"/>
                <a:cs typeface="Cambria"/>
                <a:sym typeface="Cambria"/>
              </a:rPr>
              <a:t>t ϵ t</a:t>
            </a:r>
            <a:r>
              <a:rPr b="1" baseline="-25000" i="1" lang="en" sz="3000">
                <a:solidFill>
                  <a:srgbClr val="980000"/>
                </a:solidFill>
                <a:latin typeface="Cambria"/>
                <a:ea typeface="Cambria"/>
                <a:cs typeface="Cambria"/>
                <a:sym typeface="Cambria"/>
              </a:rPr>
              <a:t>1 </a:t>
            </a:r>
            <a:r>
              <a:rPr b="1" i="1" lang="en" sz="3000">
                <a:solidFill>
                  <a:srgbClr val="980000"/>
                </a:solidFill>
                <a:latin typeface="Cambria"/>
                <a:ea typeface="Cambria"/>
                <a:cs typeface="Cambria"/>
                <a:sym typeface="Cambria"/>
              </a:rPr>
              <a:t>, t</a:t>
            </a:r>
            <a:r>
              <a:rPr b="1" baseline="-25000" i="1" lang="en" sz="3000">
                <a:solidFill>
                  <a:srgbClr val="980000"/>
                </a:solidFill>
                <a:latin typeface="Cambria"/>
                <a:ea typeface="Cambria"/>
                <a:cs typeface="Cambria"/>
                <a:sym typeface="Cambria"/>
              </a:rPr>
              <a:t>2</a:t>
            </a:r>
            <a:r>
              <a:rPr b="1" i="1" lang="en" sz="3000">
                <a:solidFill>
                  <a:srgbClr val="980000"/>
                </a:solidFill>
                <a:latin typeface="Cambria"/>
                <a:ea typeface="Cambria"/>
                <a:cs typeface="Cambria"/>
                <a:sym typeface="Cambria"/>
              </a:rPr>
              <a:t>, …, t</a:t>
            </a:r>
            <a:r>
              <a:rPr b="1" baseline="-25000" i="1" lang="en" sz="3000">
                <a:solidFill>
                  <a:srgbClr val="980000"/>
                </a:solidFill>
                <a:latin typeface="Cambria"/>
                <a:ea typeface="Cambria"/>
                <a:cs typeface="Cambria"/>
                <a:sym typeface="Cambria"/>
              </a:rPr>
              <a:t>n</a:t>
            </a:r>
            <a:r>
              <a:rPr b="1" i="1" lang="en" sz="3000">
                <a:solidFill>
                  <a:srgbClr val="980000"/>
                </a:solidFill>
                <a:latin typeface="Cambria"/>
                <a:ea typeface="Cambria"/>
                <a:cs typeface="Cambria"/>
                <a:sym typeface="Cambria"/>
              </a:rPr>
              <a:t> </a:t>
            </a:r>
            <a:r>
              <a:rPr lang="en" sz="3000">
                <a:solidFill>
                  <a:schemeClr val="dk1"/>
                </a:solidFill>
                <a:latin typeface="Cambria"/>
                <a:ea typeface="Cambria"/>
                <a:cs typeface="Cambria"/>
                <a:sym typeface="Cambria"/>
              </a:rPr>
              <a:t>then Stop</a:t>
            </a:r>
          </a:p>
          <a:p>
            <a:pPr indent="-419100" lvl="0" marL="457200" rtl="0">
              <a:spcBef>
                <a:spcPts val="0"/>
              </a:spcBef>
              <a:buClr>
                <a:schemeClr val="dk1"/>
              </a:buClr>
              <a:buSzPct val="100000"/>
              <a:buFont typeface="Cambria"/>
              <a:buAutoNum type="arabicPeriod"/>
            </a:pPr>
            <a:r>
              <a:rPr lang="en" sz="3000">
                <a:solidFill>
                  <a:schemeClr val="dk1"/>
                </a:solidFill>
                <a:latin typeface="Cambria"/>
                <a:ea typeface="Cambria"/>
                <a:cs typeface="Cambria"/>
                <a:sym typeface="Cambria"/>
              </a:rPr>
              <a:t>Else client sends </a:t>
            </a:r>
            <a:r>
              <a:rPr b="1" i="1" lang="en" sz="3000">
                <a:solidFill>
                  <a:schemeClr val="dk1"/>
                </a:solidFill>
                <a:latin typeface="Cambria"/>
                <a:ea typeface="Cambria"/>
                <a:cs typeface="Cambria"/>
                <a:sym typeface="Cambria"/>
              </a:rPr>
              <a:t>c</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1">
                                            <p:txEl>
                                              <p:pRg end="0" st="0"/>
                                            </p:txEl>
                                          </p:spTgt>
                                        </p:tgtEl>
                                        <p:attrNameLst>
                                          <p:attrName>style.visibility</p:attrName>
                                        </p:attrNameLst>
                                      </p:cBhvr>
                                      <p:to>
                                        <p:strVal val="visible"/>
                                      </p:to>
                                    </p:set>
                                    <p:animEffect filter="fade" transition="in">
                                      <p:cBhvr>
                                        <p:cTn dur="1000"/>
                                        <p:tgtEl>
                                          <p:spTgt spid="73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1">
                                            <p:txEl>
                                              <p:pRg end="1" st="1"/>
                                            </p:txEl>
                                          </p:spTgt>
                                        </p:tgtEl>
                                        <p:attrNameLst>
                                          <p:attrName>style.visibility</p:attrName>
                                        </p:attrNameLst>
                                      </p:cBhvr>
                                      <p:to>
                                        <p:strVal val="visible"/>
                                      </p:to>
                                    </p:set>
                                    <p:animEffect filter="fade" transition="in">
                                      <p:cBhvr>
                                        <p:cTn dur="1000"/>
                                        <p:tgtEl>
                                          <p:spTgt spid="73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1">
                                            <p:txEl>
                                              <p:pRg end="2" st="2"/>
                                            </p:txEl>
                                          </p:spTgt>
                                        </p:tgtEl>
                                        <p:attrNameLst>
                                          <p:attrName>style.visibility</p:attrName>
                                        </p:attrNameLst>
                                      </p:cBhvr>
                                      <p:to>
                                        <p:strVal val="visible"/>
                                      </p:to>
                                    </p:set>
                                    <p:animEffect filter="fade" transition="in">
                                      <p:cBhvr>
                                        <p:cTn dur="1000"/>
                                        <p:tgtEl>
                                          <p:spTgt spid="73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1">
                                            <p:txEl>
                                              <p:pRg end="3" st="3"/>
                                            </p:txEl>
                                          </p:spTgt>
                                        </p:tgtEl>
                                        <p:attrNameLst>
                                          <p:attrName>style.visibility</p:attrName>
                                        </p:attrNameLst>
                                      </p:cBhvr>
                                      <p:to>
                                        <p:strVal val="visible"/>
                                      </p:to>
                                    </p:set>
                                    <p:animEffect filter="fade" transition="in">
                                      <p:cBhvr>
                                        <p:cTn dur="1000"/>
                                        <p:tgtEl>
                                          <p:spTgt spid="73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1">
                                            <p:txEl>
                                              <p:pRg end="4" st="4"/>
                                            </p:txEl>
                                          </p:spTgt>
                                        </p:tgtEl>
                                        <p:attrNameLst>
                                          <p:attrName>style.visibility</p:attrName>
                                        </p:attrNameLst>
                                      </p:cBhvr>
                                      <p:to>
                                        <p:strVal val="visible"/>
                                      </p:to>
                                    </p:set>
                                    <p:animEffect filter="fade" transition="in">
                                      <p:cBhvr>
                                        <p:cTn dur="1000"/>
                                        <p:tgtEl>
                                          <p:spTgt spid="731">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5" name="Shape 735"/>
        <p:cNvGrpSpPr/>
        <p:nvPr/>
      </p:nvGrpSpPr>
      <p:grpSpPr>
        <a:xfrm>
          <a:off x="0" y="0"/>
          <a:ext cx="0" cy="0"/>
          <a:chOff x="0" y="0"/>
          <a:chExt cx="0" cy="0"/>
        </a:xfrm>
      </p:grpSpPr>
      <p:sp>
        <p:nvSpPr>
          <p:cNvPr id="736" name="Shape 736"/>
          <p:cNvSpPr txBox="1"/>
          <p:nvPr>
            <p:ph type="title"/>
          </p:nvPr>
        </p:nvSpPr>
        <p:spPr>
          <a:xfrm>
            <a:off x="0" y="0"/>
            <a:ext cx="9144000" cy="1143299"/>
          </a:xfrm>
          <a:prstGeom prst="rect">
            <a:avLst/>
          </a:prstGeom>
        </p:spPr>
        <p:txBody>
          <a:bodyPr anchorCtr="0" anchor="t" bIns="91425" lIns="91425" rIns="91425" tIns="91425">
            <a:noAutofit/>
          </a:bodyPr>
          <a:lstStyle/>
          <a:p>
            <a:pPr lvl="0" rtl="0">
              <a:spcBef>
                <a:spcPts val="0"/>
              </a:spcBef>
              <a:buNone/>
            </a:pPr>
            <a:r>
              <a:rPr lang="en" sz="3200"/>
              <a:t>Message-Locked Encryption   [BKR13]</a:t>
            </a:r>
          </a:p>
        </p:txBody>
      </p:sp>
      <p:sp>
        <p:nvSpPr>
          <p:cNvPr id="737" name="Shape 737"/>
          <p:cNvSpPr txBox="1"/>
          <p:nvPr/>
        </p:nvSpPr>
        <p:spPr>
          <a:xfrm>
            <a:off x="494325" y="5584966"/>
            <a:ext cx="827100" cy="1143299"/>
          </a:xfrm>
          <a:prstGeom prst="rect">
            <a:avLst/>
          </a:prstGeom>
          <a:noFill/>
          <a:ln cap="flat" w="28575">
            <a:solidFill>
              <a:srgbClr val="FF0000"/>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en" sz="3600">
                <a:latin typeface="Cambria"/>
                <a:ea typeface="Cambria"/>
                <a:cs typeface="Cambria"/>
                <a:sym typeface="Cambria"/>
              </a:rPr>
              <a:t>P</a:t>
            </a:r>
          </a:p>
        </p:txBody>
      </p:sp>
      <p:sp>
        <p:nvSpPr>
          <p:cNvPr id="738" name="Shape 738"/>
          <p:cNvSpPr txBox="1"/>
          <p:nvPr/>
        </p:nvSpPr>
        <p:spPr>
          <a:xfrm>
            <a:off x="3602000" y="4070219"/>
            <a:ext cx="827100" cy="1143299"/>
          </a:xfrm>
          <a:prstGeom prst="rect">
            <a:avLst/>
          </a:prstGeom>
          <a:noFill/>
          <a:ln cap="flat" w="28575">
            <a:solidFill>
              <a:srgbClr val="FF0000"/>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en" sz="3600">
                <a:latin typeface="Cambria"/>
                <a:ea typeface="Cambria"/>
                <a:cs typeface="Cambria"/>
                <a:sym typeface="Cambria"/>
              </a:rPr>
              <a:t>E</a:t>
            </a:r>
          </a:p>
        </p:txBody>
      </p:sp>
      <p:sp>
        <p:nvSpPr>
          <p:cNvPr id="739" name="Shape 739"/>
          <p:cNvSpPr txBox="1"/>
          <p:nvPr/>
        </p:nvSpPr>
        <p:spPr>
          <a:xfrm>
            <a:off x="6023575" y="2508833"/>
            <a:ext cx="827100" cy="1143299"/>
          </a:xfrm>
          <a:prstGeom prst="rect">
            <a:avLst/>
          </a:prstGeom>
          <a:noFill/>
          <a:ln cap="flat" w="28575">
            <a:solidFill>
              <a:srgbClr val="4A86E8"/>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en" sz="3600">
                <a:latin typeface="Cambria"/>
                <a:ea typeface="Cambria"/>
                <a:cs typeface="Cambria"/>
                <a:sym typeface="Cambria"/>
              </a:rPr>
              <a:t>D</a:t>
            </a:r>
          </a:p>
        </p:txBody>
      </p:sp>
      <p:sp>
        <p:nvSpPr>
          <p:cNvPr id="740" name="Shape 740"/>
          <p:cNvSpPr txBox="1"/>
          <p:nvPr/>
        </p:nvSpPr>
        <p:spPr>
          <a:xfrm>
            <a:off x="6023575" y="5584966"/>
            <a:ext cx="827100" cy="1143299"/>
          </a:xfrm>
          <a:prstGeom prst="rect">
            <a:avLst/>
          </a:prstGeom>
          <a:noFill/>
          <a:ln cap="flat" w="28575">
            <a:solidFill>
              <a:srgbClr val="4A86E8"/>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en" sz="3600">
                <a:latin typeface="Cambria"/>
                <a:ea typeface="Cambria"/>
                <a:cs typeface="Cambria"/>
                <a:sym typeface="Cambria"/>
              </a:rPr>
              <a:t>T</a:t>
            </a:r>
          </a:p>
        </p:txBody>
      </p:sp>
      <p:sp>
        <p:nvSpPr>
          <p:cNvPr id="741" name="Shape 741"/>
          <p:cNvSpPr txBox="1"/>
          <p:nvPr/>
        </p:nvSpPr>
        <p:spPr>
          <a:xfrm>
            <a:off x="1799300" y="2508833"/>
            <a:ext cx="827100" cy="1143299"/>
          </a:xfrm>
          <a:prstGeom prst="rect">
            <a:avLst/>
          </a:prstGeom>
          <a:noFill/>
          <a:ln cap="flat" w="28575">
            <a:solidFill>
              <a:srgbClr val="FF0000"/>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en" sz="3600">
                <a:latin typeface="Cambria"/>
                <a:ea typeface="Cambria"/>
                <a:cs typeface="Cambria"/>
                <a:sym typeface="Cambria"/>
              </a:rPr>
              <a:t>K</a:t>
            </a:r>
          </a:p>
        </p:txBody>
      </p:sp>
      <p:sp>
        <p:nvSpPr>
          <p:cNvPr id="742" name="Shape 742"/>
          <p:cNvSpPr txBox="1"/>
          <p:nvPr/>
        </p:nvSpPr>
        <p:spPr>
          <a:xfrm>
            <a:off x="494325" y="4301440"/>
            <a:ext cx="699900" cy="680699"/>
          </a:xfrm>
          <a:prstGeom prst="rect">
            <a:avLst/>
          </a:prstGeom>
          <a:noFill/>
          <a:ln>
            <a:noFill/>
          </a:ln>
        </p:spPr>
        <p:txBody>
          <a:bodyPr anchorCtr="0" anchor="ctr" bIns="91425" lIns="91425" rIns="91425" tIns="91425">
            <a:noAutofit/>
          </a:bodyPr>
          <a:lstStyle/>
          <a:p>
            <a:pPr lvl="0" rtl="0" algn="ctr">
              <a:spcBef>
                <a:spcPts val="0"/>
              </a:spcBef>
              <a:buNone/>
            </a:pPr>
            <a:r>
              <a:rPr i="1" lang="en" sz="3000">
                <a:latin typeface="Cambria"/>
                <a:ea typeface="Cambria"/>
                <a:cs typeface="Cambria"/>
                <a:sym typeface="Cambria"/>
              </a:rPr>
              <a:t>m</a:t>
            </a:r>
          </a:p>
        </p:txBody>
      </p:sp>
      <p:cxnSp>
        <p:nvCxnSpPr>
          <p:cNvPr id="743" name="Shape 743"/>
          <p:cNvCxnSpPr>
            <a:stCxn id="742" idx="3"/>
            <a:endCxn id="738" idx="1"/>
          </p:cNvCxnSpPr>
          <p:nvPr/>
        </p:nvCxnSpPr>
        <p:spPr>
          <a:xfrm>
            <a:off x="1194225" y="4641790"/>
            <a:ext cx="2407800" cy="0"/>
          </a:xfrm>
          <a:prstGeom prst="straightConnector1">
            <a:avLst/>
          </a:prstGeom>
          <a:noFill/>
          <a:ln cap="flat" w="19050">
            <a:solidFill>
              <a:schemeClr val="dk2"/>
            </a:solidFill>
            <a:prstDash val="solid"/>
            <a:round/>
            <a:headEnd len="lg" w="lg" type="none"/>
            <a:tailEnd len="lg" w="lg" type="stealth"/>
          </a:ln>
        </p:spPr>
      </p:cxnSp>
      <p:cxnSp>
        <p:nvCxnSpPr>
          <p:cNvPr id="744" name="Shape 744"/>
          <p:cNvCxnSpPr>
            <a:stCxn id="741" idx="3"/>
          </p:cNvCxnSpPr>
          <p:nvPr/>
        </p:nvCxnSpPr>
        <p:spPr>
          <a:xfrm>
            <a:off x="2626400" y="3080483"/>
            <a:ext cx="1221900" cy="0"/>
          </a:xfrm>
          <a:prstGeom prst="straightConnector1">
            <a:avLst/>
          </a:prstGeom>
          <a:noFill/>
          <a:ln cap="flat" w="19050">
            <a:solidFill>
              <a:schemeClr val="dk2"/>
            </a:solidFill>
            <a:prstDash val="solid"/>
            <a:round/>
            <a:headEnd len="lg" w="lg" type="none"/>
            <a:tailEnd len="lg" w="lg" type="stealth"/>
          </a:ln>
        </p:spPr>
      </p:cxnSp>
      <p:cxnSp>
        <p:nvCxnSpPr>
          <p:cNvPr id="745" name="Shape 745"/>
          <p:cNvCxnSpPr>
            <a:stCxn id="738" idx="3"/>
          </p:cNvCxnSpPr>
          <p:nvPr/>
        </p:nvCxnSpPr>
        <p:spPr>
          <a:xfrm>
            <a:off x="4429100" y="4641869"/>
            <a:ext cx="446400" cy="0"/>
          </a:xfrm>
          <a:prstGeom prst="straightConnector1">
            <a:avLst/>
          </a:prstGeom>
          <a:noFill/>
          <a:ln cap="flat" w="19050">
            <a:solidFill>
              <a:schemeClr val="dk2"/>
            </a:solidFill>
            <a:prstDash val="solid"/>
            <a:round/>
            <a:headEnd len="lg" w="lg" type="none"/>
            <a:tailEnd len="lg" w="lg" type="stealth"/>
          </a:ln>
        </p:spPr>
      </p:cxnSp>
      <p:sp>
        <p:nvSpPr>
          <p:cNvPr id="746" name="Shape 746"/>
          <p:cNvSpPr txBox="1"/>
          <p:nvPr/>
        </p:nvSpPr>
        <p:spPr>
          <a:xfrm>
            <a:off x="4825775" y="4277194"/>
            <a:ext cx="558599" cy="680699"/>
          </a:xfrm>
          <a:prstGeom prst="rect">
            <a:avLst/>
          </a:prstGeom>
          <a:noFill/>
          <a:ln>
            <a:noFill/>
          </a:ln>
        </p:spPr>
        <p:txBody>
          <a:bodyPr anchorCtr="0" anchor="ctr" bIns="91425" lIns="91425" rIns="91425" tIns="91425">
            <a:noAutofit/>
          </a:bodyPr>
          <a:lstStyle/>
          <a:p>
            <a:pPr lvl="0" rtl="0" algn="ctr">
              <a:spcBef>
                <a:spcPts val="0"/>
              </a:spcBef>
              <a:buNone/>
            </a:pPr>
            <a:r>
              <a:rPr i="1" lang="en" sz="3000">
                <a:latin typeface="Cambria"/>
                <a:ea typeface="Cambria"/>
                <a:cs typeface="Cambria"/>
                <a:sym typeface="Cambria"/>
              </a:rPr>
              <a:t>c</a:t>
            </a:r>
          </a:p>
        </p:txBody>
      </p:sp>
      <p:sp>
        <p:nvSpPr>
          <p:cNvPr id="747" name="Shape 747"/>
          <p:cNvSpPr txBox="1"/>
          <p:nvPr/>
        </p:nvSpPr>
        <p:spPr>
          <a:xfrm>
            <a:off x="3736250" y="2740028"/>
            <a:ext cx="558599" cy="680699"/>
          </a:xfrm>
          <a:prstGeom prst="rect">
            <a:avLst/>
          </a:prstGeom>
          <a:noFill/>
          <a:ln>
            <a:noFill/>
          </a:ln>
        </p:spPr>
        <p:txBody>
          <a:bodyPr anchorCtr="0" anchor="ctr" bIns="91425" lIns="91425" rIns="91425" tIns="91425">
            <a:noAutofit/>
          </a:bodyPr>
          <a:lstStyle/>
          <a:p>
            <a:pPr lvl="0" rtl="0" algn="ctr">
              <a:spcBef>
                <a:spcPts val="0"/>
              </a:spcBef>
              <a:buNone/>
            </a:pPr>
            <a:r>
              <a:rPr i="1" lang="en" sz="3000">
                <a:latin typeface="Cambria"/>
                <a:ea typeface="Cambria"/>
                <a:cs typeface="Cambria"/>
                <a:sym typeface="Cambria"/>
              </a:rPr>
              <a:t>k</a:t>
            </a:r>
          </a:p>
        </p:txBody>
      </p:sp>
      <p:sp>
        <p:nvSpPr>
          <p:cNvPr id="748" name="Shape 748"/>
          <p:cNvSpPr txBox="1"/>
          <p:nvPr/>
        </p:nvSpPr>
        <p:spPr>
          <a:xfrm>
            <a:off x="2460871" y="5755565"/>
            <a:ext cx="558599" cy="680699"/>
          </a:xfrm>
          <a:prstGeom prst="rect">
            <a:avLst/>
          </a:prstGeom>
          <a:noFill/>
          <a:ln>
            <a:noFill/>
          </a:ln>
        </p:spPr>
        <p:txBody>
          <a:bodyPr anchorCtr="0" anchor="ctr" bIns="91425" lIns="91425" rIns="91425" tIns="91425">
            <a:noAutofit/>
          </a:bodyPr>
          <a:lstStyle/>
          <a:p>
            <a:pPr lvl="0" rtl="0" algn="ctr">
              <a:spcBef>
                <a:spcPts val="0"/>
              </a:spcBef>
              <a:buNone/>
            </a:pPr>
            <a:r>
              <a:rPr i="1" lang="en" sz="3000">
                <a:latin typeface="Cambria"/>
                <a:ea typeface="Cambria"/>
                <a:cs typeface="Cambria"/>
                <a:sym typeface="Cambria"/>
              </a:rPr>
              <a:t>p</a:t>
            </a:r>
          </a:p>
        </p:txBody>
      </p:sp>
      <p:cxnSp>
        <p:nvCxnSpPr>
          <p:cNvPr id="749" name="Shape 749"/>
          <p:cNvCxnSpPr/>
          <p:nvPr/>
        </p:nvCxnSpPr>
        <p:spPr>
          <a:xfrm>
            <a:off x="1327971" y="6156566"/>
            <a:ext cx="1221899" cy="0"/>
          </a:xfrm>
          <a:prstGeom prst="straightConnector1">
            <a:avLst/>
          </a:prstGeom>
          <a:noFill/>
          <a:ln cap="flat" w="19050">
            <a:solidFill>
              <a:schemeClr val="dk2"/>
            </a:solidFill>
            <a:prstDash val="solid"/>
            <a:round/>
            <a:headEnd len="lg" w="lg" type="none"/>
            <a:tailEnd len="lg" w="lg" type="stealth"/>
          </a:ln>
        </p:spPr>
      </p:cxnSp>
      <p:cxnSp>
        <p:nvCxnSpPr>
          <p:cNvPr id="750" name="Shape 750"/>
          <p:cNvCxnSpPr/>
          <p:nvPr/>
        </p:nvCxnSpPr>
        <p:spPr>
          <a:xfrm>
            <a:off x="6850671" y="6151924"/>
            <a:ext cx="1221899" cy="0"/>
          </a:xfrm>
          <a:prstGeom prst="straightConnector1">
            <a:avLst/>
          </a:prstGeom>
          <a:noFill/>
          <a:ln cap="flat" w="19050">
            <a:solidFill>
              <a:schemeClr val="dk2"/>
            </a:solidFill>
            <a:prstDash val="solid"/>
            <a:round/>
            <a:headEnd len="lg" w="lg" type="none"/>
            <a:tailEnd len="lg" w="lg" type="stealth"/>
          </a:ln>
        </p:spPr>
      </p:cxnSp>
      <p:sp>
        <p:nvSpPr>
          <p:cNvPr id="751" name="Shape 751"/>
          <p:cNvSpPr txBox="1"/>
          <p:nvPr/>
        </p:nvSpPr>
        <p:spPr>
          <a:xfrm>
            <a:off x="7983571" y="5775161"/>
            <a:ext cx="558599" cy="680699"/>
          </a:xfrm>
          <a:prstGeom prst="rect">
            <a:avLst/>
          </a:prstGeom>
          <a:noFill/>
          <a:ln>
            <a:noFill/>
          </a:ln>
        </p:spPr>
        <p:txBody>
          <a:bodyPr anchorCtr="0" anchor="ctr" bIns="91425" lIns="91425" rIns="91425" tIns="91425">
            <a:noAutofit/>
          </a:bodyPr>
          <a:lstStyle/>
          <a:p>
            <a:pPr lvl="0" rtl="0" algn="ctr">
              <a:spcBef>
                <a:spcPts val="0"/>
              </a:spcBef>
              <a:buNone/>
            </a:pPr>
            <a:r>
              <a:rPr i="1" lang="en" sz="3000">
                <a:latin typeface="Cambria"/>
                <a:ea typeface="Cambria"/>
                <a:cs typeface="Cambria"/>
                <a:sym typeface="Cambria"/>
              </a:rPr>
              <a:t>t</a:t>
            </a:r>
          </a:p>
        </p:txBody>
      </p:sp>
      <p:cxnSp>
        <p:nvCxnSpPr>
          <p:cNvPr id="752" name="Shape 752"/>
          <p:cNvCxnSpPr>
            <a:endCxn id="739" idx="1"/>
          </p:cNvCxnSpPr>
          <p:nvPr/>
        </p:nvCxnSpPr>
        <p:spPr>
          <a:xfrm>
            <a:off x="4317775" y="3080483"/>
            <a:ext cx="1705800" cy="0"/>
          </a:xfrm>
          <a:prstGeom prst="straightConnector1">
            <a:avLst/>
          </a:prstGeom>
          <a:noFill/>
          <a:ln cap="flat" w="19050">
            <a:solidFill>
              <a:schemeClr val="dk2"/>
            </a:solidFill>
            <a:prstDash val="solid"/>
            <a:round/>
            <a:headEnd len="lg" w="lg" type="none"/>
            <a:tailEnd len="lg" w="lg" type="stealth"/>
          </a:ln>
        </p:spPr>
      </p:cxnSp>
      <p:cxnSp>
        <p:nvCxnSpPr>
          <p:cNvPr id="753" name="Shape 753"/>
          <p:cNvCxnSpPr/>
          <p:nvPr/>
        </p:nvCxnSpPr>
        <p:spPr>
          <a:xfrm>
            <a:off x="5312125" y="4641819"/>
            <a:ext cx="1144799" cy="0"/>
          </a:xfrm>
          <a:prstGeom prst="straightConnector1">
            <a:avLst/>
          </a:prstGeom>
          <a:noFill/>
          <a:ln cap="flat" w="19050">
            <a:solidFill>
              <a:schemeClr val="dk2"/>
            </a:solidFill>
            <a:prstDash val="solid"/>
            <a:round/>
            <a:headEnd len="lg" w="lg" type="none"/>
            <a:tailEnd len="lg" w="lg" type="none"/>
          </a:ln>
        </p:spPr>
      </p:cxnSp>
      <p:cxnSp>
        <p:nvCxnSpPr>
          <p:cNvPr id="754" name="Shape 754"/>
          <p:cNvCxnSpPr>
            <a:endCxn id="739" idx="2"/>
          </p:cNvCxnSpPr>
          <p:nvPr/>
        </p:nvCxnSpPr>
        <p:spPr>
          <a:xfrm rot="10800000">
            <a:off x="6437125" y="3652133"/>
            <a:ext cx="10800" cy="1013100"/>
          </a:xfrm>
          <a:prstGeom prst="straightConnector1">
            <a:avLst/>
          </a:prstGeom>
          <a:noFill/>
          <a:ln cap="flat" w="19050">
            <a:solidFill>
              <a:schemeClr val="dk2"/>
            </a:solidFill>
            <a:prstDash val="solid"/>
            <a:round/>
            <a:headEnd len="lg" w="lg" type="none"/>
            <a:tailEnd len="lg" w="lg" type="stealth"/>
          </a:ln>
        </p:spPr>
      </p:cxnSp>
      <p:cxnSp>
        <p:nvCxnSpPr>
          <p:cNvPr id="755" name="Shape 755"/>
          <p:cNvCxnSpPr/>
          <p:nvPr/>
        </p:nvCxnSpPr>
        <p:spPr>
          <a:xfrm rot="10800000">
            <a:off x="6446214" y="4571866"/>
            <a:ext cx="10799" cy="1013100"/>
          </a:xfrm>
          <a:prstGeom prst="straightConnector1">
            <a:avLst/>
          </a:prstGeom>
          <a:noFill/>
          <a:ln cap="flat" w="19050">
            <a:solidFill>
              <a:schemeClr val="dk2"/>
            </a:solidFill>
            <a:prstDash val="solid"/>
            <a:round/>
            <a:headEnd len="lg" w="lg" type="stealth"/>
            <a:tailEnd len="lg" w="lg" type="none"/>
          </a:ln>
        </p:spPr>
      </p:cxnSp>
      <p:cxnSp>
        <p:nvCxnSpPr>
          <p:cNvPr id="756" name="Shape 756"/>
          <p:cNvCxnSpPr/>
          <p:nvPr/>
        </p:nvCxnSpPr>
        <p:spPr>
          <a:xfrm rot="10800000">
            <a:off x="2207450" y="3651933"/>
            <a:ext cx="10799" cy="1013100"/>
          </a:xfrm>
          <a:prstGeom prst="straightConnector1">
            <a:avLst/>
          </a:prstGeom>
          <a:noFill/>
          <a:ln cap="flat" w="19050">
            <a:solidFill>
              <a:schemeClr val="dk2"/>
            </a:solidFill>
            <a:prstDash val="solid"/>
            <a:round/>
            <a:headEnd len="lg" w="lg" type="none"/>
            <a:tailEnd len="lg" w="lg" type="stealth"/>
          </a:ln>
        </p:spPr>
      </p:cxnSp>
      <p:cxnSp>
        <p:nvCxnSpPr>
          <p:cNvPr id="757" name="Shape 757"/>
          <p:cNvCxnSpPr>
            <a:stCxn id="738" idx="0"/>
            <a:endCxn id="747" idx="2"/>
          </p:cNvCxnSpPr>
          <p:nvPr/>
        </p:nvCxnSpPr>
        <p:spPr>
          <a:xfrm rot="10800000">
            <a:off x="4015550" y="3420719"/>
            <a:ext cx="0" cy="649500"/>
          </a:xfrm>
          <a:prstGeom prst="straightConnector1">
            <a:avLst/>
          </a:prstGeom>
          <a:noFill/>
          <a:ln cap="flat" w="19050">
            <a:solidFill>
              <a:schemeClr val="dk2"/>
            </a:solidFill>
            <a:prstDash val="solid"/>
            <a:round/>
            <a:headEnd len="lg" w="lg" type="stealth"/>
            <a:tailEnd len="lg" w="lg" type="none"/>
          </a:ln>
        </p:spPr>
      </p:cxnSp>
      <p:sp>
        <p:nvSpPr>
          <p:cNvPr id="758" name="Shape 758"/>
          <p:cNvSpPr txBox="1"/>
          <p:nvPr/>
        </p:nvSpPr>
        <p:spPr>
          <a:xfrm>
            <a:off x="3005089" y="1063766"/>
            <a:ext cx="3035999" cy="680699"/>
          </a:xfrm>
          <a:prstGeom prst="rect">
            <a:avLst/>
          </a:prstGeom>
          <a:noFill/>
          <a:ln>
            <a:noFill/>
          </a:ln>
        </p:spPr>
        <p:txBody>
          <a:bodyPr anchorCtr="0" anchor="ctr" bIns="91425" lIns="91425" rIns="91425" tIns="91425">
            <a:noAutofit/>
          </a:bodyPr>
          <a:lstStyle/>
          <a:p>
            <a:pPr lvl="0" rtl="0" algn="ctr">
              <a:spcBef>
                <a:spcPts val="0"/>
              </a:spcBef>
              <a:buNone/>
            </a:pPr>
            <a:r>
              <a:rPr i="1" lang="en" sz="2400">
                <a:latin typeface="Cambria"/>
                <a:ea typeface="Cambria"/>
                <a:cs typeface="Cambria"/>
                <a:sym typeface="Cambria"/>
              </a:rPr>
              <a:t>MLE = (P, K, E, D, T)</a:t>
            </a:r>
          </a:p>
        </p:txBody>
      </p:sp>
      <p:sp>
        <p:nvSpPr>
          <p:cNvPr id="759" name="Shape 759"/>
          <p:cNvSpPr txBox="1"/>
          <p:nvPr/>
        </p:nvSpPr>
        <p:spPr>
          <a:xfrm>
            <a:off x="6630300" y="657366"/>
            <a:ext cx="2549399" cy="1791599"/>
          </a:xfrm>
          <a:prstGeom prst="rect">
            <a:avLst/>
          </a:prstGeom>
          <a:noFill/>
          <a:ln>
            <a:noFill/>
          </a:ln>
        </p:spPr>
        <p:txBody>
          <a:bodyPr anchorCtr="0" anchor="ctr" bIns="91425" lIns="91425" rIns="91425" tIns="91425">
            <a:noAutofit/>
          </a:bodyPr>
          <a:lstStyle/>
          <a:p>
            <a:pPr lvl="0" rtl="0">
              <a:spcBef>
                <a:spcPts val="0"/>
              </a:spcBef>
              <a:buNone/>
            </a:pPr>
            <a:r>
              <a:rPr i="1" lang="en" sz="2000">
                <a:solidFill>
                  <a:schemeClr val="dk1"/>
                </a:solidFill>
                <a:latin typeface="Cambria"/>
                <a:ea typeface="Cambria"/>
                <a:cs typeface="Cambria"/>
                <a:sym typeface="Cambria"/>
              </a:rPr>
              <a:t>P, K, E: </a:t>
            </a:r>
            <a:r>
              <a:rPr lang="en" sz="2000">
                <a:solidFill>
                  <a:schemeClr val="dk1"/>
                </a:solidFill>
                <a:latin typeface="Cambria"/>
                <a:ea typeface="Cambria"/>
                <a:cs typeface="Cambria"/>
                <a:sym typeface="Cambria"/>
              </a:rPr>
              <a:t>Randomized</a:t>
            </a:r>
          </a:p>
          <a:p>
            <a:pPr lvl="0" rtl="0">
              <a:spcBef>
                <a:spcPts val="0"/>
              </a:spcBef>
              <a:buNone/>
            </a:pPr>
            <a:r>
              <a:rPr i="1" lang="en" sz="2000">
                <a:solidFill>
                  <a:schemeClr val="dk1"/>
                </a:solidFill>
                <a:latin typeface="Cambria"/>
                <a:ea typeface="Cambria"/>
                <a:cs typeface="Cambria"/>
                <a:sym typeface="Cambria"/>
              </a:rPr>
              <a:t>D, T: </a:t>
            </a:r>
            <a:r>
              <a:rPr lang="en" sz="2000">
                <a:solidFill>
                  <a:schemeClr val="dk1"/>
                </a:solidFill>
                <a:latin typeface="Cambria"/>
                <a:ea typeface="Cambria"/>
                <a:cs typeface="Cambria"/>
                <a:sym typeface="Cambria"/>
              </a:rPr>
              <a:t>Deterministic</a:t>
            </a:r>
          </a:p>
        </p:txBody>
      </p:sp>
      <p:sp>
        <p:nvSpPr>
          <p:cNvPr id="760" name="Shape 760"/>
          <p:cNvSpPr txBox="1"/>
          <p:nvPr/>
        </p:nvSpPr>
        <p:spPr>
          <a:xfrm>
            <a:off x="7247350" y="2740028"/>
            <a:ext cx="558599" cy="680699"/>
          </a:xfrm>
          <a:prstGeom prst="rect">
            <a:avLst/>
          </a:prstGeom>
          <a:noFill/>
          <a:ln>
            <a:noFill/>
          </a:ln>
        </p:spPr>
        <p:txBody>
          <a:bodyPr anchorCtr="0" anchor="ctr" bIns="91425" lIns="91425" rIns="91425" tIns="91425">
            <a:noAutofit/>
          </a:bodyPr>
          <a:lstStyle/>
          <a:p>
            <a:pPr lvl="0" rtl="0" algn="ctr">
              <a:spcBef>
                <a:spcPts val="0"/>
              </a:spcBef>
              <a:buNone/>
            </a:pPr>
            <a:r>
              <a:rPr i="1" lang="en" sz="3000">
                <a:latin typeface="Cambria"/>
                <a:ea typeface="Cambria"/>
                <a:cs typeface="Cambria"/>
                <a:sym typeface="Cambria"/>
              </a:rPr>
              <a:t>m</a:t>
            </a:r>
          </a:p>
        </p:txBody>
      </p:sp>
      <p:cxnSp>
        <p:nvCxnSpPr>
          <p:cNvPr id="761" name="Shape 761"/>
          <p:cNvCxnSpPr/>
          <p:nvPr/>
        </p:nvCxnSpPr>
        <p:spPr>
          <a:xfrm>
            <a:off x="6850675" y="3104652"/>
            <a:ext cx="446400" cy="0"/>
          </a:xfrm>
          <a:prstGeom prst="straightConnector1">
            <a:avLst/>
          </a:prstGeom>
          <a:noFill/>
          <a:ln cap="flat" w="19050">
            <a:solidFill>
              <a:schemeClr val="dk2"/>
            </a:solidFill>
            <a:prstDash val="solid"/>
            <a:round/>
            <a:headEnd len="lg" w="lg" type="none"/>
            <a:tailEnd len="lg" w="lg" type="stealth"/>
          </a:ln>
        </p:spPr>
      </p:cxn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5" name="Shape 765"/>
        <p:cNvGrpSpPr/>
        <p:nvPr/>
      </p:nvGrpSpPr>
      <p:grpSpPr>
        <a:xfrm>
          <a:off x="0" y="0"/>
          <a:ext cx="0" cy="0"/>
          <a:chOff x="0" y="0"/>
          <a:chExt cx="0" cy="0"/>
        </a:xfrm>
      </p:grpSpPr>
      <p:sp>
        <p:nvSpPr>
          <p:cNvPr id="766" name="Shape 766"/>
          <p:cNvSpPr txBox="1"/>
          <p:nvPr>
            <p:ph type="title"/>
          </p:nvPr>
        </p:nvSpPr>
        <p:spPr>
          <a:xfrm>
            <a:off x="0" y="4"/>
            <a:ext cx="8229600" cy="1143299"/>
          </a:xfrm>
          <a:prstGeom prst="rect">
            <a:avLst/>
          </a:prstGeom>
        </p:spPr>
        <p:txBody>
          <a:bodyPr anchorCtr="0" anchor="t" bIns="91425" lIns="91425" rIns="91425" tIns="91425">
            <a:noAutofit/>
          </a:bodyPr>
          <a:lstStyle/>
          <a:p>
            <a:pPr lvl="0" rtl="0">
              <a:spcBef>
                <a:spcPts val="0"/>
              </a:spcBef>
              <a:buNone/>
            </a:pPr>
            <a:r>
              <a:rPr lang="en"/>
              <a:t>MLEWC in the standard model</a:t>
            </a:r>
          </a:p>
        </p:txBody>
      </p:sp>
      <p:sp>
        <p:nvSpPr>
          <p:cNvPr id="767" name="Shape 767"/>
          <p:cNvSpPr txBox="1"/>
          <p:nvPr>
            <p:ph idx="1" type="body"/>
          </p:nvPr>
        </p:nvSpPr>
        <p:spPr>
          <a:xfrm>
            <a:off x="199925" y="1671325"/>
            <a:ext cx="8229600" cy="1595399"/>
          </a:xfrm>
          <a:prstGeom prst="rect">
            <a:avLst/>
          </a:prstGeom>
        </p:spPr>
        <p:txBody>
          <a:bodyPr anchorCtr="0" anchor="t" bIns="91425" lIns="91425" rIns="91425" tIns="91425">
            <a:noAutofit/>
          </a:bodyPr>
          <a:lstStyle/>
          <a:p>
            <a:pPr lvl="0" rtl="0">
              <a:spcBef>
                <a:spcPts val="0"/>
              </a:spcBef>
              <a:buNone/>
            </a:pPr>
            <a:r>
              <a:rPr b="1" lang="en" sz="2400"/>
              <a:t>Point function obfuscator </a:t>
            </a:r>
            <a:r>
              <a:rPr lang="en" sz="2400">
                <a:latin typeface="Cambria"/>
                <a:ea typeface="Cambria"/>
                <a:cs typeface="Cambria"/>
                <a:sym typeface="Cambria"/>
              </a:rPr>
              <a:t>OS = (Obf, Eval)</a:t>
            </a:r>
          </a:p>
          <a:p>
            <a:pPr lvl="0" rtl="0">
              <a:spcBef>
                <a:spcPts val="0"/>
              </a:spcBef>
              <a:buNone/>
            </a:pPr>
            <a:r>
              <a:rPr lang="en" sz="1800"/>
              <a:t> </a:t>
            </a:r>
          </a:p>
          <a:p>
            <a:pPr lvl="0" rtl="0">
              <a:spcBef>
                <a:spcPts val="0"/>
              </a:spcBef>
              <a:buNone/>
            </a:pPr>
            <a:r>
              <a:t/>
            </a:r>
            <a:endParaRPr sz="1800"/>
          </a:p>
        </p:txBody>
      </p:sp>
      <p:sp>
        <p:nvSpPr>
          <p:cNvPr id="768" name="Shape 768"/>
          <p:cNvSpPr txBox="1"/>
          <p:nvPr>
            <p:ph idx="2" type="body"/>
          </p:nvPr>
        </p:nvSpPr>
        <p:spPr>
          <a:xfrm>
            <a:off x="199925" y="5363725"/>
            <a:ext cx="8723700" cy="1259999"/>
          </a:xfrm>
          <a:prstGeom prst="rect">
            <a:avLst/>
          </a:prstGeom>
          <a:ln cap="flat" w="9525">
            <a:solidFill>
              <a:srgbClr val="B7B7B7"/>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b="1" lang="en" sz="2400"/>
              <a:t>Theorem [BC’10]</a:t>
            </a:r>
            <a:r>
              <a:rPr lang="en" sz="1800"/>
              <a:t>: </a:t>
            </a:r>
            <a:r>
              <a:rPr lang="en" sz="2400">
                <a:latin typeface="Cambria"/>
                <a:ea typeface="Cambria"/>
                <a:cs typeface="Cambria"/>
                <a:sym typeface="Cambria"/>
              </a:rPr>
              <a:t>Point function obfuscators exist in the standard model under the </a:t>
            </a:r>
            <a:r>
              <a:rPr b="1" i="1" lang="en" sz="2400">
                <a:solidFill>
                  <a:srgbClr val="980000"/>
                </a:solidFill>
                <a:latin typeface="Cambria"/>
                <a:ea typeface="Cambria"/>
                <a:cs typeface="Cambria"/>
                <a:sym typeface="Cambria"/>
              </a:rPr>
              <a:t>t-Strong Vector Decision Diffie Hellman assumption</a:t>
            </a:r>
            <a:r>
              <a:rPr lang="en" sz="2400">
                <a:latin typeface="Cambria"/>
                <a:ea typeface="Cambria"/>
                <a:cs typeface="Cambria"/>
                <a:sym typeface="Cambria"/>
              </a:rPr>
              <a:t>.</a:t>
            </a:r>
          </a:p>
        </p:txBody>
      </p:sp>
      <p:sp>
        <p:nvSpPr>
          <p:cNvPr id="769" name="Shape 769"/>
          <p:cNvSpPr txBox="1"/>
          <p:nvPr/>
        </p:nvSpPr>
        <p:spPr>
          <a:xfrm>
            <a:off x="1609125" y="2274626"/>
            <a:ext cx="827100" cy="1143299"/>
          </a:xfrm>
          <a:prstGeom prst="rect">
            <a:avLst/>
          </a:prstGeom>
          <a:noFill/>
          <a:ln cap="flat" w="28575">
            <a:solidFill>
              <a:srgbClr val="FF0000"/>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en" sz="2800">
                <a:latin typeface="Cambria"/>
                <a:ea typeface="Cambria"/>
                <a:cs typeface="Cambria"/>
                <a:sym typeface="Cambria"/>
              </a:rPr>
              <a:t>Obf</a:t>
            </a:r>
          </a:p>
        </p:txBody>
      </p:sp>
      <p:cxnSp>
        <p:nvCxnSpPr>
          <p:cNvPr id="770" name="Shape 770"/>
          <p:cNvCxnSpPr>
            <a:stCxn id="771" idx="3"/>
            <a:endCxn id="769" idx="1"/>
          </p:cNvCxnSpPr>
          <p:nvPr/>
        </p:nvCxnSpPr>
        <p:spPr>
          <a:xfrm flipH="1" rot="10800000">
            <a:off x="1138624" y="2846258"/>
            <a:ext cx="470400" cy="6000"/>
          </a:xfrm>
          <a:prstGeom prst="straightConnector1">
            <a:avLst/>
          </a:prstGeom>
          <a:noFill/>
          <a:ln cap="flat" w="19050">
            <a:solidFill>
              <a:schemeClr val="dk2"/>
            </a:solidFill>
            <a:prstDash val="solid"/>
            <a:round/>
            <a:headEnd len="lg" w="lg" type="none"/>
            <a:tailEnd len="lg" w="lg" type="stealth"/>
          </a:ln>
        </p:spPr>
      </p:cxnSp>
      <p:sp>
        <p:nvSpPr>
          <p:cNvPr id="771" name="Shape 771"/>
          <p:cNvSpPr txBox="1"/>
          <p:nvPr/>
        </p:nvSpPr>
        <p:spPr>
          <a:xfrm>
            <a:off x="-540175" y="2453408"/>
            <a:ext cx="1678799" cy="797699"/>
          </a:xfrm>
          <a:prstGeom prst="rect">
            <a:avLst/>
          </a:prstGeom>
          <a:noFill/>
          <a:ln>
            <a:noFill/>
          </a:ln>
        </p:spPr>
        <p:txBody>
          <a:bodyPr anchorCtr="0" anchor="ctr" bIns="91425" lIns="91425" rIns="91425" tIns="91425">
            <a:noAutofit/>
          </a:bodyPr>
          <a:lstStyle/>
          <a:p>
            <a:pPr lvl="0" rtl="0" algn="r">
              <a:spcBef>
                <a:spcPts val="0"/>
              </a:spcBef>
              <a:buNone/>
            </a:pPr>
            <a:r>
              <a:rPr i="1" lang="en" sz="2400">
                <a:solidFill>
                  <a:schemeClr val="dk1"/>
                </a:solidFill>
                <a:latin typeface="Cambria"/>
                <a:ea typeface="Cambria"/>
                <a:cs typeface="Cambria"/>
                <a:sym typeface="Cambria"/>
              </a:rPr>
              <a:t>(</a:t>
            </a:r>
            <a:r>
              <a:rPr i="1" lang="en" sz="2400">
                <a:solidFill>
                  <a:schemeClr val="dk1"/>
                </a:solidFill>
              </a:rPr>
              <a:t>α, β</a:t>
            </a:r>
            <a:r>
              <a:rPr i="1" lang="en" sz="2400">
                <a:solidFill>
                  <a:schemeClr val="dk1"/>
                </a:solidFill>
                <a:latin typeface="Cambria"/>
                <a:ea typeface="Cambria"/>
                <a:cs typeface="Cambria"/>
                <a:sym typeface="Cambria"/>
              </a:rPr>
              <a:t>)</a:t>
            </a:r>
          </a:p>
        </p:txBody>
      </p:sp>
      <p:sp>
        <p:nvSpPr>
          <p:cNvPr id="772" name="Shape 772"/>
          <p:cNvSpPr txBox="1"/>
          <p:nvPr/>
        </p:nvSpPr>
        <p:spPr>
          <a:xfrm>
            <a:off x="149775" y="3849550"/>
            <a:ext cx="9058199" cy="1752899"/>
          </a:xfrm>
          <a:prstGeom prst="rect">
            <a:avLst/>
          </a:prstGeom>
          <a:noFill/>
          <a:ln>
            <a:noFill/>
          </a:ln>
        </p:spPr>
        <p:txBody>
          <a:bodyPr anchorCtr="0" anchor="ctr" bIns="91425" lIns="91425" rIns="91425" tIns="91425">
            <a:noAutofit/>
          </a:bodyPr>
          <a:lstStyle/>
          <a:p>
            <a:pPr lvl="0" rtl="0">
              <a:spcBef>
                <a:spcPts val="600"/>
              </a:spcBef>
              <a:buNone/>
            </a:pPr>
            <a:r>
              <a:rPr b="1" lang="en" sz="2400">
                <a:solidFill>
                  <a:schemeClr val="dk1"/>
                </a:solidFill>
              </a:rPr>
              <a:t>Security:</a:t>
            </a:r>
            <a:r>
              <a:rPr lang="en" sz="1800">
                <a:solidFill>
                  <a:schemeClr val="dk1"/>
                </a:solidFill>
              </a:rPr>
              <a:t> </a:t>
            </a:r>
            <a:r>
              <a:rPr lang="en" sz="2000">
                <a:solidFill>
                  <a:schemeClr val="dk1"/>
                </a:solidFill>
              </a:rPr>
              <a:t>If </a:t>
            </a:r>
            <a:r>
              <a:rPr b="1" i="1" lang="en" sz="2000">
                <a:solidFill>
                  <a:schemeClr val="dk1"/>
                </a:solidFill>
                <a:latin typeface="Cambria"/>
                <a:ea typeface="Cambria"/>
                <a:cs typeface="Cambria"/>
                <a:sym typeface="Cambria"/>
              </a:rPr>
              <a:t>α</a:t>
            </a:r>
            <a:r>
              <a:rPr lang="en" sz="2000">
                <a:solidFill>
                  <a:schemeClr val="dk1"/>
                </a:solidFill>
              </a:rPr>
              <a:t> is drawn from an </a:t>
            </a:r>
            <a:r>
              <a:rPr b="1" lang="en" sz="2000">
                <a:solidFill>
                  <a:srgbClr val="980000"/>
                </a:solidFill>
              </a:rPr>
              <a:t>unpredictable</a:t>
            </a:r>
            <a:r>
              <a:rPr lang="en" sz="2000">
                <a:solidFill>
                  <a:schemeClr val="dk1"/>
                </a:solidFill>
              </a:rPr>
              <a:t> distribution, then for all </a:t>
            </a:r>
            <a:r>
              <a:rPr b="1" i="1" lang="en" sz="2000">
                <a:solidFill>
                  <a:schemeClr val="dk1"/>
                </a:solidFill>
                <a:latin typeface="Cambria"/>
                <a:ea typeface="Cambria"/>
                <a:cs typeface="Cambria"/>
                <a:sym typeface="Cambria"/>
              </a:rPr>
              <a:t>β, </a:t>
            </a:r>
            <a:r>
              <a:rPr lang="en" sz="2000">
                <a:solidFill>
                  <a:schemeClr val="dk1"/>
                </a:solidFill>
              </a:rPr>
              <a:t>outputs of </a:t>
            </a:r>
            <a:r>
              <a:rPr b="1" lang="en" sz="2000">
                <a:solidFill>
                  <a:schemeClr val="dk1"/>
                </a:solidFill>
                <a:latin typeface="Cambria"/>
                <a:ea typeface="Cambria"/>
                <a:cs typeface="Cambria"/>
                <a:sym typeface="Cambria"/>
              </a:rPr>
              <a:t>Obf(</a:t>
            </a:r>
            <a:r>
              <a:rPr b="1" i="1" lang="en" sz="2000">
                <a:solidFill>
                  <a:schemeClr val="dk1"/>
                </a:solidFill>
                <a:latin typeface="Cambria"/>
                <a:ea typeface="Cambria"/>
                <a:cs typeface="Cambria"/>
                <a:sym typeface="Cambria"/>
              </a:rPr>
              <a:t>α, β</a:t>
            </a:r>
            <a:r>
              <a:rPr b="1" lang="en" sz="2000">
                <a:solidFill>
                  <a:schemeClr val="dk1"/>
                </a:solidFill>
                <a:latin typeface="Cambria"/>
                <a:ea typeface="Cambria"/>
                <a:cs typeface="Cambria"/>
                <a:sym typeface="Cambria"/>
              </a:rPr>
              <a:t>)</a:t>
            </a:r>
            <a:r>
              <a:rPr lang="en" sz="2000">
                <a:solidFill>
                  <a:schemeClr val="dk1"/>
                </a:solidFill>
              </a:rPr>
              <a:t> are indistinguishable from </a:t>
            </a:r>
            <a:r>
              <a:rPr b="1" lang="en" sz="2000">
                <a:solidFill>
                  <a:schemeClr val="dk1"/>
                </a:solidFill>
              </a:rPr>
              <a:t>Obf(</a:t>
            </a:r>
            <a:r>
              <a:rPr b="1" i="1" lang="en" sz="2000">
                <a:solidFill>
                  <a:schemeClr val="dk1"/>
                </a:solidFill>
              </a:rPr>
              <a:t>α’, β</a:t>
            </a:r>
            <a:r>
              <a:rPr b="1" lang="en" sz="2000">
                <a:solidFill>
                  <a:schemeClr val="dk1"/>
                </a:solidFill>
              </a:rPr>
              <a:t>’) for random </a:t>
            </a:r>
            <a:r>
              <a:rPr b="1" i="1" lang="en" sz="2000">
                <a:solidFill>
                  <a:schemeClr val="dk1"/>
                </a:solidFill>
              </a:rPr>
              <a:t>α’, β’</a:t>
            </a:r>
            <a:r>
              <a:rPr lang="en" sz="2000">
                <a:solidFill>
                  <a:schemeClr val="dk1"/>
                </a:solidFill>
              </a:rPr>
              <a:t>.</a:t>
            </a:r>
          </a:p>
        </p:txBody>
      </p:sp>
      <p:sp>
        <p:nvSpPr>
          <p:cNvPr id="773" name="Shape 773"/>
          <p:cNvSpPr txBox="1"/>
          <p:nvPr/>
        </p:nvSpPr>
        <p:spPr>
          <a:xfrm>
            <a:off x="129225" y="3491100"/>
            <a:ext cx="8794499" cy="797699"/>
          </a:xfrm>
          <a:prstGeom prst="rect">
            <a:avLst/>
          </a:prstGeom>
          <a:noFill/>
          <a:ln>
            <a:noFill/>
          </a:ln>
        </p:spPr>
        <p:txBody>
          <a:bodyPr anchorCtr="0" anchor="ctr" bIns="91425" lIns="91425" rIns="91425" tIns="91425">
            <a:noAutofit/>
          </a:bodyPr>
          <a:lstStyle/>
          <a:p>
            <a:pPr lvl="0" rtl="0">
              <a:spcBef>
                <a:spcPts val="600"/>
              </a:spcBef>
              <a:buNone/>
            </a:pPr>
            <a:r>
              <a:rPr b="1" lang="en" sz="2400">
                <a:solidFill>
                  <a:schemeClr val="dk1"/>
                </a:solidFill>
              </a:rPr>
              <a:t>Correctness</a:t>
            </a:r>
            <a:r>
              <a:rPr lang="en" sz="2400">
                <a:solidFill>
                  <a:schemeClr val="dk1"/>
                </a:solidFill>
              </a:rPr>
              <a:t>: </a:t>
            </a:r>
            <a:r>
              <a:rPr lang="en" sz="2000">
                <a:solidFill>
                  <a:schemeClr val="dk1"/>
                </a:solidFill>
              </a:rPr>
              <a:t>If </a:t>
            </a:r>
            <a:r>
              <a:rPr i="1" lang="en" sz="2000">
                <a:solidFill>
                  <a:schemeClr val="dk1"/>
                </a:solidFill>
                <a:latin typeface="Cambria"/>
                <a:ea typeface="Cambria"/>
                <a:cs typeface="Cambria"/>
                <a:sym typeface="Cambria"/>
              </a:rPr>
              <a:t>F := Obf(α, β)</a:t>
            </a:r>
            <a:r>
              <a:rPr i="1" lang="en" sz="2000">
                <a:solidFill>
                  <a:schemeClr val="dk1"/>
                </a:solidFill>
              </a:rPr>
              <a:t> </a:t>
            </a:r>
            <a:r>
              <a:rPr lang="en" sz="2000">
                <a:solidFill>
                  <a:schemeClr val="dk1"/>
                </a:solidFill>
              </a:rPr>
              <a:t>then </a:t>
            </a:r>
            <a:r>
              <a:rPr lang="en" sz="2000">
                <a:solidFill>
                  <a:schemeClr val="dk1"/>
                </a:solidFill>
                <a:latin typeface="Cambria"/>
                <a:ea typeface="Cambria"/>
                <a:cs typeface="Cambria"/>
                <a:sym typeface="Cambria"/>
              </a:rPr>
              <a:t>Eval</a:t>
            </a:r>
            <a:r>
              <a:rPr i="1" lang="en" sz="2000">
                <a:solidFill>
                  <a:schemeClr val="dk1"/>
                </a:solidFill>
                <a:latin typeface="Cambria"/>
                <a:ea typeface="Cambria"/>
                <a:cs typeface="Cambria"/>
                <a:sym typeface="Cambria"/>
              </a:rPr>
              <a:t>(F, x)</a:t>
            </a:r>
            <a:r>
              <a:rPr lang="en" sz="2000">
                <a:solidFill>
                  <a:schemeClr val="dk1"/>
                </a:solidFill>
                <a:latin typeface="Cambria"/>
                <a:ea typeface="Cambria"/>
                <a:cs typeface="Cambria"/>
                <a:sym typeface="Cambria"/>
              </a:rPr>
              <a:t> := </a:t>
            </a:r>
            <a:r>
              <a:rPr i="1" lang="en" sz="2000">
                <a:solidFill>
                  <a:schemeClr val="dk1"/>
                </a:solidFill>
                <a:latin typeface="Cambria"/>
                <a:ea typeface="Cambria"/>
                <a:cs typeface="Cambria"/>
                <a:sym typeface="Cambria"/>
              </a:rPr>
              <a:t>β</a:t>
            </a:r>
            <a:r>
              <a:rPr lang="en" sz="2000">
                <a:solidFill>
                  <a:schemeClr val="dk1"/>
                </a:solidFill>
              </a:rPr>
              <a:t> if</a:t>
            </a:r>
            <a:r>
              <a:rPr i="1" lang="en" sz="2000">
                <a:solidFill>
                  <a:schemeClr val="dk1"/>
                </a:solidFill>
              </a:rPr>
              <a:t> </a:t>
            </a:r>
            <a:r>
              <a:rPr i="1" lang="en" sz="2000">
                <a:solidFill>
                  <a:schemeClr val="dk1"/>
                </a:solidFill>
                <a:latin typeface="Cambria"/>
                <a:ea typeface="Cambria"/>
                <a:cs typeface="Cambria"/>
                <a:sym typeface="Cambria"/>
              </a:rPr>
              <a:t>x = α </a:t>
            </a:r>
            <a:r>
              <a:rPr lang="en" sz="2000">
                <a:solidFill>
                  <a:schemeClr val="dk1"/>
                </a:solidFill>
              </a:rPr>
              <a:t>else ⊥</a:t>
            </a:r>
          </a:p>
        </p:txBody>
      </p:sp>
      <p:cxnSp>
        <p:nvCxnSpPr>
          <p:cNvPr id="774" name="Shape 774"/>
          <p:cNvCxnSpPr/>
          <p:nvPr/>
        </p:nvCxnSpPr>
        <p:spPr>
          <a:xfrm flipH="1" rot="10800000">
            <a:off x="2475702" y="2839233"/>
            <a:ext cx="470400" cy="6000"/>
          </a:xfrm>
          <a:prstGeom prst="straightConnector1">
            <a:avLst/>
          </a:prstGeom>
          <a:noFill/>
          <a:ln cap="flat" w="19050">
            <a:solidFill>
              <a:schemeClr val="dk2"/>
            </a:solidFill>
            <a:prstDash val="solid"/>
            <a:round/>
            <a:headEnd len="lg" w="lg" type="none"/>
            <a:tailEnd len="lg" w="lg" type="stealth"/>
          </a:ln>
        </p:spPr>
      </p:cxnSp>
      <p:sp>
        <p:nvSpPr>
          <p:cNvPr id="775" name="Shape 775"/>
          <p:cNvSpPr txBox="1"/>
          <p:nvPr/>
        </p:nvSpPr>
        <p:spPr>
          <a:xfrm>
            <a:off x="2871075" y="2447433"/>
            <a:ext cx="1678799" cy="797699"/>
          </a:xfrm>
          <a:prstGeom prst="rect">
            <a:avLst/>
          </a:prstGeom>
          <a:noFill/>
          <a:ln>
            <a:noFill/>
          </a:ln>
        </p:spPr>
        <p:txBody>
          <a:bodyPr anchorCtr="0" anchor="ctr" bIns="91425" lIns="91425" rIns="91425" tIns="91425">
            <a:noAutofit/>
          </a:bodyPr>
          <a:lstStyle/>
          <a:p>
            <a:pPr lvl="0" rtl="0">
              <a:spcBef>
                <a:spcPts val="0"/>
              </a:spcBef>
              <a:buNone/>
            </a:pPr>
            <a:r>
              <a:rPr i="1" lang="en" sz="2400">
                <a:solidFill>
                  <a:schemeClr val="dk1"/>
                </a:solidFill>
                <a:latin typeface="Cambria"/>
                <a:ea typeface="Cambria"/>
                <a:cs typeface="Cambria"/>
                <a:sym typeface="Cambria"/>
              </a:rPr>
              <a:t>F</a:t>
            </a:r>
          </a:p>
        </p:txBody>
      </p:sp>
      <p:sp>
        <p:nvSpPr>
          <p:cNvPr id="776" name="Shape 776"/>
          <p:cNvSpPr txBox="1"/>
          <p:nvPr/>
        </p:nvSpPr>
        <p:spPr>
          <a:xfrm>
            <a:off x="4961925" y="2274626"/>
            <a:ext cx="827100" cy="1143299"/>
          </a:xfrm>
          <a:prstGeom prst="rect">
            <a:avLst/>
          </a:prstGeom>
          <a:noFill/>
          <a:ln cap="flat" w="28575">
            <a:solidFill>
              <a:srgbClr val="FF0000"/>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en" sz="2400">
                <a:latin typeface="Cambria"/>
                <a:ea typeface="Cambria"/>
                <a:cs typeface="Cambria"/>
                <a:sym typeface="Cambria"/>
              </a:rPr>
              <a:t>Eval</a:t>
            </a:r>
          </a:p>
        </p:txBody>
      </p:sp>
      <p:sp>
        <p:nvSpPr>
          <p:cNvPr id="777" name="Shape 777"/>
          <p:cNvSpPr txBox="1"/>
          <p:nvPr/>
        </p:nvSpPr>
        <p:spPr>
          <a:xfrm>
            <a:off x="2812625" y="2453408"/>
            <a:ext cx="1678799" cy="797699"/>
          </a:xfrm>
          <a:prstGeom prst="rect">
            <a:avLst/>
          </a:prstGeom>
          <a:noFill/>
          <a:ln>
            <a:noFill/>
          </a:ln>
        </p:spPr>
        <p:txBody>
          <a:bodyPr anchorCtr="0" anchor="ctr" bIns="91425" lIns="91425" rIns="91425" tIns="91425">
            <a:noAutofit/>
          </a:bodyPr>
          <a:lstStyle/>
          <a:p>
            <a:pPr lvl="0" rtl="0" algn="r">
              <a:spcBef>
                <a:spcPts val="0"/>
              </a:spcBef>
              <a:buNone/>
            </a:pPr>
            <a:r>
              <a:rPr i="1" lang="en" sz="2400">
                <a:solidFill>
                  <a:schemeClr val="dk1"/>
                </a:solidFill>
                <a:latin typeface="Cambria"/>
                <a:ea typeface="Cambria"/>
                <a:cs typeface="Cambria"/>
                <a:sym typeface="Cambria"/>
              </a:rPr>
              <a:t>(F</a:t>
            </a:r>
            <a:r>
              <a:rPr i="1" lang="en" sz="2400">
                <a:solidFill>
                  <a:schemeClr val="dk1"/>
                </a:solidFill>
              </a:rPr>
              <a:t>, </a:t>
            </a:r>
            <a:r>
              <a:rPr i="1" lang="en" sz="2400">
                <a:solidFill>
                  <a:schemeClr val="dk1"/>
                </a:solidFill>
                <a:latin typeface="Cambria"/>
                <a:ea typeface="Cambria"/>
                <a:cs typeface="Cambria"/>
                <a:sym typeface="Cambria"/>
              </a:rPr>
              <a:t>x)</a:t>
            </a:r>
          </a:p>
        </p:txBody>
      </p:sp>
      <p:cxnSp>
        <p:nvCxnSpPr>
          <p:cNvPr id="778" name="Shape 778"/>
          <p:cNvCxnSpPr/>
          <p:nvPr/>
        </p:nvCxnSpPr>
        <p:spPr>
          <a:xfrm flipH="1" rot="10800000">
            <a:off x="5828501" y="2839233"/>
            <a:ext cx="470400" cy="6000"/>
          </a:xfrm>
          <a:prstGeom prst="straightConnector1">
            <a:avLst/>
          </a:prstGeom>
          <a:noFill/>
          <a:ln cap="flat" w="19050">
            <a:solidFill>
              <a:schemeClr val="dk2"/>
            </a:solidFill>
            <a:prstDash val="solid"/>
            <a:round/>
            <a:headEnd len="lg" w="lg" type="none"/>
            <a:tailEnd len="lg" w="lg" type="stealth"/>
          </a:ln>
        </p:spPr>
      </p:cxnSp>
      <p:sp>
        <p:nvSpPr>
          <p:cNvPr id="779" name="Shape 779"/>
          <p:cNvSpPr txBox="1"/>
          <p:nvPr/>
        </p:nvSpPr>
        <p:spPr>
          <a:xfrm>
            <a:off x="6223875" y="2447433"/>
            <a:ext cx="1678799" cy="797699"/>
          </a:xfrm>
          <a:prstGeom prst="rect">
            <a:avLst/>
          </a:prstGeom>
          <a:noFill/>
          <a:ln>
            <a:noFill/>
          </a:ln>
        </p:spPr>
        <p:txBody>
          <a:bodyPr anchorCtr="0" anchor="ctr" bIns="91425" lIns="91425" rIns="91425" tIns="91425">
            <a:noAutofit/>
          </a:bodyPr>
          <a:lstStyle/>
          <a:p>
            <a:pPr lvl="0" rtl="0">
              <a:spcBef>
                <a:spcPts val="0"/>
              </a:spcBef>
              <a:buNone/>
            </a:pPr>
            <a:r>
              <a:rPr lang="en" sz="2400">
                <a:solidFill>
                  <a:schemeClr val="dk1"/>
                </a:solidFill>
              </a:rPr>
              <a:t>{α,⊥}</a:t>
            </a:r>
          </a:p>
        </p:txBody>
      </p:sp>
      <p:cxnSp>
        <p:nvCxnSpPr>
          <p:cNvPr id="780" name="Shape 780"/>
          <p:cNvCxnSpPr>
            <a:stCxn id="777" idx="3"/>
            <a:endCxn id="776" idx="1"/>
          </p:cNvCxnSpPr>
          <p:nvPr/>
        </p:nvCxnSpPr>
        <p:spPr>
          <a:xfrm flipH="1" rot="10800000">
            <a:off x="4491424" y="2846258"/>
            <a:ext cx="470400" cy="6000"/>
          </a:xfrm>
          <a:prstGeom prst="straightConnector1">
            <a:avLst/>
          </a:prstGeom>
          <a:noFill/>
          <a:ln cap="flat" w="19050">
            <a:solidFill>
              <a:schemeClr val="dk2"/>
            </a:solidFill>
            <a:prstDash val="solid"/>
            <a:round/>
            <a:headEnd len="lg" w="lg" type="none"/>
            <a:tailEnd len="lg" w="lg" type="stealth"/>
          </a:ln>
        </p:spPr>
      </p:cxnSp>
      <p:sp>
        <p:nvSpPr>
          <p:cNvPr id="781" name="Shape 781"/>
          <p:cNvSpPr txBox="1"/>
          <p:nvPr>
            <p:ph idx="3" type="body"/>
          </p:nvPr>
        </p:nvSpPr>
        <p:spPr>
          <a:xfrm>
            <a:off x="202675" y="930325"/>
            <a:ext cx="7536299" cy="664199"/>
          </a:xfrm>
          <a:prstGeom prst="rect">
            <a:avLst/>
          </a:prstGeom>
          <a:ln cap="flat" w="9525">
            <a:solidFill>
              <a:srgbClr val="999999"/>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b="1" lang="en" sz="2000">
                <a:solidFill>
                  <a:srgbClr val="980000"/>
                </a:solidFill>
              </a:rPr>
              <a:t>Point function:  </a:t>
            </a:r>
            <a:r>
              <a:rPr lang="en" sz="2000"/>
              <a:t>φ</a:t>
            </a:r>
            <a:r>
              <a:rPr baseline="-25000" lang="en" sz="2000"/>
              <a:t>α,β</a:t>
            </a:r>
            <a:r>
              <a:rPr i="1" lang="en" sz="2000"/>
              <a:t>(x)</a:t>
            </a:r>
            <a:r>
              <a:rPr lang="en" sz="2000"/>
              <a:t> := </a:t>
            </a:r>
            <a:r>
              <a:rPr i="1" lang="en" sz="2000"/>
              <a:t>β</a:t>
            </a:r>
            <a:r>
              <a:rPr lang="en" sz="2000"/>
              <a:t> if</a:t>
            </a:r>
            <a:r>
              <a:rPr i="1" lang="en" sz="2000"/>
              <a:t> x = α </a:t>
            </a:r>
            <a:r>
              <a:rPr lang="en" sz="2000"/>
              <a:t>else ⊥</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67"/>
                                        </p:tgtEl>
                                        <p:attrNameLst>
                                          <p:attrName>style.visibility</p:attrName>
                                        </p:attrNameLst>
                                      </p:cBhvr>
                                      <p:to>
                                        <p:strVal val="visible"/>
                                      </p:to>
                                    </p:set>
                                    <p:animEffect filter="fade" transition="in">
                                      <p:cBhvr>
                                        <p:cTn dur="1000"/>
                                        <p:tgtEl>
                                          <p:spTgt spid="767"/>
                                        </p:tgtEl>
                                      </p:cBhvr>
                                    </p:animEffect>
                                  </p:childTnLst>
                                </p:cTn>
                              </p:par>
                              <p:par>
                                <p:cTn fill="hold" nodeType="withEffect" presetClass="entr" presetID="10" presetSubtype="0">
                                  <p:stCondLst>
                                    <p:cond delay="0"/>
                                  </p:stCondLst>
                                  <p:childTnLst>
                                    <p:set>
                                      <p:cBhvr>
                                        <p:cTn dur="1" fill="hold">
                                          <p:stCondLst>
                                            <p:cond delay="0"/>
                                          </p:stCondLst>
                                        </p:cTn>
                                        <p:tgtEl>
                                          <p:spTgt spid="769"/>
                                        </p:tgtEl>
                                        <p:attrNameLst>
                                          <p:attrName>style.visibility</p:attrName>
                                        </p:attrNameLst>
                                      </p:cBhvr>
                                      <p:to>
                                        <p:strVal val="visible"/>
                                      </p:to>
                                    </p:set>
                                    <p:animEffect filter="fade" transition="in">
                                      <p:cBhvr>
                                        <p:cTn dur="1000"/>
                                        <p:tgtEl>
                                          <p:spTgt spid="769"/>
                                        </p:tgtEl>
                                      </p:cBhvr>
                                    </p:animEffect>
                                  </p:childTnLst>
                                </p:cTn>
                              </p:par>
                              <p:par>
                                <p:cTn fill="hold" nodeType="withEffect" presetClass="entr" presetID="10" presetSubtype="0">
                                  <p:stCondLst>
                                    <p:cond delay="0"/>
                                  </p:stCondLst>
                                  <p:childTnLst>
                                    <p:set>
                                      <p:cBhvr>
                                        <p:cTn dur="1" fill="hold">
                                          <p:stCondLst>
                                            <p:cond delay="0"/>
                                          </p:stCondLst>
                                        </p:cTn>
                                        <p:tgtEl>
                                          <p:spTgt spid="770"/>
                                        </p:tgtEl>
                                        <p:attrNameLst>
                                          <p:attrName>style.visibility</p:attrName>
                                        </p:attrNameLst>
                                      </p:cBhvr>
                                      <p:to>
                                        <p:strVal val="visible"/>
                                      </p:to>
                                    </p:set>
                                    <p:animEffect filter="fade" transition="in">
                                      <p:cBhvr>
                                        <p:cTn dur="1000"/>
                                        <p:tgtEl>
                                          <p:spTgt spid="770"/>
                                        </p:tgtEl>
                                      </p:cBhvr>
                                    </p:animEffect>
                                  </p:childTnLst>
                                </p:cTn>
                              </p:par>
                              <p:par>
                                <p:cTn fill="hold" nodeType="withEffect" presetClass="entr" presetID="10" presetSubtype="0">
                                  <p:stCondLst>
                                    <p:cond delay="0"/>
                                  </p:stCondLst>
                                  <p:childTnLst>
                                    <p:set>
                                      <p:cBhvr>
                                        <p:cTn dur="1" fill="hold">
                                          <p:stCondLst>
                                            <p:cond delay="0"/>
                                          </p:stCondLst>
                                        </p:cTn>
                                        <p:tgtEl>
                                          <p:spTgt spid="771"/>
                                        </p:tgtEl>
                                        <p:attrNameLst>
                                          <p:attrName>style.visibility</p:attrName>
                                        </p:attrNameLst>
                                      </p:cBhvr>
                                      <p:to>
                                        <p:strVal val="visible"/>
                                      </p:to>
                                    </p:set>
                                    <p:animEffect filter="fade" transition="in">
                                      <p:cBhvr>
                                        <p:cTn dur="1000"/>
                                        <p:tgtEl>
                                          <p:spTgt spid="771"/>
                                        </p:tgtEl>
                                      </p:cBhvr>
                                    </p:animEffect>
                                  </p:childTnLst>
                                </p:cTn>
                              </p:par>
                              <p:par>
                                <p:cTn fill="hold" nodeType="withEffect" presetClass="entr" presetID="10" presetSubtype="0">
                                  <p:stCondLst>
                                    <p:cond delay="0"/>
                                  </p:stCondLst>
                                  <p:childTnLst>
                                    <p:set>
                                      <p:cBhvr>
                                        <p:cTn dur="1" fill="hold">
                                          <p:stCondLst>
                                            <p:cond delay="0"/>
                                          </p:stCondLst>
                                        </p:cTn>
                                        <p:tgtEl>
                                          <p:spTgt spid="774"/>
                                        </p:tgtEl>
                                        <p:attrNameLst>
                                          <p:attrName>style.visibility</p:attrName>
                                        </p:attrNameLst>
                                      </p:cBhvr>
                                      <p:to>
                                        <p:strVal val="visible"/>
                                      </p:to>
                                    </p:set>
                                    <p:animEffect filter="fade" transition="in">
                                      <p:cBhvr>
                                        <p:cTn dur="1000"/>
                                        <p:tgtEl>
                                          <p:spTgt spid="774"/>
                                        </p:tgtEl>
                                      </p:cBhvr>
                                    </p:animEffect>
                                  </p:childTnLst>
                                </p:cTn>
                              </p:par>
                              <p:par>
                                <p:cTn fill="hold" nodeType="withEffect" presetClass="entr" presetID="10" presetSubtype="0">
                                  <p:stCondLst>
                                    <p:cond delay="0"/>
                                  </p:stCondLst>
                                  <p:childTnLst>
                                    <p:set>
                                      <p:cBhvr>
                                        <p:cTn dur="1" fill="hold">
                                          <p:stCondLst>
                                            <p:cond delay="0"/>
                                          </p:stCondLst>
                                        </p:cTn>
                                        <p:tgtEl>
                                          <p:spTgt spid="775"/>
                                        </p:tgtEl>
                                        <p:attrNameLst>
                                          <p:attrName>style.visibility</p:attrName>
                                        </p:attrNameLst>
                                      </p:cBhvr>
                                      <p:to>
                                        <p:strVal val="visible"/>
                                      </p:to>
                                    </p:set>
                                    <p:animEffect filter="fade" transition="in">
                                      <p:cBhvr>
                                        <p:cTn dur="1000"/>
                                        <p:tgtEl>
                                          <p:spTgt spid="775"/>
                                        </p:tgtEl>
                                      </p:cBhvr>
                                    </p:animEffect>
                                  </p:childTnLst>
                                </p:cTn>
                              </p:par>
                              <p:par>
                                <p:cTn fill="hold" nodeType="withEffect" presetClass="entr" presetID="10" presetSubtype="0">
                                  <p:stCondLst>
                                    <p:cond delay="0"/>
                                  </p:stCondLst>
                                  <p:childTnLst>
                                    <p:set>
                                      <p:cBhvr>
                                        <p:cTn dur="1" fill="hold">
                                          <p:stCondLst>
                                            <p:cond delay="0"/>
                                          </p:stCondLst>
                                        </p:cTn>
                                        <p:tgtEl>
                                          <p:spTgt spid="776"/>
                                        </p:tgtEl>
                                        <p:attrNameLst>
                                          <p:attrName>style.visibility</p:attrName>
                                        </p:attrNameLst>
                                      </p:cBhvr>
                                      <p:to>
                                        <p:strVal val="visible"/>
                                      </p:to>
                                    </p:set>
                                    <p:animEffect filter="fade" transition="in">
                                      <p:cBhvr>
                                        <p:cTn dur="1000"/>
                                        <p:tgtEl>
                                          <p:spTgt spid="776"/>
                                        </p:tgtEl>
                                      </p:cBhvr>
                                    </p:animEffect>
                                  </p:childTnLst>
                                </p:cTn>
                              </p:par>
                              <p:par>
                                <p:cTn fill="hold" nodeType="withEffect" presetClass="entr" presetID="10" presetSubtype="0">
                                  <p:stCondLst>
                                    <p:cond delay="0"/>
                                  </p:stCondLst>
                                  <p:childTnLst>
                                    <p:set>
                                      <p:cBhvr>
                                        <p:cTn dur="1" fill="hold">
                                          <p:stCondLst>
                                            <p:cond delay="0"/>
                                          </p:stCondLst>
                                        </p:cTn>
                                        <p:tgtEl>
                                          <p:spTgt spid="777"/>
                                        </p:tgtEl>
                                        <p:attrNameLst>
                                          <p:attrName>style.visibility</p:attrName>
                                        </p:attrNameLst>
                                      </p:cBhvr>
                                      <p:to>
                                        <p:strVal val="visible"/>
                                      </p:to>
                                    </p:set>
                                    <p:animEffect filter="fade" transition="in">
                                      <p:cBhvr>
                                        <p:cTn dur="1000"/>
                                        <p:tgtEl>
                                          <p:spTgt spid="777"/>
                                        </p:tgtEl>
                                      </p:cBhvr>
                                    </p:animEffect>
                                  </p:childTnLst>
                                </p:cTn>
                              </p:par>
                              <p:par>
                                <p:cTn fill="hold" nodeType="withEffect" presetClass="entr" presetID="10" presetSubtype="0">
                                  <p:stCondLst>
                                    <p:cond delay="0"/>
                                  </p:stCondLst>
                                  <p:childTnLst>
                                    <p:set>
                                      <p:cBhvr>
                                        <p:cTn dur="1" fill="hold">
                                          <p:stCondLst>
                                            <p:cond delay="0"/>
                                          </p:stCondLst>
                                        </p:cTn>
                                        <p:tgtEl>
                                          <p:spTgt spid="778"/>
                                        </p:tgtEl>
                                        <p:attrNameLst>
                                          <p:attrName>style.visibility</p:attrName>
                                        </p:attrNameLst>
                                      </p:cBhvr>
                                      <p:to>
                                        <p:strVal val="visible"/>
                                      </p:to>
                                    </p:set>
                                    <p:animEffect filter="fade" transition="in">
                                      <p:cBhvr>
                                        <p:cTn dur="1000"/>
                                        <p:tgtEl>
                                          <p:spTgt spid="778"/>
                                        </p:tgtEl>
                                      </p:cBhvr>
                                    </p:animEffect>
                                  </p:childTnLst>
                                </p:cTn>
                              </p:par>
                              <p:par>
                                <p:cTn fill="hold" nodeType="withEffect" presetClass="entr" presetID="10" presetSubtype="0">
                                  <p:stCondLst>
                                    <p:cond delay="0"/>
                                  </p:stCondLst>
                                  <p:childTnLst>
                                    <p:set>
                                      <p:cBhvr>
                                        <p:cTn dur="1" fill="hold">
                                          <p:stCondLst>
                                            <p:cond delay="0"/>
                                          </p:stCondLst>
                                        </p:cTn>
                                        <p:tgtEl>
                                          <p:spTgt spid="779"/>
                                        </p:tgtEl>
                                        <p:attrNameLst>
                                          <p:attrName>style.visibility</p:attrName>
                                        </p:attrNameLst>
                                      </p:cBhvr>
                                      <p:to>
                                        <p:strVal val="visible"/>
                                      </p:to>
                                    </p:set>
                                    <p:animEffect filter="fade" transition="in">
                                      <p:cBhvr>
                                        <p:cTn dur="1000"/>
                                        <p:tgtEl>
                                          <p:spTgt spid="779"/>
                                        </p:tgtEl>
                                      </p:cBhvr>
                                    </p:animEffect>
                                  </p:childTnLst>
                                </p:cTn>
                              </p:par>
                              <p:par>
                                <p:cTn fill="hold" nodeType="withEffect" presetClass="entr" presetID="10" presetSubtype="0">
                                  <p:stCondLst>
                                    <p:cond delay="0"/>
                                  </p:stCondLst>
                                  <p:childTnLst>
                                    <p:set>
                                      <p:cBhvr>
                                        <p:cTn dur="1" fill="hold">
                                          <p:stCondLst>
                                            <p:cond delay="0"/>
                                          </p:stCondLst>
                                        </p:cTn>
                                        <p:tgtEl>
                                          <p:spTgt spid="780"/>
                                        </p:tgtEl>
                                        <p:attrNameLst>
                                          <p:attrName>style.visibility</p:attrName>
                                        </p:attrNameLst>
                                      </p:cBhvr>
                                      <p:to>
                                        <p:strVal val="visible"/>
                                      </p:to>
                                    </p:set>
                                    <p:animEffect filter="fade" transition="in">
                                      <p:cBhvr>
                                        <p:cTn dur="1000"/>
                                        <p:tgtEl>
                                          <p:spTgt spid="7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3"/>
                                        </p:tgtEl>
                                        <p:attrNameLst>
                                          <p:attrName>style.visibility</p:attrName>
                                        </p:attrNameLst>
                                      </p:cBhvr>
                                      <p:to>
                                        <p:strVal val="visible"/>
                                      </p:to>
                                    </p:set>
                                    <p:animEffect filter="fade" transition="in">
                                      <p:cBhvr>
                                        <p:cTn dur="1100"/>
                                        <p:tgtEl>
                                          <p:spTgt spid="773"/>
                                        </p:tgtEl>
                                      </p:cBhvr>
                                    </p:animEffect>
                                  </p:childTnLst>
                                </p:cTn>
                              </p:par>
                              <p:par>
                                <p:cTn fill="hold" nodeType="withEffect" presetClass="entr" presetID="10" presetSubtype="0">
                                  <p:stCondLst>
                                    <p:cond delay="0"/>
                                  </p:stCondLst>
                                  <p:childTnLst>
                                    <p:set>
                                      <p:cBhvr>
                                        <p:cTn dur="1" fill="hold">
                                          <p:stCondLst>
                                            <p:cond delay="0"/>
                                          </p:stCondLst>
                                        </p:cTn>
                                        <p:tgtEl>
                                          <p:spTgt spid="772"/>
                                        </p:tgtEl>
                                        <p:attrNameLst>
                                          <p:attrName>style.visibility</p:attrName>
                                        </p:attrNameLst>
                                      </p:cBhvr>
                                      <p:to>
                                        <p:strVal val="visible"/>
                                      </p:to>
                                    </p:set>
                                    <p:animEffect filter="fade" transition="in">
                                      <p:cBhvr>
                                        <p:cTn dur="1000"/>
                                        <p:tgtEl>
                                          <p:spTgt spid="7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68"/>
                                        </p:tgtEl>
                                        <p:attrNameLst>
                                          <p:attrName>style.visibility</p:attrName>
                                        </p:attrNameLst>
                                      </p:cBhvr>
                                      <p:to>
                                        <p:strVal val="visible"/>
                                      </p:to>
                                    </p:set>
                                    <p:animEffect filter="fade" transition="in">
                                      <p:cBhvr>
                                        <p:cTn dur="1000"/>
                                        <p:tgtEl>
                                          <p:spTgt spid="76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5" name="Shape 785"/>
        <p:cNvGrpSpPr/>
        <p:nvPr/>
      </p:nvGrpSpPr>
      <p:grpSpPr>
        <a:xfrm>
          <a:off x="0" y="0"/>
          <a:ext cx="0" cy="0"/>
          <a:chOff x="0" y="0"/>
          <a:chExt cx="0" cy="0"/>
        </a:xfrm>
      </p:grpSpPr>
      <p:sp>
        <p:nvSpPr>
          <p:cNvPr id="786" name="Shape 786"/>
          <p:cNvSpPr txBox="1"/>
          <p:nvPr/>
        </p:nvSpPr>
        <p:spPr>
          <a:xfrm>
            <a:off x="8194500" y="2758876"/>
            <a:ext cx="611699" cy="2048700"/>
          </a:xfrm>
          <a:prstGeom prst="rect">
            <a:avLst/>
          </a:prstGeom>
          <a:noFill/>
          <a:ln>
            <a:noFill/>
          </a:ln>
        </p:spPr>
        <p:txBody>
          <a:bodyPr anchorCtr="0" anchor="ctr" bIns="91425" lIns="91425" rIns="91425" tIns="91425">
            <a:noAutofit/>
          </a:bodyPr>
          <a:lstStyle/>
          <a:p>
            <a:pPr lvl="0" rtl="0" algn="ctr">
              <a:spcBef>
                <a:spcPts val="0"/>
              </a:spcBef>
              <a:buNone/>
            </a:pPr>
            <a:r>
              <a:rPr i="1" lang="en" sz="2400">
                <a:latin typeface="Cambria"/>
                <a:ea typeface="Cambria"/>
                <a:cs typeface="Cambria"/>
                <a:sym typeface="Cambria"/>
              </a:rPr>
              <a:t>c</a:t>
            </a:r>
            <a:r>
              <a:rPr baseline="-25000" i="1" lang="en" sz="2400">
                <a:latin typeface="Cambria"/>
                <a:ea typeface="Cambria"/>
                <a:cs typeface="Cambria"/>
                <a:sym typeface="Cambria"/>
              </a:rPr>
              <a:t>1</a:t>
            </a:r>
          </a:p>
          <a:p>
            <a:pPr lvl="0" rtl="0" algn="ctr">
              <a:spcBef>
                <a:spcPts val="0"/>
              </a:spcBef>
              <a:buNone/>
            </a:pPr>
            <a:r>
              <a:rPr baseline="-25000" lang="en" sz="2400">
                <a:latin typeface="Cambria"/>
                <a:ea typeface="Cambria"/>
                <a:cs typeface="Cambria"/>
                <a:sym typeface="Cambria"/>
              </a:rPr>
              <a:t>...</a:t>
            </a:r>
          </a:p>
          <a:p>
            <a:pPr lvl="0" rtl="0" algn="ctr">
              <a:spcBef>
                <a:spcPts val="0"/>
              </a:spcBef>
              <a:buNone/>
            </a:pPr>
            <a:r>
              <a:rPr i="1" lang="en" sz="2400">
                <a:solidFill>
                  <a:schemeClr val="dk1"/>
                </a:solidFill>
                <a:latin typeface="Cambria"/>
                <a:ea typeface="Cambria"/>
                <a:cs typeface="Cambria"/>
                <a:sym typeface="Cambria"/>
              </a:rPr>
              <a:t>c</a:t>
            </a:r>
            <a:r>
              <a:rPr baseline="-25000" i="1" lang="en" sz="2400">
                <a:solidFill>
                  <a:schemeClr val="dk1"/>
                </a:solidFill>
                <a:latin typeface="Cambria"/>
                <a:ea typeface="Cambria"/>
                <a:cs typeface="Cambria"/>
                <a:sym typeface="Cambria"/>
              </a:rPr>
              <a:t>i</a:t>
            </a:r>
          </a:p>
          <a:p>
            <a:pPr lvl="0" rtl="0" algn="ctr">
              <a:spcBef>
                <a:spcPts val="0"/>
              </a:spcBef>
              <a:buNone/>
            </a:pPr>
            <a:r>
              <a:rPr baseline="-25000" lang="en" sz="2400">
                <a:solidFill>
                  <a:schemeClr val="dk1"/>
                </a:solidFill>
                <a:latin typeface="Cambria"/>
                <a:ea typeface="Cambria"/>
                <a:cs typeface="Cambria"/>
                <a:sym typeface="Cambria"/>
              </a:rPr>
              <a:t>...</a:t>
            </a:r>
          </a:p>
          <a:p>
            <a:pPr lvl="0" rtl="0" algn="ctr">
              <a:spcBef>
                <a:spcPts val="0"/>
              </a:spcBef>
              <a:buNone/>
            </a:pPr>
            <a:r>
              <a:rPr i="1" lang="en" sz="2400">
                <a:latin typeface="Cambria"/>
                <a:ea typeface="Cambria"/>
                <a:cs typeface="Cambria"/>
                <a:sym typeface="Cambria"/>
              </a:rPr>
              <a:t>c</a:t>
            </a:r>
            <a:r>
              <a:rPr baseline="-25000" i="1" lang="en" sz="2400">
                <a:latin typeface="Cambria"/>
                <a:ea typeface="Cambria"/>
                <a:cs typeface="Cambria"/>
                <a:sym typeface="Cambria"/>
              </a:rPr>
              <a:t>n</a:t>
            </a:r>
          </a:p>
        </p:txBody>
      </p:sp>
      <p:sp>
        <p:nvSpPr>
          <p:cNvPr id="787" name="Shape 787"/>
          <p:cNvSpPr txBox="1"/>
          <p:nvPr>
            <p:ph type="title"/>
          </p:nvPr>
        </p:nvSpPr>
        <p:spPr>
          <a:xfrm>
            <a:off x="0" y="4"/>
            <a:ext cx="8229600" cy="1143299"/>
          </a:xfrm>
          <a:prstGeom prst="rect">
            <a:avLst/>
          </a:prstGeom>
        </p:spPr>
        <p:txBody>
          <a:bodyPr anchorCtr="0" anchor="t" bIns="91425" lIns="91425" rIns="91425" tIns="91425">
            <a:noAutofit/>
          </a:bodyPr>
          <a:lstStyle/>
          <a:p>
            <a:pPr lvl="0" rtl="0">
              <a:spcBef>
                <a:spcPts val="0"/>
              </a:spcBef>
              <a:buNone/>
            </a:pPr>
            <a:r>
              <a:rPr lang="en" sz="3000"/>
              <a:t>MLEWC in the standard model</a:t>
            </a:r>
          </a:p>
        </p:txBody>
      </p:sp>
      <p:sp>
        <p:nvSpPr>
          <p:cNvPr id="788" name="Shape 788"/>
          <p:cNvSpPr txBox="1"/>
          <p:nvPr/>
        </p:nvSpPr>
        <p:spPr>
          <a:xfrm>
            <a:off x="2216050" y="1714816"/>
            <a:ext cx="827100" cy="1143299"/>
          </a:xfrm>
          <a:prstGeom prst="rect">
            <a:avLst/>
          </a:prstGeom>
          <a:noFill/>
          <a:ln cap="flat" w="28575">
            <a:solidFill>
              <a:srgbClr val="FF0000"/>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en" sz="3600">
                <a:latin typeface="Cambria"/>
                <a:ea typeface="Cambria"/>
                <a:cs typeface="Cambria"/>
                <a:sym typeface="Cambria"/>
              </a:rPr>
              <a:t>H</a:t>
            </a:r>
          </a:p>
        </p:txBody>
      </p:sp>
      <p:sp>
        <p:nvSpPr>
          <p:cNvPr id="789" name="Shape 789"/>
          <p:cNvSpPr txBox="1"/>
          <p:nvPr/>
        </p:nvSpPr>
        <p:spPr>
          <a:xfrm>
            <a:off x="-65750" y="1273223"/>
            <a:ext cx="2326800" cy="616500"/>
          </a:xfrm>
          <a:prstGeom prst="rect">
            <a:avLst/>
          </a:prstGeom>
          <a:noFill/>
          <a:ln>
            <a:noFill/>
          </a:ln>
        </p:spPr>
        <p:txBody>
          <a:bodyPr anchorCtr="0" anchor="t" bIns="91425" lIns="91425" rIns="91425" tIns="91425">
            <a:noAutofit/>
          </a:bodyPr>
          <a:lstStyle/>
          <a:p>
            <a:pPr lvl="0" rtl="0" algn="ctr">
              <a:spcBef>
                <a:spcPts val="0"/>
              </a:spcBef>
              <a:buNone/>
            </a:pPr>
            <a:r>
              <a:rPr b="1" lang="en" sz="2400">
                <a:solidFill>
                  <a:schemeClr val="dk1"/>
                </a:solidFill>
              </a:rPr>
              <a:t>Encryption </a:t>
            </a:r>
            <a:r>
              <a:rPr b="1" lang="en" sz="2400">
                <a:solidFill>
                  <a:schemeClr val="dk1"/>
                </a:solidFill>
                <a:latin typeface="Cambria"/>
                <a:ea typeface="Cambria"/>
                <a:cs typeface="Cambria"/>
                <a:sym typeface="Cambria"/>
              </a:rPr>
              <a:t>E:</a:t>
            </a:r>
          </a:p>
        </p:txBody>
      </p:sp>
      <p:sp>
        <p:nvSpPr>
          <p:cNvPr id="790" name="Shape 790"/>
          <p:cNvSpPr txBox="1"/>
          <p:nvPr/>
        </p:nvSpPr>
        <p:spPr>
          <a:xfrm>
            <a:off x="7091850" y="3235551"/>
            <a:ext cx="827100" cy="1143299"/>
          </a:xfrm>
          <a:prstGeom prst="rect">
            <a:avLst/>
          </a:prstGeom>
          <a:noFill/>
          <a:ln cap="flat" w="28575">
            <a:solidFill>
              <a:srgbClr val="FF0000"/>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en" sz="2800">
                <a:latin typeface="Cambria"/>
                <a:ea typeface="Cambria"/>
                <a:cs typeface="Cambria"/>
                <a:sym typeface="Cambria"/>
              </a:rPr>
              <a:t>Obf</a:t>
            </a:r>
          </a:p>
        </p:txBody>
      </p:sp>
      <p:sp>
        <p:nvSpPr>
          <p:cNvPr id="791" name="Shape 791"/>
          <p:cNvSpPr txBox="1"/>
          <p:nvPr/>
        </p:nvSpPr>
        <p:spPr>
          <a:xfrm>
            <a:off x="615525" y="3495933"/>
            <a:ext cx="827100" cy="616500"/>
          </a:xfrm>
          <a:prstGeom prst="rect">
            <a:avLst/>
          </a:prstGeom>
          <a:noFill/>
          <a:ln>
            <a:noFill/>
          </a:ln>
        </p:spPr>
        <p:txBody>
          <a:bodyPr anchorCtr="0" anchor="ctr" bIns="91425" lIns="91425" rIns="91425" tIns="91425">
            <a:noAutofit/>
          </a:bodyPr>
          <a:lstStyle/>
          <a:p>
            <a:pPr lvl="0" rtl="0" algn="ctr">
              <a:spcBef>
                <a:spcPts val="0"/>
              </a:spcBef>
              <a:buNone/>
            </a:pPr>
            <a:r>
              <a:rPr i="1" lang="en" sz="2400">
                <a:latin typeface="Cambria"/>
                <a:ea typeface="Cambria"/>
                <a:cs typeface="Cambria"/>
                <a:sym typeface="Cambria"/>
              </a:rPr>
              <a:t>m</a:t>
            </a:r>
          </a:p>
        </p:txBody>
      </p:sp>
      <p:sp>
        <p:nvSpPr>
          <p:cNvPr id="792" name="Shape 792"/>
          <p:cNvSpPr txBox="1"/>
          <p:nvPr/>
        </p:nvSpPr>
        <p:spPr>
          <a:xfrm>
            <a:off x="2578150" y="2779733"/>
            <a:ext cx="1131899" cy="2048700"/>
          </a:xfrm>
          <a:prstGeom prst="rect">
            <a:avLst/>
          </a:prstGeom>
          <a:noFill/>
          <a:ln>
            <a:noFill/>
          </a:ln>
        </p:spPr>
        <p:txBody>
          <a:bodyPr anchorCtr="0" anchor="ctr" bIns="91425" lIns="91425" rIns="91425" tIns="91425">
            <a:noAutofit/>
          </a:bodyPr>
          <a:lstStyle/>
          <a:p>
            <a:pPr lvl="0" rtl="0" algn="ctr">
              <a:spcBef>
                <a:spcPts val="0"/>
              </a:spcBef>
              <a:buNone/>
            </a:pPr>
            <a:r>
              <a:rPr i="1" lang="en" sz="1800">
                <a:latin typeface="Cambria"/>
                <a:ea typeface="Cambria"/>
                <a:cs typeface="Cambria"/>
                <a:sym typeface="Cambria"/>
              </a:rPr>
              <a:t>m</a:t>
            </a:r>
            <a:r>
              <a:rPr baseline="-25000" i="1" lang="en" sz="1800">
                <a:latin typeface="Cambria"/>
                <a:ea typeface="Cambria"/>
                <a:cs typeface="Cambria"/>
                <a:sym typeface="Cambria"/>
              </a:rPr>
              <a:t>1</a:t>
            </a:r>
          </a:p>
          <a:p>
            <a:pPr lvl="0" rtl="0" algn="ctr">
              <a:spcBef>
                <a:spcPts val="0"/>
              </a:spcBef>
              <a:buNone/>
            </a:pPr>
            <a:r>
              <a:rPr baseline="-25000" lang="en" sz="1800">
                <a:latin typeface="Cambria"/>
                <a:ea typeface="Cambria"/>
                <a:cs typeface="Cambria"/>
                <a:sym typeface="Cambria"/>
              </a:rPr>
              <a:t>...</a:t>
            </a:r>
          </a:p>
          <a:p>
            <a:pPr lvl="0" rtl="0" algn="ctr">
              <a:spcBef>
                <a:spcPts val="0"/>
              </a:spcBef>
              <a:buNone/>
            </a:pPr>
            <a:r>
              <a:rPr i="1" lang="en" sz="1800">
                <a:solidFill>
                  <a:schemeClr val="dk1"/>
                </a:solidFill>
                <a:latin typeface="Cambria"/>
                <a:ea typeface="Cambria"/>
                <a:cs typeface="Cambria"/>
                <a:sym typeface="Cambria"/>
              </a:rPr>
              <a:t>m</a:t>
            </a:r>
            <a:r>
              <a:rPr baseline="-25000" i="1" lang="en" sz="1800">
                <a:solidFill>
                  <a:schemeClr val="dk1"/>
                </a:solidFill>
                <a:latin typeface="Cambria"/>
                <a:ea typeface="Cambria"/>
                <a:cs typeface="Cambria"/>
                <a:sym typeface="Cambria"/>
              </a:rPr>
              <a:t>i</a:t>
            </a:r>
          </a:p>
          <a:p>
            <a:pPr lvl="0" rtl="0" algn="ctr">
              <a:spcBef>
                <a:spcPts val="0"/>
              </a:spcBef>
              <a:buNone/>
            </a:pPr>
            <a:r>
              <a:rPr baseline="-25000" lang="en" sz="1800">
                <a:solidFill>
                  <a:schemeClr val="dk1"/>
                </a:solidFill>
                <a:latin typeface="Cambria"/>
                <a:ea typeface="Cambria"/>
                <a:cs typeface="Cambria"/>
                <a:sym typeface="Cambria"/>
              </a:rPr>
              <a:t>...</a:t>
            </a:r>
          </a:p>
          <a:p>
            <a:pPr lvl="0" rtl="0" algn="ctr">
              <a:spcBef>
                <a:spcPts val="0"/>
              </a:spcBef>
              <a:buNone/>
            </a:pPr>
            <a:r>
              <a:rPr i="1" lang="en" sz="1800">
                <a:latin typeface="Cambria"/>
                <a:ea typeface="Cambria"/>
                <a:cs typeface="Cambria"/>
                <a:sym typeface="Cambria"/>
              </a:rPr>
              <a:t>m</a:t>
            </a:r>
            <a:r>
              <a:rPr baseline="-25000" i="1" lang="en" sz="1800">
                <a:latin typeface="Cambria"/>
                <a:ea typeface="Cambria"/>
                <a:cs typeface="Cambria"/>
                <a:sym typeface="Cambria"/>
              </a:rPr>
              <a:t>n</a:t>
            </a:r>
          </a:p>
        </p:txBody>
      </p:sp>
      <p:cxnSp>
        <p:nvCxnSpPr>
          <p:cNvPr id="793" name="Shape 793"/>
          <p:cNvCxnSpPr>
            <a:stCxn id="791" idx="3"/>
          </p:cNvCxnSpPr>
          <p:nvPr/>
        </p:nvCxnSpPr>
        <p:spPr>
          <a:xfrm>
            <a:off x="1442625" y="3804183"/>
            <a:ext cx="1420500" cy="17100"/>
          </a:xfrm>
          <a:prstGeom prst="straightConnector1">
            <a:avLst/>
          </a:prstGeom>
          <a:noFill/>
          <a:ln cap="flat" w="19050">
            <a:solidFill>
              <a:schemeClr val="dk2"/>
            </a:solidFill>
            <a:prstDash val="solid"/>
            <a:round/>
            <a:headEnd len="lg" w="lg" type="none"/>
            <a:tailEnd len="lg" w="lg" type="stealth"/>
          </a:ln>
        </p:spPr>
      </p:cxnSp>
      <p:cxnSp>
        <p:nvCxnSpPr>
          <p:cNvPr id="794" name="Shape 794"/>
          <p:cNvCxnSpPr/>
          <p:nvPr/>
        </p:nvCxnSpPr>
        <p:spPr>
          <a:xfrm flipH="1" rot="10800000">
            <a:off x="3547875" y="3808433"/>
            <a:ext cx="611699" cy="9300"/>
          </a:xfrm>
          <a:prstGeom prst="straightConnector1">
            <a:avLst/>
          </a:prstGeom>
          <a:noFill/>
          <a:ln cap="flat" w="19050">
            <a:solidFill>
              <a:schemeClr val="dk2"/>
            </a:solidFill>
            <a:prstDash val="solid"/>
            <a:round/>
            <a:headEnd len="lg" w="lg" type="none"/>
            <a:tailEnd len="lg" w="lg" type="stealth"/>
          </a:ln>
        </p:spPr>
      </p:cxnSp>
      <p:sp>
        <p:nvSpPr>
          <p:cNvPr id="795" name="Shape 795"/>
          <p:cNvSpPr txBox="1"/>
          <p:nvPr/>
        </p:nvSpPr>
        <p:spPr>
          <a:xfrm>
            <a:off x="4047700" y="3414325"/>
            <a:ext cx="2538900" cy="797699"/>
          </a:xfrm>
          <a:prstGeom prst="rect">
            <a:avLst/>
          </a:prstGeom>
          <a:noFill/>
          <a:ln>
            <a:noFill/>
          </a:ln>
        </p:spPr>
        <p:txBody>
          <a:bodyPr anchorCtr="0" anchor="ctr" bIns="91425" lIns="91425" rIns="91425" tIns="91425">
            <a:noAutofit/>
          </a:bodyPr>
          <a:lstStyle/>
          <a:p>
            <a:pPr lvl="0" rtl="0" algn="ctr">
              <a:spcBef>
                <a:spcPts val="0"/>
              </a:spcBef>
              <a:buNone/>
            </a:pPr>
            <a:r>
              <a:rPr i="1" lang="en" sz="2400">
                <a:solidFill>
                  <a:schemeClr val="dk1"/>
                </a:solidFill>
                <a:latin typeface="Cambria"/>
                <a:ea typeface="Cambria"/>
                <a:cs typeface="Cambria"/>
                <a:sym typeface="Cambria"/>
              </a:rPr>
              <a:t>( k</a:t>
            </a:r>
            <a:r>
              <a:rPr lang="en" sz="2400">
                <a:solidFill>
                  <a:schemeClr val="dk1"/>
                </a:solidFill>
                <a:latin typeface="Cambria"/>
                <a:ea typeface="Cambria"/>
                <a:cs typeface="Cambria"/>
                <a:sym typeface="Cambria"/>
              </a:rPr>
              <a:t>||&lt;</a:t>
            </a:r>
            <a:r>
              <a:rPr i="1" lang="en" sz="2400">
                <a:solidFill>
                  <a:schemeClr val="dk1"/>
                </a:solidFill>
                <a:latin typeface="Cambria"/>
                <a:ea typeface="Cambria"/>
                <a:cs typeface="Cambria"/>
                <a:sym typeface="Cambria"/>
              </a:rPr>
              <a:t>i,n</a:t>
            </a:r>
            <a:r>
              <a:rPr lang="en" sz="2400">
                <a:solidFill>
                  <a:schemeClr val="dk1"/>
                </a:solidFill>
                <a:latin typeface="Cambria"/>
                <a:ea typeface="Cambria"/>
                <a:cs typeface="Cambria"/>
                <a:sym typeface="Cambria"/>
              </a:rPr>
              <a:t>&gt;||</a:t>
            </a:r>
            <a:r>
              <a:rPr i="1" lang="en" sz="2400">
                <a:solidFill>
                  <a:schemeClr val="dk1"/>
                </a:solidFill>
                <a:latin typeface="Cambria"/>
                <a:ea typeface="Cambria"/>
                <a:cs typeface="Cambria"/>
                <a:sym typeface="Cambria"/>
              </a:rPr>
              <a:t>m</a:t>
            </a:r>
            <a:r>
              <a:rPr baseline="-25000" i="1" lang="en" sz="2400">
                <a:solidFill>
                  <a:schemeClr val="dk1"/>
                </a:solidFill>
                <a:latin typeface="Cambria"/>
                <a:ea typeface="Cambria"/>
                <a:cs typeface="Cambria"/>
                <a:sym typeface="Cambria"/>
              </a:rPr>
              <a:t>i </a:t>
            </a:r>
            <a:r>
              <a:rPr i="1" lang="en" sz="2400">
                <a:solidFill>
                  <a:schemeClr val="dk1"/>
                </a:solidFill>
                <a:latin typeface="Cambria"/>
                <a:ea typeface="Cambria"/>
                <a:cs typeface="Cambria"/>
                <a:sym typeface="Cambria"/>
              </a:rPr>
              <a:t>, 0)</a:t>
            </a:r>
          </a:p>
        </p:txBody>
      </p:sp>
      <p:cxnSp>
        <p:nvCxnSpPr>
          <p:cNvPr id="796" name="Shape 796"/>
          <p:cNvCxnSpPr>
            <a:stCxn id="795" idx="3"/>
            <a:endCxn id="790" idx="1"/>
          </p:cNvCxnSpPr>
          <p:nvPr/>
        </p:nvCxnSpPr>
        <p:spPr>
          <a:xfrm flipH="1" rot="10800000">
            <a:off x="6586600" y="3807174"/>
            <a:ext cx="505200" cy="6000"/>
          </a:xfrm>
          <a:prstGeom prst="straightConnector1">
            <a:avLst/>
          </a:prstGeom>
          <a:noFill/>
          <a:ln cap="flat" w="19050">
            <a:solidFill>
              <a:schemeClr val="dk2"/>
            </a:solidFill>
            <a:prstDash val="solid"/>
            <a:round/>
            <a:headEnd len="lg" w="lg" type="none"/>
            <a:tailEnd len="lg" w="lg" type="stealth"/>
          </a:ln>
        </p:spPr>
      </p:cxnSp>
      <p:cxnSp>
        <p:nvCxnSpPr>
          <p:cNvPr id="797" name="Shape 797"/>
          <p:cNvCxnSpPr/>
          <p:nvPr/>
        </p:nvCxnSpPr>
        <p:spPr>
          <a:xfrm>
            <a:off x="7930101" y="3803733"/>
            <a:ext cx="313500" cy="900"/>
          </a:xfrm>
          <a:prstGeom prst="straightConnector1">
            <a:avLst/>
          </a:prstGeom>
          <a:noFill/>
          <a:ln cap="flat" w="19050">
            <a:solidFill>
              <a:schemeClr val="dk2"/>
            </a:solidFill>
            <a:prstDash val="solid"/>
            <a:round/>
            <a:headEnd len="lg" w="lg" type="none"/>
            <a:tailEnd len="lg" w="lg" type="stealth"/>
          </a:ln>
        </p:spPr>
      </p:cxnSp>
      <p:sp>
        <p:nvSpPr>
          <p:cNvPr id="798" name="Shape 798"/>
          <p:cNvSpPr txBox="1"/>
          <p:nvPr/>
        </p:nvSpPr>
        <p:spPr>
          <a:xfrm>
            <a:off x="1518925" y="3381094"/>
            <a:ext cx="1131899" cy="797699"/>
          </a:xfrm>
          <a:prstGeom prst="rect">
            <a:avLst/>
          </a:prstGeom>
          <a:noFill/>
          <a:ln>
            <a:noFill/>
          </a:ln>
        </p:spPr>
        <p:txBody>
          <a:bodyPr anchorCtr="0" anchor="ctr" bIns="91425" lIns="91425" rIns="91425" tIns="91425">
            <a:noAutofit/>
          </a:bodyPr>
          <a:lstStyle/>
          <a:p>
            <a:pPr lvl="0" rtl="0" algn="ctr">
              <a:spcBef>
                <a:spcPts val="0"/>
              </a:spcBef>
              <a:buNone/>
            </a:pPr>
            <a:r>
              <a:rPr lang="en" sz="1800">
                <a:latin typeface="Cambria"/>
                <a:ea typeface="Cambria"/>
                <a:cs typeface="Cambria"/>
                <a:sym typeface="Cambria"/>
              </a:rPr>
              <a:t>Split into bits</a:t>
            </a:r>
          </a:p>
        </p:txBody>
      </p:sp>
      <p:cxnSp>
        <p:nvCxnSpPr>
          <p:cNvPr id="799" name="Shape 799"/>
          <p:cNvCxnSpPr>
            <a:stCxn id="791" idx="0"/>
          </p:cNvCxnSpPr>
          <p:nvPr/>
        </p:nvCxnSpPr>
        <p:spPr>
          <a:xfrm rot="10800000">
            <a:off x="1029075" y="2276733"/>
            <a:ext cx="0" cy="1219200"/>
          </a:xfrm>
          <a:prstGeom prst="straightConnector1">
            <a:avLst/>
          </a:prstGeom>
          <a:noFill/>
          <a:ln cap="flat" w="19050">
            <a:solidFill>
              <a:schemeClr val="dk2"/>
            </a:solidFill>
            <a:prstDash val="solid"/>
            <a:round/>
            <a:headEnd len="lg" w="lg" type="none"/>
            <a:tailEnd len="lg" w="lg" type="none"/>
          </a:ln>
        </p:spPr>
      </p:cxnSp>
      <p:cxnSp>
        <p:nvCxnSpPr>
          <p:cNvPr id="800" name="Shape 800"/>
          <p:cNvCxnSpPr/>
          <p:nvPr/>
        </p:nvCxnSpPr>
        <p:spPr>
          <a:xfrm>
            <a:off x="1027100" y="2274314"/>
            <a:ext cx="1188899" cy="0"/>
          </a:xfrm>
          <a:prstGeom prst="straightConnector1">
            <a:avLst/>
          </a:prstGeom>
          <a:noFill/>
          <a:ln cap="flat" w="19050">
            <a:solidFill>
              <a:schemeClr val="dk2"/>
            </a:solidFill>
            <a:prstDash val="solid"/>
            <a:round/>
            <a:headEnd len="lg" w="lg" type="none"/>
            <a:tailEnd len="lg" w="lg" type="stealth"/>
          </a:ln>
        </p:spPr>
      </p:cxnSp>
      <p:cxnSp>
        <p:nvCxnSpPr>
          <p:cNvPr id="801" name="Shape 801"/>
          <p:cNvCxnSpPr/>
          <p:nvPr/>
        </p:nvCxnSpPr>
        <p:spPr>
          <a:xfrm rot="10800000">
            <a:off x="4594302" y="2264525"/>
            <a:ext cx="0" cy="1378199"/>
          </a:xfrm>
          <a:prstGeom prst="straightConnector1">
            <a:avLst/>
          </a:prstGeom>
          <a:noFill/>
          <a:ln cap="flat" w="19050">
            <a:solidFill>
              <a:schemeClr val="dk2"/>
            </a:solidFill>
            <a:prstDash val="solid"/>
            <a:round/>
            <a:headEnd len="lg" w="lg" type="stealth"/>
            <a:tailEnd len="lg" w="lg" type="none"/>
          </a:ln>
        </p:spPr>
      </p:cxnSp>
      <p:cxnSp>
        <p:nvCxnSpPr>
          <p:cNvPr id="802" name="Shape 802"/>
          <p:cNvCxnSpPr>
            <a:endCxn id="803" idx="3"/>
          </p:cNvCxnSpPr>
          <p:nvPr/>
        </p:nvCxnSpPr>
        <p:spPr>
          <a:xfrm flipH="1" rot="10800000">
            <a:off x="3043021" y="2270923"/>
            <a:ext cx="391500" cy="13800"/>
          </a:xfrm>
          <a:prstGeom prst="straightConnector1">
            <a:avLst/>
          </a:prstGeom>
          <a:noFill/>
          <a:ln cap="flat" w="19050">
            <a:solidFill>
              <a:schemeClr val="dk2"/>
            </a:solidFill>
            <a:prstDash val="solid"/>
            <a:round/>
            <a:headEnd len="lg" w="lg" type="none"/>
            <a:tailEnd len="lg" w="lg" type="none"/>
          </a:ln>
        </p:spPr>
      </p:cxnSp>
      <p:sp>
        <p:nvSpPr>
          <p:cNvPr id="803" name="Shape 803"/>
          <p:cNvSpPr txBox="1"/>
          <p:nvPr/>
        </p:nvSpPr>
        <p:spPr>
          <a:xfrm flipH="1">
            <a:off x="3434521" y="2120473"/>
            <a:ext cx="313500" cy="300899"/>
          </a:xfrm>
          <a:prstGeom prst="rect">
            <a:avLst/>
          </a:prstGeom>
          <a:solidFill>
            <a:schemeClr val="lt1"/>
          </a:solidFill>
          <a:ln>
            <a:noFill/>
          </a:ln>
        </p:spPr>
        <p:txBody>
          <a:bodyPr anchorCtr="0" anchor="ctr" bIns="91425" lIns="91425" rIns="91425" tIns="91425">
            <a:noAutofit/>
          </a:bodyPr>
          <a:lstStyle/>
          <a:p>
            <a:pPr lvl="0" rtl="0">
              <a:spcBef>
                <a:spcPts val="0"/>
              </a:spcBef>
              <a:buNone/>
            </a:pPr>
            <a:r>
              <a:rPr i="1" lang="en" sz="2400">
                <a:solidFill>
                  <a:schemeClr val="dk1"/>
                </a:solidFill>
                <a:latin typeface="Cambria"/>
                <a:ea typeface="Cambria"/>
                <a:cs typeface="Cambria"/>
                <a:sym typeface="Cambria"/>
              </a:rPr>
              <a:t>k</a:t>
            </a:r>
          </a:p>
        </p:txBody>
      </p:sp>
      <p:sp>
        <p:nvSpPr>
          <p:cNvPr id="804" name="Shape 804"/>
          <p:cNvSpPr txBox="1"/>
          <p:nvPr/>
        </p:nvSpPr>
        <p:spPr>
          <a:xfrm>
            <a:off x="239050" y="4201995"/>
            <a:ext cx="6704400" cy="1623899"/>
          </a:xfrm>
          <a:prstGeom prst="rect">
            <a:avLst/>
          </a:prstGeom>
          <a:noFill/>
          <a:ln>
            <a:noFill/>
          </a:ln>
        </p:spPr>
        <p:txBody>
          <a:bodyPr anchorCtr="0" anchor="t" bIns="91425" lIns="91425" rIns="91425" tIns="91425">
            <a:noAutofit/>
          </a:bodyPr>
          <a:lstStyle/>
          <a:p>
            <a:pPr lvl="0" rtl="0">
              <a:spcBef>
                <a:spcPts val="0"/>
              </a:spcBef>
              <a:buNone/>
            </a:pPr>
            <a:r>
              <a:rPr b="1" lang="en" sz="2000">
                <a:solidFill>
                  <a:schemeClr val="dk1"/>
                </a:solidFill>
              </a:rPr>
              <a:t>Decryption</a:t>
            </a:r>
          </a:p>
          <a:p>
            <a:pPr lvl="0" rtl="0">
              <a:spcBef>
                <a:spcPts val="0"/>
              </a:spcBef>
              <a:buNone/>
            </a:pPr>
            <a:r>
              <a:rPr lang="en" sz="2000">
                <a:solidFill>
                  <a:schemeClr val="dk1"/>
                </a:solidFill>
                <a:latin typeface="Cambria"/>
                <a:ea typeface="Cambria"/>
                <a:cs typeface="Cambria"/>
                <a:sym typeface="Cambria"/>
              </a:rPr>
              <a:t>D</a:t>
            </a:r>
            <a:r>
              <a:rPr lang="en" sz="2000">
                <a:solidFill>
                  <a:schemeClr val="dk1"/>
                </a:solidFill>
              </a:rPr>
              <a:t>(</a:t>
            </a:r>
            <a:r>
              <a:rPr i="1" lang="en" sz="2000">
                <a:solidFill>
                  <a:schemeClr val="dk1"/>
                </a:solidFill>
                <a:latin typeface="Cambria"/>
                <a:ea typeface="Cambria"/>
                <a:cs typeface="Cambria"/>
                <a:sym typeface="Cambria"/>
              </a:rPr>
              <a:t>k, c</a:t>
            </a:r>
            <a:r>
              <a:rPr baseline="-25000" i="1" lang="en" sz="2000">
                <a:solidFill>
                  <a:schemeClr val="dk1"/>
                </a:solidFill>
                <a:latin typeface="Cambria"/>
                <a:ea typeface="Cambria"/>
                <a:cs typeface="Cambria"/>
                <a:sym typeface="Cambria"/>
              </a:rPr>
              <a:t>1</a:t>
            </a:r>
            <a:r>
              <a:rPr lang="en" sz="2000">
                <a:solidFill>
                  <a:schemeClr val="dk1"/>
                </a:solidFill>
              </a:rPr>
              <a:t>,...,</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n</a:t>
            </a:r>
            <a:r>
              <a:rPr lang="en" sz="2000">
                <a:solidFill>
                  <a:schemeClr val="dk1"/>
                </a:solidFill>
              </a:rPr>
              <a:t>): </a:t>
            </a:r>
          </a:p>
          <a:p>
            <a:pPr lvl="0" rtl="0">
              <a:spcBef>
                <a:spcPts val="0"/>
              </a:spcBef>
              <a:buNone/>
            </a:pP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For</a:t>
            </a:r>
            <a:r>
              <a:rPr i="1" lang="en" sz="2000">
                <a:solidFill>
                  <a:schemeClr val="dk1"/>
                </a:solidFill>
                <a:latin typeface="Cambria"/>
                <a:ea typeface="Cambria"/>
                <a:cs typeface="Cambria"/>
                <a:sym typeface="Cambria"/>
              </a:rPr>
              <a:t> i = 1 to n: </a:t>
            </a:r>
          </a:p>
          <a:p>
            <a:pPr lvl="0" rtl="0">
              <a:spcBef>
                <a:spcPts val="0"/>
              </a:spcBef>
              <a:buNone/>
            </a:pP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If</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Eval</a:t>
            </a:r>
            <a:r>
              <a:rPr i="1" lang="en" sz="2000">
                <a:solidFill>
                  <a:schemeClr val="dk1"/>
                </a:solidFill>
                <a:latin typeface="Cambria"/>
                <a:ea typeface="Cambria"/>
                <a:cs typeface="Cambria"/>
                <a:sym typeface="Cambria"/>
              </a:rPr>
              <a:t>(c, k</a:t>
            </a:r>
            <a:r>
              <a:rPr lang="en" sz="2000">
                <a:solidFill>
                  <a:schemeClr val="dk1"/>
                </a:solidFill>
                <a:latin typeface="Cambria"/>
                <a:ea typeface="Cambria"/>
                <a:cs typeface="Cambria"/>
                <a:sym typeface="Cambria"/>
              </a:rPr>
              <a:t>||&lt;</a:t>
            </a:r>
            <a:r>
              <a:rPr i="1" lang="en" sz="2000">
                <a:solidFill>
                  <a:schemeClr val="dk1"/>
                </a:solidFill>
                <a:latin typeface="Cambria"/>
                <a:ea typeface="Cambria"/>
                <a:cs typeface="Cambria"/>
                <a:sym typeface="Cambria"/>
              </a:rPr>
              <a:t>i,n</a:t>
            </a:r>
            <a:r>
              <a:rPr lang="en" sz="2000">
                <a:solidFill>
                  <a:schemeClr val="dk1"/>
                </a:solidFill>
                <a:latin typeface="Cambria"/>
                <a:ea typeface="Cambria"/>
                <a:cs typeface="Cambria"/>
                <a:sym typeface="Cambria"/>
              </a:rPr>
              <a:t>&gt;||</a:t>
            </a:r>
            <a:r>
              <a:rPr i="1" lang="en" sz="2000">
                <a:solidFill>
                  <a:schemeClr val="dk1"/>
                </a:solidFill>
                <a:latin typeface="Cambria"/>
                <a:ea typeface="Cambria"/>
                <a:cs typeface="Cambria"/>
                <a:sym typeface="Cambria"/>
              </a:rPr>
              <a:t>0) = 0 </a:t>
            </a:r>
            <a:r>
              <a:rPr lang="en" sz="2000">
                <a:solidFill>
                  <a:schemeClr val="dk1"/>
                </a:solidFill>
                <a:latin typeface="Cambria"/>
                <a:ea typeface="Cambria"/>
                <a:cs typeface="Cambria"/>
                <a:sym typeface="Cambria"/>
              </a:rPr>
              <a:t>then</a:t>
            </a:r>
            <a:r>
              <a:rPr i="1" lang="en" sz="2000">
                <a:solidFill>
                  <a:schemeClr val="dk1"/>
                </a:solidFill>
                <a:latin typeface="Cambria"/>
                <a:ea typeface="Cambria"/>
                <a:cs typeface="Cambria"/>
                <a:sym typeface="Cambria"/>
              </a:rPr>
              <a:t> m</a:t>
            </a:r>
            <a:r>
              <a:rPr baseline="-25000" i="1" lang="en" sz="2000">
                <a:solidFill>
                  <a:schemeClr val="dk1"/>
                </a:solidFill>
                <a:latin typeface="Cambria"/>
                <a:ea typeface="Cambria"/>
                <a:cs typeface="Cambria"/>
                <a:sym typeface="Cambria"/>
              </a:rPr>
              <a:t>i</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0 </a:t>
            </a:r>
            <a:r>
              <a:rPr lang="en" sz="2000">
                <a:solidFill>
                  <a:schemeClr val="dk1"/>
                </a:solidFill>
                <a:latin typeface="Cambria"/>
                <a:ea typeface="Cambria"/>
                <a:cs typeface="Cambria"/>
                <a:sym typeface="Cambria"/>
              </a:rPr>
              <a:t>else</a:t>
            </a:r>
            <a:r>
              <a:rPr i="1" lang="en" sz="2000">
                <a:solidFill>
                  <a:schemeClr val="dk1"/>
                </a:solidFill>
                <a:latin typeface="Cambria"/>
                <a:ea typeface="Cambria"/>
                <a:cs typeface="Cambria"/>
                <a:sym typeface="Cambria"/>
              </a:rPr>
              <a:t> m</a:t>
            </a:r>
            <a:r>
              <a:rPr baseline="-25000" i="1" lang="en" sz="2000">
                <a:solidFill>
                  <a:schemeClr val="dk1"/>
                </a:solidFill>
                <a:latin typeface="Cambria"/>
                <a:ea typeface="Cambria"/>
                <a:cs typeface="Cambria"/>
                <a:sym typeface="Cambria"/>
              </a:rPr>
              <a:t>i</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1 </a:t>
            </a:r>
          </a:p>
        </p:txBody>
      </p:sp>
      <p:cxnSp>
        <p:nvCxnSpPr>
          <p:cNvPr id="805" name="Shape 805"/>
          <p:cNvCxnSpPr>
            <a:stCxn id="806" idx="1"/>
          </p:cNvCxnSpPr>
          <p:nvPr/>
        </p:nvCxnSpPr>
        <p:spPr>
          <a:xfrm flipH="1">
            <a:off x="3713699" y="1976525"/>
            <a:ext cx="1062600" cy="230700"/>
          </a:xfrm>
          <a:prstGeom prst="straightConnector1">
            <a:avLst/>
          </a:prstGeom>
          <a:noFill/>
          <a:ln cap="flat" w="19050">
            <a:solidFill>
              <a:schemeClr val="dk2"/>
            </a:solidFill>
            <a:prstDash val="solid"/>
            <a:round/>
            <a:headEnd len="lg" w="lg" type="none"/>
            <a:tailEnd len="lg" w="lg" type="triangle"/>
          </a:ln>
        </p:spPr>
      </p:cxnSp>
      <p:sp>
        <p:nvSpPr>
          <p:cNvPr id="806" name="Shape 806"/>
          <p:cNvSpPr txBox="1"/>
          <p:nvPr/>
        </p:nvSpPr>
        <p:spPr>
          <a:xfrm>
            <a:off x="4776299" y="1668275"/>
            <a:ext cx="3364199" cy="616500"/>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 Message-derived key </a:t>
            </a:r>
          </a:p>
        </p:txBody>
      </p:sp>
      <p:sp>
        <p:nvSpPr>
          <p:cNvPr id="807" name="Shape 807"/>
          <p:cNvSpPr txBox="1"/>
          <p:nvPr/>
        </p:nvSpPr>
        <p:spPr>
          <a:xfrm>
            <a:off x="6029050" y="-262000"/>
            <a:ext cx="3121200" cy="1131899"/>
          </a:xfrm>
          <a:prstGeom prst="rect">
            <a:avLst/>
          </a:prstGeom>
          <a:noFill/>
          <a:ln>
            <a:noFill/>
          </a:ln>
        </p:spPr>
        <p:txBody>
          <a:bodyPr anchorCtr="0" anchor="ctr" bIns="91425" lIns="91425" rIns="91425" tIns="91425">
            <a:noAutofit/>
          </a:bodyPr>
          <a:lstStyle/>
          <a:p>
            <a:pPr lvl="0" rtl="0" algn="ctr">
              <a:spcBef>
                <a:spcPts val="0"/>
              </a:spcBef>
              <a:buNone/>
            </a:pPr>
            <a:r>
              <a:rPr b="1" lang="en" sz="2400">
                <a:solidFill>
                  <a:schemeClr val="dk1"/>
                </a:solidFill>
              </a:rPr>
              <a:t>MLEWC</a:t>
            </a:r>
            <a:r>
              <a:rPr lang="en" sz="2400">
                <a:solidFill>
                  <a:schemeClr val="dk1"/>
                </a:solidFill>
                <a:latin typeface="Cambria"/>
                <a:ea typeface="Cambria"/>
                <a:cs typeface="Cambria"/>
                <a:sym typeface="Cambria"/>
              </a:rPr>
              <a:t> = (P, K, E, D)</a:t>
            </a:r>
          </a:p>
        </p:txBody>
      </p:sp>
      <p:sp>
        <p:nvSpPr>
          <p:cNvPr id="808" name="Shape 808"/>
          <p:cNvSpPr txBox="1"/>
          <p:nvPr/>
        </p:nvSpPr>
        <p:spPr>
          <a:xfrm>
            <a:off x="1105348" y="630925"/>
            <a:ext cx="7055700" cy="714899"/>
          </a:xfrm>
          <a:prstGeom prst="rect">
            <a:avLst/>
          </a:prstGeom>
          <a:noFill/>
          <a:ln cap="flat"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ctr">
              <a:spcBef>
                <a:spcPts val="0"/>
              </a:spcBef>
              <a:buSzPct val="25000"/>
              <a:buNone/>
            </a:pPr>
            <a:r>
              <a:rPr lang="en" sz="2000">
                <a:solidFill>
                  <a:schemeClr val="dk1"/>
                </a:solidFill>
                <a:latin typeface="Calibri"/>
                <a:ea typeface="Calibri"/>
                <a:cs typeface="Calibri"/>
                <a:sym typeface="Calibri"/>
              </a:rPr>
              <a:t> </a:t>
            </a:r>
            <a:r>
              <a:rPr lang="en" sz="2000">
                <a:solidFill>
                  <a:schemeClr val="dk1"/>
                </a:solidFill>
                <a:latin typeface="Cambria"/>
                <a:ea typeface="Cambria"/>
                <a:cs typeface="Cambria"/>
                <a:sym typeface="Cambria"/>
              </a:rPr>
              <a:t>H</a:t>
            </a:r>
            <a:r>
              <a:rPr i="1" lang="en" sz="2000">
                <a:solidFill>
                  <a:schemeClr val="dk1"/>
                </a:solidFill>
                <a:latin typeface="Cambria"/>
                <a:ea typeface="Cambria"/>
                <a:cs typeface="Cambria"/>
                <a:sym typeface="Cambria"/>
              </a:rPr>
              <a:t>: {0,1}* -&gt; {0,1}</a:t>
            </a:r>
            <a:r>
              <a:rPr baseline="30000" i="1" lang="en" sz="2000">
                <a:solidFill>
                  <a:schemeClr val="dk1"/>
                </a:solidFill>
                <a:latin typeface="Cambria"/>
                <a:ea typeface="Cambria"/>
                <a:cs typeface="Cambria"/>
                <a:sym typeface="Cambria"/>
              </a:rPr>
              <a:t>k </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Collision resistant hash function</a:t>
            </a:r>
          </a:p>
          <a:p>
            <a:pPr indent="0" lvl="0" marL="0" marR="0" rtl="0" algn="ctr">
              <a:spcBef>
                <a:spcPts val="0"/>
              </a:spcBef>
              <a:buSzPct val="25000"/>
              <a:buNone/>
            </a:pPr>
            <a:r>
              <a:rPr lang="en" sz="2000">
                <a:solidFill>
                  <a:schemeClr val="dk1"/>
                </a:solidFill>
                <a:latin typeface="Cambria"/>
                <a:ea typeface="Cambria"/>
                <a:cs typeface="Cambria"/>
                <a:sym typeface="Cambria"/>
              </a:rPr>
              <a:t>PFO =(Obf, Eval):</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Point function obfuscation scheme</a:t>
            </a:r>
          </a:p>
        </p:txBody>
      </p:sp>
      <p:sp>
        <p:nvSpPr>
          <p:cNvPr id="809" name="Shape 809"/>
          <p:cNvSpPr txBox="1"/>
          <p:nvPr>
            <p:ph idx="1" type="body"/>
          </p:nvPr>
        </p:nvSpPr>
        <p:spPr>
          <a:xfrm>
            <a:off x="245325" y="5644225"/>
            <a:ext cx="8184300" cy="1131899"/>
          </a:xfrm>
          <a:prstGeom prst="rect">
            <a:avLst/>
          </a:prstGeom>
          <a:ln cap="flat" w="9525">
            <a:solidFill>
              <a:srgbClr val="B7B7B7"/>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b="1" lang="en" sz="2400"/>
              <a:t>Theorem</a:t>
            </a:r>
            <a:r>
              <a:rPr lang="en" sz="1800"/>
              <a:t>: </a:t>
            </a:r>
            <a:r>
              <a:rPr b="1" lang="en" sz="2000"/>
              <a:t>MLEWC</a:t>
            </a:r>
            <a:r>
              <a:rPr lang="en" sz="2000">
                <a:latin typeface="Cambria"/>
                <a:ea typeface="Cambria"/>
                <a:cs typeface="Cambria"/>
                <a:sym typeface="Cambria"/>
              </a:rPr>
              <a:t> is a secure MLEWC scheme if H is a collision resistant hash function and </a:t>
            </a:r>
            <a:r>
              <a:rPr b="1" lang="en" sz="2000"/>
              <a:t>PFO </a:t>
            </a:r>
            <a:r>
              <a:rPr lang="en" sz="2000">
                <a:latin typeface="Cambria"/>
                <a:ea typeface="Cambria"/>
                <a:cs typeface="Cambria"/>
                <a:sym typeface="Cambria"/>
              </a:rPr>
              <a:t>is a secure point function obfuscation scheme.</a:t>
            </a:r>
          </a:p>
        </p:txBody>
      </p:sp>
      <p:cxnSp>
        <p:nvCxnSpPr>
          <p:cNvPr id="810" name="Shape 810"/>
          <p:cNvCxnSpPr/>
          <p:nvPr/>
        </p:nvCxnSpPr>
        <p:spPr>
          <a:xfrm>
            <a:off x="3796337" y="2271307"/>
            <a:ext cx="825000" cy="0"/>
          </a:xfrm>
          <a:prstGeom prst="straightConnector1">
            <a:avLst/>
          </a:prstGeom>
          <a:noFill/>
          <a:ln cap="flat" w="19050">
            <a:solidFill>
              <a:schemeClr val="dk2"/>
            </a:solidFill>
            <a:prstDash val="solid"/>
            <a:round/>
            <a:headEnd len="lg" w="lg" type="none"/>
            <a:tailEnd len="lg" w="lg" type="none"/>
          </a:ln>
        </p:spPr>
      </p:cxn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8"/>
                                        </p:tgtEl>
                                        <p:attrNameLst>
                                          <p:attrName>style.visibility</p:attrName>
                                        </p:attrNameLst>
                                      </p:cBhvr>
                                      <p:to>
                                        <p:strVal val="visible"/>
                                      </p:to>
                                    </p:set>
                                    <p:animEffect filter="fade" transition="in">
                                      <p:cBhvr>
                                        <p:cTn dur="1000"/>
                                        <p:tgtEl>
                                          <p:spTgt spid="788"/>
                                        </p:tgtEl>
                                      </p:cBhvr>
                                    </p:animEffect>
                                  </p:childTnLst>
                                </p:cTn>
                              </p:par>
                              <p:par>
                                <p:cTn fill="hold" nodeType="withEffect" presetClass="entr" presetID="10" presetSubtype="0">
                                  <p:stCondLst>
                                    <p:cond delay="0"/>
                                  </p:stCondLst>
                                  <p:childTnLst>
                                    <p:set>
                                      <p:cBhvr>
                                        <p:cTn dur="1" fill="hold">
                                          <p:stCondLst>
                                            <p:cond delay="0"/>
                                          </p:stCondLst>
                                        </p:cTn>
                                        <p:tgtEl>
                                          <p:spTgt spid="789"/>
                                        </p:tgtEl>
                                        <p:attrNameLst>
                                          <p:attrName>style.visibility</p:attrName>
                                        </p:attrNameLst>
                                      </p:cBhvr>
                                      <p:to>
                                        <p:strVal val="visible"/>
                                      </p:to>
                                    </p:set>
                                    <p:animEffect filter="fade" transition="in">
                                      <p:cBhvr>
                                        <p:cTn dur="1000"/>
                                        <p:tgtEl>
                                          <p:spTgt spid="789"/>
                                        </p:tgtEl>
                                      </p:cBhvr>
                                    </p:animEffect>
                                  </p:childTnLst>
                                </p:cTn>
                              </p:par>
                              <p:par>
                                <p:cTn fill="hold" nodeType="withEffect" presetClass="entr" presetID="10" presetSubtype="0">
                                  <p:stCondLst>
                                    <p:cond delay="0"/>
                                  </p:stCondLst>
                                  <p:childTnLst>
                                    <p:set>
                                      <p:cBhvr>
                                        <p:cTn dur="1" fill="hold">
                                          <p:stCondLst>
                                            <p:cond delay="0"/>
                                          </p:stCondLst>
                                        </p:cTn>
                                        <p:tgtEl>
                                          <p:spTgt spid="791"/>
                                        </p:tgtEl>
                                        <p:attrNameLst>
                                          <p:attrName>style.visibility</p:attrName>
                                        </p:attrNameLst>
                                      </p:cBhvr>
                                      <p:to>
                                        <p:strVal val="visible"/>
                                      </p:to>
                                    </p:set>
                                    <p:animEffect filter="fade" transition="in">
                                      <p:cBhvr>
                                        <p:cTn dur="1000"/>
                                        <p:tgtEl>
                                          <p:spTgt spid="791"/>
                                        </p:tgtEl>
                                      </p:cBhvr>
                                    </p:animEffect>
                                  </p:childTnLst>
                                </p:cTn>
                              </p:par>
                              <p:par>
                                <p:cTn fill="hold" nodeType="withEffect" presetClass="entr" presetID="10" presetSubtype="0">
                                  <p:stCondLst>
                                    <p:cond delay="0"/>
                                  </p:stCondLst>
                                  <p:childTnLst>
                                    <p:set>
                                      <p:cBhvr>
                                        <p:cTn dur="1" fill="hold">
                                          <p:stCondLst>
                                            <p:cond delay="0"/>
                                          </p:stCondLst>
                                        </p:cTn>
                                        <p:tgtEl>
                                          <p:spTgt spid="799"/>
                                        </p:tgtEl>
                                        <p:attrNameLst>
                                          <p:attrName>style.visibility</p:attrName>
                                        </p:attrNameLst>
                                      </p:cBhvr>
                                      <p:to>
                                        <p:strVal val="visible"/>
                                      </p:to>
                                    </p:set>
                                    <p:animEffect filter="fade" transition="in">
                                      <p:cBhvr>
                                        <p:cTn dur="1000"/>
                                        <p:tgtEl>
                                          <p:spTgt spid="799"/>
                                        </p:tgtEl>
                                      </p:cBhvr>
                                    </p:animEffect>
                                  </p:childTnLst>
                                </p:cTn>
                              </p:par>
                              <p:par>
                                <p:cTn fill="hold" nodeType="withEffect" presetClass="entr" presetID="10" presetSubtype="0">
                                  <p:stCondLst>
                                    <p:cond delay="0"/>
                                  </p:stCondLst>
                                  <p:childTnLst>
                                    <p:set>
                                      <p:cBhvr>
                                        <p:cTn dur="1" fill="hold">
                                          <p:stCondLst>
                                            <p:cond delay="0"/>
                                          </p:stCondLst>
                                        </p:cTn>
                                        <p:tgtEl>
                                          <p:spTgt spid="800"/>
                                        </p:tgtEl>
                                        <p:attrNameLst>
                                          <p:attrName>style.visibility</p:attrName>
                                        </p:attrNameLst>
                                      </p:cBhvr>
                                      <p:to>
                                        <p:strVal val="visible"/>
                                      </p:to>
                                    </p:set>
                                    <p:animEffect filter="fade" transition="in">
                                      <p:cBhvr>
                                        <p:cTn dur="1000"/>
                                        <p:tgtEl>
                                          <p:spTgt spid="800"/>
                                        </p:tgtEl>
                                      </p:cBhvr>
                                    </p:animEffect>
                                  </p:childTnLst>
                                </p:cTn>
                              </p:par>
                              <p:par>
                                <p:cTn fill="hold" nodeType="withEffect" presetClass="entr" presetID="10" presetSubtype="0">
                                  <p:stCondLst>
                                    <p:cond delay="0"/>
                                  </p:stCondLst>
                                  <p:childTnLst>
                                    <p:set>
                                      <p:cBhvr>
                                        <p:cTn dur="1" fill="hold">
                                          <p:stCondLst>
                                            <p:cond delay="0"/>
                                          </p:stCondLst>
                                        </p:cTn>
                                        <p:tgtEl>
                                          <p:spTgt spid="802"/>
                                        </p:tgtEl>
                                        <p:attrNameLst>
                                          <p:attrName>style.visibility</p:attrName>
                                        </p:attrNameLst>
                                      </p:cBhvr>
                                      <p:to>
                                        <p:strVal val="visible"/>
                                      </p:to>
                                    </p:set>
                                    <p:animEffect filter="fade" transition="in">
                                      <p:cBhvr>
                                        <p:cTn dur="1000"/>
                                        <p:tgtEl>
                                          <p:spTgt spid="802"/>
                                        </p:tgtEl>
                                      </p:cBhvr>
                                    </p:animEffect>
                                  </p:childTnLst>
                                </p:cTn>
                              </p:par>
                              <p:par>
                                <p:cTn fill="hold" nodeType="withEffect" presetClass="entr" presetID="10" presetSubtype="0">
                                  <p:stCondLst>
                                    <p:cond delay="0"/>
                                  </p:stCondLst>
                                  <p:childTnLst>
                                    <p:set>
                                      <p:cBhvr>
                                        <p:cTn dur="1" fill="hold">
                                          <p:stCondLst>
                                            <p:cond delay="0"/>
                                          </p:stCondLst>
                                        </p:cTn>
                                        <p:tgtEl>
                                          <p:spTgt spid="803"/>
                                        </p:tgtEl>
                                        <p:attrNameLst>
                                          <p:attrName>style.visibility</p:attrName>
                                        </p:attrNameLst>
                                      </p:cBhvr>
                                      <p:to>
                                        <p:strVal val="visible"/>
                                      </p:to>
                                    </p:set>
                                    <p:animEffect filter="fade" transition="in">
                                      <p:cBhvr>
                                        <p:cTn dur="1000"/>
                                        <p:tgtEl>
                                          <p:spTgt spid="803"/>
                                        </p:tgtEl>
                                      </p:cBhvr>
                                    </p:animEffect>
                                  </p:childTnLst>
                                </p:cTn>
                              </p:par>
                              <p:par>
                                <p:cTn fill="hold" nodeType="withEffect" presetClass="entr" presetID="10" presetSubtype="0">
                                  <p:stCondLst>
                                    <p:cond delay="0"/>
                                  </p:stCondLst>
                                  <p:childTnLst>
                                    <p:set>
                                      <p:cBhvr>
                                        <p:cTn dur="1" fill="hold">
                                          <p:stCondLst>
                                            <p:cond delay="0"/>
                                          </p:stCondLst>
                                        </p:cTn>
                                        <p:tgtEl>
                                          <p:spTgt spid="805"/>
                                        </p:tgtEl>
                                        <p:attrNameLst>
                                          <p:attrName>style.visibility</p:attrName>
                                        </p:attrNameLst>
                                      </p:cBhvr>
                                      <p:to>
                                        <p:strVal val="visible"/>
                                      </p:to>
                                    </p:set>
                                    <p:animEffect filter="fade" transition="in">
                                      <p:cBhvr>
                                        <p:cTn dur="1000"/>
                                        <p:tgtEl>
                                          <p:spTgt spid="805"/>
                                        </p:tgtEl>
                                      </p:cBhvr>
                                    </p:animEffect>
                                  </p:childTnLst>
                                </p:cTn>
                              </p:par>
                              <p:par>
                                <p:cTn fill="hold" nodeType="withEffect" presetClass="entr" presetID="10" presetSubtype="0">
                                  <p:stCondLst>
                                    <p:cond delay="0"/>
                                  </p:stCondLst>
                                  <p:childTnLst>
                                    <p:set>
                                      <p:cBhvr>
                                        <p:cTn dur="1" fill="hold">
                                          <p:stCondLst>
                                            <p:cond delay="0"/>
                                          </p:stCondLst>
                                        </p:cTn>
                                        <p:tgtEl>
                                          <p:spTgt spid="806"/>
                                        </p:tgtEl>
                                        <p:attrNameLst>
                                          <p:attrName>style.visibility</p:attrName>
                                        </p:attrNameLst>
                                      </p:cBhvr>
                                      <p:to>
                                        <p:strVal val="visible"/>
                                      </p:to>
                                    </p:set>
                                    <p:animEffect filter="fade" transition="in">
                                      <p:cBhvr>
                                        <p:cTn dur="1000"/>
                                        <p:tgtEl>
                                          <p:spTgt spid="8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0"/>
                                        </p:tgtEl>
                                        <p:attrNameLst>
                                          <p:attrName>style.visibility</p:attrName>
                                        </p:attrNameLst>
                                      </p:cBhvr>
                                      <p:to>
                                        <p:strVal val="visible"/>
                                      </p:to>
                                    </p:set>
                                    <p:animEffect filter="fade" transition="in">
                                      <p:cBhvr>
                                        <p:cTn dur="1000"/>
                                        <p:tgtEl>
                                          <p:spTgt spid="790"/>
                                        </p:tgtEl>
                                      </p:cBhvr>
                                    </p:animEffect>
                                  </p:childTnLst>
                                </p:cTn>
                              </p:par>
                              <p:par>
                                <p:cTn fill="hold" nodeType="withEffect" presetClass="entr" presetID="10" presetSubtype="0">
                                  <p:stCondLst>
                                    <p:cond delay="0"/>
                                  </p:stCondLst>
                                  <p:childTnLst>
                                    <p:set>
                                      <p:cBhvr>
                                        <p:cTn dur="1" fill="hold">
                                          <p:stCondLst>
                                            <p:cond delay="0"/>
                                          </p:stCondLst>
                                        </p:cTn>
                                        <p:tgtEl>
                                          <p:spTgt spid="792"/>
                                        </p:tgtEl>
                                        <p:attrNameLst>
                                          <p:attrName>style.visibility</p:attrName>
                                        </p:attrNameLst>
                                      </p:cBhvr>
                                      <p:to>
                                        <p:strVal val="visible"/>
                                      </p:to>
                                    </p:set>
                                    <p:animEffect filter="fade" transition="in">
                                      <p:cBhvr>
                                        <p:cTn dur="1000"/>
                                        <p:tgtEl>
                                          <p:spTgt spid="792"/>
                                        </p:tgtEl>
                                      </p:cBhvr>
                                    </p:animEffect>
                                  </p:childTnLst>
                                </p:cTn>
                              </p:par>
                              <p:par>
                                <p:cTn fill="hold" nodeType="withEffect" presetClass="entr" presetID="10" presetSubtype="0">
                                  <p:stCondLst>
                                    <p:cond delay="0"/>
                                  </p:stCondLst>
                                  <p:childTnLst>
                                    <p:set>
                                      <p:cBhvr>
                                        <p:cTn dur="1" fill="hold">
                                          <p:stCondLst>
                                            <p:cond delay="0"/>
                                          </p:stCondLst>
                                        </p:cTn>
                                        <p:tgtEl>
                                          <p:spTgt spid="793"/>
                                        </p:tgtEl>
                                        <p:attrNameLst>
                                          <p:attrName>style.visibility</p:attrName>
                                        </p:attrNameLst>
                                      </p:cBhvr>
                                      <p:to>
                                        <p:strVal val="visible"/>
                                      </p:to>
                                    </p:set>
                                    <p:animEffect filter="fade" transition="in">
                                      <p:cBhvr>
                                        <p:cTn dur="1000"/>
                                        <p:tgtEl>
                                          <p:spTgt spid="793"/>
                                        </p:tgtEl>
                                      </p:cBhvr>
                                    </p:animEffect>
                                  </p:childTnLst>
                                </p:cTn>
                              </p:par>
                              <p:par>
                                <p:cTn fill="hold" nodeType="withEffect" presetClass="entr" presetID="10" presetSubtype="0">
                                  <p:stCondLst>
                                    <p:cond delay="0"/>
                                  </p:stCondLst>
                                  <p:childTnLst>
                                    <p:set>
                                      <p:cBhvr>
                                        <p:cTn dur="1" fill="hold">
                                          <p:stCondLst>
                                            <p:cond delay="0"/>
                                          </p:stCondLst>
                                        </p:cTn>
                                        <p:tgtEl>
                                          <p:spTgt spid="794"/>
                                        </p:tgtEl>
                                        <p:attrNameLst>
                                          <p:attrName>style.visibility</p:attrName>
                                        </p:attrNameLst>
                                      </p:cBhvr>
                                      <p:to>
                                        <p:strVal val="visible"/>
                                      </p:to>
                                    </p:set>
                                    <p:animEffect filter="fade" transition="in">
                                      <p:cBhvr>
                                        <p:cTn dur="1000"/>
                                        <p:tgtEl>
                                          <p:spTgt spid="794"/>
                                        </p:tgtEl>
                                      </p:cBhvr>
                                    </p:animEffect>
                                  </p:childTnLst>
                                </p:cTn>
                              </p:par>
                              <p:par>
                                <p:cTn fill="hold" nodeType="withEffect" presetClass="entr" presetID="10" presetSubtype="0">
                                  <p:stCondLst>
                                    <p:cond delay="0"/>
                                  </p:stCondLst>
                                  <p:childTnLst>
                                    <p:set>
                                      <p:cBhvr>
                                        <p:cTn dur="1" fill="hold">
                                          <p:stCondLst>
                                            <p:cond delay="0"/>
                                          </p:stCondLst>
                                        </p:cTn>
                                        <p:tgtEl>
                                          <p:spTgt spid="795"/>
                                        </p:tgtEl>
                                        <p:attrNameLst>
                                          <p:attrName>style.visibility</p:attrName>
                                        </p:attrNameLst>
                                      </p:cBhvr>
                                      <p:to>
                                        <p:strVal val="visible"/>
                                      </p:to>
                                    </p:set>
                                    <p:animEffect filter="fade" transition="in">
                                      <p:cBhvr>
                                        <p:cTn dur="1000"/>
                                        <p:tgtEl>
                                          <p:spTgt spid="795"/>
                                        </p:tgtEl>
                                      </p:cBhvr>
                                    </p:animEffect>
                                  </p:childTnLst>
                                </p:cTn>
                              </p:par>
                              <p:par>
                                <p:cTn fill="hold" nodeType="withEffect" presetClass="entr" presetID="10" presetSubtype="0">
                                  <p:stCondLst>
                                    <p:cond delay="0"/>
                                  </p:stCondLst>
                                  <p:childTnLst>
                                    <p:set>
                                      <p:cBhvr>
                                        <p:cTn dur="1" fill="hold">
                                          <p:stCondLst>
                                            <p:cond delay="0"/>
                                          </p:stCondLst>
                                        </p:cTn>
                                        <p:tgtEl>
                                          <p:spTgt spid="796"/>
                                        </p:tgtEl>
                                        <p:attrNameLst>
                                          <p:attrName>style.visibility</p:attrName>
                                        </p:attrNameLst>
                                      </p:cBhvr>
                                      <p:to>
                                        <p:strVal val="visible"/>
                                      </p:to>
                                    </p:set>
                                    <p:animEffect filter="fade" transition="in">
                                      <p:cBhvr>
                                        <p:cTn dur="1000"/>
                                        <p:tgtEl>
                                          <p:spTgt spid="796"/>
                                        </p:tgtEl>
                                      </p:cBhvr>
                                    </p:animEffect>
                                  </p:childTnLst>
                                </p:cTn>
                              </p:par>
                              <p:par>
                                <p:cTn fill="hold" nodeType="withEffect" presetClass="entr" presetID="10" presetSubtype="0">
                                  <p:stCondLst>
                                    <p:cond delay="0"/>
                                  </p:stCondLst>
                                  <p:childTnLst>
                                    <p:set>
                                      <p:cBhvr>
                                        <p:cTn dur="1" fill="hold">
                                          <p:stCondLst>
                                            <p:cond delay="0"/>
                                          </p:stCondLst>
                                        </p:cTn>
                                        <p:tgtEl>
                                          <p:spTgt spid="797"/>
                                        </p:tgtEl>
                                        <p:attrNameLst>
                                          <p:attrName>style.visibility</p:attrName>
                                        </p:attrNameLst>
                                      </p:cBhvr>
                                      <p:to>
                                        <p:strVal val="visible"/>
                                      </p:to>
                                    </p:set>
                                    <p:animEffect filter="fade" transition="in">
                                      <p:cBhvr>
                                        <p:cTn dur="1000"/>
                                        <p:tgtEl>
                                          <p:spTgt spid="797"/>
                                        </p:tgtEl>
                                      </p:cBhvr>
                                    </p:animEffect>
                                  </p:childTnLst>
                                </p:cTn>
                              </p:par>
                              <p:par>
                                <p:cTn fill="hold" nodeType="withEffect" presetClass="entr" presetID="10" presetSubtype="0">
                                  <p:stCondLst>
                                    <p:cond delay="0"/>
                                  </p:stCondLst>
                                  <p:childTnLst>
                                    <p:set>
                                      <p:cBhvr>
                                        <p:cTn dur="1" fill="hold">
                                          <p:stCondLst>
                                            <p:cond delay="0"/>
                                          </p:stCondLst>
                                        </p:cTn>
                                        <p:tgtEl>
                                          <p:spTgt spid="798"/>
                                        </p:tgtEl>
                                        <p:attrNameLst>
                                          <p:attrName>style.visibility</p:attrName>
                                        </p:attrNameLst>
                                      </p:cBhvr>
                                      <p:to>
                                        <p:strVal val="visible"/>
                                      </p:to>
                                    </p:set>
                                    <p:animEffect filter="fade" transition="in">
                                      <p:cBhvr>
                                        <p:cTn dur="1000"/>
                                        <p:tgtEl>
                                          <p:spTgt spid="798"/>
                                        </p:tgtEl>
                                      </p:cBhvr>
                                    </p:animEffect>
                                  </p:childTnLst>
                                </p:cTn>
                              </p:par>
                              <p:par>
                                <p:cTn fill="hold" nodeType="withEffect" presetClass="entr" presetID="10" presetSubtype="0">
                                  <p:stCondLst>
                                    <p:cond delay="0"/>
                                  </p:stCondLst>
                                  <p:childTnLst>
                                    <p:set>
                                      <p:cBhvr>
                                        <p:cTn dur="1" fill="hold">
                                          <p:stCondLst>
                                            <p:cond delay="0"/>
                                          </p:stCondLst>
                                        </p:cTn>
                                        <p:tgtEl>
                                          <p:spTgt spid="801"/>
                                        </p:tgtEl>
                                        <p:attrNameLst>
                                          <p:attrName>style.visibility</p:attrName>
                                        </p:attrNameLst>
                                      </p:cBhvr>
                                      <p:to>
                                        <p:strVal val="visible"/>
                                      </p:to>
                                    </p:set>
                                    <p:animEffect filter="fade" transition="in">
                                      <p:cBhvr>
                                        <p:cTn dur="1000"/>
                                        <p:tgtEl>
                                          <p:spTgt spid="801"/>
                                        </p:tgtEl>
                                      </p:cBhvr>
                                    </p:animEffect>
                                  </p:childTnLst>
                                </p:cTn>
                              </p:par>
                              <p:par>
                                <p:cTn fill="hold" nodeType="withEffect" presetClass="entr" presetID="10" presetSubtype="0">
                                  <p:stCondLst>
                                    <p:cond delay="0"/>
                                  </p:stCondLst>
                                  <p:childTnLst>
                                    <p:set>
                                      <p:cBhvr>
                                        <p:cTn dur="1" fill="hold">
                                          <p:stCondLst>
                                            <p:cond delay="0"/>
                                          </p:stCondLst>
                                        </p:cTn>
                                        <p:tgtEl>
                                          <p:spTgt spid="810"/>
                                        </p:tgtEl>
                                        <p:attrNameLst>
                                          <p:attrName>style.visibility</p:attrName>
                                        </p:attrNameLst>
                                      </p:cBhvr>
                                      <p:to>
                                        <p:strVal val="visible"/>
                                      </p:to>
                                    </p:set>
                                    <p:animEffect filter="fade" transition="in">
                                      <p:cBhvr>
                                        <p:cTn dur="1000"/>
                                        <p:tgtEl>
                                          <p:spTgt spid="810"/>
                                        </p:tgtEl>
                                      </p:cBhvr>
                                    </p:animEffect>
                                  </p:childTnLst>
                                </p:cTn>
                              </p:par>
                              <p:par>
                                <p:cTn fill="hold" nodeType="withEffect" presetClass="entr" presetID="10" presetSubtype="0">
                                  <p:stCondLst>
                                    <p:cond delay="0"/>
                                  </p:stCondLst>
                                  <p:childTnLst>
                                    <p:set>
                                      <p:cBhvr>
                                        <p:cTn dur="1" fill="hold">
                                          <p:stCondLst>
                                            <p:cond delay="0"/>
                                          </p:stCondLst>
                                        </p:cTn>
                                        <p:tgtEl>
                                          <p:spTgt spid="786"/>
                                        </p:tgtEl>
                                        <p:attrNameLst>
                                          <p:attrName>style.visibility</p:attrName>
                                        </p:attrNameLst>
                                      </p:cBhvr>
                                      <p:to>
                                        <p:strVal val="visible"/>
                                      </p:to>
                                    </p:set>
                                    <p:animEffect filter="fade" transition="in">
                                      <p:cBhvr>
                                        <p:cTn dur="1000"/>
                                        <p:tgtEl>
                                          <p:spTgt spid="7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04"/>
                                        </p:tgtEl>
                                        <p:attrNameLst>
                                          <p:attrName>style.visibility</p:attrName>
                                        </p:attrNameLst>
                                      </p:cBhvr>
                                      <p:to>
                                        <p:strVal val="visible"/>
                                      </p:to>
                                    </p:set>
                                    <p:animEffect filter="fade" transition="in">
                                      <p:cBhvr>
                                        <p:cTn dur="1000"/>
                                        <p:tgtEl>
                                          <p:spTgt spid="804"/>
                                        </p:tgtEl>
                                      </p:cBhvr>
                                    </p:animEffect>
                                  </p:childTnLst>
                                </p:cTn>
                              </p:par>
                              <p:par>
                                <p:cTn fill="hold" nodeType="withEffect" presetClass="entr" presetID="10" presetSubtype="0">
                                  <p:stCondLst>
                                    <p:cond delay="0"/>
                                  </p:stCondLst>
                                  <p:childTnLst>
                                    <p:set>
                                      <p:cBhvr>
                                        <p:cTn dur="1" fill="hold">
                                          <p:stCondLst>
                                            <p:cond delay="0"/>
                                          </p:stCondLst>
                                        </p:cTn>
                                        <p:tgtEl>
                                          <p:spTgt spid="809"/>
                                        </p:tgtEl>
                                        <p:attrNameLst>
                                          <p:attrName>style.visibility</p:attrName>
                                        </p:attrNameLst>
                                      </p:cBhvr>
                                      <p:to>
                                        <p:strVal val="visible"/>
                                      </p:to>
                                    </p:set>
                                    <p:animEffect filter="fade" transition="in">
                                      <p:cBhvr>
                                        <p:cTn dur="1000"/>
                                        <p:tgtEl>
                                          <p:spTgt spid="8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4" name="Shape 814"/>
        <p:cNvGrpSpPr/>
        <p:nvPr/>
      </p:nvGrpSpPr>
      <p:grpSpPr>
        <a:xfrm>
          <a:off x="0" y="0"/>
          <a:ext cx="0" cy="0"/>
          <a:chOff x="0" y="0"/>
          <a:chExt cx="0" cy="0"/>
        </a:xfrm>
      </p:grpSpPr>
      <p:sp>
        <p:nvSpPr>
          <p:cNvPr id="815" name="Shape 815"/>
          <p:cNvSpPr txBox="1"/>
          <p:nvPr/>
        </p:nvSpPr>
        <p:spPr>
          <a:xfrm>
            <a:off x="8194500" y="2758876"/>
            <a:ext cx="611699" cy="2048700"/>
          </a:xfrm>
          <a:prstGeom prst="rect">
            <a:avLst/>
          </a:prstGeom>
          <a:noFill/>
          <a:ln>
            <a:noFill/>
          </a:ln>
        </p:spPr>
        <p:txBody>
          <a:bodyPr anchorCtr="0" anchor="ctr" bIns="91425" lIns="91425" rIns="91425" tIns="91425">
            <a:noAutofit/>
          </a:bodyPr>
          <a:lstStyle/>
          <a:p>
            <a:pPr lvl="0" rtl="0" algn="ctr">
              <a:spcBef>
                <a:spcPts val="0"/>
              </a:spcBef>
              <a:buNone/>
            </a:pPr>
            <a:r>
              <a:rPr i="1" lang="en" sz="2400">
                <a:latin typeface="Cambria"/>
                <a:ea typeface="Cambria"/>
                <a:cs typeface="Cambria"/>
                <a:sym typeface="Cambria"/>
              </a:rPr>
              <a:t>c</a:t>
            </a:r>
            <a:r>
              <a:rPr baseline="-25000" i="1" lang="en" sz="2400">
                <a:latin typeface="Cambria"/>
                <a:ea typeface="Cambria"/>
                <a:cs typeface="Cambria"/>
                <a:sym typeface="Cambria"/>
              </a:rPr>
              <a:t>1</a:t>
            </a:r>
          </a:p>
          <a:p>
            <a:pPr lvl="0" rtl="0" algn="ctr">
              <a:spcBef>
                <a:spcPts val="0"/>
              </a:spcBef>
              <a:buNone/>
            </a:pPr>
            <a:r>
              <a:rPr baseline="-25000" lang="en" sz="2400">
                <a:latin typeface="Cambria"/>
                <a:ea typeface="Cambria"/>
                <a:cs typeface="Cambria"/>
                <a:sym typeface="Cambria"/>
              </a:rPr>
              <a:t>...</a:t>
            </a:r>
          </a:p>
          <a:p>
            <a:pPr lvl="0" rtl="0" algn="ctr">
              <a:spcBef>
                <a:spcPts val="0"/>
              </a:spcBef>
              <a:buNone/>
            </a:pPr>
            <a:r>
              <a:rPr i="1" lang="en" sz="2400">
                <a:solidFill>
                  <a:schemeClr val="dk1"/>
                </a:solidFill>
                <a:latin typeface="Cambria"/>
                <a:ea typeface="Cambria"/>
                <a:cs typeface="Cambria"/>
                <a:sym typeface="Cambria"/>
              </a:rPr>
              <a:t>c</a:t>
            </a:r>
            <a:r>
              <a:rPr baseline="-25000" i="1" lang="en" sz="2400">
                <a:solidFill>
                  <a:schemeClr val="dk1"/>
                </a:solidFill>
                <a:latin typeface="Cambria"/>
                <a:ea typeface="Cambria"/>
                <a:cs typeface="Cambria"/>
                <a:sym typeface="Cambria"/>
              </a:rPr>
              <a:t>i</a:t>
            </a:r>
          </a:p>
          <a:p>
            <a:pPr lvl="0" rtl="0" algn="ctr">
              <a:spcBef>
                <a:spcPts val="0"/>
              </a:spcBef>
              <a:buNone/>
            </a:pPr>
            <a:r>
              <a:rPr baseline="-25000" lang="en" sz="2400">
                <a:solidFill>
                  <a:schemeClr val="dk1"/>
                </a:solidFill>
                <a:latin typeface="Cambria"/>
                <a:ea typeface="Cambria"/>
                <a:cs typeface="Cambria"/>
                <a:sym typeface="Cambria"/>
              </a:rPr>
              <a:t>...</a:t>
            </a:r>
          </a:p>
          <a:p>
            <a:pPr lvl="0" rtl="0" algn="ctr">
              <a:spcBef>
                <a:spcPts val="0"/>
              </a:spcBef>
              <a:buNone/>
            </a:pPr>
            <a:r>
              <a:rPr i="1" lang="en" sz="2400">
                <a:latin typeface="Cambria"/>
                <a:ea typeface="Cambria"/>
                <a:cs typeface="Cambria"/>
                <a:sym typeface="Cambria"/>
              </a:rPr>
              <a:t>c</a:t>
            </a:r>
            <a:r>
              <a:rPr baseline="-25000" i="1" lang="en" sz="2400">
                <a:latin typeface="Cambria"/>
                <a:ea typeface="Cambria"/>
                <a:cs typeface="Cambria"/>
                <a:sym typeface="Cambria"/>
              </a:rPr>
              <a:t>n</a:t>
            </a:r>
          </a:p>
        </p:txBody>
      </p:sp>
      <p:sp>
        <p:nvSpPr>
          <p:cNvPr id="816" name="Shape 816"/>
          <p:cNvSpPr txBox="1"/>
          <p:nvPr>
            <p:ph type="title"/>
          </p:nvPr>
        </p:nvSpPr>
        <p:spPr>
          <a:xfrm>
            <a:off x="0" y="4"/>
            <a:ext cx="8229600" cy="1143299"/>
          </a:xfrm>
          <a:prstGeom prst="rect">
            <a:avLst/>
          </a:prstGeom>
        </p:spPr>
        <p:txBody>
          <a:bodyPr anchorCtr="0" anchor="t" bIns="91425" lIns="91425" rIns="91425" tIns="91425">
            <a:noAutofit/>
          </a:bodyPr>
          <a:lstStyle/>
          <a:p>
            <a:pPr lvl="0" rtl="0">
              <a:spcBef>
                <a:spcPts val="0"/>
              </a:spcBef>
              <a:buNone/>
            </a:pPr>
            <a:r>
              <a:rPr lang="en" sz="3000"/>
              <a:t>MLEWC in the standard model</a:t>
            </a:r>
          </a:p>
        </p:txBody>
      </p:sp>
      <p:sp>
        <p:nvSpPr>
          <p:cNvPr id="817" name="Shape 817"/>
          <p:cNvSpPr txBox="1"/>
          <p:nvPr/>
        </p:nvSpPr>
        <p:spPr>
          <a:xfrm>
            <a:off x="2216050" y="1714816"/>
            <a:ext cx="827100" cy="1143299"/>
          </a:xfrm>
          <a:prstGeom prst="rect">
            <a:avLst/>
          </a:prstGeom>
          <a:noFill/>
          <a:ln cap="flat" w="28575">
            <a:solidFill>
              <a:srgbClr val="FF0000"/>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en" sz="3600">
                <a:latin typeface="Cambria"/>
                <a:ea typeface="Cambria"/>
                <a:cs typeface="Cambria"/>
                <a:sym typeface="Cambria"/>
              </a:rPr>
              <a:t>H</a:t>
            </a:r>
          </a:p>
        </p:txBody>
      </p:sp>
      <p:sp>
        <p:nvSpPr>
          <p:cNvPr id="818" name="Shape 818"/>
          <p:cNvSpPr txBox="1"/>
          <p:nvPr/>
        </p:nvSpPr>
        <p:spPr>
          <a:xfrm>
            <a:off x="-65750" y="1273223"/>
            <a:ext cx="2326800" cy="616500"/>
          </a:xfrm>
          <a:prstGeom prst="rect">
            <a:avLst/>
          </a:prstGeom>
          <a:noFill/>
          <a:ln>
            <a:noFill/>
          </a:ln>
        </p:spPr>
        <p:txBody>
          <a:bodyPr anchorCtr="0" anchor="t" bIns="91425" lIns="91425" rIns="91425" tIns="91425">
            <a:noAutofit/>
          </a:bodyPr>
          <a:lstStyle/>
          <a:p>
            <a:pPr lvl="0" rtl="0" algn="ctr">
              <a:spcBef>
                <a:spcPts val="0"/>
              </a:spcBef>
              <a:buNone/>
            </a:pPr>
            <a:r>
              <a:rPr b="1" lang="en" sz="2400">
                <a:solidFill>
                  <a:schemeClr val="dk1"/>
                </a:solidFill>
              </a:rPr>
              <a:t>Encryption </a:t>
            </a:r>
            <a:r>
              <a:rPr b="1" lang="en" sz="2400">
                <a:solidFill>
                  <a:schemeClr val="dk1"/>
                </a:solidFill>
                <a:latin typeface="Cambria"/>
                <a:ea typeface="Cambria"/>
                <a:cs typeface="Cambria"/>
                <a:sym typeface="Cambria"/>
              </a:rPr>
              <a:t>E:</a:t>
            </a:r>
          </a:p>
        </p:txBody>
      </p:sp>
      <p:sp>
        <p:nvSpPr>
          <p:cNvPr id="819" name="Shape 819"/>
          <p:cNvSpPr txBox="1"/>
          <p:nvPr/>
        </p:nvSpPr>
        <p:spPr>
          <a:xfrm>
            <a:off x="7091850" y="3235551"/>
            <a:ext cx="827100" cy="1143299"/>
          </a:xfrm>
          <a:prstGeom prst="rect">
            <a:avLst/>
          </a:prstGeom>
          <a:noFill/>
          <a:ln cap="flat" w="28575">
            <a:solidFill>
              <a:srgbClr val="FF0000"/>
            </a:solidFill>
            <a:prstDash val="solid"/>
            <a:round/>
            <a:headEnd len="med" w="med" type="none"/>
            <a:tailEnd len="med" w="med" type="none"/>
          </a:ln>
        </p:spPr>
        <p:txBody>
          <a:bodyPr anchorCtr="0" anchor="ctr" bIns="91425" lIns="91425" rIns="91425" tIns="91425">
            <a:noAutofit/>
          </a:bodyPr>
          <a:lstStyle/>
          <a:p>
            <a:pPr lvl="0" rtl="0" algn="ctr">
              <a:spcBef>
                <a:spcPts val="0"/>
              </a:spcBef>
              <a:buNone/>
            </a:pPr>
            <a:r>
              <a:rPr lang="en" sz="2800">
                <a:latin typeface="Cambria"/>
                <a:ea typeface="Cambria"/>
                <a:cs typeface="Cambria"/>
                <a:sym typeface="Cambria"/>
              </a:rPr>
              <a:t>Obf</a:t>
            </a:r>
          </a:p>
        </p:txBody>
      </p:sp>
      <p:sp>
        <p:nvSpPr>
          <p:cNvPr id="820" name="Shape 820"/>
          <p:cNvSpPr txBox="1"/>
          <p:nvPr/>
        </p:nvSpPr>
        <p:spPr>
          <a:xfrm>
            <a:off x="615525" y="3495933"/>
            <a:ext cx="827100" cy="616500"/>
          </a:xfrm>
          <a:prstGeom prst="rect">
            <a:avLst/>
          </a:prstGeom>
          <a:noFill/>
          <a:ln>
            <a:noFill/>
          </a:ln>
        </p:spPr>
        <p:txBody>
          <a:bodyPr anchorCtr="0" anchor="ctr" bIns="91425" lIns="91425" rIns="91425" tIns="91425">
            <a:noAutofit/>
          </a:bodyPr>
          <a:lstStyle/>
          <a:p>
            <a:pPr lvl="0" rtl="0" algn="ctr">
              <a:spcBef>
                <a:spcPts val="0"/>
              </a:spcBef>
              <a:buNone/>
            </a:pPr>
            <a:r>
              <a:rPr i="1" lang="en" sz="2400">
                <a:latin typeface="Cambria"/>
                <a:ea typeface="Cambria"/>
                <a:cs typeface="Cambria"/>
                <a:sym typeface="Cambria"/>
              </a:rPr>
              <a:t>m</a:t>
            </a:r>
          </a:p>
        </p:txBody>
      </p:sp>
      <p:sp>
        <p:nvSpPr>
          <p:cNvPr id="821" name="Shape 821"/>
          <p:cNvSpPr txBox="1"/>
          <p:nvPr/>
        </p:nvSpPr>
        <p:spPr>
          <a:xfrm>
            <a:off x="2578150" y="2779733"/>
            <a:ext cx="1131899" cy="2048700"/>
          </a:xfrm>
          <a:prstGeom prst="rect">
            <a:avLst/>
          </a:prstGeom>
          <a:noFill/>
          <a:ln>
            <a:noFill/>
          </a:ln>
        </p:spPr>
        <p:txBody>
          <a:bodyPr anchorCtr="0" anchor="ctr" bIns="91425" lIns="91425" rIns="91425" tIns="91425">
            <a:noAutofit/>
          </a:bodyPr>
          <a:lstStyle/>
          <a:p>
            <a:pPr lvl="0" rtl="0" algn="ctr">
              <a:spcBef>
                <a:spcPts val="0"/>
              </a:spcBef>
              <a:buNone/>
            </a:pPr>
            <a:r>
              <a:rPr i="1" lang="en" sz="1800">
                <a:latin typeface="Cambria"/>
                <a:ea typeface="Cambria"/>
                <a:cs typeface="Cambria"/>
                <a:sym typeface="Cambria"/>
              </a:rPr>
              <a:t>m</a:t>
            </a:r>
            <a:r>
              <a:rPr baseline="-25000" i="1" lang="en" sz="1800">
                <a:latin typeface="Cambria"/>
                <a:ea typeface="Cambria"/>
                <a:cs typeface="Cambria"/>
                <a:sym typeface="Cambria"/>
              </a:rPr>
              <a:t>1</a:t>
            </a:r>
          </a:p>
          <a:p>
            <a:pPr lvl="0" rtl="0" algn="ctr">
              <a:spcBef>
                <a:spcPts val="0"/>
              </a:spcBef>
              <a:buNone/>
            </a:pPr>
            <a:r>
              <a:rPr baseline="-25000" lang="en" sz="1800">
                <a:latin typeface="Cambria"/>
                <a:ea typeface="Cambria"/>
                <a:cs typeface="Cambria"/>
                <a:sym typeface="Cambria"/>
              </a:rPr>
              <a:t>...</a:t>
            </a:r>
          </a:p>
          <a:p>
            <a:pPr lvl="0" rtl="0" algn="ctr">
              <a:spcBef>
                <a:spcPts val="0"/>
              </a:spcBef>
              <a:buNone/>
            </a:pPr>
            <a:r>
              <a:rPr i="1" lang="en" sz="1800">
                <a:solidFill>
                  <a:schemeClr val="dk1"/>
                </a:solidFill>
                <a:latin typeface="Cambria"/>
                <a:ea typeface="Cambria"/>
                <a:cs typeface="Cambria"/>
                <a:sym typeface="Cambria"/>
              </a:rPr>
              <a:t>m</a:t>
            </a:r>
            <a:r>
              <a:rPr baseline="-25000" i="1" lang="en" sz="1800">
                <a:solidFill>
                  <a:schemeClr val="dk1"/>
                </a:solidFill>
                <a:latin typeface="Cambria"/>
                <a:ea typeface="Cambria"/>
                <a:cs typeface="Cambria"/>
                <a:sym typeface="Cambria"/>
              </a:rPr>
              <a:t>i</a:t>
            </a:r>
          </a:p>
          <a:p>
            <a:pPr lvl="0" rtl="0" algn="ctr">
              <a:spcBef>
                <a:spcPts val="0"/>
              </a:spcBef>
              <a:buNone/>
            </a:pPr>
            <a:r>
              <a:rPr baseline="-25000" lang="en" sz="1800">
                <a:solidFill>
                  <a:schemeClr val="dk1"/>
                </a:solidFill>
                <a:latin typeface="Cambria"/>
                <a:ea typeface="Cambria"/>
                <a:cs typeface="Cambria"/>
                <a:sym typeface="Cambria"/>
              </a:rPr>
              <a:t>...</a:t>
            </a:r>
          </a:p>
          <a:p>
            <a:pPr lvl="0" rtl="0" algn="ctr">
              <a:spcBef>
                <a:spcPts val="0"/>
              </a:spcBef>
              <a:buNone/>
            </a:pPr>
            <a:r>
              <a:rPr i="1" lang="en" sz="1800">
                <a:latin typeface="Cambria"/>
                <a:ea typeface="Cambria"/>
                <a:cs typeface="Cambria"/>
                <a:sym typeface="Cambria"/>
              </a:rPr>
              <a:t>m</a:t>
            </a:r>
            <a:r>
              <a:rPr baseline="-25000" i="1" lang="en" sz="1800">
                <a:latin typeface="Cambria"/>
                <a:ea typeface="Cambria"/>
                <a:cs typeface="Cambria"/>
                <a:sym typeface="Cambria"/>
              </a:rPr>
              <a:t>n</a:t>
            </a:r>
          </a:p>
        </p:txBody>
      </p:sp>
      <p:cxnSp>
        <p:nvCxnSpPr>
          <p:cNvPr id="822" name="Shape 822"/>
          <p:cNvCxnSpPr>
            <a:stCxn id="820" idx="3"/>
          </p:cNvCxnSpPr>
          <p:nvPr/>
        </p:nvCxnSpPr>
        <p:spPr>
          <a:xfrm>
            <a:off x="1442625" y="3804183"/>
            <a:ext cx="1420500" cy="17100"/>
          </a:xfrm>
          <a:prstGeom prst="straightConnector1">
            <a:avLst/>
          </a:prstGeom>
          <a:noFill/>
          <a:ln cap="flat" w="19050">
            <a:solidFill>
              <a:schemeClr val="dk2"/>
            </a:solidFill>
            <a:prstDash val="solid"/>
            <a:round/>
            <a:headEnd len="lg" w="lg" type="none"/>
            <a:tailEnd len="lg" w="lg" type="stealth"/>
          </a:ln>
        </p:spPr>
      </p:cxnSp>
      <p:cxnSp>
        <p:nvCxnSpPr>
          <p:cNvPr id="823" name="Shape 823"/>
          <p:cNvCxnSpPr/>
          <p:nvPr/>
        </p:nvCxnSpPr>
        <p:spPr>
          <a:xfrm flipH="1" rot="10800000">
            <a:off x="3547875" y="3808433"/>
            <a:ext cx="611699" cy="9300"/>
          </a:xfrm>
          <a:prstGeom prst="straightConnector1">
            <a:avLst/>
          </a:prstGeom>
          <a:noFill/>
          <a:ln cap="flat" w="19050">
            <a:solidFill>
              <a:schemeClr val="dk2"/>
            </a:solidFill>
            <a:prstDash val="solid"/>
            <a:round/>
            <a:headEnd len="lg" w="lg" type="none"/>
            <a:tailEnd len="lg" w="lg" type="stealth"/>
          </a:ln>
        </p:spPr>
      </p:cxnSp>
      <p:sp>
        <p:nvSpPr>
          <p:cNvPr id="824" name="Shape 824"/>
          <p:cNvSpPr txBox="1"/>
          <p:nvPr/>
        </p:nvSpPr>
        <p:spPr>
          <a:xfrm>
            <a:off x="4047700" y="3414325"/>
            <a:ext cx="2538900" cy="797699"/>
          </a:xfrm>
          <a:prstGeom prst="rect">
            <a:avLst/>
          </a:prstGeom>
          <a:noFill/>
          <a:ln>
            <a:noFill/>
          </a:ln>
        </p:spPr>
        <p:txBody>
          <a:bodyPr anchorCtr="0" anchor="ctr" bIns="91425" lIns="91425" rIns="91425" tIns="91425">
            <a:noAutofit/>
          </a:bodyPr>
          <a:lstStyle/>
          <a:p>
            <a:pPr lvl="0" rtl="0" algn="ctr">
              <a:spcBef>
                <a:spcPts val="0"/>
              </a:spcBef>
              <a:buNone/>
            </a:pPr>
            <a:r>
              <a:rPr i="1" lang="en" sz="2400">
                <a:solidFill>
                  <a:schemeClr val="dk1"/>
                </a:solidFill>
                <a:latin typeface="Cambria"/>
                <a:ea typeface="Cambria"/>
                <a:cs typeface="Cambria"/>
                <a:sym typeface="Cambria"/>
              </a:rPr>
              <a:t>( k</a:t>
            </a:r>
            <a:r>
              <a:rPr lang="en" sz="2400">
                <a:solidFill>
                  <a:schemeClr val="dk1"/>
                </a:solidFill>
                <a:latin typeface="Cambria"/>
                <a:ea typeface="Cambria"/>
                <a:cs typeface="Cambria"/>
                <a:sym typeface="Cambria"/>
              </a:rPr>
              <a:t>||&lt;</a:t>
            </a:r>
            <a:r>
              <a:rPr i="1" lang="en" sz="2400">
                <a:solidFill>
                  <a:schemeClr val="dk1"/>
                </a:solidFill>
                <a:latin typeface="Cambria"/>
                <a:ea typeface="Cambria"/>
                <a:cs typeface="Cambria"/>
                <a:sym typeface="Cambria"/>
              </a:rPr>
              <a:t>i,n</a:t>
            </a:r>
            <a:r>
              <a:rPr lang="en" sz="2400">
                <a:solidFill>
                  <a:schemeClr val="dk1"/>
                </a:solidFill>
                <a:latin typeface="Cambria"/>
                <a:ea typeface="Cambria"/>
                <a:cs typeface="Cambria"/>
                <a:sym typeface="Cambria"/>
              </a:rPr>
              <a:t>&gt;||</a:t>
            </a:r>
            <a:r>
              <a:rPr i="1" lang="en" sz="2400">
                <a:solidFill>
                  <a:schemeClr val="dk1"/>
                </a:solidFill>
                <a:latin typeface="Cambria"/>
                <a:ea typeface="Cambria"/>
                <a:cs typeface="Cambria"/>
                <a:sym typeface="Cambria"/>
              </a:rPr>
              <a:t>m</a:t>
            </a:r>
            <a:r>
              <a:rPr baseline="-25000" i="1" lang="en" sz="2400">
                <a:solidFill>
                  <a:schemeClr val="dk1"/>
                </a:solidFill>
                <a:latin typeface="Cambria"/>
                <a:ea typeface="Cambria"/>
                <a:cs typeface="Cambria"/>
                <a:sym typeface="Cambria"/>
              </a:rPr>
              <a:t>i </a:t>
            </a:r>
            <a:r>
              <a:rPr i="1" lang="en" sz="2400">
                <a:solidFill>
                  <a:schemeClr val="dk1"/>
                </a:solidFill>
                <a:latin typeface="Cambria"/>
                <a:ea typeface="Cambria"/>
                <a:cs typeface="Cambria"/>
                <a:sym typeface="Cambria"/>
              </a:rPr>
              <a:t>, 0)</a:t>
            </a:r>
          </a:p>
        </p:txBody>
      </p:sp>
      <p:cxnSp>
        <p:nvCxnSpPr>
          <p:cNvPr id="825" name="Shape 825"/>
          <p:cNvCxnSpPr>
            <a:stCxn id="824" idx="3"/>
            <a:endCxn id="819" idx="1"/>
          </p:cNvCxnSpPr>
          <p:nvPr/>
        </p:nvCxnSpPr>
        <p:spPr>
          <a:xfrm flipH="1" rot="10800000">
            <a:off x="6586600" y="3807174"/>
            <a:ext cx="505200" cy="6000"/>
          </a:xfrm>
          <a:prstGeom prst="straightConnector1">
            <a:avLst/>
          </a:prstGeom>
          <a:noFill/>
          <a:ln cap="flat" w="19050">
            <a:solidFill>
              <a:schemeClr val="dk2"/>
            </a:solidFill>
            <a:prstDash val="solid"/>
            <a:round/>
            <a:headEnd len="lg" w="lg" type="none"/>
            <a:tailEnd len="lg" w="lg" type="stealth"/>
          </a:ln>
        </p:spPr>
      </p:cxnSp>
      <p:cxnSp>
        <p:nvCxnSpPr>
          <p:cNvPr id="826" name="Shape 826"/>
          <p:cNvCxnSpPr/>
          <p:nvPr/>
        </p:nvCxnSpPr>
        <p:spPr>
          <a:xfrm>
            <a:off x="7930101" y="3803733"/>
            <a:ext cx="313500" cy="900"/>
          </a:xfrm>
          <a:prstGeom prst="straightConnector1">
            <a:avLst/>
          </a:prstGeom>
          <a:noFill/>
          <a:ln cap="flat" w="19050">
            <a:solidFill>
              <a:schemeClr val="dk2"/>
            </a:solidFill>
            <a:prstDash val="solid"/>
            <a:round/>
            <a:headEnd len="lg" w="lg" type="none"/>
            <a:tailEnd len="lg" w="lg" type="stealth"/>
          </a:ln>
        </p:spPr>
      </p:cxnSp>
      <p:sp>
        <p:nvSpPr>
          <p:cNvPr id="827" name="Shape 827"/>
          <p:cNvSpPr txBox="1"/>
          <p:nvPr/>
        </p:nvSpPr>
        <p:spPr>
          <a:xfrm>
            <a:off x="1518925" y="3381094"/>
            <a:ext cx="1131899" cy="797699"/>
          </a:xfrm>
          <a:prstGeom prst="rect">
            <a:avLst/>
          </a:prstGeom>
          <a:noFill/>
          <a:ln>
            <a:noFill/>
          </a:ln>
        </p:spPr>
        <p:txBody>
          <a:bodyPr anchorCtr="0" anchor="ctr" bIns="91425" lIns="91425" rIns="91425" tIns="91425">
            <a:noAutofit/>
          </a:bodyPr>
          <a:lstStyle/>
          <a:p>
            <a:pPr lvl="0" rtl="0" algn="ctr">
              <a:spcBef>
                <a:spcPts val="0"/>
              </a:spcBef>
              <a:buNone/>
            </a:pPr>
            <a:r>
              <a:rPr lang="en" sz="1800">
                <a:latin typeface="Cambria"/>
                <a:ea typeface="Cambria"/>
                <a:cs typeface="Cambria"/>
                <a:sym typeface="Cambria"/>
              </a:rPr>
              <a:t>Split into bits</a:t>
            </a:r>
          </a:p>
        </p:txBody>
      </p:sp>
      <p:cxnSp>
        <p:nvCxnSpPr>
          <p:cNvPr id="828" name="Shape 828"/>
          <p:cNvCxnSpPr>
            <a:stCxn id="820" idx="0"/>
          </p:cNvCxnSpPr>
          <p:nvPr/>
        </p:nvCxnSpPr>
        <p:spPr>
          <a:xfrm rot="10800000">
            <a:off x="1029075" y="2276733"/>
            <a:ext cx="0" cy="1219200"/>
          </a:xfrm>
          <a:prstGeom prst="straightConnector1">
            <a:avLst/>
          </a:prstGeom>
          <a:noFill/>
          <a:ln cap="flat" w="19050">
            <a:solidFill>
              <a:schemeClr val="dk2"/>
            </a:solidFill>
            <a:prstDash val="solid"/>
            <a:round/>
            <a:headEnd len="lg" w="lg" type="none"/>
            <a:tailEnd len="lg" w="lg" type="none"/>
          </a:ln>
        </p:spPr>
      </p:cxnSp>
      <p:cxnSp>
        <p:nvCxnSpPr>
          <p:cNvPr id="829" name="Shape 829"/>
          <p:cNvCxnSpPr/>
          <p:nvPr/>
        </p:nvCxnSpPr>
        <p:spPr>
          <a:xfrm>
            <a:off x="1027100" y="2274314"/>
            <a:ext cx="1188899" cy="0"/>
          </a:xfrm>
          <a:prstGeom prst="straightConnector1">
            <a:avLst/>
          </a:prstGeom>
          <a:noFill/>
          <a:ln cap="flat" w="19050">
            <a:solidFill>
              <a:schemeClr val="dk2"/>
            </a:solidFill>
            <a:prstDash val="solid"/>
            <a:round/>
            <a:headEnd len="lg" w="lg" type="none"/>
            <a:tailEnd len="lg" w="lg" type="stealth"/>
          </a:ln>
        </p:spPr>
      </p:cxnSp>
      <p:cxnSp>
        <p:nvCxnSpPr>
          <p:cNvPr id="830" name="Shape 830"/>
          <p:cNvCxnSpPr/>
          <p:nvPr/>
        </p:nvCxnSpPr>
        <p:spPr>
          <a:xfrm rot="10800000">
            <a:off x="4594302" y="2264525"/>
            <a:ext cx="0" cy="1378199"/>
          </a:xfrm>
          <a:prstGeom prst="straightConnector1">
            <a:avLst/>
          </a:prstGeom>
          <a:noFill/>
          <a:ln cap="flat" w="19050">
            <a:solidFill>
              <a:schemeClr val="dk2"/>
            </a:solidFill>
            <a:prstDash val="solid"/>
            <a:round/>
            <a:headEnd len="lg" w="lg" type="stealth"/>
            <a:tailEnd len="lg" w="lg" type="none"/>
          </a:ln>
        </p:spPr>
      </p:cxnSp>
      <p:cxnSp>
        <p:nvCxnSpPr>
          <p:cNvPr id="831" name="Shape 831"/>
          <p:cNvCxnSpPr>
            <a:endCxn id="832" idx="3"/>
          </p:cNvCxnSpPr>
          <p:nvPr/>
        </p:nvCxnSpPr>
        <p:spPr>
          <a:xfrm flipH="1" rot="10800000">
            <a:off x="3043021" y="2270923"/>
            <a:ext cx="391500" cy="13800"/>
          </a:xfrm>
          <a:prstGeom prst="straightConnector1">
            <a:avLst/>
          </a:prstGeom>
          <a:noFill/>
          <a:ln cap="flat" w="19050">
            <a:solidFill>
              <a:schemeClr val="dk2"/>
            </a:solidFill>
            <a:prstDash val="solid"/>
            <a:round/>
            <a:headEnd len="lg" w="lg" type="none"/>
            <a:tailEnd len="lg" w="lg" type="none"/>
          </a:ln>
        </p:spPr>
      </p:cxnSp>
      <p:sp>
        <p:nvSpPr>
          <p:cNvPr id="832" name="Shape 832"/>
          <p:cNvSpPr txBox="1"/>
          <p:nvPr/>
        </p:nvSpPr>
        <p:spPr>
          <a:xfrm flipH="1">
            <a:off x="3434521" y="2120473"/>
            <a:ext cx="313500" cy="300899"/>
          </a:xfrm>
          <a:prstGeom prst="rect">
            <a:avLst/>
          </a:prstGeom>
          <a:solidFill>
            <a:schemeClr val="lt1"/>
          </a:solidFill>
          <a:ln>
            <a:noFill/>
          </a:ln>
        </p:spPr>
        <p:txBody>
          <a:bodyPr anchorCtr="0" anchor="ctr" bIns="91425" lIns="91425" rIns="91425" tIns="91425">
            <a:noAutofit/>
          </a:bodyPr>
          <a:lstStyle/>
          <a:p>
            <a:pPr lvl="0" rtl="0">
              <a:spcBef>
                <a:spcPts val="0"/>
              </a:spcBef>
              <a:buNone/>
            </a:pPr>
            <a:r>
              <a:rPr i="1" lang="en" sz="2400">
                <a:solidFill>
                  <a:schemeClr val="dk1"/>
                </a:solidFill>
                <a:latin typeface="Cambria"/>
                <a:ea typeface="Cambria"/>
                <a:cs typeface="Cambria"/>
                <a:sym typeface="Cambria"/>
              </a:rPr>
              <a:t>k</a:t>
            </a:r>
          </a:p>
        </p:txBody>
      </p:sp>
      <p:sp>
        <p:nvSpPr>
          <p:cNvPr id="833" name="Shape 833"/>
          <p:cNvSpPr txBox="1"/>
          <p:nvPr/>
        </p:nvSpPr>
        <p:spPr>
          <a:xfrm>
            <a:off x="239050" y="4201995"/>
            <a:ext cx="6704400" cy="1623899"/>
          </a:xfrm>
          <a:prstGeom prst="rect">
            <a:avLst/>
          </a:prstGeom>
          <a:noFill/>
          <a:ln>
            <a:noFill/>
          </a:ln>
        </p:spPr>
        <p:txBody>
          <a:bodyPr anchorCtr="0" anchor="t" bIns="91425" lIns="91425" rIns="91425" tIns="91425">
            <a:noAutofit/>
          </a:bodyPr>
          <a:lstStyle/>
          <a:p>
            <a:pPr lvl="0" rtl="0">
              <a:spcBef>
                <a:spcPts val="0"/>
              </a:spcBef>
              <a:buNone/>
            </a:pPr>
            <a:r>
              <a:rPr b="1" lang="en" sz="2000">
                <a:solidFill>
                  <a:schemeClr val="dk1"/>
                </a:solidFill>
              </a:rPr>
              <a:t>Decryption</a:t>
            </a:r>
          </a:p>
          <a:p>
            <a:pPr lvl="0" rtl="0">
              <a:spcBef>
                <a:spcPts val="0"/>
              </a:spcBef>
              <a:buNone/>
            </a:pPr>
            <a:r>
              <a:rPr lang="en" sz="2000">
                <a:solidFill>
                  <a:schemeClr val="dk1"/>
                </a:solidFill>
                <a:latin typeface="Cambria"/>
                <a:ea typeface="Cambria"/>
                <a:cs typeface="Cambria"/>
                <a:sym typeface="Cambria"/>
              </a:rPr>
              <a:t>D</a:t>
            </a:r>
            <a:r>
              <a:rPr lang="en" sz="2000">
                <a:solidFill>
                  <a:schemeClr val="dk1"/>
                </a:solidFill>
              </a:rPr>
              <a:t>(</a:t>
            </a:r>
            <a:r>
              <a:rPr i="1" lang="en" sz="2000">
                <a:solidFill>
                  <a:schemeClr val="dk1"/>
                </a:solidFill>
                <a:latin typeface="Cambria"/>
                <a:ea typeface="Cambria"/>
                <a:cs typeface="Cambria"/>
                <a:sym typeface="Cambria"/>
              </a:rPr>
              <a:t>k, c</a:t>
            </a:r>
            <a:r>
              <a:rPr baseline="-25000" i="1" lang="en" sz="2000">
                <a:solidFill>
                  <a:schemeClr val="dk1"/>
                </a:solidFill>
                <a:latin typeface="Cambria"/>
                <a:ea typeface="Cambria"/>
                <a:cs typeface="Cambria"/>
                <a:sym typeface="Cambria"/>
              </a:rPr>
              <a:t>1</a:t>
            </a:r>
            <a:r>
              <a:rPr lang="en" sz="2000">
                <a:solidFill>
                  <a:schemeClr val="dk1"/>
                </a:solidFill>
              </a:rPr>
              <a:t>,...,</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n</a:t>
            </a:r>
            <a:r>
              <a:rPr lang="en" sz="2000">
                <a:solidFill>
                  <a:schemeClr val="dk1"/>
                </a:solidFill>
              </a:rPr>
              <a:t>): </a:t>
            </a:r>
          </a:p>
          <a:p>
            <a:pPr lvl="0" rtl="0">
              <a:spcBef>
                <a:spcPts val="0"/>
              </a:spcBef>
              <a:buNone/>
            </a:pP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For</a:t>
            </a:r>
            <a:r>
              <a:rPr i="1" lang="en" sz="2000">
                <a:solidFill>
                  <a:schemeClr val="dk1"/>
                </a:solidFill>
                <a:latin typeface="Cambria"/>
                <a:ea typeface="Cambria"/>
                <a:cs typeface="Cambria"/>
                <a:sym typeface="Cambria"/>
              </a:rPr>
              <a:t> i = 1 to n: </a:t>
            </a:r>
          </a:p>
          <a:p>
            <a:pPr lvl="0" rtl="0">
              <a:spcBef>
                <a:spcPts val="0"/>
              </a:spcBef>
              <a:buNone/>
            </a:pP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If</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Eval</a:t>
            </a:r>
            <a:r>
              <a:rPr i="1" lang="en" sz="2000">
                <a:solidFill>
                  <a:schemeClr val="dk1"/>
                </a:solidFill>
                <a:latin typeface="Cambria"/>
                <a:ea typeface="Cambria"/>
                <a:cs typeface="Cambria"/>
                <a:sym typeface="Cambria"/>
              </a:rPr>
              <a:t>(c, k</a:t>
            </a:r>
            <a:r>
              <a:rPr lang="en" sz="2000">
                <a:solidFill>
                  <a:schemeClr val="dk1"/>
                </a:solidFill>
                <a:latin typeface="Cambria"/>
                <a:ea typeface="Cambria"/>
                <a:cs typeface="Cambria"/>
                <a:sym typeface="Cambria"/>
              </a:rPr>
              <a:t>||&lt;</a:t>
            </a:r>
            <a:r>
              <a:rPr i="1" lang="en" sz="2000">
                <a:solidFill>
                  <a:schemeClr val="dk1"/>
                </a:solidFill>
                <a:latin typeface="Cambria"/>
                <a:ea typeface="Cambria"/>
                <a:cs typeface="Cambria"/>
                <a:sym typeface="Cambria"/>
              </a:rPr>
              <a:t>i,n</a:t>
            </a:r>
            <a:r>
              <a:rPr lang="en" sz="2000">
                <a:solidFill>
                  <a:schemeClr val="dk1"/>
                </a:solidFill>
                <a:latin typeface="Cambria"/>
                <a:ea typeface="Cambria"/>
                <a:cs typeface="Cambria"/>
                <a:sym typeface="Cambria"/>
              </a:rPr>
              <a:t>&gt;||</a:t>
            </a:r>
            <a:r>
              <a:rPr i="1" lang="en" sz="2000">
                <a:solidFill>
                  <a:schemeClr val="dk1"/>
                </a:solidFill>
                <a:latin typeface="Cambria"/>
                <a:ea typeface="Cambria"/>
                <a:cs typeface="Cambria"/>
                <a:sym typeface="Cambria"/>
              </a:rPr>
              <a:t>0) = 0 </a:t>
            </a:r>
            <a:r>
              <a:rPr lang="en" sz="2000">
                <a:solidFill>
                  <a:schemeClr val="dk1"/>
                </a:solidFill>
                <a:latin typeface="Cambria"/>
                <a:ea typeface="Cambria"/>
                <a:cs typeface="Cambria"/>
                <a:sym typeface="Cambria"/>
              </a:rPr>
              <a:t>then</a:t>
            </a:r>
            <a:r>
              <a:rPr i="1" lang="en" sz="2000">
                <a:solidFill>
                  <a:schemeClr val="dk1"/>
                </a:solidFill>
                <a:latin typeface="Cambria"/>
                <a:ea typeface="Cambria"/>
                <a:cs typeface="Cambria"/>
                <a:sym typeface="Cambria"/>
              </a:rPr>
              <a:t> m</a:t>
            </a:r>
            <a:r>
              <a:rPr baseline="-25000" i="1" lang="en" sz="2000">
                <a:solidFill>
                  <a:schemeClr val="dk1"/>
                </a:solidFill>
                <a:latin typeface="Cambria"/>
                <a:ea typeface="Cambria"/>
                <a:cs typeface="Cambria"/>
                <a:sym typeface="Cambria"/>
              </a:rPr>
              <a:t>i</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0 </a:t>
            </a:r>
            <a:r>
              <a:rPr lang="en" sz="2000">
                <a:solidFill>
                  <a:schemeClr val="dk1"/>
                </a:solidFill>
                <a:latin typeface="Cambria"/>
                <a:ea typeface="Cambria"/>
                <a:cs typeface="Cambria"/>
                <a:sym typeface="Cambria"/>
              </a:rPr>
              <a:t>else</a:t>
            </a:r>
            <a:r>
              <a:rPr i="1" lang="en" sz="2000">
                <a:solidFill>
                  <a:schemeClr val="dk1"/>
                </a:solidFill>
                <a:latin typeface="Cambria"/>
                <a:ea typeface="Cambria"/>
                <a:cs typeface="Cambria"/>
                <a:sym typeface="Cambria"/>
              </a:rPr>
              <a:t> m</a:t>
            </a:r>
            <a:r>
              <a:rPr baseline="-25000" i="1" lang="en" sz="2000">
                <a:solidFill>
                  <a:schemeClr val="dk1"/>
                </a:solidFill>
                <a:latin typeface="Cambria"/>
                <a:ea typeface="Cambria"/>
                <a:cs typeface="Cambria"/>
                <a:sym typeface="Cambria"/>
              </a:rPr>
              <a:t>i</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1 </a:t>
            </a:r>
          </a:p>
        </p:txBody>
      </p:sp>
      <p:cxnSp>
        <p:nvCxnSpPr>
          <p:cNvPr id="834" name="Shape 834"/>
          <p:cNvCxnSpPr>
            <a:stCxn id="835" idx="1"/>
          </p:cNvCxnSpPr>
          <p:nvPr/>
        </p:nvCxnSpPr>
        <p:spPr>
          <a:xfrm flipH="1">
            <a:off x="3713699" y="1976525"/>
            <a:ext cx="1062600" cy="230700"/>
          </a:xfrm>
          <a:prstGeom prst="straightConnector1">
            <a:avLst/>
          </a:prstGeom>
          <a:noFill/>
          <a:ln cap="flat" w="19050">
            <a:solidFill>
              <a:schemeClr val="dk2"/>
            </a:solidFill>
            <a:prstDash val="solid"/>
            <a:round/>
            <a:headEnd len="lg" w="lg" type="none"/>
            <a:tailEnd len="lg" w="lg" type="triangle"/>
          </a:ln>
        </p:spPr>
      </p:cxnSp>
      <p:sp>
        <p:nvSpPr>
          <p:cNvPr id="835" name="Shape 835"/>
          <p:cNvSpPr txBox="1"/>
          <p:nvPr/>
        </p:nvSpPr>
        <p:spPr>
          <a:xfrm>
            <a:off x="4776299" y="1668275"/>
            <a:ext cx="3364199" cy="616500"/>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 Message-derived key </a:t>
            </a:r>
          </a:p>
        </p:txBody>
      </p:sp>
      <p:sp>
        <p:nvSpPr>
          <p:cNvPr id="836" name="Shape 836"/>
          <p:cNvSpPr txBox="1"/>
          <p:nvPr/>
        </p:nvSpPr>
        <p:spPr>
          <a:xfrm>
            <a:off x="6029050" y="-262000"/>
            <a:ext cx="3121200" cy="1131899"/>
          </a:xfrm>
          <a:prstGeom prst="rect">
            <a:avLst/>
          </a:prstGeom>
          <a:noFill/>
          <a:ln>
            <a:noFill/>
          </a:ln>
        </p:spPr>
        <p:txBody>
          <a:bodyPr anchorCtr="0" anchor="ctr" bIns="91425" lIns="91425" rIns="91425" tIns="91425">
            <a:noAutofit/>
          </a:bodyPr>
          <a:lstStyle/>
          <a:p>
            <a:pPr lvl="0" rtl="0" algn="ctr">
              <a:spcBef>
                <a:spcPts val="0"/>
              </a:spcBef>
              <a:buNone/>
            </a:pPr>
            <a:r>
              <a:rPr b="1" lang="en" sz="2400">
                <a:solidFill>
                  <a:schemeClr val="dk1"/>
                </a:solidFill>
              </a:rPr>
              <a:t>MLEWC</a:t>
            </a:r>
            <a:r>
              <a:rPr lang="en" sz="2400">
                <a:solidFill>
                  <a:schemeClr val="dk1"/>
                </a:solidFill>
                <a:latin typeface="Cambria"/>
                <a:ea typeface="Cambria"/>
                <a:cs typeface="Cambria"/>
                <a:sym typeface="Cambria"/>
              </a:rPr>
              <a:t> = (P, K, E, D)</a:t>
            </a:r>
          </a:p>
        </p:txBody>
      </p:sp>
      <p:sp>
        <p:nvSpPr>
          <p:cNvPr id="837" name="Shape 837"/>
          <p:cNvSpPr txBox="1"/>
          <p:nvPr/>
        </p:nvSpPr>
        <p:spPr>
          <a:xfrm>
            <a:off x="1105348" y="630925"/>
            <a:ext cx="7055700" cy="714899"/>
          </a:xfrm>
          <a:prstGeom prst="rect">
            <a:avLst/>
          </a:prstGeom>
          <a:noFill/>
          <a:ln cap="flat"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ctr">
              <a:spcBef>
                <a:spcPts val="0"/>
              </a:spcBef>
              <a:buSzPct val="25000"/>
              <a:buNone/>
            </a:pPr>
            <a:r>
              <a:rPr lang="en" sz="2000">
                <a:solidFill>
                  <a:schemeClr val="dk1"/>
                </a:solidFill>
                <a:latin typeface="Calibri"/>
                <a:ea typeface="Calibri"/>
                <a:cs typeface="Calibri"/>
                <a:sym typeface="Calibri"/>
              </a:rPr>
              <a:t> </a:t>
            </a:r>
            <a:r>
              <a:rPr lang="en" sz="2000">
                <a:solidFill>
                  <a:schemeClr val="dk1"/>
                </a:solidFill>
                <a:latin typeface="Cambria"/>
                <a:ea typeface="Cambria"/>
                <a:cs typeface="Cambria"/>
                <a:sym typeface="Cambria"/>
              </a:rPr>
              <a:t>H</a:t>
            </a:r>
            <a:r>
              <a:rPr i="1" lang="en" sz="2000">
                <a:solidFill>
                  <a:schemeClr val="dk1"/>
                </a:solidFill>
                <a:latin typeface="Cambria"/>
                <a:ea typeface="Cambria"/>
                <a:cs typeface="Cambria"/>
                <a:sym typeface="Cambria"/>
              </a:rPr>
              <a:t>: {0,1}* -&gt; {0,1}</a:t>
            </a:r>
            <a:r>
              <a:rPr baseline="30000" i="1" lang="en" sz="2000">
                <a:solidFill>
                  <a:schemeClr val="dk1"/>
                </a:solidFill>
                <a:latin typeface="Cambria"/>
                <a:ea typeface="Cambria"/>
                <a:cs typeface="Cambria"/>
                <a:sym typeface="Cambria"/>
              </a:rPr>
              <a:t>k </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Collision resistant hash function</a:t>
            </a:r>
          </a:p>
          <a:p>
            <a:pPr indent="0" lvl="0" marL="0" marR="0" rtl="0" algn="ctr">
              <a:spcBef>
                <a:spcPts val="0"/>
              </a:spcBef>
              <a:buSzPct val="25000"/>
              <a:buNone/>
            </a:pPr>
            <a:r>
              <a:rPr lang="en" sz="2000">
                <a:solidFill>
                  <a:schemeClr val="dk1"/>
                </a:solidFill>
                <a:latin typeface="Cambria"/>
                <a:ea typeface="Cambria"/>
                <a:cs typeface="Cambria"/>
                <a:sym typeface="Cambria"/>
              </a:rPr>
              <a:t>PFO =(Obf, Eval):</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Point function obfuscation scheme</a:t>
            </a:r>
          </a:p>
        </p:txBody>
      </p:sp>
      <p:sp>
        <p:nvSpPr>
          <p:cNvPr id="838" name="Shape 838"/>
          <p:cNvSpPr txBox="1"/>
          <p:nvPr>
            <p:ph idx="1" type="body"/>
          </p:nvPr>
        </p:nvSpPr>
        <p:spPr>
          <a:xfrm>
            <a:off x="245325" y="5644225"/>
            <a:ext cx="8184300" cy="1131899"/>
          </a:xfrm>
          <a:prstGeom prst="rect">
            <a:avLst/>
          </a:prstGeom>
          <a:ln cap="flat" w="9525">
            <a:solidFill>
              <a:srgbClr val="B7B7B7"/>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b="1" lang="en" sz="2400"/>
              <a:t>Theorem</a:t>
            </a:r>
            <a:r>
              <a:rPr lang="en" sz="1800"/>
              <a:t>: </a:t>
            </a:r>
            <a:r>
              <a:rPr b="1" lang="en" sz="2000"/>
              <a:t>MLEWC</a:t>
            </a:r>
            <a:r>
              <a:rPr lang="en" sz="2000">
                <a:latin typeface="Cambria"/>
                <a:ea typeface="Cambria"/>
                <a:cs typeface="Cambria"/>
                <a:sym typeface="Cambria"/>
              </a:rPr>
              <a:t> is a secure MLEWC scheme if H is a collision resistant hash function and </a:t>
            </a:r>
            <a:r>
              <a:rPr b="1" lang="en" sz="2000"/>
              <a:t>PFO </a:t>
            </a:r>
            <a:r>
              <a:rPr lang="en" sz="2000">
                <a:latin typeface="Cambria"/>
                <a:ea typeface="Cambria"/>
                <a:cs typeface="Cambria"/>
                <a:sym typeface="Cambria"/>
              </a:rPr>
              <a:t>is a secure point function obfuscation scheme.</a:t>
            </a:r>
          </a:p>
        </p:txBody>
      </p:sp>
      <p:cxnSp>
        <p:nvCxnSpPr>
          <p:cNvPr id="839" name="Shape 839"/>
          <p:cNvCxnSpPr/>
          <p:nvPr/>
        </p:nvCxnSpPr>
        <p:spPr>
          <a:xfrm>
            <a:off x="3796337" y="2271307"/>
            <a:ext cx="825000" cy="0"/>
          </a:xfrm>
          <a:prstGeom prst="straightConnector1">
            <a:avLst/>
          </a:prstGeom>
          <a:noFill/>
          <a:ln cap="flat" w="19050">
            <a:solidFill>
              <a:schemeClr val="dk2"/>
            </a:solidFill>
            <a:prstDash val="solid"/>
            <a:round/>
            <a:headEnd len="lg" w="lg" type="none"/>
            <a:tailEnd len="lg" w="lg" type="none"/>
          </a:ln>
        </p:spPr>
      </p:cxn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7"/>
                                        </p:tgtEl>
                                        <p:attrNameLst>
                                          <p:attrName>style.visibility</p:attrName>
                                        </p:attrNameLst>
                                      </p:cBhvr>
                                      <p:to>
                                        <p:strVal val="visible"/>
                                      </p:to>
                                    </p:set>
                                    <p:animEffect filter="fade" transition="in">
                                      <p:cBhvr>
                                        <p:cTn dur="1000"/>
                                        <p:tgtEl>
                                          <p:spTgt spid="817"/>
                                        </p:tgtEl>
                                      </p:cBhvr>
                                    </p:animEffect>
                                  </p:childTnLst>
                                </p:cTn>
                              </p:par>
                              <p:par>
                                <p:cTn fill="hold" nodeType="withEffect" presetClass="entr" presetID="10" presetSubtype="0">
                                  <p:stCondLst>
                                    <p:cond delay="0"/>
                                  </p:stCondLst>
                                  <p:childTnLst>
                                    <p:set>
                                      <p:cBhvr>
                                        <p:cTn dur="1" fill="hold">
                                          <p:stCondLst>
                                            <p:cond delay="0"/>
                                          </p:stCondLst>
                                        </p:cTn>
                                        <p:tgtEl>
                                          <p:spTgt spid="818"/>
                                        </p:tgtEl>
                                        <p:attrNameLst>
                                          <p:attrName>style.visibility</p:attrName>
                                        </p:attrNameLst>
                                      </p:cBhvr>
                                      <p:to>
                                        <p:strVal val="visible"/>
                                      </p:to>
                                    </p:set>
                                    <p:animEffect filter="fade" transition="in">
                                      <p:cBhvr>
                                        <p:cTn dur="1000"/>
                                        <p:tgtEl>
                                          <p:spTgt spid="818"/>
                                        </p:tgtEl>
                                      </p:cBhvr>
                                    </p:animEffect>
                                  </p:childTnLst>
                                </p:cTn>
                              </p:par>
                              <p:par>
                                <p:cTn fill="hold" nodeType="withEffect" presetClass="entr" presetID="10" presetSubtype="0">
                                  <p:stCondLst>
                                    <p:cond delay="0"/>
                                  </p:stCondLst>
                                  <p:childTnLst>
                                    <p:set>
                                      <p:cBhvr>
                                        <p:cTn dur="1" fill="hold">
                                          <p:stCondLst>
                                            <p:cond delay="0"/>
                                          </p:stCondLst>
                                        </p:cTn>
                                        <p:tgtEl>
                                          <p:spTgt spid="820"/>
                                        </p:tgtEl>
                                        <p:attrNameLst>
                                          <p:attrName>style.visibility</p:attrName>
                                        </p:attrNameLst>
                                      </p:cBhvr>
                                      <p:to>
                                        <p:strVal val="visible"/>
                                      </p:to>
                                    </p:set>
                                    <p:animEffect filter="fade" transition="in">
                                      <p:cBhvr>
                                        <p:cTn dur="1000"/>
                                        <p:tgtEl>
                                          <p:spTgt spid="820"/>
                                        </p:tgtEl>
                                      </p:cBhvr>
                                    </p:animEffect>
                                  </p:childTnLst>
                                </p:cTn>
                              </p:par>
                              <p:par>
                                <p:cTn fill="hold" nodeType="withEffect" presetClass="entr" presetID="10" presetSubtype="0">
                                  <p:stCondLst>
                                    <p:cond delay="0"/>
                                  </p:stCondLst>
                                  <p:childTnLst>
                                    <p:set>
                                      <p:cBhvr>
                                        <p:cTn dur="1" fill="hold">
                                          <p:stCondLst>
                                            <p:cond delay="0"/>
                                          </p:stCondLst>
                                        </p:cTn>
                                        <p:tgtEl>
                                          <p:spTgt spid="828"/>
                                        </p:tgtEl>
                                        <p:attrNameLst>
                                          <p:attrName>style.visibility</p:attrName>
                                        </p:attrNameLst>
                                      </p:cBhvr>
                                      <p:to>
                                        <p:strVal val="visible"/>
                                      </p:to>
                                    </p:set>
                                    <p:animEffect filter="fade" transition="in">
                                      <p:cBhvr>
                                        <p:cTn dur="1000"/>
                                        <p:tgtEl>
                                          <p:spTgt spid="828"/>
                                        </p:tgtEl>
                                      </p:cBhvr>
                                    </p:animEffect>
                                  </p:childTnLst>
                                </p:cTn>
                              </p:par>
                              <p:par>
                                <p:cTn fill="hold" nodeType="withEffect" presetClass="entr" presetID="10" presetSubtype="0">
                                  <p:stCondLst>
                                    <p:cond delay="0"/>
                                  </p:stCondLst>
                                  <p:childTnLst>
                                    <p:set>
                                      <p:cBhvr>
                                        <p:cTn dur="1" fill="hold">
                                          <p:stCondLst>
                                            <p:cond delay="0"/>
                                          </p:stCondLst>
                                        </p:cTn>
                                        <p:tgtEl>
                                          <p:spTgt spid="829"/>
                                        </p:tgtEl>
                                        <p:attrNameLst>
                                          <p:attrName>style.visibility</p:attrName>
                                        </p:attrNameLst>
                                      </p:cBhvr>
                                      <p:to>
                                        <p:strVal val="visible"/>
                                      </p:to>
                                    </p:set>
                                    <p:animEffect filter="fade" transition="in">
                                      <p:cBhvr>
                                        <p:cTn dur="1000"/>
                                        <p:tgtEl>
                                          <p:spTgt spid="829"/>
                                        </p:tgtEl>
                                      </p:cBhvr>
                                    </p:animEffect>
                                  </p:childTnLst>
                                </p:cTn>
                              </p:par>
                              <p:par>
                                <p:cTn fill="hold" nodeType="withEffect" presetClass="entr" presetID="10" presetSubtype="0">
                                  <p:stCondLst>
                                    <p:cond delay="0"/>
                                  </p:stCondLst>
                                  <p:childTnLst>
                                    <p:set>
                                      <p:cBhvr>
                                        <p:cTn dur="1" fill="hold">
                                          <p:stCondLst>
                                            <p:cond delay="0"/>
                                          </p:stCondLst>
                                        </p:cTn>
                                        <p:tgtEl>
                                          <p:spTgt spid="831"/>
                                        </p:tgtEl>
                                        <p:attrNameLst>
                                          <p:attrName>style.visibility</p:attrName>
                                        </p:attrNameLst>
                                      </p:cBhvr>
                                      <p:to>
                                        <p:strVal val="visible"/>
                                      </p:to>
                                    </p:set>
                                    <p:animEffect filter="fade" transition="in">
                                      <p:cBhvr>
                                        <p:cTn dur="1000"/>
                                        <p:tgtEl>
                                          <p:spTgt spid="831"/>
                                        </p:tgtEl>
                                      </p:cBhvr>
                                    </p:animEffect>
                                  </p:childTnLst>
                                </p:cTn>
                              </p:par>
                              <p:par>
                                <p:cTn fill="hold" nodeType="withEffect" presetClass="entr" presetID="10" presetSubtype="0">
                                  <p:stCondLst>
                                    <p:cond delay="0"/>
                                  </p:stCondLst>
                                  <p:childTnLst>
                                    <p:set>
                                      <p:cBhvr>
                                        <p:cTn dur="1" fill="hold">
                                          <p:stCondLst>
                                            <p:cond delay="0"/>
                                          </p:stCondLst>
                                        </p:cTn>
                                        <p:tgtEl>
                                          <p:spTgt spid="832"/>
                                        </p:tgtEl>
                                        <p:attrNameLst>
                                          <p:attrName>style.visibility</p:attrName>
                                        </p:attrNameLst>
                                      </p:cBhvr>
                                      <p:to>
                                        <p:strVal val="visible"/>
                                      </p:to>
                                    </p:set>
                                    <p:animEffect filter="fade" transition="in">
                                      <p:cBhvr>
                                        <p:cTn dur="1000"/>
                                        <p:tgtEl>
                                          <p:spTgt spid="832"/>
                                        </p:tgtEl>
                                      </p:cBhvr>
                                    </p:animEffect>
                                  </p:childTnLst>
                                </p:cTn>
                              </p:par>
                              <p:par>
                                <p:cTn fill="hold" nodeType="withEffect" presetClass="entr" presetID="10" presetSubtype="0">
                                  <p:stCondLst>
                                    <p:cond delay="0"/>
                                  </p:stCondLst>
                                  <p:childTnLst>
                                    <p:set>
                                      <p:cBhvr>
                                        <p:cTn dur="1" fill="hold">
                                          <p:stCondLst>
                                            <p:cond delay="0"/>
                                          </p:stCondLst>
                                        </p:cTn>
                                        <p:tgtEl>
                                          <p:spTgt spid="834"/>
                                        </p:tgtEl>
                                        <p:attrNameLst>
                                          <p:attrName>style.visibility</p:attrName>
                                        </p:attrNameLst>
                                      </p:cBhvr>
                                      <p:to>
                                        <p:strVal val="visible"/>
                                      </p:to>
                                    </p:set>
                                    <p:animEffect filter="fade" transition="in">
                                      <p:cBhvr>
                                        <p:cTn dur="1000"/>
                                        <p:tgtEl>
                                          <p:spTgt spid="834"/>
                                        </p:tgtEl>
                                      </p:cBhvr>
                                    </p:animEffect>
                                  </p:childTnLst>
                                </p:cTn>
                              </p:par>
                              <p:par>
                                <p:cTn fill="hold" nodeType="withEffect" presetClass="entr" presetID="10" presetSubtype="0">
                                  <p:stCondLst>
                                    <p:cond delay="0"/>
                                  </p:stCondLst>
                                  <p:childTnLst>
                                    <p:set>
                                      <p:cBhvr>
                                        <p:cTn dur="1" fill="hold">
                                          <p:stCondLst>
                                            <p:cond delay="0"/>
                                          </p:stCondLst>
                                        </p:cTn>
                                        <p:tgtEl>
                                          <p:spTgt spid="835"/>
                                        </p:tgtEl>
                                        <p:attrNameLst>
                                          <p:attrName>style.visibility</p:attrName>
                                        </p:attrNameLst>
                                      </p:cBhvr>
                                      <p:to>
                                        <p:strVal val="visible"/>
                                      </p:to>
                                    </p:set>
                                    <p:animEffect filter="fade" transition="in">
                                      <p:cBhvr>
                                        <p:cTn dur="1000"/>
                                        <p:tgtEl>
                                          <p:spTgt spid="8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9"/>
                                        </p:tgtEl>
                                        <p:attrNameLst>
                                          <p:attrName>style.visibility</p:attrName>
                                        </p:attrNameLst>
                                      </p:cBhvr>
                                      <p:to>
                                        <p:strVal val="visible"/>
                                      </p:to>
                                    </p:set>
                                    <p:animEffect filter="fade" transition="in">
                                      <p:cBhvr>
                                        <p:cTn dur="1000"/>
                                        <p:tgtEl>
                                          <p:spTgt spid="819"/>
                                        </p:tgtEl>
                                      </p:cBhvr>
                                    </p:animEffect>
                                  </p:childTnLst>
                                </p:cTn>
                              </p:par>
                              <p:par>
                                <p:cTn fill="hold" nodeType="withEffect" presetClass="entr" presetID="10" presetSubtype="0">
                                  <p:stCondLst>
                                    <p:cond delay="0"/>
                                  </p:stCondLst>
                                  <p:childTnLst>
                                    <p:set>
                                      <p:cBhvr>
                                        <p:cTn dur="1" fill="hold">
                                          <p:stCondLst>
                                            <p:cond delay="0"/>
                                          </p:stCondLst>
                                        </p:cTn>
                                        <p:tgtEl>
                                          <p:spTgt spid="821"/>
                                        </p:tgtEl>
                                        <p:attrNameLst>
                                          <p:attrName>style.visibility</p:attrName>
                                        </p:attrNameLst>
                                      </p:cBhvr>
                                      <p:to>
                                        <p:strVal val="visible"/>
                                      </p:to>
                                    </p:set>
                                    <p:animEffect filter="fade" transition="in">
                                      <p:cBhvr>
                                        <p:cTn dur="1000"/>
                                        <p:tgtEl>
                                          <p:spTgt spid="821"/>
                                        </p:tgtEl>
                                      </p:cBhvr>
                                    </p:animEffect>
                                  </p:childTnLst>
                                </p:cTn>
                              </p:par>
                              <p:par>
                                <p:cTn fill="hold" nodeType="withEffect" presetClass="entr" presetID="10" presetSubtype="0">
                                  <p:stCondLst>
                                    <p:cond delay="0"/>
                                  </p:stCondLst>
                                  <p:childTnLst>
                                    <p:set>
                                      <p:cBhvr>
                                        <p:cTn dur="1" fill="hold">
                                          <p:stCondLst>
                                            <p:cond delay="0"/>
                                          </p:stCondLst>
                                        </p:cTn>
                                        <p:tgtEl>
                                          <p:spTgt spid="822"/>
                                        </p:tgtEl>
                                        <p:attrNameLst>
                                          <p:attrName>style.visibility</p:attrName>
                                        </p:attrNameLst>
                                      </p:cBhvr>
                                      <p:to>
                                        <p:strVal val="visible"/>
                                      </p:to>
                                    </p:set>
                                    <p:animEffect filter="fade" transition="in">
                                      <p:cBhvr>
                                        <p:cTn dur="1000"/>
                                        <p:tgtEl>
                                          <p:spTgt spid="822"/>
                                        </p:tgtEl>
                                      </p:cBhvr>
                                    </p:animEffect>
                                  </p:childTnLst>
                                </p:cTn>
                              </p:par>
                              <p:par>
                                <p:cTn fill="hold" nodeType="withEffect" presetClass="entr" presetID="10" presetSubtype="0">
                                  <p:stCondLst>
                                    <p:cond delay="0"/>
                                  </p:stCondLst>
                                  <p:childTnLst>
                                    <p:set>
                                      <p:cBhvr>
                                        <p:cTn dur="1" fill="hold">
                                          <p:stCondLst>
                                            <p:cond delay="0"/>
                                          </p:stCondLst>
                                        </p:cTn>
                                        <p:tgtEl>
                                          <p:spTgt spid="823"/>
                                        </p:tgtEl>
                                        <p:attrNameLst>
                                          <p:attrName>style.visibility</p:attrName>
                                        </p:attrNameLst>
                                      </p:cBhvr>
                                      <p:to>
                                        <p:strVal val="visible"/>
                                      </p:to>
                                    </p:set>
                                    <p:animEffect filter="fade" transition="in">
                                      <p:cBhvr>
                                        <p:cTn dur="1000"/>
                                        <p:tgtEl>
                                          <p:spTgt spid="823"/>
                                        </p:tgtEl>
                                      </p:cBhvr>
                                    </p:animEffect>
                                  </p:childTnLst>
                                </p:cTn>
                              </p:par>
                              <p:par>
                                <p:cTn fill="hold" nodeType="withEffect" presetClass="entr" presetID="10" presetSubtype="0">
                                  <p:stCondLst>
                                    <p:cond delay="0"/>
                                  </p:stCondLst>
                                  <p:childTnLst>
                                    <p:set>
                                      <p:cBhvr>
                                        <p:cTn dur="1" fill="hold">
                                          <p:stCondLst>
                                            <p:cond delay="0"/>
                                          </p:stCondLst>
                                        </p:cTn>
                                        <p:tgtEl>
                                          <p:spTgt spid="824"/>
                                        </p:tgtEl>
                                        <p:attrNameLst>
                                          <p:attrName>style.visibility</p:attrName>
                                        </p:attrNameLst>
                                      </p:cBhvr>
                                      <p:to>
                                        <p:strVal val="visible"/>
                                      </p:to>
                                    </p:set>
                                    <p:animEffect filter="fade" transition="in">
                                      <p:cBhvr>
                                        <p:cTn dur="1000"/>
                                        <p:tgtEl>
                                          <p:spTgt spid="824"/>
                                        </p:tgtEl>
                                      </p:cBhvr>
                                    </p:animEffect>
                                  </p:childTnLst>
                                </p:cTn>
                              </p:par>
                              <p:par>
                                <p:cTn fill="hold" nodeType="withEffect" presetClass="entr" presetID="10" presetSubtype="0">
                                  <p:stCondLst>
                                    <p:cond delay="0"/>
                                  </p:stCondLst>
                                  <p:childTnLst>
                                    <p:set>
                                      <p:cBhvr>
                                        <p:cTn dur="1" fill="hold">
                                          <p:stCondLst>
                                            <p:cond delay="0"/>
                                          </p:stCondLst>
                                        </p:cTn>
                                        <p:tgtEl>
                                          <p:spTgt spid="825"/>
                                        </p:tgtEl>
                                        <p:attrNameLst>
                                          <p:attrName>style.visibility</p:attrName>
                                        </p:attrNameLst>
                                      </p:cBhvr>
                                      <p:to>
                                        <p:strVal val="visible"/>
                                      </p:to>
                                    </p:set>
                                    <p:animEffect filter="fade" transition="in">
                                      <p:cBhvr>
                                        <p:cTn dur="1000"/>
                                        <p:tgtEl>
                                          <p:spTgt spid="825"/>
                                        </p:tgtEl>
                                      </p:cBhvr>
                                    </p:animEffect>
                                  </p:childTnLst>
                                </p:cTn>
                              </p:par>
                              <p:par>
                                <p:cTn fill="hold" nodeType="withEffect" presetClass="entr" presetID="10" presetSubtype="0">
                                  <p:stCondLst>
                                    <p:cond delay="0"/>
                                  </p:stCondLst>
                                  <p:childTnLst>
                                    <p:set>
                                      <p:cBhvr>
                                        <p:cTn dur="1" fill="hold">
                                          <p:stCondLst>
                                            <p:cond delay="0"/>
                                          </p:stCondLst>
                                        </p:cTn>
                                        <p:tgtEl>
                                          <p:spTgt spid="826"/>
                                        </p:tgtEl>
                                        <p:attrNameLst>
                                          <p:attrName>style.visibility</p:attrName>
                                        </p:attrNameLst>
                                      </p:cBhvr>
                                      <p:to>
                                        <p:strVal val="visible"/>
                                      </p:to>
                                    </p:set>
                                    <p:animEffect filter="fade" transition="in">
                                      <p:cBhvr>
                                        <p:cTn dur="1000"/>
                                        <p:tgtEl>
                                          <p:spTgt spid="826"/>
                                        </p:tgtEl>
                                      </p:cBhvr>
                                    </p:animEffect>
                                  </p:childTnLst>
                                </p:cTn>
                              </p:par>
                              <p:par>
                                <p:cTn fill="hold" nodeType="withEffect" presetClass="entr" presetID="10" presetSubtype="0">
                                  <p:stCondLst>
                                    <p:cond delay="0"/>
                                  </p:stCondLst>
                                  <p:childTnLst>
                                    <p:set>
                                      <p:cBhvr>
                                        <p:cTn dur="1" fill="hold">
                                          <p:stCondLst>
                                            <p:cond delay="0"/>
                                          </p:stCondLst>
                                        </p:cTn>
                                        <p:tgtEl>
                                          <p:spTgt spid="827"/>
                                        </p:tgtEl>
                                        <p:attrNameLst>
                                          <p:attrName>style.visibility</p:attrName>
                                        </p:attrNameLst>
                                      </p:cBhvr>
                                      <p:to>
                                        <p:strVal val="visible"/>
                                      </p:to>
                                    </p:set>
                                    <p:animEffect filter="fade" transition="in">
                                      <p:cBhvr>
                                        <p:cTn dur="1000"/>
                                        <p:tgtEl>
                                          <p:spTgt spid="827"/>
                                        </p:tgtEl>
                                      </p:cBhvr>
                                    </p:animEffect>
                                  </p:childTnLst>
                                </p:cTn>
                              </p:par>
                              <p:par>
                                <p:cTn fill="hold" nodeType="withEffect" presetClass="entr" presetID="10" presetSubtype="0">
                                  <p:stCondLst>
                                    <p:cond delay="0"/>
                                  </p:stCondLst>
                                  <p:childTnLst>
                                    <p:set>
                                      <p:cBhvr>
                                        <p:cTn dur="1" fill="hold">
                                          <p:stCondLst>
                                            <p:cond delay="0"/>
                                          </p:stCondLst>
                                        </p:cTn>
                                        <p:tgtEl>
                                          <p:spTgt spid="830"/>
                                        </p:tgtEl>
                                        <p:attrNameLst>
                                          <p:attrName>style.visibility</p:attrName>
                                        </p:attrNameLst>
                                      </p:cBhvr>
                                      <p:to>
                                        <p:strVal val="visible"/>
                                      </p:to>
                                    </p:set>
                                    <p:animEffect filter="fade" transition="in">
                                      <p:cBhvr>
                                        <p:cTn dur="1000"/>
                                        <p:tgtEl>
                                          <p:spTgt spid="830"/>
                                        </p:tgtEl>
                                      </p:cBhvr>
                                    </p:animEffect>
                                  </p:childTnLst>
                                </p:cTn>
                              </p:par>
                              <p:par>
                                <p:cTn fill="hold" nodeType="withEffect" presetClass="entr" presetID="10" presetSubtype="0">
                                  <p:stCondLst>
                                    <p:cond delay="0"/>
                                  </p:stCondLst>
                                  <p:childTnLst>
                                    <p:set>
                                      <p:cBhvr>
                                        <p:cTn dur="1" fill="hold">
                                          <p:stCondLst>
                                            <p:cond delay="0"/>
                                          </p:stCondLst>
                                        </p:cTn>
                                        <p:tgtEl>
                                          <p:spTgt spid="839"/>
                                        </p:tgtEl>
                                        <p:attrNameLst>
                                          <p:attrName>style.visibility</p:attrName>
                                        </p:attrNameLst>
                                      </p:cBhvr>
                                      <p:to>
                                        <p:strVal val="visible"/>
                                      </p:to>
                                    </p:set>
                                    <p:animEffect filter="fade" transition="in">
                                      <p:cBhvr>
                                        <p:cTn dur="1000"/>
                                        <p:tgtEl>
                                          <p:spTgt spid="839"/>
                                        </p:tgtEl>
                                      </p:cBhvr>
                                    </p:animEffect>
                                  </p:childTnLst>
                                </p:cTn>
                              </p:par>
                              <p:par>
                                <p:cTn fill="hold" nodeType="withEffect" presetClass="entr" presetID="10" presetSubtype="0">
                                  <p:stCondLst>
                                    <p:cond delay="0"/>
                                  </p:stCondLst>
                                  <p:childTnLst>
                                    <p:set>
                                      <p:cBhvr>
                                        <p:cTn dur="1" fill="hold">
                                          <p:stCondLst>
                                            <p:cond delay="0"/>
                                          </p:stCondLst>
                                        </p:cTn>
                                        <p:tgtEl>
                                          <p:spTgt spid="815"/>
                                        </p:tgtEl>
                                        <p:attrNameLst>
                                          <p:attrName>style.visibility</p:attrName>
                                        </p:attrNameLst>
                                      </p:cBhvr>
                                      <p:to>
                                        <p:strVal val="visible"/>
                                      </p:to>
                                    </p:set>
                                    <p:animEffect filter="fade" transition="in">
                                      <p:cBhvr>
                                        <p:cTn dur="1000"/>
                                        <p:tgtEl>
                                          <p:spTgt spid="8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3"/>
                                        </p:tgtEl>
                                        <p:attrNameLst>
                                          <p:attrName>style.visibility</p:attrName>
                                        </p:attrNameLst>
                                      </p:cBhvr>
                                      <p:to>
                                        <p:strVal val="visible"/>
                                      </p:to>
                                    </p:set>
                                    <p:animEffect filter="fade" transition="in">
                                      <p:cBhvr>
                                        <p:cTn dur="1000"/>
                                        <p:tgtEl>
                                          <p:spTgt spid="833"/>
                                        </p:tgtEl>
                                      </p:cBhvr>
                                    </p:animEffect>
                                  </p:childTnLst>
                                </p:cTn>
                              </p:par>
                              <p:par>
                                <p:cTn fill="hold" nodeType="withEffect" presetClass="entr" presetID="10" presetSubtype="0">
                                  <p:stCondLst>
                                    <p:cond delay="0"/>
                                  </p:stCondLst>
                                  <p:childTnLst>
                                    <p:set>
                                      <p:cBhvr>
                                        <p:cTn dur="1" fill="hold">
                                          <p:stCondLst>
                                            <p:cond delay="0"/>
                                          </p:stCondLst>
                                        </p:cTn>
                                        <p:tgtEl>
                                          <p:spTgt spid="838"/>
                                        </p:tgtEl>
                                        <p:attrNameLst>
                                          <p:attrName>style.visibility</p:attrName>
                                        </p:attrNameLst>
                                      </p:cBhvr>
                                      <p:to>
                                        <p:strVal val="visible"/>
                                      </p:to>
                                    </p:set>
                                    <p:animEffect filter="fade" transition="in">
                                      <p:cBhvr>
                                        <p:cTn dur="1000"/>
                                        <p:tgtEl>
                                          <p:spTgt spid="8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3" name="Shape 843"/>
        <p:cNvGrpSpPr/>
        <p:nvPr/>
      </p:nvGrpSpPr>
      <p:grpSpPr>
        <a:xfrm>
          <a:off x="0" y="0"/>
          <a:ext cx="0" cy="0"/>
          <a:chOff x="0" y="0"/>
          <a:chExt cx="0" cy="0"/>
        </a:xfrm>
      </p:grpSpPr>
      <p:sp>
        <p:nvSpPr>
          <p:cNvPr id="844" name="Shape 844"/>
          <p:cNvSpPr txBox="1"/>
          <p:nvPr>
            <p:ph type="title"/>
          </p:nvPr>
        </p:nvSpPr>
        <p:spPr>
          <a:xfrm>
            <a:off x="0" y="4"/>
            <a:ext cx="8229600" cy="1143299"/>
          </a:xfrm>
          <a:prstGeom prst="rect">
            <a:avLst/>
          </a:prstGeom>
        </p:spPr>
        <p:txBody>
          <a:bodyPr anchorCtr="0" anchor="t" bIns="91425" lIns="91425" rIns="91425" tIns="91425">
            <a:noAutofit/>
          </a:bodyPr>
          <a:lstStyle/>
          <a:p>
            <a:pPr lvl="0" rtl="0">
              <a:spcBef>
                <a:spcPts val="0"/>
              </a:spcBef>
              <a:buNone/>
            </a:pPr>
            <a:r>
              <a:rPr lang="en" sz="3000"/>
              <a:t>The (simplified) Put protocol of FCHECK</a:t>
            </a:r>
          </a:p>
        </p:txBody>
      </p:sp>
      <p:sp>
        <p:nvSpPr>
          <p:cNvPr id="845" name="Shape 845"/>
          <p:cNvSpPr txBox="1"/>
          <p:nvPr/>
        </p:nvSpPr>
        <p:spPr>
          <a:xfrm>
            <a:off x="109075" y="305000"/>
            <a:ext cx="8309999" cy="1886100"/>
          </a:xfrm>
          <a:prstGeom prst="rect">
            <a:avLst/>
          </a:prstGeom>
          <a:noFill/>
          <a:ln>
            <a:noFill/>
          </a:ln>
        </p:spPr>
        <p:txBody>
          <a:bodyPr anchorCtr="0" anchor="ctr" bIns="91425" lIns="91425" rIns="91425" tIns="91425">
            <a:noAutofit/>
          </a:bodyPr>
          <a:lstStyle/>
          <a:p>
            <a:pPr lvl="0" rtl="0" algn="ctr">
              <a:spcBef>
                <a:spcPts val="0"/>
              </a:spcBef>
              <a:buNone/>
            </a:pPr>
            <a:r>
              <a:rPr lang="en" sz="2400">
                <a:latin typeface="Cambria"/>
                <a:ea typeface="Cambria"/>
                <a:cs typeface="Cambria"/>
                <a:sym typeface="Cambria"/>
              </a:rPr>
              <a:t>FCHECK[FHE, MLEWC] </a:t>
            </a:r>
          </a:p>
          <a:p>
            <a:pPr lvl="0" rtl="0" algn="ctr">
              <a:spcBef>
                <a:spcPts val="0"/>
              </a:spcBef>
              <a:buNone/>
            </a:pPr>
            <a:r>
              <a:rPr lang="en" sz="2400">
                <a:latin typeface="Cambria"/>
                <a:ea typeface="Cambria"/>
                <a:cs typeface="Cambria"/>
                <a:sym typeface="Cambria"/>
              </a:rPr>
              <a:t>FHE = (K, E, D, Ev)</a:t>
            </a:r>
          </a:p>
          <a:p>
            <a:pPr lvl="0" rtl="0" algn="ctr">
              <a:spcBef>
                <a:spcPts val="0"/>
              </a:spcBef>
              <a:buNone/>
            </a:pPr>
            <a:r>
              <a:rPr lang="en" sz="2400">
                <a:latin typeface="Cambria"/>
                <a:ea typeface="Cambria"/>
                <a:cs typeface="Cambria"/>
                <a:sym typeface="Cambria"/>
              </a:rPr>
              <a:t>MLEWC=(P, K’, E’, D’)</a:t>
            </a:r>
          </a:p>
          <a:p>
            <a:pPr lvl="0" rtl="0">
              <a:spcBef>
                <a:spcPts val="0"/>
              </a:spcBef>
              <a:buNone/>
            </a:pPr>
            <a:r>
              <a:t/>
            </a:r>
            <a:endParaRPr sz="2400">
              <a:latin typeface="Cambria"/>
              <a:ea typeface="Cambria"/>
              <a:cs typeface="Cambria"/>
              <a:sym typeface="Cambria"/>
            </a:endParaRPr>
          </a:p>
        </p:txBody>
      </p:sp>
      <p:sp>
        <p:nvSpPr>
          <p:cNvPr id="846" name="Shape 846"/>
          <p:cNvSpPr txBox="1"/>
          <p:nvPr/>
        </p:nvSpPr>
        <p:spPr>
          <a:xfrm>
            <a:off x="3725" y="1629925"/>
            <a:ext cx="3992100" cy="546299"/>
          </a:xfrm>
          <a:prstGeom prst="rect">
            <a:avLst/>
          </a:prstGeom>
          <a:noFill/>
          <a:ln>
            <a:noFill/>
          </a:ln>
        </p:spPr>
        <p:txBody>
          <a:bodyPr anchorCtr="0" anchor="t" bIns="91425" lIns="91425" rIns="91425" tIns="91425">
            <a:noAutofit/>
          </a:bodyPr>
          <a:lstStyle/>
          <a:p>
            <a:pPr lvl="0" rtl="0">
              <a:spcBef>
                <a:spcPts val="0"/>
              </a:spcBef>
              <a:buNone/>
            </a:pPr>
            <a:r>
              <a:rPr lang="en" sz="2400" u="sng">
                <a:latin typeface="Cambria"/>
                <a:ea typeface="Cambria"/>
                <a:cs typeface="Cambria"/>
                <a:sym typeface="Cambria"/>
              </a:rPr>
              <a:t>Put (</a:t>
            </a:r>
            <a:r>
              <a:rPr i="1" lang="en" sz="2400" u="sng">
                <a:latin typeface="Cambria"/>
                <a:ea typeface="Cambria"/>
                <a:cs typeface="Cambria"/>
                <a:sym typeface="Cambria"/>
              </a:rPr>
              <a:t>(pk, sk), m</a:t>
            </a:r>
            <a:r>
              <a:rPr lang="en" sz="2400" u="sng">
                <a:latin typeface="Cambria"/>
                <a:ea typeface="Cambria"/>
                <a:cs typeface="Cambria"/>
                <a:sym typeface="Cambria"/>
              </a:rPr>
              <a:t>)</a:t>
            </a:r>
          </a:p>
          <a:p>
            <a:pPr lvl="0" rtl="0">
              <a:spcBef>
                <a:spcPts val="0"/>
              </a:spcBef>
              <a:buNone/>
            </a:pPr>
            <a:r>
              <a:t/>
            </a:r>
            <a:endParaRPr sz="2400">
              <a:latin typeface="Cambria"/>
              <a:ea typeface="Cambria"/>
              <a:cs typeface="Cambria"/>
              <a:sym typeface="Cambria"/>
            </a:endParaRPr>
          </a:p>
          <a:p>
            <a:pPr lvl="0" rtl="0">
              <a:spcBef>
                <a:spcPts val="0"/>
              </a:spcBef>
              <a:buNone/>
            </a:pPr>
            <a:r>
              <a:t/>
            </a:r>
            <a:endParaRPr sz="2400">
              <a:latin typeface="Cambria"/>
              <a:ea typeface="Cambria"/>
              <a:cs typeface="Cambria"/>
              <a:sym typeface="Cambria"/>
            </a:endParaRPr>
          </a:p>
        </p:txBody>
      </p:sp>
      <p:sp>
        <p:nvSpPr>
          <p:cNvPr id="847" name="Shape 847"/>
          <p:cNvSpPr txBox="1"/>
          <p:nvPr/>
        </p:nvSpPr>
        <p:spPr>
          <a:xfrm>
            <a:off x="26015" y="2025800"/>
            <a:ext cx="2275200" cy="669300"/>
          </a:xfrm>
          <a:prstGeom prst="rect">
            <a:avLst/>
          </a:prstGeom>
          <a:noFill/>
          <a:ln>
            <a:noFill/>
          </a:ln>
        </p:spPr>
        <p:txBody>
          <a:bodyPr anchorCtr="0" anchor="ctr" bIns="91425" lIns="91425" rIns="91425" tIns="91425">
            <a:noAutofit/>
          </a:bodyPr>
          <a:lstStyle/>
          <a:p>
            <a:pPr lvl="0" rtl="0">
              <a:spcBef>
                <a:spcPts val="0"/>
              </a:spcBef>
              <a:buNone/>
            </a:pP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f</a:t>
            </a:r>
            <a:r>
              <a:rPr lang="en" sz="2000">
                <a:solidFill>
                  <a:schemeClr val="dk1"/>
                </a:solidFill>
                <a:latin typeface="Cambria"/>
                <a:ea typeface="Cambria"/>
                <a:cs typeface="Cambria"/>
                <a:sym typeface="Cambria"/>
              </a:rPr>
              <a:t> ↢ E(</a:t>
            </a:r>
            <a:r>
              <a:rPr i="1" lang="en" sz="2000">
                <a:solidFill>
                  <a:schemeClr val="dk1"/>
                </a:solidFill>
                <a:latin typeface="Cambria"/>
                <a:ea typeface="Cambria"/>
                <a:cs typeface="Cambria"/>
                <a:sym typeface="Cambria"/>
              </a:rPr>
              <a:t>pk, m</a:t>
            </a:r>
            <a:r>
              <a:rPr lang="en" sz="2000">
                <a:solidFill>
                  <a:schemeClr val="dk1"/>
                </a:solidFill>
                <a:latin typeface="Cambria"/>
                <a:ea typeface="Cambria"/>
                <a:cs typeface="Cambria"/>
                <a:sym typeface="Cambria"/>
              </a:rPr>
              <a:t>)</a:t>
            </a:r>
          </a:p>
        </p:txBody>
      </p:sp>
      <p:sp>
        <p:nvSpPr>
          <p:cNvPr id="848" name="Shape 848"/>
          <p:cNvSpPr txBox="1"/>
          <p:nvPr/>
        </p:nvSpPr>
        <p:spPr>
          <a:xfrm>
            <a:off x="9296" y="3730075"/>
            <a:ext cx="3572100" cy="669300"/>
          </a:xfrm>
          <a:prstGeom prst="rect">
            <a:avLst/>
          </a:prstGeom>
          <a:noFill/>
          <a:ln>
            <a:noFill/>
          </a:ln>
        </p:spPr>
        <p:txBody>
          <a:bodyPr anchorCtr="0" anchor="ctr" bIns="91425" lIns="91425" rIns="91425" tIns="91425">
            <a:noAutofit/>
          </a:bodyPr>
          <a:lstStyle/>
          <a:p>
            <a:pPr lvl="0" rtl="0">
              <a:spcBef>
                <a:spcPts val="0"/>
              </a:spcBef>
              <a:buNone/>
            </a:pPr>
            <a:r>
              <a:rPr i="1" lang="en" sz="2000">
                <a:solidFill>
                  <a:schemeClr val="dk1"/>
                </a:solidFill>
                <a:latin typeface="Cambria"/>
                <a:ea typeface="Cambria"/>
                <a:cs typeface="Cambria"/>
                <a:sym typeface="Cambria"/>
              </a:rPr>
              <a:t>n </a:t>
            </a:r>
            <a:r>
              <a:rPr lang="en" sz="2000">
                <a:solidFill>
                  <a:schemeClr val="dk1"/>
                </a:solidFill>
                <a:latin typeface="Cambria"/>
                <a:ea typeface="Cambria"/>
                <a:cs typeface="Cambria"/>
                <a:sym typeface="Cambria"/>
              </a:rPr>
              <a:t>↢ D(</a:t>
            </a:r>
            <a:r>
              <a:rPr i="1" lang="en" sz="2000">
                <a:solidFill>
                  <a:schemeClr val="dk1"/>
                </a:solidFill>
                <a:latin typeface="Cambria"/>
                <a:ea typeface="Cambria"/>
                <a:cs typeface="Cambria"/>
                <a:sym typeface="Cambria"/>
              </a:rPr>
              <a:t>sk, c</a:t>
            </a:r>
            <a:r>
              <a:rPr baseline="-25000" i="1" lang="en" sz="2000">
                <a:solidFill>
                  <a:schemeClr val="dk1"/>
                </a:solidFill>
                <a:latin typeface="Cambria"/>
                <a:ea typeface="Cambria"/>
                <a:cs typeface="Cambria"/>
                <a:sym typeface="Cambria"/>
              </a:rPr>
              <a:t>n</a:t>
            </a:r>
            <a:r>
              <a:rPr lang="en" sz="2000">
                <a:solidFill>
                  <a:schemeClr val="dk1"/>
                </a:solidFill>
                <a:latin typeface="Cambria"/>
                <a:ea typeface="Cambria"/>
                <a:cs typeface="Cambria"/>
                <a:sym typeface="Cambria"/>
              </a:rPr>
              <a:t>)</a:t>
            </a:r>
          </a:p>
        </p:txBody>
      </p:sp>
      <p:sp>
        <p:nvSpPr>
          <p:cNvPr id="849" name="Shape 849"/>
          <p:cNvSpPr txBox="1"/>
          <p:nvPr/>
        </p:nvSpPr>
        <p:spPr>
          <a:xfrm>
            <a:off x="-16725" y="4062750"/>
            <a:ext cx="3572100" cy="1886100"/>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If </a:t>
            </a:r>
            <a:r>
              <a:rPr i="1" lang="en" sz="2000">
                <a:solidFill>
                  <a:schemeClr val="dk1"/>
                </a:solidFill>
                <a:latin typeface="Cambria"/>
                <a:ea typeface="Cambria"/>
                <a:cs typeface="Cambria"/>
                <a:sym typeface="Cambria"/>
              </a:rPr>
              <a:t>n  = 0 </a:t>
            </a:r>
            <a:r>
              <a:rPr lang="en" sz="2000">
                <a:solidFill>
                  <a:schemeClr val="dk1"/>
                </a:solidFill>
                <a:latin typeface="Cambria"/>
                <a:ea typeface="Cambria"/>
                <a:cs typeface="Cambria"/>
                <a:sym typeface="Cambria"/>
              </a:rPr>
              <a:t>then</a:t>
            </a:r>
            <a:r>
              <a:rPr i="1" lang="en" sz="2000">
                <a:solidFill>
                  <a:schemeClr val="dk1"/>
                </a:solidFill>
                <a:latin typeface="Cambria"/>
                <a:ea typeface="Cambria"/>
                <a:cs typeface="Cambria"/>
                <a:sym typeface="Cambria"/>
              </a:rPr>
              <a:t> </a:t>
            </a:r>
          </a:p>
          <a:p>
            <a:pPr lvl="0" rtl="0">
              <a:spcBef>
                <a:spcPts val="0"/>
              </a:spcBef>
              <a:buNone/>
            </a:pP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p </a:t>
            </a:r>
            <a:r>
              <a:rPr lang="en" sz="2000">
                <a:solidFill>
                  <a:schemeClr val="dk1"/>
                </a:solidFill>
                <a:latin typeface="Cambria"/>
                <a:ea typeface="Cambria"/>
                <a:cs typeface="Cambria"/>
                <a:sym typeface="Cambria"/>
              </a:rPr>
              <a:t>↢ P(); </a:t>
            </a:r>
            <a:r>
              <a:rPr i="1" lang="en" sz="2000">
                <a:solidFill>
                  <a:schemeClr val="dk1"/>
                </a:solidFill>
                <a:latin typeface="Cambria"/>
                <a:ea typeface="Cambria"/>
                <a:cs typeface="Cambria"/>
                <a:sym typeface="Cambria"/>
              </a:rPr>
              <a:t>k </a:t>
            </a:r>
            <a:r>
              <a:rPr lang="en" sz="2000">
                <a:solidFill>
                  <a:schemeClr val="dk1"/>
                </a:solidFill>
                <a:latin typeface="Cambria"/>
                <a:ea typeface="Cambria"/>
                <a:cs typeface="Cambria"/>
                <a:sym typeface="Cambria"/>
              </a:rPr>
              <a:t>↢ K’(</a:t>
            </a:r>
            <a:r>
              <a:rPr i="1" lang="en" sz="2000">
                <a:solidFill>
                  <a:schemeClr val="dk1"/>
                </a:solidFill>
                <a:latin typeface="Cambria"/>
                <a:ea typeface="Cambria"/>
                <a:cs typeface="Cambria"/>
                <a:sym typeface="Cambria"/>
              </a:rPr>
              <a:t>p, m)</a:t>
            </a:r>
          </a:p>
          <a:p>
            <a:pPr lvl="0" rtl="0">
              <a:spcBef>
                <a:spcPts val="0"/>
              </a:spcBef>
              <a:buNone/>
            </a:pPr>
            <a:r>
              <a:rPr i="1" lang="en" sz="2000">
                <a:solidFill>
                  <a:schemeClr val="dk1"/>
                </a:solidFill>
                <a:latin typeface="Cambria"/>
                <a:ea typeface="Cambria"/>
                <a:cs typeface="Cambria"/>
                <a:sym typeface="Cambria"/>
              </a:rPr>
              <a:t> c</a:t>
            </a:r>
            <a:r>
              <a:rPr baseline="-25000"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 E’(</a:t>
            </a:r>
            <a:r>
              <a:rPr i="1" lang="en" sz="2000">
                <a:solidFill>
                  <a:schemeClr val="dk1"/>
                </a:solidFill>
                <a:latin typeface="Cambria"/>
                <a:ea typeface="Cambria"/>
                <a:cs typeface="Cambria"/>
                <a:sym typeface="Cambria"/>
              </a:rPr>
              <a:t>k, m</a:t>
            </a:r>
            <a:r>
              <a:rPr lang="en" sz="2000">
                <a:solidFill>
                  <a:schemeClr val="dk1"/>
                </a:solidFill>
                <a:latin typeface="Cambria"/>
                <a:ea typeface="Cambria"/>
                <a:cs typeface="Cambria"/>
                <a:sym typeface="Cambria"/>
              </a:rPr>
              <a:t>)</a:t>
            </a:r>
          </a:p>
        </p:txBody>
      </p:sp>
      <p:sp>
        <p:nvSpPr>
          <p:cNvPr id="850" name="Shape 850"/>
          <p:cNvSpPr txBox="1"/>
          <p:nvPr/>
        </p:nvSpPr>
        <p:spPr>
          <a:xfrm>
            <a:off x="72475" y="5619450"/>
            <a:ext cx="3100499" cy="481800"/>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Set </a:t>
            </a:r>
            <a:r>
              <a:rPr i="1" lang="en" sz="2000">
                <a:solidFill>
                  <a:schemeClr val="dk1"/>
                </a:solidFill>
                <a:latin typeface="Cambria"/>
                <a:ea typeface="Cambria"/>
                <a:cs typeface="Cambria"/>
                <a:sym typeface="Cambria"/>
              </a:rPr>
              <a:t>n</a:t>
            </a:r>
            <a:r>
              <a:rPr baseline="-25000" i="1" lang="en" sz="2000">
                <a:solidFill>
                  <a:schemeClr val="dk1"/>
                </a:solidFill>
                <a:latin typeface="Cambria"/>
                <a:ea typeface="Cambria"/>
                <a:cs typeface="Cambria"/>
                <a:sym typeface="Cambria"/>
              </a:rPr>
              <a:t>f</a:t>
            </a:r>
            <a:r>
              <a:rPr lang="en" sz="2000">
                <a:solidFill>
                  <a:schemeClr val="dk1"/>
                </a:solidFill>
                <a:latin typeface="Cambria"/>
                <a:ea typeface="Cambria"/>
                <a:cs typeface="Cambria"/>
                <a:sym typeface="Cambria"/>
              </a:rPr>
              <a:t> as identifier for </a:t>
            </a:r>
            <a:r>
              <a:rPr i="1" lang="en" sz="2000">
                <a:solidFill>
                  <a:schemeClr val="dk1"/>
                </a:solidFill>
                <a:latin typeface="Cambria"/>
                <a:ea typeface="Cambria"/>
                <a:cs typeface="Cambria"/>
                <a:sym typeface="Cambria"/>
              </a:rPr>
              <a:t>m</a:t>
            </a:r>
          </a:p>
        </p:txBody>
      </p:sp>
      <p:sp>
        <p:nvSpPr>
          <p:cNvPr id="851" name="Shape 851"/>
          <p:cNvSpPr txBox="1"/>
          <p:nvPr/>
        </p:nvSpPr>
        <p:spPr>
          <a:xfrm>
            <a:off x="5363725" y="1721000"/>
            <a:ext cx="3780300" cy="2676299"/>
          </a:xfrm>
          <a:prstGeom prst="rect">
            <a:avLst/>
          </a:prstGeom>
          <a:noFill/>
          <a:ln>
            <a:noFill/>
          </a:ln>
        </p:spPr>
        <p:txBody>
          <a:bodyPr anchorCtr="0" anchor="ctr" bIns="91425" lIns="91425" rIns="91425" tIns="91425">
            <a:noAutofit/>
          </a:bodyPr>
          <a:lstStyle/>
          <a:p>
            <a:pPr lvl="0" rtl="0">
              <a:spcBef>
                <a:spcPts val="0"/>
              </a:spcBef>
              <a:buNone/>
            </a:pP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r</a:t>
            </a:r>
            <a:r>
              <a:rPr lang="en" sz="2000">
                <a:solidFill>
                  <a:schemeClr val="dk1"/>
                </a:solidFill>
                <a:latin typeface="Cambria"/>
                <a:ea typeface="Cambria"/>
                <a:cs typeface="Cambria"/>
                <a:sym typeface="Cambria"/>
              </a:rPr>
              <a:t> ↢ E(</a:t>
            </a:r>
            <a:r>
              <a:rPr i="1" lang="en" sz="2000">
                <a:solidFill>
                  <a:schemeClr val="dk1"/>
                </a:solidFill>
                <a:latin typeface="Cambria"/>
                <a:ea typeface="Cambria"/>
                <a:cs typeface="Cambria"/>
                <a:sym typeface="Cambria"/>
              </a:rPr>
              <a:t>pk, 0</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n</a:t>
            </a:r>
            <a:r>
              <a:rPr lang="en" sz="2000">
                <a:solidFill>
                  <a:schemeClr val="dk1"/>
                </a:solidFill>
                <a:latin typeface="Cambria"/>
                <a:ea typeface="Cambria"/>
                <a:cs typeface="Cambria"/>
                <a:sym typeface="Cambria"/>
              </a:rPr>
              <a:t> ↢ E(</a:t>
            </a:r>
            <a:r>
              <a:rPr i="1" lang="en" sz="2000">
                <a:solidFill>
                  <a:schemeClr val="dk1"/>
                </a:solidFill>
                <a:latin typeface="Cambria"/>
                <a:ea typeface="Cambria"/>
                <a:cs typeface="Cambria"/>
                <a:sym typeface="Cambria"/>
              </a:rPr>
              <a:t>pk, 0</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i</a:t>
            </a:r>
            <a:r>
              <a:rPr lang="en" sz="2000">
                <a:solidFill>
                  <a:schemeClr val="dk1"/>
                </a:solidFill>
                <a:latin typeface="Cambria"/>
                <a:ea typeface="Cambria"/>
                <a:cs typeface="Cambria"/>
                <a:sym typeface="Cambria"/>
              </a:rPr>
              <a:t> ↢ </a:t>
            </a:r>
            <a:r>
              <a:rPr i="1" lang="en" sz="2000">
                <a:solidFill>
                  <a:schemeClr val="dk1"/>
                </a:solidFill>
                <a:latin typeface="Cambria"/>
                <a:ea typeface="Cambria"/>
                <a:cs typeface="Cambria"/>
                <a:sym typeface="Cambria"/>
              </a:rPr>
              <a:t>0</a:t>
            </a:r>
          </a:p>
          <a:p>
            <a:pPr lvl="0" rtl="0">
              <a:spcBef>
                <a:spcPts val="0"/>
              </a:spcBef>
              <a:buNone/>
            </a:pPr>
            <a:r>
              <a:rPr lang="en" sz="2000">
                <a:solidFill>
                  <a:schemeClr val="dk1"/>
                </a:solidFill>
                <a:latin typeface="Cambria"/>
                <a:ea typeface="Cambria"/>
                <a:cs typeface="Cambria"/>
                <a:sym typeface="Cambria"/>
              </a:rPr>
              <a:t>For</a:t>
            </a:r>
            <a:r>
              <a:rPr i="1" lang="en" sz="2000">
                <a:solidFill>
                  <a:schemeClr val="dk1"/>
                </a:solidFill>
                <a:latin typeface="Cambria"/>
                <a:ea typeface="Cambria"/>
                <a:cs typeface="Cambria"/>
                <a:sym typeface="Cambria"/>
              </a:rPr>
              <a:t> (p,c) in </a:t>
            </a:r>
            <a:r>
              <a:rPr lang="en" sz="2000">
                <a:solidFill>
                  <a:schemeClr val="dk1"/>
                </a:solidFill>
                <a:latin typeface="Cambria"/>
                <a:ea typeface="Cambria"/>
                <a:cs typeface="Cambria"/>
                <a:sym typeface="Cambria"/>
              </a:rPr>
              <a:t>Σ do:</a:t>
            </a:r>
          </a:p>
          <a:p>
            <a:pPr lvl="0" rtl="0">
              <a:spcBef>
                <a:spcPts val="0"/>
              </a:spcBef>
              <a:buNone/>
            </a:pP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p</a:t>
            </a:r>
            <a:r>
              <a:rPr lang="en" sz="2000">
                <a:solidFill>
                  <a:schemeClr val="dk1"/>
                </a:solidFill>
                <a:latin typeface="Cambria"/>
                <a:ea typeface="Cambria"/>
                <a:cs typeface="Cambria"/>
                <a:sym typeface="Cambria"/>
              </a:rPr>
              <a:t> ↢ E(</a:t>
            </a:r>
            <a:r>
              <a:rPr i="1" lang="en" sz="2000">
                <a:solidFill>
                  <a:schemeClr val="dk1"/>
                </a:solidFill>
                <a:latin typeface="Cambria"/>
                <a:ea typeface="Cambria"/>
                <a:cs typeface="Cambria"/>
                <a:sym typeface="Cambria"/>
              </a:rPr>
              <a:t>pk, p</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c</a:t>
            </a:r>
            <a:r>
              <a:rPr lang="en" sz="2000">
                <a:solidFill>
                  <a:schemeClr val="dk1"/>
                </a:solidFill>
                <a:latin typeface="Cambria"/>
                <a:ea typeface="Cambria"/>
                <a:cs typeface="Cambria"/>
                <a:sym typeface="Cambria"/>
              </a:rPr>
              <a:t> ↢ E(</a:t>
            </a:r>
            <a:r>
              <a:rPr i="1" lang="en" sz="2000">
                <a:solidFill>
                  <a:schemeClr val="dk1"/>
                </a:solidFill>
                <a:latin typeface="Cambria"/>
                <a:ea typeface="Cambria"/>
                <a:cs typeface="Cambria"/>
                <a:sym typeface="Cambria"/>
              </a:rPr>
              <a:t>pk, c</a:t>
            </a:r>
            <a:r>
              <a:rPr lang="en" sz="2000">
                <a:solidFill>
                  <a:schemeClr val="dk1"/>
                </a:solidFill>
                <a:latin typeface="Cambria"/>
                <a:ea typeface="Cambria"/>
                <a:cs typeface="Cambria"/>
                <a:sym typeface="Cambria"/>
              </a:rPr>
              <a:t>);</a:t>
            </a:r>
          </a:p>
          <a:p>
            <a:pPr lvl="0" rtl="0">
              <a:spcBef>
                <a:spcPts val="0"/>
              </a:spcBef>
              <a:buNone/>
            </a:pPr>
            <a:r>
              <a:rPr i="1" lang="en" sz="2000">
                <a:solidFill>
                  <a:schemeClr val="dk1"/>
                </a:solidFill>
                <a:latin typeface="Cambria"/>
                <a:ea typeface="Cambria"/>
                <a:cs typeface="Cambria"/>
                <a:sym typeface="Cambria"/>
              </a:rPr>
              <a:t>  c</a:t>
            </a:r>
            <a:r>
              <a:rPr baseline="-25000" i="1" lang="en" sz="2000">
                <a:solidFill>
                  <a:schemeClr val="dk1"/>
                </a:solidFill>
                <a:latin typeface="Cambria"/>
                <a:ea typeface="Cambria"/>
                <a:cs typeface="Cambria"/>
                <a:sym typeface="Cambria"/>
              </a:rPr>
              <a:t>i</a:t>
            </a:r>
            <a:r>
              <a:rPr lang="en" sz="2000">
                <a:solidFill>
                  <a:schemeClr val="dk1"/>
                </a:solidFill>
                <a:latin typeface="Cambria"/>
                <a:ea typeface="Cambria"/>
                <a:cs typeface="Cambria"/>
                <a:sym typeface="Cambria"/>
              </a:rPr>
              <a:t> ↢ E(</a:t>
            </a:r>
            <a:r>
              <a:rPr i="1" lang="en" sz="2000">
                <a:solidFill>
                  <a:schemeClr val="dk1"/>
                </a:solidFill>
                <a:latin typeface="Cambria"/>
                <a:ea typeface="Cambria"/>
                <a:cs typeface="Cambria"/>
                <a:sym typeface="Cambria"/>
              </a:rPr>
              <a:t>pk, i</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i </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i </a:t>
            </a:r>
            <a:r>
              <a:rPr lang="en" sz="2000">
                <a:solidFill>
                  <a:schemeClr val="dk1"/>
                </a:solidFill>
                <a:latin typeface="Cambria"/>
                <a:ea typeface="Cambria"/>
                <a:cs typeface="Cambria"/>
                <a:sym typeface="Cambria"/>
              </a:rPr>
              <a:t>+1</a:t>
            </a:r>
          </a:p>
          <a:p>
            <a:pPr lvl="0" rtl="0">
              <a:spcBef>
                <a:spcPts val="0"/>
              </a:spcBef>
              <a:buNone/>
            </a:pPr>
            <a:r>
              <a:rPr i="1" lang="en" sz="2000">
                <a:solidFill>
                  <a:schemeClr val="dk1"/>
                </a:solidFill>
                <a:latin typeface="Cambria"/>
                <a:ea typeface="Cambria"/>
                <a:cs typeface="Cambria"/>
                <a:sym typeface="Cambria"/>
              </a:rPr>
              <a:t>  c</a:t>
            </a:r>
            <a:r>
              <a:rPr baseline="-25000" i="1" lang="en" sz="2000">
                <a:solidFill>
                  <a:schemeClr val="dk1"/>
                </a:solidFill>
                <a:latin typeface="Cambria"/>
                <a:ea typeface="Cambria"/>
                <a:cs typeface="Cambria"/>
                <a:sym typeface="Cambria"/>
              </a:rPr>
              <a:t>n</a:t>
            </a:r>
            <a:r>
              <a:rPr lang="en" sz="2000">
                <a:solidFill>
                  <a:schemeClr val="dk1"/>
                </a:solidFill>
                <a:latin typeface="Cambria"/>
                <a:ea typeface="Cambria"/>
                <a:cs typeface="Cambria"/>
                <a:sym typeface="Cambria"/>
              </a:rPr>
              <a:t> ↢ Ev(</a:t>
            </a:r>
            <a:r>
              <a:rPr i="1" lang="en" sz="2000">
                <a:solidFill>
                  <a:schemeClr val="dk1"/>
                </a:solidFill>
                <a:latin typeface="Cambria"/>
                <a:ea typeface="Cambria"/>
                <a:cs typeface="Cambria"/>
                <a:sym typeface="Cambria"/>
              </a:rPr>
              <a:t>pk, Cmp, c</a:t>
            </a:r>
            <a:r>
              <a:rPr baseline="-25000" i="1" lang="en" sz="2000">
                <a:solidFill>
                  <a:schemeClr val="dk1"/>
                </a:solidFill>
                <a:latin typeface="Cambria"/>
                <a:ea typeface="Cambria"/>
                <a:cs typeface="Cambria"/>
                <a:sym typeface="Cambria"/>
              </a:rPr>
              <a:t>f </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p</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c</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n</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i </a:t>
            </a:r>
            <a:r>
              <a:rPr lang="en" sz="2000">
                <a:solidFill>
                  <a:schemeClr val="dk1"/>
                </a:solidFill>
                <a:latin typeface="Cambria"/>
                <a:ea typeface="Cambria"/>
                <a:cs typeface="Cambria"/>
                <a:sym typeface="Cambria"/>
              </a:rPr>
              <a:t>)</a:t>
            </a:r>
          </a:p>
        </p:txBody>
      </p:sp>
      <p:sp>
        <p:nvSpPr>
          <p:cNvPr id="852" name="Shape 852"/>
          <p:cNvSpPr txBox="1"/>
          <p:nvPr/>
        </p:nvSpPr>
        <p:spPr>
          <a:xfrm>
            <a:off x="6521600" y="1585325"/>
            <a:ext cx="2570400" cy="546299"/>
          </a:xfrm>
          <a:prstGeom prst="rect">
            <a:avLst/>
          </a:prstGeom>
          <a:noFill/>
          <a:ln>
            <a:noFill/>
          </a:ln>
        </p:spPr>
        <p:txBody>
          <a:bodyPr anchorCtr="0" anchor="t" bIns="91425" lIns="91425" rIns="91425" tIns="91425">
            <a:noAutofit/>
          </a:bodyPr>
          <a:lstStyle/>
          <a:p>
            <a:pPr lvl="0" rtl="0">
              <a:spcBef>
                <a:spcPts val="0"/>
              </a:spcBef>
              <a:buNone/>
            </a:pPr>
            <a:r>
              <a:rPr lang="en" sz="2400" u="sng">
                <a:latin typeface="Cambria"/>
                <a:ea typeface="Cambria"/>
                <a:cs typeface="Cambria"/>
                <a:sym typeface="Cambria"/>
              </a:rPr>
              <a:t>Put (Σ)</a:t>
            </a:r>
          </a:p>
          <a:p>
            <a:pPr lvl="0" rtl="0">
              <a:spcBef>
                <a:spcPts val="0"/>
              </a:spcBef>
              <a:buNone/>
            </a:pPr>
            <a:r>
              <a:t/>
            </a:r>
            <a:endParaRPr sz="2400">
              <a:latin typeface="Cambria"/>
              <a:ea typeface="Cambria"/>
              <a:cs typeface="Cambria"/>
              <a:sym typeface="Cambria"/>
            </a:endParaRPr>
          </a:p>
          <a:p>
            <a:pPr lvl="0" rtl="0">
              <a:spcBef>
                <a:spcPts val="0"/>
              </a:spcBef>
              <a:buNone/>
            </a:pPr>
            <a:r>
              <a:t/>
            </a:r>
            <a:endParaRPr sz="2400">
              <a:latin typeface="Cambria"/>
              <a:ea typeface="Cambria"/>
              <a:cs typeface="Cambria"/>
              <a:sym typeface="Cambria"/>
            </a:endParaRPr>
          </a:p>
        </p:txBody>
      </p:sp>
      <p:sp>
        <p:nvSpPr>
          <p:cNvPr id="853" name="Shape 853"/>
          <p:cNvSpPr txBox="1"/>
          <p:nvPr/>
        </p:nvSpPr>
        <p:spPr>
          <a:xfrm>
            <a:off x="5579150" y="4137100"/>
            <a:ext cx="1858799" cy="481800"/>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a:t>
            </a:r>
            <a:r>
              <a:rPr i="1" lang="en" sz="2000">
                <a:solidFill>
                  <a:schemeClr val="dk1"/>
                </a:solidFill>
                <a:latin typeface="Cambria"/>
                <a:ea typeface="Cambria"/>
                <a:cs typeface="Cambria"/>
                <a:sym typeface="Cambria"/>
              </a:rPr>
              <a:t>p,c</a:t>
            </a:r>
            <a:r>
              <a:rPr lang="en" sz="2000">
                <a:solidFill>
                  <a:schemeClr val="dk1"/>
                </a:solidFill>
                <a:latin typeface="Cambria"/>
                <a:ea typeface="Cambria"/>
                <a:cs typeface="Cambria"/>
                <a:sym typeface="Cambria"/>
              </a:rPr>
              <a:t>) ↢ Σ[n]</a:t>
            </a:r>
          </a:p>
        </p:txBody>
      </p:sp>
      <p:sp>
        <p:nvSpPr>
          <p:cNvPr id="854" name="Shape 854"/>
          <p:cNvSpPr txBox="1"/>
          <p:nvPr/>
        </p:nvSpPr>
        <p:spPr>
          <a:xfrm>
            <a:off x="5731550" y="5006900"/>
            <a:ext cx="3289500" cy="977699"/>
          </a:xfrm>
          <a:prstGeom prst="rect">
            <a:avLst/>
          </a:prstGeom>
          <a:noFill/>
          <a:ln>
            <a:noFill/>
          </a:ln>
        </p:spPr>
        <p:txBody>
          <a:bodyPr anchorCtr="0" anchor="ctr" bIns="91425" lIns="91425" rIns="91425" tIns="91425">
            <a:noAutofit/>
          </a:bodyPr>
          <a:lstStyle/>
          <a:p>
            <a:pPr lvl="0" rtl="0">
              <a:spcBef>
                <a:spcPts val="0"/>
              </a:spcBef>
              <a:buNone/>
            </a:pPr>
            <a:r>
              <a:rPr lang="en" sz="2000">
                <a:solidFill>
                  <a:schemeClr val="dk1"/>
                </a:solidFill>
                <a:latin typeface="Cambria"/>
                <a:ea typeface="Cambria"/>
                <a:cs typeface="Cambria"/>
                <a:sym typeface="Cambria"/>
              </a:rPr>
              <a:t>If </a:t>
            </a:r>
            <a:r>
              <a:rPr i="1" lang="en" sz="2000">
                <a:solidFill>
                  <a:schemeClr val="dk1"/>
                </a:solidFill>
                <a:latin typeface="Cambria"/>
                <a:ea typeface="Cambria"/>
                <a:cs typeface="Cambria"/>
                <a:sym typeface="Cambria"/>
              </a:rPr>
              <a:t>c</a:t>
            </a:r>
            <a:r>
              <a:rPr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null then</a:t>
            </a:r>
          </a:p>
          <a:p>
            <a:pPr lvl="0" rtl="0">
              <a:spcBef>
                <a:spcPts val="0"/>
              </a:spcBef>
              <a:buNone/>
            </a:pPr>
            <a:r>
              <a:rPr i="1" lang="en" sz="2000">
                <a:solidFill>
                  <a:schemeClr val="dk1"/>
                </a:solidFill>
                <a:latin typeface="Cambria"/>
                <a:ea typeface="Cambria"/>
                <a:cs typeface="Cambria"/>
                <a:sym typeface="Cambria"/>
              </a:rPr>
              <a:t>n</a:t>
            </a:r>
            <a:r>
              <a:rPr baseline="-25000" i="1" lang="en" sz="2000">
                <a:solidFill>
                  <a:schemeClr val="dk1"/>
                </a:solidFill>
                <a:latin typeface="Cambria"/>
                <a:ea typeface="Cambria"/>
                <a:cs typeface="Cambria"/>
                <a:sym typeface="Cambria"/>
              </a:rPr>
              <a:t>f </a:t>
            </a:r>
            <a:r>
              <a:rPr lang="en" sz="2000">
                <a:solidFill>
                  <a:schemeClr val="dk1"/>
                </a:solidFill>
                <a:latin typeface="Cambria"/>
                <a:ea typeface="Cambria"/>
                <a:cs typeface="Cambria"/>
                <a:sym typeface="Cambria"/>
              </a:rPr>
              <a:t>↢ |Σ| + 1;  Σ[</a:t>
            </a:r>
            <a:r>
              <a:rPr i="1" lang="en" sz="2000">
                <a:solidFill>
                  <a:schemeClr val="dk1"/>
                </a:solidFill>
                <a:latin typeface="Cambria"/>
                <a:ea typeface="Cambria"/>
                <a:cs typeface="Cambria"/>
                <a:sym typeface="Cambria"/>
              </a:rPr>
              <a:t>n</a:t>
            </a:r>
            <a:r>
              <a:rPr baseline="-25000" i="1" lang="en" sz="2000">
                <a:solidFill>
                  <a:schemeClr val="dk1"/>
                </a:solidFill>
                <a:latin typeface="Cambria"/>
                <a:ea typeface="Cambria"/>
                <a:cs typeface="Cambria"/>
                <a:sym typeface="Cambria"/>
              </a:rPr>
              <a:t>f</a:t>
            </a:r>
            <a:r>
              <a:rPr lang="en" sz="2000">
                <a:solidFill>
                  <a:schemeClr val="dk1"/>
                </a:solidFill>
                <a:latin typeface="Cambria"/>
                <a:ea typeface="Cambria"/>
                <a:cs typeface="Cambria"/>
                <a:sym typeface="Cambria"/>
              </a:rPr>
              <a:t>]↢(</a:t>
            </a:r>
            <a:r>
              <a:rPr i="1" lang="en" sz="2000">
                <a:solidFill>
                  <a:schemeClr val="dk1"/>
                </a:solidFill>
                <a:latin typeface="Cambria"/>
                <a:ea typeface="Cambria"/>
                <a:cs typeface="Cambria"/>
                <a:sym typeface="Cambria"/>
              </a:rPr>
              <a:t>p, c</a:t>
            </a:r>
            <a:r>
              <a:rPr lang="en" sz="2000">
                <a:solidFill>
                  <a:schemeClr val="dk1"/>
                </a:solidFill>
                <a:latin typeface="Cambria"/>
                <a:ea typeface="Cambria"/>
                <a:cs typeface="Cambria"/>
                <a:sym typeface="Cambria"/>
              </a:rPr>
              <a:t>) </a:t>
            </a:r>
          </a:p>
        </p:txBody>
      </p:sp>
      <p:sp>
        <p:nvSpPr>
          <p:cNvPr id="855" name="Shape 855"/>
          <p:cNvSpPr txBox="1"/>
          <p:nvPr/>
        </p:nvSpPr>
        <p:spPr>
          <a:xfrm>
            <a:off x="3478550" y="1657700"/>
            <a:ext cx="1491000" cy="1143299"/>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pk, c</a:t>
            </a:r>
            <a:r>
              <a:rPr baseline="-25000" i="1" lang="en" sz="2000">
                <a:solidFill>
                  <a:schemeClr val="dk1"/>
                </a:solidFill>
                <a:latin typeface="Cambria"/>
                <a:ea typeface="Cambria"/>
                <a:cs typeface="Cambria"/>
                <a:sym typeface="Cambria"/>
              </a:rPr>
              <a:t>f</a:t>
            </a:r>
          </a:p>
        </p:txBody>
      </p:sp>
      <p:sp>
        <p:nvSpPr>
          <p:cNvPr id="856" name="Shape 856"/>
          <p:cNvSpPr txBox="1"/>
          <p:nvPr/>
        </p:nvSpPr>
        <p:spPr>
          <a:xfrm>
            <a:off x="3717200" y="3516350"/>
            <a:ext cx="1013700" cy="296699"/>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n </a:t>
            </a:r>
          </a:p>
        </p:txBody>
      </p:sp>
      <p:sp>
        <p:nvSpPr>
          <p:cNvPr id="857" name="Shape 857"/>
          <p:cNvSpPr txBox="1"/>
          <p:nvPr/>
        </p:nvSpPr>
        <p:spPr>
          <a:xfrm>
            <a:off x="3478550" y="3891150"/>
            <a:ext cx="1491000" cy="1143299"/>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p, c</a:t>
            </a:r>
          </a:p>
        </p:txBody>
      </p:sp>
      <p:sp>
        <p:nvSpPr>
          <p:cNvPr id="858" name="Shape 858"/>
          <p:cNvSpPr txBox="1"/>
          <p:nvPr/>
        </p:nvSpPr>
        <p:spPr>
          <a:xfrm>
            <a:off x="3902750" y="3769125"/>
            <a:ext cx="642600" cy="597000"/>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n</a:t>
            </a:r>
          </a:p>
        </p:txBody>
      </p:sp>
      <p:sp>
        <p:nvSpPr>
          <p:cNvPr id="859" name="Shape 859"/>
          <p:cNvSpPr txBox="1"/>
          <p:nvPr/>
        </p:nvSpPr>
        <p:spPr>
          <a:xfrm>
            <a:off x="3478550" y="4511100"/>
            <a:ext cx="1491000" cy="1143299"/>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 </a:t>
            </a:r>
            <a:r>
              <a:rPr i="1" lang="en" sz="2000">
                <a:solidFill>
                  <a:schemeClr val="dk1"/>
                </a:solidFill>
                <a:latin typeface="Cambria"/>
                <a:ea typeface="Cambria"/>
                <a:cs typeface="Cambria"/>
                <a:sym typeface="Cambria"/>
              </a:rPr>
              <a:t>, p</a:t>
            </a:r>
          </a:p>
        </p:txBody>
      </p:sp>
      <p:sp>
        <p:nvSpPr>
          <p:cNvPr id="860" name="Shape 860"/>
          <p:cNvSpPr txBox="1"/>
          <p:nvPr/>
        </p:nvSpPr>
        <p:spPr>
          <a:xfrm>
            <a:off x="3478550" y="5048450"/>
            <a:ext cx="1491000" cy="1143299"/>
          </a:xfrm>
          <a:prstGeom prst="rect">
            <a:avLst/>
          </a:prstGeom>
          <a:noFill/>
          <a:ln>
            <a:noFill/>
          </a:ln>
        </p:spPr>
        <p:txBody>
          <a:bodyPr anchorCtr="0" anchor="ctr" bIns="91425" lIns="91425" rIns="91425" tIns="91425">
            <a:noAutofit/>
          </a:bodyPr>
          <a:lstStyle/>
          <a:p>
            <a:pPr lvl="0" rtl="0" algn="ctr">
              <a:spcBef>
                <a:spcPts val="0"/>
              </a:spcBef>
              <a:buNone/>
            </a:pPr>
            <a:r>
              <a:rPr i="1" lang="en" sz="2000">
                <a:solidFill>
                  <a:schemeClr val="dk1"/>
                </a:solidFill>
                <a:latin typeface="Cambria"/>
                <a:ea typeface="Cambria"/>
                <a:cs typeface="Cambria"/>
                <a:sym typeface="Cambria"/>
              </a:rPr>
              <a:t>n</a:t>
            </a:r>
            <a:r>
              <a:rPr baseline="-25000" i="1" lang="en" sz="2000">
                <a:solidFill>
                  <a:schemeClr val="dk1"/>
                </a:solidFill>
                <a:latin typeface="Cambria"/>
                <a:ea typeface="Cambria"/>
                <a:cs typeface="Cambria"/>
                <a:sym typeface="Cambria"/>
              </a:rPr>
              <a:t>f</a:t>
            </a:r>
          </a:p>
        </p:txBody>
      </p:sp>
      <p:cxnSp>
        <p:nvCxnSpPr>
          <p:cNvPr id="861" name="Shape 861"/>
          <p:cNvCxnSpPr/>
          <p:nvPr/>
        </p:nvCxnSpPr>
        <p:spPr>
          <a:xfrm>
            <a:off x="3048000" y="2510875"/>
            <a:ext cx="2163299" cy="0"/>
          </a:xfrm>
          <a:prstGeom prst="straightConnector1">
            <a:avLst/>
          </a:prstGeom>
          <a:noFill/>
          <a:ln cap="flat" w="19050">
            <a:solidFill>
              <a:schemeClr val="dk2"/>
            </a:solidFill>
            <a:prstDash val="solid"/>
            <a:round/>
            <a:headEnd len="lg" w="lg" type="none"/>
            <a:tailEnd len="lg" w="lg" type="stealth"/>
          </a:ln>
        </p:spPr>
      </p:cxnSp>
      <p:cxnSp>
        <p:nvCxnSpPr>
          <p:cNvPr id="862" name="Shape 862"/>
          <p:cNvCxnSpPr/>
          <p:nvPr/>
        </p:nvCxnSpPr>
        <p:spPr>
          <a:xfrm>
            <a:off x="3127925" y="3897350"/>
            <a:ext cx="2163299" cy="0"/>
          </a:xfrm>
          <a:prstGeom prst="straightConnector1">
            <a:avLst/>
          </a:prstGeom>
          <a:noFill/>
          <a:ln cap="flat" w="19050">
            <a:solidFill>
              <a:schemeClr val="dk2"/>
            </a:solidFill>
            <a:prstDash val="solid"/>
            <a:round/>
            <a:headEnd len="lg" w="lg" type="stealth"/>
            <a:tailEnd len="lg" w="lg" type="none"/>
          </a:ln>
        </p:spPr>
      </p:cxnSp>
      <p:cxnSp>
        <p:nvCxnSpPr>
          <p:cNvPr id="863" name="Shape 863"/>
          <p:cNvCxnSpPr/>
          <p:nvPr/>
        </p:nvCxnSpPr>
        <p:spPr>
          <a:xfrm>
            <a:off x="3124200" y="4220025"/>
            <a:ext cx="2163299" cy="0"/>
          </a:xfrm>
          <a:prstGeom prst="straightConnector1">
            <a:avLst/>
          </a:prstGeom>
          <a:noFill/>
          <a:ln cap="flat" w="19050">
            <a:solidFill>
              <a:schemeClr val="dk2"/>
            </a:solidFill>
            <a:prstDash val="solid"/>
            <a:round/>
            <a:headEnd len="lg" w="lg" type="none"/>
            <a:tailEnd len="lg" w="lg" type="stealth"/>
          </a:ln>
        </p:spPr>
      </p:cxnSp>
      <p:cxnSp>
        <p:nvCxnSpPr>
          <p:cNvPr id="864" name="Shape 864"/>
          <p:cNvCxnSpPr/>
          <p:nvPr/>
        </p:nvCxnSpPr>
        <p:spPr>
          <a:xfrm>
            <a:off x="3127925" y="4659350"/>
            <a:ext cx="2163299" cy="0"/>
          </a:xfrm>
          <a:prstGeom prst="straightConnector1">
            <a:avLst/>
          </a:prstGeom>
          <a:noFill/>
          <a:ln cap="flat" w="19050">
            <a:solidFill>
              <a:schemeClr val="dk2"/>
            </a:solidFill>
            <a:prstDash val="solid"/>
            <a:round/>
            <a:headEnd len="lg" w="lg" type="stealth"/>
            <a:tailEnd len="lg" w="lg" type="none"/>
          </a:ln>
        </p:spPr>
      </p:cxnSp>
      <p:cxnSp>
        <p:nvCxnSpPr>
          <p:cNvPr id="865" name="Shape 865"/>
          <p:cNvCxnSpPr/>
          <p:nvPr/>
        </p:nvCxnSpPr>
        <p:spPr>
          <a:xfrm>
            <a:off x="3124200" y="5286825"/>
            <a:ext cx="2163299" cy="0"/>
          </a:xfrm>
          <a:prstGeom prst="straightConnector1">
            <a:avLst/>
          </a:prstGeom>
          <a:noFill/>
          <a:ln cap="flat" w="19050">
            <a:solidFill>
              <a:schemeClr val="dk2"/>
            </a:solidFill>
            <a:prstDash val="solid"/>
            <a:round/>
            <a:headEnd len="lg" w="lg" type="none"/>
            <a:tailEnd len="lg" w="lg" type="stealth"/>
          </a:ln>
        </p:spPr>
      </p:cxnSp>
      <p:cxnSp>
        <p:nvCxnSpPr>
          <p:cNvPr id="866" name="Shape 866"/>
          <p:cNvCxnSpPr/>
          <p:nvPr/>
        </p:nvCxnSpPr>
        <p:spPr>
          <a:xfrm>
            <a:off x="3127925" y="5878550"/>
            <a:ext cx="2163299" cy="0"/>
          </a:xfrm>
          <a:prstGeom prst="straightConnector1">
            <a:avLst/>
          </a:prstGeom>
          <a:noFill/>
          <a:ln cap="flat" w="19050">
            <a:solidFill>
              <a:schemeClr val="dk2"/>
            </a:solidFill>
            <a:prstDash val="solid"/>
            <a:round/>
            <a:headEnd len="lg" w="lg" type="stealth"/>
            <a:tailEnd len="lg" w="lg" type="none"/>
          </a:ln>
        </p:spPr>
      </p:cxnSp>
      <p:pic>
        <p:nvPicPr>
          <p:cNvPr id="867" name="Shape 867"/>
          <p:cNvPicPr preferRelativeResize="0"/>
          <p:nvPr/>
        </p:nvPicPr>
        <p:blipFill>
          <a:blip r:embed="rId3">
            <a:alphaModFix/>
          </a:blip>
          <a:stretch>
            <a:fillRect/>
          </a:stretch>
        </p:blipFill>
        <p:spPr>
          <a:xfrm>
            <a:off x="59471" y="865973"/>
            <a:ext cx="906000" cy="884650"/>
          </a:xfrm>
          <a:prstGeom prst="rect">
            <a:avLst/>
          </a:prstGeom>
          <a:noFill/>
          <a:ln>
            <a:noFill/>
          </a:ln>
        </p:spPr>
      </p:pic>
      <p:sp>
        <p:nvSpPr>
          <p:cNvPr id="868" name="Shape 868"/>
          <p:cNvSpPr txBox="1"/>
          <p:nvPr/>
        </p:nvSpPr>
        <p:spPr>
          <a:xfrm>
            <a:off x="87462" y="508119"/>
            <a:ext cx="1005000" cy="271499"/>
          </a:xfrm>
          <a:prstGeom prst="rect">
            <a:avLst/>
          </a:prstGeom>
          <a:noFill/>
          <a:ln>
            <a:noFill/>
          </a:ln>
        </p:spPr>
        <p:txBody>
          <a:bodyPr anchorCtr="0" anchor="t" bIns="91425" lIns="91425" rIns="91425" tIns="91425">
            <a:noAutofit/>
          </a:bodyPr>
          <a:lstStyle/>
          <a:p>
            <a:pPr lvl="0" rtl="0">
              <a:spcBef>
                <a:spcPts val="0"/>
              </a:spcBef>
              <a:buNone/>
            </a:pPr>
            <a:r>
              <a:rPr b="1" lang="en" sz="1800"/>
              <a:t>Client</a:t>
            </a:r>
          </a:p>
        </p:txBody>
      </p:sp>
      <p:sp>
        <p:nvSpPr>
          <p:cNvPr id="869" name="Shape 869"/>
          <p:cNvSpPr txBox="1"/>
          <p:nvPr/>
        </p:nvSpPr>
        <p:spPr>
          <a:xfrm>
            <a:off x="8229600" y="491336"/>
            <a:ext cx="1415100" cy="271499"/>
          </a:xfrm>
          <a:prstGeom prst="rect">
            <a:avLst/>
          </a:prstGeom>
          <a:noFill/>
          <a:ln>
            <a:noFill/>
          </a:ln>
        </p:spPr>
        <p:txBody>
          <a:bodyPr anchorCtr="0" anchor="t" bIns="91425" lIns="91425" rIns="91425" tIns="91425">
            <a:noAutofit/>
          </a:bodyPr>
          <a:lstStyle/>
          <a:p>
            <a:pPr lvl="0" rtl="0">
              <a:spcBef>
                <a:spcPts val="0"/>
              </a:spcBef>
              <a:buNone/>
            </a:pPr>
            <a:r>
              <a:rPr b="1" lang="en" sz="1800"/>
              <a:t>Server</a:t>
            </a:r>
          </a:p>
        </p:txBody>
      </p:sp>
      <p:pic>
        <p:nvPicPr>
          <p:cNvPr id="870" name="Shape 870"/>
          <p:cNvPicPr preferRelativeResize="0"/>
          <p:nvPr/>
        </p:nvPicPr>
        <p:blipFill>
          <a:blip r:embed="rId4">
            <a:alphaModFix/>
          </a:blip>
          <a:stretch>
            <a:fillRect/>
          </a:stretch>
        </p:blipFill>
        <p:spPr>
          <a:xfrm>
            <a:off x="8419073" y="892224"/>
            <a:ext cx="464925" cy="711649"/>
          </a:xfrm>
          <a:prstGeom prst="rect">
            <a:avLst/>
          </a:prstGeom>
          <a:noFill/>
          <a:ln>
            <a:noFill/>
          </a:ln>
        </p:spPr>
      </p:pic>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7"/>
                                        </p:tgtEl>
                                        <p:attrNameLst>
                                          <p:attrName>style.visibility</p:attrName>
                                        </p:attrNameLst>
                                      </p:cBhvr>
                                      <p:to>
                                        <p:strVal val="visible"/>
                                      </p:to>
                                    </p:set>
                                    <p:animEffect filter="fade" transition="in">
                                      <p:cBhvr>
                                        <p:cTn dur="1000"/>
                                        <p:tgtEl>
                                          <p:spTgt spid="847"/>
                                        </p:tgtEl>
                                      </p:cBhvr>
                                    </p:animEffect>
                                  </p:childTnLst>
                                </p:cTn>
                              </p:par>
                              <p:par>
                                <p:cTn fill="hold" nodeType="withEffect" presetClass="entr" presetID="10" presetSubtype="0">
                                  <p:stCondLst>
                                    <p:cond delay="0"/>
                                  </p:stCondLst>
                                  <p:childTnLst>
                                    <p:set>
                                      <p:cBhvr>
                                        <p:cTn dur="1" fill="hold">
                                          <p:stCondLst>
                                            <p:cond delay="0"/>
                                          </p:stCondLst>
                                        </p:cTn>
                                        <p:tgtEl>
                                          <p:spTgt spid="851"/>
                                        </p:tgtEl>
                                        <p:attrNameLst>
                                          <p:attrName>style.visibility</p:attrName>
                                        </p:attrNameLst>
                                      </p:cBhvr>
                                      <p:to>
                                        <p:strVal val="visible"/>
                                      </p:to>
                                    </p:set>
                                    <p:animEffect filter="fade" transition="in">
                                      <p:cBhvr>
                                        <p:cTn dur="1000"/>
                                        <p:tgtEl>
                                          <p:spTgt spid="851"/>
                                        </p:tgtEl>
                                      </p:cBhvr>
                                    </p:animEffect>
                                  </p:childTnLst>
                                </p:cTn>
                              </p:par>
                              <p:par>
                                <p:cTn fill="hold" nodeType="withEffect" presetClass="entr" presetID="10" presetSubtype="0">
                                  <p:stCondLst>
                                    <p:cond delay="0"/>
                                  </p:stCondLst>
                                  <p:childTnLst>
                                    <p:set>
                                      <p:cBhvr>
                                        <p:cTn dur="1" fill="hold">
                                          <p:stCondLst>
                                            <p:cond delay="0"/>
                                          </p:stCondLst>
                                        </p:cTn>
                                        <p:tgtEl>
                                          <p:spTgt spid="855"/>
                                        </p:tgtEl>
                                        <p:attrNameLst>
                                          <p:attrName>style.visibility</p:attrName>
                                        </p:attrNameLst>
                                      </p:cBhvr>
                                      <p:to>
                                        <p:strVal val="visible"/>
                                      </p:to>
                                    </p:set>
                                    <p:animEffect filter="fade" transition="in">
                                      <p:cBhvr>
                                        <p:cTn dur="1000"/>
                                        <p:tgtEl>
                                          <p:spTgt spid="855"/>
                                        </p:tgtEl>
                                      </p:cBhvr>
                                    </p:animEffect>
                                  </p:childTnLst>
                                </p:cTn>
                              </p:par>
                              <p:par>
                                <p:cTn fill="hold" nodeType="withEffect" presetClass="entr" presetID="10" presetSubtype="0">
                                  <p:stCondLst>
                                    <p:cond delay="0"/>
                                  </p:stCondLst>
                                  <p:childTnLst>
                                    <p:set>
                                      <p:cBhvr>
                                        <p:cTn dur="1" fill="hold">
                                          <p:stCondLst>
                                            <p:cond delay="0"/>
                                          </p:stCondLst>
                                        </p:cTn>
                                        <p:tgtEl>
                                          <p:spTgt spid="861"/>
                                        </p:tgtEl>
                                        <p:attrNameLst>
                                          <p:attrName>style.visibility</p:attrName>
                                        </p:attrNameLst>
                                      </p:cBhvr>
                                      <p:to>
                                        <p:strVal val="visible"/>
                                      </p:to>
                                    </p:set>
                                    <p:animEffect filter="fade" transition="in">
                                      <p:cBhvr>
                                        <p:cTn dur="1000"/>
                                        <p:tgtEl>
                                          <p:spTgt spid="861"/>
                                        </p:tgtEl>
                                      </p:cBhvr>
                                    </p:animEffect>
                                  </p:childTnLst>
                                </p:cTn>
                              </p:par>
                              <p:par>
                                <p:cTn fill="hold" nodeType="withEffect" presetClass="entr" presetID="10" presetSubtype="0">
                                  <p:stCondLst>
                                    <p:cond delay="0"/>
                                  </p:stCondLst>
                                  <p:childTnLst>
                                    <p:set>
                                      <p:cBhvr>
                                        <p:cTn dur="1" fill="hold">
                                          <p:stCondLst>
                                            <p:cond delay="0"/>
                                          </p:stCondLst>
                                        </p:cTn>
                                        <p:tgtEl>
                                          <p:spTgt spid="862"/>
                                        </p:tgtEl>
                                        <p:attrNameLst>
                                          <p:attrName>style.visibility</p:attrName>
                                        </p:attrNameLst>
                                      </p:cBhvr>
                                      <p:to>
                                        <p:strVal val="visible"/>
                                      </p:to>
                                    </p:set>
                                    <p:animEffect filter="fade" transition="in">
                                      <p:cBhvr>
                                        <p:cTn dur="1000"/>
                                        <p:tgtEl>
                                          <p:spTgt spid="862"/>
                                        </p:tgtEl>
                                      </p:cBhvr>
                                    </p:animEffect>
                                  </p:childTnLst>
                                </p:cTn>
                              </p:par>
                              <p:par>
                                <p:cTn fill="hold" nodeType="withEffect" presetClass="entr" presetID="10" presetSubtype="0">
                                  <p:stCondLst>
                                    <p:cond delay="0"/>
                                  </p:stCondLst>
                                  <p:childTnLst>
                                    <p:set>
                                      <p:cBhvr>
                                        <p:cTn dur="1" fill="hold">
                                          <p:stCondLst>
                                            <p:cond delay="0"/>
                                          </p:stCondLst>
                                        </p:cTn>
                                        <p:tgtEl>
                                          <p:spTgt spid="856"/>
                                        </p:tgtEl>
                                        <p:attrNameLst>
                                          <p:attrName>style.visibility</p:attrName>
                                        </p:attrNameLst>
                                      </p:cBhvr>
                                      <p:to>
                                        <p:strVal val="visible"/>
                                      </p:to>
                                    </p:set>
                                    <p:animEffect filter="fade" transition="in">
                                      <p:cBhvr>
                                        <p:cTn dur="1000"/>
                                        <p:tgtEl>
                                          <p:spTgt spid="8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8"/>
                                        </p:tgtEl>
                                        <p:attrNameLst>
                                          <p:attrName>style.visibility</p:attrName>
                                        </p:attrNameLst>
                                      </p:cBhvr>
                                      <p:to>
                                        <p:strVal val="visible"/>
                                      </p:to>
                                    </p:set>
                                    <p:animEffect filter="fade" transition="in">
                                      <p:cBhvr>
                                        <p:cTn dur="1000"/>
                                        <p:tgtEl>
                                          <p:spTgt spid="848"/>
                                        </p:tgtEl>
                                      </p:cBhvr>
                                    </p:animEffect>
                                  </p:childTnLst>
                                </p:cTn>
                              </p:par>
                              <p:par>
                                <p:cTn fill="hold" nodeType="withEffect" presetClass="entr" presetID="10" presetSubtype="0">
                                  <p:stCondLst>
                                    <p:cond delay="0"/>
                                  </p:stCondLst>
                                  <p:childTnLst>
                                    <p:set>
                                      <p:cBhvr>
                                        <p:cTn dur="1" fill="hold">
                                          <p:stCondLst>
                                            <p:cond delay="0"/>
                                          </p:stCondLst>
                                        </p:cTn>
                                        <p:tgtEl>
                                          <p:spTgt spid="849"/>
                                        </p:tgtEl>
                                        <p:attrNameLst>
                                          <p:attrName>style.visibility</p:attrName>
                                        </p:attrNameLst>
                                      </p:cBhvr>
                                      <p:to>
                                        <p:strVal val="visible"/>
                                      </p:to>
                                    </p:set>
                                    <p:animEffect filter="fade" transition="in">
                                      <p:cBhvr>
                                        <p:cTn dur="1000"/>
                                        <p:tgtEl>
                                          <p:spTgt spid="849"/>
                                        </p:tgtEl>
                                      </p:cBhvr>
                                    </p:animEffect>
                                  </p:childTnLst>
                                </p:cTn>
                              </p:par>
                              <p:par>
                                <p:cTn fill="hold" nodeType="withEffect" presetClass="entr" presetID="10" presetSubtype="0">
                                  <p:stCondLst>
                                    <p:cond delay="0"/>
                                  </p:stCondLst>
                                  <p:childTnLst>
                                    <p:set>
                                      <p:cBhvr>
                                        <p:cTn dur="1" fill="hold">
                                          <p:stCondLst>
                                            <p:cond delay="0"/>
                                          </p:stCondLst>
                                        </p:cTn>
                                        <p:tgtEl>
                                          <p:spTgt spid="853"/>
                                        </p:tgtEl>
                                        <p:attrNameLst>
                                          <p:attrName>style.visibility</p:attrName>
                                        </p:attrNameLst>
                                      </p:cBhvr>
                                      <p:to>
                                        <p:strVal val="visible"/>
                                      </p:to>
                                    </p:set>
                                    <p:animEffect filter="fade" transition="in">
                                      <p:cBhvr>
                                        <p:cTn dur="1000"/>
                                        <p:tgtEl>
                                          <p:spTgt spid="853"/>
                                        </p:tgtEl>
                                      </p:cBhvr>
                                    </p:animEffect>
                                  </p:childTnLst>
                                </p:cTn>
                              </p:par>
                              <p:par>
                                <p:cTn fill="hold" nodeType="withEffect" presetClass="entr" presetID="10" presetSubtype="0">
                                  <p:stCondLst>
                                    <p:cond delay="0"/>
                                  </p:stCondLst>
                                  <p:childTnLst>
                                    <p:set>
                                      <p:cBhvr>
                                        <p:cTn dur="1" fill="hold">
                                          <p:stCondLst>
                                            <p:cond delay="0"/>
                                          </p:stCondLst>
                                        </p:cTn>
                                        <p:tgtEl>
                                          <p:spTgt spid="857"/>
                                        </p:tgtEl>
                                        <p:attrNameLst>
                                          <p:attrName>style.visibility</p:attrName>
                                        </p:attrNameLst>
                                      </p:cBhvr>
                                      <p:to>
                                        <p:strVal val="visible"/>
                                      </p:to>
                                    </p:set>
                                    <p:animEffect filter="fade" transition="in">
                                      <p:cBhvr>
                                        <p:cTn dur="1000"/>
                                        <p:tgtEl>
                                          <p:spTgt spid="857"/>
                                        </p:tgtEl>
                                      </p:cBhvr>
                                    </p:animEffect>
                                  </p:childTnLst>
                                </p:cTn>
                              </p:par>
                              <p:par>
                                <p:cTn fill="hold" nodeType="withEffect" presetClass="entr" presetID="10" presetSubtype="0">
                                  <p:stCondLst>
                                    <p:cond delay="0"/>
                                  </p:stCondLst>
                                  <p:childTnLst>
                                    <p:set>
                                      <p:cBhvr>
                                        <p:cTn dur="1" fill="hold">
                                          <p:stCondLst>
                                            <p:cond delay="0"/>
                                          </p:stCondLst>
                                        </p:cTn>
                                        <p:tgtEl>
                                          <p:spTgt spid="858"/>
                                        </p:tgtEl>
                                        <p:attrNameLst>
                                          <p:attrName>style.visibility</p:attrName>
                                        </p:attrNameLst>
                                      </p:cBhvr>
                                      <p:to>
                                        <p:strVal val="visible"/>
                                      </p:to>
                                    </p:set>
                                    <p:animEffect filter="fade" transition="in">
                                      <p:cBhvr>
                                        <p:cTn dur="1000"/>
                                        <p:tgtEl>
                                          <p:spTgt spid="858"/>
                                        </p:tgtEl>
                                      </p:cBhvr>
                                    </p:animEffect>
                                  </p:childTnLst>
                                </p:cTn>
                              </p:par>
                              <p:par>
                                <p:cTn fill="hold" nodeType="withEffect" presetClass="entr" presetID="10" presetSubtype="0">
                                  <p:stCondLst>
                                    <p:cond delay="0"/>
                                  </p:stCondLst>
                                  <p:childTnLst>
                                    <p:set>
                                      <p:cBhvr>
                                        <p:cTn dur="1" fill="hold">
                                          <p:stCondLst>
                                            <p:cond delay="0"/>
                                          </p:stCondLst>
                                        </p:cTn>
                                        <p:tgtEl>
                                          <p:spTgt spid="863"/>
                                        </p:tgtEl>
                                        <p:attrNameLst>
                                          <p:attrName>style.visibility</p:attrName>
                                        </p:attrNameLst>
                                      </p:cBhvr>
                                      <p:to>
                                        <p:strVal val="visible"/>
                                      </p:to>
                                    </p:set>
                                    <p:animEffect filter="fade" transition="in">
                                      <p:cBhvr>
                                        <p:cTn dur="1000"/>
                                        <p:tgtEl>
                                          <p:spTgt spid="863"/>
                                        </p:tgtEl>
                                      </p:cBhvr>
                                    </p:animEffect>
                                  </p:childTnLst>
                                </p:cTn>
                              </p:par>
                              <p:par>
                                <p:cTn fill="hold" nodeType="withEffect" presetClass="entr" presetID="10" presetSubtype="0">
                                  <p:stCondLst>
                                    <p:cond delay="0"/>
                                  </p:stCondLst>
                                  <p:childTnLst>
                                    <p:set>
                                      <p:cBhvr>
                                        <p:cTn dur="1" fill="hold">
                                          <p:stCondLst>
                                            <p:cond delay="0"/>
                                          </p:stCondLst>
                                        </p:cTn>
                                        <p:tgtEl>
                                          <p:spTgt spid="864"/>
                                        </p:tgtEl>
                                        <p:attrNameLst>
                                          <p:attrName>style.visibility</p:attrName>
                                        </p:attrNameLst>
                                      </p:cBhvr>
                                      <p:to>
                                        <p:strVal val="visible"/>
                                      </p:to>
                                    </p:set>
                                    <p:animEffect filter="fade" transition="in">
                                      <p:cBhvr>
                                        <p:cTn dur="1000"/>
                                        <p:tgtEl>
                                          <p:spTgt spid="864"/>
                                        </p:tgtEl>
                                      </p:cBhvr>
                                    </p:animEffect>
                                  </p:childTnLst>
                                </p:cTn>
                              </p:par>
                              <p:par>
                                <p:cTn fill="hold" nodeType="withEffect" presetClass="entr" presetID="10" presetSubtype="0">
                                  <p:stCondLst>
                                    <p:cond delay="0"/>
                                  </p:stCondLst>
                                  <p:childTnLst>
                                    <p:set>
                                      <p:cBhvr>
                                        <p:cTn dur="1" fill="hold">
                                          <p:stCondLst>
                                            <p:cond delay="0"/>
                                          </p:stCondLst>
                                        </p:cTn>
                                        <p:tgtEl>
                                          <p:spTgt spid="865"/>
                                        </p:tgtEl>
                                        <p:attrNameLst>
                                          <p:attrName>style.visibility</p:attrName>
                                        </p:attrNameLst>
                                      </p:cBhvr>
                                      <p:to>
                                        <p:strVal val="visible"/>
                                      </p:to>
                                    </p:set>
                                    <p:animEffect filter="fade" transition="in">
                                      <p:cBhvr>
                                        <p:cTn dur="1000"/>
                                        <p:tgtEl>
                                          <p:spTgt spid="865"/>
                                        </p:tgtEl>
                                      </p:cBhvr>
                                    </p:animEffect>
                                  </p:childTnLst>
                                </p:cTn>
                              </p:par>
                              <p:par>
                                <p:cTn fill="hold" nodeType="withEffect" presetClass="entr" presetID="10" presetSubtype="0">
                                  <p:stCondLst>
                                    <p:cond delay="0"/>
                                  </p:stCondLst>
                                  <p:childTnLst>
                                    <p:set>
                                      <p:cBhvr>
                                        <p:cTn dur="1" fill="hold">
                                          <p:stCondLst>
                                            <p:cond delay="0"/>
                                          </p:stCondLst>
                                        </p:cTn>
                                        <p:tgtEl>
                                          <p:spTgt spid="859"/>
                                        </p:tgtEl>
                                        <p:attrNameLst>
                                          <p:attrName>style.visibility</p:attrName>
                                        </p:attrNameLst>
                                      </p:cBhvr>
                                      <p:to>
                                        <p:strVal val="visible"/>
                                      </p:to>
                                    </p:set>
                                    <p:animEffect filter="fade" transition="in">
                                      <p:cBhvr>
                                        <p:cTn dur="1000"/>
                                        <p:tgtEl>
                                          <p:spTgt spid="8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4"/>
                                        </p:tgtEl>
                                        <p:attrNameLst>
                                          <p:attrName>style.visibility</p:attrName>
                                        </p:attrNameLst>
                                      </p:cBhvr>
                                      <p:to>
                                        <p:strVal val="visible"/>
                                      </p:to>
                                    </p:set>
                                    <p:animEffect filter="fade" transition="in">
                                      <p:cBhvr>
                                        <p:cTn dur="1000"/>
                                        <p:tgtEl>
                                          <p:spTgt spid="854"/>
                                        </p:tgtEl>
                                      </p:cBhvr>
                                    </p:animEffect>
                                  </p:childTnLst>
                                </p:cTn>
                              </p:par>
                              <p:par>
                                <p:cTn fill="hold" nodeType="withEffect" presetClass="entr" presetID="10" presetSubtype="0">
                                  <p:stCondLst>
                                    <p:cond delay="0"/>
                                  </p:stCondLst>
                                  <p:childTnLst>
                                    <p:set>
                                      <p:cBhvr>
                                        <p:cTn dur="1" fill="hold">
                                          <p:stCondLst>
                                            <p:cond delay="0"/>
                                          </p:stCondLst>
                                        </p:cTn>
                                        <p:tgtEl>
                                          <p:spTgt spid="860"/>
                                        </p:tgtEl>
                                        <p:attrNameLst>
                                          <p:attrName>style.visibility</p:attrName>
                                        </p:attrNameLst>
                                      </p:cBhvr>
                                      <p:to>
                                        <p:strVal val="visible"/>
                                      </p:to>
                                    </p:set>
                                    <p:animEffect filter="fade" transition="in">
                                      <p:cBhvr>
                                        <p:cTn dur="1000"/>
                                        <p:tgtEl>
                                          <p:spTgt spid="860"/>
                                        </p:tgtEl>
                                      </p:cBhvr>
                                    </p:animEffect>
                                  </p:childTnLst>
                                </p:cTn>
                              </p:par>
                              <p:par>
                                <p:cTn fill="hold" nodeType="withEffect" presetClass="entr" presetID="10" presetSubtype="0">
                                  <p:stCondLst>
                                    <p:cond delay="0"/>
                                  </p:stCondLst>
                                  <p:childTnLst>
                                    <p:set>
                                      <p:cBhvr>
                                        <p:cTn dur="1" fill="hold">
                                          <p:stCondLst>
                                            <p:cond delay="0"/>
                                          </p:stCondLst>
                                        </p:cTn>
                                        <p:tgtEl>
                                          <p:spTgt spid="866"/>
                                        </p:tgtEl>
                                        <p:attrNameLst>
                                          <p:attrName>style.visibility</p:attrName>
                                        </p:attrNameLst>
                                      </p:cBhvr>
                                      <p:to>
                                        <p:strVal val="visible"/>
                                      </p:to>
                                    </p:set>
                                    <p:animEffect filter="fade" transition="in">
                                      <p:cBhvr>
                                        <p:cTn dur="1000"/>
                                        <p:tgtEl>
                                          <p:spTgt spid="866"/>
                                        </p:tgtEl>
                                      </p:cBhvr>
                                    </p:animEffect>
                                  </p:childTnLst>
                                </p:cTn>
                              </p:par>
                              <p:par>
                                <p:cTn fill="hold" nodeType="withEffect" presetClass="entr" presetID="10" presetSubtype="0">
                                  <p:stCondLst>
                                    <p:cond delay="0"/>
                                  </p:stCondLst>
                                  <p:childTnLst>
                                    <p:set>
                                      <p:cBhvr>
                                        <p:cTn dur="1" fill="hold">
                                          <p:stCondLst>
                                            <p:cond delay="0"/>
                                          </p:stCondLst>
                                        </p:cTn>
                                        <p:tgtEl>
                                          <p:spTgt spid="850"/>
                                        </p:tgtEl>
                                        <p:attrNameLst>
                                          <p:attrName>style.visibility</p:attrName>
                                        </p:attrNameLst>
                                      </p:cBhvr>
                                      <p:to>
                                        <p:strVal val="visible"/>
                                      </p:to>
                                    </p:set>
                                    <p:animEffect filter="fade" transition="in">
                                      <p:cBhvr>
                                        <p:cTn dur="1000"/>
                                        <p:tgtEl>
                                          <p:spTgt spid="8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p:nvPr/>
        </p:nvSpPr>
        <p:spPr>
          <a:xfrm>
            <a:off x="7383425" y="760737"/>
            <a:ext cx="1422600" cy="1452300"/>
          </a:xfrm>
          <a:prstGeom prst="ellipse">
            <a:avLst/>
          </a:prstGeom>
          <a:noFill/>
          <a:ln cap="flat" w="19050">
            <a:solidFill>
              <a:srgbClr val="980000"/>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pic>
        <p:nvPicPr>
          <p:cNvPr id="221" name="Shape 221"/>
          <p:cNvPicPr preferRelativeResize="0"/>
          <p:nvPr/>
        </p:nvPicPr>
        <p:blipFill rotWithShape="1">
          <a:blip r:embed="rId3">
            <a:alphaModFix/>
          </a:blip>
          <a:srcRect b="0" l="0" r="0" t="0"/>
          <a:stretch/>
        </p:blipFill>
        <p:spPr>
          <a:xfrm>
            <a:off x="601845" y="1236027"/>
            <a:ext cx="888600" cy="888600"/>
          </a:xfrm>
          <a:prstGeom prst="rect">
            <a:avLst/>
          </a:prstGeom>
          <a:noFill/>
          <a:ln>
            <a:noFill/>
          </a:ln>
        </p:spPr>
      </p:pic>
      <p:sp>
        <p:nvSpPr>
          <p:cNvPr id="222" name="Shape 222"/>
          <p:cNvSpPr/>
          <p:nvPr/>
        </p:nvSpPr>
        <p:spPr>
          <a:xfrm>
            <a:off x="315600" y="786275"/>
            <a:ext cx="1422600" cy="1452300"/>
          </a:xfrm>
          <a:prstGeom prst="ellipse">
            <a:avLst/>
          </a:prstGeom>
          <a:noFill/>
          <a:ln cap="flat" w="19050">
            <a:solidFill>
              <a:srgbClr val="980000"/>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223" name="Shape 223"/>
          <p:cNvSpPr txBox="1"/>
          <p:nvPr>
            <p:ph type="title"/>
          </p:nvPr>
        </p:nvSpPr>
        <p:spPr>
          <a:xfrm>
            <a:off x="0" y="8619"/>
            <a:ext cx="9144000" cy="609599"/>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Galdeano"/>
              <a:buNone/>
            </a:pPr>
            <a:r>
              <a:rPr b="1" baseline="0" i="0" lang="en" sz="3000" u="none" cap="none" strike="noStrike">
                <a:solidFill>
                  <a:schemeClr val="dk1"/>
                </a:solidFill>
              </a:rPr>
              <a:t>Dedup doesn’t work with client-side encryption</a:t>
            </a:r>
          </a:p>
        </p:txBody>
      </p:sp>
      <p:sp>
        <p:nvSpPr>
          <p:cNvPr id="224" name="Shape 224"/>
          <p:cNvSpPr txBox="1"/>
          <p:nvPr>
            <p:ph idx="12" type="sldNum"/>
          </p:nvPr>
        </p:nvSpPr>
        <p:spPr>
          <a:xfrm>
            <a:off x="6553707" y="6356350"/>
            <a:ext cx="2133599" cy="365099"/>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rgbClr val="888888"/>
                </a:solidFill>
                <a:latin typeface="Calibri"/>
                <a:ea typeface="Calibri"/>
                <a:cs typeface="Calibri"/>
                <a:sym typeface="Calibri"/>
              </a:rPr>
              <a:t>‹#›</a:t>
            </a:fld>
          </a:p>
        </p:txBody>
      </p:sp>
      <p:sp>
        <p:nvSpPr>
          <p:cNvPr id="225" name="Shape 225"/>
          <p:cNvSpPr/>
          <p:nvPr/>
        </p:nvSpPr>
        <p:spPr>
          <a:xfrm>
            <a:off x="2268251" y="1628800"/>
            <a:ext cx="473100" cy="400199"/>
          </a:xfrm>
          <a:prstGeom prst="rect">
            <a:avLst/>
          </a:prstGeom>
          <a:blipFill rotWithShape="1">
            <a:blip r:embed="rId4">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26" name="Shape 226"/>
          <p:cNvSpPr/>
          <p:nvPr/>
        </p:nvSpPr>
        <p:spPr>
          <a:xfrm>
            <a:off x="6451157" y="1592795"/>
            <a:ext cx="492300" cy="400199"/>
          </a:xfrm>
          <a:prstGeom prst="rect">
            <a:avLst/>
          </a:prstGeom>
          <a:blipFill rotWithShape="1">
            <a:blip r:embed="rId5">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27" name="Shape 227"/>
          <p:cNvSpPr/>
          <p:nvPr/>
        </p:nvSpPr>
        <p:spPr>
          <a:xfrm>
            <a:off x="287523" y="2158966"/>
            <a:ext cx="1738200" cy="400199"/>
          </a:xfrm>
          <a:prstGeom prst="rect">
            <a:avLst/>
          </a:prstGeom>
          <a:blipFill rotWithShape="1">
            <a:blip r:embed="rId6">
              <a:alphaModFix/>
            </a:blip>
            <a:stretch>
              <a:fillRect b="-15149"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28" name="Shape 228"/>
          <p:cNvSpPr/>
          <p:nvPr/>
        </p:nvSpPr>
        <p:spPr>
          <a:xfrm>
            <a:off x="2268251" y="800708"/>
            <a:ext cx="4572000" cy="369299"/>
          </a:xfrm>
          <a:prstGeom prst="rect">
            <a:avLst/>
          </a:prstGeom>
          <a:blipFill rotWithShape="1">
            <a:blip r:embed="rId7">
              <a:alphaModFix/>
            </a:blip>
            <a:stretch>
              <a:fillRect b="-24588" l="0" r="0" t="-8199"/>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29" name="Shape 229"/>
          <p:cNvSpPr txBox="1"/>
          <p:nvPr/>
        </p:nvSpPr>
        <p:spPr>
          <a:xfrm>
            <a:off x="3400142" y="3275091"/>
            <a:ext cx="2127899" cy="369299"/>
          </a:xfrm>
          <a:prstGeom prst="rect">
            <a:avLst/>
          </a:prstGeom>
          <a:blipFill rotWithShape="1">
            <a:blip r:embed="rId8">
              <a:alphaModFix/>
            </a:blip>
            <a:stretch>
              <a:fillRect b="-24588" l="0" r="0" t="-8199"/>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30" name="Shape 230"/>
          <p:cNvSpPr/>
          <p:nvPr/>
        </p:nvSpPr>
        <p:spPr>
          <a:xfrm>
            <a:off x="3240033" y="1425198"/>
            <a:ext cx="2749799" cy="2667599"/>
          </a:xfrm>
          <a:prstGeom prst="ellipse">
            <a:avLst/>
          </a:prstGeom>
          <a:solidFill>
            <a:srgbClr val="EAF1DD"/>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cxnSp>
        <p:nvCxnSpPr>
          <p:cNvPr id="231" name="Shape 231"/>
          <p:cNvCxnSpPr/>
          <p:nvPr/>
        </p:nvCxnSpPr>
        <p:spPr>
          <a:xfrm rot="10800000">
            <a:off x="1721798" y="1680788"/>
            <a:ext cx="1550399" cy="714899"/>
          </a:xfrm>
          <a:prstGeom prst="straightConnector1">
            <a:avLst/>
          </a:prstGeom>
          <a:noFill/>
          <a:ln cap="flat" w="28575">
            <a:solidFill>
              <a:srgbClr val="4F6128"/>
            </a:solidFill>
            <a:prstDash val="solid"/>
            <a:round/>
            <a:headEnd len="med" w="med" type="stealth"/>
            <a:tailEnd len="lg" w="lg" type="none"/>
          </a:ln>
        </p:spPr>
      </p:cxnSp>
      <p:cxnSp>
        <p:nvCxnSpPr>
          <p:cNvPr id="232" name="Shape 232"/>
          <p:cNvCxnSpPr/>
          <p:nvPr/>
        </p:nvCxnSpPr>
        <p:spPr>
          <a:xfrm flipH="1">
            <a:off x="5904118" y="1658294"/>
            <a:ext cx="1494599" cy="666899"/>
          </a:xfrm>
          <a:prstGeom prst="straightConnector1">
            <a:avLst/>
          </a:prstGeom>
          <a:noFill/>
          <a:ln cap="flat" w="28575">
            <a:solidFill>
              <a:srgbClr val="4F6128"/>
            </a:solidFill>
            <a:prstDash val="solid"/>
            <a:round/>
            <a:headEnd len="med" w="med" type="none"/>
            <a:tailEnd len="lg" w="lg" type="triangle"/>
          </a:ln>
        </p:spPr>
      </p:cxnSp>
      <p:sp>
        <p:nvSpPr>
          <p:cNvPr id="233" name="Shape 233"/>
          <p:cNvSpPr/>
          <p:nvPr/>
        </p:nvSpPr>
        <p:spPr>
          <a:xfrm>
            <a:off x="4206303" y="1591275"/>
            <a:ext cx="1697700" cy="338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1" baseline="0" i="0" lang="en" sz="1600" u="none" cap="none" strike="noStrike">
                <a:solidFill>
                  <a:schemeClr val="dk1"/>
                </a:solidFill>
                <a:latin typeface="Galdeano"/>
                <a:ea typeface="Galdeano"/>
                <a:cs typeface="Galdeano"/>
                <a:sym typeface="Galdeano"/>
              </a:rPr>
              <a:t>Server</a:t>
            </a:r>
          </a:p>
        </p:txBody>
      </p:sp>
      <p:pic>
        <p:nvPicPr>
          <p:cNvPr id="234" name="Shape 234"/>
          <p:cNvPicPr preferRelativeResize="0"/>
          <p:nvPr/>
        </p:nvPicPr>
        <p:blipFill rotWithShape="1">
          <a:blip r:embed="rId9">
            <a:alphaModFix/>
          </a:blip>
          <a:srcRect b="0" l="0" r="0" t="0"/>
          <a:stretch/>
        </p:blipFill>
        <p:spPr>
          <a:xfrm>
            <a:off x="4035073" y="2217024"/>
            <a:ext cx="1112999" cy="1112999"/>
          </a:xfrm>
          <a:prstGeom prst="rect">
            <a:avLst/>
          </a:prstGeom>
          <a:noFill/>
          <a:ln>
            <a:noFill/>
          </a:ln>
        </p:spPr>
      </p:pic>
      <p:sp>
        <p:nvSpPr>
          <p:cNvPr id="235" name="Shape 235"/>
          <p:cNvSpPr txBox="1"/>
          <p:nvPr/>
        </p:nvSpPr>
        <p:spPr>
          <a:xfrm>
            <a:off x="3616042" y="3275091"/>
            <a:ext cx="1928100" cy="400199"/>
          </a:xfrm>
          <a:prstGeom prst="rect">
            <a:avLst/>
          </a:prstGeom>
          <a:blipFill rotWithShape="1">
            <a:blip r:embed="rId10">
              <a:alphaModFix/>
            </a:blip>
            <a:stretch>
              <a:fillRect b="-25758" l="0" r="0" t="-7569"/>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36" name="Shape 236"/>
          <p:cNvSpPr/>
          <p:nvPr/>
        </p:nvSpPr>
        <p:spPr>
          <a:xfrm>
            <a:off x="1263824" y="1360355"/>
            <a:ext cx="506399" cy="400199"/>
          </a:xfrm>
          <a:prstGeom prst="rect">
            <a:avLst/>
          </a:prstGeom>
          <a:blipFill rotWithShape="1">
            <a:blip r:embed="rId11">
              <a:alphaModFix/>
            </a:blip>
            <a:stretch>
              <a:fillRect b="-1539"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37" name="Shape 237"/>
          <p:cNvSpPr/>
          <p:nvPr/>
        </p:nvSpPr>
        <p:spPr>
          <a:xfrm>
            <a:off x="958809" y="4005064"/>
            <a:ext cx="2744099" cy="400199"/>
          </a:xfrm>
          <a:prstGeom prst="rect">
            <a:avLst/>
          </a:prstGeom>
          <a:blipFill rotWithShape="1">
            <a:blip r:embed="rId12">
              <a:alphaModFix/>
            </a:blip>
            <a:stretch>
              <a:fillRect b="-25758" l="0" r="0" t="-9088"/>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38" name="Shape 238"/>
          <p:cNvSpPr txBox="1"/>
          <p:nvPr/>
        </p:nvSpPr>
        <p:spPr>
          <a:xfrm>
            <a:off x="5223501" y="4005075"/>
            <a:ext cx="4098599" cy="400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000" u="none" cap="none" strike="noStrike">
                <a:solidFill>
                  <a:schemeClr val="dk1"/>
                </a:solidFill>
                <a:latin typeface="Calibri"/>
                <a:ea typeface="Calibri"/>
                <a:cs typeface="Calibri"/>
                <a:sym typeface="Calibri"/>
              </a:rPr>
              <a:t>Security of symmetric encryption</a:t>
            </a:r>
          </a:p>
        </p:txBody>
      </p:sp>
      <p:cxnSp>
        <p:nvCxnSpPr>
          <p:cNvPr id="239" name="Shape 239"/>
          <p:cNvCxnSpPr>
            <a:stCxn id="237" idx="3"/>
            <a:endCxn id="238" idx="1"/>
          </p:cNvCxnSpPr>
          <p:nvPr/>
        </p:nvCxnSpPr>
        <p:spPr>
          <a:xfrm>
            <a:off x="3702909" y="4205164"/>
            <a:ext cx="1520700" cy="0"/>
          </a:xfrm>
          <a:prstGeom prst="straightConnector1">
            <a:avLst/>
          </a:prstGeom>
          <a:noFill/>
          <a:ln cap="flat" w="9525">
            <a:solidFill>
              <a:schemeClr val="dk1"/>
            </a:solidFill>
            <a:prstDash val="dash"/>
            <a:round/>
            <a:headEnd len="lg" w="lg" type="triangle"/>
            <a:tailEnd len="med" w="med" type="none"/>
          </a:ln>
        </p:spPr>
      </p:cxnSp>
      <p:sp>
        <p:nvSpPr>
          <p:cNvPr id="240" name="Shape 240"/>
          <p:cNvSpPr/>
          <p:nvPr/>
        </p:nvSpPr>
        <p:spPr>
          <a:xfrm>
            <a:off x="4857658" y="4435687"/>
            <a:ext cx="508799" cy="500100"/>
          </a:xfrm>
          <a:prstGeom prst="noSmoking">
            <a:avLst>
              <a:gd fmla="val 18750" name="adj"/>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dk1"/>
              </a:solidFill>
              <a:latin typeface="Calibri"/>
              <a:ea typeface="Calibri"/>
              <a:cs typeface="Calibri"/>
              <a:sym typeface="Calibri"/>
            </a:endParaRPr>
          </a:p>
        </p:txBody>
      </p:sp>
      <p:grpSp>
        <p:nvGrpSpPr>
          <p:cNvPr id="241" name="Shape 241"/>
          <p:cNvGrpSpPr/>
          <p:nvPr/>
        </p:nvGrpSpPr>
        <p:grpSpPr>
          <a:xfrm>
            <a:off x="137859" y="5164379"/>
            <a:ext cx="9618149" cy="1015800"/>
            <a:chOff x="-3086026" y="5214896"/>
            <a:chExt cx="8102223" cy="1015800"/>
          </a:xfrm>
        </p:grpSpPr>
        <p:sp>
          <p:nvSpPr>
            <p:cNvPr id="242" name="Shape 242"/>
            <p:cNvSpPr txBox="1"/>
            <p:nvPr/>
          </p:nvSpPr>
          <p:spPr>
            <a:xfrm>
              <a:off x="1899796" y="5214896"/>
              <a:ext cx="3116400" cy="1015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000" u="none" cap="none" strike="noStrike">
                  <a:solidFill>
                    <a:schemeClr val="dk1"/>
                  </a:solidFill>
                  <a:latin typeface="Calibri"/>
                  <a:ea typeface="Calibri"/>
                  <a:cs typeface="Calibri"/>
                  <a:sym typeface="Calibri"/>
                </a:rPr>
                <a:t>Det. PKE </a:t>
              </a:r>
              <a:r>
                <a:rPr b="1" baseline="0" i="0" lang="en" sz="2000" u="none" cap="none" strike="noStrike">
                  <a:solidFill>
                    <a:schemeClr val="dk1"/>
                  </a:solidFill>
                  <a:latin typeface="Calibri"/>
                  <a:ea typeface="Calibri"/>
                  <a:cs typeface="Calibri"/>
                  <a:sym typeface="Calibri"/>
                </a:rPr>
                <a:t>[BBO07, MPRS12]</a:t>
              </a:r>
            </a:p>
            <a:p>
              <a:pPr indent="0" lvl="0" marL="0" marR="0" rtl="0" algn="l">
                <a:spcBef>
                  <a:spcPts val="0"/>
                </a:spcBef>
                <a:buSzPct val="25000"/>
                <a:buNone/>
              </a:pPr>
              <a:r>
                <a:rPr b="0" baseline="0" i="0" lang="en" sz="2000" u="none" cap="none" strike="noStrike">
                  <a:solidFill>
                    <a:schemeClr val="dk1"/>
                  </a:solidFill>
                  <a:latin typeface="Calibri"/>
                  <a:ea typeface="Calibri"/>
                  <a:cs typeface="Calibri"/>
                  <a:sym typeface="Calibri"/>
                </a:rPr>
                <a:t>Searchable SE </a:t>
              </a:r>
              <a:r>
                <a:rPr b="1" baseline="0" i="0" lang="en" sz="2000" u="none" cap="none" strike="noStrike">
                  <a:solidFill>
                    <a:schemeClr val="dk1"/>
                  </a:solidFill>
                  <a:latin typeface="Calibri"/>
                  <a:ea typeface="Calibri"/>
                  <a:cs typeface="Calibri"/>
                  <a:sym typeface="Calibri"/>
                </a:rPr>
                <a:t>[SWP00]</a:t>
              </a:r>
            </a:p>
            <a:p>
              <a:pPr indent="0" lvl="0" marL="0" marR="0" rtl="0" algn="l">
                <a:spcBef>
                  <a:spcPts val="0"/>
                </a:spcBef>
                <a:buSzPct val="25000"/>
                <a:buNone/>
              </a:pPr>
              <a:r>
                <a:rPr b="0" baseline="0" i="0" lang="en" sz="2000" u="none" cap="none" strike="noStrike">
                  <a:solidFill>
                    <a:schemeClr val="dk1"/>
                  </a:solidFill>
                  <a:latin typeface="Calibri"/>
                  <a:ea typeface="Calibri"/>
                  <a:cs typeface="Calibri"/>
                  <a:sym typeface="Calibri"/>
                </a:rPr>
                <a:t>Searchable PKE </a:t>
              </a:r>
              <a:r>
                <a:rPr b="1" baseline="0" i="0" lang="en" sz="2000" u="none" cap="none" strike="noStrike">
                  <a:solidFill>
                    <a:schemeClr val="dk1"/>
                  </a:solidFill>
                  <a:latin typeface="Calibri"/>
                  <a:ea typeface="Calibri"/>
                  <a:cs typeface="Calibri"/>
                  <a:sym typeface="Calibri"/>
                </a:rPr>
                <a:t>[BBO07]</a:t>
              </a:r>
              <a:r>
                <a:rPr b="0" baseline="0" i="0" lang="en" sz="2000" u="none" cap="none" strike="noStrike">
                  <a:solidFill>
                    <a:schemeClr val="dk1"/>
                  </a:solidFill>
                  <a:latin typeface="Calibri"/>
                  <a:ea typeface="Calibri"/>
                  <a:cs typeface="Calibri"/>
                  <a:sym typeface="Calibri"/>
                </a:rPr>
                <a:t> </a:t>
              </a:r>
            </a:p>
          </p:txBody>
        </p:sp>
        <p:sp>
          <p:nvSpPr>
            <p:cNvPr id="243" name="Shape 243"/>
            <p:cNvSpPr txBox="1"/>
            <p:nvPr/>
          </p:nvSpPr>
          <p:spPr>
            <a:xfrm>
              <a:off x="-3086026" y="5507510"/>
              <a:ext cx="6251099" cy="400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 sz="2400">
                  <a:solidFill>
                    <a:schemeClr val="dk1"/>
                  </a:solidFill>
                  <a:latin typeface="Calibri"/>
                  <a:ea typeface="Calibri"/>
                  <a:cs typeface="Calibri"/>
                  <a:sym typeface="Calibri"/>
                </a:rPr>
                <a:t>Regular encryption does not work, including </a:t>
              </a:r>
              <a:r>
                <a:rPr b="0" baseline="0" i="0" lang="en" sz="2400" u="none" cap="none" strike="noStrike">
                  <a:solidFill>
                    <a:schemeClr val="dk1"/>
                  </a:solidFill>
                  <a:latin typeface="Calibri"/>
                  <a:ea typeface="Calibri"/>
                  <a:cs typeface="Calibri"/>
                  <a:sym typeface="Calibri"/>
                </a:rPr>
                <a:t> </a:t>
              </a:r>
            </a:p>
          </p:txBody>
        </p:sp>
      </p:grpSp>
      <p:sp>
        <p:nvSpPr>
          <p:cNvPr id="244" name="Shape 244"/>
          <p:cNvSpPr txBox="1"/>
          <p:nvPr/>
        </p:nvSpPr>
        <p:spPr>
          <a:xfrm>
            <a:off x="5708426" y="5098703"/>
            <a:ext cx="431999" cy="11079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6600" u="none" cap="none" strike="noStrike">
                <a:solidFill>
                  <a:schemeClr val="dk1"/>
                </a:solidFill>
                <a:latin typeface="Calibri"/>
                <a:ea typeface="Calibri"/>
                <a:cs typeface="Calibri"/>
                <a:sym typeface="Calibri"/>
              </a:rPr>
              <a:t>{</a:t>
            </a:r>
          </a:p>
        </p:txBody>
      </p:sp>
      <p:sp>
        <p:nvSpPr>
          <p:cNvPr id="245" name="Shape 245"/>
          <p:cNvSpPr/>
          <p:nvPr/>
        </p:nvSpPr>
        <p:spPr>
          <a:xfrm>
            <a:off x="662852" y="879300"/>
            <a:ext cx="751499" cy="338699"/>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baseline="0" i="0" lang="en" sz="1600" u="none" cap="none" strike="noStrike">
                <a:solidFill>
                  <a:schemeClr val="dk1"/>
                </a:solidFill>
                <a:latin typeface="Galdeano"/>
                <a:ea typeface="Galdeano"/>
                <a:cs typeface="Galdeano"/>
                <a:sym typeface="Galdeano"/>
              </a:rPr>
              <a:t>Alice</a:t>
            </a:r>
          </a:p>
        </p:txBody>
      </p:sp>
      <p:sp>
        <p:nvSpPr>
          <p:cNvPr id="246" name="Shape 246"/>
          <p:cNvSpPr/>
          <p:nvPr/>
        </p:nvSpPr>
        <p:spPr>
          <a:xfrm>
            <a:off x="7716522" y="780425"/>
            <a:ext cx="751499" cy="338699"/>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baseline="0" i="0" lang="en" sz="1600" u="none" cap="none" strike="noStrike">
                <a:solidFill>
                  <a:schemeClr val="dk1"/>
                </a:solidFill>
                <a:latin typeface="Galdeano"/>
                <a:ea typeface="Galdeano"/>
                <a:cs typeface="Galdeano"/>
                <a:sym typeface="Galdeano"/>
              </a:rPr>
              <a:t>Bob</a:t>
            </a:r>
          </a:p>
        </p:txBody>
      </p:sp>
      <p:pic>
        <p:nvPicPr>
          <p:cNvPr id="247" name="Shape 247"/>
          <p:cNvPicPr preferRelativeResize="0"/>
          <p:nvPr/>
        </p:nvPicPr>
        <p:blipFill rotWithShape="1">
          <a:blip r:embed="rId13">
            <a:alphaModFix/>
          </a:blip>
          <a:srcRect b="0" l="0" r="0" t="0"/>
          <a:stretch/>
        </p:blipFill>
        <p:spPr>
          <a:xfrm>
            <a:off x="7631235" y="1118969"/>
            <a:ext cx="869999" cy="825000"/>
          </a:xfrm>
          <a:prstGeom prst="rect">
            <a:avLst/>
          </a:prstGeom>
          <a:noFill/>
          <a:ln>
            <a:noFill/>
          </a:ln>
        </p:spPr>
      </p:pic>
      <p:sp>
        <p:nvSpPr>
          <p:cNvPr id="248" name="Shape 248"/>
          <p:cNvSpPr/>
          <p:nvPr/>
        </p:nvSpPr>
        <p:spPr>
          <a:xfrm>
            <a:off x="8250807" y="1170487"/>
            <a:ext cx="525600" cy="400199"/>
          </a:xfrm>
          <a:prstGeom prst="rect">
            <a:avLst/>
          </a:prstGeom>
          <a:blipFill rotWithShape="1">
            <a:blip r:embed="rId14">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49" name="Shape 249"/>
          <p:cNvSpPr txBox="1"/>
          <p:nvPr/>
        </p:nvSpPr>
        <p:spPr>
          <a:xfrm>
            <a:off x="1263826" y="4889975"/>
            <a:ext cx="4098599" cy="400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 sz="2000">
                <a:solidFill>
                  <a:schemeClr val="dk1"/>
                </a:solidFill>
                <a:latin typeface="Calibri"/>
                <a:ea typeface="Calibri"/>
                <a:cs typeface="Calibri"/>
                <a:sym typeface="Calibri"/>
              </a:rPr>
              <a:t>Bob cannot decrypt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A</a:t>
            </a:r>
          </a:p>
        </p:txBody>
      </p:sp>
      <p:sp>
        <p:nvSpPr>
          <p:cNvPr id="250" name="Shape 250"/>
          <p:cNvSpPr/>
          <p:nvPr/>
        </p:nvSpPr>
        <p:spPr>
          <a:xfrm>
            <a:off x="3914483" y="4884846"/>
            <a:ext cx="508799" cy="500100"/>
          </a:xfrm>
          <a:prstGeom prst="noSmoking">
            <a:avLst>
              <a:gd fmla="val 18750" name="adj"/>
            </a:avLst>
          </a:prstGeom>
          <a:solidFill>
            <a:schemeClr val="accent2"/>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dk1"/>
              </a:solidFill>
              <a:latin typeface="Calibri"/>
              <a:ea typeface="Calibri"/>
              <a:cs typeface="Calibri"/>
              <a:sym typeface="Calibri"/>
            </a:endParaRPr>
          </a:p>
        </p:txBody>
      </p:sp>
      <p:sp>
        <p:nvSpPr>
          <p:cNvPr id="251" name="Shape 251"/>
          <p:cNvSpPr txBox="1"/>
          <p:nvPr/>
        </p:nvSpPr>
        <p:spPr>
          <a:xfrm>
            <a:off x="1263826" y="4432775"/>
            <a:ext cx="4098599" cy="400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 sz="2000">
                <a:solidFill>
                  <a:schemeClr val="dk1"/>
                </a:solidFill>
                <a:latin typeface="Calibri"/>
                <a:ea typeface="Calibri"/>
                <a:cs typeface="Calibri"/>
                <a:sym typeface="Calibri"/>
              </a:rPr>
              <a:t>Server has to store both </a:t>
            </a:r>
            <a:r>
              <a:rPr i="1" lang="en" sz="2000">
                <a:solidFill>
                  <a:schemeClr val="dk1"/>
                </a:solidFill>
                <a:latin typeface="Cambria"/>
                <a:ea typeface="Cambria"/>
                <a:cs typeface="Cambria"/>
                <a:sym typeface="Cambria"/>
              </a:rPr>
              <a:t>c</a:t>
            </a:r>
            <a:r>
              <a:rPr baseline="-25000" i="1" lang="en" sz="2000">
                <a:solidFill>
                  <a:schemeClr val="dk1"/>
                </a:solidFill>
                <a:latin typeface="Cambria"/>
                <a:ea typeface="Cambria"/>
                <a:cs typeface="Cambria"/>
                <a:sym typeface="Cambria"/>
              </a:rPr>
              <a:t>A </a:t>
            </a:r>
            <a:r>
              <a:rPr lang="en" sz="2000">
                <a:solidFill>
                  <a:schemeClr val="dk1"/>
                </a:solidFill>
                <a:latin typeface="Cambria"/>
                <a:ea typeface="Cambria"/>
                <a:cs typeface="Cambria"/>
                <a:sym typeface="Cambria"/>
              </a:rPr>
              <a:t>and</a:t>
            </a:r>
            <a:r>
              <a:rPr i="1" lang="en" sz="2000">
                <a:solidFill>
                  <a:schemeClr val="dk1"/>
                </a:solidFill>
                <a:latin typeface="Cambria"/>
                <a:ea typeface="Cambria"/>
                <a:cs typeface="Cambria"/>
                <a:sym typeface="Cambria"/>
              </a:rPr>
              <a:t> c</a:t>
            </a:r>
            <a:r>
              <a:rPr baseline="-25000" i="1" lang="en" sz="2000">
                <a:solidFill>
                  <a:schemeClr val="dk1"/>
                </a:solidFill>
                <a:latin typeface="Cambria"/>
                <a:ea typeface="Cambria"/>
                <a:cs typeface="Cambria"/>
                <a:sym typeface="Cambria"/>
              </a:rPr>
              <a:t>B</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40"/>
                                        </p:tgtEl>
                                        <p:attrNameLst>
                                          <p:attrName>style.visibility</p:attrName>
                                        </p:attrNameLst>
                                      </p:cBhvr>
                                      <p:to>
                                        <p:strVal val="visible"/>
                                      </p:to>
                                    </p:set>
                                    <p:animEffect filter="fade" transition="in">
                                      <p:cBhvr>
                                        <p:cTn dur="1"/>
                                        <p:tgtEl>
                                          <p:spTgt spid="240"/>
                                        </p:tgtEl>
                                      </p:cBhvr>
                                    </p:animEffect>
                                  </p:childTnLst>
                                </p:cTn>
                              </p:par>
                              <p:par>
                                <p:cTn fill="hold" nodeType="withEffect" presetClass="entr" presetID="10" presetSubtype="0">
                                  <p:stCondLst>
                                    <p:cond delay="0"/>
                                  </p:stCondLst>
                                  <p:childTnLst>
                                    <p:set>
                                      <p:cBhvr>
                                        <p:cTn dur="1" fill="hold">
                                          <p:stCondLst>
                                            <p:cond delay="0"/>
                                          </p:stCondLst>
                                        </p:cTn>
                                        <p:tgtEl>
                                          <p:spTgt spid="241"/>
                                        </p:tgtEl>
                                        <p:attrNameLst>
                                          <p:attrName>style.visibility</p:attrName>
                                        </p:attrNameLst>
                                      </p:cBhvr>
                                      <p:to>
                                        <p:strVal val="visible"/>
                                      </p:to>
                                    </p:set>
                                    <p:animEffect filter="fade" transition="in">
                                      <p:cBhvr>
                                        <p:cTn dur="1"/>
                                        <p:tgtEl>
                                          <p:spTgt spid="241"/>
                                        </p:tgtEl>
                                      </p:cBhvr>
                                    </p:animEffect>
                                  </p:childTnLst>
                                </p:cTn>
                              </p:par>
                              <p:par>
                                <p:cTn fill="hold" nodeType="withEffect" presetClass="entr" presetID="10" presetSubtype="0">
                                  <p:stCondLst>
                                    <p:cond delay="0"/>
                                  </p:stCondLst>
                                  <p:childTnLst>
                                    <p:set>
                                      <p:cBhvr>
                                        <p:cTn dur="1" fill="hold">
                                          <p:stCondLst>
                                            <p:cond delay="0"/>
                                          </p:stCondLst>
                                        </p:cTn>
                                        <p:tgtEl>
                                          <p:spTgt spid="244"/>
                                        </p:tgtEl>
                                        <p:attrNameLst>
                                          <p:attrName>style.visibility</p:attrName>
                                        </p:attrNameLst>
                                      </p:cBhvr>
                                      <p:to>
                                        <p:strVal val="visible"/>
                                      </p:to>
                                    </p:set>
                                    <p:animEffect filter="fade" transition="in">
                                      <p:cBhvr>
                                        <p:cTn dur="1"/>
                                        <p:tgtEl>
                                          <p:spTgt spid="2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6" name="Shape 256"/>
        <p:cNvGrpSpPr/>
        <p:nvPr/>
      </p:nvGrpSpPr>
      <p:grpSpPr>
        <a:xfrm>
          <a:off x="0" y="0"/>
          <a:ext cx="0" cy="0"/>
          <a:chOff x="0" y="0"/>
          <a:chExt cx="0" cy="0"/>
        </a:xfrm>
      </p:grpSpPr>
      <p:sp>
        <p:nvSpPr>
          <p:cNvPr id="257" name="Shape 257"/>
          <p:cNvSpPr/>
          <p:nvPr/>
        </p:nvSpPr>
        <p:spPr>
          <a:xfrm>
            <a:off x="315600" y="4139075"/>
            <a:ext cx="1422600" cy="1452300"/>
          </a:xfrm>
          <a:prstGeom prst="ellipse">
            <a:avLst/>
          </a:prstGeom>
          <a:noFill/>
          <a:ln cap="flat" w="19050">
            <a:solidFill>
              <a:srgbClr val="980000"/>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258" name="Shape 258"/>
          <p:cNvSpPr/>
          <p:nvPr/>
        </p:nvSpPr>
        <p:spPr>
          <a:xfrm>
            <a:off x="7459625" y="4113537"/>
            <a:ext cx="1422600" cy="1452300"/>
          </a:xfrm>
          <a:prstGeom prst="ellipse">
            <a:avLst/>
          </a:prstGeom>
          <a:noFill/>
          <a:ln cap="flat" w="19050">
            <a:solidFill>
              <a:srgbClr val="980000"/>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259" name="Shape 259"/>
          <p:cNvSpPr txBox="1"/>
          <p:nvPr>
            <p:ph type="title"/>
          </p:nvPr>
        </p:nvSpPr>
        <p:spPr>
          <a:xfrm>
            <a:off x="0" y="8619"/>
            <a:ext cx="9144000" cy="609599"/>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Galdeano"/>
              <a:buNone/>
            </a:pPr>
            <a:r>
              <a:rPr b="1" lang="en" sz="3600">
                <a:solidFill>
                  <a:schemeClr val="dk1"/>
                </a:solidFill>
              </a:rPr>
              <a:t>Convergent Encryption</a:t>
            </a:r>
          </a:p>
        </p:txBody>
      </p:sp>
      <p:sp>
        <p:nvSpPr>
          <p:cNvPr id="260" name="Shape 260"/>
          <p:cNvSpPr txBox="1"/>
          <p:nvPr/>
        </p:nvSpPr>
        <p:spPr>
          <a:xfrm>
            <a:off x="742229" y="3199107"/>
            <a:ext cx="529200" cy="461699"/>
          </a:xfrm>
          <a:prstGeom prst="rect">
            <a:avLst/>
          </a:prstGeom>
          <a:blipFill rotWithShape="1">
            <a:blip r:embed="rId3">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61" name="Shape 261"/>
          <p:cNvSpPr txBox="1"/>
          <p:nvPr/>
        </p:nvSpPr>
        <p:spPr>
          <a:xfrm>
            <a:off x="3484271" y="1882480"/>
            <a:ext cx="547800" cy="461699"/>
          </a:xfrm>
          <a:prstGeom prst="rect">
            <a:avLst/>
          </a:prstGeom>
          <a:blipFill rotWithShape="1">
            <a:blip r:embed="rId4">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262" name="Shape 262"/>
          <p:cNvCxnSpPr>
            <a:stCxn id="263" idx="3"/>
            <a:endCxn id="261" idx="1"/>
          </p:cNvCxnSpPr>
          <p:nvPr/>
        </p:nvCxnSpPr>
        <p:spPr>
          <a:xfrm flipH="1" rot="10800000">
            <a:off x="2720771" y="2113330"/>
            <a:ext cx="763500" cy="3900"/>
          </a:xfrm>
          <a:prstGeom prst="straightConnector1">
            <a:avLst/>
          </a:prstGeom>
          <a:noFill/>
          <a:ln cap="flat" w="9525">
            <a:solidFill>
              <a:srgbClr val="7F7F7F"/>
            </a:solidFill>
            <a:prstDash val="solid"/>
            <a:round/>
            <a:headEnd len="med" w="med" type="none"/>
            <a:tailEnd len="lg" w="lg" type="triangle"/>
          </a:ln>
        </p:spPr>
      </p:cxnSp>
      <p:sp>
        <p:nvSpPr>
          <p:cNvPr id="264" name="Shape 264"/>
          <p:cNvSpPr/>
          <p:nvPr/>
        </p:nvSpPr>
        <p:spPr>
          <a:xfrm>
            <a:off x="3293528" y="2972741"/>
            <a:ext cx="914400" cy="914400"/>
          </a:xfrm>
          <a:prstGeom prst="rect">
            <a:avLst/>
          </a:prstGeom>
          <a:blipFill rotWithShape="1">
            <a:blip r:embed="rId5">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265" name="Shape 265"/>
          <p:cNvCxnSpPr>
            <a:endCxn id="260" idx="0"/>
          </p:cNvCxnSpPr>
          <p:nvPr/>
        </p:nvCxnSpPr>
        <p:spPr>
          <a:xfrm>
            <a:off x="1006829" y="2113407"/>
            <a:ext cx="0" cy="1085700"/>
          </a:xfrm>
          <a:prstGeom prst="straightConnector1">
            <a:avLst/>
          </a:prstGeom>
          <a:noFill/>
          <a:ln cap="flat" w="9525">
            <a:solidFill>
              <a:srgbClr val="7F7F7F"/>
            </a:solidFill>
            <a:prstDash val="solid"/>
            <a:round/>
            <a:headEnd len="med" w="med" type="none"/>
            <a:tailEnd len="med" w="med" type="none"/>
          </a:ln>
        </p:spPr>
      </p:cxnSp>
      <p:sp>
        <p:nvSpPr>
          <p:cNvPr id="266" name="Shape 266"/>
          <p:cNvSpPr/>
          <p:nvPr/>
        </p:nvSpPr>
        <p:spPr>
          <a:xfrm>
            <a:off x="6245857" y="2992217"/>
            <a:ext cx="914400" cy="914400"/>
          </a:xfrm>
          <a:prstGeom prst="rect">
            <a:avLst/>
          </a:prstGeom>
          <a:blipFill rotWithShape="1">
            <a:blip r:embed="rId6">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267" name="Shape 267"/>
          <p:cNvCxnSpPr>
            <a:stCxn id="261" idx="2"/>
            <a:endCxn id="264" idx="0"/>
          </p:cNvCxnSpPr>
          <p:nvPr/>
        </p:nvCxnSpPr>
        <p:spPr>
          <a:xfrm flipH="1">
            <a:off x="3750671" y="2344180"/>
            <a:ext cx="7500" cy="628500"/>
          </a:xfrm>
          <a:prstGeom prst="straightConnector1">
            <a:avLst/>
          </a:prstGeom>
          <a:noFill/>
          <a:ln cap="flat" w="9525">
            <a:solidFill>
              <a:srgbClr val="7F7F7F"/>
            </a:solidFill>
            <a:prstDash val="solid"/>
            <a:round/>
            <a:headEnd len="med" w="med" type="none"/>
            <a:tailEnd len="lg" w="lg" type="triangle"/>
          </a:ln>
        </p:spPr>
      </p:cxnSp>
      <p:cxnSp>
        <p:nvCxnSpPr>
          <p:cNvPr id="268" name="Shape 268"/>
          <p:cNvCxnSpPr>
            <a:stCxn id="264" idx="3"/>
          </p:cNvCxnSpPr>
          <p:nvPr/>
        </p:nvCxnSpPr>
        <p:spPr>
          <a:xfrm>
            <a:off x="4207928" y="3429941"/>
            <a:ext cx="813900" cy="0"/>
          </a:xfrm>
          <a:prstGeom prst="straightConnector1">
            <a:avLst/>
          </a:prstGeom>
          <a:noFill/>
          <a:ln cap="flat" w="9525">
            <a:solidFill>
              <a:srgbClr val="7F7F7F"/>
            </a:solidFill>
            <a:prstDash val="solid"/>
            <a:round/>
            <a:headEnd len="med" w="med" type="none"/>
            <a:tailEnd len="lg" w="lg" type="triangle"/>
          </a:ln>
        </p:spPr>
      </p:cxnSp>
      <p:sp>
        <p:nvSpPr>
          <p:cNvPr id="269" name="Shape 269"/>
          <p:cNvSpPr txBox="1"/>
          <p:nvPr/>
        </p:nvSpPr>
        <p:spPr>
          <a:xfrm>
            <a:off x="5031689" y="3172237"/>
            <a:ext cx="404400" cy="461699"/>
          </a:xfrm>
          <a:prstGeom prst="rect">
            <a:avLst/>
          </a:prstGeom>
          <a:blipFill rotWithShape="1">
            <a:blip r:embed="rId7">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270" name="Shape 270"/>
          <p:cNvCxnSpPr>
            <a:stCxn id="260" idx="3"/>
            <a:endCxn id="264" idx="1"/>
          </p:cNvCxnSpPr>
          <p:nvPr/>
        </p:nvCxnSpPr>
        <p:spPr>
          <a:xfrm>
            <a:off x="1271429" y="3429957"/>
            <a:ext cx="2022000" cy="0"/>
          </a:xfrm>
          <a:prstGeom prst="straightConnector1">
            <a:avLst/>
          </a:prstGeom>
          <a:noFill/>
          <a:ln cap="flat" w="9525">
            <a:solidFill>
              <a:srgbClr val="7F7F7F"/>
            </a:solidFill>
            <a:prstDash val="solid"/>
            <a:round/>
            <a:headEnd len="med" w="med" type="none"/>
            <a:tailEnd len="lg" w="lg" type="triangle"/>
          </a:ln>
        </p:spPr>
      </p:cxnSp>
      <p:sp>
        <p:nvSpPr>
          <p:cNvPr id="271" name="Shape 271"/>
          <p:cNvSpPr txBox="1"/>
          <p:nvPr/>
        </p:nvSpPr>
        <p:spPr>
          <a:xfrm>
            <a:off x="3955286" y="1595397"/>
            <a:ext cx="3738899" cy="400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 sz="2000">
                <a:solidFill>
                  <a:schemeClr val="dk1"/>
                </a:solidFill>
                <a:latin typeface="Calibri"/>
                <a:ea typeface="Calibri"/>
                <a:cs typeface="Calibri"/>
                <a:sym typeface="Calibri"/>
              </a:rPr>
              <a:t>Key </a:t>
            </a:r>
            <a:r>
              <a:rPr i="1" lang="en" sz="2000">
                <a:solidFill>
                  <a:schemeClr val="dk1"/>
                </a:solidFill>
                <a:latin typeface="Cambria"/>
                <a:ea typeface="Cambria"/>
                <a:cs typeface="Cambria"/>
                <a:sym typeface="Cambria"/>
              </a:rPr>
              <a:t>k</a:t>
            </a:r>
            <a:r>
              <a:rPr lang="en" sz="2000">
                <a:solidFill>
                  <a:schemeClr val="dk1"/>
                </a:solidFill>
                <a:latin typeface="Calibri"/>
                <a:ea typeface="Calibri"/>
                <a:cs typeface="Calibri"/>
                <a:sym typeface="Calibri"/>
              </a:rPr>
              <a:t> is hash of the message</a:t>
            </a:r>
          </a:p>
        </p:txBody>
      </p:sp>
      <p:cxnSp>
        <p:nvCxnSpPr>
          <p:cNvPr id="272" name="Shape 272"/>
          <p:cNvCxnSpPr/>
          <p:nvPr/>
        </p:nvCxnSpPr>
        <p:spPr>
          <a:xfrm>
            <a:off x="5417764" y="3435057"/>
            <a:ext cx="813899" cy="0"/>
          </a:xfrm>
          <a:prstGeom prst="straightConnector1">
            <a:avLst/>
          </a:prstGeom>
          <a:noFill/>
          <a:ln cap="flat" w="9525">
            <a:solidFill>
              <a:srgbClr val="7F7F7F"/>
            </a:solidFill>
            <a:prstDash val="solid"/>
            <a:round/>
            <a:headEnd len="med" w="med" type="none"/>
            <a:tailEnd len="lg" w="lg" type="triangle"/>
          </a:ln>
        </p:spPr>
      </p:cxnSp>
      <p:cxnSp>
        <p:nvCxnSpPr>
          <p:cNvPr id="273" name="Shape 273"/>
          <p:cNvCxnSpPr/>
          <p:nvPr/>
        </p:nvCxnSpPr>
        <p:spPr>
          <a:xfrm>
            <a:off x="7159197" y="3445460"/>
            <a:ext cx="740100" cy="0"/>
          </a:xfrm>
          <a:prstGeom prst="straightConnector1">
            <a:avLst/>
          </a:prstGeom>
          <a:noFill/>
          <a:ln cap="flat" w="9525">
            <a:solidFill>
              <a:srgbClr val="7F7F7F"/>
            </a:solidFill>
            <a:prstDash val="solid"/>
            <a:round/>
            <a:headEnd len="med" w="med" type="none"/>
            <a:tailEnd len="lg" w="lg" type="triangle"/>
          </a:ln>
        </p:spPr>
      </p:cxnSp>
      <p:sp>
        <p:nvSpPr>
          <p:cNvPr id="274" name="Shape 274"/>
          <p:cNvSpPr txBox="1"/>
          <p:nvPr/>
        </p:nvSpPr>
        <p:spPr>
          <a:xfrm>
            <a:off x="7902040" y="3208241"/>
            <a:ext cx="522299" cy="461699"/>
          </a:xfrm>
          <a:prstGeom prst="rect">
            <a:avLst/>
          </a:prstGeom>
          <a:blipFill rotWithShape="1">
            <a:blip r:embed="rId8">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275" name="Shape 275"/>
          <p:cNvCxnSpPr>
            <a:endCxn id="266" idx="0"/>
          </p:cNvCxnSpPr>
          <p:nvPr/>
        </p:nvCxnSpPr>
        <p:spPr>
          <a:xfrm>
            <a:off x="6703057" y="2128217"/>
            <a:ext cx="0" cy="864000"/>
          </a:xfrm>
          <a:prstGeom prst="straightConnector1">
            <a:avLst/>
          </a:prstGeom>
          <a:noFill/>
          <a:ln cap="flat" w="9525">
            <a:solidFill>
              <a:srgbClr val="7F7F7F"/>
            </a:solidFill>
            <a:prstDash val="solid"/>
            <a:round/>
            <a:headEnd len="med" w="med" type="none"/>
            <a:tailEnd len="lg" w="lg" type="triangle"/>
          </a:ln>
        </p:spPr>
      </p:cxnSp>
      <p:cxnSp>
        <p:nvCxnSpPr>
          <p:cNvPr id="276" name="Shape 276"/>
          <p:cNvCxnSpPr/>
          <p:nvPr/>
        </p:nvCxnSpPr>
        <p:spPr>
          <a:xfrm flipH="1" rot="10800000">
            <a:off x="3903667" y="2120542"/>
            <a:ext cx="2799299" cy="5100"/>
          </a:xfrm>
          <a:prstGeom prst="straightConnector1">
            <a:avLst/>
          </a:prstGeom>
          <a:noFill/>
          <a:ln cap="flat" w="9525">
            <a:solidFill>
              <a:srgbClr val="7F7F7F"/>
            </a:solidFill>
            <a:prstDash val="solid"/>
            <a:round/>
            <a:headEnd len="med" w="med" type="none"/>
            <a:tailEnd len="med" w="med" type="none"/>
          </a:ln>
        </p:spPr>
      </p:cxnSp>
      <p:cxnSp>
        <p:nvCxnSpPr>
          <p:cNvPr id="277" name="Shape 277"/>
          <p:cNvCxnSpPr/>
          <p:nvPr/>
        </p:nvCxnSpPr>
        <p:spPr>
          <a:xfrm>
            <a:off x="1006964" y="2113368"/>
            <a:ext cx="799499" cy="3900"/>
          </a:xfrm>
          <a:prstGeom prst="straightConnector1">
            <a:avLst/>
          </a:prstGeom>
          <a:noFill/>
          <a:ln cap="flat" w="9525">
            <a:solidFill>
              <a:srgbClr val="7F7F7F"/>
            </a:solidFill>
            <a:prstDash val="solid"/>
            <a:round/>
            <a:headEnd len="med" w="med" type="none"/>
            <a:tailEnd len="lg" w="lg" type="triangle"/>
          </a:ln>
        </p:spPr>
      </p:cxnSp>
      <p:sp>
        <p:nvSpPr>
          <p:cNvPr id="278" name="Shape 278"/>
          <p:cNvSpPr/>
          <p:nvPr/>
        </p:nvSpPr>
        <p:spPr>
          <a:xfrm>
            <a:off x="1808569" y="1687875"/>
            <a:ext cx="914400" cy="914400"/>
          </a:xfrm>
          <a:prstGeom prst="rect">
            <a:avLst/>
          </a:prstGeom>
          <a:solidFill>
            <a:srgbClr val="B6D7A8"/>
          </a:solidFill>
          <a:ln>
            <a:noFill/>
          </a:ln>
        </p:spPr>
        <p:txBody>
          <a:bodyPr anchorCtr="0" anchor="ctr" bIns="91425" lIns="91425" rIns="91425" tIns="91425">
            <a:noAutofit/>
          </a:bodyPr>
          <a:lstStyle/>
          <a:p>
            <a:pPr algn="ctr">
              <a:spcBef>
                <a:spcPts val="0"/>
              </a:spcBef>
              <a:buNone/>
            </a:pPr>
            <a:r>
              <a:rPr b="1" lang="en" sz="3000">
                <a:solidFill>
                  <a:srgbClr val="FF9900"/>
                </a:solidFill>
                <a:latin typeface="Cambria"/>
                <a:ea typeface="Cambria"/>
                <a:cs typeface="Cambria"/>
                <a:sym typeface="Cambria"/>
              </a:rPr>
              <a:t>H</a:t>
            </a:r>
          </a:p>
        </p:txBody>
      </p:sp>
      <p:pic>
        <p:nvPicPr>
          <p:cNvPr id="279" name="Shape 279"/>
          <p:cNvPicPr preferRelativeResize="0"/>
          <p:nvPr/>
        </p:nvPicPr>
        <p:blipFill rotWithShape="1">
          <a:blip r:embed="rId9">
            <a:alphaModFix/>
          </a:blip>
          <a:srcRect b="0" l="0" r="0" t="0"/>
          <a:stretch/>
        </p:blipFill>
        <p:spPr>
          <a:xfrm>
            <a:off x="601845" y="4512628"/>
            <a:ext cx="888600" cy="888600"/>
          </a:xfrm>
          <a:prstGeom prst="rect">
            <a:avLst/>
          </a:prstGeom>
          <a:noFill/>
          <a:ln>
            <a:noFill/>
          </a:ln>
        </p:spPr>
      </p:pic>
      <p:sp>
        <p:nvSpPr>
          <p:cNvPr id="280" name="Shape 280"/>
          <p:cNvSpPr/>
          <p:nvPr/>
        </p:nvSpPr>
        <p:spPr>
          <a:xfrm>
            <a:off x="2268251" y="4905400"/>
            <a:ext cx="473100" cy="400199"/>
          </a:xfrm>
          <a:prstGeom prst="rect">
            <a:avLst/>
          </a:prstGeom>
          <a:blipFill rotWithShape="1">
            <a:blip r:embed="rId10">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81" name="Shape 281"/>
          <p:cNvSpPr/>
          <p:nvPr/>
        </p:nvSpPr>
        <p:spPr>
          <a:xfrm>
            <a:off x="6527357" y="4945596"/>
            <a:ext cx="492300" cy="400199"/>
          </a:xfrm>
          <a:prstGeom prst="rect">
            <a:avLst/>
          </a:prstGeom>
          <a:blipFill rotWithShape="1">
            <a:blip r:embed="rId11">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82" name="Shape 282"/>
          <p:cNvSpPr txBox="1"/>
          <p:nvPr/>
        </p:nvSpPr>
        <p:spPr>
          <a:xfrm>
            <a:off x="3400142" y="5942091"/>
            <a:ext cx="2127899" cy="369299"/>
          </a:xfrm>
          <a:prstGeom prst="rect">
            <a:avLst/>
          </a:prstGeom>
          <a:blipFill rotWithShape="1">
            <a:blip r:embed="rId12">
              <a:alphaModFix/>
            </a:blip>
            <a:stretch>
              <a:fillRect b="-24588" l="0" r="0" t="-8199"/>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83" name="Shape 283"/>
          <p:cNvSpPr/>
          <p:nvPr/>
        </p:nvSpPr>
        <p:spPr>
          <a:xfrm>
            <a:off x="3240033" y="4092198"/>
            <a:ext cx="2749799" cy="2667599"/>
          </a:xfrm>
          <a:prstGeom prst="ellipse">
            <a:avLst/>
          </a:prstGeom>
          <a:solidFill>
            <a:srgbClr val="EAF1DD"/>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cxnSp>
        <p:nvCxnSpPr>
          <p:cNvPr id="284" name="Shape 284"/>
          <p:cNvCxnSpPr/>
          <p:nvPr/>
        </p:nvCxnSpPr>
        <p:spPr>
          <a:xfrm rot="10800000">
            <a:off x="1721798" y="4957387"/>
            <a:ext cx="1550399" cy="714899"/>
          </a:xfrm>
          <a:prstGeom prst="straightConnector1">
            <a:avLst/>
          </a:prstGeom>
          <a:noFill/>
          <a:ln cap="flat" w="28575">
            <a:solidFill>
              <a:srgbClr val="4F6128"/>
            </a:solidFill>
            <a:prstDash val="solid"/>
            <a:round/>
            <a:headEnd len="med" w="med" type="stealth"/>
            <a:tailEnd len="lg" w="lg" type="none"/>
          </a:ln>
        </p:spPr>
      </p:cxnSp>
      <p:cxnSp>
        <p:nvCxnSpPr>
          <p:cNvPr id="285" name="Shape 285"/>
          <p:cNvCxnSpPr/>
          <p:nvPr/>
        </p:nvCxnSpPr>
        <p:spPr>
          <a:xfrm flipH="1">
            <a:off x="5980318" y="5011094"/>
            <a:ext cx="1494599" cy="666899"/>
          </a:xfrm>
          <a:prstGeom prst="straightConnector1">
            <a:avLst/>
          </a:prstGeom>
          <a:noFill/>
          <a:ln cap="flat" w="28575">
            <a:solidFill>
              <a:srgbClr val="4F6128"/>
            </a:solidFill>
            <a:prstDash val="solid"/>
            <a:round/>
            <a:headEnd len="med" w="med" type="none"/>
            <a:tailEnd len="lg" w="lg" type="triangle"/>
          </a:ln>
        </p:spPr>
      </p:cxnSp>
      <p:sp>
        <p:nvSpPr>
          <p:cNvPr id="286" name="Shape 286"/>
          <p:cNvSpPr/>
          <p:nvPr/>
        </p:nvSpPr>
        <p:spPr>
          <a:xfrm>
            <a:off x="4206301" y="4105875"/>
            <a:ext cx="1007700" cy="338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1" baseline="0" i="0" lang="en" sz="1600" u="none" cap="none" strike="noStrike">
                <a:solidFill>
                  <a:schemeClr val="dk1"/>
                </a:solidFill>
                <a:latin typeface="Galdeano"/>
                <a:ea typeface="Galdeano"/>
                <a:cs typeface="Galdeano"/>
                <a:sym typeface="Galdeano"/>
              </a:rPr>
              <a:t>Server</a:t>
            </a:r>
          </a:p>
        </p:txBody>
      </p:sp>
      <p:pic>
        <p:nvPicPr>
          <p:cNvPr id="287" name="Shape 287"/>
          <p:cNvPicPr preferRelativeResize="0"/>
          <p:nvPr/>
        </p:nvPicPr>
        <p:blipFill rotWithShape="1">
          <a:blip r:embed="rId13">
            <a:alphaModFix/>
          </a:blip>
          <a:srcRect b="0" l="0" r="0" t="0"/>
          <a:stretch/>
        </p:blipFill>
        <p:spPr>
          <a:xfrm>
            <a:off x="4035073" y="4884023"/>
            <a:ext cx="1112999" cy="1112999"/>
          </a:xfrm>
          <a:prstGeom prst="rect">
            <a:avLst/>
          </a:prstGeom>
          <a:noFill/>
          <a:ln>
            <a:noFill/>
          </a:ln>
        </p:spPr>
      </p:pic>
      <p:sp>
        <p:nvSpPr>
          <p:cNvPr id="288" name="Shape 288"/>
          <p:cNvSpPr txBox="1"/>
          <p:nvPr/>
        </p:nvSpPr>
        <p:spPr>
          <a:xfrm>
            <a:off x="3616042" y="5942091"/>
            <a:ext cx="1928100" cy="400199"/>
          </a:xfrm>
          <a:prstGeom prst="rect">
            <a:avLst/>
          </a:prstGeom>
          <a:blipFill rotWithShape="1">
            <a:blip r:embed="rId14">
              <a:alphaModFix/>
            </a:blip>
            <a:stretch>
              <a:fillRect b="-25758" l="0" r="0" t="-7569"/>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89" name="Shape 289"/>
          <p:cNvSpPr/>
          <p:nvPr/>
        </p:nvSpPr>
        <p:spPr>
          <a:xfrm>
            <a:off x="1263824" y="4713155"/>
            <a:ext cx="506399" cy="400199"/>
          </a:xfrm>
          <a:prstGeom prst="rect">
            <a:avLst/>
          </a:prstGeom>
          <a:blipFill rotWithShape="1">
            <a:blip r:embed="rId15">
              <a:alphaModFix/>
            </a:blip>
            <a:stretch>
              <a:fillRect b="-1539"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90" name="Shape 290"/>
          <p:cNvSpPr/>
          <p:nvPr/>
        </p:nvSpPr>
        <p:spPr>
          <a:xfrm>
            <a:off x="281862" y="4155900"/>
            <a:ext cx="1550399" cy="338699"/>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baseline="0" i="0" lang="en" sz="1600" u="none" cap="none" strike="noStrike">
                <a:solidFill>
                  <a:schemeClr val="dk1"/>
                </a:solidFill>
                <a:latin typeface="Galdeano"/>
                <a:ea typeface="Galdeano"/>
                <a:cs typeface="Galdeano"/>
                <a:sym typeface="Galdeano"/>
              </a:rPr>
              <a:t>Alice</a:t>
            </a:r>
          </a:p>
        </p:txBody>
      </p:sp>
      <p:sp>
        <p:nvSpPr>
          <p:cNvPr id="291" name="Shape 291"/>
          <p:cNvSpPr/>
          <p:nvPr/>
        </p:nvSpPr>
        <p:spPr>
          <a:xfrm>
            <a:off x="7716520" y="4133225"/>
            <a:ext cx="914400" cy="338699"/>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baseline="0" i="0" lang="en" sz="1600" u="none" cap="none" strike="noStrike">
                <a:solidFill>
                  <a:schemeClr val="dk1"/>
                </a:solidFill>
                <a:latin typeface="Galdeano"/>
                <a:ea typeface="Galdeano"/>
                <a:cs typeface="Galdeano"/>
                <a:sym typeface="Galdeano"/>
              </a:rPr>
              <a:t>Bob</a:t>
            </a:r>
          </a:p>
        </p:txBody>
      </p:sp>
      <p:pic>
        <p:nvPicPr>
          <p:cNvPr id="292" name="Shape 292"/>
          <p:cNvPicPr preferRelativeResize="0"/>
          <p:nvPr/>
        </p:nvPicPr>
        <p:blipFill rotWithShape="1">
          <a:blip r:embed="rId16">
            <a:alphaModFix/>
          </a:blip>
          <a:srcRect b="0" l="0" r="0" t="0"/>
          <a:stretch/>
        </p:blipFill>
        <p:spPr>
          <a:xfrm>
            <a:off x="7707435" y="4471769"/>
            <a:ext cx="869999" cy="825000"/>
          </a:xfrm>
          <a:prstGeom prst="rect">
            <a:avLst/>
          </a:prstGeom>
          <a:noFill/>
          <a:ln>
            <a:noFill/>
          </a:ln>
        </p:spPr>
      </p:pic>
      <p:sp>
        <p:nvSpPr>
          <p:cNvPr id="293" name="Shape 293"/>
          <p:cNvSpPr/>
          <p:nvPr/>
        </p:nvSpPr>
        <p:spPr>
          <a:xfrm>
            <a:off x="8327007" y="4523287"/>
            <a:ext cx="525600" cy="400199"/>
          </a:xfrm>
          <a:prstGeom prst="rect">
            <a:avLst/>
          </a:prstGeom>
          <a:blipFill rotWithShape="1">
            <a:blip r:embed="rId17">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94" name="Shape 294"/>
          <p:cNvSpPr/>
          <p:nvPr/>
        </p:nvSpPr>
        <p:spPr>
          <a:xfrm>
            <a:off x="140447" y="5555801"/>
            <a:ext cx="1809899" cy="369299"/>
          </a:xfrm>
          <a:prstGeom prst="rect">
            <a:avLst/>
          </a:prstGeom>
          <a:blipFill rotWithShape="1">
            <a:blip r:embed="rId18">
              <a:alphaModFix/>
            </a:blip>
            <a:stretch>
              <a:fillRect b="-13329"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95" name="Shape 295"/>
          <p:cNvSpPr/>
          <p:nvPr/>
        </p:nvSpPr>
        <p:spPr>
          <a:xfrm>
            <a:off x="6836717" y="5555801"/>
            <a:ext cx="1845899" cy="369299"/>
          </a:xfrm>
          <a:prstGeom prst="rect">
            <a:avLst/>
          </a:prstGeom>
          <a:blipFill rotWithShape="1">
            <a:blip r:embed="rId19">
              <a:alphaModFix/>
            </a:blip>
            <a:stretch>
              <a:fillRect b="-13329"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96" name="Shape 296"/>
          <p:cNvSpPr/>
          <p:nvPr/>
        </p:nvSpPr>
        <p:spPr>
          <a:xfrm>
            <a:off x="8460432" y="5558014"/>
            <a:ext cx="828900" cy="369299"/>
          </a:xfrm>
          <a:prstGeom prst="rect">
            <a:avLst/>
          </a:prstGeom>
          <a:blipFill rotWithShape="1">
            <a:blip r:embed="rId20">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297" name="Shape 297"/>
          <p:cNvSpPr txBox="1"/>
          <p:nvPr/>
        </p:nvSpPr>
        <p:spPr>
          <a:xfrm>
            <a:off x="5436100" y="94350"/>
            <a:ext cx="3665699" cy="461699"/>
          </a:xfrm>
          <a:prstGeom prst="rect">
            <a:avLst/>
          </a:prstGeom>
          <a:noFill/>
          <a:ln>
            <a:noFill/>
          </a:ln>
        </p:spPr>
        <p:txBody>
          <a:bodyPr anchorCtr="0" anchor="ctr" bIns="91425" lIns="91425" rIns="91425" tIns="91425">
            <a:noAutofit/>
          </a:bodyPr>
          <a:lstStyle/>
          <a:p>
            <a:pPr lvl="0" rtl="0" algn="r">
              <a:spcBef>
                <a:spcPts val="0"/>
              </a:spcBef>
              <a:buNone/>
            </a:pPr>
            <a:r>
              <a:rPr b="1" lang="en" sz="2000">
                <a:solidFill>
                  <a:srgbClr val="E36C09"/>
                </a:solidFill>
                <a:latin typeface="Calibri"/>
                <a:ea typeface="Calibri"/>
                <a:cs typeface="Calibri"/>
                <a:sym typeface="Calibri"/>
              </a:rPr>
              <a:t>Internet forums [DABST02]</a:t>
            </a:r>
          </a:p>
        </p:txBody>
      </p:sp>
      <p:sp>
        <p:nvSpPr>
          <p:cNvPr id="298" name="Shape 298"/>
          <p:cNvSpPr txBox="1"/>
          <p:nvPr/>
        </p:nvSpPr>
        <p:spPr>
          <a:xfrm>
            <a:off x="1006102" y="673775"/>
            <a:ext cx="7055700" cy="714899"/>
          </a:xfrm>
          <a:prstGeom prst="rect">
            <a:avLst/>
          </a:prstGeom>
          <a:noFill/>
          <a:ln cap="flat"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ctr">
              <a:spcBef>
                <a:spcPts val="0"/>
              </a:spcBef>
              <a:buSzPct val="25000"/>
              <a:buNone/>
            </a:pPr>
            <a:r>
              <a:rPr lang="en" sz="2000">
                <a:solidFill>
                  <a:schemeClr val="dk1"/>
                </a:solidFill>
                <a:latin typeface="Calibri"/>
                <a:ea typeface="Calibri"/>
                <a:cs typeface="Calibri"/>
                <a:sym typeface="Calibri"/>
              </a:rPr>
              <a:t> </a:t>
            </a:r>
            <a:r>
              <a:rPr i="1" lang="en" sz="2000">
                <a:solidFill>
                  <a:schemeClr val="dk1"/>
                </a:solidFill>
                <a:latin typeface="Cambria"/>
                <a:ea typeface="Cambria"/>
                <a:cs typeface="Cambria"/>
                <a:sym typeface="Cambria"/>
              </a:rPr>
              <a:t>H: {0,1}* -&gt; {0,1}</a:t>
            </a:r>
            <a:r>
              <a:rPr baseline="30000" i="1" lang="en" sz="2000">
                <a:solidFill>
                  <a:schemeClr val="dk1"/>
                </a:solidFill>
                <a:latin typeface="Cambria"/>
                <a:ea typeface="Cambria"/>
                <a:cs typeface="Cambria"/>
                <a:sym typeface="Cambria"/>
              </a:rPr>
              <a:t>k </a:t>
            </a:r>
            <a:r>
              <a:rPr i="1" lang="en" sz="2000">
                <a:solidFill>
                  <a:schemeClr val="dk1"/>
                </a:solidFill>
                <a:latin typeface="Cambria"/>
                <a:ea typeface="Cambria"/>
                <a:cs typeface="Cambria"/>
                <a:sym typeface="Cambria"/>
              </a:rPr>
              <a:t>: </a:t>
            </a:r>
            <a:r>
              <a:rPr lang="en" sz="2000">
                <a:solidFill>
                  <a:schemeClr val="dk1"/>
                </a:solidFill>
                <a:latin typeface="Cambria"/>
                <a:ea typeface="Cambria"/>
                <a:cs typeface="Cambria"/>
                <a:sym typeface="Cambria"/>
              </a:rPr>
              <a:t>Cryptographic hash function</a:t>
            </a:r>
          </a:p>
          <a:p>
            <a:pPr indent="0" lvl="0" marL="0" marR="0" rtl="0" algn="ctr">
              <a:spcBef>
                <a:spcPts val="0"/>
              </a:spcBef>
              <a:buSzPct val="25000"/>
              <a:buNone/>
            </a:pPr>
            <a:r>
              <a:rPr i="1" lang="en" sz="2000">
                <a:solidFill>
                  <a:schemeClr val="dk1"/>
                </a:solidFill>
                <a:latin typeface="Cambria"/>
                <a:ea typeface="Cambria"/>
                <a:cs typeface="Cambria"/>
                <a:sym typeface="Cambria"/>
              </a:rPr>
              <a:t>(E,D): </a:t>
            </a:r>
            <a:r>
              <a:rPr lang="en" sz="2000">
                <a:solidFill>
                  <a:schemeClr val="dk1"/>
                </a:solidFill>
                <a:latin typeface="Cambria"/>
                <a:ea typeface="Cambria"/>
                <a:cs typeface="Cambria"/>
                <a:sym typeface="Cambria"/>
              </a:rPr>
              <a:t>Symmetric encryption scheme with </a:t>
            </a:r>
            <a:r>
              <a:rPr i="1" lang="en" sz="2000">
                <a:solidFill>
                  <a:schemeClr val="dk1"/>
                </a:solidFill>
                <a:latin typeface="Cambria"/>
                <a:ea typeface="Cambria"/>
                <a:cs typeface="Cambria"/>
                <a:sym typeface="Cambria"/>
              </a:rPr>
              <a:t>k</a:t>
            </a:r>
            <a:r>
              <a:rPr lang="en" sz="2000">
                <a:solidFill>
                  <a:schemeClr val="dk1"/>
                </a:solidFill>
                <a:latin typeface="Cambria"/>
                <a:ea typeface="Cambria"/>
                <a:cs typeface="Cambria"/>
                <a:sym typeface="Cambria"/>
              </a:rPr>
              <a:t>-bit keys </a:t>
            </a:r>
            <a:r>
              <a:rPr lang="en" sz="2000">
                <a:solidFill>
                  <a:schemeClr val="dk1"/>
                </a:solidFill>
                <a:latin typeface="Calibri"/>
                <a:ea typeface="Calibri"/>
                <a:cs typeface="Calibri"/>
                <a:sym typeface="Calibri"/>
              </a:rPr>
              <a:t> </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1000"/>
                                        <p:tgtEl>
                                          <p:spTgt spid="260"/>
                                        </p:tgtEl>
                                      </p:cBhvr>
                                    </p:animEffect>
                                  </p:childTnLst>
                                </p:cTn>
                              </p:par>
                              <p:par>
                                <p:cTn fill="hold" nodeType="withEffect" presetClass="entr" presetID="10" presetSubtype="0">
                                  <p:stCondLst>
                                    <p:cond delay="0"/>
                                  </p:stCondLst>
                                  <p:childTnLst>
                                    <p:set>
                                      <p:cBhvr>
                                        <p:cTn dur="1" fill="hold">
                                          <p:stCondLst>
                                            <p:cond delay="0"/>
                                          </p:stCondLst>
                                        </p:cTn>
                                        <p:tgtEl>
                                          <p:spTgt spid="261"/>
                                        </p:tgtEl>
                                        <p:attrNameLst>
                                          <p:attrName>style.visibility</p:attrName>
                                        </p:attrNameLst>
                                      </p:cBhvr>
                                      <p:to>
                                        <p:strVal val="visible"/>
                                      </p:to>
                                    </p:set>
                                    <p:animEffect filter="fade" transition="in">
                                      <p:cBhvr>
                                        <p:cTn dur="1000"/>
                                        <p:tgtEl>
                                          <p:spTgt spid="261"/>
                                        </p:tgtEl>
                                      </p:cBhvr>
                                    </p:animEffect>
                                  </p:childTnLst>
                                </p:cTn>
                              </p:par>
                              <p:par>
                                <p:cTn fill="hold" nodeType="withEffect" presetClass="entr" presetID="10" presetSubtype="0">
                                  <p:stCondLst>
                                    <p:cond delay="0"/>
                                  </p:stCondLst>
                                  <p:childTnLst>
                                    <p:set>
                                      <p:cBhvr>
                                        <p:cTn dur="1" fill="hold">
                                          <p:stCondLst>
                                            <p:cond delay="0"/>
                                          </p:stCondLst>
                                        </p:cTn>
                                        <p:tgtEl>
                                          <p:spTgt spid="262"/>
                                        </p:tgtEl>
                                        <p:attrNameLst>
                                          <p:attrName>style.visibility</p:attrName>
                                        </p:attrNameLst>
                                      </p:cBhvr>
                                      <p:to>
                                        <p:strVal val="visible"/>
                                      </p:to>
                                    </p:set>
                                    <p:animEffect filter="fade" transition="in">
                                      <p:cBhvr>
                                        <p:cTn dur="1000"/>
                                        <p:tgtEl>
                                          <p:spTgt spid="262"/>
                                        </p:tgtEl>
                                      </p:cBhvr>
                                    </p:animEffect>
                                  </p:childTnLst>
                                </p:cTn>
                              </p:par>
                              <p:par>
                                <p:cTn fill="hold" nodeType="withEffect" presetClass="entr" presetID="10" presetSubtype="0">
                                  <p:stCondLst>
                                    <p:cond delay="0"/>
                                  </p:stCondLst>
                                  <p:childTnLst>
                                    <p:set>
                                      <p:cBhvr>
                                        <p:cTn dur="1" fill="hold">
                                          <p:stCondLst>
                                            <p:cond delay="0"/>
                                          </p:stCondLst>
                                        </p:cTn>
                                        <p:tgtEl>
                                          <p:spTgt spid="264"/>
                                        </p:tgtEl>
                                        <p:attrNameLst>
                                          <p:attrName>style.visibility</p:attrName>
                                        </p:attrNameLst>
                                      </p:cBhvr>
                                      <p:to>
                                        <p:strVal val="visible"/>
                                      </p:to>
                                    </p:set>
                                    <p:animEffect filter="fade" transition="in">
                                      <p:cBhvr>
                                        <p:cTn dur="1000"/>
                                        <p:tgtEl>
                                          <p:spTgt spid="264"/>
                                        </p:tgtEl>
                                      </p:cBhvr>
                                    </p:animEffect>
                                  </p:childTnLst>
                                </p:cTn>
                              </p:par>
                              <p:par>
                                <p:cTn fill="hold" nodeType="with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1000"/>
                                        <p:tgtEl>
                                          <p:spTgt spid="265"/>
                                        </p:tgtEl>
                                      </p:cBhvr>
                                    </p:animEffect>
                                  </p:childTnLst>
                                </p:cTn>
                              </p:par>
                              <p:par>
                                <p:cTn fill="hold" nodeType="with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1000"/>
                                        <p:tgtEl>
                                          <p:spTgt spid="266"/>
                                        </p:tgtEl>
                                      </p:cBhvr>
                                    </p:animEffect>
                                  </p:childTnLst>
                                </p:cTn>
                              </p:par>
                              <p:par>
                                <p:cTn fill="hold" nodeType="with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1000"/>
                                        <p:tgtEl>
                                          <p:spTgt spid="267"/>
                                        </p:tgtEl>
                                      </p:cBhvr>
                                    </p:animEffect>
                                  </p:childTnLst>
                                </p:cTn>
                              </p:par>
                              <p:par>
                                <p:cTn fill="hold" nodeType="withEffect" presetClass="entr" presetID="10" presetSubtype="0">
                                  <p:stCondLst>
                                    <p:cond delay="0"/>
                                  </p:stCondLst>
                                  <p:childTnLst>
                                    <p:set>
                                      <p:cBhvr>
                                        <p:cTn dur="1" fill="hold">
                                          <p:stCondLst>
                                            <p:cond delay="0"/>
                                          </p:stCondLst>
                                        </p:cTn>
                                        <p:tgtEl>
                                          <p:spTgt spid="268"/>
                                        </p:tgtEl>
                                        <p:attrNameLst>
                                          <p:attrName>style.visibility</p:attrName>
                                        </p:attrNameLst>
                                      </p:cBhvr>
                                      <p:to>
                                        <p:strVal val="visible"/>
                                      </p:to>
                                    </p:set>
                                    <p:animEffect filter="fade" transition="in">
                                      <p:cBhvr>
                                        <p:cTn dur="1000"/>
                                        <p:tgtEl>
                                          <p:spTgt spid="268"/>
                                        </p:tgtEl>
                                      </p:cBhvr>
                                    </p:animEffect>
                                  </p:childTnLst>
                                </p:cTn>
                              </p:par>
                              <p:par>
                                <p:cTn fill="hold" nodeType="withEffect" presetClass="entr" presetID="10" presetSubtype="0">
                                  <p:stCondLst>
                                    <p:cond delay="0"/>
                                  </p:stCondLst>
                                  <p:childTnLst>
                                    <p:set>
                                      <p:cBhvr>
                                        <p:cTn dur="1" fill="hold">
                                          <p:stCondLst>
                                            <p:cond delay="0"/>
                                          </p:stCondLst>
                                        </p:cTn>
                                        <p:tgtEl>
                                          <p:spTgt spid="269"/>
                                        </p:tgtEl>
                                        <p:attrNameLst>
                                          <p:attrName>style.visibility</p:attrName>
                                        </p:attrNameLst>
                                      </p:cBhvr>
                                      <p:to>
                                        <p:strVal val="visible"/>
                                      </p:to>
                                    </p:set>
                                    <p:animEffect filter="fade" transition="in">
                                      <p:cBhvr>
                                        <p:cTn dur="1000"/>
                                        <p:tgtEl>
                                          <p:spTgt spid="269"/>
                                        </p:tgtEl>
                                      </p:cBhvr>
                                    </p:animEffect>
                                  </p:childTnLst>
                                </p:cTn>
                              </p:par>
                              <p:par>
                                <p:cTn fill="hold" nodeType="withEffect" presetClass="entr" presetID="10" presetSubtype="0">
                                  <p:stCondLst>
                                    <p:cond delay="0"/>
                                  </p:stCondLst>
                                  <p:childTnLst>
                                    <p:set>
                                      <p:cBhvr>
                                        <p:cTn dur="1" fill="hold">
                                          <p:stCondLst>
                                            <p:cond delay="0"/>
                                          </p:stCondLst>
                                        </p:cTn>
                                        <p:tgtEl>
                                          <p:spTgt spid="270"/>
                                        </p:tgtEl>
                                        <p:attrNameLst>
                                          <p:attrName>style.visibility</p:attrName>
                                        </p:attrNameLst>
                                      </p:cBhvr>
                                      <p:to>
                                        <p:strVal val="visible"/>
                                      </p:to>
                                    </p:set>
                                    <p:animEffect filter="fade" transition="in">
                                      <p:cBhvr>
                                        <p:cTn dur="1000"/>
                                        <p:tgtEl>
                                          <p:spTgt spid="270"/>
                                        </p:tgtEl>
                                      </p:cBhvr>
                                    </p:animEffect>
                                  </p:childTnLst>
                                </p:cTn>
                              </p:par>
                              <p:par>
                                <p:cTn fill="hold" nodeType="withEffect" presetClass="entr" presetID="10" presetSubtype="0">
                                  <p:stCondLst>
                                    <p:cond delay="0"/>
                                  </p:stCondLst>
                                  <p:childTnLst>
                                    <p:set>
                                      <p:cBhvr>
                                        <p:cTn dur="1" fill="hold">
                                          <p:stCondLst>
                                            <p:cond delay="0"/>
                                          </p:stCondLst>
                                        </p:cTn>
                                        <p:tgtEl>
                                          <p:spTgt spid="271"/>
                                        </p:tgtEl>
                                        <p:attrNameLst>
                                          <p:attrName>style.visibility</p:attrName>
                                        </p:attrNameLst>
                                      </p:cBhvr>
                                      <p:to>
                                        <p:strVal val="visible"/>
                                      </p:to>
                                    </p:set>
                                    <p:animEffect filter="fade" transition="in">
                                      <p:cBhvr>
                                        <p:cTn dur="1000"/>
                                        <p:tgtEl>
                                          <p:spTgt spid="271"/>
                                        </p:tgtEl>
                                      </p:cBhvr>
                                    </p:animEffect>
                                  </p:childTnLst>
                                </p:cTn>
                              </p:par>
                              <p:par>
                                <p:cTn fill="hold" nodeType="withEffect" presetClass="entr" presetID="10" presetSubtype="0">
                                  <p:stCondLst>
                                    <p:cond delay="0"/>
                                  </p:stCondLst>
                                  <p:childTnLst>
                                    <p:set>
                                      <p:cBhvr>
                                        <p:cTn dur="1" fill="hold">
                                          <p:stCondLst>
                                            <p:cond delay="0"/>
                                          </p:stCondLst>
                                        </p:cTn>
                                        <p:tgtEl>
                                          <p:spTgt spid="272"/>
                                        </p:tgtEl>
                                        <p:attrNameLst>
                                          <p:attrName>style.visibility</p:attrName>
                                        </p:attrNameLst>
                                      </p:cBhvr>
                                      <p:to>
                                        <p:strVal val="visible"/>
                                      </p:to>
                                    </p:set>
                                    <p:animEffect filter="fade" transition="in">
                                      <p:cBhvr>
                                        <p:cTn dur="1000"/>
                                        <p:tgtEl>
                                          <p:spTgt spid="272"/>
                                        </p:tgtEl>
                                      </p:cBhvr>
                                    </p:animEffect>
                                  </p:childTnLst>
                                </p:cTn>
                              </p:par>
                              <p:par>
                                <p:cTn fill="hold" nodeType="withEffect" presetClass="entr" presetID="10" presetSubtype="0">
                                  <p:stCondLst>
                                    <p:cond delay="0"/>
                                  </p:stCondLst>
                                  <p:childTnLst>
                                    <p:set>
                                      <p:cBhvr>
                                        <p:cTn dur="1" fill="hold">
                                          <p:stCondLst>
                                            <p:cond delay="0"/>
                                          </p:stCondLst>
                                        </p:cTn>
                                        <p:tgtEl>
                                          <p:spTgt spid="273"/>
                                        </p:tgtEl>
                                        <p:attrNameLst>
                                          <p:attrName>style.visibility</p:attrName>
                                        </p:attrNameLst>
                                      </p:cBhvr>
                                      <p:to>
                                        <p:strVal val="visible"/>
                                      </p:to>
                                    </p:set>
                                    <p:animEffect filter="fade" transition="in">
                                      <p:cBhvr>
                                        <p:cTn dur="1000"/>
                                        <p:tgtEl>
                                          <p:spTgt spid="273"/>
                                        </p:tgtEl>
                                      </p:cBhvr>
                                    </p:animEffect>
                                  </p:childTnLst>
                                </p:cTn>
                              </p:par>
                              <p:par>
                                <p:cTn fill="hold" nodeType="withEffect" presetClass="entr" presetID="10" presetSubtype="0">
                                  <p:stCondLst>
                                    <p:cond delay="0"/>
                                  </p:stCondLst>
                                  <p:childTnLst>
                                    <p:set>
                                      <p:cBhvr>
                                        <p:cTn dur="1" fill="hold">
                                          <p:stCondLst>
                                            <p:cond delay="0"/>
                                          </p:stCondLst>
                                        </p:cTn>
                                        <p:tgtEl>
                                          <p:spTgt spid="274"/>
                                        </p:tgtEl>
                                        <p:attrNameLst>
                                          <p:attrName>style.visibility</p:attrName>
                                        </p:attrNameLst>
                                      </p:cBhvr>
                                      <p:to>
                                        <p:strVal val="visible"/>
                                      </p:to>
                                    </p:set>
                                    <p:animEffect filter="fade" transition="in">
                                      <p:cBhvr>
                                        <p:cTn dur="1000"/>
                                        <p:tgtEl>
                                          <p:spTgt spid="274"/>
                                        </p:tgtEl>
                                      </p:cBhvr>
                                    </p:animEffect>
                                  </p:childTnLst>
                                </p:cTn>
                              </p:par>
                              <p:par>
                                <p:cTn fill="hold" nodeType="withEffect" presetClass="entr" presetID="10" presetSubtype="0">
                                  <p:stCondLst>
                                    <p:cond delay="0"/>
                                  </p:stCondLst>
                                  <p:childTnLst>
                                    <p:set>
                                      <p:cBhvr>
                                        <p:cTn dur="1" fill="hold">
                                          <p:stCondLst>
                                            <p:cond delay="0"/>
                                          </p:stCondLst>
                                        </p:cTn>
                                        <p:tgtEl>
                                          <p:spTgt spid="275"/>
                                        </p:tgtEl>
                                        <p:attrNameLst>
                                          <p:attrName>style.visibility</p:attrName>
                                        </p:attrNameLst>
                                      </p:cBhvr>
                                      <p:to>
                                        <p:strVal val="visible"/>
                                      </p:to>
                                    </p:set>
                                    <p:animEffect filter="fade" transition="in">
                                      <p:cBhvr>
                                        <p:cTn dur="1000"/>
                                        <p:tgtEl>
                                          <p:spTgt spid="275"/>
                                        </p:tgtEl>
                                      </p:cBhvr>
                                    </p:animEffect>
                                  </p:childTnLst>
                                </p:cTn>
                              </p:par>
                              <p:par>
                                <p:cTn fill="hold" nodeType="withEffect" presetClass="entr" presetID="10" presetSubtype="0">
                                  <p:stCondLst>
                                    <p:cond delay="0"/>
                                  </p:stCondLst>
                                  <p:childTnLst>
                                    <p:set>
                                      <p:cBhvr>
                                        <p:cTn dur="1" fill="hold">
                                          <p:stCondLst>
                                            <p:cond delay="0"/>
                                          </p:stCondLst>
                                        </p:cTn>
                                        <p:tgtEl>
                                          <p:spTgt spid="276"/>
                                        </p:tgtEl>
                                        <p:attrNameLst>
                                          <p:attrName>style.visibility</p:attrName>
                                        </p:attrNameLst>
                                      </p:cBhvr>
                                      <p:to>
                                        <p:strVal val="visible"/>
                                      </p:to>
                                    </p:set>
                                    <p:animEffect filter="fade" transition="in">
                                      <p:cBhvr>
                                        <p:cTn dur="1000"/>
                                        <p:tgtEl>
                                          <p:spTgt spid="276"/>
                                        </p:tgtEl>
                                      </p:cBhvr>
                                    </p:animEffect>
                                  </p:childTnLst>
                                </p:cTn>
                              </p:par>
                              <p:par>
                                <p:cTn fill="hold" nodeType="withEffect" presetClass="entr" presetID="10" presetSubtype="0">
                                  <p:stCondLst>
                                    <p:cond delay="0"/>
                                  </p:stCondLst>
                                  <p:childTnLst>
                                    <p:set>
                                      <p:cBhvr>
                                        <p:cTn dur="1" fill="hold">
                                          <p:stCondLst>
                                            <p:cond delay="0"/>
                                          </p:stCondLst>
                                        </p:cTn>
                                        <p:tgtEl>
                                          <p:spTgt spid="277"/>
                                        </p:tgtEl>
                                        <p:attrNameLst>
                                          <p:attrName>style.visibility</p:attrName>
                                        </p:attrNameLst>
                                      </p:cBhvr>
                                      <p:to>
                                        <p:strVal val="visible"/>
                                      </p:to>
                                    </p:set>
                                    <p:animEffect filter="fade" transition="in">
                                      <p:cBhvr>
                                        <p:cTn dur="1000"/>
                                        <p:tgtEl>
                                          <p:spTgt spid="277"/>
                                        </p:tgtEl>
                                      </p:cBhvr>
                                    </p:animEffect>
                                  </p:childTnLst>
                                </p:cTn>
                              </p:par>
                              <p:par>
                                <p:cTn fill="hold" nodeType="withEffect" presetClass="entr" presetID="10" presetSubtype="0">
                                  <p:stCondLst>
                                    <p:cond delay="0"/>
                                  </p:stCondLst>
                                  <p:childTnLst>
                                    <p:set>
                                      <p:cBhvr>
                                        <p:cTn dur="1" fill="hold">
                                          <p:stCondLst>
                                            <p:cond delay="0"/>
                                          </p:stCondLst>
                                        </p:cTn>
                                        <p:tgtEl>
                                          <p:spTgt spid="278"/>
                                        </p:tgtEl>
                                        <p:attrNameLst>
                                          <p:attrName>style.visibility</p:attrName>
                                        </p:attrNameLst>
                                      </p:cBhvr>
                                      <p:to>
                                        <p:strVal val="visible"/>
                                      </p:to>
                                    </p:set>
                                    <p:animEffect filter="fade" transition="in">
                                      <p:cBhvr>
                                        <p:cTn dur="1000"/>
                                        <p:tgtEl>
                                          <p:spTgt spid="2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7"/>
                                        </p:tgtEl>
                                        <p:attrNameLst>
                                          <p:attrName>style.visibility</p:attrName>
                                        </p:attrNameLst>
                                      </p:cBhvr>
                                      <p:to>
                                        <p:strVal val="visible"/>
                                      </p:to>
                                    </p:set>
                                    <p:animEffect filter="fade" transition="in">
                                      <p:cBhvr>
                                        <p:cTn dur="1000"/>
                                        <p:tgtEl>
                                          <p:spTgt spid="257"/>
                                        </p:tgtEl>
                                      </p:cBhvr>
                                    </p:animEffect>
                                  </p:childTnLst>
                                </p:cTn>
                              </p:par>
                              <p:par>
                                <p:cTn fill="hold" nodeType="withEffect" presetClass="entr" presetID="10" presetSubtype="0">
                                  <p:stCondLst>
                                    <p:cond delay="0"/>
                                  </p:stCondLst>
                                  <p:childTnLst>
                                    <p:set>
                                      <p:cBhvr>
                                        <p:cTn dur="1" fill="hold">
                                          <p:stCondLst>
                                            <p:cond delay="0"/>
                                          </p:stCondLst>
                                        </p:cTn>
                                        <p:tgtEl>
                                          <p:spTgt spid="258"/>
                                        </p:tgtEl>
                                        <p:attrNameLst>
                                          <p:attrName>style.visibility</p:attrName>
                                        </p:attrNameLst>
                                      </p:cBhvr>
                                      <p:to>
                                        <p:strVal val="visible"/>
                                      </p:to>
                                    </p:set>
                                    <p:animEffect filter="fade" transition="in">
                                      <p:cBhvr>
                                        <p:cTn dur="1000"/>
                                        <p:tgtEl>
                                          <p:spTgt spid="258"/>
                                        </p:tgtEl>
                                      </p:cBhvr>
                                    </p:animEffect>
                                  </p:childTnLst>
                                </p:cTn>
                              </p:par>
                              <p:par>
                                <p:cTn fill="hold" nodeType="withEffect" presetClass="entr" presetID="10" presetSubtype="0">
                                  <p:stCondLst>
                                    <p:cond delay="0"/>
                                  </p:stCondLst>
                                  <p:childTnLst>
                                    <p:set>
                                      <p:cBhvr>
                                        <p:cTn dur="1" fill="hold">
                                          <p:stCondLst>
                                            <p:cond delay="0"/>
                                          </p:stCondLst>
                                        </p:cTn>
                                        <p:tgtEl>
                                          <p:spTgt spid="279"/>
                                        </p:tgtEl>
                                        <p:attrNameLst>
                                          <p:attrName>style.visibility</p:attrName>
                                        </p:attrNameLst>
                                      </p:cBhvr>
                                      <p:to>
                                        <p:strVal val="visible"/>
                                      </p:to>
                                    </p:set>
                                    <p:animEffect filter="fade" transition="in">
                                      <p:cBhvr>
                                        <p:cTn dur="1000"/>
                                        <p:tgtEl>
                                          <p:spTgt spid="279"/>
                                        </p:tgtEl>
                                      </p:cBhvr>
                                    </p:animEffect>
                                  </p:childTnLst>
                                </p:cTn>
                              </p:par>
                              <p:par>
                                <p:cTn fill="hold" nodeType="withEffect" presetClass="entr" presetID="10" presetSubtype="0">
                                  <p:stCondLst>
                                    <p:cond delay="0"/>
                                  </p:stCondLst>
                                  <p:childTnLst>
                                    <p:set>
                                      <p:cBhvr>
                                        <p:cTn dur="1" fill="hold">
                                          <p:stCondLst>
                                            <p:cond delay="0"/>
                                          </p:stCondLst>
                                        </p:cTn>
                                        <p:tgtEl>
                                          <p:spTgt spid="280"/>
                                        </p:tgtEl>
                                        <p:attrNameLst>
                                          <p:attrName>style.visibility</p:attrName>
                                        </p:attrNameLst>
                                      </p:cBhvr>
                                      <p:to>
                                        <p:strVal val="visible"/>
                                      </p:to>
                                    </p:set>
                                    <p:animEffect filter="fade" transition="in">
                                      <p:cBhvr>
                                        <p:cTn dur="1000"/>
                                        <p:tgtEl>
                                          <p:spTgt spid="280"/>
                                        </p:tgtEl>
                                      </p:cBhvr>
                                    </p:animEffect>
                                  </p:childTnLst>
                                </p:cTn>
                              </p:par>
                              <p:par>
                                <p:cTn fill="hold" nodeType="withEffect" presetClass="entr" presetID="10" presetSubtype="0">
                                  <p:stCondLst>
                                    <p:cond delay="0"/>
                                  </p:stCondLst>
                                  <p:childTnLst>
                                    <p:set>
                                      <p:cBhvr>
                                        <p:cTn dur="1" fill="hold">
                                          <p:stCondLst>
                                            <p:cond delay="0"/>
                                          </p:stCondLst>
                                        </p:cTn>
                                        <p:tgtEl>
                                          <p:spTgt spid="281"/>
                                        </p:tgtEl>
                                        <p:attrNameLst>
                                          <p:attrName>style.visibility</p:attrName>
                                        </p:attrNameLst>
                                      </p:cBhvr>
                                      <p:to>
                                        <p:strVal val="visible"/>
                                      </p:to>
                                    </p:set>
                                    <p:animEffect filter="fade" transition="in">
                                      <p:cBhvr>
                                        <p:cTn dur="1000"/>
                                        <p:tgtEl>
                                          <p:spTgt spid="281"/>
                                        </p:tgtEl>
                                      </p:cBhvr>
                                    </p:animEffect>
                                  </p:childTnLst>
                                </p:cTn>
                              </p:par>
                              <p:par>
                                <p:cTn fill="hold" nodeType="withEffect" presetClass="entr" presetID="10" presetSubtype="0">
                                  <p:stCondLst>
                                    <p:cond delay="0"/>
                                  </p:stCondLst>
                                  <p:childTnLst>
                                    <p:set>
                                      <p:cBhvr>
                                        <p:cTn dur="1" fill="hold">
                                          <p:stCondLst>
                                            <p:cond delay="0"/>
                                          </p:stCondLst>
                                        </p:cTn>
                                        <p:tgtEl>
                                          <p:spTgt spid="282"/>
                                        </p:tgtEl>
                                        <p:attrNameLst>
                                          <p:attrName>style.visibility</p:attrName>
                                        </p:attrNameLst>
                                      </p:cBhvr>
                                      <p:to>
                                        <p:strVal val="visible"/>
                                      </p:to>
                                    </p:set>
                                    <p:animEffect filter="fade" transition="in">
                                      <p:cBhvr>
                                        <p:cTn dur="1000"/>
                                        <p:tgtEl>
                                          <p:spTgt spid="282"/>
                                        </p:tgtEl>
                                      </p:cBhvr>
                                    </p:animEffect>
                                  </p:childTnLst>
                                </p:cTn>
                              </p:par>
                              <p:par>
                                <p:cTn fill="hold" nodeType="withEffect" presetClass="entr" presetID="10" presetSubtype="0">
                                  <p:stCondLst>
                                    <p:cond delay="0"/>
                                  </p:stCondLst>
                                  <p:childTnLst>
                                    <p:set>
                                      <p:cBhvr>
                                        <p:cTn dur="1" fill="hold">
                                          <p:stCondLst>
                                            <p:cond delay="0"/>
                                          </p:stCondLst>
                                        </p:cTn>
                                        <p:tgtEl>
                                          <p:spTgt spid="283"/>
                                        </p:tgtEl>
                                        <p:attrNameLst>
                                          <p:attrName>style.visibility</p:attrName>
                                        </p:attrNameLst>
                                      </p:cBhvr>
                                      <p:to>
                                        <p:strVal val="visible"/>
                                      </p:to>
                                    </p:set>
                                    <p:animEffect filter="fade" transition="in">
                                      <p:cBhvr>
                                        <p:cTn dur="1000"/>
                                        <p:tgtEl>
                                          <p:spTgt spid="283"/>
                                        </p:tgtEl>
                                      </p:cBhvr>
                                    </p:animEffect>
                                  </p:childTnLst>
                                </p:cTn>
                              </p:par>
                              <p:par>
                                <p:cTn fill="hold" nodeType="with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1000"/>
                                        <p:tgtEl>
                                          <p:spTgt spid="284"/>
                                        </p:tgtEl>
                                      </p:cBhvr>
                                    </p:animEffect>
                                  </p:childTnLst>
                                </p:cTn>
                              </p:par>
                              <p:par>
                                <p:cTn fill="hold" nodeType="withEffect" presetClass="entr" presetID="10" presetSubtype="0">
                                  <p:stCondLst>
                                    <p:cond delay="0"/>
                                  </p:stCondLst>
                                  <p:childTnLst>
                                    <p:set>
                                      <p:cBhvr>
                                        <p:cTn dur="1" fill="hold">
                                          <p:stCondLst>
                                            <p:cond delay="0"/>
                                          </p:stCondLst>
                                        </p:cTn>
                                        <p:tgtEl>
                                          <p:spTgt spid="285"/>
                                        </p:tgtEl>
                                        <p:attrNameLst>
                                          <p:attrName>style.visibility</p:attrName>
                                        </p:attrNameLst>
                                      </p:cBhvr>
                                      <p:to>
                                        <p:strVal val="visible"/>
                                      </p:to>
                                    </p:set>
                                    <p:animEffect filter="fade" transition="in">
                                      <p:cBhvr>
                                        <p:cTn dur="1000"/>
                                        <p:tgtEl>
                                          <p:spTgt spid="285"/>
                                        </p:tgtEl>
                                      </p:cBhvr>
                                    </p:animEffect>
                                  </p:childTnLst>
                                </p:cTn>
                              </p:par>
                              <p:par>
                                <p:cTn fill="hold" nodeType="withEffect" presetClass="entr" presetID="10" presetSubtype="0">
                                  <p:stCondLst>
                                    <p:cond delay="0"/>
                                  </p:stCondLst>
                                  <p:childTnLst>
                                    <p:set>
                                      <p:cBhvr>
                                        <p:cTn dur="1" fill="hold">
                                          <p:stCondLst>
                                            <p:cond delay="0"/>
                                          </p:stCondLst>
                                        </p:cTn>
                                        <p:tgtEl>
                                          <p:spTgt spid="286"/>
                                        </p:tgtEl>
                                        <p:attrNameLst>
                                          <p:attrName>style.visibility</p:attrName>
                                        </p:attrNameLst>
                                      </p:cBhvr>
                                      <p:to>
                                        <p:strVal val="visible"/>
                                      </p:to>
                                    </p:set>
                                    <p:animEffect filter="fade" transition="in">
                                      <p:cBhvr>
                                        <p:cTn dur="1000"/>
                                        <p:tgtEl>
                                          <p:spTgt spid="286"/>
                                        </p:tgtEl>
                                      </p:cBhvr>
                                    </p:animEffect>
                                  </p:childTnLst>
                                </p:cTn>
                              </p:par>
                              <p:par>
                                <p:cTn fill="hold" nodeType="withEffect" presetClass="entr" presetID="10" presetSubtype="0">
                                  <p:stCondLst>
                                    <p:cond delay="0"/>
                                  </p:stCondLst>
                                  <p:childTnLst>
                                    <p:set>
                                      <p:cBhvr>
                                        <p:cTn dur="1" fill="hold">
                                          <p:stCondLst>
                                            <p:cond delay="0"/>
                                          </p:stCondLst>
                                        </p:cTn>
                                        <p:tgtEl>
                                          <p:spTgt spid="287"/>
                                        </p:tgtEl>
                                        <p:attrNameLst>
                                          <p:attrName>style.visibility</p:attrName>
                                        </p:attrNameLst>
                                      </p:cBhvr>
                                      <p:to>
                                        <p:strVal val="visible"/>
                                      </p:to>
                                    </p:set>
                                    <p:animEffect filter="fade" transition="in">
                                      <p:cBhvr>
                                        <p:cTn dur="1000"/>
                                        <p:tgtEl>
                                          <p:spTgt spid="287"/>
                                        </p:tgtEl>
                                      </p:cBhvr>
                                    </p:animEffect>
                                  </p:childTnLst>
                                </p:cTn>
                              </p:par>
                              <p:par>
                                <p:cTn fill="hold" nodeType="withEffect" presetClass="entr" presetID="10" presetSubtype="0">
                                  <p:stCondLst>
                                    <p:cond delay="0"/>
                                  </p:stCondLst>
                                  <p:childTnLst>
                                    <p:set>
                                      <p:cBhvr>
                                        <p:cTn dur="1" fill="hold">
                                          <p:stCondLst>
                                            <p:cond delay="0"/>
                                          </p:stCondLst>
                                        </p:cTn>
                                        <p:tgtEl>
                                          <p:spTgt spid="288"/>
                                        </p:tgtEl>
                                        <p:attrNameLst>
                                          <p:attrName>style.visibility</p:attrName>
                                        </p:attrNameLst>
                                      </p:cBhvr>
                                      <p:to>
                                        <p:strVal val="visible"/>
                                      </p:to>
                                    </p:set>
                                    <p:animEffect filter="fade" transition="in">
                                      <p:cBhvr>
                                        <p:cTn dur="1000"/>
                                        <p:tgtEl>
                                          <p:spTgt spid="288"/>
                                        </p:tgtEl>
                                      </p:cBhvr>
                                    </p:animEffect>
                                  </p:childTnLst>
                                </p:cTn>
                              </p:par>
                              <p:par>
                                <p:cTn fill="hold" nodeType="with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1000"/>
                                        <p:tgtEl>
                                          <p:spTgt spid="289"/>
                                        </p:tgtEl>
                                      </p:cBhvr>
                                    </p:animEffect>
                                  </p:childTnLst>
                                </p:cTn>
                              </p:par>
                              <p:par>
                                <p:cTn fill="hold" nodeType="withEffect" presetClass="entr" presetID="10" presetSubtype="0">
                                  <p:stCondLst>
                                    <p:cond delay="0"/>
                                  </p:stCondLst>
                                  <p:childTnLst>
                                    <p:set>
                                      <p:cBhvr>
                                        <p:cTn dur="1" fill="hold">
                                          <p:stCondLst>
                                            <p:cond delay="0"/>
                                          </p:stCondLst>
                                        </p:cTn>
                                        <p:tgtEl>
                                          <p:spTgt spid="290"/>
                                        </p:tgtEl>
                                        <p:attrNameLst>
                                          <p:attrName>style.visibility</p:attrName>
                                        </p:attrNameLst>
                                      </p:cBhvr>
                                      <p:to>
                                        <p:strVal val="visible"/>
                                      </p:to>
                                    </p:set>
                                    <p:animEffect filter="fade" transition="in">
                                      <p:cBhvr>
                                        <p:cTn dur="1000"/>
                                        <p:tgtEl>
                                          <p:spTgt spid="290"/>
                                        </p:tgtEl>
                                      </p:cBhvr>
                                    </p:animEffect>
                                  </p:childTnLst>
                                </p:cTn>
                              </p:par>
                              <p:par>
                                <p:cTn fill="hold" nodeType="withEffect" presetClass="entr" presetID="10" presetSubtype="0">
                                  <p:stCondLst>
                                    <p:cond delay="0"/>
                                  </p:stCondLst>
                                  <p:childTnLst>
                                    <p:set>
                                      <p:cBhvr>
                                        <p:cTn dur="1" fill="hold">
                                          <p:stCondLst>
                                            <p:cond delay="0"/>
                                          </p:stCondLst>
                                        </p:cTn>
                                        <p:tgtEl>
                                          <p:spTgt spid="291"/>
                                        </p:tgtEl>
                                        <p:attrNameLst>
                                          <p:attrName>style.visibility</p:attrName>
                                        </p:attrNameLst>
                                      </p:cBhvr>
                                      <p:to>
                                        <p:strVal val="visible"/>
                                      </p:to>
                                    </p:set>
                                    <p:animEffect filter="fade" transition="in">
                                      <p:cBhvr>
                                        <p:cTn dur="1000"/>
                                        <p:tgtEl>
                                          <p:spTgt spid="291"/>
                                        </p:tgtEl>
                                      </p:cBhvr>
                                    </p:animEffect>
                                  </p:childTnLst>
                                </p:cTn>
                              </p:par>
                              <p:par>
                                <p:cTn fill="hold" nodeType="withEffect" presetClass="entr" presetID="10" presetSubtype="0">
                                  <p:stCondLst>
                                    <p:cond delay="0"/>
                                  </p:stCondLst>
                                  <p:childTnLst>
                                    <p:set>
                                      <p:cBhvr>
                                        <p:cTn dur="1" fill="hold">
                                          <p:stCondLst>
                                            <p:cond delay="0"/>
                                          </p:stCondLst>
                                        </p:cTn>
                                        <p:tgtEl>
                                          <p:spTgt spid="292"/>
                                        </p:tgtEl>
                                        <p:attrNameLst>
                                          <p:attrName>style.visibility</p:attrName>
                                        </p:attrNameLst>
                                      </p:cBhvr>
                                      <p:to>
                                        <p:strVal val="visible"/>
                                      </p:to>
                                    </p:set>
                                    <p:animEffect filter="fade" transition="in">
                                      <p:cBhvr>
                                        <p:cTn dur="1000"/>
                                        <p:tgtEl>
                                          <p:spTgt spid="292"/>
                                        </p:tgtEl>
                                      </p:cBhvr>
                                    </p:animEffect>
                                  </p:childTnLst>
                                </p:cTn>
                              </p:par>
                              <p:par>
                                <p:cTn fill="hold" nodeType="withEffect" presetClass="entr" presetID="10" presetSubtype="0">
                                  <p:stCondLst>
                                    <p:cond delay="0"/>
                                  </p:stCondLst>
                                  <p:childTnLst>
                                    <p:set>
                                      <p:cBhvr>
                                        <p:cTn dur="1" fill="hold">
                                          <p:stCondLst>
                                            <p:cond delay="0"/>
                                          </p:stCondLst>
                                        </p:cTn>
                                        <p:tgtEl>
                                          <p:spTgt spid="293"/>
                                        </p:tgtEl>
                                        <p:attrNameLst>
                                          <p:attrName>style.visibility</p:attrName>
                                        </p:attrNameLst>
                                      </p:cBhvr>
                                      <p:to>
                                        <p:strVal val="visible"/>
                                      </p:to>
                                    </p:set>
                                    <p:animEffect filter="fade" transition="in">
                                      <p:cBhvr>
                                        <p:cTn dur="1000"/>
                                        <p:tgtEl>
                                          <p:spTgt spid="293"/>
                                        </p:tgtEl>
                                      </p:cBhvr>
                                    </p:animEffect>
                                  </p:childTnLst>
                                </p:cTn>
                              </p:par>
                              <p:par>
                                <p:cTn fill="hold" nodeType="withEffect" presetClass="entr" presetID="10" presetSubtype="0">
                                  <p:stCondLst>
                                    <p:cond delay="0"/>
                                  </p:stCondLst>
                                  <p:childTnLst>
                                    <p:set>
                                      <p:cBhvr>
                                        <p:cTn dur="1" fill="hold">
                                          <p:stCondLst>
                                            <p:cond delay="0"/>
                                          </p:stCondLst>
                                        </p:cTn>
                                        <p:tgtEl>
                                          <p:spTgt spid="294"/>
                                        </p:tgtEl>
                                        <p:attrNameLst>
                                          <p:attrName>style.visibility</p:attrName>
                                        </p:attrNameLst>
                                      </p:cBhvr>
                                      <p:to>
                                        <p:strVal val="visible"/>
                                      </p:to>
                                    </p:set>
                                    <p:animEffect filter="fade" transition="in">
                                      <p:cBhvr>
                                        <p:cTn dur="1000"/>
                                        <p:tgtEl>
                                          <p:spTgt spid="294"/>
                                        </p:tgtEl>
                                      </p:cBhvr>
                                    </p:animEffect>
                                  </p:childTnLst>
                                </p:cTn>
                              </p:par>
                              <p:par>
                                <p:cTn fill="hold" nodeType="withEffect" presetClass="entr" presetID="10" presetSubtype="0">
                                  <p:stCondLst>
                                    <p:cond delay="0"/>
                                  </p:stCondLst>
                                  <p:childTnLst>
                                    <p:set>
                                      <p:cBhvr>
                                        <p:cTn dur="1" fill="hold">
                                          <p:stCondLst>
                                            <p:cond delay="0"/>
                                          </p:stCondLst>
                                        </p:cTn>
                                        <p:tgtEl>
                                          <p:spTgt spid="295"/>
                                        </p:tgtEl>
                                        <p:attrNameLst>
                                          <p:attrName>style.visibility</p:attrName>
                                        </p:attrNameLst>
                                      </p:cBhvr>
                                      <p:to>
                                        <p:strVal val="visible"/>
                                      </p:to>
                                    </p:set>
                                    <p:animEffect filter="fade" transition="in">
                                      <p:cBhvr>
                                        <p:cTn dur="1000"/>
                                        <p:tgtEl>
                                          <p:spTgt spid="295"/>
                                        </p:tgtEl>
                                      </p:cBhvr>
                                    </p:animEffect>
                                  </p:childTnLst>
                                </p:cTn>
                              </p:par>
                              <p:par>
                                <p:cTn fill="hold" nodeType="withEffect" presetClass="entr" presetID="10" presetSubtype="0">
                                  <p:stCondLst>
                                    <p:cond delay="0"/>
                                  </p:stCondLst>
                                  <p:childTnLst>
                                    <p:set>
                                      <p:cBhvr>
                                        <p:cTn dur="1" fill="hold">
                                          <p:stCondLst>
                                            <p:cond delay="0"/>
                                          </p:stCondLst>
                                        </p:cTn>
                                        <p:tgtEl>
                                          <p:spTgt spid="296"/>
                                        </p:tgtEl>
                                        <p:attrNameLst>
                                          <p:attrName>style.visibility</p:attrName>
                                        </p:attrNameLst>
                                      </p:cBhvr>
                                      <p:to>
                                        <p:strVal val="visible"/>
                                      </p:to>
                                    </p:set>
                                    <p:animEffect filter="fade" transition="in">
                                      <p:cBhvr>
                                        <p:cTn dur="1000"/>
                                        <p:tgtEl>
                                          <p:spTgt spid="2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3" name="Shape 303"/>
        <p:cNvGrpSpPr/>
        <p:nvPr/>
      </p:nvGrpSpPr>
      <p:grpSpPr>
        <a:xfrm>
          <a:off x="0" y="0"/>
          <a:ext cx="0" cy="0"/>
          <a:chOff x="0" y="0"/>
          <a:chExt cx="0" cy="0"/>
        </a:xfrm>
      </p:grpSpPr>
      <p:sp>
        <p:nvSpPr>
          <p:cNvPr id="304" name="Shape 304"/>
          <p:cNvSpPr/>
          <p:nvPr/>
        </p:nvSpPr>
        <p:spPr>
          <a:xfrm>
            <a:off x="228600" y="1226175"/>
            <a:ext cx="3011400" cy="5232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1" baseline="0" i="0" lang="en" sz="2800" u="none" cap="none" strike="noStrike">
                <a:solidFill>
                  <a:srgbClr val="0F243E"/>
                </a:solidFill>
                <a:latin typeface="Calibri"/>
                <a:ea typeface="Calibri"/>
                <a:cs typeface="Calibri"/>
                <a:sym typeface="Calibri"/>
              </a:rPr>
              <a:t>Cloud storage</a:t>
            </a:r>
          </a:p>
        </p:txBody>
      </p:sp>
      <p:cxnSp>
        <p:nvCxnSpPr>
          <p:cNvPr id="305" name="Shape 305"/>
          <p:cNvCxnSpPr/>
          <p:nvPr/>
        </p:nvCxnSpPr>
        <p:spPr>
          <a:xfrm>
            <a:off x="594791" y="1885143"/>
            <a:ext cx="7380899" cy="0"/>
          </a:xfrm>
          <a:prstGeom prst="straightConnector1">
            <a:avLst/>
          </a:prstGeom>
          <a:noFill/>
          <a:ln cap="flat" w="9525">
            <a:solidFill>
              <a:srgbClr val="A5A5A5"/>
            </a:solidFill>
            <a:prstDash val="solid"/>
            <a:round/>
            <a:headEnd len="med" w="med" type="none"/>
            <a:tailEnd len="med" w="med" type="none"/>
          </a:ln>
        </p:spPr>
      </p:cxnSp>
      <p:sp>
        <p:nvSpPr>
          <p:cNvPr id="306" name="Shape 306"/>
          <p:cNvSpPr/>
          <p:nvPr/>
        </p:nvSpPr>
        <p:spPr>
          <a:xfrm>
            <a:off x="195846" y="2143100"/>
            <a:ext cx="2460899" cy="5232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1" baseline="0" i="0" lang="en" sz="2800" u="none" cap="none" strike="noStrike">
                <a:solidFill>
                  <a:srgbClr val="0F243E"/>
                </a:solidFill>
                <a:latin typeface="Calibri"/>
                <a:ea typeface="Calibri"/>
                <a:cs typeface="Calibri"/>
                <a:sym typeface="Calibri"/>
              </a:rPr>
              <a:t>Filesystems</a:t>
            </a:r>
          </a:p>
        </p:txBody>
      </p:sp>
      <p:pic>
        <p:nvPicPr>
          <p:cNvPr id="307" name="Shape 307"/>
          <p:cNvPicPr preferRelativeResize="0"/>
          <p:nvPr/>
        </p:nvPicPr>
        <p:blipFill rotWithShape="1">
          <a:blip r:embed="rId3">
            <a:alphaModFix/>
          </a:blip>
          <a:srcRect b="0" l="0" r="0" t="0"/>
          <a:stretch/>
        </p:blipFill>
        <p:spPr>
          <a:xfrm>
            <a:off x="2784146" y="2078916"/>
            <a:ext cx="1901400" cy="581100"/>
          </a:xfrm>
          <a:prstGeom prst="rect">
            <a:avLst/>
          </a:prstGeom>
          <a:noFill/>
          <a:ln>
            <a:noFill/>
          </a:ln>
        </p:spPr>
      </p:pic>
      <p:sp>
        <p:nvSpPr>
          <p:cNvPr id="308" name="Shape 308"/>
          <p:cNvSpPr txBox="1"/>
          <p:nvPr/>
        </p:nvSpPr>
        <p:spPr>
          <a:xfrm>
            <a:off x="5773862" y="2136071"/>
            <a:ext cx="2921700" cy="461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400" u="none" cap="none" strike="noStrike">
                <a:solidFill>
                  <a:srgbClr val="0F243E"/>
                </a:solidFill>
                <a:latin typeface="Calibri"/>
                <a:ea typeface="Calibri"/>
                <a:cs typeface="Calibri"/>
                <a:sym typeface="Calibri"/>
              </a:rPr>
              <a:t>Farsite [ABCG*02]</a:t>
            </a:r>
          </a:p>
        </p:txBody>
      </p:sp>
      <p:pic>
        <p:nvPicPr>
          <p:cNvPr id="309" name="Shape 309"/>
          <p:cNvPicPr preferRelativeResize="0"/>
          <p:nvPr/>
        </p:nvPicPr>
        <p:blipFill rotWithShape="1">
          <a:blip r:embed="rId4">
            <a:alphaModFix/>
          </a:blip>
          <a:srcRect b="0" l="0" r="0" t="0"/>
          <a:stretch/>
        </p:blipFill>
        <p:spPr>
          <a:xfrm>
            <a:off x="5029419" y="2116975"/>
            <a:ext cx="528300" cy="542999"/>
          </a:xfrm>
          <a:prstGeom prst="rect">
            <a:avLst/>
          </a:prstGeom>
          <a:noFill/>
          <a:ln>
            <a:noFill/>
          </a:ln>
        </p:spPr>
      </p:pic>
      <p:sp>
        <p:nvSpPr>
          <p:cNvPr id="310" name="Shape 310"/>
          <p:cNvSpPr txBox="1"/>
          <p:nvPr/>
        </p:nvSpPr>
        <p:spPr>
          <a:xfrm>
            <a:off x="4779278" y="2652843"/>
            <a:ext cx="1028700" cy="3692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solidFill>
                  <a:schemeClr val="dk1"/>
                </a:solidFill>
                <a:latin typeface="Calibri"/>
                <a:ea typeface="Calibri"/>
                <a:cs typeface="Calibri"/>
                <a:sym typeface="Calibri"/>
              </a:rPr>
              <a:t>GNUNet</a:t>
            </a:r>
          </a:p>
        </p:txBody>
      </p:sp>
      <p:cxnSp>
        <p:nvCxnSpPr>
          <p:cNvPr id="311" name="Shape 311"/>
          <p:cNvCxnSpPr/>
          <p:nvPr/>
        </p:nvCxnSpPr>
        <p:spPr>
          <a:xfrm>
            <a:off x="594791" y="3025531"/>
            <a:ext cx="7344899" cy="0"/>
          </a:xfrm>
          <a:prstGeom prst="straightConnector1">
            <a:avLst/>
          </a:prstGeom>
          <a:noFill/>
          <a:ln cap="flat" w="9525">
            <a:solidFill>
              <a:srgbClr val="A5A5A5"/>
            </a:solidFill>
            <a:prstDash val="solid"/>
            <a:round/>
            <a:headEnd len="med" w="med" type="none"/>
            <a:tailEnd len="med" w="med" type="none"/>
          </a:ln>
        </p:spPr>
      </p:cxnSp>
      <p:sp>
        <p:nvSpPr>
          <p:cNvPr id="312" name="Shape 312"/>
          <p:cNvSpPr/>
          <p:nvPr/>
        </p:nvSpPr>
        <p:spPr>
          <a:xfrm>
            <a:off x="179376" y="3178850"/>
            <a:ext cx="1761300" cy="5232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1" baseline="0" i="0" lang="en" sz="2800" u="none" cap="none" strike="noStrike">
                <a:solidFill>
                  <a:srgbClr val="0F243E"/>
                </a:solidFill>
                <a:latin typeface="Calibri"/>
                <a:ea typeface="Calibri"/>
                <a:cs typeface="Calibri"/>
                <a:sym typeface="Calibri"/>
              </a:rPr>
              <a:t>Backup</a:t>
            </a:r>
          </a:p>
        </p:txBody>
      </p:sp>
      <p:cxnSp>
        <p:nvCxnSpPr>
          <p:cNvPr id="313" name="Shape 313"/>
          <p:cNvCxnSpPr/>
          <p:nvPr/>
        </p:nvCxnSpPr>
        <p:spPr>
          <a:xfrm>
            <a:off x="594791" y="4098103"/>
            <a:ext cx="7344899" cy="0"/>
          </a:xfrm>
          <a:prstGeom prst="straightConnector1">
            <a:avLst/>
          </a:prstGeom>
          <a:noFill/>
          <a:ln cap="flat" w="9525">
            <a:solidFill>
              <a:srgbClr val="A5A5A5"/>
            </a:solidFill>
            <a:prstDash val="solid"/>
            <a:round/>
            <a:headEnd len="med" w="med" type="none"/>
            <a:tailEnd len="med" w="med" type="none"/>
          </a:ln>
        </p:spPr>
      </p:cxnSp>
      <p:pic>
        <p:nvPicPr>
          <p:cNvPr id="314" name="Shape 314"/>
          <p:cNvPicPr preferRelativeResize="0"/>
          <p:nvPr/>
        </p:nvPicPr>
        <p:blipFill rotWithShape="1">
          <a:blip r:embed="rId5">
            <a:alphaModFix/>
          </a:blip>
          <a:srcRect b="0" l="0" r="0" t="0"/>
          <a:stretch/>
        </p:blipFill>
        <p:spPr>
          <a:xfrm>
            <a:off x="1925326" y="3178840"/>
            <a:ext cx="931200" cy="677999"/>
          </a:xfrm>
          <a:prstGeom prst="rect">
            <a:avLst/>
          </a:prstGeom>
          <a:noFill/>
          <a:ln>
            <a:noFill/>
          </a:ln>
        </p:spPr>
      </p:pic>
      <p:sp>
        <p:nvSpPr>
          <p:cNvPr id="315" name="Shape 315"/>
          <p:cNvSpPr txBox="1"/>
          <p:nvPr/>
        </p:nvSpPr>
        <p:spPr>
          <a:xfrm>
            <a:off x="6482614" y="3289176"/>
            <a:ext cx="2016300" cy="461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400" u="none" cap="none" strike="noStrike">
                <a:solidFill>
                  <a:srgbClr val="0F243E"/>
                </a:solidFill>
                <a:latin typeface="Calibri"/>
                <a:ea typeface="Calibri"/>
                <a:cs typeface="Calibri"/>
                <a:sym typeface="Calibri"/>
              </a:rPr>
              <a:t>[CTP04]</a:t>
            </a:r>
          </a:p>
        </p:txBody>
      </p:sp>
      <p:sp>
        <p:nvSpPr>
          <p:cNvPr id="316" name="Shape 316"/>
          <p:cNvSpPr txBox="1"/>
          <p:nvPr/>
        </p:nvSpPr>
        <p:spPr>
          <a:xfrm>
            <a:off x="3271989" y="3297648"/>
            <a:ext cx="3011400" cy="461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400" u="none" cap="none" strike="noStrike">
                <a:solidFill>
                  <a:srgbClr val="0F243E"/>
                </a:solidFill>
                <a:latin typeface="Calibri"/>
                <a:ea typeface="Calibri"/>
                <a:cs typeface="Calibri"/>
                <a:sym typeface="Calibri"/>
              </a:rPr>
              <a:t>[CMN02]</a:t>
            </a:r>
          </a:p>
        </p:txBody>
      </p:sp>
      <p:sp>
        <p:nvSpPr>
          <p:cNvPr id="317" name="Shape 317"/>
          <p:cNvSpPr txBox="1"/>
          <p:nvPr/>
        </p:nvSpPr>
        <p:spPr>
          <a:xfrm>
            <a:off x="4987280" y="3306016"/>
            <a:ext cx="1369800" cy="461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400" u="none" cap="none" strike="noStrike">
                <a:solidFill>
                  <a:srgbClr val="0F243E"/>
                </a:solidFill>
                <a:latin typeface="Calibri"/>
                <a:ea typeface="Calibri"/>
                <a:cs typeface="Calibri"/>
                <a:sym typeface="Calibri"/>
              </a:rPr>
              <a:t>[KCP06]</a:t>
            </a:r>
          </a:p>
        </p:txBody>
      </p:sp>
      <p:sp>
        <p:nvSpPr>
          <p:cNvPr id="318" name="Shape 318"/>
          <p:cNvSpPr/>
          <p:nvPr/>
        </p:nvSpPr>
        <p:spPr>
          <a:xfrm>
            <a:off x="217964" y="4197725"/>
            <a:ext cx="2460899" cy="5232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1" baseline="0" i="0" lang="en" sz="2800" u="none" cap="none" strike="noStrike">
                <a:solidFill>
                  <a:srgbClr val="0F243E"/>
                </a:solidFill>
                <a:latin typeface="Calibri"/>
                <a:ea typeface="Calibri"/>
                <a:cs typeface="Calibri"/>
                <a:sym typeface="Calibri"/>
              </a:rPr>
              <a:t>Others</a:t>
            </a:r>
          </a:p>
        </p:txBody>
      </p:sp>
      <p:sp>
        <p:nvSpPr>
          <p:cNvPr id="319" name="Shape 319"/>
          <p:cNvSpPr/>
          <p:nvPr/>
        </p:nvSpPr>
        <p:spPr>
          <a:xfrm>
            <a:off x="1748275" y="4251214"/>
            <a:ext cx="1295699" cy="461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400" u="none" cap="none" strike="noStrike">
                <a:solidFill>
                  <a:srgbClr val="0F243E"/>
                </a:solidFill>
                <a:latin typeface="Calibri"/>
                <a:ea typeface="Calibri"/>
                <a:cs typeface="Calibri"/>
                <a:sym typeface="Calibri"/>
              </a:rPr>
              <a:t>[AZ10]</a:t>
            </a:r>
          </a:p>
        </p:txBody>
      </p:sp>
      <p:sp>
        <p:nvSpPr>
          <p:cNvPr id="320" name="Shape 320"/>
          <p:cNvSpPr/>
          <p:nvPr/>
        </p:nvSpPr>
        <p:spPr>
          <a:xfrm>
            <a:off x="5635603" y="4239425"/>
            <a:ext cx="1812900" cy="461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400" u="none" cap="none" strike="noStrike">
                <a:solidFill>
                  <a:srgbClr val="0F243E"/>
                </a:solidFill>
                <a:latin typeface="Calibri"/>
                <a:ea typeface="Calibri"/>
                <a:cs typeface="Calibri"/>
                <a:sym typeface="Calibri"/>
              </a:rPr>
              <a:t>[BBST01]</a:t>
            </a:r>
          </a:p>
        </p:txBody>
      </p:sp>
      <p:sp>
        <p:nvSpPr>
          <p:cNvPr id="321" name="Shape 321"/>
          <p:cNvSpPr/>
          <p:nvPr/>
        </p:nvSpPr>
        <p:spPr>
          <a:xfrm>
            <a:off x="7003743" y="4233044"/>
            <a:ext cx="1103100" cy="461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400" u="none" cap="none" strike="noStrike">
                <a:solidFill>
                  <a:srgbClr val="0F243E"/>
                </a:solidFill>
                <a:latin typeface="Calibri"/>
                <a:ea typeface="Calibri"/>
                <a:cs typeface="Calibri"/>
                <a:sym typeface="Calibri"/>
              </a:rPr>
              <a:t>[MC11]</a:t>
            </a:r>
          </a:p>
        </p:txBody>
      </p:sp>
      <p:sp>
        <p:nvSpPr>
          <p:cNvPr id="322" name="Shape 322"/>
          <p:cNvSpPr/>
          <p:nvPr/>
        </p:nvSpPr>
        <p:spPr>
          <a:xfrm>
            <a:off x="2755272" y="4239432"/>
            <a:ext cx="1420500" cy="461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400" u="none" cap="none" strike="noStrike">
                <a:solidFill>
                  <a:srgbClr val="0F243E"/>
                </a:solidFill>
                <a:latin typeface="Calibri"/>
                <a:ea typeface="Calibri"/>
                <a:cs typeface="Calibri"/>
                <a:sym typeface="Calibri"/>
              </a:rPr>
              <a:t>[RCTLL11]</a:t>
            </a:r>
          </a:p>
        </p:txBody>
      </p:sp>
      <p:sp>
        <p:nvSpPr>
          <p:cNvPr id="323" name="Shape 323"/>
          <p:cNvSpPr/>
          <p:nvPr/>
        </p:nvSpPr>
        <p:spPr>
          <a:xfrm>
            <a:off x="4195423" y="4240125"/>
            <a:ext cx="1812900" cy="4616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400" u="none" cap="none" strike="noStrike">
                <a:solidFill>
                  <a:srgbClr val="0F243E"/>
                </a:solidFill>
                <a:latin typeface="Calibri"/>
                <a:ea typeface="Calibri"/>
                <a:cs typeface="Calibri"/>
                <a:sym typeface="Calibri"/>
              </a:rPr>
              <a:t>[SGLM08]</a:t>
            </a:r>
          </a:p>
        </p:txBody>
      </p:sp>
      <p:sp>
        <p:nvSpPr>
          <p:cNvPr id="324" name="Shape 324"/>
          <p:cNvSpPr txBox="1"/>
          <p:nvPr>
            <p:ph idx="12" type="sldNum"/>
          </p:nvPr>
        </p:nvSpPr>
        <p:spPr>
          <a:xfrm>
            <a:off x="6553200" y="6356350"/>
            <a:ext cx="2133599" cy="365099"/>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rgbClr val="888888"/>
                </a:solidFill>
                <a:latin typeface="Calibri"/>
                <a:ea typeface="Calibri"/>
                <a:cs typeface="Calibri"/>
                <a:sym typeface="Calibri"/>
              </a:rPr>
              <a:t>‹#›</a:t>
            </a:fld>
          </a:p>
        </p:txBody>
      </p:sp>
      <p:sp>
        <p:nvSpPr>
          <p:cNvPr id="325" name="Shape 325"/>
          <p:cNvSpPr txBox="1"/>
          <p:nvPr>
            <p:ph type="title"/>
          </p:nvPr>
        </p:nvSpPr>
        <p:spPr>
          <a:xfrm>
            <a:off x="0" y="84820"/>
            <a:ext cx="9144000" cy="609599"/>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Galdeano"/>
              <a:buNone/>
            </a:pPr>
            <a:r>
              <a:rPr lang="en" sz="3600">
                <a:solidFill>
                  <a:schemeClr val="dk1"/>
                </a:solidFill>
              </a:rPr>
              <a:t>S</a:t>
            </a:r>
            <a:r>
              <a:rPr b="0" baseline="0" i="0" lang="en" sz="3600" u="none" cap="none" strike="noStrike">
                <a:solidFill>
                  <a:schemeClr val="dk1"/>
                </a:solidFill>
              </a:rPr>
              <a:t>ecure deduplication </a:t>
            </a:r>
            <a:r>
              <a:rPr lang="en" sz="3600">
                <a:solidFill>
                  <a:schemeClr val="dk1"/>
                </a:solidFill>
              </a:rPr>
              <a:t>is</a:t>
            </a:r>
            <a:r>
              <a:rPr b="0" baseline="0" i="0" lang="en" sz="3600" u="none" cap="none" strike="noStrike">
                <a:solidFill>
                  <a:schemeClr val="dk1"/>
                </a:solidFill>
              </a:rPr>
              <a:t> widely us</a:t>
            </a:r>
            <a:r>
              <a:rPr lang="en" sz="3600">
                <a:solidFill>
                  <a:schemeClr val="dk1"/>
                </a:solidFill>
              </a:rPr>
              <a:t>ed</a:t>
            </a:r>
          </a:p>
        </p:txBody>
      </p:sp>
      <p:sp>
        <p:nvSpPr>
          <p:cNvPr id="326" name="Shape 326"/>
          <p:cNvSpPr/>
          <p:nvPr/>
        </p:nvSpPr>
        <p:spPr>
          <a:xfrm>
            <a:off x="155575" y="-144463"/>
            <a:ext cx="304799" cy="304799"/>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b="0" baseline="0" i="0" sz="1800" u="none" cap="none" strike="noStrike">
              <a:solidFill>
                <a:schemeClr val="dk1"/>
              </a:solidFill>
              <a:latin typeface="Calibri"/>
              <a:ea typeface="Calibri"/>
              <a:cs typeface="Calibri"/>
              <a:sym typeface="Calibri"/>
            </a:endParaRPr>
          </a:p>
        </p:txBody>
      </p:sp>
      <p:pic>
        <p:nvPicPr>
          <p:cNvPr id="327" name="Shape 327"/>
          <p:cNvPicPr preferRelativeResize="0"/>
          <p:nvPr/>
        </p:nvPicPr>
        <p:blipFill rotWithShape="1">
          <a:blip r:embed="rId6">
            <a:alphaModFix/>
          </a:blip>
          <a:srcRect b="0" l="0" r="0" t="0"/>
          <a:stretch/>
        </p:blipFill>
        <p:spPr>
          <a:xfrm>
            <a:off x="4685551" y="1148701"/>
            <a:ext cx="2347200" cy="685499"/>
          </a:xfrm>
          <a:prstGeom prst="rect">
            <a:avLst/>
          </a:prstGeom>
          <a:noFill/>
          <a:ln>
            <a:noFill/>
          </a:ln>
        </p:spPr>
      </p:pic>
      <p:sp>
        <p:nvSpPr>
          <p:cNvPr id="328" name="Shape 328"/>
          <p:cNvSpPr txBox="1"/>
          <p:nvPr>
            <p:ph idx="2" type="title"/>
          </p:nvPr>
        </p:nvSpPr>
        <p:spPr>
          <a:xfrm>
            <a:off x="-75" y="5373150"/>
            <a:ext cx="9144000" cy="148469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Galdeano"/>
              <a:buNone/>
            </a:pPr>
            <a:r>
              <a:rPr b="1" lang="en" sz="3600">
                <a:solidFill>
                  <a:srgbClr val="980000"/>
                </a:solidFill>
              </a:rPr>
              <a:t>Important to pin down and achieve</a:t>
            </a:r>
          </a:p>
          <a:p>
            <a:pPr indent="0" lvl="0" marL="0" marR="0" rtl="0" algn="ctr">
              <a:spcBef>
                <a:spcPts val="0"/>
              </a:spcBef>
              <a:buClr>
                <a:schemeClr val="dk1"/>
              </a:buClr>
              <a:buSzPct val="25000"/>
              <a:buFont typeface="Galdeano"/>
              <a:buNone/>
            </a:pPr>
            <a:r>
              <a:rPr b="1" lang="en" sz="3600">
                <a:solidFill>
                  <a:srgbClr val="980000"/>
                </a:solidFill>
              </a:rPr>
              <a:t>best possible security for secure dedup</a:t>
            </a:r>
          </a:p>
        </p:txBody>
      </p:sp>
      <p:pic>
        <p:nvPicPr>
          <p:cNvPr id="329" name="Shape 329"/>
          <p:cNvPicPr preferRelativeResize="0"/>
          <p:nvPr/>
        </p:nvPicPr>
        <p:blipFill>
          <a:blip r:embed="rId7">
            <a:alphaModFix/>
          </a:blip>
          <a:stretch>
            <a:fillRect/>
          </a:stretch>
        </p:blipFill>
        <p:spPr>
          <a:xfrm>
            <a:off x="2680950" y="1297275"/>
            <a:ext cx="1743075" cy="381000"/>
          </a:xfrm>
          <a:prstGeom prst="rect">
            <a:avLst/>
          </a:prstGeom>
          <a:noFill/>
          <a:ln>
            <a:noFill/>
          </a:ln>
        </p:spPr>
      </p:pic>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8"/>
                                        </p:tgtEl>
                                        <p:attrNameLst>
                                          <p:attrName>style.visibility</p:attrName>
                                        </p:attrNameLst>
                                      </p:cBhvr>
                                      <p:to>
                                        <p:strVal val="visible"/>
                                      </p:to>
                                    </p:set>
                                    <p:animEffect filter="fade" transition="in">
                                      <p:cBhvr>
                                        <p:cTn dur="1000"/>
                                        <p:tgtEl>
                                          <p:spTgt spid="3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4" name="Shape 334"/>
        <p:cNvGrpSpPr/>
        <p:nvPr/>
      </p:nvGrpSpPr>
      <p:grpSpPr>
        <a:xfrm>
          <a:off x="0" y="0"/>
          <a:ext cx="0" cy="0"/>
          <a:chOff x="0" y="0"/>
          <a:chExt cx="0" cy="0"/>
        </a:xfrm>
      </p:grpSpPr>
      <p:sp>
        <p:nvSpPr>
          <p:cNvPr id="335" name="Shape 335"/>
          <p:cNvSpPr txBox="1"/>
          <p:nvPr>
            <p:ph type="title"/>
          </p:nvPr>
        </p:nvSpPr>
        <p:spPr>
          <a:xfrm>
            <a:off x="0" y="8619"/>
            <a:ext cx="9144000" cy="609599"/>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Galdeano"/>
              <a:buNone/>
            </a:pPr>
            <a:r>
              <a:rPr b="1" baseline="0" i="0" lang="en" sz="3600" u="none" cap="none" strike="noStrike">
                <a:solidFill>
                  <a:schemeClr val="dk1"/>
                </a:solidFill>
              </a:rPr>
              <a:t>Message Locked Encryption [BKR13]</a:t>
            </a:r>
          </a:p>
        </p:txBody>
      </p:sp>
      <p:sp>
        <p:nvSpPr>
          <p:cNvPr id="336" name="Shape 336"/>
          <p:cNvSpPr/>
          <p:nvPr/>
        </p:nvSpPr>
        <p:spPr>
          <a:xfrm>
            <a:off x="1806464" y="2269668"/>
            <a:ext cx="914400" cy="914400"/>
          </a:xfrm>
          <a:prstGeom prst="rect">
            <a:avLst/>
          </a:prstGeom>
          <a:blipFill rotWithShape="1">
            <a:blip r:embed="rId3">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337" name="Shape 337"/>
          <p:cNvSpPr txBox="1"/>
          <p:nvPr/>
        </p:nvSpPr>
        <p:spPr>
          <a:xfrm>
            <a:off x="742229" y="3808707"/>
            <a:ext cx="529200" cy="461699"/>
          </a:xfrm>
          <a:prstGeom prst="rect">
            <a:avLst/>
          </a:prstGeom>
          <a:blipFill rotWithShape="1">
            <a:blip r:embed="rId4">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338" name="Shape 338"/>
          <p:cNvSpPr txBox="1"/>
          <p:nvPr/>
        </p:nvSpPr>
        <p:spPr>
          <a:xfrm>
            <a:off x="3484271" y="2492080"/>
            <a:ext cx="547800" cy="461699"/>
          </a:xfrm>
          <a:prstGeom prst="rect">
            <a:avLst/>
          </a:prstGeom>
          <a:blipFill rotWithShape="1">
            <a:blip r:embed="rId5">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339" name="Shape 339"/>
          <p:cNvCxnSpPr>
            <a:stCxn id="336" idx="3"/>
            <a:endCxn id="338" idx="1"/>
          </p:cNvCxnSpPr>
          <p:nvPr/>
        </p:nvCxnSpPr>
        <p:spPr>
          <a:xfrm flipH="1" rot="10800000">
            <a:off x="2720864" y="2722968"/>
            <a:ext cx="763500" cy="3900"/>
          </a:xfrm>
          <a:prstGeom prst="straightConnector1">
            <a:avLst/>
          </a:prstGeom>
          <a:noFill/>
          <a:ln cap="flat" w="9525">
            <a:solidFill>
              <a:srgbClr val="7F7F7F"/>
            </a:solidFill>
            <a:prstDash val="solid"/>
            <a:round/>
            <a:headEnd len="med" w="med" type="none"/>
            <a:tailEnd len="lg" w="lg" type="triangle"/>
          </a:ln>
        </p:spPr>
      </p:cxnSp>
      <p:sp>
        <p:nvSpPr>
          <p:cNvPr id="340" name="Shape 340"/>
          <p:cNvSpPr/>
          <p:nvPr/>
        </p:nvSpPr>
        <p:spPr>
          <a:xfrm>
            <a:off x="3293528" y="3582341"/>
            <a:ext cx="914400" cy="914400"/>
          </a:xfrm>
          <a:prstGeom prst="rect">
            <a:avLst/>
          </a:prstGeom>
          <a:blipFill rotWithShape="1">
            <a:blip r:embed="rId6">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341" name="Shape 341"/>
          <p:cNvCxnSpPr>
            <a:endCxn id="337" idx="0"/>
          </p:cNvCxnSpPr>
          <p:nvPr/>
        </p:nvCxnSpPr>
        <p:spPr>
          <a:xfrm>
            <a:off x="1006829" y="2723007"/>
            <a:ext cx="0" cy="1085699"/>
          </a:xfrm>
          <a:prstGeom prst="straightConnector1">
            <a:avLst/>
          </a:prstGeom>
          <a:noFill/>
          <a:ln cap="flat" w="9525">
            <a:solidFill>
              <a:srgbClr val="7F7F7F"/>
            </a:solidFill>
            <a:prstDash val="solid"/>
            <a:round/>
            <a:headEnd len="med" w="med" type="none"/>
            <a:tailEnd len="med" w="med" type="none"/>
          </a:ln>
        </p:spPr>
      </p:cxnSp>
      <p:sp>
        <p:nvSpPr>
          <p:cNvPr id="342" name="Shape 342"/>
          <p:cNvSpPr/>
          <p:nvPr/>
        </p:nvSpPr>
        <p:spPr>
          <a:xfrm>
            <a:off x="6245857" y="3601817"/>
            <a:ext cx="914400" cy="914400"/>
          </a:xfrm>
          <a:prstGeom prst="rect">
            <a:avLst/>
          </a:prstGeom>
          <a:blipFill rotWithShape="1">
            <a:blip r:embed="rId7">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343" name="Shape 343"/>
          <p:cNvCxnSpPr>
            <a:stCxn id="338" idx="2"/>
            <a:endCxn id="340" idx="0"/>
          </p:cNvCxnSpPr>
          <p:nvPr/>
        </p:nvCxnSpPr>
        <p:spPr>
          <a:xfrm flipH="1">
            <a:off x="3750671" y="2953780"/>
            <a:ext cx="7500" cy="628500"/>
          </a:xfrm>
          <a:prstGeom prst="straightConnector1">
            <a:avLst/>
          </a:prstGeom>
          <a:noFill/>
          <a:ln cap="flat" w="9525">
            <a:solidFill>
              <a:srgbClr val="7F7F7F"/>
            </a:solidFill>
            <a:prstDash val="solid"/>
            <a:round/>
            <a:headEnd len="med" w="med" type="none"/>
            <a:tailEnd len="lg" w="lg" type="triangle"/>
          </a:ln>
        </p:spPr>
      </p:cxnSp>
      <p:cxnSp>
        <p:nvCxnSpPr>
          <p:cNvPr id="344" name="Shape 344"/>
          <p:cNvCxnSpPr>
            <a:stCxn id="340" idx="3"/>
          </p:cNvCxnSpPr>
          <p:nvPr/>
        </p:nvCxnSpPr>
        <p:spPr>
          <a:xfrm>
            <a:off x="4207928" y="4039541"/>
            <a:ext cx="813900" cy="0"/>
          </a:xfrm>
          <a:prstGeom prst="straightConnector1">
            <a:avLst/>
          </a:prstGeom>
          <a:noFill/>
          <a:ln cap="flat" w="9525">
            <a:solidFill>
              <a:srgbClr val="7F7F7F"/>
            </a:solidFill>
            <a:prstDash val="solid"/>
            <a:round/>
            <a:headEnd len="med" w="med" type="none"/>
            <a:tailEnd len="lg" w="lg" type="triangle"/>
          </a:ln>
        </p:spPr>
      </p:cxnSp>
      <p:sp>
        <p:nvSpPr>
          <p:cNvPr id="345" name="Shape 345"/>
          <p:cNvSpPr txBox="1"/>
          <p:nvPr/>
        </p:nvSpPr>
        <p:spPr>
          <a:xfrm>
            <a:off x="5031689" y="3781837"/>
            <a:ext cx="404400" cy="461699"/>
          </a:xfrm>
          <a:prstGeom prst="rect">
            <a:avLst/>
          </a:prstGeom>
          <a:blipFill rotWithShape="1">
            <a:blip r:embed="rId8">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346" name="Shape 346"/>
          <p:cNvCxnSpPr>
            <a:stCxn id="337" idx="3"/>
            <a:endCxn id="340" idx="1"/>
          </p:cNvCxnSpPr>
          <p:nvPr/>
        </p:nvCxnSpPr>
        <p:spPr>
          <a:xfrm>
            <a:off x="1271429" y="4039557"/>
            <a:ext cx="2022000" cy="0"/>
          </a:xfrm>
          <a:prstGeom prst="straightConnector1">
            <a:avLst/>
          </a:prstGeom>
          <a:noFill/>
          <a:ln cap="flat" w="9525">
            <a:solidFill>
              <a:srgbClr val="7F7F7F"/>
            </a:solidFill>
            <a:prstDash val="solid"/>
            <a:round/>
            <a:headEnd len="med" w="med" type="none"/>
            <a:tailEnd len="lg" w="lg" type="triangle"/>
          </a:ln>
        </p:spPr>
      </p:cxnSp>
      <p:sp>
        <p:nvSpPr>
          <p:cNvPr id="347" name="Shape 347"/>
          <p:cNvSpPr/>
          <p:nvPr/>
        </p:nvSpPr>
        <p:spPr>
          <a:xfrm>
            <a:off x="6267560" y="4745958"/>
            <a:ext cx="914400" cy="914400"/>
          </a:xfrm>
          <a:prstGeom prst="rect">
            <a:avLst/>
          </a:prstGeom>
          <a:blipFill rotWithShape="1">
            <a:blip r:embed="rId9">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348" name="Shape 348"/>
          <p:cNvCxnSpPr/>
          <p:nvPr/>
        </p:nvCxnSpPr>
        <p:spPr>
          <a:xfrm>
            <a:off x="7181960" y="5202767"/>
            <a:ext cx="740100" cy="0"/>
          </a:xfrm>
          <a:prstGeom prst="straightConnector1">
            <a:avLst/>
          </a:prstGeom>
          <a:noFill/>
          <a:ln cap="flat" w="9525">
            <a:solidFill>
              <a:srgbClr val="7F7F7F"/>
            </a:solidFill>
            <a:prstDash val="solid"/>
            <a:round/>
            <a:headEnd len="med" w="med" type="none"/>
            <a:tailEnd len="lg" w="lg" type="triangle"/>
          </a:ln>
        </p:spPr>
      </p:cxnSp>
      <p:sp>
        <p:nvSpPr>
          <p:cNvPr id="349" name="Shape 349"/>
          <p:cNvSpPr txBox="1"/>
          <p:nvPr/>
        </p:nvSpPr>
        <p:spPr>
          <a:xfrm>
            <a:off x="7902040" y="4976355"/>
            <a:ext cx="382799" cy="461699"/>
          </a:xfrm>
          <a:prstGeom prst="rect">
            <a:avLst/>
          </a:prstGeom>
          <a:blipFill rotWithShape="1">
            <a:blip r:embed="rId10">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350" name="Shape 350"/>
          <p:cNvSpPr txBox="1"/>
          <p:nvPr/>
        </p:nvSpPr>
        <p:spPr>
          <a:xfrm>
            <a:off x="6701886" y="2553634"/>
            <a:ext cx="3738899" cy="400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000" u="none" cap="none" strike="noStrike">
                <a:solidFill>
                  <a:schemeClr val="dk1"/>
                </a:solidFill>
                <a:latin typeface="Calibri"/>
                <a:ea typeface="Calibri"/>
                <a:cs typeface="Calibri"/>
                <a:sym typeface="Calibri"/>
              </a:rPr>
              <a:t>Message-derived key</a:t>
            </a:r>
          </a:p>
        </p:txBody>
      </p:sp>
      <p:sp>
        <p:nvSpPr>
          <p:cNvPr id="351" name="Shape 351"/>
          <p:cNvSpPr txBox="1"/>
          <p:nvPr/>
        </p:nvSpPr>
        <p:spPr>
          <a:xfrm>
            <a:off x="8394246" y="4996312"/>
            <a:ext cx="3311400" cy="400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000" u="none" cap="none" strike="noStrike">
                <a:solidFill>
                  <a:schemeClr val="dk1"/>
                </a:solidFill>
                <a:latin typeface="Calibri"/>
                <a:ea typeface="Calibri"/>
                <a:cs typeface="Calibri"/>
                <a:sym typeface="Calibri"/>
              </a:rPr>
              <a:t>Tag</a:t>
            </a:r>
          </a:p>
        </p:txBody>
      </p:sp>
      <p:sp>
        <p:nvSpPr>
          <p:cNvPr id="352" name="Shape 352"/>
          <p:cNvSpPr txBox="1"/>
          <p:nvPr>
            <p:ph idx="12" type="sldNum"/>
          </p:nvPr>
        </p:nvSpPr>
        <p:spPr>
          <a:xfrm>
            <a:off x="6553200" y="6432550"/>
            <a:ext cx="2133599" cy="365099"/>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rgbClr val="888888"/>
                </a:solidFill>
                <a:latin typeface="Calibri"/>
                <a:ea typeface="Calibri"/>
                <a:cs typeface="Calibri"/>
                <a:sym typeface="Calibri"/>
              </a:rPr>
              <a:t>‹#›</a:t>
            </a:fld>
          </a:p>
        </p:txBody>
      </p:sp>
      <p:sp>
        <p:nvSpPr>
          <p:cNvPr id="353" name="Shape 353"/>
          <p:cNvSpPr/>
          <p:nvPr/>
        </p:nvSpPr>
        <p:spPr>
          <a:xfrm>
            <a:off x="1001371" y="4741912"/>
            <a:ext cx="914400" cy="914400"/>
          </a:xfrm>
          <a:prstGeom prst="rect">
            <a:avLst/>
          </a:prstGeom>
          <a:blipFill rotWithShape="1">
            <a:blip r:embed="rId11">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354" name="Shape 354"/>
          <p:cNvSpPr txBox="1"/>
          <p:nvPr/>
        </p:nvSpPr>
        <p:spPr>
          <a:xfrm>
            <a:off x="2849690" y="4976155"/>
            <a:ext cx="443700" cy="461699"/>
          </a:xfrm>
          <a:prstGeom prst="rect">
            <a:avLst/>
          </a:prstGeom>
          <a:blipFill rotWithShape="1">
            <a:blip r:embed="rId12">
              <a:alphaModFix/>
            </a:blip>
            <a:stretch>
              <a:fillRect b="-10528"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355" name="Shape 355"/>
          <p:cNvCxnSpPr/>
          <p:nvPr/>
        </p:nvCxnSpPr>
        <p:spPr>
          <a:xfrm>
            <a:off x="1915772" y="5199112"/>
            <a:ext cx="914400" cy="0"/>
          </a:xfrm>
          <a:prstGeom prst="straightConnector1">
            <a:avLst/>
          </a:prstGeom>
          <a:noFill/>
          <a:ln cap="flat" w="9525">
            <a:solidFill>
              <a:srgbClr val="7F7F7F"/>
            </a:solidFill>
            <a:prstDash val="solid"/>
            <a:round/>
            <a:headEnd len="med" w="med" type="none"/>
            <a:tailEnd len="lg" w="lg" type="triangle"/>
          </a:ln>
        </p:spPr>
      </p:cxnSp>
      <p:sp>
        <p:nvSpPr>
          <p:cNvPr id="356" name="Shape 356"/>
          <p:cNvSpPr txBox="1"/>
          <p:nvPr/>
        </p:nvSpPr>
        <p:spPr>
          <a:xfrm>
            <a:off x="3325778" y="4980767"/>
            <a:ext cx="1705799" cy="400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 sz="2000" u="none" cap="none" strike="noStrike">
                <a:solidFill>
                  <a:schemeClr val="dk1"/>
                </a:solidFill>
                <a:latin typeface="Calibri"/>
                <a:ea typeface="Calibri"/>
                <a:cs typeface="Calibri"/>
                <a:sym typeface="Calibri"/>
              </a:rPr>
              <a:t>Parameter</a:t>
            </a:r>
          </a:p>
        </p:txBody>
      </p:sp>
      <p:cxnSp>
        <p:nvCxnSpPr>
          <p:cNvPr id="357" name="Shape 357"/>
          <p:cNvCxnSpPr/>
          <p:nvPr/>
        </p:nvCxnSpPr>
        <p:spPr>
          <a:xfrm>
            <a:off x="5417764" y="4044657"/>
            <a:ext cx="813899" cy="0"/>
          </a:xfrm>
          <a:prstGeom prst="straightConnector1">
            <a:avLst/>
          </a:prstGeom>
          <a:noFill/>
          <a:ln cap="flat" w="9525">
            <a:solidFill>
              <a:srgbClr val="7F7F7F"/>
            </a:solidFill>
            <a:prstDash val="solid"/>
            <a:round/>
            <a:headEnd len="med" w="med" type="none"/>
            <a:tailEnd len="lg" w="lg" type="triangle"/>
          </a:ln>
        </p:spPr>
      </p:cxnSp>
      <p:cxnSp>
        <p:nvCxnSpPr>
          <p:cNvPr id="358" name="Shape 358"/>
          <p:cNvCxnSpPr/>
          <p:nvPr/>
        </p:nvCxnSpPr>
        <p:spPr>
          <a:xfrm>
            <a:off x="5211451" y="5221996"/>
            <a:ext cx="1055999" cy="0"/>
          </a:xfrm>
          <a:prstGeom prst="straightConnector1">
            <a:avLst/>
          </a:prstGeom>
          <a:noFill/>
          <a:ln cap="flat" w="9525">
            <a:solidFill>
              <a:srgbClr val="7F7F7F"/>
            </a:solidFill>
            <a:prstDash val="solid"/>
            <a:round/>
            <a:headEnd len="med" w="med" type="none"/>
            <a:tailEnd len="lg" w="lg" type="triangle"/>
          </a:ln>
        </p:spPr>
      </p:cxnSp>
      <p:cxnSp>
        <p:nvCxnSpPr>
          <p:cNvPr id="359" name="Shape 359"/>
          <p:cNvCxnSpPr/>
          <p:nvPr/>
        </p:nvCxnSpPr>
        <p:spPr>
          <a:xfrm>
            <a:off x="5201741" y="4244067"/>
            <a:ext cx="0" cy="978000"/>
          </a:xfrm>
          <a:prstGeom prst="straightConnector1">
            <a:avLst/>
          </a:prstGeom>
          <a:noFill/>
          <a:ln cap="flat" w="9525">
            <a:solidFill>
              <a:srgbClr val="7F7F7F"/>
            </a:solidFill>
            <a:prstDash val="solid"/>
            <a:round/>
            <a:headEnd len="med" w="med" type="none"/>
            <a:tailEnd len="med" w="med" type="none"/>
          </a:ln>
        </p:spPr>
      </p:cxnSp>
      <p:cxnSp>
        <p:nvCxnSpPr>
          <p:cNvPr id="360" name="Shape 360"/>
          <p:cNvCxnSpPr/>
          <p:nvPr/>
        </p:nvCxnSpPr>
        <p:spPr>
          <a:xfrm>
            <a:off x="7159197" y="4055060"/>
            <a:ext cx="740100" cy="0"/>
          </a:xfrm>
          <a:prstGeom prst="straightConnector1">
            <a:avLst/>
          </a:prstGeom>
          <a:noFill/>
          <a:ln cap="flat" w="9525">
            <a:solidFill>
              <a:srgbClr val="7F7F7F"/>
            </a:solidFill>
            <a:prstDash val="solid"/>
            <a:round/>
            <a:headEnd len="med" w="med" type="none"/>
            <a:tailEnd len="lg" w="lg" type="triangle"/>
          </a:ln>
        </p:spPr>
      </p:cxnSp>
      <p:sp>
        <p:nvSpPr>
          <p:cNvPr id="361" name="Shape 361"/>
          <p:cNvSpPr txBox="1"/>
          <p:nvPr/>
        </p:nvSpPr>
        <p:spPr>
          <a:xfrm>
            <a:off x="7902040" y="3817841"/>
            <a:ext cx="522299" cy="461699"/>
          </a:xfrm>
          <a:prstGeom prst="rect">
            <a:avLst/>
          </a:prstGeom>
          <a:blipFill rotWithShape="1">
            <a:blip r:embed="rId13">
              <a:alphaModFix/>
            </a:blip>
            <a:stretch>
              <a:fillRect b="0" l="0" r="0" t="0"/>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cxnSp>
        <p:nvCxnSpPr>
          <p:cNvPr id="362" name="Shape 362"/>
          <p:cNvCxnSpPr>
            <a:endCxn id="342" idx="0"/>
          </p:cNvCxnSpPr>
          <p:nvPr/>
        </p:nvCxnSpPr>
        <p:spPr>
          <a:xfrm>
            <a:off x="6703057" y="2737817"/>
            <a:ext cx="0" cy="864000"/>
          </a:xfrm>
          <a:prstGeom prst="straightConnector1">
            <a:avLst/>
          </a:prstGeom>
          <a:noFill/>
          <a:ln cap="flat" w="9525">
            <a:solidFill>
              <a:srgbClr val="7F7F7F"/>
            </a:solidFill>
            <a:prstDash val="solid"/>
            <a:round/>
            <a:headEnd len="med" w="med" type="none"/>
            <a:tailEnd len="lg" w="lg" type="triangle"/>
          </a:ln>
        </p:spPr>
      </p:cxnSp>
      <p:cxnSp>
        <p:nvCxnSpPr>
          <p:cNvPr id="363" name="Shape 363"/>
          <p:cNvCxnSpPr/>
          <p:nvPr/>
        </p:nvCxnSpPr>
        <p:spPr>
          <a:xfrm flipH="1" rot="10800000">
            <a:off x="3903667" y="2730142"/>
            <a:ext cx="2799299" cy="5100"/>
          </a:xfrm>
          <a:prstGeom prst="straightConnector1">
            <a:avLst/>
          </a:prstGeom>
          <a:noFill/>
          <a:ln cap="flat" w="9525">
            <a:solidFill>
              <a:srgbClr val="7F7F7F"/>
            </a:solidFill>
            <a:prstDash val="solid"/>
            <a:round/>
            <a:headEnd len="med" w="med" type="none"/>
            <a:tailEnd len="med" w="med" type="none"/>
          </a:ln>
        </p:spPr>
      </p:cxnSp>
      <p:cxnSp>
        <p:nvCxnSpPr>
          <p:cNvPr id="364" name="Shape 364"/>
          <p:cNvCxnSpPr>
            <a:endCxn id="336" idx="1"/>
          </p:cNvCxnSpPr>
          <p:nvPr/>
        </p:nvCxnSpPr>
        <p:spPr>
          <a:xfrm>
            <a:off x="1006964" y="2722968"/>
            <a:ext cx="799499" cy="3900"/>
          </a:xfrm>
          <a:prstGeom prst="straightConnector1">
            <a:avLst/>
          </a:prstGeom>
          <a:noFill/>
          <a:ln cap="flat" w="9525">
            <a:solidFill>
              <a:srgbClr val="7F7F7F"/>
            </a:solidFill>
            <a:prstDash val="solid"/>
            <a:round/>
            <a:headEnd len="med" w="med" type="none"/>
            <a:tailEnd len="lg" w="lg" type="triangle"/>
          </a:ln>
        </p:spPr>
      </p:cxnSp>
      <p:sp>
        <p:nvSpPr>
          <p:cNvPr id="365" name="Shape 365"/>
          <p:cNvSpPr txBox="1"/>
          <p:nvPr/>
        </p:nvSpPr>
        <p:spPr>
          <a:xfrm>
            <a:off x="574" y="1541475"/>
            <a:ext cx="9144000" cy="461699"/>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baseline="0" i="0" lang="en" sz="2400" u="none" cap="none" strike="noStrike">
                <a:solidFill>
                  <a:srgbClr val="C00000"/>
                </a:solidFill>
                <a:latin typeface="Calibri"/>
                <a:ea typeface="Calibri"/>
                <a:cs typeface="Calibri"/>
                <a:sym typeface="Calibri"/>
              </a:rPr>
              <a:t>Key used for encryption is derived from the message itself</a:t>
            </a:r>
          </a:p>
        </p:txBody>
      </p:sp>
      <p:sp>
        <p:nvSpPr>
          <p:cNvPr id="366" name="Shape 366"/>
          <p:cNvSpPr/>
          <p:nvPr/>
        </p:nvSpPr>
        <p:spPr>
          <a:xfrm>
            <a:off x="249887" y="5957385"/>
            <a:ext cx="2054400" cy="400199"/>
          </a:xfrm>
          <a:prstGeom prst="rect">
            <a:avLst/>
          </a:prstGeom>
          <a:blipFill rotWithShape="1">
            <a:blip r:embed="rId14">
              <a:alphaModFix/>
            </a:blip>
            <a:stretch>
              <a:fillRect b="-25758" l="0" r="-2969" t="-9088"/>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367" name="Shape 367"/>
          <p:cNvSpPr/>
          <p:nvPr/>
        </p:nvSpPr>
        <p:spPr>
          <a:xfrm>
            <a:off x="249887" y="6263023"/>
            <a:ext cx="1984799" cy="400199"/>
          </a:xfrm>
          <a:prstGeom prst="rect">
            <a:avLst/>
          </a:prstGeom>
          <a:blipFill rotWithShape="1">
            <a:blip r:embed="rId15">
              <a:alphaModFix/>
            </a:blip>
            <a:stretch>
              <a:fillRect b="-25758" l="0" r="-2769" t="-7569"/>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368" name="Shape 368"/>
          <p:cNvSpPr/>
          <p:nvPr/>
        </p:nvSpPr>
        <p:spPr>
          <a:xfrm>
            <a:off x="507" y="2070956"/>
            <a:ext cx="9144000" cy="400199"/>
          </a:xfrm>
          <a:prstGeom prst="rect">
            <a:avLst/>
          </a:prstGeom>
          <a:blipFill rotWithShape="1">
            <a:blip r:embed="rId16">
              <a:alphaModFix/>
            </a:blip>
            <a:stretch>
              <a:fillRect b="-25758" l="0" r="0" t="-7569"/>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sp>
        <p:nvSpPr>
          <p:cNvPr id="369" name="Shape 369"/>
          <p:cNvSpPr txBox="1"/>
          <p:nvPr/>
        </p:nvSpPr>
        <p:spPr>
          <a:xfrm>
            <a:off x="575" y="627075"/>
            <a:ext cx="9144000" cy="978000"/>
          </a:xfrm>
          <a:prstGeom prst="rect">
            <a:avLst/>
          </a:prstGeom>
          <a:noFill/>
          <a:ln>
            <a:noFill/>
          </a:ln>
        </p:spPr>
        <p:txBody>
          <a:bodyPr anchorCtr="0" anchor="t" bIns="45700" lIns="91425" rIns="91425" tIns="45700">
            <a:noAutofit/>
          </a:bodyPr>
          <a:lstStyle/>
          <a:p>
            <a:pPr indent="-381000" lvl="0" marL="457200" marR="0" rtl="0">
              <a:spcBef>
                <a:spcPts val="0"/>
              </a:spcBef>
              <a:buClr>
                <a:srgbClr val="000000"/>
              </a:buClr>
              <a:buSzPct val="100000"/>
              <a:buFont typeface="Calibri"/>
              <a:buChar char="●"/>
            </a:pPr>
            <a:r>
              <a:rPr b="1" lang="en" sz="2400">
                <a:latin typeface="Calibri"/>
                <a:ea typeface="Calibri"/>
                <a:cs typeface="Calibri"/>
                <a:sym typeface="Calibri"/>
              </a:rPr>
              <a:t>Generalizes Convergent Encryption</a:t>
            </a:r>
          </a:p>
          <a:p>
            <a:pPr indent="-381000" lvl="0" marL="457200" marR="0" rtl="0">
              <a:spcBef>
                <a:spcPts val="0"/>
              </a:spcBef>
              <a:buClr>
                <a:srgbClr val="000000"/>
              </a:buClr>
              <a:buSzPct val="100000"/>
              <a:buFont typeface="Calibri"/>
              <a:buChar char="●"/>
            </a:pPr>
            <a:r>
              <a:rPr b="1" lang="en" sz="2400">
                <a:latin typeface="Calibri"/>
                <a:ea typeface="Calibri"/>
                <a:cs typeface="Calibri"/>
                <a:sym typeface="Calibri"/>
              </a:rPr>
              <a:t>Framework for secure deduplication</a:t>
            </a:r>
          </a:p>
        </p:txBody>
      </p:sp>
      <p:sp>
        <p:nvSpPr>
          <p:cNvPr id="370" name="Shape 370"/>
          <p:cNvSpPr/>
          <p:nvPr/>
        </p:nvSpPr>
        <p:spPr>
          <a:xfrm>
            <a:off x="7714775" y="4651927"/>
            <a:ext cx="1371599" cy="1085700"/>
          </a:xfrm>
          <a:prstGeom prst="ellipse">
            <a:avLst/>
          </a:prstGeom>
          <a:noFill/>
          <a:ln cap="flat" w="19050">
            <a:solidFill>
              <a:srgbClr val="980000"/>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371" name="Shape 371"/>
          <p:cNvSpPr txBox="1"/>
          <p:nvPr/>
        </p:nvSpPr>
        <p:spPr>
          <a:xfrm>
            <a:off x="2999675" y="5858100"/>
            <a:ext cx="6092400" cy="698699"/>
          </a:xfrm>
          <a:prstGeom prst="rect">
            <a:avLst/>
          </a:prstGeom>
          <a:noFill/>
          <a:ln cap="flat" w="9525">
            <a:solidFill>
              <a:srgbClr val="B7B7B7"/>
            </a:solidFill>
            <a:prstDash val="solid"/>
            <a:round/>
            <a:headEnd len="med" w="med" type="none"/>
            <a:tailEnd len="med" w="med" type="none"/>
          </a:ln>
        </p:spPr>
        <p:txBody>
          <a:bodyPr anchorCtr="0" anchor="t" bIns="91425" lIns="91425" rIns="91425" tIns="91425">
            <a:noAutofit/>
          </a:bodyPr>
          <a:lstStyle/>
          <a:p>
            <a:pPr rtl="0">
              <a:spcBef>
                <a:spcPts val="0"/>
              </a:spcBef>
              <a:buNone/>
            </a:pPr>
            <a:r>
              <a:rPr b="1" lang="en" sz="1800"/>
              <a:t>All ciphertexts of </a:t>
            </a:r>
            <a:r>
              <a:rPr b="1" i="1" lang="en" sz="1800">
                <a:latin typeface="Cambria"/>
                <a:ea typeface="Cambria"/>
                <a:cs typeface="Cambria"/>
                <a:sym typeface="Cambria"/>
              </a:rPr>
              <a:t>m</a:t>
            </a:r>
            <a:r>
              <a:rPr b="1" lang="en" sz="1800"/>
              <a:t> produce same deterministic tag </a:t>
            </a:r>
            <a:r>
              <a:rPr b="1" i="1" lang="en" sz="1800">
                <a:latin typeface="Cambria"/>
                <a:ea typeface="Cambria"/>
                <a:cs typeface="Cambria"/>
                <a:sym typeface="Cambria"/>
              </a:rPr>
              <a:t>t</a:t>
            </a:r>
            <a:r>
              <a:rPr b="1" lang="en" sz="1800"/>
              <a:t>.</a:t>
            </a:r>
          </a:p>
          <a:p>
            <a:pPr>
              <a:spcBef>
                <a:spcPts val="0"/>
              </a:spcBef>
              <a:buNone/>
            </a:pPr>
            <a:r>
              <a:rPr b="1" lang="en" sz="1800">
                <a:solidFill>
                  <a:srgbClr val="980000"/>
                </a:solidFill>
              </a:rPr>
              <a:t>Deduplication is enabled! </a:t>
            </a:r>
          </a:p>
        </p:txBody>
      </p:sp>
      <p:cxnSp>
        <p:nvCxnSpPr>
          <p:cNvPr id="372" name="Shape 372"/>
          <p:cNvCxnSpPr>
            <a:endCxn id="370" idx="3"/>
          </p:cNvCxnSpPr>
          <p:nvPr/>
        </p:nvCxnSpPr>
        <p:spPr>
          <a:xfrm flipH="1" rot="10800000">
            <a:off x="7393341" y="5578630"/>
            <a:ext cx="522300" cy="320400"/>
          </a:xfrm>
          <a:prstGeom prst="straightConnector1">
            <a:avLst/>
          </a:prstGeom>
          <a:noFill/>
          <a:ln cap="flat" w="19050">
            <a:solidFill>
              <a:schemeClr val="dk2"/>
            </a:solidFill>
            <a:prstDash val="solid"/>
            <a:round/>
            <a:headEnd len="lg" w="lg" type="none"/>
            <a:tailEnd len="lg" w="lg" type="triangle"/>
          </a:ln>
        </p:spPr>
      </p:cxn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gtEl>
                                        <p:attrNameLst>
                                          <p:attrName>style.visibility</p:attrName>
                                        </p:attrNameLst>
                                      </p:cBhvr>
                                      <p:to>
                                        <p:strVal val="visible"/>
                                      </p:to>
                                    </p:set>
                                    <p:animEffect filter="fade" transition="in">
                                      <p:cBhvr>
                                        <p:cTn dur="500"/>
                                        <p:tgtEl>
                                          <p:spTgt spid="359"/>
                                        </p:tgtEl>
                                      </p:cBhvr>
                                    </p:animEffect>
                                  </p:childTnLst>
                                </p:cTn>
                              </p:par>
                              <p:par>
                                <p:cTn fill="hold" nodeType="withEffect" presetClass="entr" presetID="10" presetSubtype="0">
                                  <p:stCondLst>
                                    <p:cond delay="0"/>
                                  </p:stCondLst>
                                  <p:childTnLst>
                                    <p:set>
                                      <p:cBhvr>
                                        <p:cTn dur="1" fill="hold">
                                          <p:stCondLst>
                                            <p:cond delay="0"/>
                                          </p:stCondLst>
                                        </p:cTn>
                                        <p:tgtEl>
                                          <p:spTgt spid="358"/>
                                        </p:tgtEl>
                                        <p:attrNameLst>
                                          <p:attrName>style.visibility</p:attrName>
                                        </p:attrNameLst>
                                      </p:cBhvr>
                                      <p:to>
                                        <p:strVal val="visible"/>
                                      </p:to>
                                    </p:set>
                                    <p:animEffect filter="fade" transition="in">
                                      <p:cBhvr>
                                        <p:cTn dur="500"/>
                                        <p:tgtEl>
                                          <p:spTgt spid="358"/>
                                        </p:tgtEl>
                                      </p:cBhvr>
                                    </p:animEffect>
                                  </p:childTnLst>
                                </p:cTn>
                              </p:par>
                              <p:par>
                                <p:cTn fill="hold" nodeType="withEffect" presetClass="entr" presetID="10" presetSubtype="0">
                                  <p:stCondLst>
                                    <p:cond delay="0"/>
                                  </p:stCondLst>
                                  <p:childTnLst>
                                    <p:set>
                                      <p:cBhvr>
                                        <p:cTn dur="1" fill="hold">
                                          <p:stCondLst>
                                            <p:cond delay="0"/>
                                          </p:stCondLst>
                                        </p:cTn>
                                        <p:tgtEl>
                                          <p:spTgt spid="347"/>
                                        </p:tgtEl>
                                        <p:attrNameLst>
                                          <p:attrName>style.visibility</p:attrName>
                                        </p:attrNameLst>
                                      </p:cBhvr>
                                      <p:to>
                                        <p:strVal val="visible"/>
                                      </p:to>
                                    </p:set>
                                    <p:animEffect filter="fade" transition="in">
                                      <p:cBhvr>
                                        <p:cTn dur="500"/>
                                        <p:tgtEl>
                                          <p:spTgt spid="347"/>
                                        </p:tgtEl>
                                      </p:cBhvr>
                                    </p:animEffect>
                                  </p:childTnLst>
                                </p:cTn>
                              </p:par>
                              <p:par>
                                <p:cTn fill="hold" nodeType="withEffect" presetClass="entr" presetID="10" presetSubtype="0">
                                  <p:stCondLst>
                                    <p:cond delay="0"/>
                                  </p:stCondLst>
                                  <p:childTnLst>
                                    <p:set>
                                      <p:cBhvr>
                                        <p:cTn dur="1" fill="hold">
                                          <p:stCondLst>
                                            <p:cond delay="0"/>
                                          </p:stCondLst>
                                        </p:cTn>
                                        <p:tgtEl>
                                          <p:spTgt spid="348"/>
                                        </p:tgtEl>
                                        <p:attrNameLst>
                                          <p:attrName>style.visibility</p:attrName>
                                        </p:attrNameLst>
                                      </p:cBhvr>
                                      <p:to>
                                        <p:strVal val="visible"/>
                                      </p:to>
                                    </p:set>
                                    <p:animEffect filter="fade" transition="in">
                                      <p:cBhvr>
                                        <p:cTn dur="500"/>
                                        <p:tgtEl>
                                          <p:spTgt spid="348"/>
                                        </p:tgtEl>
                                      </p:cBhvr>
                                    </p:animEffect>
                                  </p:childTnLst>
                                </p:cTn>
                              </p:par>
                              <p:par>
                                <p:cTn fill="hold" nodeType="withEffect" presetClass="entr" presetID="10" presetSubtype="0">
                                  <p:stCondLst>
                                    <p:cond delay="0"/>
                                  </p:stCondLst>
                                  <p:childTnLst>
                                    <p:set>
                                      <p:cBhvr>
                                        <p:cTn dur="1" fill="hold">
                                          <p:stCondLst>
                                            <p:cond delay="0"/>
                                          </p:stCondLst>
                                        </p:cTn>
                                        <p:tgtEl>
                                          <p:spTgt spid="349"/>
                                        </p:tgtEl>
                                        <p:attrNameLst>
                                          <p:attrName>style.visibility</p:attrName>
                                        </p:attrNameLst>
                                      </p:cBhvr>
                                      <p:to>
                                        <p:strVal val="visible"/>
                                      </p:to>
                                    </p:set>
                                    <p:animEffect filter="fade" transition="in">
                                      <p:cBhvr>
                                        <p:cTn dur="500"/>
                                        <p:tgtEl>
                                          <p:spTgt spid="349"/>
                                        </p:tgtEl>
                                      </p:cBhvr>
                                    </p:animEffect>
                                  </p:childTnLst>
                                </p:cTn>
                              </p:par>
                              <p:par>
                                <p:cTn fill="hold" nodeType="withEffect" presetClass="entr" presetID="10" presetSubtype="0">
                                  <p:stCondLst>
                                    <p:cond delay="0"/>
                                  </p:stCondLst>
                                  <p:childTnLst>
                                    <p:set>
                                      <p:cBhvr>
                                        <p:cTn dur="1" fill="hold">
                                          <p:stCondLst>
                                            <p:cond delay="0"/>
                                          </p:stCondLst>
                                        </p:cTn>
                                        <p:tgtEl>
                                          <p:spTgt spid="351"/>
                                        </p:tgtEl>
                                        <p:attrNameLst>
                                          <p:attrName>style.visibility</p:attrName>
                                        </p:attrNameLst>
                                      </p:cBhvr>
                                      <p:to>
                                        <p:strVal val="visible"/>
                                      </p:to>
                                    </p:set>
                                    <p:animEffect filter="fade" transition="in">
                                      <p:cBhvr>
                                        <p:cTn dur="500"/>
                                        <p:tgtEl>
                                          <p:spTgt spid="3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6"/>
                                        </p:tgtEl>
                                        <p:attrNameLst>
                                          <p:attrName>style.visibility</p:attrName>
                                        </p:attrNameLst>
                                      </p:cBhvr>
                                      <p:to>
                                        <p:strVal val="visible"/>
                                      </p:to>
                                    </p:set>
                                    <p:animEffect filter="fade" transition="in">
                                      <p:cBhvr>
                                        <p:cTn dur="500"/>
                                        <p:tgtEl>
                                          <p:spTgt spid="366"/>
                                        </p:tgtEl>
                                      </p:cBhvr>
                                    </p:animEffect>
                                  </p:childTnLst>
                                </p:cTn>
                              </p:par>
                              <p:par>
                                <p:cTn fill="hold" nodeType="withEffect" presetClass="entr" presetID="10" presetSubtype="0">
                                  <p:stCondLst>
                                    <p:cond delay="0"/>
                                  </p:stCondLst>
                                  <p:childTnLst>
                                    <p:set>
                                      <p:cBhvr>
                                        <p:cTn dur="1" fill="hold">
                                          <p:stCondLst>
                                            <p:cond delay="0"/>
                                          </p:stCondLst>
                                        </p:cTn>
                                        <p:tgtEl>
                                          <p:spTgt spid="367"/>
                                        </p:tgtEl>
                                        <p:attrNameLst>
                                          <p:attrName>style.visibility</p:attrName>
                                        </p:attrNameLst>
                                      </p:cBhvr>
                                      <p:to>
                                        <p:strVal val="visible"/>
                                      </p:to>
                                    </p:set>
                                    <p:animEffect filter="fade" transition="in">
                                      <p:cBhvr>
                                        <p:cTn dur="500"/>
                                        <p:tgtEl>
                                          <p:spTgt spid="3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0"/>
                                        </p:tgtEl>
                                        <p:attrNameLst>
                                          <p:attrName>style.visibility</p:attrName>
                                        </p:attrNameLst>
                                      </p:cBhvr>
                                      <p:to>
                                        <p:strVal val="visible"/>
                                      </p:to>
                                    </p:set>
                                    <p:animEffect filter="fade" transition="in">
                                      <p:cBhvr>
                                        <p:cTn dur="1000"/>
                                        <p:tgtEl>
                                          <p:spTgt spid="370"/>
                                        </p:tgtEl>
                                      </p:cBhvr>
                                    </p:animEffect>
                                  </p:childTnLst>
                                </p:cTn>
                              </p:par>
                              <p:par>
                                <p:cTn fill="hold" nodeType="withEffect" presetClass="entr" presetID="10" presetSubtype="0">
                                  <p:stCondLst>
                                    <p:cond delay="0"/>
                                  </p:stCondLst>
                                  <p:childTnLst>
                                    <p:set>
                                      <p:cBhvr>
                                        <p:cTn dur="1" fill="hold">
                                          <p:stCondLst>
                                            <p:cond delay="0"/>
                                          </p:stCondLst>
                                        </p:cTn>
                                        <p:tgtEl>
                                          <p:spTgt spid="371"/>
                                        </p:tgtEl>
                                        <p:attrNameLst>
                                          <p:attrName>style.visibility</p:attrName>
                                        </p:attrNameLst>
                                      </p:cBhvr>
                                      <p:to>
                                        <p:strVal val="visible"/>
                                      </p:to>
                                    </p:set>
                                    <p:animEffect filter="fade" transition="in">
                                      <p:cBhvr>
                                        <p:cTn dur="1000"/>
                                        <p:tgtEl>
                                          <p:spTgt spid="371"/>
                                        </p:tgtEl>
                                      </p:cBhvr>
                                    </p:animEffect>
                                  </p:childTnLst>
                                </p:cTn>
                              </p:par>
                              <p:par>
                                <p:cTn fill="hold" nodeType="withEffect" presetClass="entr" presetID="10" presetSubtype="0">
                                  <p:stCondLst>
                                    <p:cond delay="0"/>
                                  </p:stCondLst>
                                  <p:childTnLst>
                                    <p:set>
                                      <p:cBhvr>
                                        <p:cTn dur="1" fill="hold">
                                          <p:stCondLst>
                                            <p:cond delay="0"/>
                                          </p:stCondLst>
                                        </p:cTn>
                                        <p:tgtEl>
                                          <p:spTgt spid="372"/>
                                        </p:tgtEl>
                                        <p:attrNameLst>
                                          <p:attrName>style.visibility</p:attrName>
                                        </p:attrNameLst>
                                      </p:cBhvr>
                                      <p:to>
                                        <p:strVal val="visible"/>
                                      </p:to>
                                    </p:set>
                                    <p:animEffect filter="fade" transition="in">
                                      <p:cBhvr>
                                        <p:cTn dur="1000"/>
                                        <p:tgtEl>
                                          <p:spTgt spid="3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7" name="Shape 377"/>
        <p:cNvGrpSpPr/>
        <p:nvPr/>
      </p:nvGrpSpPr>
      <p:grpSpPr>
        <a:xfrm>
          <a:off x="0" y="0"/>
          <a:ext cx="0" cy="0"/>
          <a:chOff x="0" y="0"/>
          <a:chExt cx="0" cy="0"/>
        </a:xfrm>
      </p:grpSpPr>
      <p:sp>
        <p:nvSpPr>
          <p:cNvPr id="378" name="Shape 378"/>
          <p:cNvSpPr txBox="1"/>
          <p:nvPr/>
        </p:nvSpPr>
        <p:spPr>
          <a:xfrm>
            <a:off x="3156601" y="5897962"/>
            <a:ext cx="6139800" cy="587400"/>
          </a:xfrm>
          <a:prstGeom prst="rect">
            <a:avLst/>
          </a:prstGeom>
          <a:noFill/>
          <a:ln>
            <a:noFill/>
          </a:ln>
        </p:spPr>
        <p:txBody>
          <a:bodyPr anchorCtr="0" anchor="ctr" bIns="91425" lIns="91425" rIns="91425" tIns="91425">
            <a:noAutofit/>
          </a:bodyPr>
          <a:lstStyle/>
          <a:p>
            <a:pPr lvl="0" rtl="0" algn="ctr">
              <a:spcBef>
                <a:spcPts val="0"/>
              </a:spcBef>
              <a:buNone/>
            </a:pPr>
            <a:r>
              <a:rPr b="1" lang="en" sz="1800">
                <a:solidFill>
                  <a:srgbClr val="980000"/>
                </a:solidFill>
                <a:latin typeface="Calibri"/>
                <a:ea typeface="Calibri"/>
                <a:cs typeface="Calibri"/>
                <a:sym typeface="Calibri"/>
              </a:rPr>
              <a:t>Not necessary! </a:t>
            </a:r>
            <a:r>
              <a:rPr b="1" lang="en" sz="1800">
                <a:latin typeface="Calibri"/>
                <a:ea typeface="Calibri"/>
                <a:cs typeface="Calibri"/>
                <a:sym typeface="Calibri"/>
              </a:rPr>
              <a:t>Not a fundamental impossibility</a:t>
            </a:r>
          </a:p>
        </p:txBody>
      </p:sp>
      <p:sp>
        <p:nvSpPr>
          <p:cNvPr id="379" name="Shape 379"/>
          <p:cNvSpPr txBox="1"/>
          <p:nvPr/>
        </p:nvSpPr>
        <p:spPr>
          <a:xfrm>
            <a:off x="71896" y="5350976"/>
            <a:ext cx="9144000" cy="931200"/>
          </a:xfrm>
          <a:prstGeom prst="rect">
            <a:avLst/>
          </a:prstGeom>
          <a:noFill/>
          <a:ln>
            <a:noFill/>
          </a:ln>
        </p:spPr>
        <p:txBody>
          <a:bodyPr anchorCtr="0" anchor="ctr" bIns="91425" lIns="91425" rIns="91425" tIns="91425">
            <a:noAutofit/>
          </a:bodyPr>
          <a:lstStyle/>
          <a:p>
            <a:pPr lvl="0" rtl="0">
              <a:spcBef>
                <a:spcPts val="0"/>
              </a:spcBef>
              <a:buNone/>
            </a:pPr>
            <a:r>
              <a:rPr b="1" lang="en" sz="2400">
                <a:solidFill>
                  <a:schemeClr val="dk1"/>
                </a:solidFill>
                <a:latin typeface="Calibri"/>
                <a:ea typeface="Calibri"/>
                <a:cs typeface="Calibri"/>
                <a:sym typeface="Calibri"/>
              </a:rPr>
              <a:t>Caveat: </a:t>
            </a:r>
            <a:r>
              <a:rPr lang="en" sz="2400">
                <a:solidFill>
                  <a:srgbClr val="980000"/>
                </a:solidFill>
                <a:latin typeface="Calibri"/>
                <a:ea typeface="Calibri"/>
                <a:cs typeface="Calibri"/>
                <a:sym typeface="Calibri"/>
              </a:rPr>
              <a:t>Messages cannot depend on public parameters</a:t>
            </a:r>
          </a:p>
        </p:txBody>
      </p:sp>
      <p:sp>
        <p:nvSpPr>
          <p:cNvPr id="380" name="Shape 380"/>
          <p:cNvSpPr txBox="1"/>
          <p:nvPr/>
        </p:nvSpPr>
        <p:spPr>
          <a:xfrm>
            <a:off x="37825" y="3989800"/>
            <a:ext cx="10011300" cy="931200"/>
          </a:xfrm>
          <a:prstGeom prst="rect">
            <a:avLst/>
          </a:prstGeom>
          <a:noFill/>
          <a:ln>
            <a:noFill/>
          </a:ln>
        </p:spPr>
        <p:txBody>
          <a:bodyPr anchorCtr="0" anchor="ctr" bIns="91425" lIns="91425" rIns="91425" tIns="91425">
            <a:noAutofit/>
          </a:bodyPr>
          <a:lstStyle/>
          <a:p>
            <a:pPr lvl="0" rtl="0">
              <a:spcBef>
                <a:spcPts val="0"/>
              </a:spcBef>
              <a:buNone/>
            </a:pPr>
            <a:r>
              <a:rPr b="1" lang="en" sz="2000">
                <a:latin typeface="Cambria"/>
                <a:ea typeface="Cambria"/>
                <a:cs typeface="Cambria"/>
                <a:sym typeface="Cambria"/>
              </a:rPr>
              <a:t>Security</a:t>
            </a:r>
            <a:r>
              <a:rPr lang="en" sz="2000">
                <a:latin typeface="Cambria"/>
                <a:ea typeface="Cambria"/>
                <a:cs typeface="Cambria"/>
                <a:sym typeface="Cambria"/>
              </a:rPr>
              <a:t>: No efficient A has non-negligible advantage for any </a:t>
            </a:r>
            <a:r>
              <a:rPr b="1" lang="en" sz="2000">
                <a:latin typeface="Cambria"/>
                <a:ea typeface="Cambria"/>
                <a:cs typeface="Cambria"/>
                <a:sym typeface="Cambria"/>
              </a:rPr>
              <a:t>unpredictable</a:t>
            </a:r>
            <a:r>
              <a:rPr lang="en" sz="2000">
                <a:latin typeface="Cambria"/>
                <a:ea typeface="Cambria"/>
                <a:cs typeface="Cambria"/>
                <a:sym typeface="Cambria"/>
              </a:rPr>
              <a:t> D.</a:t>
            </a:r>
          </a:p>
        </p:txBody>
      </p:sp>
      <p:sp>
        <p:nvSpPr>
          <p:cNvPr id="381" name="Shape 381"/>
          <p:cNvSpPr txBox="1"/>
          <p:nvPr>
            <p:ph type="title"/>
          </p:nvPr>
        </p:nvSpPr>
        <p:spPr>
          <a:xfrm>
            <a:off x="0" y="0"/>
            <a:ext cx="9144000" cy="685799"/>
          </a:xfrm>
          <a:prstGeom prst="rect">
            <a:avLst/>
          </a:prstGeom>
          <a:noFill/>
          <a:ln>
            <a:noFill/>
          </a:ln>
        </p:spPr>
        <p:txBody>
          <a:bodyPr anchorCtr="0" anchor="ctr" bIns="45700" lIns="91425" rIns="91425" tIns="45700">
            <a:noAutofit/>
          </a:bodyPr>
          <a:lstStyle/>
          <a:p>
            <a:pPr lvl="0" rtl="0">
              <a:spcBef>
                <a:spcPts val="600"/>
              </a:spcBef>
              <a:buClr>
                <a:schemeClr val="dk1"/>
              </a:buClr>
              <a:buSzPct val="30555"/>
              <a:buFont typeface="Arial"/>
              <a:buNone/>
            </a:pPr>
            <a:r>
              <a:rPr b="1" lang="en" sz="3600">
                <a:solidFill>
                  <a:schemeClr val="dk1"/>
                </a:solidFill>
              </a:rPr>
              <a:t>Privacy in MLE</a:t>
            </a:r>
          </a:p>
        </p:txBody>
      </p:sp>
      <p:sp>
        <p:nvSpPr>
          <p:cNvPr id="382" name="Shape 382"/>
          <p:cNvSpPr/>
          <p:nvPr/>
        </p:nvSpPr>
        <p:spPr>
          <a:xfrm>
            <a:off x="76200" y="1297275"/>
            <a:ext cx="3692999" cy="3018300"/>
          </a:xfrm>
          <a:prstGeom prst="rect">
            <a:avLst/>
          </a:prstGeom>
          <a:noFill/>
          <a:ln cap="flat" w="12700">
            <a:solidFill>
              <a:srgbClr val="A5A5A5"/>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383" name="Shape 383"/>
          <p:cNvSpPr txBox="1"/>
          <p:nvPr/>
        </p:nvSpPr>
        <p:spPr>
          <a:xfrm>
            <a:off x="3935125" y="77150"/>
            <a:ext cx="5173799" cy="6461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1" lang="en" sz="1800" u="none" cap="none" strike="noStrike">
                <a:solidFill>
                  <a:schemeClr val="dk1"/>
                </a:solidFill>
                <a:latin typeface="Calibri"/>
                <a:ea typeface="Calibri"/>
                <a:cs typeface="Calibri"/>
                <a:sym typeface="Calibri"/>
              </a:rPr>
              <a:t>No efficient</a:t>
            </a:r>
            <a:r>
              <a:rPr b="1" baseline="0" i="1" lang="en" sz="1800" u="none" cap="none" strike="noStrike">
                <a:solidFill>
                  <a:schemeClr val="dk1"/>
                </a:solidFill>
                <a:latin typeface="Calibri"/>
                <a:ea typeface="Calibri"/>
                <a:cs typeface="Calibri"/>
                <a:sym typeface="Calibri"/>
              </a:rPr>
              <a:t> </a:t>
            </a:r>
            <a:r>
              <a:rPr b="0" baseline="0" i="1" lang="en" sz="1800" u="none" cap="none" strike="noStrike">
                <a:solidFill>
                  <a:schemeClr val="dk1"/>
                </a:solidFill>
                <a:latin typeface="Calibri"/>
                <a:ea typeface="Calibri"/>
                <a:cs typeface="Calibri"/>
                <a:sym typeface="Calibri"/>
              </a:rPr>
              <a:t>adversary can distinguish encryptions </a:t>
            </a:r>
          </a:p>
          <a:p>
            <a:pPr indent="0" lvl="0" marL="0" marR="0" rtl="0" algn="l">
              <a:spcBef>
                <a:spcPts val="0"/>
              </a:spcBef>
              <a:buSzPct val="25000"/>
              <a:buNone/>
            </a:pPr>
            <a:r>
              <a:rPr b="0" baseline="0" i="1" lang="en" sz="1800" u="none" cap="none" strike="noStrike">
                <a:solidFill>
                  <a:schemeClr val="dk1"/>
                </a:solidFill>
                <a:latin typeface="Calibri"/>
                <a:ea typeface="Calibri"/>
                <a:cs typeface="Calibri"/>
                <a:sym typeface="Calibri"/>
              </a:rPr>
              <a:t>of</a:t>
            </a:r>
            <a:r>
              <a:rPr i="1" lang="en" sz="1800">
                <a:solidFill>
                  <a:schemeClr val="dk1"/>
                </a:solidFill>
                <a:latin typeface="Calibri"/>
                <a:ea typeface="Calibri"/>
                <a:cs typeface="Calibri"/>
                <a:sym typeface="Calibri"/>
              </a:rPr>
              <a:t> two sets of</a:t>
            </a:r>
            <a:r>
              <a:rPr b="0" baseline="0" i="1" lang="en" sz="1800" u="none" cap="none" strike="noStrike">
                <a:solidFill>
                  <a:schemeClr val="dk1"/>
                </a:solidFill>
                <a:latin typeface="Calibri"/>
                <a:ea typeface="Calibri"/>
                <a:cs typeface="Calibri"/>
                <a:sym typeface="Calibri"/>
              </a:rPr>
              <a:t> </a:t>
            </a:r>
            <a:r>
              <a:rPr b="1" baseline="0" i="1" lang="en" sz="1800" u="none" cap="none" strike="noStrike">
                <a:solidFill>
                  <a:srgbClr val="C00000"/>
                </a:solidFill>
                <a:latin typeface="Calibri"/>
                <a:ea typeface="Calibri"/>
                <a:cs typeface="Calibri"/>
                <a:sym typeface="Calibri"/>
              </a:rPr>
              <a:t>unpredicta</a:t>
            </a:r>
            <a:r>
              <a:rPr b="1" i="1" lang="en" sz="1800">
                <a:solidFill>
                  <a:srgbClr val="C00000"/>
                </a:solidFill>
                <a:latin typeface="Calibri"/>
                <a:ea typeface="Calibri"/>
                <a:cs typeface="Calibri"/>
                <a:sym typeface="Calibri"/>
              </a:rPr>
              <a:t>b</a:t>
            </a:r>
            <a:r>
              <a:rPr b="1" baseline="0" i="1" lang="en" sz="1800" u="none" cap="none" strike="noStrike">
                <a:solidFill>
                  <a:srgbClr val="C00000"/>
                </a:solidFill>
                <a:latin typeface="Calibri"/>
                <a:ea typeface="Calibri"/>
                <a:cs typeface="Calibri"/>
                <a:sym typeface="Calibri"/>
              </a:rPr>
              <a:t>le messages</a:t>
            </a:r>
          </a:p>
        </p:txBody>
      </p:sp>
      <p:sp>
        <p:nvSpPr>
          <p:cNvPr id="384" name="Shape 384"/>
          <p:cNvSpPr txBox="1"/>
          <p:nvPr>
            <p:ph idx="12" type="sldNum"/>
          </p:nvPr>
        </p:nvSpPr>
        <p:spPr>
          <a:xfrm>
            <a:off x="6553200" y="6508750"/>
            <a:ext cx="2133599" cy="365099"/>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 sz="1200" u="none" cap="none" strike="noStrike">
                <a:solidFill>
                  <a:srgbClr val="888888"/>
                </a:solidFill>
                <a:latin typeface="Calibri"/>
                <a:ea typeface="Calibri"/>
                <a:cs typeface="Calibri"/>
                <a:sym typeface="Calibri"/>
              </a:rPr>
              <a:t>‹#›</a:t>
            </a:fld>
          </a:p>
        </p:txBody>
      </p:sp>
      <p:sp>
        <p:nvSpPr>
          <p:cNvPr id="385" name="Shape 385"/>
          <p:cNvSpPr/>
          <p:nvPr/>
        </p:nvSpPr>
        <p:spPr>
          <a:xfrm>
            <a:off x="5569498" y="751075"/>
            <a:ext cx="3553499" cy="400199"/>
          </a:xfrm>
          <a:prstGeom prst="rect">
            <a:avLst/>
          </a:prstGeom>
          <a:blipFill rotWithShape="1">
            <a:blip r:embed="rId3">
              <a:alphaModFix/>
            </a:blip>
            <a:stretch>
              <a:fillRect b="-25758" l="-1889" r="-169" t="-7569"/>
            </a:stretch>
          </a:blipFill>
          <a:ln>
            <a:noFill/>
          </a:ln>
        </p:spPr>
        <p:txBody>
          <a:bodyPr anchorCtr="0" anchor="t" bIns="45700" lIns="91425" rIns="91425" tIns="45700">
            <a:noAutofit/>
          </a:bodyPr>
          <a:lstStyle/>
          <a:p>
            <a:pPr indent="0" lvl="0" marL="0" marR="0" rtl="0" algn="l">
              <a:spcBef>
                <a:spcPts val="0"/>
              </a:spcBef>
              <a:buSzPct val="25000"/>
              <a:buNone/>
            </a:pPr>
            <a:r>
              <a:rPr b="0" baseline="0" i="0" lang="en" sz="1800" u="none" cap="none" strike="noStrike">
                <a:latin typeface="Calibri"/>
                <a:ea typeface="Calibri"/>
                <a:cs typeface="Calibri"/>
                <a:sym typeface="Calibri"/>
              </a:rPr>
              <a:t> </a:t>
            </a:r>
          </a:p>
        </p:txBody>
      </p:sp>
      <p:pic>
        <p:nvPicPr>
          <p:cNvPr id="386" name="Shape 386"/>
          <p:cNvPicPr preferRelativeResize="0"/>
          <p:nvPr/>
        </p:nvPicPr>
        <p:blipFill>
          <a:blip r:embed="rId4">
            <a:alphaModFix/>
          </a:blip>
          <a:stretch>
            <a:fillRect/>
          </a:stretch>
        </p:blipFill>
        <p:spPr>
          <a:xfrm>
            <a:off x="5890501" y="1226197"/>
            <a:ext cx="2279705" cy="2860774"/>
          </a:xfrm>
          <a:prstGeom prst="rect">
            <a:avLst/>
          </a:prstGeom>
          <a:noFill/>
          <a:ln>
            <a:noFill/>
          </a:ln>
        </p:spPr>
      </p:pic>
      <p:sp>
        <p:nvSpPr>
          <p:cNvPr id="387" name="Shape 387"/>
          <p:cNvSpPr txBox="1"/>
          <p:nvPr/>
        </p:nvSpPr>
        <p:spPr>
          <a:xfrm>
            <a:off x="7337400" y="2888237"/>
            <a:ext cx="1899599" cy="931200"/>
          </a:xfrm>
          <a:prstGeom prst="rect">
            <a:avLst/>
          </a:prstGeom>
          <a:noFill/>
          <a:ln>
            <a:noFill/>
          </a:ln>
        </p:spPr>
        <p:txBody>
          <a:bodyPr anchorCtr="0" anchor="ctr" bIns="91425" lIns="91425" rIns="91425" tIns="91425">
            <a:noAutofit/>
          </a:bodyPr>
          <a:lstStyle/>
          <a:p>
            <a:pPr lvl="0" rtl="0" algn="ctr">
              <a:spcBef>
                <a:spcPts val="0"/>
              </a:spcBef>
              <a:buNone/>
            </a:pPr>
            <a:r>
              <a:rPr lang="en" sz="1800">
                <a:solidFill>
                  <a:srgbClr val="980000"/>
                </a:solidFill>
                <a:latin typeface="Cambria"/>
                <a:ea typeface="Cambria"/>
                <a:cs typeface="Cambria"/>
                <a:sym typeface="Cambria"/>
              </a:rPr>
              <a:t>Adversary A</a:t>
            </a:r>
          </a:p>
        </p:txBody>
      </p:sp>
      <p:sp>
        <p:nvSpPr>
          <p:cNvPr id="388" name="Shape 388"/>
          <p:cNvSpPr txBox="1"/>
          <p:nvPr/>
        </p:nvSpPr>
        <p:spPr>
          <a:xfrm>
            <a:off x="114025" y="1365200"/>
            <a:ext cx="3692999" cy="2860799"/>
          </a:xfrm>
          <a:prstGeom prst="rect">
            <a:avLst/>
          </a:prstGeom>
          <a:noFill/>
          <a:ln>
            <a:noFill/>
          </a:ln>
        </p:spPr>
        <p:txBody>
          <a:bodyPr anchorCtr="0" anchor="t" bIns="91425" lIns="91425" rIns="91425" tIns="91425">
            <a:noAutofit/>
          </a:bodyPr>
          <a:lstStyle/>
          <a:p>
            <a:pPr rtl="0">
              <a:spcBef>
                <a:spcPts val="0"/>
              </a:spcBef>
              <a:buNone/>
            </a:pPr>
            <a:r>
              <a:rPr b="1" lang="en" sz="3000">
                <a:latin typeface="Cambria"/>
                <a:ea typeface="Cambria"/>
                <a:cs typeface="Cambria"/>
                <a:sym typeface="Cambria"/>
              </a:rPr>
              <a:t>Privacy</a:t>
            </a:r>
          </a:p>
          <a:p>
            <a:pPr lvl="0" rtl="0">
              <a:spcBef>
                <a:spcPts val="0"/>
              </a:spcBef>
              <a:buClr>
                <a:schemeClr val="dk1"/>
              </a:buClr>
              <a:buSzPct val="45833"/>
              <a:buFont typeface="Arial"/>
              <a:buNone/>
            </a:pPr>
            <a:r>
              <a:rPr lang="en" sz="2400">
                <a:solidFill>
                  <a:schemeClr val="dk1"/>
                </a:solidFill>
                <a:latin typeface="Cambria"/>
                <a:ea typeface="Cambria"/>
                <a:cs typeface="Cambria"/>
                <a:sym typeface="Cambria"/>
              </a:rPr>
              <a:t>(</a:t>
            </a:r>
            <a:r>
              <a:rPr b="1" i="1" lang="en" sz="2400">
                <a:solidFill>
                  <a:schemeClr val="dk1"/>
                </a:solidFill>
                <a:latin typeface="Cambria"/>
                <a:ea typeface="Cambria"/>
                <a:cs typeface="Cambria"/>
                <a:sym typeface="Cambria"/>
              </a:rPr>
              <a:t>m</a:t>
            </a:r>
            <a:r>
              <a:rPr b="1" baseline="-25000" i="1" lang="en" sz="2400">
                <a:solidFill>
                  <a:schemeClr val="dk1"/>
                </a:solidFill>
                <a:latin typeface="Cambria"/>
                <a:ea typeface="Cambria"/>
                <a:cs typeface="Cambria"/>
                <a:sym typeface="Cambria"/>
              </a:rPr>
              <a:t>0</a:t>
            </a:r>
            <a:r>
              <a:rPr i="1" lang="en" sz="2400">
                <a:solidFill>
                  <a:schemeClr val="dk1"/>
                </a:solidFill>
                <a:latin typeface="Cambria"/>
                <a:ea typeface="Cambria"/>
                <a:cs typeface="Cambria"/>
                <a:sym typeface="Cambria"/>
              </a:rPr>
              <a:t>,</a:t>
            </a:r>
            <a:r>
              <a:rPr b="1" i="1" lang="en" sz="2400">
                <a:solidFill>
                  <a:schemeClr val="dk1"/>
                </a:solidFill>
                <a:latin typeface="Cambria"/>
                <a:ea typeface="Cambria"/>
                <a:cs typeface="Cambria"/>
                <a:sym typeface="Cambria"/>
              </a:rPr>
              <a:t>m</a:t>
            </a:r>
            <a:r>
              <a:rPr b="1" baseline="-25000" i="1" lang="en" sz="2400">
                <a:solidFill>
                  <a:schemeClr val="dk1"/>
                </a:solidFill>
                <a:latin typeface="Cambria"/>
                <a:ea typeface="Cambria"/>
                <a:cs typeface="Cambria"/>
                <a:sym typeface="Cambria"/>
              </a:rPr>
              <a:t>1</a:t>
            </a:r>
            <a:r>
              <a:rPr lang="en" sz="2400">
                <a:solidFill>
                  <a:schemeClr val="dk1"/>
                </a:solidFill>
                <a:latin typeface="Cambria"/>
                <a:ea typeface="Cambria"/>
                <a:cs typeface="Cambria"/>
                <a:sym typeface="Cambria"/>
              </a:rPr>
              <a:t>)</a:t>
            </a:r>
            <a:r>
              <a:rPr i="1" lang="en" sz="2400">
                <a:solidFill>
                  <a:schemeClr val="dk1"/>
                </a:solidFill>
                <a:latin typeface="Cambria"/>
                <a:ea typeface="Cambria"/>
                <a:cs typeface="Cambria"/>
                <a:sym typeface="Cambria"/>
              </a:rPr>
              <a:t>:= </a:t>
            </a:r>
            <a:r>
              <a:rPr lang="en" sz="2400">
                <a:solidFill>
                  <a:schemeClr val="dk1"/>
                </a:solidFill>
                <a:latin typeface="Cambria"/>
                <a:ea typeface="Cambria"/>
                <a:cs typeface="Cambria"/>
                <a:sym typeface="Cambria"/>
              </a:rPr>
              <a:t>D()</a:t>
            </a:r>
          </a:p>
          <a:p>
            <a:pPr rtl="0">
              <a:spcBef>
                <a:spcPts val="0"/>
              </a:spcBef>
              <a:buNone/>
            </a:pPr>
            <a:r>
              <a:rPr i="1" lang="en" sz="2400">
                <a:latin typeface="Cambria"/>
                <a:ea typeface="Cambria"/>
                <a:cs typeface="Cambria"/>
                <a:sym typeface="Cambria"/>
              </a:rPr>
              <a:t>p:= </a:t>
            </a:r>
            <a:r>
              <a:rPr lang="en" sz="2400">
                <a:latin typeface="Cambria"/>
                <a:ea typeface="Cambria"/>
                <a:cs typeface="Cambria"/>
                <a:sym typeface="Cambria"/>
              </a:rPr>
              <a:t>P()</a:t>
            </a:r>
            <a:r>
              <a:rPr i="1" lang="en" sz="2400">
                <a:latin typeface="Cambria"/>
                <a:ea typeface="Cambria"/>
                <a:cs typeface="Cambria"/>
                <a:sym typeface="Cambria"/>
              </a:rPr>
              <a:t>; b:= </a:t>
            </a:r>
            <a:r>
              <a:rPr lang="en" sz="2400">
                <a:latin typeface="Cambria"/>
                <a:ea typeface="Cambria"/>
                <a:cs typeface="Cambria"/>
                <a:sym typeface="Cambria"/>
              </a:rPr>
              <a:t>{0,1}</a:t>
            </a:r>
          </a:p>
          <a:p>
            <a:pPr rtl="0">
              <a:spcBef>
                <a:spcPts val="0"/>
              </a:spcBef>
              <a:buNone/>
            </a:pPr>
            <a:r>
              <a:rPr lang="en" sz="2400">
                <a:latin typeface="Cambria"/>
                <a:ea typeface="Cambria"/>
                <a:cs typeface="Cambria"/>
                <a:sym typeface="Cambria"/>
              </a:rPr>
              <a:t>For</a:t>
            </a:r>
            <a:r>
              <a:rPr i="1" lang="en" sz="2400">
                <a:latin typeface="Cambria"/>
                <a:ea typeface="Cambria"/>
                <a:cs typeface="Cambria"/>
                <a:sym typeface="Cambria"/>
              </a:rPr>
              <a:t> i = 1 </a:t>
            </a:r>
            <a:r>
              <a:rPr lang="en" sz="2400">
                <a:latin typeface="Cambria"/>
                <a:ea typeface="Cambria"/>
                <a:cs typeface="Cambria"/>
                <a:sym typeface="Cambria"/>
              </a:rPr>
              <a:t>to</a:t>
            </a:r>
            <a:r>
              <a:rPr i="1" lang="en" sz="2400">
                <a:latin typeface="Cambria"/>
                <a:ea typeface="Cambria"/>
                <a:cs typeface="Cambria"/>
                <a:sym typeface="Cambria"/>
              </a:rPr>
              <a:t> </a:t>
            </a:r>
            <a:r>
              <a:rPr lang="en" sz="2400">
                <a:latin typeface="Cambria"/>
                <a:ea typeface="Cambria"/>
                <a:cs typeface="Cambria"/>
                <a:sym typeface="Cambria"/>
              </a:rPr>
              <a:t>|</a:t>
            </a:r>
            <a:r>
              <a:rPr b="1" i="1" lang="en" sz="2400">
                <a:solidFill>
                  <a:schemeClr val="dk1"/>
                </a:solidFill>
                <a:latin typeface="Cambria"/>
                <a:ea typeface="Cambria"/>
                <a:cs typeface="Cambria"/>
                <a:sym typeface="Cambria"/>
              </a:rPr>
              <a:t>m</a:t>
            </a:r>
            <a:r>
              <a:rPr b="1" baseline="-25000" i="1" lang="en" sz="2400">
                <a:solidFill>
                  <a:schemeClr val="dk1"/>
                </a:solidFill>
                <a:latin typeface="Cambria"/>
                <a:ea typeface="Cambria"/>
                <a:cs typeface="Cambria"/>
                <a:sym typeface="Cambria"/>
              </a:rPr>
              <a:t>b</a:t>
            </a:r>
            <a:r>
              <a:rPr lang="en" sz="2400">
                <a:solidFill>
                  <a:schemeClr val="dk1"/>
                </a:solidFill>
                <a:latin typeface="Cambria"/>
                <a:ea typeface="Cambria"/>
                <a:cs typeface="Cambria"/>
                <a:sym typeface="Cambria"/>
              </a:rPr>
              <a:t>|</a:t>
            </a:r>
          </a:p>
          <a:p>
            <a:pPr rtl="0">
              <a:spcBef>
                <a:spcPts val="0"/>
              </a:spcBef>
              <a:buNone/>
            </a:pPr>
            <a:r>
              <a:rPr i="1" lang="en" sz="2400">
                <a:latin typeface="Cambria"/>
                <a:ea typeface="Cambria"/>
                <a:cs typeface="Cambria"/>
                <a:sym typeface="Cambria"/>
              </a:rPr>
              <a:t>  c</a:t>
            </a:r>
            <a:r>
              <a:rPr baseline="-25000" i="1" lang="en" sz="2400">
                <a:solidFill>
                  <a:schemeClr val="dk1"/>
                </a:solidFill>
                <a:latin typeface="Cambria"/>
                <a:ea typeface="Cambria"/>
                <a:cs typeface="Cambria"/>
                <a:sym typeface="Cambria"/>
              </a:rPr>
              <a:t>i</a:t>
            </a:r>
            <a:r>
              <a:rPr i="1" lang="en" sz="2400">
                <a:solidFill>
                  <a:schemeClr val="dk1"/>
                </a:solidFill>
                <a:latin typeface="Cambria"/>
                <a:ea typeface="Cambria"/>
                <a:cs typeface="Cambria"/>
                <a:sym typeface="Cambria"/>
              </a:rPr>
              <a:t> </a:t>
            </a:r>
            <a:r>
              <a:rPr i="1" lang="en" sz="2400">
                <a:latin typeface="Cambria"/>
                <a:ea typeface="Cambria"/>
                <a:cs typeface="Cambria"/>
                <a:sym typeface="Cambria"/>
              </a:rPr>
              <a:t>:= E(</a:t>
            </a:r>
            <a:r>
              <a:rPr i="1" lang="en" sz="2400">
                <a:solidFill>
                  <a:schemeClr val="dk1"/>
                </a:solidFill>
                <a:latin typeface="Cambria"/>
                <a:ea typeface="Cambria"/>
                <a:cs typeface="Cambria"/>
                <a:sym typeface="Cambria"/>
              </a:rPr>
              <a:t>K(p, </a:t>
            </a:r>
            <a:r>
              <a:rPr b="1" i="1" lang="en" sz="2400">
                <a:solidFill>
                  <a:schemeClr val="dk1"/>
                </a:solidFill>
                <a:latin typeface="Cambria"/>
                <a:ea typeface="Cambria"/>
                <a:cs typeface="Cambria"/>
                <a:sym typeface="Cambria"/>
              </a:rPr>
              <a:t>m</a:t>
            </a:r>
            <a:r>
              <a:rPr b="1" baseline="-25000" i="1" lang="en" sz="2400">
                <a:solidFill>
                  <a:schemeClr val="dk1"/>
                </a:solidFill>
                <a:latin typeface="Cambria"/>
                <a:ea typeface="Cambria"/>
                <a:cs typeface="Cambria"/>
                <a:sym typeface="Cambria"/>
              </a:rPr>
              <a:t>b</a:t>
            </a:r>
            <a:r>
              <a:rPr i="1" lang="en" sz="2400">
                <a:solidFill>
                  <a:schemeClr val="dk1"/>
                </a:solidFill>
                <a:latin typeface="Cambria"/>
                <a:ea typeface="Cambria"/>
                <a:cs typeface="Cambria"/>
                <a:sym typeface="Cambria"/>
              </a:rPr>
              <a:t>[i])</a:t>
            </a:r>
            <a:r>
              <a:rPr i="1" lang="en" sz="2400">
                <a:latin typeface="Cambria"/>
                <a:ea typeface="Cambria"/>
                <a:cs typeface="Cambria"/>
                <a:sym typeface="Cambria"/>
              </a:rPr>
              <a:t>, </a:t>
            </a:r>
            <a:r>
              <a:rPr b="1" i="1" lang="en" sz="2400">
                <a:solidFill>
                  <a:schemeClr val="dk1"/>
                </a:solidFill>
                <a:latin typeface="Cambria"/>
                <a:ea typeface="Cambria"/>
                <a:cs typeface="Cambria"/>
                <a:sym typeface="Cambria"/>
              </a:rPr>
              <a:t>m</a:t>
            </a:r>
            <a:r>
              <a:rPr b="1" baseline="-25000" i="1" lang="en" sz="2400">
                <a:solidFill>
                  <a:schemeClr val="dk1"/>
                </a:solidFill>
                <a:latin typeface="Cambria"/>
                <a:ea typeface="Cambria"/>
                <a:cs typeface="Cambria"/>
                <a:sym typeface="Cambria"/>
              </a:rPr>
              <a:t>b</a:t>
            </a:r>
            <a:r>
              <a:rPr i="1" lang="en" sz="2400">
                <a:solidFill>
                  <a:schemeClr val="dk1"/>
                </a:solidFill>
                <a:latin typeface="Cambria"/>
                <a:ea typeface="Cambria"/>
                <a:cs typeface="Cambria"/>
                <a:sym typeface="Cambria"/>
              </a:rPr>
              <a:t>[i]</a:t>
            </a:r>
            <a:r>
              <a:rPr i="1" lang="en" sz="2400">
                <a:latin typeface="Cambria"/>
                <a:ea typeface="Cambria"/>
                <a:cs typeface="Cambria"/>
                <a:sym typeface="Cambria"/>
              </a:rPr>
              <a:t>)</a:t>
            </a:r>
          </a:p>
          <a:p>
            <a:pPr rtl="0">
              <a:spcBef>
                <a:spcPts val="0"/>
              </a:spcBef>
              <a:buNone/>
            </a:pPr>
            <a:r>
              <a:rPr i="1" lang="en" sz="2400">
                <a:latin typeface="Cambria"/>
                <a:ea typeface="Cambria"/>
                <a:cs typeface="Cambria"/>
                <a:sym typeface="Cambria"/>
              </a:rPr>
              <a:t>b’ := A</a:t>
            </a:r>
            <a:r>
              <a:rPr lang="en" sz="2400">
                <a:latin typeface="Cambria"/>
                <a:ea typeface="Cambria"/>
                <a:cs typeface="Cambria"/>
                <a:sym typeface="Cambria"/>
              </a:rPr>
              <a:t>(</a:t>
            </a:r>
            <a:r>
              <a:rPr i="1" lang="en" sz="2400">
                <a:latin typeface="Cambria"/>
                <a:ea typeface="Cambria"/>
                <a:cs typeface="Cambria"/>
                <a:sym typeface="Cambria"/>
              </a:rPr>
              <a:t>p, c</a:t>
            </a:r>
            <a:r>
              <a:rPr baseline="-25000" i="1" lang="en" sz="2400">
                <a:solidFill>
                  <a:schemeClr val="dk1"/>
                </a:solidFill>
                <a:latin typeface="Cambria"/>
                <a:ea typeface="Cambria"/>
                <a:cs typeface="Cambria"/>
                <a:sym typeface="Cambria"/>
              </a:rPr>
              <a:t>1</a:t>
            </a:r>
            <a:r>
              <a:rPr i="1" lang="en" sz="2400">
                <a:solidFill>
                  <a:schemeClr val="dk1"/>
                </a:solidFill>
                <a:latin typeface="Cambria"/>
                <a:ea typeface="Cambria"/>
                <a:cs typeface="Cambria"/>
                <a:sym typeface="Cambria"/>
              </a:rPr>
              <a:t> </a:t>
            </a:r>
            <a:r>
              <a:rPr i="1" lang="en" sz="2400">
                <a:latin typeface="Cambria"/>
                <a:ea typeface="Cambria"/>
                <a:cs typeface="Cambria"/>
                <a:sym typeface="Cambria"/>
              </a:rPr>
              <a:t>,...,c</a:t>
            </a:r>
            <a:r>
              <a:rPr baseline="-25000" i="1" lang="en" sz="2400">
                <a:solidFill>
                  <a:schemeClr val="dk1"/>
                </a:solidFill>
                <a:latin typeface="Cambria"/>
                <a:ea typeface="Cambria"/>
                <a:cs typeface="Cambria"/>
                <a:sym typeface="Cambria"/>
              </a:rPr>
              <a:t>n</a:t>
            </a:r>
            <a:r>
              <a:rPr i="1" lang="en" sz="2400">
                <a:solidFill>
                  <a:schemeClr val="dk1"/>
                </a:solidFill>
                <a:latin typeface="Cambria"/>
                <a:ea typeface="Cambria"/>
                <a:cs typeface="Cambria"/>
                <a:sym typeface="Cambria"/>
              </a:rPr>
              <a:t> </a:t>
            </a:r>
            <a:r>
              <a:rPr lang="en" sz="2400">
                <a:solidFill>
                  <a:schemeClr val="dk1"/>
                </a:solidFill>
                <a:latin typeface="Cambria"/>
                <a:ea typeface="Cambria"/>
                <a:cs typeface="Cambria"/>
                <a:sym typeface="Cambria"/>
              </a:rPr>
              <a:t>)</a:t>
            </a:r>
          </a:p>
          <a:p>
            <a:pPr>
              <a:spcBef>
                <a:spcPts val="0"/>
              </a:spcBef>
              <a:buNone/>
            </a:pPr>
            <a:r>
              <a:rPr lang="en" sz="2400">
                <a:solidFill>
                  <a:schemeClr val="dk1"/>
                </a:solidFill>
                <a:latin typeface="Cambria"/>
                <a:ea typeface="Cambria"/>
                <a:cs typeface="Cambria"/>
                <a:sym typeface="Cambria"/>
              </a:rPr>
              <a:t>A wins if</a:t>
            </a:r>
            <a:r>
              <a:rPr i="1" lang="en" sz="2400">
                <a:solidFill>
                  <a:schemeClr val="dk1"/>
                </a:solidFill>
                <a:latin typeface="Cambria"/>
                <a:ea typeface="Cambria"/>
                <a:cs typeface="Cambria"/>
                <a:sym typeface="Cambria"/>
              </a:rPr>
              <a:t> b = b’</a:t>
            </a:r>
          </a:p>
        </p:txBody>
      </p:sp>
      <p:cxnSp>
        <p:nvCxnSpPr>
          <p:cNvPr id="389" name="Shape 389"/>
          <p:cNvCxnSpPr>
            <a:endCxn id="386" idx="1"/>
          </p:cNvCxnSpPr>
          <p:nvPr/>
        </p:nvCxnSpPr>
        <p:spPr>
          <a:xfrm>
            <a:off x="3746701" y="2642785"/>
            <a:ext cx="2143800" cy="13800"/>
          </a:xfrm>
          <a:prstGeom prst="straightConnector1">
            <a:avLst/>
          </a:prstGeom>
          <a:noFill/>
          <a:ln cap="flat" w="19050">
            <a:solidFill>
              <a:schemeClr val="dk2"/>
            </a:solidFill>
            <a:prstDash val="solid"/>
            <a:round/>
            <a:headEnd len="lg" w="lg" type="none"/>
            <a:tailEnd len="lg" w="lg" type="stealth"/>
          </a:ln>
        </p:spPr>
      </p:cxnSp>
      <p:sp>
        <p:nvSpPr>
          <p:cNvPr id="390" name="Shape 390"/>
          <p:cNvSpPr txBox="1"/>
          <p:nvPr/>
        </p:nvSpPr>
        <p:spPr>
          <a:xfrm>
            <a:off x="27401" y="4709176"/>
            <a:ext cx="8614799" cy="800099"/>
          </a:xfrm>
          <a:prstGeom prst="rect">
            <a:avLst/>
          </a:prstGeom>
          <a:noFill/>
          <a:ln>
            <a:noFill/>
          </a:ln>
        </p:spPr>
        <p:txBody>
          <a:bodyPr anchorCtr="0" anchor="ctr" bIns="91425" lIns="91425" rIns="91425" tIns="91425">
            <a:noAutofit/>
          </a:bodyPr>
          <a:lstStyle/>
          <a:p>
            <a:pPr lvl="0" rtl="0" algn="l">
              <a:spcBef>
                <a:spcPts val="0"/>
              </a:spcBef>
              <a:buNone/>
            </a:pPr>
            <a:r>
              <a:rPr lang="en" sz="2000">
                <a:solidFill>
                  <a:schemeClr val="dk1"/>
                </a:solidFill>
                <a:latin typeface="Calibri"/>
                <a:ea typeface="Calibri"/>
                <a:cs typeface="Calibri"/>
                <a:sym typeface="Calibri"/>
              </a:rPr>
              <a:t>Messages have to be </a:t>
            </a:r>
            <a:r>
              <a:rPr b="1" lang="en" sz="2000">
                <a:solidFill>
                  <a:schemeClr val="dk1"/>
                </a:solidFill>
                <a:latin typeface="Calibri"/>
                <a:ea typeface="Calibri"/>
                <a:cs typeface="Calibri"/>
                <a:sym typeface="Calibri"/>
              </a:rPr>
              <a:t>unpredictable. </a:t>
            </a:r>
            <a:r>
              <a:rPr lang="en" sz="2000">
                <a:solidFill>
                  <a:schemeClr val="dk1"/>
                </a:solidFill>
                <a:latin typeface="Calibri"/>
                <a:ea typeface="Calibri"/>
                <a:cs typeface="Calibri"/>
                <a:sym typeface="Calibri"/>
              </a:rPr>
              <a:t>But messages can be </a:t>
            </a:r>
            <a:r>
              <a:rPr b="1" lang="en" sz="2000">
                <a:solidFill>
                  <a:schemeClr val="dk1"/>
                </a:solidFill>
                <a:latin typeface="Calibri"/>
                <a:ea typeface="Calibri"/>
                <a:cs typeface="Calibri"/>
                <a:sym typeface="Calibri"/>
              </a:rPr>
              <a:t>correlated</a:t>
            </a:r>
            <a:r>
              <a:rPr lang="en" sz="2000">
                <a:solidFill>
                  <a:schemeClr val="dk1"/>
                </a:solidFill>
                <a:latin typeface="Calibri"/>
                <a:ea typeface="Calibri"/>
                <a:cs typeface="Calibri"/>
                <a:sym typeface="Calibri"/>
              </a:rPr>
              <a:t> </a:t>
            </a:r>
          </a:p>
        </p:txBody>
      </p:sp>
      <p:sp>
        <p:nvSpPr>
          <p:cNvPr id="391" name="Shape 391"/>
          <p:cNvSpPr/>
          <p:nvPr/>
        </p:nvSpPr>
        <p:spPr>
          <a:xfrm>
            <a:off x="92450" y="1776637"/>
            <a:ext cx="2253899" cy="646199"/>
          </a:xfrm>
          <a:prstGeom prst="ellipse">
            <a:avLst/>
          </a:prstGeom>
          <a:noFill/>
          <a:ln cap="flat" w="19050">
            <a:solidFill>
              <a:srgbClr val="FF0000"/>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392" name="Shape 392"/>
          <p:cNvSpPr txBox="1"/>
          <p:nvPr/>
        </p:nvSpPr>
        <p:spPr>
          <a:xfrm>
            <a:off x="2558051" y="5125727"/>
            <a:ext cx="6139800" cy="587400"/>
          </a:xfrm>
          <a:prstGeom prst="rect">
            <a:avLst/>
          </a:prstGeom>
          <a:noFill/>
          <a:ln>
            <a:noFill/>
          </a:ln>
        </p:spPr>
        <p:txBody>
          <a:bodyPr anchorCtr="0" anchor="ctr" bIns="91425" lIns="91425" rIns="91425" tIns="91425">
            <a:noAutofit/>
          </a:bodyPr>
          <a:lstStyle/>
          <a:p>
            <a:pPr lvl="0" rtl="0" algn="ctr">
              <a:spcBef>
                <a:spcPts val="0"/>
              </a:spcBef>
              <a:buNone/>
            </a:pPr>
            <a:r>
              <a:rPr b="1" lang="en" sz="1800">
                <a:latin typeface="Calibri"/>
                <a:ea typeface="Calibri"/>
                <a:cs typeface="Calibri"/>
                <a:sym typeface="Calibri"/>
              </a:rPr>
              <a:t>Necessary</a:t>
            </a:r>
            <a:r>
              <a:rPr lang="en" sz="1800">
                <a:latin typeface="Calibri"/>
                <a:ea typeface="Calibri"/>
                <a:cs typeface="Calibri"/>
                <a:sym typeface="Calibri"/>
              </a:rPr>
              <a:t>: Secret key material should come from somewhere!</a:t>
            </a:r>
          </a:p>
        </p:txBody>
      </p:sp>
      <p:sp>
        <p:nvSpPr>
          <p:cNvPr id="393" name="Shape 393"/>
          <p:cNvSpPr txBox="1"/>
          <p:nvPr/>
        </p:nvSpPr>
        <p:spPr>
          <a:xfrm>
            <a:off x="4036325" y="875750"/>
            <a:ext cx="3000000" cy="3000000"/>
          </a:xfrm>
          <a:prstGeom prst="rect">
            <a:avLst/>
          </a:prstGeom>
          <a:noFill/>
          <a:ln>
            <a:noFill/>
          </a:ln>
        </p:spPr>
        <p:txBody>
          <a:bodyPr anchorCtr="0" anchor="ctr" bIns="91425" lIns="91425" rIns="91425" tIns="91425">
            <a:noAutofit/>
          </a:bodyPr>
          <a:lstStyle/>
          <a:p>
            <a:pPr lvl="0" rtl="0">
              <a:spcBef>
                <a:spcPts val="0"/>
              </a:spcBef>
              <a:buNone/>
            </a:pPr>
            <a:r>
              <a:rPr i="1" lang="en" sz="2400">
                <a:solidFill>
                  <a:schemeClr val="dk1"/>
                </a:solidFill>
                <a:latin typeface="Cambria"/>
                <a:ea typeface="Cambria"/>
                <a:cs typeface="Cambria"/>
                <a:sym typeface="Cambria"/>
              </a:rPr>
              <a:t>p, c</a:t>
            </a:r>
            <a:r>
              <a:rPr baseline="-25000" i="1" lang="en" sz="2400">
                <a:solidFill>
                  <a:schemeClr val="dk1"/>
                </a:solidFill>
                <a:latin typeface="Cambria"/>
                <a:ea typeface="Cambria"/>
                <a:cs typeface="Cambria"/>
                <a:sym typeface="Cambria"/>
              </a:rPr>
              <a:t>1</a:t>
            </a:r>
            <a:r>
              <a:rPr i="1" lang="en" sz="2400">
                <a:solidFill>
                  <a:schemeClr val="dk1"/>
                </a:solidFill>
                <a:latin typeface="Cambria"/>
                <a:ea typeface="Cambria"/>
                <a:cs typeface="Cambria"/>
                <a:sym typeface="Cambria"/>
              </a:rPr>
              <a:t> ,...,c</a:t>
            </a:r>
            <a:r>
              <a:rPr baseline="-25000" i="1" lang="en" sz="2400">
                <a:solidFill>
                  <a:schemeClr val="dk1"/>
                </a:solidFill>
                <a:latin typeface="Cambria"/>
                <a:ea typeface="Cambria"/>
                <a:cs typeface="Cambria"/>
                <a:sym typeface="Cambria"/>
              </a:rPr>
              <a:t>n</a:t>
            </a:r>
          </a:p>
        </p:txBody>
      </p:sp>
      <p:cxnSp>
        <p:nvCxnSpPr>
          <p:cNvPr id="394" name="Shape 394"/>
          <p:cNvCxnSpPr/>
          <p:nvPr/>
        </p:nvCxnSpPr>
        <p:spPr>
          <a:xfrm>
            <a:off x="3757951" y="3100050"/>
            <a:ext cx="2143800" cy="13800"/>
          </a:xfrm>
          <a:prstGeom prst="straightConnector1">
            <a:avLst/>
          </a:prstGeom>
          <a:noFill/>
          <a:ln cap="flat" w="19050">
            <a:solidFill>
              <a:schemeClr val="dk2"/>
            </a:solidFill>
            <a:prstDash val="solid"/>
            <a:round/>
            <a:headEnd len="lg" w="lg" type="stealth"/>
            <a:tailEnd len="lg" w="lg" type="none"/>
          </a:ln>
        </p:spPr>
      </p:cxnSp>
      <p:sp>
        <p:nvSpPr>
          <p:cNvPr id="395" name="Shape 395"/>
          <p:cNvSpPr txBox="1"/>
          <p:nvPr/>
        </p:nvSpPr>
        <p:spPr>
          <a:xfrm>
            <a:off x="4504676" y="1409150"/>
            <a:ext cx="3000000" cy="3000000"/>
          </a:xfrm>
          <a:prstGeom prst="rect">
            <a:avLst/>
          </a:prstGeom>
          <a:noFill/>
          <a:ln>
            <a:noFill/>
          </a:ln>
        </p:spPr>
        <p:txBody>
          <a:bodyPr anchorCtr="0" anchor="ctr" bIns="91425" lIns="91425" rIns="91425" tIns="91425">
            <a:noAutofit/>
          </a:bodyPr>
          <a:lstStyle/>
          <a:p>
            <a:pPr lvl="0" rtl="0">
              <a:spcBef>
                <a:spcPts val="0"/>
              </a:spcBef>
              <a:buNone/>
            </a:pPr>
            <a:r>
              <a:rPr i="1" lang="en" sz="2400">
                <a:solidFill>
                  <a:schemeClr val="dk1"/>
                </a:solidFill>
                <a:latin typeface="Cambria"/>
                <a:ea typeface="Cambria"/>
                <a:cs typeface="Cambria"/>
                <a:sym typeface="Cambria"/>
              </a:rPr>
              <a:t>b’</a:t>
            </a:r>
          </a:p>
        </p:txBody>
      </p:sp>
      <p:cxnSp>
        <p:nvCxnSpPr>
          <p:cNvPr id="396" name="Shape 396"/>
          <p:cNvCxnSpPr/>
          <p:nvPr/>
        </p:nvCxnSpPr>
        <p:spPr>
          <a:xfrm>
            <a:off x="2488582" y="5234704"/>
            <a:ext cx="189599" cy="189599"/>
          </a:xfrm>
          <a:prstGeom prst="straightConnector1">
            <a:avLst/>
          </a:prstGeom>
          <a:noFill/>
          <a:ln cap="flat" w="19050">
            <a:solidFill>
              <a:schemeClr val="dk2"/>
            </a:solidFill>
            <a:prstDash val="solid"/>
            <a:round/>
            <a:headEnd len="lg" w="lg" type="none"/>
            <a:tailEnd len="lg" w="lg" type="triangle"/>
          </a:ln>
        </p:spPr>
      </p:cxnSp>
      <p:cxnSp>
        <p:nvCxnSpPr>
          <p:cNvPr id="397" name="Shape 397"/>
          <p:cNvCxnSpPr/>
          <p:nvPr/>
        </p:nvCxnSpPr>
        <p:spPr>
          <a:xfrm>
            <a:off x="3774678" y="6026701"/>
            <a:ext cx="189599" cy="189599"/>
          </a:xfrm>
          <a:prstGeom prst="straightConnector1">
            <a:avLst/>
          </a:prstGeom>
          <a:noFill/>
          <a:ln cap="flat" w="19050">
            <a:solidFill>
              <a:schemeClr val="dk2"/>
            </a:solidFill>
            <a:prstDash val="solid"/>
            <a:round/>
            <a:headEnd len="lg" w="lg" type="none"/>
            <a:tailEnd len="lg" w="lg" type="triangle"/>
          </a:ln>
        </p:spPr>
      </p:cxn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2"/>
                                        </p:tgtEl>
                                        <p:attrNameLst>
                                          <p:attrName>style.visibility</p:attrName>
                                        </p:attrNameLst>
                                      </p:cBhvr>
                                      <p:to>
                                        <p:strVal val="visible"/>
                                      </p:to>
                                    </p:set>
                                    <p:animEffect filter="fade" transition="in">
                                      <p:cBhvr>
                                        <p:cTn dur="1000"/>
                                        <p:tgtEl>
                                          <p:spTgt spid="392"/>
                                        </p:tgtEl>
                                      </p:cBhvr>
                                    </p:animEffect>
                                  </p:childTnLst>
                                </p:cTn>
                              </p:par>
                              <p:par>
                                <p:cTn fill="hold" nodeType="withEffect" presetClass="entr" presetID="10" presetSubtype="0">
                                  <p:stCondLst>
                                    <p:cond delay="0"/>
                                  </p:stCondLst>
                                  <p:childTnLst>
                                    <p:set>
                                      <p:cBhvr>
                                        <p:cTn dur="1" fill="hold">
                                          <p:stCondLst>
                                            <p:cond delay="0"/>
                                          </p:stCondLst>
                                        </p:cTn>
                                        <p:tgtEl>
                                          <p:spTgt spid="396"/>
                                        </p:tgtEl>
                                        <p:attrNameLst>
                                          <p:attrName>style.visibility</p:attrName>
                                        </p:attrNameLst>
                                      </p:cBhvr>
                                      <p:to>
                                        <p:strVal val="visible"/>
                                      </p:to>
                                    </p:set>
                                    <p:animEffect filter="fade" transition="in">
                                      <p:cBhvr>
                                        <p:cTn dur="1000"/>
                                        <p:tgtEl>
                                          <p:spTgt spid="396"/>
                                        </p:tgtEl>
                                      </p:cBhvr>
                                    </p:animEffect>
                                  </p:childTnLst>
                                </p:cTn>
                              </p:par>
                              <p:par>
                                <p:cTn fill="hold" nodeType="withEffect" presetClass="entr" presetID="10" presetSubtype="0">
                                  <p:stCondLst>
                                    <p:cond delay="0"/>
                                  </p:stCondLst>
                                  <p:childTnLst>
                                    <p:set>
                                      <p:cBhvr>
                                        <p:cTn dur="1" fill="hold">
                                          <p:stCondLst>
                                            <p:cond delay="0"/>
                                          </p:stCondLst>
                                        </p:cTn>
                                        <p:tgtEl>
                                          <p:spTgt spid="390"/>
                                        </p:tgtEl>
                                        <p:attrNameLst>
                                          <p:attrName>style.visibility</p:attrName>
                                        </p:attrNameLst>
                                      </p:cBhvr>
                                      <p:to>
                                        <p:strVal val="visible"/>
                                      </p:to>
                                    </p:set>
                                    <p:animEffect filter="fade" transition="in">
                                      <p:cBhvr>
                                        <p:cTn dur="1000"/>
                                        <p:tgtEl>
                                          <p:spTgt spid="3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9"/>
                                        </p:tgtEl>
                                        <p:attrNameLst>
                                          <p:attrName>style.visibility</p:attrName>
                                        </p:attrNameLst>
                                      </p:cBhvr>
                                      <p:to>
                                        <p:strVal val="visible"/>
                                      </p:to>
                                    </p:set>
                                    <p:animEffect filter="fade" transition="in">
                                      <p:cBhvr>
                                        <p:cTn dur="1000"/>
                                        <p:tgtEl>
                                          <p:spTgt spid="379"/>
                                        </p:tgtEl>
                                      </p:cBhvr>
                                    </p:animEffect>
                                  </p:childTnLst>
                                </p:cTn>
                              </p:par>
                              <p:par>
                                <p:cTn fill="hold" nodeType="withEffect" presetClass="entr" presetID="10" presetSubtype="0">
                                  <p:stCondLst>
                                    <p:cond delay="0"/>
                                  </p:stCondLst>
                                  <p:childTnLst>
                                    <p:set>
                                      <p:cBhvr>
                                        <p:cTn dur="1" fill="hold">
                                          <p:stCondLst>
                                            <p:cond delay="0"/>
                                          </p:stCondLst>
                                        </p:cTn>
                                        <p:tgtEl>
                                          <p:spTgt spid="397"/>
                                        </p:tgtEl>
                                        <p:attrNameLst>
                                          <p:attrName>style.visibility</p:attrName>
                                        </p:attrNameLst>
                                      </p:cBhvr>
                                      <p:to>
                                        <p:strVal val="visible"/>
                                      </p:to>
                                    </p:set>
                                    <p:animEffect filter="fade" transition="in">
                                      <p:cBhvr>
                                        <p:cTn dur="1000"/>
                                        <p:tgtEl>
                                          <p:spTgt spid="397"/>
                                        </p:tgtEl>
                                      </p:cBhvr>
                                    </p:animEffect>
                                  </p:childTnLst>
                                </p:cTn>
                              </p:par>
                              <p:par>
                                <p:cTn fill="hold" nodeType="withEffect" presetClass="entr" presetID="10" presetSubtype="0">
                                  <p:stCondLst>
                                    <p:cond delay="0"/>
                                  </p:stCondLst>
                                  <p:childTnLst>
                                    <p:set>
                                      <p:cBhvr>
                                        <p:cTn dur="1" fill="hold">
                                          <p:stCondLst>
                                            <p:cond delay="0"/>
                                          </p:stCondLst>
                                        </p:cTn>
                                        <p:tgtEl>
                                          <p:spTgt spid="378"/>
                                        </p:tgtEl>
                                        <p:attrNameLst>
                                          <p:attrName>style.visibility</p:attrName>
                                        </p:attrNameLst>
                                      </p:cBhvr>
                                      <p:to>
                                        <p:strVal val="visible"/>
                                      </p:to>
                                    </p:set>
                                    <p:animEffect filter="fade" transition="in">
                                      <p:cBhvr>
                                        <p:cTn dur="1000"/>
                                        <p:tgtEl>
                                          <p:spTgt spid="3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2" name="Shape 402"/>
        <p:cNvGrpSpPr/>
        <p:nvPr/>
      </p:nvGrpSpPr>
      <p:grpSpPr>
        <a:xfrm>
          <a:off x="0" y="0"/>
          <a:ext cx="0" cy="0"/>
          <a:chOff x="0" y="0"/>
          <a:chExt cx="0" cy="0"/>
        </a:xfrm>
      </p:grpSpPr>
      <p:sp>
        <p:nvSpPr>
          <p:cNvPr id="403" name="Shape 403"/>
          <p:cNvSpPr txBox="1"/>
          <p:nvPr>
            <p:ph idx="1" type="body"/>
          </p:nvPr>
        </p:nvSpPr>
        <p:spPr>
          <a:xfrm>
            <a:off x="0" y="4235604"/>
            <a:ext cx="8162700" cy="2536800"/>
          </a:xfrm>
          <a:prstGeom prst="rect">
            <a:avLst/>
          </a:prstGeom>
        </p:spPr>
        <p:txBody>
          <a:bodyPr anchorCtr="0" anchor="t" bIns="91425" lIns="91425" rIns="91425" tIns="91425">
            <a:noAutofit/>
          </a:bodyPr>
          <a:lstStyle/>
          <a:p>
            <a:pPr lvl="0" rtl="0">
              <a:spcBef>
                <a:spcPts val="0"/>
              </a:spcBef>
              <a:buNone/>
            </a:pPr>
            <a:r>
              <a:rPr lang="en" sz="3600"/>
              <a:t>But why should we care?</a:t>
            </a:r>
          </a:p>
          <a:p>
            <a:pPr indent="-381000" lvl="0" marL="457200" rtl="0">
              <a:spcBef>
                <a:spcPts val="0"/>
              </a:spcBef>
              <a:buClr>
                <a:srgbClr val="980000"/>
              </a:buClr>
              <a:buSzPct val="100000"/>
              <a:buFont typeface="Arial"/>
              <a:buChar char="•"/>
            </a:pPr>
            <a:r>
              <a:rPr b="1" lang="en" sz="2400">
                <a:solidFill>
                  <a:srgbClr val="980000"/>
                </a:solidFill>
              </a:rPr>
              <a:t>Messages will depend on public parameters</a:t>
            </a:r>
          </a:p>
          <a:p>
            <a:pPr indent="-381000" lvl="1" marL="914400" rtl="0">
              <a:spcBef>
                <a:spcPts val="0"/>
              </a:spcBef>
              <a:buClr>
                <a:srgbClr val="000000"/>
              </a:buClr>
              <a:buSzPct val="100000"/>
              <a:buFont typeface="Arial"/>
              <a:buChar char="–"/>
            </a:pPr>
            <a:r>
              <a:rPr lang="en" sz="2400"/>
              <a:t>Accidental dependence</a:t>
            </a:r>
          </a:p>
          <a:p>
            <a:pPr indent="-381000" lvl="1" marL="914400" rtl="0">
              <a:spcBef>
                <a:spcPts val="0"/>
              </a:spcBef>
              <a:buClr>
                <a:srgbClr val="000000"/>
              </a:buClr>
              <a:buSzPct val="100000"/>
              <a:buFont typeface="Arial"/>
              <a:buChar char="–"/>
            </a:pPr>
            <a:r>
              <a:rPr lang="en" sz="2400"/>
              <a:t>Adversarially chosen</a:t>
            </a:r>
          </a:p>
          <a:p>
            <a:pPr indent="-381000" lvl="0" marL="457200" rtl="0">
              <a:spcBef>
                <a:spcPts val="0"/>
              </a:spcBef>
              <a:buClr>
                <a:srgbClr val="000000"/>
              </a:buClr>
              <a:buSzPct val="100000"/>
              <a:buFont typeface="Arial"/>
              <a:buChar char="•"/>
            </a:pPr>
            <a:r>
              <a:rPr lang="en" sz="2400"/>
              <a:t>We are targeting </a:t>
            </a:r>
            <a:r>
              <a:rPr b="1" lang="en" sz="2400">
                <a:solidFill>
                  <a:srgbClr val="980000"/>
                </a:solidFill>
              </a:rPr>
              <a:t>best possible security</a:t>
            </a:r>
          </a:p>
        </p:txBody>
      </p:sp>
      <p:sp>
        <p:nvSpPr>
          <p:cNvPr id="404" name="Shape 404"/>
          <p:cNvSpPr txBox="1"/>
          <p:nvPr>
            <p:ph idx="2" type="body"/>
          </p:nvPr>
        </p:nvSpPr>
        <p:spPr>
          <a:xfrm>
            <a:off x="9300" y="0"/>
            <a:ext cx="8915400" cy="2536800"/>
          </a:xfrm>
          <a:prstGeom prst="rect">
            <a:avLst/>
          </a:prstGeom>
        </p:spPr>
        <p:txBody>
          <a:bodyPr anchorCtr="0" anchor="t" bIns="91425" lIns="91425" rIns="91425" tIns="91425">
            <a:noAutofit/>
          </a:bodyPr>
          <a:lstStyle/>
          <a:p>
            <a:pPr indent="0" lvl="0" marL="0" rtl="0">
              <a:spcBef>
                <a:spcPts val="0"/>
              </a:spcBef>
              <a:buNone/>
            </a:pPr>
            <a:r>
              <a:rPr b="1" lang="en" sz="3600"/>
              <a:t>Parameter-dependent security is not</a:t>
            </a:r>
          </a:p>
          <a:p>
            <a:pPr indent="0" lvl="0" marL="0" rtl="0">
              <a:spcBef>
                <a:spcPts val="0"/>
              </a:spcBef>
              <a:buNone/>
            </a:pPr>
            <a:r>
              <a:rPr b="1" lang="en" sz="3600"/>
              <a:t>fundamentally impossible </a:t>
            </a:r>
          </a:p>
        </p:txBody>
      </p:sp>
      <p:pic>
        <p:nvPicPr>
          <p:cNvPr id="405" name="Shape 405"/>
          <p:cNvPicPr preferRelativeResize="0"/>
          <p:nvPr/>
        </p:nvPicPr>
        <p:blipFill>
          <a:blip r:embed="rId3">
            <a:alphaModFix/>
          </a:blip>
          <a:stretch>
            <a:fillRect/>
          </a:stretch>
        </p:blipFill>
        <p:spPr>
          <a:xfrm>
            <a:off x="2665129" y="1506896"/>
            <a:ext cx="2779899" cy="2779925"/>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9" name="Shape 409"/>
        <p:cNvGrpSpPr/>
        <p:nvPr/>
      </p:nvGrpSpPr>
      <p:grpSpPr>
        <a:xfrm>
          <a:off x="0" y="0"/>
          <a:ext cx="0" cy="0"/>
          <a:chOff x="0" y="0"/>
          <a:chExt cx="0" cy="0"/>
        </a:xfrm>
      </p:grpSpPr>
      <p:sp>
        <p:nvSpPr>
          <p:cNvPr id="410" name="Shape 410"/>
          <p:cNvSpPr txBox="1"/>
          <p:nvPr>
            <p:ph type="title"/>
          </p:nvPr>
        </p:nvSpPr>
        <p:spPr>
          <a:xfrm>
            <a:off x="1598" y="-6182"/>
            <a:ext cx="8229600" cy="1143299"/>
          </a:xfrm>
          <a:prstGeom prst="rect">
            <a:avLst/>
          </a:prstGeom>
        </p:spPr>
        <p:txBody>
          <a:bodyPr anchorCtr="0" anchor="t" bIns="91425" lIns="91425" rIns="91425" tIns="91425">
            <a:noAutofit/>
          </a:bodyPr>
          <a:lstStyle/>
          <a:p>
            <a:pPr rtl="0">
              <a:spcBef>
                <a:spcPts val="0"/>
              </a:spcBef>
              <a:buNone/>
            </a:pPr>
            <a:r>
              <a:rPr lang="en"/>
              <a:t>Getting best possible privacy for</a:t>
            </a:r>
          </a:p>
          <a:p>
            <a:pPr>
              <a:spcBef>
                <a:spcPts val="0"/>
              </a:spcBef>
              <a:buNone/>
            </a:pPr>
            <a:r>
              <a:rPr lang="en"/>
              <a:t>secure deduplication</a:t>
            </a:r>
          </a:p>
        </p:txBody>
      </p:sp>
      <p:graphicFrame>
        <p:nvGraphicFramePr>
          <p:cNvPr id="411" name="Shape 411"/>
          <p:cNvGraphicFramePr/>
          <p:nvPr/>
        </p:nvGraphicFramePr>
        <p:xfrm>
          <a:off x="151450" y="1711125"/>
          <a:ext cx="3000000" cy="3000000"/>
        </p:xfrm>
        <a:graphic>
          <a:graphicData uri="http://schemas.openxmlformats.org/drawingml/2006/table">
            <a:tbl>
              <a:tblPr>
                <a:noFill/>
                <a:tableStyleId>{CD66F1B7-A370-4C67-8B57-2E6A4E9EC0B8}</a:tableStyleId>
              </a:tblPr>
              <a:tblGrid>
                <a:gridCol w="2530900"/>
                <a:gridCol w="2332775"/>
                <a:gridCol w="1890950"/>
                <a:gridCol w="2092600"/>
              </a:tblGrid>
              <a:tr h="381000">
                <a:tc>
                  <a:txBody>
                    <a:bodyPr>
                      <a:noAutofit/>
                    </a:bodyPr>
                    <a:lstStyle/>
                    <a:p>
                      <a:pPr>
                        <a:spcBef>
                          <a:spcPts val="0"/>
                        </a:spcBef>
                        <a:buNone/>
                      </a:pPr>
                      <a:r>
                        <a:rPr b="1" lang="en" sz="2400"/>
                        <a:t>Scheme</a:t>
                      </a:r>
                    </a:p>
                  </a:txBody>
                  <a:tcPr marT="91425" marB="91425" marR="91425" marL="91425"/>
                </a:tc>
                <a:tc>
                  <a:txBody>
                    <a:bodyPr>
                      <a:noAutofit/>
                    </a:bodyPr>
                    <a:lstStyle/>
                    <a:p>
                      <a:pPr algn="ctr">
                        <a:spcBef>
                          <a:spcPts val="0"/>
                        </a:spcBef>
                        <a:buNone/>
                      </a:pPr>
                      <a:r>
                        <a:rPr b="1" lang="en" sz="2400">
                          <a:solidFill>
                            <a:schemeClr val="dk1"/>
                          </a:solidFill>
                        </a:rPr>
                        <a:t>Parameter dependent messages</a:t>
                      </a:r>
                    </a:p>
                  </a:txBody>
                  <a:tcPr marT="91425" marB="91425" marR="91425" marL="91425" anchor="ctr"/>
                </a:tc>
                <a:tc>
                  <a:txBody>
                    <a:bodyPr>
                      <a:noAutofit/>
                    </a:bodyPr>
                    <a:lstStyle/>
                    <a:p>
                      <a:pPr algn="ctr">
                        <a:spcBef>
                          <a:spcPts val="0"/>
                        </a:spcBef>
                        <a:buNone/>
                      </a:pPr>
                      <a:r>
                        <a:rPr b="1" lang="en" sz="2400">
                          <a:solidFill>
                            <a:schemeClr val="dk1"/>
                          </a:solidFill>
                        </a:rPr>
                        <a:t>Correlated messages</a:t>
                      </a:r>
                    </a:p>
                  </a:txBody>
                  <a:tcPr marT="91425" marB="91425" marR="91425" marL="91425" anchor="ctr"/>
                </a:tc>
                <a:tc>
                  <a:txBody>
                    <a:bodyPr>
                      <a:noAutofit/>
                    </a:bodyPr>
                    <a:lstStyle/>
                    <a:p>
                      <a:pPr algn="ctr">
                        <a:spcBef>
                          <a:spcPts val="0"/>
                        </a:spcBef>
                        <a:buNone/>
                      </a:pPr>
                      <a:r>
                        <a:rPr b="1" lang="en" sz="2400"/>
                        <a:t>Standard model</a:t>
                      </a:r>
                    </a:p>
                  </a:txBody>
                  <a:tcPr marT="91425" marB="91425" marR="91425" marL="91425" anchor="ctr"/>
                </a:tc>
              </a:tr>
              <a:tr h="396200">
                <a:tc>
                  <a:txBody>
                    <a:bodyPr>
                      <a:noAutofit/>
                    </a:bodyPr>
                    <a:lstStyle/>
                    <a:p>
                      <a:pPr rtl="0">
                        <a:spcBef>
                          <a:spcPts val="0"/>
                        </a:spcBef>
                        <a:buNone/>
                      </a:pPr>
                      <a:r>
                        <a:rPr lang="en" sz="1800"/>
                        <a:t>Convergent encryption</a:t>
                      </a:r>
                    </a:p>
                    <a:p>
                      <a:pPr>
                        <a:spcBef>
                          <a:spcPts val="0"/>
                        </a:spcBef>
                        <a:buNone/>
                      </a:pPr>
                      <a:r>
                        <a:rPr lang="en" sz="1800"/>
                        <a:t>[DABST02]</a:t>
                      </a:r>
                    </a:p>
                  </a:txBody>
                  <a:tcPr marT="91425" marB="91425" marR="91425" marL="91425"/>
                </a:tc>
                <a:tc>
                  <a:txBody>
                    <a:bodyPr>
                      <a:noAutofit/>
                    </a:bodyPr>
                    <a:lstStyle/>
                    <a:p>
                      <a:pPr algn="ctr">
                        <a:spcBef>
                          <a:spcPts val="0"/>
                        </a:spcBef>
                        <a:buNone/>
                      </a:pPr>
                      <a:r>
                        <a:rPr b="1" lang="en" sz="2400">
                          <a:solidFill>
                            <a:srgbClr val="FF0000"/>
                          </a:solidFill>
                        </a:rPr>
                        <a:t>N</a:t>
                      </a:r>
                    </a:p>
                  </a:txBody>
                  <a:tcPr marT="91425" marB="91425" marR="91425" marL="91425" anchor="ctr"/>
                </a:tc>
                <a:tc>
                  <a:txBody>
                    <a:bodyPr>
                      <a:noAutofit/>
                    </a:bodyPr>
                    <a:lstStyle/>
                    <a:p>
                      <a:pPr algn="ctr">
                        <a:spcBef>
                          <a:spcPts val="0"/>
                        </a:spcBef>
                        <a:buNone/>
                      </a:pPr>
                      <a:r>
                        <a:rPr b="1" lang="en" sz="2400">
                          <a:solidFill>
                            <a:srgbClr val="00FF00"/>
                          </a:solidFill>
                        </a:rPr>
                        <a:t>Y</a:t>
                      </a:r>
                    </a:p>
                  </a:txBody>
                  <a:tcPr marT="91425" marB="91425" marR="91425" marL="91425" anchor="ctr"/>
                </a:tc>
                <a:tc>
                  <a:txBody>
                    <a:bodyPr>
                      <a:noAutofit/>
                    </a:bodyPr>
                    <a:lstStyle/>
                    <a:p>
                      <a:pPr algn="ctr">
                        <a:spcBef>
                          <a:spcPts val="0"/>
                        </a:spcBef>
                        <a:buNone/>
                      </a:pPr>
                      <a:r>
                        <a:rPr b="1" lang="en" sz="2400">
                          <a:solidFill>
                            <a:srgbClr val="FF0000"/>
                          </a:solidFill>
                        </a:rPr>
                        <a:t>N</a:t>
                      </a:r>
                    </a:p>
                  </a:txBody>
                  <a:tcPr marT="91425" marB="91425" marR="91425" marL="91425" anchor="ctr"/>
                </a:tc>
              </a:tr>
              <a:tr h="396200">
                <a:tc>
                  <a:txBody>
                    <a:bodyPr>
                      <a:noAutofit/>
                    </a:bodyPr>
                    <a:lstStyle/>
                    <a:p>
                      <a:pPr rtl="0">
                        <a:spcBef>
                          <a:spcPts val="0"/>
                        </a:spcBef>
                        <a:buNone/>
                      </a:pPr>
                      <a:r>
                        <a:rPr lang="en" sz="1800"/>
                        <a:t>RCE [BHK13]</a:t>
                      </a:r>
                    </a:p>
                  </a:txBody>
                  <a:tcPr marT="91425" marB="91425" marR="91425" marL="91425"/>
                </a:tc>
                <a:tc>
                  <a:txBody>
                    <a:bodyPr>
                      <a:noAutofit/>
                    </a:bodyPr>
                    <a:lstStyle/>
                    <a:p>
                      <a:pPr rtl="0" algn="ctr">
                        <a:spcBef>
                          <a:spcPts val="0"/>
                        </a:spcBef>
                        <a:buNone/>
                      </a:pPr>
                      <a:r>
                        <a:rPr b="1" lang="en" sz="2400">
                          <a:solidFill>
                            <a:srgbClr val="FF0000"/>
                          </a:solidFill>
                        </a:rPr>
                        <a:t>N</a:t>
                      </a:r>
                    </a:p>
                  </a:txBody>
                  <a:tcPr marT="91425" marB="91425" marR="91425" marL="91425" anchor="ctr"/>
                </a:tc>
                <a:tc>
                  <a:txBody>
                    <a:bodyPr>
                      <a:noAutofit/>
                    </a:bodyPr>
                    <a:lstStyle/>
                    <a:p>
                      <a:pPr rtl="0" algn="ctr">
                        <a:spcBef>
                          <a:spcPts val="0"/>
                        </a:spcBef>
                        <a:buNone/>
                      </a:pPr>
                      <a:r>
                        <a:rPr b="1" lang="en" sz="2400">
                          <a:solidFill>
                            <a:srgbClr val="00FF00"/>
                          </a:solidFill>
                        </a:rPr>
                        <a:t>Y</a:t>
                      </a:r>
                    </a:p>
                  </a:txBody>
                  <a:tcPr marT="91425" marB="91425" marR="91425" marL="91425" anchor="ctr"/>
                </a:tc>
                <a:tc>
                  <a:txBody>
                    <a:bodyPr>
                      <a:noAutofit/>
                    </a:bodyPr>
                    <a:lstStyle/>
                    <a:p>
                      <a:pPr rtl="0" algn="ctr">
                        <a:spcBef>
                          <a:spcPts val="0"/>
                        </a:spcBef>
                        <a:buNone/>
                      </a:pPr>
                      <a:r>
                        <a:rPr b="1" lang="en" sz="2400">
                          <a:solidFill>
                            <a:srgbClr val="FF0000"/>
                          </a:solidFill>
                        </a:rPr>
                        <a:t>N</a:t>
                      </a:r>
                    </a:p>
                  </a:txBody>
                  <a:tcPr marT="91425" marB="91425" marR="91425" marL="91425" anchor="ctr"/>
                </a:tc>
              </a:tr>
              <a:tr h="396200">
                <a:tc>
                  <a:txBody>
                    <a:bodyPr>
                      <a:noAutofit/>
                    </a:bodyPr>
                    <a:lstStyle/>
                    <a:p>
                      <a:pPr rtl="0">
                        <a:spcBef>
                          <a:spcPts val="0"/>
                        </a:spcBef>
                        <a:buNone/>
                      </a:pPr>
                      <a:r>
                        <a:rPr lang="en" sz="1800"/>
                        <a:t>XtDPKE [BHK13]</a:t>
                      </a:r>
                    </a:p>
                  </a:txBody>
                  <a:tcPr marT="91425" marB="91425" marR="91425" marL="91425"/>
                </a:tc>
                <a:tc>
                  <a:txBody>
                    <a:bodyPr>
                      <a:noAutofit/>
                    </a:bodyPr>
                    <a:lstStyle/>
                    <a:p>
                      <a:pPr rtl="0" algn="ctr">
                        <a:spcBef>
                          <a:spcPts val="0"/>
                        </a:spcBef>
                        <a:buNone/>
                      </a:pPr>
                      <a:r>
                        <a:rPr b="1" lang="en" sz="2400">
                          <a:solidFill>
                            <a:srgbClr val="FF0000"/>
                          </a:solidFill>
                        </a:rPr>
                        <a:t>N</a:t>
                      </a:r>
                    </a:p>
                  </a:txBody>
                  <a:tcPr marT="91425" marB="91425" marR="91425" marL="91425" anchor="ctr"/>
                </a:tc>
                <a:tc>
                  <a:txBody>
                    <a:bodyPr>
                      <a:noAutofit/>
                    </a:bodyPr>
                    <a:lstStyle/>
                    <a:p>
                      <a:pPr rtl="0" algn="ctr">
                        <a:spcBef>
                          <a:spcPts val="0"/>
                        </a:spcBef>
                        <a:buNone/>
                      </a:pPr>
                      <a:r>
                        <a:rPr b="1" lang="en" sz="2400">
                          <a:solidFill>
                            <a:srgbClr val="FF0000"/>
                          </a:solidFill>
                        </a:rPr>
                        <a:t>N</a:t>
                      </a:r>
                    </a:p>
                  </a:txBody>
                  <a:tcPr marT="91425" marB="91425" marR="91425" marL="91425" anchor="ctr"/>
                </a:tc>
                <a:tc>
                  <a:txBody>
                    <a:bodyPr>
                      <a:noAutofit/>
                    </a:bodyPr>
                    <a:lstStyle/>
                    <a:p>
                      <a:pPr rtl="0" algn="ctr">
                        <a:spcBef>
                          <a:spcPts val="0"/>
                        </a:spcBef>
                        <a:buNone/>
                      </a:pPr>
                      <a:r>
                        <a:rPr b="1" lang="en" sz="2400">
                          <a:solidFill>
                            <a:srgbClr val="00FF00"/>
                          </a:solidFill>
                        </a:rPr>
                        <a:t>Y</a:t>
                      </a:r>
                    </a:p>
                  </a:txBody>
                  <a:tcPr marT="91425" marB="91425" marR="91425" marL="91425" anchor="ctr"/>
                </a:tc>
              </a:tr>
              <a:tr h="396200">
                <a:tc>
                  <a:txBody>
                    <a:bodyPr>
                      <a:noAutofit/>
                    </a:bodyPr>
                    <a:lstStyle/>
                    <a:p>
                      <a:pPr>
                        <a:spcBef>
                          <a:spcPts val="0"/>
                        </a:spcBef>
                        <a:buNone/>
                      </a:pPr>
                      <a:r>
                        <a:rPr lang="en" sz="1800"/>
                        <a:t>[ABMRS13]</a:t>
                      </a:r>
                    </a:p>
                  </a:txBody>
                  <a:tcPr marT="91425" marB="91425" marR="91425" marL="91425"/>
                </a:tc>
                <a:tc>
                  <a:txBody>
                    <a:bodyPr>
                      <a:noAutofit/>
                    </a:bodyPr>
                    <a:lstStyle/>
                    <a:p>
                      <a:pPr algn="ctr">
                        <a:spcBef>
                          <a:spcPts val="0"/>
                        </a:spcBef>
                        <a:buNone/>
                      </a:pPr>
                      <a:r>
                        <a:rPr b="1" lang="en" sz="2400">
                          <a:solidFill>
                            <a:srgbClr val="00FF00"/>
                          </a:solidFill>
                        </a:rPr>
                        <a:t>Y</a:t>
                      </a:r>
                    </a:p>
                  </a:txBody>
                  <a:tcPr marT="91425" marB="91425" marR="91425" marL="91425" anchor="ctr"/>
                </a:tc>
                <a:tc>
                  <a:txBody>
                    <a:bodyPr>
                      <a:noAutofit/>
                    </a:bodyPr>
                    <a:lstStyle/>
                    <a:p>
                      <a:pPr algn="ctr">
                        <a:spcBef>
                          <a:spcPts val="0"/>
                        </a:spcBef>
                        <a:buNone/>
                      </a:pPr>
                      <a:r>
                        <a:rPr b="1" lang="en" sz="2400">
                          <a:solidFill>
                            <a:srgbClr val="FF0000"/>
                          </a:solidFill>
                        </a:rPr>
                        <a:t>N</a:t>
                      </a:r>
                    </a:p>
                  </a:txBody>
                  <a:tcPr marT="91425" marB="91425" marR="91425" marL="91425" anchor="ctr"/>
                </a:tc>
                <a:tc>
                  <a:txBody>
                    <a:bodyPr>
                      <a:noAutofit/>
                    </a:bodyPr>
                    <a:lstStyle/>
                    <a:p>
                      <a:pPr algn="ctr">
                        <a:spcBef>
                          <a:spcPts val="0"/>
                        </a:spcBef>
                        <a:buNone/>
                      </a:pPr>
                      <a:r>
                        <a:rPr b="1" lang="en" sz="2400">
                          <a:solidFill>
                            <a:srgbClr val="FF0000"/>
                          </a:solidFill>
                        </a:rPr>
                        <a:t>N</a:t>
                      </a:r>
                    </a:p>
                  </a:txBody>
                  <a:tcPr marT="91425" marB="91425" marR="91425" marL="91425" anchor="ctr"/>
                </a:tc>
              </a:tr>
              <a:tr h="396200">
                <a:tc>
                  <a:txBody>
                    <a:bodyPr>
                      <a:noAutofit/>
                    </a:bodyPr>
                    <a:lstStyle/>
                    <a:p>
                      <a:pPr rtl="0">
                        <a:spcBef>
                          <a:spcPts val="0"/>
                        </a:spcBef>
                        <a:buNone/>
                      </a:pPr>
                      <a:r>
                        <a:rPr b="1" lang="en" sz="2400"/>
                        <a:t>This work:</a:t>
                      </a:r>
                    </a:p>
                    <a:p>
                      <a:pPr rtl="0">
                        <a:spcBef>
                          <a:spcPts val="0"/>
                        </a:spcBef>
                        <a:buNone/>
                      </a:pPr>
                      <a:r>
                        <a:rPr b="1" lang="en" sz="2400"/>
                        <a:t>FCHECK</a:t>
                      </a:r>
                    </a:p>
                  </a:txBody>
                  <a:tcPr marT="91425" marB="91425" marR="91425" marL="91425"/>
                </a:tc>
                <a:tc>
                  <a:txBody>
                    <a:bodyPr>
                      <a:noAutofit/>
                    </a:bodyPr>
                    <a:lstStyle/>
                    <a:p>
                      <a:pPr rtl="0" algn="ctr">
                        <a:spcBef>
                          <a:spcPts val="0"/>
                        </a:spcBef>
                        <a:buNone/>
                      </a:pPr>
                      <a:r>
                        <a:rPr b="1" lang="en" sz="2400">
                          <a:solidFill>
                            <a:srgbClr val="00FF00"/>
                          </a:solidFill>
                        </a:rPr>
                        <a:t>Y</a:t>
                      </a:r>
                    </a:p>
                  </a:txBody>
                  <a:tcPr marT="91425" marB="91425" marR="91425" marL="91425" anchor="ctr"/>
                </a:tc>
                <a:tc>
                  <a:txBody>
                    <a:bodyPr>
                      <a:noAutofit/>
                    </a:bodyPr>
                    <a:lstStyle/>
                    <a:p>
                      <a:pPr rtl="0" algn="ctr">
                        <a:spcBef>
                          <a:spcPts val="0"/>
                        </a:spcBef>
                        <a:buNone/>
                      </a:pPr>
                      <a:r>
                        <a:rPr b="1" lang="en" sz="2400">
                          <a:solidFill>
                            <a:srgbClr val="00FF00"/>
                          </a:solidFill>
                        </a:rPr>
                        <a:t>Y</a:t>
                      </a:r>
                    </a:p>
                  </a:txBody>
                  <a:tcPr marT="91425" marB="91425" marR="91425" marL="91425" anchor="ctr"/>
                </a:tc>
                <a:tc>
                  <a:txBody>
                    <a:bodyPr>
                      <a:noAutofit/>
                    </a:bodyPr>
                    <a:lstStyle/>
                    <a:p>
                      <a:pPr rtl="0" algn="ctr">
                        <a:spcBef>
                          <a:spcPts val="0"/>
                        </a:spcBef>
                        <a:buNone/>
                      </a:pPr>
                      <a:r>
                        <a:rPr b="1" lang="en" sz="2400">
                          <a:solidFill>
                            <a:srgbClr val="00FF00"/>
                          </a:solidFill>
                        </a:rPr>
                        <a:t>Y</a:t>
                      </a:r>
                    </a:p>
                  </a:txBody>
                  <a:tcPr marT="91425" marB="91425" marR="91425" marL="91425" anchor="ctr"/>
                </a:tc>
              </a:tr>
            </a:tbl>
          </a:graphicData>
        </a:graphic>
      </p:graphicFrame>
      <p:sp>
        <p:nvSpPr>
          <p:cNvPr id="412" name="Shape 412"/>
          <p:cNvSpPr/>
          <p:nvPr/>
        </p:nvSpPr>
        <p:spPr>
          <a:xfrm>
            <a:off x="136900" y="5401425"/>
            <a:ext cx="8937900" cy="995400"/>
          </a:xfrm>
          <a:prstGeom prst="rect">
            <a:avLst/>
          </a:prstGeom>
          <a:solidFill>
            <a:schemeClr val="lt1"/>
          </a:solidFill>
          <a:ln>
            <a:noFill/>
          </a:ln>
        </p:spPr>
        <p:txBody>
          <a:bodyPr anchorCtr="0" anchor="ctr" bIns="91425" lIns="91425" rIns="91425" tIns="91425">
            <a:noAutofit/>
          </a:bodyPr>
          <a:lstStyle/>
          <a:p>
            <a:pPr>
              <a:spcBef>
                <a:spcPts val="0"/>
              </a:spcBef>
              <a:buNone/>
            </a:pPr>
            <a:r>
              <a:t/>
            </a:r>
            <a:endParaRP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412"/>
                                        </p:tgtEl>
                                      </p:cBhvr>
                                    </p:animEffect>
                                    <p:set>
                                      <p:cBhvr>
                                        <p:cTn dur="1" fill="hold">
                                          <p:stCondLst>
                                            <p:cond delay="1000"/>
                                          </p:stCondLst>
                                        </p:cTn>
                                        <p:tgtEl>
                                          <p:spTgt spid="412"/>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5.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