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1" r:id="rId17"/>
    <p:sldId id="282" r:id="rId18"/>
    <p:sldId id="280" r:id="rId19"/>
  </p:sldIdLst>
  <p:sldSz cx="13004800" cy="9753600"/>
  <p:notesSz cx="6858000" cy="9144000"/>
  <p:defaultTextStyle>
    <a:lvl1pPr algn="ctr" defTabSz="584200">
      <a:defRPr sz="4200">
        <a:latin typeface="+mn-lt"/>
        <a:ea typeface="+mn-ea"/>
        <a:cs typeface="+mn-cs"/>
        <a:sym typeface="Helvetica Neue Light"/>
      </a:defRPr>
    </a:lvl1pPr>
    <a:lvl2pPr indent="342900" algn="ctr" defTabSz="584200">
      <a:defRPr sz="4200">
        <a:latin typeface="+mn-lt"/>
        <a:ea typeface="+mn-ea"/>
        <a:cs typeface="+mn-cs"/>
        <a:sym typeface="Helvetica Neue Light"/>
      </a:defRPr>
    </a:lvl2pPr>
    <a:lvl3pPr indent="685800" algn="ctr" defTabSz="584200">
      <a:defRPr sz="4200">
        <a:latin typeface="+mn-lt"/>
        <a:ea typeface="+mn-ea"/>
        <a:cs typeface="+mn-cs"/>
        <a:sym typeface="Helvetica Neue Light"/>
      </a:defRPr>
    </a:lvl3pPr>
    <a:lvl4pPr indent="1028700" algn="ctr" defTabSz="584200">
      <a:defRPr sz="4200">
        <a:latin typeface="+mn-lt"/>
        <a:ea typeface="+mn-ea"/>
        <a:cs typeface="+mn-cs"/>
        <a:sym typeface="Helvetica Neue Light"/>
      </a:defRPr>
    </a:lvl4pPr>
    <a:lvl5pPr indent="1371600" algn="ctr" defTabSz="584200">
      <a:defRPr sz="4200">
        <a:latin typeface="+mn-lt"/>
        <a:ea typeface="+mn-ea"/>
        <a:cs typeface="+mn-cs"/>
        <a:sym typeface="Helvetica Neue Light"/>
      </a:defRPr>
    </a:lvl5pPr>
    <a:lvl6pPr indent="1714500" algn="ctr" defTabSz="584200">
      <a:defRPr sz="4200">
        <a:latin typeface="+mn-lt"/>
        <a:ea typeface="+mn-ea"/>
        <a:cs typeface="+mn-cs"/>
        <a:sym typeface="Helvetica Neue Light"/>
      </a:defRPr>
    </a:lvl6pPr>
    <a:lvl7pPr indent="2057400" algn="ctr" defTabSz="584200">
      <a:defRPr sz="4200">
        <a:latin typeface="+mn-lt"/>
        <a:ea typeface="+mn-ea"/>
        <a:cs typeface="+mn-cs"/>
        <a:sym typeface="Helvetica Neue Light"/>
      </a:defRPr>
    </a:lvl7pPr>
    <a:lvl8pPr indent="2400300" algn="ctr" defTabSz="584200">
      <a:defRPr sz="4200">
        <a:latin typeface="+mn-lt"/>
        <a:ea typeface="+mn-ea"/>
        <a:cs typeface="+mn-cs"/>
        <a:sym typeface="Helvetica Neue Light"/>
      </a:defRPr>
    </a:lvl8pPr>
    <a:lvl9pPr indent="2743200" algn="ctr" defTabSz="584200">
      <a:defRPr sz="4200"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8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25D6B"/>
          </a:solidFill>
        </a:fill>
      </a:tcStyle>
    </a:firstRow>
  </a:tblStyle>
  <a:tblStyle styleId="{C7B018BB-80A7-4F77-B60F-C8B233D01FF8}" styleName="">
    <a:tblBg/>
    <a:wholeTbl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rgbClr val="A9A584"/>
              </a:solidFill>
              <a:prstDash val="solid"/>
              <a:miter lim="400000"/>
            </a:ln>
          </a:right>
          <a:top>
            <a:ln w="12700" cap="flat">
              <a:solidFill>
                <a:srgbClr val="A9A584"/>
              </a:solidFill>
              <a:prstDash val="solid"/>
              <a:miter lim="400000"/>
            </a:ln>
          </a:top>
          <a:bottom>
            <a:ln w="12700" cap="flat">
              <a:solidFill>
                <a:srgbClr val="A9A584"/>
              </a:solidFill>
              <a:prstDash val="solid"/>
              <a:miter lim="400000"/>
            </a:ln>
          </a:bottom>
          <a:insideH>
            <a:ln w="12700" cap="flat">
              <a:solidFill>
                <a:srgbClr val="A9A584"/>
              </a:solidFill>
              <a:prstDash val="solid"/>
              <a:miter lim="400000"/>
            </a:ln>
          </a:insideH>
          <a:insideV>
            <a:ln w="12700" cap="flat">
              <a:solidFill>
                <a:srgbClr val="A9A584"/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584"/>
              </a:solidFill>
              <a:prstDash val="solid"/>
              <a:miter lim="400000"/>
            </a:ln>
          </a:left>
          <a:right>
            <a:ln w="12700" cap="flat">
              <a:solidFill>
                <a:srgbClr val="A9A584"/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rgbClr val="A9A584"/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rgbClr val="A9A58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>
        <a:fontRef idx="major">
          <a:srgbClr val="444444"/>
        </a:fontRef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>
        <a:fontRef idx="major">
          <a:srgbClr val="444444"/>
        </a:fontRef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>
        <a:fontRef idx="major">
          <a:srgbClr val="777777"/>
        </a:fontRef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2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4086726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647700" y="4749800"/>
            <a:ext cx="11709421" cy="127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571500" y="5016500"/>
            <a:ext cx="118618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</a:lvl1pPr>
            <a:lvl2pPr marL="0" indent="0">
              <a:spcBef>
                <a:spcPts val="0"/>
              </a:spcBef>
              <a:buSzTx/>
              <a:buNone/>
            </a:lvl2pPr>
            <a:lvl3pPr marL="0" indent="0">
              <a:spcBef>
                <a:spcPts val="0"/>
              </a:spcBef>
              <a:buSzTx/>
              <a:buNone/>
            </a:lvl3pPr>
            <a:lvl4pPr marL="0" indent="0">
              <a:spcBef>
                <a:spcPts val="0"/>
              </a:spcBef>
              <a:buSzTx/>
              <a:buNone/>
            </a:lvl4pPr>
            <a:lvl5pPr marL="0" indent="0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647700" y="1968500"/>
            <a:ext cx="4876867" cy="127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571500" y="2324100"/>
            <a:ext cx="5080000" cy="6565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 flipH="1">
            <a:off x="6502399" y="1803400"/>
            <a:ext cx="1" cy="4318000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 &amp;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flipH="1">
            <a:off x="4432299" y="1778000"/>
            <a:ext cx="1" cy="5054600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 flipH="1">
            <a:off x="6489699" y="508000"/>
            <a:ext cx="1" cy="8013731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 flipH="1">
            <a:off x="4444998" y="1777968"/>
            <a:ext cx="1" cy="5067381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" name="Shape 46"/>
          <p:cNvSpPr/>
          <p:nvPr/>
        </p:nvSpPr>
        <p:spPr>
          <a:xfrm flipH="1">
            <a:off x="8547098" y="1777968"/>
            <a:ext cx="1" cy="5067381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 flipH="1">
            <a:off x="6489698" y="520668"/>
            <a:ext cx="1" cy="7962963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6489696" y="4476750"/>
            <a:ext cx="5994408" cy="127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4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 flipH="1">
            <a:off x="9067798" y="520668"/>
            <a:ext cx="1" cy="7962963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9067796" y="3092450"/>
            <a:ext cx="3429023" cy="127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9067796" y="5873750"/>
            <a:ext cx="3429023" cy="127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431800" y="8813800"/>
            <a:ext cx="8255000" cy="812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2000">
                <a:solidFill>
                  <a:srgbClr val="86868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6868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571500" y="2324100"/>
            <a:ext cx="5080000" cy="6565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8369300" y="2324100"/>
            <a:ext cx="4064000" cy="6565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9309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571500" y="863600"/>
            <a:ext cx="11861800" cy="8026400"/>
          </a:xfrm>
          <a:prstGeom prst="rect">
            <a:avLst/>
          </a:prstGeom>
        </p:spPr>
        <p:txBody>
          <a:bodyPr/>
          <a:lstStyle>
            <a:lvl1pPr>
              <a:spcBef>
                <a:spcPts val="7200"/>
              </a:spcBef>
            </a:lvl1pPr>
            <a:lvl2pPr>
              <a:spcBef>
                <a:spcPts val="7200"/>
              </a:spcBef>
            </a:lvl2pPr>
            <a:lvl3pPr>
              <a:spcBef>
                <a:spcPts val="7200"/>
              </a:spcBef>
            </a:lvl3pPr>
            <a:lvl4pPr>
              <a:spcBef>
                <a:spcPts val="7200"/>
              </a:spcBef>
            </a:lvl4pPr>
            <a:lvl5pPr>
              <a:spcBef>
                <a:spcPts val="7200"/>
              </a:spcBef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571500" y="3708400"/>
            <a:ext cx="11861800" cy="2336800"/>
          </a:xfrm>
          <a:prstGeom prst="rect">
            <a:avLst/>
          </a:prstGeom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lIns="50800" tIns="50800" rIns="50800" bIns="50800" anchor="ctr"/>
          <a:lstStyle>
            <a:lvl1pPr algn="r"/>
          </a:lstStyle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>
                <a:solidFill>
                  <a:srgbClr val="A9A9A9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A9A9A9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A9A9A9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>
                <a:solidFill>
                  <a:srgbClr val="A9A9A9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>
                <a:solidFill>
                  <a:srgbClr val="A9A9A9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647700" y="4749800"/>
            <a:ext cx="4882122" cy="127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571500" y="1320800"/>
            <a:ext cx="5080000" cy="3175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571500" y="5016500"/>
            <a:ext cx="5080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</a:lvl1pPr>
            <a:lvl2pPr marL="0" indent="0">
              <a:spcBef>
                <a:spcPts val="0"/>
              </a:spcBef>
              <a:buSzTx/>
              <a:buNone/>
            </a:lvl2pPr>
            <a:lvl3pPr marL="0" indent="0">
              <a:spcBef>
                <a:spcPts val="0"/>
              </a:spcBef>
              <a:buSzTx/>
              <a:buNone/>
            </a:lvl3pPr>
            <a:lvl4pPr marL="0" indent="0">
              <a:spcBef>
                <a:spcPts val="0"/>
              </a:spcBef>
              <a:buSzTx/>
              <a:buNone/>
            </a:lvl4pPr>
            <a:lvl5pPr marL="0" indent="0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47700" y="1968500"/>
            <a:ext cx="11709400" cy="127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47474"/>
                </a:solidFill>
              </a:rP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 sz="14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ransition spd="med"/>
  <p:txStyles>
    <p:titleStyle>
      <a:lvl1pPr defTabSz="584200">
        <a:defRPr sz="4200">
          <a:latin typeface="+mn-lt"/>
          <a:ea typeface="+mn-ea"/>
          <a:cs typeface="+mn-cs"/>
          <a:sym typeface="Helvetica Neue Light"/>
        </a:defRPr>
      </a:lvl1pPr>
      <a:lvl2pPr indent="228600" defTabSz="584200">
        <a:defRPr sz="4200">
          <a:latin typeface="+mn-lt"/>
          <a:ea typeface="+mn-ea"/>
          <a:cs typeface="+mn-cs"/>
          <a:sym typeface="Helvetica Neue Light"/>
        </a:defRPr>
      </a:lvl2pPr>
      <a:lvl3pPr indent="457200" defTabSz="584200">
        <a:defRPr sz="4200">
          <a:latin typeface="+mn-lt"/>
          <a:ea typeface="+mn-ea"/>
          <a:cs typeface="+mn-cs"/>
          <a:sym typeface="Helvetica Neue Light"/>
        </a:defRPr>
      </a:lvl3pPr>
      <a:lvl4pPr indent="685800" defTabSz="584200">
        <a:defRPr sz="4200">
          <a:latin typeface="+mn-lt"/>
          <a:ea typeface="+mn-ea"/>
          <a:cs typeface="+mn-cs"/>
          <a:sym typeface="Helvetica Neue Light"/>
        </a:defRPr>
      </a:lvl4pPr>
      <a:lvl5pPr indent="914400" defTabSz="584200">
        <a:defRPr sz="4200">
          <a:latin typeface="+mn-lt"/>
          <a:ea typeface="+mn-ea"/>
          <a:cs typeface="+mn-cs"/>
          <a:sym typeface="Helvetica Neue Light"/>
        </a:defRPr>
      </a:lvl5pPr>
      <a:lvl6pPr indent="1143000" defTabSz="584200">
        <a:defRPr sz="4200">
          <a:latin typeface="+mn-lt"/>
          <a:ea typeface="+mn-ea"/>
          <a:cs typeface="+mn-cs"/>
          <a:sym typeface="Helvetica Neue Light"/>
        </a:defRPr>
      </a:lvl6pPr>
      <a:lvl7pPr indent="1371600" defTabSz="584200">
        <a:defRPr sz="4200">
          <a:latin typeface="+mn-lt"/>
          <a:ea typeface="+mn-ea"/>
          <a:cs typeface="+mn-cs"/>
          <a:sym typeface="Helvetica Neue Light"/>
        </a:defRPr>
      </a:lvl7pPr>
      <a:lvl8pPr indent="1600200" defTabSz="584200">
        <a:defRPr sz="4200">
          <a:latin typeface="+mn-lt"/>
          <a:ea typeface="+mn-ea"/>
          <a:cs typeface="+mn-cs"/>
          <a:sym typeface="Helvetica Neue Light"/>
        </a:defRPr>
      </a:lvl8pPr>
      <a:lvl9pPr indent="1828800" defTabSz="584200">
        <a:defRPr sz="4200">
          <a:latin typeface="+mn-lt"/>
          <a:ea typeface="+mn-ea"/>
          <a:cs typeface="+mn-cs"/>
          <a:sym typeface="Helvetica Neue Light"/>
        </a:defRPr>
      </a:lvl9pPr>
    </p:titleStyle>
    <p:bodyStyle>
      <a:lvl1pPr marL="2667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1pPr>
      <a:lvl2pPr marL="7112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2pPr>
      <a:lvl3pPr marL="11557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3pPr>
      <a:lvl4pPr marL="16002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4pPr>
      <a:lvl5pPr marL="20447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5pPr>
      <a:lvl6pPr marL="24892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6pPr>
      <a:lvl7pPr marL="29337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7pPr>
      <a:lvl8pPr marL="33782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8pPr>
      <a:lvl9pPr marL="3822700" indent="-266700" defTabSz="584200">
        <a:spcBef>
          <a:spcPts val="4800"/>
        </a:spcBef>
        <a:buSzPct val="100000"/>
        <a:buChar char="•"/>
        <a:defRPr sz="2600">
          <a:solidFill>
            <a:srgbClr val="747474"/>
          </a:solidFill>
          <a:latin typeface="+mj-lt"/>
          <a:ea typeface="+mj-ea"/>
          <a:cs typeface="+mj-cs"/>
          <a:sym typeface="Helvetica Neue"/>
        </a:defRPr>
      </a:lvl9pPr>
    </p:bodyStyle>
    <p:otherStyle>
      <a:lvl1pPr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1pPr>
      <a:lvl2pPr indent="2286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2pPr>
      <a:lvl3pPr indent="4572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3pPr>
      <a:lvl4pPr indent="6858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4pPr>
      <a:lvl5pPr indent="9144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5pPr>
      <a:lvl6pPr indent="11430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6pPr>
      <a:lvl7pPr indent="13716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7pPr>
      <a:lvl8pPr indent="16002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8pPr>
      <a:lvl9pPr indent="1828800" algn="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>
                <a:solidFill>
                  <a:srgbClr val="0061FF"/>
                </a:solidFill>
              </a:rPr>
              <a:t>A Profitable Sub-Prime Loan: Obtaining the</a:t>
            </a:r>
          </a:p>
          <a:p>
            <a:pPr lvl="0">
              <a:defRPr sz="1800"/>
            </a:pPr>
            <a:r>
              <a:rPr sz="4200">
                <a:solidFill>
                  <a:srgbClr val="0061FF"/>
                </a:solidFill>
              </a:rPr>
              <a:t>Advantages of Composite-Order in Prime-Order Bilinear Groups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571500" y="5151672"/>
            <a:ext cx="11861800" cy="3175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 dirty="0">
                <a:solidFill>
                  <a:schemeClr val="tx1"/>
                </a:solidFill>
              </a:rPr>
              <a:t>Allison </a:t>
            </a:r>
            <a:r>
              <a:rPr lang="en-US" sz="2600" b="1" dirty="0" smtClean="0">
                <a:solidFill>
                  <a:schemeClr val="tx1"/>
                </a:solidFill>
              </a:rPr>
              <a:t>Bishop </a:t>
            </a:r>
            <a:r>
              <a:rPr sz="2600" b="1" dirty="0" smtClean="0">
                <a:solidFill>
                  <a:schemeClr val="tx1"/>
                </a:solidFill>
              </a:rPr>
              <a:t>Lew</a:t>
            </a:r>
            <a:r>
              <a:rPr lang="en-US" sz="2600" b="1" dirty="0" smtClean="0">
                <a:solidFill>
                  <a:schemeClr val="tx1"/>
                </a:solidFill>
              </a:rPr>
              <a:t>ko (Columbia University</a:t>
            </a:r>
            <a:r>
              <a:rPr sz="2600" b="1" dirty="0" smtClean="0">
                <a:solidFill>
                  <a:schemeClr val="tx1"/>
                </a:solidFill>
              </a:rPr>
              <a:t>)</a:t>
            </a:r>
            <a:endParaRPr sz="2600" b="1" dirty="0">
              <a:solidFill>
                <a:schemeClr val="tx1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 dirty="0">
                <a:solidFill>
                  <a:schemeClr val="tx1"/>
                </a:solidFill>
              </a:rPr>
              <a:t>Sarah </a:t>
            </a:r>
            <a:r>
              <a:rPr sz="2600" b="1" dirty="0" err="1">
                <a:solidFill>
                  <a:schemeClr val="tx1"/>
                </a:solidFill>
              </a:rPr>
              <a:t>Meiklejohn</a:t>
            </a:r>
            <a:r>
              <a:rPr sz="2600" b="1" dirty="0">
                <a:solidFill>
                  <a:schemeClr val="tx1"/>
                </a:solidFill>
              </a:rPr>
              <a:t> (</a:t>
            </a:r>
            <a:r>
              <a:rPr sz="2600" b="1" dirty="0" smtClean="0">
                <a:solidFill>
                  <a:schemeClr val="tx1"/>
                </a:solidFill>
              </a:rPr>
              <a:t>U</a:t>
            </a:r>
            <a:r>
              <a:rPr lang="en-US" sz="2600" b="1" dirty="0" smtClean="0">
                <a:solidFill>
                  <a:schemeClr val="tx1"/>
                </a:solidFill>
              </a:rPr>
              <a:t>niversity College London</a:t>
            </a:r>
            <a:r>
              <a:rPr sz="2600" b="1" dirty="0" smtClean="0">
                <a:solidFill>
                  <a:schemeClr val="tx1"/>
                </a:solidFill>
              </a:rPr>
              <a:t>)</a:t>
            </a:r>
            <a:endParaRPr sz="2600" b="1" dirty="0">
              <a:solidFill>
                <a:schemeClr val="tx1"/>
              </a:solidFill>
            </a:endParaRP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l"/>
          </a:lstStyle>
          <a:p>
            <a:pPr lvl="0">
              <a:defRPr sz="1800"/>
            </a:pPr>
            <a:fld id="{86CB4B4D-7CA3-9044-876B-883B54F8677D}" type="slidenum">
              <a:rPr sz="1400"/>
              <a:t>1</a:t>
            </a:fld>
            <a:endParaRPr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Take a prime-order bilinear group (p,G′,H′,G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′,e′,g,h)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Pick bases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 = (b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,...,b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n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B* = (b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*,...,b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n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*)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of F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</a:t>
            </a:r>
            <a:r>
              <a:rPr sz="2600" baseline="43538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n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that are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dual orthonormal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⋅ b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j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* ≡ 0 mod p ∀ i ≠ j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⋅ b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* ≡ 1 mod p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Then define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&lt;g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16615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&gt;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H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&lt;h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16615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&gt;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∀i,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 = ⊕G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H = ⊕H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                              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e(g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v*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 = ∏e′(g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2046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2046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 = e′(g,h)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v⋅v*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; get new bilinear group (p,G,H,G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′,e)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For n=3 we have G =                                  and H = </a:t>
            </a:r>
          </a:p>
        </p:txBody>
      </p:sp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Dual pairing vector spaces (DPVS) [OT08,09]</a:t>
            </a:r>
          </a:p>
        </p:txBody>
      </p:sp>
      <p:sp>
        <p:nvSpPr>
          <p:cNvPr id="302" name="Shape 302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10</a:t>
            </a:fld>
            <a:endParaRPr sz="1400"/>
          </a:p>
        </p:txBody>
      </p:sp>
      <p:grpSp>
        <p:nvGrpSpPr>
          <p:cNvPr id="306" name="Group 306"/>
          <p:cNvGrpSpPr/>
          <p:nvPr/>
        </p:nvGrpSpPr>
        <p:grpSpPr>
          <a:xfrm>
            <a:off x="3797299" y="7734299"/>
            <a:ext cx="2870201" cy="914401"/>
            <a:chOff x="0" y="0"/>
            <a:chExt cx="2870200" cy="914400"/>
          </a:xfrm>
        </p:grpSpPr>
        <p:sp>
          <p:nvSpPr>
            <p:cNvPr id="303" name="Shape 303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500"/>
                <a:t>b</a:t>
              </a:r>
              <a:r>
                <a:rPr sz="2500" baseline="-5999"/>
                <a:t>1</a:t>
              </a:r>
            </a:p>
          </p:txBody>
        </p:sp>
        <p:sp>
          <p:nvSpPr>
            <p:cNvPr id="304" name="Shape 304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500"/>
                <a:t>b</a:t>
              </a:r>
              <a:r>
                <a:rPr sz="2500" baseline="-5999"/>
                <a:t>2</a:t>
              </a:r>
            </a:p>
          </p:txBody>
        </p:sp>
        <p:sp>
          <p:nvSpPr>
            <p:cNvPr id="305" name="Shape 305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500"/>
                <a:t>b</a:t>
              </a:r>
              <a:r>
                <a:rPr sz="2500" baseline="-5999"/>
                <a:t>3</a:t>
              </a:r>
            </a:p>
          </p:txBody>
        </p:sp>
      </p:grpSp>
      <p:grpSp>
        <p:nvGrpSpPr>
          <p:cNvPr id="310" name="Group 310"/>
          <p:cNvGrpSpPr/>
          <p:nvPr/>
        </p:nvGrpSpPr>
        <p:grpSpPr>
          <a:xfrm>
            <a:off x="8115299" y="7734299"/>
            <a:ext cx="2870201" cy="914401"/>
            <a:chOff x="0" y="0"/>
            <a:chExt cx="2870200" cy="914400"/>
          </a:xfrm>
        </p:grpSpPr>
        <p:sp>
          <p:nvSpPr>
            <p:cNvPr id="307" name="Shape 307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500"/>
                <a:t>b</a:t>
              </a:r>
              <a:r>
                <a:rPr sz="2500" baseline="-5999"/>
                <a:t>1</a:t>
              </a:r>
              <a:r>
                <a:rPr sz="2500"/>
                <a:t>*</a:t>
              </a:r>
            </a:p>
          </p:txBody>
        </p:sp>
        <p:sp>
          <p:nvSpPr>
            <p:cNvPr id="308" name="Shape 308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500"/>
                <a:t>b</a:t>
              </a:r>
              <a:r>
                <a:rPr sz="2500" baseline="-5999"/>
                <a:t>2</a:t>
              </a:r>
              <a:r>
                <a:rPr sz="2500"/>
                <a:t>*</a:t>
              </a:r>
            </a:p>
          </p:txBody>
        </p:sp>
        <p:sp>
          <p:nvSpPr>
            <p:cNvPr id="309" name="Shape 309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2200"/>
                <a:t>b</a:t>
              </a:r>
              <a:r>
                <a:rPr sz="2200" baseline="-5999"/>
                <a:t>3</a:t>
              </a:r>
              <a:r>
                <a:rPr sz="2200"/>
                <a:t>*</a:t>
              </a:r>
            </a:p>
          </p:txBody>
        </p:sp>
      </p:grpSp>
      <p:sp>
        <p:nvSpPr>
          <p:cNvPr id="311" name="Shape 311"/>
          <p:cNvSpPr/>
          <p:nvPr/>
        </p:nvSpPr>
        <p:spPr>
          <a:xfrm flipV="1">
            <a:off x="3683000" y="5981700"/>
            <a:ext cx="596901" cy="6350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4278986" y="5597578"/>
            <a:ext cx="1674386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 algn="l">
              <a:defRPr sz="1800"/>
            </a:pPr>
            <a:r>
              <a:rPr sz="2600"/>
              <a:t>(g</a:t>
            </a:r>
            <a:r>
              <a:rPr sz="2600" baseline="31999"/>
              <a:t>b</a:t>
            </a:r>
            <a:r>
              <a:rPr sz="2600" baseline="20461"/>
              <a:t>1i</a:t>
            </a:r>
            <a:r>
              <a:rPr sz="2600"/>
              <a:t>,...,g</a:t>
            </a:r>
            <a:r>
              <a:rPr sz="2600" baseline="31999"/>
              <a:t>b</a:t>
            </a:r>
            <a:r>
              <a:rPr sz="2600" baseline="20461"/>
              <a:t>ni</a:t>
            </a:r>
            <a:r>
              <a:rPr sz="260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" grpId="1" build="p" bldLvl="5" animBg="1" advAuto="0"/>
      <p:bldP spid="306" grpId="4" animBg="1" advAuto="0"/>
      <p:bldP spid="310" grpId="5" animBg="1" advAuto="0"/>
      <p:bldP spid="311" grpId="2" animBg="1" advAuto="0"/>
      <p:bldP spid="312" grpId="3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Canceling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is built in by design:</a:t>
            </a: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Subgroup hiding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follows from SXDH (or Decision Linear in symmetric setting)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Parameter hiding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holds as well (can “hide” random matrix)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What about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projecting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?</a:t>
            </a:r>
          </a:p>
        </p:txBody>
      </p: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Properties of DPVS</a:t>
            </a:r>
          </a:p>
        </p:txBody>
      </p:sp>
      <p:sp>
        <p:nvSpPr>
          <p:cNvPr id="316" name="Shape 316"/>
          <p:cNvSpPr/>
          <p:nvPr/>
        </p:nvSpPr>
        <p:spPr>
          <a:xfrm>
            <a:off x="9398000" y="63627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317" name="Shape 317"/>
          <p:cNvSpPr/>
          <p:nvPr/>
        </p:nvSpPr>
        <p:spPr>
          <a:xfrm>
            <a:off x="8432800" y="69977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318" name="Shape 318"/>
          <p:cNvSpPr/>
          <p:nvPr/>
        </p:nvSpPr>
        <p:spPr>
          <a:xfrm>
            <a:off x="7023100" y="76073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319" name="Shape 319"/>
          <p:cNvSpPr/>
          <p:nvPr/>
        </p:nvSpPr>
        <p:spPr>
          <a:xfrm>
            <a:off x="6324600" y="83058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320" name="dropped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29700" y="6979069"/>
            <a:ext cx="3683000" cy="2533232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Shape 321"/>
          <p:cNvSpPr/>
          <p:nvPr/>
        </p:nvSpPr>
        <p:spPr>
          <a:xfrm>
            <a:off x="313857" y="2844800"/>
            <a:ext cx="397124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e(       ,       ) = </a:t>
            </a:r>
          </a:p>
        </p:txBody>
      </p:sp>
      <p:sp>
        <p:nvSpPr>
          <p:cNvPr id="322" name="Shape 322"/>
          <p:cNvSpPr/>
          <p:nvPr/>
        </p:nvSpPr>
        <p:spPr>
          <a:xfrm>
            <a:off x="1041399" y="27939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2425700" y="27940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4229100" y="2844800"/>
            <a:ext cx="397124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e(       ,       ) = </a:t>
            </a:r>
          </a:p>
        </p:txBody>
      </p:sp>
      <p:sp>
        <p:nvSpPr>
          <p:cNvPr id="325" name="Shape 325"/>
          <p:cNvSpPr/>
          <p:nvPr/>
        </p:nvSpPr>
        <p:spPr>
          <a:xfrm>
            <a:off x="4952999" y="27939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6242050" y="28067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8140700" y="2844800"/>
            <a:ext cx="454660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e(       ,       ) = 1</a:t>
            </a:r>
          </a:p>
        </p:txBody>
      </p:sp>
      <p:sp>
        <p:nvSpPr>
          <p:cNvPr id="328" name="Shape 328"/>
          <p:cNvSpPr/>
          <p:nvPr/>
        </p:nvSpPr>
        <p:spPr>
          <a:xfrm>
            <a:off x="8813800" y="27940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29" name="Shape 329"/>
          <p:cNvSpPr/>
          <p:nvPr/>
        </p:nvSpPr>
        <p:spPr>
          <a:xfrm>
            <a:off x="10172700" y="28067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30" name="Shape 330"/>
          <p:cNvSpPr/>
          <p:nvPr/>
        </p:nvSpPr>
        <p:spPr>
          <a:xfrm flipH="1" flipV="1">
            <a:off x="1549400" y="3797300"/>
            <a:ext cx="584201" cy="6858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927100" y="4292600"/>
            <a:ext cx="7980199" cy="67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 algn="l">
              <a:defRPr sz="1800"/>
            </a:pPr>
            <a:r>
              <a:rPr sz="3600"/>
              <a:t>e(g</a:t>
            </a:r>
            <a:r>
              <a:rPr sz="3600" baseline="31999"/>
              <a:t>rb</a:t>
            </a:r>
            <a:r>
              <a:rPr sz="3600" baseline="23666"/>
              <a:t>1</a:t>
            </a:r>
            <a:r>
              <a:rPr sz="3600"/>
              <a:t>,h</a:t>
            </a:r>
            <a:r>
              <a:rPr sz="3600" baseline="31999"/>
              <a:t>sb</a:t>
            </a:r>
            <a:r>
              <a:rPr sz="3600" baseline="23666"/>
              <a:t>2</a:t>
            </a:r>
            <a:r>
              <a:rPr sz="3600" baseline="31999"/>
              <a:t>*</a:t>
            </a:r>
            <a:r>
              <a:rPr sz="3600"/>
              <a:t>) = e′(g,h)</a:t>
            </a:r>
            <a:r>
              <a:rPr sz="3600" baseline="31999"/>
              <a:t>rsb</a:t>
            </a:r>
            <a:r>
              <a:rPr sz="3600" baseline="23666"/>
              <a:t>1</a:t>
            </a:r>
            <a:r>
              <a:rPr sz="3600" baseline="31999"/>
              <a:t>⋅b</a:t>
            </a:r>
            <a:r>
              <a:rPr sz="3600" baseline="23666"/>
              <a:t>2</a:t>
            </a:r>
            <a:r>
              <a:rPr sz="3600" baseline="31999"/>
              <a:t>*</a:t>
            </a:r>
            <a:r>
              <a:rPr sz="3600"/>
              <a:t> = e(g,h)</a:t>
            </a:r>
            <a:r>
              <a:rPr sz="3600" baseline="31999"/>
              <a:t>rs0</a:t>
            </a:r>
            <a:r>
              <a:rPr sz="3600"/>
              <a:t> = 1</a:t>
            </a:r>
          </a:p>
        </p:txBody>
      </p:sp>
      <p:sp>
        <p:nvSpPr>
          <p:cNvPr id="332" name="Shape 332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11</a:t>
            </a:fld>
            <a:endParaRPr sz="140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" grpId="1" build="p" bldLvl="5" animBg="1" advAuto="0"/>
      <p:bldP spid="321" grpId="2" animBg="1" advAuto="0"/>
      <p:bldP spid="322" grpId="3" animBg="1" advAuto="0"/>
      <p:bldP spid="323" grpId="4" animBg="1" advAuto="0"/>
      <p:bldP spid="324" grpId="5" animBg="1" advAuto="0"/>
      <p:bldP spid="325" grpId="6" animBg="1" advAuto="0"/>
      <p:bldP spid="326" grpId="7" animBg="1" advAuto="0"/>
      <p:bldP spid="327" grpId="8" animBg="1" advAuto="0"/>
      <p:bldP spid="328" grpId="9" animBg="1" advAuto="0"/>
      <p:bldP spid="329" grpId="10" animBg="1" advAuto="0"/>
      <p:bldP spid="330" grpId="11" animBg="1" advAuto="0"/>
      <p:bldP spid="331" grpId="12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Projecting as defined earlier:</a:t>
            </a:r>
          </a:p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Richer version of projecting: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π  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(e(x,y)) = e(π  (x),π  (y))</a:t>
            </a: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This is the version used in [BW06,</a:t>
            </a:r>
            <a:r>
              <a:rPr sz="2600" b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M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SF10], but we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can’t satisfy it with DPVS</a:t>
            </a: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e(g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v*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 = e′(g,h)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v⋅v*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so G</a:t>
            </a:r>
            <a:r>
              <a:rPr sz="2600" baseline="-5999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is one-dimensional</a:t>
            </a:r>
          </a:p>
        </p:txBody>
      </p:sp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Projecting using DPVS</a:t>
            </a:r>
          </a:p>
        </p:txBody>
      </p:sp>
      <p:sp>
        <p:nvSpPr>
          <p:cNvPr id="336" name="Shape 336"/>
          <p:cNvSpPr/>
          <p:nvPr/>
        </p:nvSpPr>
        <p:spPr>
          <a:xfrm>
            <a:off x="4288145" y="2730500"/>
            <a:ext cx="4163264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(                  ) = </a:t>
            </a:r>
          </a:p>
        </p:txBody>
      </p:sp>
      <p:grpSp>
        <p:nvGrpSpPr>
          <p:cNvPr id="340" name="Group 340"/>
          <p:cNvGrpSpPr/>
          <p:nvPr/>
        </p:nvGrpSpPr>
        <p:grpSpPr>
          <a:xfrm>
            <a:off x="4559299" y="2717799"/>
            <a:ext cx="2870201" cy="914401"/>
            <a:chOff x="0" y="0"/>
            <a:chExt cx="2870200" cy="914400"/>
          </a:xfrm>
        </p:grpSpPr>
        <p:sp>
          <p:nvSpPr>
            <p:cNvPr id="337" name="Shape 337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grpSp>
        <p:nvGrpSpPr>
          <p:cNvPr id="343" name="Group 343"/>
          <p:cNvGrpSpPr/>
          <p:nvPr/>
        </p:nvGrpSpPr>
        <p:grpSpPr>
          <a:xfrm>
            <a:off x="3759202" y="2735482"/>
            <a:ext cx="568845" cy="807818"/>
            <a:chOff x="2" y="4982"/>
            <a:chExt cx="568844" cy="807817"/>
          </a:xfrm>
        </p:grpSpPr>
        <p:sp>
          <p:nvSpPr>
            <p:cNvPr id="341" name="Shape 341"/>
            <p:cNvSpPr/>
            <p:nvPr/>
          </p:nvSpPr>
          <p:spPr>
            <a:xfrm>
              <a:off x="2" y="4982"/>
              <a:ext cx="478841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4800"/>
              </a:lvl1pPr>
            </a:lstStyle>
            <a:p>
              <a:pPr lvl="0">
                <a:defRPr sz="1800"/>
              </a:pPr>
              <a:r>
                <a:rPr sz="4800"/>
                <a:t>π</a:t>
              </a:r>
            </a:p>
          </p:txBody>
        </p:sp>
        <p:sp>
          <p:nvSpPr>
            <p:cNvPr id="342" name="Shape 342"/>
            <p:cNvSpPr/>
            <p:nvPr/>
          </p:nvSpPr>
          <p:spPr>
            <a:xfrm>
              <a:off x="429146" y="558800"/>
              <a:ext cx="139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344" name="Shape 344"/>
          <p:cNvSpPr/>
          <p:nvPr/>
        </p:nvSpPr>
        <p:spPr>
          <a:xfrm>
            <a:off x="8318499" y="27177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5079999" y="4610099"/>
            <a:ext cx="139701" cy="139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>
              <a:srgbClr val="0061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600">
                <a:solidFill>
                  <a:srgbClr val="000000">
                    <a:alpha val="26000"/>
                  </a:srgbClr>
                </a:solidFill>
              </a:defRPr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7188199" y="4610099"/>
            <a:ext cx="139701" cy="139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>
              <a:srgbClr val="0061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600">
                <a:solidFill>
                  <a:srgbClr val="000000">
                    <a:alpha val="26000"/>
                  </a:srgbClr>
                </a:solidFill>
              </a:defRPr>
            </a:pP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8000999" y="4610099"/>
            <a:ext cx="139701" cy="139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>
              <a:srgbClr val="0061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600">
                <a:solidFill>
                  <a:srgbClr val="000000">
                    <a:alpha val="26000"/>
                  </a:srgbClr>
                </a:solidFill>
              </a:defRPr>
            </a:pPr>
            <a:endParaRPr/>
          </a:p>
        </p:txBody>
      </p:sp>
      <p:grpSp>
        <p:nvGrpSpPr>
          <p:cNvPr id="363" name="Group 363"/>
          <p:cNvGrpSpPr/>
          <p:nvPr/>
        </p:nvGrpSpPr>
        <p:grpSpPr>
          <a:xfrm>
            <a:off x="710999" y="5460999"/>
            <a:ext cx="11571527" cy="965202"/>
            <a:chOff x="2" y="0"/>
            <a:chExt cx="11571526" cy="965200"/>
          </a:xfrm>
        </p:grpSpPr>
        <p:sp>
          <p:nvSpPr>
            <p:cNvPr id="348" name="Shape 348"/>
            <p:cNvSpPr/>
            <p:nvPr/>
          </p:nvSpPr>
          <p:spPr>
            <a:xfrm>
              <a:off x="889203" y="55782"/>
              <a:ext cx="10682326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 algn="l">
                <a:defRPr sz="4800"/>
              </a:lvl1pPr>
            </a:lstStyle>
            <a:p>
              <a:pPr lvl="0">
                <a:defRPr sz="1800"/>
              </a:pPr>
              <a:r>
                <a:rPr sz="4800"/>
                <a:t>(                    ,                  )) = e(      ,      )</a:t>
              </a:r>
            </a:p>
          </p:txBody>
        </p:sp>
        <p:grpSp>
          <p:nvGrpSpPr>
            <p:cNvPr id="352" name="Group 352"/>
            <p:cNvGrpSpPr/>
            <p:nvPr/>
          </p:nvGrpSpPr>
          <p:grpSpPr>
            <a:xfrm>
              <a:off x="1575003" y="-1"/>
              <a:ext cx="2870201" cy="914401"/>
              <a:chOff x="0" y="0"/>
              <a:chExt cx="2870200" cy="914400"/>
            </a:xfrm>
          </p:grpSpPr>
          <p:sp>
            <p:nvSpPr>
              <p:cNvPr id="349" name="Shape 349"/>
              <p:cNvSpPr/>
              <p:nvPr/>
            </p:nvSpPr>
            <p:spPr>
              <a:xfrm>
                <a:off x="-1" y="-1"/>
                <a:ext cx="901702" cy="901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FF995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977900" y="0"/>
                <a:ext cx="901700" cy="901700"/>
              </a:xfrm>
              <a:prstGeom prst="rect">
                <a:avLst/>
              </a:prstGeom>
              <a:solidFill>
                <a:srgbClr val="B1DD8C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1968500" y="12700"/>
                <a:ext cx="901700" cy="901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E392FE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</p:grpSp>
        <p:grpSp>
          <p:nvGrpSpPr>
            <p:cNvPr id="355" name="Group 355"/>
            <p:cNvGrpSpPr/>
            <p:nvPr/>
          </p:nvGrpSpPr>
          <p:grpSpPr>
            <a:xfrm>
              <a:off x="2" y="55782"/>
              <a:ext cx="987248" cy="807819"/>
              <a:chOff x="2" y="4982"/>
              <a:chExt cx="987247" cy="807817"/>
            </a:xfrm>
          </p:grpSpPr>
          <p:sp>
            <p:nvSpPr>
              <p:cNvPr id="353" name="Shape 353"/>
              <p:cNvSpPr/>
              <p:nvPr/>
            </p:nvSpPr>
            <p:spPr>
              <a:xfrm>
                <a:off x="2" y="4982"/>
                <a:ext cx="987248" cy="8078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b">
                <a:spAutoFit/>
              </a:bodyPr>
              <a:lstStyle/>
              <a:p>
                <a:pPr lvl="0">
                  <a:defRPr sz="1800"/>
                </a:pPr>
                <a:r>
                  <a:rPr sz="4800"/>
                  <a:t>π </a:t>
                </a:r>
                <a:r>
                  <a:rPr sz="4800" baseline="-5999"/>
                  <a:t>T </a:t>
                </a:r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467449" y="482600"/>
                <a:ext cx="215901" cy="215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</p:grpSp>
        <p:sp>
          <p:nvSpPr>
            <p:cNvPr id="356" name="Shape 356"/>
            <p:cNvSpPr/>
            <p:nvPr/>
          </p:nvSpPr>
          <p:spPr>
            <a:xfrm>
              <a:off x="9207703" y="63499"/>
              <a:ext cx="901701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1032980" y="55782"/>
              <a:ext cx="577597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4800"/>
              </a:lvl1pPr>
            </a:lstStyle>
            <a:p>
              <a:pPr lvl="0">
                <a:defRPr sz="1800"/>
              </a:pPr>
              <a:r>
                <a:rPr sz="4800"/>
                <a:t>e(</a:t>
              </a:r>
            </a:p>
          </p:txBody>
        </p:sp>
        <p:grpSp>
          <p:nvGrpSpPr>
            <p:cNvPr id="361" name="Group 361"/>
            <p:cNvGrpSpPr/>
            <p:nvPr/>
          </p:nvGrpSpPr>
          <p:grpSpPr>
            <a:xfrm>
              <a:off x="4661103" y="-1"/>
              <a:ext cx="2870201" cy="914401"/>
              <a:chOff x="0" y="0"/>
              <a:chExt cx="2870200" cy="914400"/>
            </a:xfrm>
          </p:grpSpPr>
          <p:sp>
            <p:nvSpPr>
              <p:cNvPr id="358" name="Shape 358"/>
              <p:cNvSpPr/>
              <p:nvPr/>
            </p:nvSpPr>
            <p:spPr>
              <a:xfrm>
                <a:off x="-1" y="-1"/>
                <a:ext cx="901702" cy="901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FF995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  <p:sp>
            <p:nvSpPr>
              <p:cNvPr id="359" name="Shape 359"/>
              <p:cNvSpPr/>
              <p:nvPr/>
            </p:nvSpPr>
            <p:spPr>
              <a:xfrm>
                <a:off x="977900" y="0"/>
                <a:ext cx="901700" cy="901700"/>
              </a:xfrm>
              <a:prstGeom prst="rect">
                <a:avLst/>
              </a:prstGeom>
              <a:solidFill>
                <a:srgbClr val="B1DD8C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  <p:sp>
            <p:nvSpPr>
              <p:cNvPr id="360" name="Shape 360"/>
              <p:cNvSpPr/>
              <p:nvPr/>
            </p:nvSpPr>
            <p:spPr>
              <a:xfrm>
                <a:off x="1968500" y="12700"/>
                <a:ext cx="901700" cy="901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E392FE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</p:grpSp>
        <p:sp>
          <p:nvSpPr>
            <p:cNvPr id="362" name="Shape 362"/>
            <p:cNvSpPr/>
            <p:nvPr/>
          </p:nvSpPr>
          <p:spPr>
            <a:xfrm>
              <a:off x="10414203" y="63499"/>
              <a:ext cx="901701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364" name="Shape 364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12</a:t>
            </a:fld>
            <a:endParaRPr sz="1400"/>
          </a:p>
        </p:txBody>
      </p:sp>
      <p:sp>
        <p:nvSpPr>
          <p:cNvPr id="365" name="Shape 365"/>
          <p:cNvSpPr/>
          <p:nvPr/>
        </p:nvSpPr>
        <p:spPr>
          <a:xfrm flipH="1">
            <a:off x="3835400" y="3403600"/>
            <a:ext cx="165100" cy="508001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762775" y="3657600"/>
            <a:ext cx="6565901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lvl="0">
              <a:defRPr sz="1800"/>
            </a:pPr>
            <a:r>
              <a:rPr sz="3600"/>
              <a:t>can compute if you know {b</a:t>
            </a:r>
            <a:r>
              <a:rPr sz="3600" baseline="-5999"/>
              <a:t>i</a:t>
            </a:r>
            <a:r>
              <a:rPr sz="3600"/>
              <a:t>}</a:t>
            </a:r>
            <a:r>
              <a:rPr sz="3600" baseline="-5999"/>
              <a:t>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1" build="p" bldLvl="5" animBg="1" advAuto="0"/>
      <p:bldP spid="345" grpId="4" animBg="1" advAuto="0"/>
      <p:bldP spid="346" grpId="5" animBg="1" advAuto="0"/>
      <p:bldP spid="347" grpId="6" animBg="1" advAuto="0"/>
      <p:bldP spid="363" grpId="7" animBg="1" advAuto="0"/>
      <p:bldP spid="365" grpId="2" animBg="1" advAuto="0"/>
      <p:bldP spid="366" grpId="3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/>
          <p:nvPr/>
        </p:nvSpPr>
        <p:spPr>
          <a:xfrm>
            <a:off x="5842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To instead get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(G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′)</a:t>
            </a:r>
            <a:r>
              <a:rPr sz="2600" baseline="31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for d &gt; 1, sample d dual orthonormal bases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(B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,B</a:t>
            </a:r>
            <a:r>
              <a:rPr sz="2600" baseline="-5999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*)</a:t>
            </a:r>
          </a:p>
        </p:txBody>
      </p:sp>
      <p:sp>
        <p:nvSpPr>
          <p:cNvPr id="369" name="Shape 369"/>
          <p:cNvSpPr/>
          <p:nvPr/>
        </p:nvSpPr>
        <p:spPr>
          <a:xfrm>
            <a:off x="1866900" y="2971800"/>
            <a:ext cx="9283700" cy="1270000"/>
          </a:xfrm>
          <a:prstGeom prst="rect">
            <a:avLst/>
          </a:prstGeom>
          <a:solidFill>
            <a:srgbClr val="D6D6D6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DPVS G</a:t>
            </a:r>
          </a:p>
        </p:txBody>
      </p:sp>
      <p:sp>
        <p:nvSpPr>
          <p:cNvPr id="370" name="Shape 370"/>
          <p:cNvSpPr/>
          <p:nvPr/>
        </p:nvSpPr>
        <p:spPr>
          <a:xfrm>
            <a:off x="9880600" y="2971800"/>
            <a:ext cx="1270000" cy="5791200"/>
          </a:xfrm>
          <a:prstGeom prst="rect">
            <a:avLst/>
          </a:prstGeom>
          <a:solidFill>
            <a:srgbClr val="F8FADB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G</a:t>
            </a:r>
            <a:r>
              <a:rPr sz="3600" baseline="-5999"/>
              <a:t>n</a:t>
            </a:r>
          </a:p>
        </p:txBody>
      </p:sp>
      <p:sp>
        <p:nvSpPr>
          <p:cNvPr id="371" name="Shape 371"/>
          <p:cNvSpPr/>
          <p:nvPr/>
        </p:nvSpPr>
        <p:spPr>
          <a:xfrm>
            <a:off x="4533900" y="2971800"/>
            <a:ext cx="1270000" cy="5791200"/>
          </a:xfrm>
          <a:prstGeom prst="rect">
            <a:avLst/>
          </a:prstGeom>
          <a:solidFill>
            <a:srgbClr val="F8FADB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G</a:t>
            </a:r>
            <a:r>
              <a:rPr sz="3600" baseline="-5999"/>
              <a:t>3</a:t>
            </a:r>
          </a:p>
        </p:txBody>
      </p:sp>
      <p:sp>
        <p:nvSpPr>
          <p:cNvPr id="372" name="Shape 372"/>
          <p:cNvSpPr/>
          <p:nvPr/>
        </p:nvSpPr>
        <p:spPr>
          <a:xfrm>
            <a:off x="3200400" y="2971800"/>
            <a:ext cx="1270000" cy="5791200"/>
          </a:xfrm>
          <a:prstGeom prst="rect">
            <a:avLst/>
          </a:prstGeom>
          <a:solidFill>
            <a:srgbClr val="F8FADB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G</a:t>
            </a:r>
            <a:r>
              <a:rPr sz="3600" baseline="-5999"/>
              <a:t>2</a:t>
            </a:r>
          </a:p>
        </p:txBody>
      </p:sp>
      <p:sp>
        <p:nvSpPr>
          <p:cNvPr id="373" name="Shape 373"/>
          <p:cNvSpPr/>
          <p:nvPr/>
        </p:nvSpPr>
        <p:spPr>
          <a:xfrm>
            <a:off x="1866900" y="2971800"/>
            <a:ext cx="1270000" cy="5791200"/>
          </a:xfrm>
          <a:prstGeom prst="rect">
            <a:avLst/>
          </a:prstGeom>
          <a:solidFill>
            <a:srgbClr val="F8FADB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G</a:t>
            </a:r>
            <a:r>
              <a:rPr sz="3600" baseline="-5999"/>
              <a:t>1</a:t>
            </a:r>
          </a:p>
        </p:txBody>
      </p:sp>
      <p:sp>
        <p:nvSpPr>
          <p:cNvPr id="374" name="Shape 3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Piecing together DPVS “blocks”</a:t>
            </a:r>
          </a:p>
        </p:txBody>
      </p:sp>
      <p:sp>
        <p:nvSpPr>
          <p:cNvPr id="375" name="Shape 375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13</a:t>
            </a:fld>
            <a:endParaRPr sz="1400"/>
          </a:p>
        </p:txBody>
      </p:sp>
      <p:sp>
        <p:nvSpPr>
          <p:cNvPr id="376" name="Shape 376"/>
          <p:cNvSpPr/>
          <p:nvPr/>
        </p:nvSpPr>
        <p:spPr>
          <a:xfrm>
            <a:off x="2044700" y="314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1,1</a:t>
            </a:r>
          </a:p>
        </p:txBody>
      </p:sp>
      <p:sp>
        <p:nvSpPr>
          <p:cNvPr id="377" name="Shape 377"/>
          <p:cNvSpPr/>
          <p:nvPr/>
        </p:nvSpPr>
        <p:spPr>
          <a:xfrm>
            <a:off x="3378200" y="314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1,2</a:t>
            </a:r>
          </a:p>
        </p:txBody>
      </p:sp>
      <p:sp>
        <p:nvSpPr>
          <p:cNvPr id="378" name="Shape 378"/>
          <p:cNvSpPr/>
          <p:nvPr/>
        </p:nvSpPr>
        <p:spPr>
          <a:xfrm>
            <a:off x="4711700" y="314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1,3</a:t>
            </a:r>
          </a:p>
        </p:txBody>
      </p:sp>
      <p:sp>
        <p:nvSpPr>
          <p:cNvPr id="379" name="Shape 379"/>
          <p:cNvSpPr/>
          <p:nvPr/>
        </p:nvSpPr>
        <p:spPr>
          <a:xfrm>
            <a:off x="10058400" y="314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1,n</a:t>
            </a:r>
          </a:p>
        </p:txBody>
      </p:sp>
      <p:sp>
        <p:nvSpPr>
          <p:cNvPr id="380" name="Shape 380"/>
          <p:cNvSpPr/>
          <p:nvPr/>
        </p:nvSpPr>
        <p:spPr>
          <a:xfrm>
            <a:off x="7633298" y="3238500"/>
            <a:ext cx="559157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...</a:t>
            </a:r>
          </a:p>
        </p:txBody>
      </p:sp>
      <p:sp>
        <p:nvSpPr>
          <p:cNvPr id="381" name="Shape 381"/>
          <p:cNvSpPr/>
          <p:nvPr/>
        </p:nvSpPr>
        <p:spPr>
          <a:xfrm>
            <a:off x="2044700" y="441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2,1</a:t>
            </a:r>
          </a:p>
        </p:txBody>
      </p:sp>
      <p:sp>
        <p:nvSpPr>
          <p:cNvPr id="382" name="Shape 382"/>
          <p:cNvSpPr/>
          <p:nvPr/>
        </p:nvSpPr>
        <p:spPr>
          <a:xfrm>
            <a:off x="3378200" y="441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2,2</a:t>
            </a:r>
          </a:p>
        </p:txBody>
      </p:sp>
      <p:sp>
        <p:nvSpPr>
          <p:cNvPr id="383" name="Shape 383"/>
          <p:cNvSpPr/>
          <p:nvPr/>
        </p:nvSpPr>
        <p:spPr>
          <a:xfrm>
            <a:off x="4711700" y="441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2,3</a:t>
            </a:r>
          </a:p>
        </p:txBody>
      </p:sp>
      <p:sp>
        <p:nvSpPr>
          <p:cNvPr id="384" name="Shape 384"/>
          <p:cNvSpPr/>
          <p:nvPr/>
        </p:nvSpPr>
        <p:spPr>
          <a:xfrm>
            <a:off x="10058400" y="44196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2,n</a:t>
            </a:r>
          </a:p>
        </p:txBody>
      </p:sp>
      <p:sp>
        <p:nvSpPr>
          <p:cNvPr id="385" name="Shape 385"/>
          <p:cNvSpPr/>
          <p:nvPr/>
        </p:nvSpPr>
        <p:spPr>
          <a:xfrm>
            <a:off x="7632699" y="4508500"/>
            <a:ext cx="559157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...</a:t>
            </a:r>
          </a:p>
        </p:txBody>
      </p:sp>
      <p:sp>
        <p:nvSpPr>
          <p:cNvPr id="386" name="Shape 386"/>
          <p:cNvSpPr/>
          <p:nvPr/>
        </p:nvSpPr>
        <p:spPr>
          <a:xfrm>
            <a:off x="2044700" y="76708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d,1</a:t>
            </a:r>
          </a:p>
        </p:txBody>
      </p:sp>
      <p:sp>
        <p:nvSpPr>
          <p:cNvPr id="387" name="Shape 387"/>
          <p:cNvSpPr/>
          <p:nvPr/>
        </p:nvSpPr>
        <p:spPr>
          <a:xfrm>
            <a:off x="3378200" y="76708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d,2</a:t>
            </a:r>
          </a:p>
        </p:txBody>
      </p:sp>
      <p:sp>
        <p:nvSpPr>
          <p:cNvPr id="388" name="Shape 388"/>
          <p:cNvSpPr/>
          <p:nvPr/>
        </p:nvSpPr>
        <p:spPr>
          <a:xfrm>
            <a:off x="4711700" y="76708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d,3</a:t>
            </a:r>
          </a:p>
        </p:txBody>
      </p:sp>
      <p:sp>
        <p:nvSpPr>
          <p:cNvPr id="389" name="Shape 389"/>
          <p:cNvSpPr/>
          <p:nvPr/>
        </p:nvSpPr>
        <p:spPr>
          <a:xfrm>
            <a:off x="10058400" y="7670800"/>
            <a:ext cx="901700" cy="901700"/>
          </a:xfrm>
          <a:prstGeom prst="rect">
            <a:avLst/>
          </a:prstGeom>
          <a:solidFill>
            <a:srgbClr val="A8C6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b</a:t>
            </a:r>
            <a:r>
              <a:rPr sz="3600" baseline="-5999"/>
              <a:t>d,n</a:t>
            </a:r>
          </a:p>
        </p:txBody>
      </p:sp>
      <p:sp>
        <p:nvSpPr>
          <p:cNvPr id="390" name="Shape 390"/>
          <p:cNvSpPr/>
          <p:nvPr/>
        </p:nvSpPr>
        <p:spPr>
          <a:xfrm>
            <a:off x="7632699" y="7759700"/>
            <a:ext cx="559157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...</a:t>
            </a:r>
          </a:p>
        </p:txBody>
      </p:sp>
      <p:sp>
        <p:nvSpPr>
          <p:cNvPr id="391" name="Shape 391"/>
          <p:cNvSpPr/>
          <p:nvPr/>
        </p:nvSpPr>
        <p:spPr>
          <a:xfrm>
            <a:off x="3630740" y="5321300"/>
            <a:ext cx="410872" cy="203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.</a:t>
            </a:r>
          </a:p>
          <a:p>
            <a:pPr lvl="0">
              <a:defRPr sz="1800"/>
            </a:pPr>
            <a:r>
              <a:rPr sz="4200"/>
              <a:t>.</a:t>
            </a:r>
          </a:p>
          <a:p>
            <a:pPr lvl="0">
              <a:defRPr sz="1800"/>
            </a:pPr>
            <a:r>
              <a:rPr sz="420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2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3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4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" grpId="6" animBg="1" advAuto="0"/>
      <p:bldP spid="369" grpId="12" animBg="1" advAuto="0"/>
      <p:bldP spid="370" grpId="23" animBg="1" advAuto="0"/>
      <p:bldP spid="371" grpId="22" animBg="1" advAuto="0"/>
      <p:bldP spid="372" grpId="20" animBg="1" advAuto="0"/>
      <p:bldP spid="373" grpId="19" animBg="1" advAuto="0"/>
      <p:bldP spid="376" grpId="1" build="p" bldLvl="5" animBg="1" advAuto="0"/>
      <p:bldP spid="377" grpId="2" build="p" bldLvl="5" animBg="1" advAuto="0"/>
      <p:bldP spid="378" grpId="3" build="p" bldLvl="5" animBg="1" advAuto="0"/>
      <p:bldP spid="379" grpId="4" build="p" bldLvl="5" animBg="1" advAuto="0"/>
      <p:bldP spid="380" grpId="5" animBg="1" advAuto="0"/>
      <p:bldP spid="381" grpId="7" animBg="1" advAuto="0"/>
      <p:bldP spid="382" grpId="8" animBg="1" advAuto="0"/>
      <p:bldP spid="383" grpId="9" animBg="1" advAuto="0"/>
      <p:bldP spid="384" grpId="10" animBg="1" advAuto="0"/>
      <p:bldP spid="385" grpId="11" animBg="1" advAuto="0"/>
      <p:bldP spid="386" grpId="14" animBg="1" advAuto="0"/>
      <p:bldP spid="387" grpId="15" animBg="1" advAuto="0"/>
      <p:bldP spid="388" grpId="16" animBg="1" advAuto="0"/>
      <p:bldP spid="389" grpId="17" animBg="1" advAuto="0"/>
      <p:bldP spid="390" grpId="18" animBg="1" advAuto="0"/>
      <p:bldP spid="391" grpId="13" animBg="1" advAuto="0"/>
      <p:bldP spid="391" grpId="21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We now have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concatenated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bases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b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1i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|| ... || 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-5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over 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</a:t>
            </a:r>
            <a:r>
              <a:rPr sz="2600" baseline="-5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</a:t>
            </a:r>
            <a:r>
              <a:rPr sz="2600" baseline="31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dn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; can think of each vector as a 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d×n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matrix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&lt;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31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16615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&gt;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H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&lt;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h</a:t>
            </a:r>
            <a:r>
              <a:rPr sz="2600" baseline="31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16615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&gt;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∀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;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 = ⊕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H = ⊕H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endParaRPr sz="2600" dirty="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e(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31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A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 = (∏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k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e′(g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α</a:t>
            </a:r>
            <a:r>
              <a:rPr sz="2600" baseline="16615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1k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β</a:t>
            </a:r>
            <a:r>
              <a:rPr sz="2600" baseline="16615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1k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), ... , ∏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k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e′(g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α</a:t>
            </a:r>
            <a:r>
              <a:rPr sz="2600" baseline="16615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dk</a:t>
            </a:r>
            <a:r>
              <a:rPr sz="2600" dirty="0" err="1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β</a:t>
            </a:r>
            <a:r>
              <a:rPr sz="2600" baseline="16615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dk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))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Once again we get new bilinear group (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p,G,H,G</a:t>
            </a:r>
            <a:r>
              <a:rPr sz="2600" baseline="-5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,e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), but this time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 = (G</a:t>
            </a:r>
            <a:r>
              <a:rPr sz="2600" baseline="-5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′)</a:t>
            </a:r>
            <a:r>
              <a:rPr sz="2600" baseline="31999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provided we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scale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basis vectors using some 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n×d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matrix C 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We use b</a:t>
            </a:r>
            <a:r>
              <a:rPr sz="2600" baseline="-5999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= (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 baseline="-5999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1i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-5999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1i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′, ... , </a:t>
            </a:r>
            <a:r>
              <a:rPr sz="2600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 baseline="-5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ni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baseline="-5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ni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′) to get b</a:t>
            </a:r>
            <a:r>
              <a:rPr sz="2600" baseline="-5999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⋅ b</a:t>
            </a:r>
            <a:r>
              <a:rPr sz="2600" baseline="-5999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* ≡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 baseline="-5999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mod p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Then e(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31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16615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,h</a:t>
            </a:r>
            <a:r>
              <a:rPr sz="2600" baseline="31999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v</a:t>
            </a:r>
            <a:r>
              <a:rPr sz="2600" baseline="16615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i</a:t>
            </a:r>
            <a:r>
              <a:rPr sz="2600" baseline="31999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 = (e′(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g,h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  <a:r>
              <a:rPr sz="2600" baseline="31999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 baseline="16615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i1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... , e′(</a:t>
            </a:r>
            <a:r>
              <a:rPr sz="2600" dirty="0" err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g,h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  <a:r>
              <a:rPr sz="2600" baseline="31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 baseline="16615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id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 </a:t>
            </a:r>
          </a:p>
        </p:txBody>
      </p:sp>
      <p:sp>
        <p:nvSpPr>
          <p:cNvPr id="394" name="Shape 3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Piecing together DPVS “blocks”</a:t>
            </a:r>
          </a:p>
        </p:txBody>
      </p:sp>
      <p:sp>
        <p:nvSpPr>
          <p:cNvPr id="395" name="Shape 395"/>
          <p:cNvSpPr/>
          <p:nvPr/>
        </p:nvSpPr>
        <p:spPr>
          <a:xfrm flipV="1">
            <a:off x="2006600" y="3429000"/>
            <a:ext cx="1866901" cy="469901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3872586" y="3108378"/>
            <a:ext cx="3589548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 algn="l">
              <a:defRPr sz="1800"/>
            </a:pPr>
            <a:r>
              <a:rPr sz="2600"/>
              <a:t>(g</a:t>
            </a:r>
            <a:r>
              <a:rPr sz="2600" baseline="31999"/>
              <a:t>b</a:t>
            </a:r>
            <a:r>
              <a:rPr sz="2600" baseline="20461"/>
              <a:t>11</a:t>
            </a:r>
            <a:r>
              <a:rPr sz="2600"/>
              <a:t>,...,g</a:t>
            </a:r>
            <a:r>
              <a:rPr sz="2600" baseline="31999"/>
              <a:t>b</a:t>
            </a:r>
            <a:r>
              <a:rPr sz="2600" baseline="20461"/>
              <a:t>1n</a:t>
            </a:r>
            <a:r>
              <a:rPr sz="2600"/>
              <a:t>,g</a:t>
            </a:r>
            <a:r>
              <a:rPr sz="2600" baseline="31999"/>
              <a:t>b</a:t>
            </a:r>
            <a:r>
              <a:rPr sz="2600" baseline="20461"/>
              <a:t>21</a:t>
            </a:r>
            <a:r>
              <a:rPr sz="2600"/>
              <a:t>,..., g</a:t>
            </a:r>
            <a:r>
              <a:rPr sz="2600" baseline="31999"/>
              <a:t>b</a:t>
            </a:r>
            <a:r>
              <a:rPr sz="2600" baseline="20461"/>
              <a:t>dn</a:t>
            </a:r>
            <a:r>
              <a:rPr sz="2600"/>
              <a:t>)</a:t>
            </a:r>
          </a:p>
        </p:txBody>
      </p:sp>
      <p:sp>
        <p:nvSpPr>
          <p:cNvPr id="397" name="Shape 397"/>
          <p:cNvSpPr/>
          <p:nvPr/>
        </p:nvSpPr>
        <p:spPr>
          <a:xfrm>
            <a:off x="4680343" y="8185149"/>
            <a:ext cx="457202" cy="368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16796"/>
                </a:moveTo>
                <a:cubicBezTo>
                  <a:pt x="20639" y="12954"/>
                  <a:pt x="20639" y="6724"/>
                  <a:pt x="16796" y="2882"/>
                </a:cubicBezTo>
                <a:cubicBezTo>
                  <a:pt x="12954" y="-961"/>
                  <a:pt x="6724" y="-961"/>
                  <a:pt x="2882" y="2882"/>
                </a:cubicBezTo>
                <a:cubicBezTo>
                  <a:pt x="-961" y="6724"/>
                  <a:pt x="-961" y="12954"/>
                  <a:pt x="2882" y="16796"/>
                </a:cubicBezTo>
                <a:cubicBezTo>
                  <a:pt x="6724" y="20639"/>
                  <a:pt x="12954" y="20639"/>
                  <a:pt x="16796" y="16796"/>
                </a:cubicBezTo>
              </a:path>
            </a:pathLst>
          </a:custGeom>
          <a:ln w="381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grpSp>
        <p:nvGrpSpPr>
          <p:cNvPr id="417" name="Group 417"/>
          <p:cNvGrpSpPr/>
          <p:nvPr/>
        </p:nvGrpSpPr>
        <p:grpSpPr>
          <a:xfrm>
            <a:off x="8331200" y="3098800"/>
            <a:ext cx="3695702" cy="2286000"/>
            <a:chOff x="0" y="0"/>
            <a:chExt cx="3695701" cy="2286000"/>
          </a:xfrm>
        </p:grpSpPr>
        <p:sp>
          <p:nvSpPr>
            <p:cNvPr id="398" name="Shape 398"/>
            <p:cNvSpPr/>
            <p:nvPr/>
          </p:nvSpPr>
          <p:spPr>
            <a:xfrm>
              <a:off x="3193608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n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1105196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3</a:t>
              </a:r>
            </a:p>
          </p:txBody>
        </p:sp>
        <p:sp>
          <p:nvSpPr>
            <p:cNvPr id="400" name="Shape 400"/>
            <p:cNvSpPr/>
            <p:nvPr/>
          </p:nvSpPr>
          <p:spPr>
            <a:xfrm>
              <a:off x="552598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2</a:t>
              </a:r>
            </a:p>
          </p:txBody>
        </p:sp>
        <p:sp>
          <p:nvSpPr>
            <p:cNvPr id="401" name="Shape 401"/>
            <p:cNvSpPr/>
            <p:nvPr/>
          </p:nvSpPr>
          <p:spPr>
            <a:xfrm>
              <a:off x="0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1</a:t>
              </a:r>
            </a:p>
          </p:txBody>
        </p:sp>
        <p:sp>
          <p:nvSpPr>
            <p:cNvPr id="402" name="Shape 402"/>
            <p:cNvSpPr/>
            <p:nvPr/>
          </p:nvSpPr>
          <p:spPr>
            <a:xfrm>
              <a:off x="70293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1,1</a:t>
              </a:r>
            </a:p>
          </p:txBody>
        </p:sp>
        <p:sp>
          <p:nvSpPr>
            <p:cNvPr id="403" name="Shape 403"/>
            <p:cNvSpPr/>
            <p:nvPr/>
          </p:nvSpPr>
          <p:spPr>
            <a:xfrm>
              <a:off x="622890" y="70184"/>
              <a:ext cx="356488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1,2</a:t>
              </a:r>
            </a:p>
          </p:txBody>
        </p:sp>
        <p:sp>
          <p:nvSpPr>
            <p:cNvPr id="404" name="Shape 404"/>
            <p:cNvSpPr/>
            <p:nvPr/>
          </p:nvSpPr>
          <p:spPr>
            <a:xfrm>
              <a:off x="1175489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1,3</a:t>
              </a:r>
            </a:p>
          </p:txBody>
        </p:sp>
        <p:sp>
          <p:nvSpPr>
            <p:cNvPr id="405" name="Shape 405"/>
            <p:cNvSpPr/>
            <p:nvPr/>
          </p:nvSpPr>
          <p:spPr>
            <a:xfrm>
              <a:off x="3263901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1,n</a:t>
              </a:r>
            </a:p>
          </p:txBody>
        </p:sp>
        <p:sp>
          <p:nvSpPr>
            <p:cNvPr id="406" name="Shape 406"/>
            <p:cNvSpPr/>
            <p:nvPr/>
          </p:nvSpPr>
          <p:spPr>
            <a:xfrm>
              <a:off x="2267040" y="67176"/>
              <a:ext cx="3429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  <p:sp>
          <p:nvSpPr>
            <p:cNvPr id="407" name="Shape 407"/>
            <p:cNvSpPr/>
            <p:nvPr/>
          </p:nvSpPr>
          <p:spPr>
            <a:xfrm>
              <a:off x="70293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2,1</a:t>
              </a:r>
            </a:p>
          </p:txBody>
        </p:sp>
        <p:sp>
          <p:nvSpPr>
            <p:cNvPr id="408" name="Shape 408"/>
            <p:cNvSpPr/>
            <p:nvPr/>
          </p:nvSpPr>
          <p:spPr>
            <a:xfrm>
              <a:off x="622890" y="571500"/>
              <a:ext cx="356488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2,2</a:t>
              </a:r>
            </a:p>
          </p:txBody>
        </p:sp>
        <p:sp>
          <p:nvSpPr>
            <p:cNvPr id="409" name="Shape 409"/>
            <p:cNvSpPr/>
            <p:nvPr/>
          </p:nvSpPr>
          <p:spPr>
            <a:xfrm>
              <a:off x="1175489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2,3</a:t>
              </a:r>
            </a:p>
          </p:txBody>
        </p:sp>
        <p:sp>
          <p:nvSpPr>
            <p:cNvPr id="410" name="Shape 410"/>
            <p:cNvSpPr/>
            <p:nvPr/>
          </p:nvSpPr>
          <p:spPr>
            <a:xfrm>
              <a:off x="3263901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2,n</a:t>
              </a:r>
            </a:p>
          </p:txBody>
        </p:sp>
        <p:sp>
          <p:nvSpPr>
            <p:cNvPr id="411" name="Shape 411"/>
            <p:cNvSpPr/>
            <p:nvPr/>
          </p:nvSpPr>
          <p:spPr>
            <a:xfrm>
              <a:off x="2304902" y="568492"/>
              <a:ext cx="2794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  <p:sp>
          <p:nvSpPr>
            <p:cNvPr id="412" name="Shape 412"/>
            <p:cNvSpPr/>
            <p:nvPr/>
          </p:nvSpPr>
          <p:spPr>
            <a:xfrm>
              <a:off x="70293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d,1</a:t>
              </a:r>
            </a:p>
          </p:txBody>
        </p:sp>
        <p:sp>
          <p:nvSpPr>
            <p:cNvPr id="413" name="Shape 413"/>
            <p:cNvSpPr/>
            <p:nvPr/>
          </p:nvSpPr>
          <p:spPr>
            <a:xfrm>
              <a:off x="622890" y="1854869"/>
              <a:ext cx="356488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d,2</a:t>
              </a:r>
            </a:p>
          </p:txBody>
        </p:sp>
        <p:sp>
          <p:nvSpPr>
            <p:cNvPr id="414" name="Shape 414"/>
            <p:cNvSpPr/>
            <p:nvPr/>
          </p:nvSpPr>
          <p:spPr>
            <a:xfrm>
              <a:off x="1175489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d,3</a:t>
              </a:r>
            </a:p>
          </p:txBody>
        </p:sp>
        <p:sp>
          <p:nvSpPr>
            <p:cNvPr id="415" name="Shape 415"/>
            <p:cNvSpPr/>
            <p:nvPr/>
          </p:nvSpPr>
          <p:spPr>
            <a:xfrm>
              <a:off x="3263901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d,n</a:t>
              </a:r>
            </a:p>
          </p:txBody>
        </p:sp>
        <p:sp>
          <p:nvSpPr>
            <p:cNvPr id="416" name="Shape 416"/>
            <p:cNvSpPr/>
            <p:nvPr/>
          </p:nvSpPr>
          <p:spPr>
            <a:xfrm>
              <a:off x="2307483" y="1839162"/>
              <a:ext cx="215901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</p:grpSp>
      <p:sp>
        <p:nvSpPr>
          <p:cNvPr id="418" name="Shape 418"/>
          <p:cNvSpPr/>
          <p:nvPr/>
        </p:nvSpPr>
        <p:spPr>
          <a:xfrm>
            <a:off x="6654798" y="8159749"/>
            <a:ext cx="457202" cy="368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16796"/>
                </a:moveTo>
                <a:cubicBezTo>
                  <a:pt x="20639" y="12954"/>
                  <a:pt x="20639" y="6724"/>
                  <a:pt x="16796" y="2882"/>
                </a:cubicBezTo>
                <a:cubicBezTo>
                  <a:pt x="12954" y="-961"/>
                  <a:pt x="6724" y="-961"/>
                  <a:pt x="2882" y="2882"/>
                </a:cubicBezTo>
                <a:cubicBezTo>
                  <a:pt x="-961" y="6724"/>
                  <a:pt x="-961" y="12954"/>
                  <a:pt x="2882" y="16796"/>
                </a:cubicBezTo>
                <a:cubicBezTo>
                  <a:pt x="6724" y="20639"/>
                  <a:pt x="12954" y="20639"/>
                  <a:pt x="16796" y="16796"/>
                </a:cubicBezTo>
              </a:path>
            </a:pathLst>
          </a:custGeom>
          <a:ln w="38100" cap="rnd">
            <a:solidFill>
              <a:srgbClr val="FF4013"/>
            </a:solidFill>
            <a:prstDash val="sysDash"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419" name="Shape 419"/>
          <p:cNvSpPr/>
          <p:nvPr/>
        </p:nvSpPr>
        <p:spPr>
          <a:xfrm flipV="1">
            <a:off x="5181600" y="7975600"/>
            <a:ext cx="2755900" cy="241300"/>
          </a:xfrm>
          <a:prstGeom prst="line">
            <a:avLst/>
          </a:prstGeom>
          <a:ln w="254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0" name="Shape 420"/>
          <p:cNvSpPr/>
          <p:nvPr/>
        </p:nvSpPr>
        <p:spPr>
          <a:xfrm flipV="1">
            <a:off x="7112000" y="8102600"/>
            <a:ext cx="825500" cy="266700"/>
          </a:xfrm>
          <a:prstGeom prst="line">
            <a:avLst/>
          </a:prstGeom>
          <a:ln w="254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1" name="Shape 421"/>
          <p:cNvSpPr/>
          <p:nvPr/>
        </p:nvSpPr>
        <p:spPr>
          <a:xfrm>
            <a:off x="7793523" y="7651135"/>
            <a:ext cx="4138449" cy="1311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these degrees of freedom</a:t>
            </a:r>
          </a:p>
          <a:p>
            <a:pPr lvl="0">
              <a:defRPr sz="1800"/>
            </a:pP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give us the space we need</a:t>
            </a:r>
          </a:p>
          <a:p>
            <a:pPr lvl="0">
              <a:defRPr sz="1800"/>
            </a:pP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to project!</a:t>
            </a:r>
          </a:p>
        </p:txBody>
      </p:sp>
      <p:sp>
        <p:nvSpPr>
          <p:cNvPr id="422" name="Shape 422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14</a:t>
            </a:fld>
            <a:endParaRPr sz="140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" grpId="1" build="p" bldLvl="5" animBg="1" advAuto="0"/>
      <p:bldP spid="395" grpId="2" animBg="1" advAuto="0"/>
      <p:bldP spid="396" grpId="3" animBg="1" advAuto="0"/>
      <p:bldP spid="397" grpId="7" animBg="1" advAuto="0"/>
      <p:bldP spid="418" grpId="8" animBg="1" advAuto="0"/>
      <p:bldP spid="419" grpId="5" animBg="1" advAuto="0"/>
      <p:bldP spid="420" grpId="4" animBg="1" advAuto="0"/>
      <p:bldP spid="421" grpId="6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600" dirty="0" smtClean="0"/>
              <a:t>Su</a:t>
            </a:r>
            <a:r>
              <a:rPr sz="3600" dirty="0" smtClean="0"/>
              <a:t>mmary </a:t>
            </a:r>
            <a:r>
              <a:rPr sz="3600" dirty="0"/>
              <a:t>of our </a:t>
            </a:r>
            <a:r>
              <a:rPr sz="3600" dirty="0" smtClean="0"/>
              <a:t>construction</a:t>
            </a:r>
            <a:r>
              <a:rPr lang="en-US" sz="3600" dirty="0" smtClean="0"/>
              <a:t> </a:t>
            </a:r>
            <a:r>
              <a:rPr lang="en-US" sz="2800" dirty="0" smtClean="0"/>
              <a:t>(re-parametrization of [SC12])</a:t>
            </a:r>
            <a:endParaRPr sz="2800" dirty="0"/>
          </a:p>
        </p:txBody>
      </p:sp>
      <p:grpSp>
        <p:nvGrpSpPr>
          <p:cNvPr id="444" name="Group 444"/>
          <p:cNvGrpSpPr/>
          <p:nvPr/>
        </p:nvGrpSpPr>
        <p:grpSpPr>
          <a:xfrm>
            <a:off x="4648200" y="2057400"/>
            <a:ext cx="3695702" cy="2286000"/>
            <a:chOff x="0" y="0"/>
            <a:chExt cx="3695701" cy="2286000"/>
          </a:xfrm>
        </p:grpSpPr>
        <p:sp>
          <p:nvSpPr>
            <p:cNvPr id="425" name="Shape 425"/>
            <p:cNvSpPr/>
            <p:nvPr/>
          </p:nvSpPr>
          <p:spPr>
            <a:xfrm>
              <a:off x="3193608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n</a:t>
              </a:r>
            </a:p>
          </p:txBody>
        </p:sp>
        <p:sp>
          <p:nvSpPr>
            <p:cNvPr id="426" name="Shape 426"/>
            <p:cNvSpPr/>
            <p:nvPr/>
          </p:nvSpPr>
          <p:spPr>
            <a:xfrm>
              <a:off x="1105196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3</a:t>
              </a:r>
            </a:p>
          </p:txBody>
        </p:sp>
        <p:sp>
          <p:nvSpPr>
            <p:cNvPr id="427" name="Shape 427"/>
            <p:cNvSpPr/>
            <p:nvPr/>
          </p:nvSpPr>
          <p:spPr>
            <a:xfrm>
              <a:off x="552598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2</a:t>
              </a:r>
            </a:p>
          </p:txBody>
        </p:sp>
        <p:sp>
          <p:nvSpPr>
            <p:cNvPr id="428" name="Shape 428"/>
            <p:cNvSpPr/>
            <p:nvPr/>
          </p:nvSpPr>
          <p:spPr>
            <a:xfrm>
              <a:off x="0" y="0"/>
              <a:ext cx="502094" cy="2286000"/>
            </a:xfrm>
            <a:prstGeom prst="rect">
              <a:avLst/>
            </a:prstGeom>
            <a:solidFill>
              <a:srgbClr val="F8FAD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endParaRPr sz="2500"/>
            </a:p>
            <a:p>
              <a:pPr lvl="0">
                <a:defRPr sz="1800"/>
              </a:pPr>
              <a:r>
                <a:rPr sz="2500"/>
                <a:t>G</a:t>
              </a:r>
              <a:r>
                <a:rPr sz="2500" baseline="-5999"/>
                <a:t>1</a:t>
              </a:r>
            </a:p>
          </p:txBody>
        </p:sp>
        <p:sp>
          <p:nvSpPr>
            <p:cNvPr id="429" name="Shape 429"/>
            <p:cNvSpPr/>
            <p:nvPr/>
          </p:nvSpPr>
          <p:spPr>
            <a:xfrm>
              <a:off x="70293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1,1</a:t>
              </a:r>
            </a:p>
          </p:txBody>
        </p:sp>
        <p:sp>
          <p:nvSpPr>
            <p:cNvPr id="430" name="Shape 430"/>
            <p:cNvSpPr/>
            <p:nvPr/>
          </p:nvSpPr>
          <p:spPr>
            <a:xfrm>
              <a:off x="622890" y="70184"/>
              <a:ext cx="356488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1,2</a:t>
              </a:r>
            </a:p>
          </p:txBody>
        </p:sp>
        <p:sp>
          <p:nvSpPr>
            <p:cNvPr id="431" name="Shape 431"/>
            <p:cNvSpPr/>
            <p:nvPr/>
          </p:nvSpPr>
          <p:spPr>
            <a:xfrm>
              <a:off x="1175489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1,3</a:t>
              </a:r>
            </a:p>
          </p:txBody>
        </p:sp>
        <p:sp>
          <p:nvSpPr>
            <p:cNvPr id="432" name="Shape 432"/>
            <p:cNvSpPr/>
            <p:nvPr/>
          </p:nvSpPr>
          <p:spPr>
            <a:xfrm>
              <a:off x="3263901" y="70184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1,n</a:t>
              </a:r>
            </a:p>
          </p:txBody>
        </p:sp>
        <p:sp>
          <p:nvSpPr>
            <p:cNvPr id="433" name="Shape 433"/>
            <p:cNvSpPr/>
            <p:nvPr/>
          </p:nvSpPr>
          <p:spPr>
            <a:xfrm>
              <a:off x="2267040" y="67176"/>
              <a:ext cx="3429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  <p:sp>
          <p:nvSpPr>
            <p:cNvPr id="434" name="Shape 434"/>
            <p:cNvSpPr/>
            <p:nvPr/>
          </p:nvSpPr>
          <p:spPr>
            <a:xfrm>
              <a:off x="70293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2,1</a:t>
              </a:r>
            </a:p>
          </p:txBody>
        </p:sp>
        <p:sp>
          <p:nvSpPr>
            <p:cNvPr id="435" name="Shape 435"/>
            <p:cNvSpPr/>
            <p:nvPr/>
          </p:nvSpPr>
          <p:spPr>
            <a:xfrm>
              <a:off x="622890" y="571500"/>
              <a:ext cx="356488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2,2</a:t>
              </a:r>
            </a:p>
          </p:txBody>
        </p:sp>
        <p:sp>
          <p:nvSpPr>
            <p:cNvPr id="436" name="Shape 436"/>
            <p:cNvSpPr/>
            <p:nvPr/>
          </p:nvSpPr>
          <p:spPr>
            <a:xfrm>
              <a:off x="1175489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2,3</a:t>
              </a:r>
            </a:p>
          </p:txBody>
        </p:sp>
        <p:sp>
          <p:nvSpPr>
            <p:cNvPr id="437" name="Shape 437"/>
            <p:cNvSpPr/>
            <p:nvPr/>
          </p:nvSpPr>
          <p:spPr>
            <a:xfrm>
              <a:off x="3263901" y="571500"/>
              <a:ext cx="356487" cy="355935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2,n</a:t>
              </a:r>
            </a:p>
          </p:txBody>
        </p:sp>
        <p:sp>
          <p:nvSpPr>
            <p:cNvPr id="438" name="Shape 438"/>
            <p:cNvSpPr/>
            <p:nvPr/>
          </p:nvSpPr>
          <p:spPr>
            <a:xfrm>
              <a:off x="2304902" y="568492"/>
              <a:ext cx="2794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  <p:sp>
          <p:nvSpPr>
            <p:cNvPr id="439" name="Shape 439"/>
            <p:cNvSpPr/>
            <p:nvPr/>
          </p:nvSpPr>
          <p:spPr>
            <a:xfrm>
              <a:off x="70293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d,1</a:t>
              </a:r>
            </a:p>
          </p:txBody>
        </p:sp>
        <p:sp>
          <p:nvSpPr>
            <p:cNvPr id="440" name="Shape 440"/>
            <p:cNvSpPr/>
            <p:nvPr/>
          </p:nvSpPr>
          <p:spPr>
            <a:xfrm>
              <a:off x="622890" y="1854869"/>
              <a:ext cx="356488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d,2</a:t>
              </a:r>
            </a:p>
          </p:txBody>
        </p:sp>
        <p:sp>
          <p:nvSpPr>
            <p:cNvPr id="441" name="Shape 441"/>
            <p:cNvSpPr/>
            <p:nvPr/>
          </p:nvSpPr>
          <p:spPr>
            <a:xfrm>
              <a:off x="1175489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d,3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3263901" y="1854869"/>
              <a:ext cx="356487" cy="355936"/>
            </a:xfrm>
            <a:prstGeom prst="rect">
              <a:avLst/>
            </a:prstGeom>
            <a:solidFill>
              <a:srgbClr val="A8C6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1100"/>
                <a:t>b</a:t>
              </a:r>
              <a:r>
                <a:rPr sz="1100" baseline="-5999"/>
                <a:t>d,n</a:t>
              </a:r>
            </a:p>
          </p:txBody>
        </p:sp>
        <p:sp>
          <p:nvSpPr>
            <p:cNvPr id="443" name="Shape 443"/>
            <p:cNvSpPr/>
            <p:nvPr/>
          </p:nvSpPr>
          <p:spPr>
            <a:xfrm>
              <a:off x="2307483" y="1839162"/>
              <a:ext cx="215901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sz="1800"/>
              </a:lvl1pPr>
            </a:lstStyle>
            <a:p>
              <a:pPr lvl="0"/>
              <a:r>
                <a:t>...</a:t>
              </a:r>
            </a:p>
          </p:txBody>
        </p:sp>
      </p:grpSp>
      <p:sp>
        <p:nvSpPr>
          <p:cNvPr id="445" name="Shape 445"/>
          <p:cNvSpPr/>
          <p:nvPr/>
        </p:nvSpPr>
        <p:spPr>
          <a:xfrm>
            <a:off x="571500" y="4419600"/>
            <a:ext cx="11861800" cy="504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By piecing together DPVS blocks, we achieve projecting (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new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), canceling, parameter hiding, and subgroup hiding (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inherent in DPVS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By tweaking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C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we can achieve various types of projecting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 = 1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C all 1s: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weak projecting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as in original DPVS construction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 = 2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C of rank &gt; 1: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projecting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as required in [BGN05,BW06,</a:t>
            </a:r>
            <a:r>
              <a:rPr sz="2600" b="1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M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SF10]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d = n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C of rank n: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full projecting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into each individual subgroup </a:t>
            </a:r>
          </a:p>
        </p:txBody>
      </p:sp>
      <p:sp>
        <p:nvSpPr>
          <p:cNvPr id="446" name="Shape 446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15</a:t>
            </a:fld>
            <a:endParaRPr sz="140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Applications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9425" y="3058876"/>
            <a:ext cx="10195099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3600" dirty="0">
                <a:solidFill>
                  <a:srgbClr val="000000"/>
                </a:solidFill>
              </a:rPr>
              <a:t>L</a:t>
            </a:r>
            <a:r>
              <a:rPr lang="en-US" sz="3600" dirty="0" smtClean="0">
                <a:solidFill>
                  <a:srgbClr val="000000"/>
                </a:solidFill>
              </a:rPr>
              <a:t>eakage-resilient variant of BGN cryptosystem</a:t>
            </a: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3600" dirty="0" smtClean="0">
              <a:solidFill>
                <a:srgbClr val="000000"/>
              </a:solidFill>
            </a:endParaRP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 Light"/>
            </a:endParaRP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3600" dirty="0" smtClean="0">
                <a:solidFill>
                  <a:srgbClr val="000000"/>
                </a:solidFill>
              </a:rPr>
              <a:t>CCA1-Secure variant of BB/LW IBE scheme</a:t>
            </a:r>
          </a:p>
        </p:txBody>
      </p:sp>
    </p:spTree>
    <p:extLst>
      <p:ext uri="{BB962C8B-B14F-4D97-AF65-F5344CB8AC3E}">
        <p14:creationId xmlns:p14="http://schemas.microsoft.com/office/powerpoint/2010/main" val="40041220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leakage-resilience for BGN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90238" y="3359804"/>
            <a:ext cx="9977090" cy="46269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Main idea: leakage proofs typically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 need many secret keys</a:t>
            </a: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solidFill>
                <a:srgbClr val="000000"/>
              </a:solidFill>
            </a:endParaRP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In BGN, unique secret key = factorization of N</a:t>
            </a: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solidFill>
                <a:srgbClr val="000000"/>
              </a:solidFill>
            </a:endParaRPr>
          </a:p>
          <a:p>
            <a:pPr marL="571500" marR="0" indent="-5715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In prime order variant, secret key can be a vector </a:t>
            </a:r>
          </a:p>
          <a:p>
            <a:pPr marR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from a subspace (projection)</a:t>
            </a:r>
          </a:p>
          <a:p>
            <a:pPr marR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2800" b="0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  <a:p>
            <a:pPr marL="457200" marR="0" indent="-45720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This makes running a typical leakage-resilience </a:t>
            </a:r>
          </a:p>
          <a:p>
            <a:pPr marR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2800" dirty="0">
                <a:solidFill>
                  <a:srgbClr val="000000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roof strategy possible, using the other properties of DPVS</a:t>
            </a:r>
            <a:endParaRPr kumimoji="0" lang="en-US" sz="2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  <a:p>
            <a:pPr marR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4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8540307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We achieved a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prime-order setting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that provides (flexible) projecting, canceling, parameter hiding, and a general notion of subgroup hiding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To exploit this setting,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constructed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lang="en-US" sz="2600" dirty="0" smtClean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leakage-resilient BGN and C</a:t>
            </a:r>
            <a:r>
              <a:rPr sz="2600" dirty="0" smtClean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CA1 IBE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that relies (abstractly!) on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these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properties in 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the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proof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of security</a:t>
            </a: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Full version online at </a:t>
            </a:r>
            <a:r>
              <a:rPr sz="2600" dirty="0">
                <a:solidFill>
                  <a:srgbClr val="0061FF"/>
                </a:solidFill>
                <a:latin typeface="Courier"/>
                <a:ea typeface="Courier"/>
                <a:cs typeface="Courier"/>
                <a:sym typeface="Courier"/>
              </a:rPr>
              <a:t>eprint.iacr.org/2013/300</a:t>
            </a:r>
          </a:p>
        </p:txBody>
      </p:sp>
      <p:sp>
        <p:nvSpPr>
          <p:cNvPr id="740" name="Shape 7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Conclusions</a:t>
            </a:r>
          </a:p>
        </p:txBody>
      </p:sp>
      <p:sp>
        <p:nvSpPr>
          <p:cNvPr id="741" name="Shape 741"/>
          <p:cNvSpPr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18</a:t>
            </a:fld>
            <a:endParaRPr sz="1400"/>
          </a:p>
        </p:txBody>
      </p:sp>
      <p:sp>
        <p:nvSpPr>
          <p:cNvPr id="742" name="Shape 742"/>
          <p:cNvSpPr/>
          <p:nvPr/>
        </p:nvSpPr>
        <p:spPr>
          <a:xfrm>
            <a:off x="2590800" y="6426200"/>
            <a:ext cx="7823200" cy="1600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Thanks! Any 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" grpId="1" build="p" bldLvl="5" animBg="1" advAuto="0"/>
      <p:bldP spid="742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Pairing-based cryptography: why do we care?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2</a:t>
            </a:fld>
            <a:endParaRPr sz="1400"/>
          </a:p>
        </p:txBody>
      </p:sp>
      <p:sp>
        <p:nvSpPr>
          <p:cNvPr id="78" name="Shape 78"/>
          <p:cNvSpPr/>
          <p:nvPr/>
        </p:nvSpPr>
        <p:spPr>
          <a:xfrm>
            <a:off x="571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Historically, 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pairings on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elliptic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curves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have</a:t>
            </a:r>
            <a:r>
              <a:rPr lang="en-US"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fueled many new advances in cryptographic primitives</a:t>
            </a:r>
            <a:endParaRPr sz="2600" dirty="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lang="en-US" sz="2600" dirty="0" smtClean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New </a:t>
            </a:r>
            <a:r>
              <a:rPr sz="2600" dirty="0" smtClean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Functionality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First IBE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instantiation [BF01]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Many other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breakthroughs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have followed [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BBS04,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GPSW06,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GS08,KSW08,LW11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,...]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Composite-order bilinear groups [BGN05]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3</a:t>
            </a:fld>
            <a:endParaRPr sz="1400"/>
          </a:p>
        </p:txBody>
      </p:sp>
      <p:sp>
        <p:nvSpPr>
          <p:cNvPr id="82" name="Shape 82"/>
          <p:cNvSpPr/>
          <p:nvPr/>
        </p:nvSpPr>
        <p:spPr>
          <a:xfrm>
            <a:off x="571500" y="1981200"/>
            <a:ext cx="11861800" cy="698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From a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functionality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standpoint, these have been a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gold mine</a:t>
            </a:r>
            <a:endParaRPr sz="2600" dirty="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[BGN05]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additively homomorphic encryption + one multiplication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[BW06]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compact group signatures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[</a:t>
            </a:r>
            <a:r>
              <a:rPr sz="2600" b="1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M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SF10]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round-optimal blind 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signatures</a:t>
            </a:r>
            <a:endParaRPr lang="en-US" sz="2600" dirty="0" smtClean="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lang="en-US" sz="2600" dirty="0" smtClean="0">
                <a:solidFill>
                  <a:srgbClr val="0B48B5"/>
                </a:solidFill>
                <a:latin typeface="+mj-lt"/>
                <a:ea typeface="+mj-ea"/>
                <a:cs typeface="+mj-cs"/>
                <a:sym typeface="Helvetica Neue"/>
              </a:rPr>
              <a:t>[LW10]: </a:t>
            </a:r>
            <a:r>
              <a:rPr lang="en-US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Helvetica Neue"/>
              </a:rPr>
              <a:t>dual system encryption</a:t>
            </a:r>
            <a:endParaRPr sz="2600" dirty="0">
              <a:solidFill>
                <a:schemeClr val="tx2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From an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efficiency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standpoint, they </a:t>
            </a:r>
            <a:r>
              <a:rPr lang="en-US"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compare very poorly to prime order</a:t>
            </a:r>
            <a:r>
              <a:rPr sz="2600" dirty="0" smtClean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elliptic curves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Need modulus of </a:t>
            </a: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1024 (2048) bits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to make factoring assumption plausible</a:t>
            </a:r>
          </a:p>
        </p:txBody>
      </p:sp>
      <p:sp>
        <p:nvSpPr>
          <p:cNvPr id="83" name="Shape 83"/>
          <p:cNvSpPr/>
          <p:nvPr/>
        </p:nvSpPr>
        <p:spPr>
          <a:xfrm>
            <a:off x="495300" y="8166100"/>
            <a:ext cx="12001500" cy="10033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spcBef>
                <a:spcPts val="4800"/>
              </a:spcBef>
              <a:defRPr sz="29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4013"/>
                </a:solidFill>
              </a:rPr>
              <a:t>Functionality advantage without the efficiency disadvantage?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1" build="p" bldLvl="5" animBg="1" advAuto="0"/>
      <p:bldP spid="83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6731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Standard bilinear group: (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H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e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h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</a:p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</p:txBody>
      </p:sp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Properties of bilinear groups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4</a:t>
            </a:fld>
            <a:endParaRPr sz="1400"/>
          </a:p>
        </p:txBody>
      </p:sp>
      <p:sp>
        <p:nvSpPr>
          <p:cNvPr id="96" name="Shape 96"/>
          <p:cNvSpPr/>
          <p:nvPr/>
        </p:nvSpPr>
        <p:spPr>
          <a:xfrm flipH="1">
            <a:off x="3771900" y="2755900"/>
            <a:ext cx="850900" cy="4826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1355408" y="2981378"/>
            <a:ext cx="2878736" cy="904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2600"/>
              <a:t>Group order;</a:t>
            </a:r>
          </a:p>
          <a:p>
            <a:pPr lvl="0">
              <a:defRPr sz="1800"/>
            </a:pPr>
            <a:r>
              <a:rPr sz="2600"/>
              <a:t>prime or composite</a:t>
            </a:r>
          </a:p>
        </p:txBody>
      </p:sp>
      <p:sp>
        <p:nvSpPr>
          <p:cNvPr id="98" name="Shape 98"/>
          <p:cNvSpPr/>
          <p:nvPr/>
        </p:nvSpPr>
        <p:spPr>
          <a:xfrm rot="5400000">
            <a:off x="5318011" y="2279654"/>
            <a:ext cx="452629" cy="125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80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sz="1800"/>
            </a:pPr>
            <a:r>
              <a:rPr sz="8000"/>
              <a:t>}</a:t>
            </a:r>
          </a:p>
        </p:txBody>
      </p:sp>
      <p:sp>
        <p:nvSpPr>
          <p:cNvPr id="99" name="Shape 99"/>
          <p:cNvSpPr/>
          <p:nvPr/>
        </p:nvSpPr>
        <p:spPr>
          <a:xfrm flipH="1">
            <a:off x="5295900" y="3073400"/>
            <a:ext cx="152401" cy="7239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3619392" y="3756078"/>
            <a:ext cx="3564749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2600"/>
              <a:t>|G| = |H| = κN; |G</a:t>
            </a:r>
            <a:r>
              <a:rPr sz="2600" baseline="-5999"/>
              <a:t>T</a:t>
            </a:r>
            <a:r>
              <a:rPr sz="2600"/>
              <a:t>| = λN</a:t>
            </a:r>
          </a:p>
        </p:txBody>
      </p:sp>
      <p:sp>
        <p:nvSpPr>
          <p:cNvPr id="101" name="Shape 101"/>
          <p:cNvSpPr/>
          <p:nvPr/>
        </p:nvSpPr>
        <p:spPr>
          <a:xfrm>
            <a:off x="6438900" y="2755900"/>
            <a:ext cx="279401" cy="17272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3947387" y="4374049"/>
            <a:ext cx="6007559" cy="1353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2600"/>
              <a:t>e: G × H → G</a:t>
            </a:r>
            <a:r>
              <a:rPr sz="2600" baseline="-5999"/>
              <a:t>T</a:t>
            </a:r>
          </a:p>
          <a:p>
            <a:pPr lvl="0">
              <a:defRPr sz="1800"/>
            </a:pPr>
            <a:r>
              <a:rPr sz="2600">
                <a:solidFill>
                  <a:srgbClr val="0061FF"/>
                </a:solidFill>
              </a:rPr>
              <a:t>bilinearity</a:t>
            </a:r>
            <a:r>
              <a:rPr sz="2600"/>
              <a:t>: e(g</a:t>
            </a:r>
            <a:r>
              <a:rPr sz="2600" baseline="31999"/>
              <a:t>a</a:t>
            </a:r>
            <a:r>
              <a:rPr sz="2600"/>
              <a:t>,h</a:t>
            </a:r>
            <a:r>
              <a:rPr sz="2600" baseline="31999"/>
              <a:t>b</a:t>
            </a:r>
            <a:r>
              <a:rPr sz="2600"/>
              <a:t>) = e(g,h)</a:t>
            </a:r>
            <a:r>
              <a:rPr sz="2600" baseline="31999"/>
              <a:t>ab</a:t>
            </a:r>
            <a:r>
              <a:rPr sz="2600"/>
              <a:t> ∀a,b∈Z/NZ </a:t>
            </a:r>
          </a:p>
          <a:p>
            <a:pPr lvl="0">
              <a:defRPr sz="1800"/>
            </a:pPr>
            <a:r>
              <a:rPr sz="2600">
                <a:solidFill>
                  <a:srgbClr val="0061FF"/>
                </a:solidFill>
              </a:rPr>
              <a:t>non-degeneracy</a:t>
            </a:r>
            <a:r>
              <a:rPr sz="2600"/>
              <a:t>: e(x,y) = 1 ∀y∈H ⇒ x = 1</a:t>
            </a:r>
          </a:p>
        </p:txBody>
      </p:sp>
      <p:sp>
        <p:nvSpPr>
          <p:cNvPr id="103" name="Shape 103"/>
          <p:cNvSpPr/>
          <p:nvPr/>
        </p:nvSpPr>
        <p:spPr>
          <a:xfrm rot="5400000">
            <a:off x="6832701" y="2480562"/>
            <a:ext cx="317298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48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sz="1800"/>
            </a:pPr>
            <a:r>
              <a:rPr sz="4800"/>
              <a:t>}</a:t>
            </a:r>
          </a:p>
        </p:txBody>
      </p:sp>
      <p:sp>
        <p:nvSpPr>
          <p:cNvPr id="104" name="Shape 104"/>
          <p:cNvSpPr/>
          <p:nvPr/>
        </p:nvSpPr>
        <p:spPr>
          <a:xfrm>
            <a:off x="6959600" y="2971800"/>
            <a:ext cx="228601" cy="3937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6735540" y="3197278"/>
            <a:ext cx="2691853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G = &lt;g&gt;; H = &lt;h&gt;</a:t>
            </a:r>
          </a:p>
        </p:txBody>
      </p:sp>
      <p:sp>
        <p:nvSpPr>
          <p:cNvPr id="106" name="Shape 106"/>
          <p:cNvSpPr/>
          <p:nvPr/>
        </p:nvSpPr>
        <p:spPr>
          <a:xfrm>
            <a:off x="9398000" y="63627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107" name="Shape 107"/>
          <p:cNvSpPr/>
          <p:nvPr/>
        </p:nvSpPr>
        <p:spPr>
          <a:xfrm>
            <a:off x="8432800" y="69977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108" name="Shape 108"/>
          <p:cNvSpPr/>
          <p:nvPr/>
        </p:nvSpPr>
        <p:spPr>
          <a:xfrm>
            <a:off x="7023100" y="76073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109" name="Shape 109"/>
          <p:cNvSpPr/>
          <p:nvPr/>
        </p:nvSpPr>
        <p:spPr>
          <a:xfrm>
            <a:off x="6324600" y="83058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110" name="dropped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29700" y="6979069"/>
            <a:ext cx="3683000" cy="25332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1" build="p" bldLvl="5" animBg="1" advAuto="0"/>
      <p:bldP spid="96" grpId="2" animBg="1" advAuto="0"/>
      <p:bldP spid="97" grpId="3" animBg="1" advAuto="0"/>
      <p:bldP spid="98" grpId="4" animBg="1" advAuto="0"/>
      <p:bldP spid="99" grpId="5" animBg="1" advAuto="0"/>
      <p:bldP spid="100" grpId="6" animBg="1" advAuto="0"/>
      <p:bldP spid="101" grpId="7" animBg="1" advAuto="0"/>
      <p:bldP spid="102" grpId="8" animBg="1" advAuto="0"/>
      <p:bldP spid="103" grpId="9" animBg="1" advAuto="0"/>
      <p:bldP spid="104" grpId="10" animBg="1" advAuto="0"/>
      <p:bldP spid="105" grpId="11" animBg="1" advAuto="0"/>
      <p:bldP spid="106" grpId="13" animBg="1" advAuto="0"/>
      <p:bldP spid="107" grpId="14" animBg="1" advAuto="0"/>
      <p:bldP spid="108" grpId="15" animBg="1" advAuto="0"/>
      <p:bldP spid="109" grpId="16" animBg="1" advAuto="0"/>
      <p:bldP spid="110" grpId="1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673100" y="2324100"/>
            <a:ext cx="11861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Composite-order bilinear group: (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T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e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 where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N = pqr</a:t>
            </a: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Subgroup hiding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[BGN05]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</a:t>
            </a:r>
            <a:endParaRPr sz="260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</p:txBody>
      </p:sp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Subgroup hiding</a:t>
            </a:r>
          </a:p>
        </p:txBody>
      </p:sp>
      <p:sp>
        <p:nvSpPr>
          <p:cNvPr id="114" name="Shape 114"/>
          <p:cNvSpPr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5</a:t>
            </a:fld>
            <a:endParaRPr sz="1400"/>
          </a:p>
        </p:txBody>
      </p:sp>
      <p:grpSp>
        <p:nvGrpSpPr>
          <p:cNvPr id="118" name="Group 118"/>
          <p:cNvGrpSpPr/>
          <p:nvPr/>
        </p:nvGrpSpPr>
        <p:grpSpPr>
          <a:xfrm>
            <a:off x="5054599" y="3898899"/>
            <a:ext cx="2870201" cy="914401"/>
            <a:chOff x="0" y="0"/>
            <a:chExt cx="2870200" cy="914400"/>
          </a:xfrm>
        </p:grpSpPr>
        <p:sp>
          <p:nvSpPr>
            <p:cNvPr id="115" name="Shape 115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19" name="Shape 119"/>
          <p:cNvSpPr/>
          <p:nvPr/>
        </p:nvSpPr>
        <p:spPr>
          <a:xfrm>
            <a:off x="9398000" y="63627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120" name="Shape 120"/>
          <p:cNvSpPr/>
          <p:nvPr/>
        </p:nvSpPr>
        <p:spPr>
          <a:xfrm>
            <a:off x="8432800" y="6997700"/>
            <a:ext cx="24003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121" name="Shape 121"/>
          <p:cNvSpPr/>
          <p:nvPr/>
        </p:nvSpPr>
        <p:spPr>
          <a:xfrm>
            <a:off x="7023100" y="7607300"/>
            <a:ext cx="24003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122" name="Shape 122"/>
          <p:cNvSpPr/>
          <p:nvPr/>
        </p:nvSpPr>
        <p:spPr>
          <a:xfrm>
            <a:off x="6324600" y="8305800"/>
            <a:ext cx="29464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123" name="droppedImage.png"/>
          <p:cNvPicPr/>
          <p:nvPr/>
        </p:nvPicPr>
        <p:blipFill>
          <a:blip r:embed="rId2">
            <a:alphaModFix amt="40000"/>
            <a:extLst/>
          </a:blip>
          <a:stretch>
            <a:fillRect/>
          </a:stretch>
        </p:blipFill>
        <p:spPr>
          <a:xfrm>
            <a:off x="9029700" y="6979069"/>
            <a:ext cx="3683000" cy="253323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5130343" y="3124200"/>
            <a:ext cx="713666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G</a:t>
            </a:r>
            <a:r>
              <a:rPr sz="4200" baseline="-5999"/>
              <a:t>p</a:t>
            </a:r>
          </a:p>
        </p:txBody>
      </p:sp>
      <p:sp>
        <p:nvSpPr>
          <p:cNvPr id="125" name="Shape 125"/>
          <p:cNvSpPr/>
          <p:nvPr/>
        </p:nvSpPr>
        <p:spPr>
          <a:xfrm>
            <a:off x="6146800" y="3124200"/>
            <a:ext cx="713665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G</a:t>
            </a:r>
            <a:r>
              <a:rPr sz="4200" baseline="-5999"/>
              <a:t>q</a:t>
            </a:r>
          </a:p>
        </p:txBody>
      </p:sp>
      <p:sp>
        <p:nvSpPr>
          <p:cNvPr id="126" name="Shape 126"/>
          <p:cNvSpPr/>
          <p:nvPr/>
        </p:nvSpPr>
        <p:spPr>
          <a:xfrm>
            <a:off x="7158051" y="3124200"/>
            <a:ext cx="621564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G</a:t>
            </a:r>
            <a:r>
              <a:rPr sz="4200" baseline="-5999"/>
              <a:t>r</a:t>
            </a:r>
          </a:p>
        </p:txBody>
      </p:sp>
      <p:grpSp>
        <p:nvGrpSpPr>
          <p:cNvPr id="130" name="Group 130"/>
          <p:cNvGrpSpPr/>
          <p:nvPr/>
        </p:nvGrpSpPr>
        <p:grpSpPr>
          <a:xfrm>
            <a:off x="1066799" y="5994399"/>
            <a:ext cx="2870201" cy="914401"/>
            <a:chOff x="0" y="0"/>
            <a:chExt cx="2870200" cy="914400"/>
          </a:xfrm>
        </p:grpSpPr>
        <p:sp>
          <p:nvSpPr>
            <p:cNvPr id="127" name="Shape 127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31" name="Shape 131"/>
          <p:cNvSpPr/>
          <p:nvPr/>
        </p:nvSpPr>
        <p:spPr>
          <a:xfrm>
            <a:off x="4114304" y="6083300"/>
            <a:ext cx="434344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≈</a:t>
            </a:r>
          </a:p>
        </p:txBody>
      </p:sp>
      <p:grpSp>
        <p:nvGrpSpPr>
          <p:cNvPr id="134" name="Group 134"/>
          <p:cNvGrpSpPr/>
          <p:nvPr/>
        </p:nvGrpSpPr>
        <p:grpSpPr>
          <a:xfrm>
            <a:off x="4686299" y="5994399"/>
            <a:ext cx="1879601" cy="901702"/>
            <a:chOff x="0" y="0"/>
            <a:chExt cx="1879600" cy="901700"/>
          </a:xfrm>
        </p:grpSpPr>
        <p:sp>
          <p:nvSpPr>
            <p:cNvPr id="132" name="Shape 132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1066799" y="8026399"/>
            <a:ext cx="2870201" cy="914401"/>
            <a:chOff x="0" y="0"/>
            <a:chExt cx="2870200" cy="914400"/>
          </a:xfrm>
        </p:grpSpPr>
        <p:sp>
          <p:nvSpPr>
            <p:cNvPr id="135" name="Shape 135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39" name="Shape 139"/>
          <p:cNvSpPr/>
          <p:nvPr/>
        </p:nvSpPr>
        <p:spPr>
          <a:xfrm>
            <a:off x="4089400" y="7086600"/>
            <a:ext cx="434344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≈</a:t>
            </a:r>
          </a:p>
        </p:txBody>
      </p:sp>
      <p:sp>
        <p:nvSpPr>
          <p:cNvPr id="140" name="Shape 140"/>
          <p:cNvSpPr/>
          <p:nvPr/>
        </p:nvSpPr>
        <p:spPr>
          <a:xfrm>
            <a:off x="4686299" y="80263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5664200" y="80264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4089400" y="8064500"/>
            <a:ext cx="434344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≈</a:t>
            </a:r>
          </a:p>
        </p:txBody>
      </p:sp>
      <p:grpSp>
        <p:nvGrpSpPr>
          <p:cNvPr id="145" name="Group 145"/>
          <p:cNvGrpSpPr/>
          <p:nvPr/>
        </p:nvGrpSpPr>
        <p:grpSpPr>
          <a:xfrm>
            <a:off x="2057399" y="6997699"/>
            <a:ext cx="1879601" cy="901702"/>
            <a:chOff x="0" y="0"/>
            <a:chExt cx="1879600" cy="901700"/>
          </a:xfrm>
        </p:grpSpPr>
        <p:sp>
          <p:nvSpPr>
            <p:cNvPr id="143" name="Shape 143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46" name="Shape 146"/>
          <p:cNvSpPr/>
          <p:nvPr/>
        </p:nvSpPr>
        <p:spPr>
          <a:xfrm>
            <a:off x="4686299" y="70103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47" name="Shape 147"/>
          <p:cNvSpPr/>
          <p:nvPr/>
        </p:nvSpPr>
        <p:spPr>
          <a:xfrm flipV="1">
            <a:off x="4330700" y="5549900"/>
            <a:ext cx="495300" cy="825501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4799686" y="5178478"/>
            <a:ext cx="3342998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(indistinguishable from)</a:t>
            </a:r>
          </a:p>
        </p:txBody>
      </p:sp>
      <p:sp>
        <p:nvSpPr>
          <p:cNvPr id="150" name="Shape 150"/>
          <p:cNvSpPr/>
          <p:nvPr/>
        </p:nvSpPr>
        <p:spPr>
          <a:xfrm>
            <a:off x="213006" y="4889500"/>
            <a:ext cx="587094" cy="156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970" h="21600" extrusionOk="0">
                <a:moveTo>
                  <a:pt x="19970" y="0"/>
                </a:moveTo>
                <a:cubicBezTo>
                  <a:pt x="19970" y="0"/>
                  <a:pt x="-1630" y="6673"/>
                  <a:pt x="98" y="14049"/>
                </a:cubicBezTo>
                <a:cubicBezTo>
                  <a:pt x="1826" y="21424"/>
                  <a:pt x="19970" y="21600"/>
                  <a:pt x="19970" y="21600"/>
                </a:cubicBezTo>
              </a:path>
            </a:pathLst>
          </a:custGeom>
          <a:ln w="25400">
            <a:solidFill/>
            <a:miter lim="400000"/>
            <a:tailEnd type="triangle"/>
          </a:ln>
        </p:spPr>
        <p:txBody>
          <a:bodyPr lIns="0" tIns="0" rIns="0" bIns="0" anchor="b"/>
          <a:lstStyle/>
          <a:p>
            <a:pPr lvl="0"/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838200" y="4619678"/>
            <a:ext cx="3129687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random element of G</a:t>
            </a:r>
          </a:p>
        </p:txBody>
      </p:sp>
      <p:sp>
        <p:nvSpPr>
          <p:cNvPr id="153" name="Shape 153"/>
          <p:cNvSpPr/>
          <p:nvPr/>
        </p:nvSpPr>
        <p:spPr>
          <a:xfrm flipV="1">
            <a:off x="6921500" y="5918199"/>
            <a:ext cx="1244600" cy="571501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8140700" y="5622978"/>
            <a:ext cx="4279900" cy="498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lvl="0" algn="l">
              <a:defRPr sz="1800"/>
            </a:pPr>
            <a:r>
              <a:rPr sz="2600"/>
              <a:t>random element of G</a:t>
            </a:r>
            <a:r>
              <a:rPr sz="2600" baseline="-5999"/>
              <a:t>p</a:t>
            </a:r>
            <a:r>
              <a:rPr sz="2600"/>
              <a:t> × G</a:t>
            </a:r>
            <a:r>
              <a:rPr sz="2600" baseline="-5999"/>
              <a:t>q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1" build="p" bldLvl="5" animBg="1" advAuto="0"/>
      <p:bldP spid="118" grpId="2" animBg="1" advAuto="0"/>
      <p:bldP spid="124" grpId="3" animBg="1" advAuto="0"/>
      <p:bldP spid="125" grpId="4" animBg="1" advAuto="0"/>
      <p:bldP spid="126" grpId="5" animBg="1" advAuto="0"/>
      <p:bldP spid="130" grpId="6" animBg="1" advAuto="0"/>
      <p:bldP spid="131" grpId="7" animBg="1" advAuto="0"/>
      <p:bldP spid="134" grpId="8" animBg="1" advAuto="0"/>
      <p:bldP spid="138" grpId="20" animBg="1" advAuto="0"/>
      <p:bldP spid="139" grpId="17" animBg="1" advAuto="0"/>
      <p:bldP spid="140" grpId="21" animBg="1" advAuto="0"/>
      <p:bldP spid="141" grpId="22" animBg="1" advAuto="0"/>
      <p:bldP spid="142" grpId="23" animBg="1" advAuto="0"/>
      <p:bldP spid="145" grpId="18" animBg="1" advAuto="0"/>
      <p:bldP spid="146" grpId="19" animBg="1" advAuto="0"/>
      <p:bldP spid="147" grpId="12" animBg="1" advAuto="0"/>
      <p:bldP spid="148" grpId="13" animBg="1" advAuto="0"/>
      <p:bldP spid="150" grpId="9" animBg="1" advAuto="0"/>
      <p:bldP spid="151" grpId="10" animBg="1" advAuto="0"/>
      <p:bldP spid="153" grpId="14" animBg="1" advAuto="0"/>
      <p:bldP spid="154" grpId="1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673100" y="2324100"/>
            <a:ext cx="11861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Projecting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can map into individual subgroups</a:t>
            </a:r>
            <a:endParaRPr sz="2600" dirty="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 dirty="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endParaRPr sz="2600" dirty="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Canceling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subgroups cancel with each other when paired </a:t>
            </a:r>
            <a:endParaRPr sz="2600" dirty="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9398000" y="6362700"/>
            <a:ext cx="29464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158" name="Shape 158"/>
          <p:cNvSpPr/>
          <p:nvPr/>
        </p:nvSpPr>
        <p:spPr>
          <a:xfrm>
            <a:off x="8432800" y="69977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159" name="Shape 159"/>
          <p:cNvSpPr/>
          <p:nvPr/>
        </p:nvSpPr>
        <p:spPr>
          <a:xfrm>
            <a:off x="7023100" y="76073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160" name="Shape 160"/>
          <p:cNvSpPr/>
          <p:nvPr/>
        </p:nvSpPr>
        <p:spPr>
          <a:xfrm>
            <a:off x="6324600" y="8305800"/>
            <a:ext cx="29464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161" name="droppedImage.png"/>
          <p:cNvPicPr/>
          <p:nvPr/>
        </p:nvPicPr>
        <p:blipFill>
          <a:blip r:embed="rId2">
            <a:alphaModFix amt="40000"/>
            <a:extLst/>
          </a:blip>
          <a:stretch>
            <a:fillRect/>
          </a:stretch>
        </p:blipFill>
        <p:spPr>
          <a:xfrm>
            <a:off x="9029700" y="6979069"/>
            <a:ext cx="3683000" cy="2533232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>
            <a:off x="1392545" y="2857500"/>
            <a:ext cx="4163264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(                  ) = </a:t>
            </a:r>
          </a:p>
        </p:txBody>
      </p:sp>
      <p:sp>
        <p:nvSpPr>
          <p:cNvPr id="163" name="Shape 163"/>
          <p:cNvSpPr/>
          <p:nvPr/>
        </p:nvSpPr>
        <p:spPr>
          <a:xfrm>
            <a:off x="415457" y="5905500"/>
            <a:ext cx="397124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e(       ,       ) = </a:t>
            </a:r>
          </a:p>
        </p:txBody>
      </p:sp>
      <p:sp>
        <p:nvSpPr>
          <p:cNvPr id="164" name="Shape 1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Projecting and canceling [F10]</a:t>
            </a:r>
          </a:p>
        </p:txBody>
      </p:sp>
      <p:sp>
        <p:nvSpPr>
          <p:cNvPr id="165" name="Shape 165"/>
          <p:cNvSpPr/>
          <p:nvPr/>
        </p:nvSpPr>
        <p:spPr>
          <a:xfrm>
            <a:off x="1142999" y="58546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2527300" y="58547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4330700" y="5905500"/>
            <a:ext cx="397124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e(       ,       ) = </a:t>
            </a:r>
          </a:p>
        </p:txBody>
      </p:sp>
      <p:sp>
        <p:nvSpPr>
          <p:cNvPr id="168" name="Shape 168"/>
          <p:cNvSpPr/>
          <p:nvPr/>
        </p:nvSpPr>
        <p:spPr>
          <a:xfrm>
            <a:off x="5054599" y="58546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6343650" y="58674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8242300" y="5905500"/>
            <a:ext cx="454660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e(       ,       ) = 1</a:t>
            </a:r>
          </a:p>
        </p:txBody>
      </p:sp>
      <p:sp>
        <p:nvSpPr>
          <p:cNvPr id="171" name="Shape 171"/>
          <p:cNvSpPr/>
          <p:nvPr/>
        </p:nvSpPr>
        <p:spPr>
          <a:xfrm>
            <a:off x="8915400" y="58547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10274300" y="58674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grpSp>
        <p:nvGrpSpPr>
          <p:cNvPr id="176" name="Group 176"/>
          <p:cNvGrpSpPr/>
          <p:nvPr/>
        </p:nvGrpSpPr>
        <p:grpSpPr>
          <a:xfrm>
            <a:off x="1663699" y="2844799"/>
            <a:ext cx="2870201" cy="914401"/>
            <a:chOff x="0" y="0"/>
            <a:chExt cx="2870200" cy="914400"/>
          </a:xfrm>
        </p:grpSpPr>
        <p:sp>
          <p:nvSpPr>
            <p:cNvPr id="173" name="Shape 173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grpSp>
        <p:nvGrpSpPr>
          <p:cNvPr id="179" name="Group 179"/>
          <p:cNvGrpSpPr/>
          <p:nvPr/>
        </p:nvGrpSpPr>
        <p:grpSpPr>
          <a:xfrm>
            <a:off x="6654802" y="2862482"/>
            <a:ext cx="584199" cy="807818"/>
            <a:chOff x="2" y="4982"/>
            <a:chExt cx="584197" cy="807817"/>
          </a:xfrm>
        </p:grpSpPr>
        <p:sp>
          <p:nvSpPr>
            <p:cNvPr id="177" name="Shape 177"/>
            <p:cNvSpPr/>
            <p:nvPr/>
          </p:nvSpPr>
          <p:spPr>
            <a:xfrm>
              <a:off x="2" y="4982"/>
              <a:ext cx="478841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4800"/>
              </a:lvl1pPr>
            </a:lstStyle>
            <a:p>
              <a:pPr lvl="0">
                <a:defRPr sz="1800"/>
              </a:pPr>
              <a:r>
                <a:rPr sz="4800"/>
                <a:t>π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431800" y="558800"/>
              <a:ext cx="152400" cy="1524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grpSp>
        <p:nvGrpSpPr>
          <p:cNvPr id="182" name="Group 182"/>
          <p:cNvGrpSpPr/>
          <p:nvPr/>
        </p:nvGrpSpPr>
        <p:grpSpPr>
          <a:xfrm>
            <a:off x="812802" y="3980082"/>
            <a:ext cx="609598" cy="807818"/>
            <a:chOff x="2" y="4982"/>
            <a:chExt cx="609597" cy="807817"/>
          </a:xfrm>
        </p:grpSpPr>
        <p:sp>
          <p:nvSpPr>
            <p:cNvPr id="180" name="Shape 180"/>
            <p:cNvSpPr/>
            <p:nvPr/>
          </p:nvSpPr>
          <p:spPr>
            <a:xfrm>
              <a:off x="2" y="4982"/>
              <a:ext cx="478841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4800"/>
              </a:lvl1pPr>
            </a:lstStyle>
            <a:p>
              <a:pPr lvl="0">
                <a:defRPr sz="1800"/>
              </a:pPr>
              <a:r>
                <a:rPr sz="4800"/>
                <a:t>π</a:t>
              </a:r>
            </a:p>
          </p:txBody>
        </p:sp>
        <p:sp>
          <p:nvSpPr>
            <p:cNvPr id="181" name="Shape 181"/>
            <p:cNvSpPr/>
            <p:nvPr/>
          </p:nvSpPr>
          <p:spPr>
            <a:xfrm>
              <a:off x="406400" y="508000"/>
              <a:ext cx="2032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863602" y="2862482"/>
            <a:ext cx="568845" cy="807818"/>
            <a:chOff x="2" y="4982"/>
            <a:chExt cx="568844" cy="807817"/>
          </a:xfrm>
        </p:grpSpPr>
        <p:sp>
          <p:nvSpPr>
            <p:cNvPr id="183" name="Shape 183"/>
            <p:cNvSpPr/>
            <p:nvPr/>
          </p:nvSpPr>
          <p:spPr>
            <a:xfrm>
              <a:off x="2" y="4982"/>
              <a:ext cx="478841" cy="8078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4800"/>
              </a:lvl1pPr>
            </a:lstStyle>
            <a:p>
              <a:pPr lvl="0">
                <a:defRPr sz="1800"/>
              </a:pPr>
              <a:r>
                <a:rPr sz="4800"/>
                <a:t>π</a:t>
              </a:r>
            </a:p>
          </p:txBody>
        </p:sp>
        <p:sp>
          <p:nvSpPr>
            <p:cNvPr id="184" name="Shape 184"/>
            <p:cNvSpPr/>
            <p:nvPr/>
          </p:nvSpPr>
          <p:spPr>
            <a:xfrm>
              <a:off x="429146" y="558800"/>
              <a:ext cx="139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86" name="Shape 186"/>
          <p:cNvSpPr/>
          <p:nvPr/>
        </p:nvSpPr>
        <p:spPr>
          <a:xfrm>
            <a:off x="5422899" y="28447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7200900" y="2819400"/>
            <a:ext cx="4163264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(                  ) = </a:t>
            </a:r>
          </a:p>
        </p:txBody>
      </p:sp>
      <p:grpSp>
        <p:nvGrpSpPr>
          <p:cNvPr id="191" name="Group 191"/>
          <p:cNvGrpSpPr/>
          <p:nvPr/>
        </p:nvGrpSpPr>
        <p:grpSpPr>
          <a:xfrm>
            <a:off x="7467599" y="2806699"/>
            <a:ext cx="2870201" cy="914401"/>
            <a:chOff x="0" y="0"/>
            <a:chExt cx="2870200" cy="914400"/>
          </a:xfrm>
        </p:grpSpPr>
        <p:sp>
          <p:nvSpPr>
            <p:cNvPr id="188" name="Shape 188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92" name="Shape 192"/>
          <p:cNvSpPr/>
          <p:nvPr/>
        </p:nvSpPr>
        <p:spPr>
          <a:xfrm>
            <a:off x="1371600" y="3975100"/>
            <a:ext cx="4163264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defRPr sz="4800"/>
            </a:lvl1pPr>
          </a:lstStyle>
          <a:p>
            <a:pPr lvl="0">
              <a:defRPr sz="1800"/>
            </a:pPr>
            <a:r>
              <a:rPr sz="4800"/>
              <a:t>(                  ) = </a:t>
            </a:r>
          </a:p>
        </p:txBody>
      </p:sp>
      <p:grpSp>
        <p:nvGrpSpPr>
          <p:cNvPr id="196" name="Group 196"/>
          <p:cNvGrpSpPr/>
          <p:nvPr/>
        </p:nvGrpSpPr>
        <p:grpSpPr>
          <a:xfrm>
            <a:off x="1638299" y="3911599"/>
            <a:ext cx="2870201" cy="914401"/>
            <a:chOff x="0" y="0"/>
            <a:chExt cx="2870200" cy="914400"/>
          </a:xfrm>
        </p:grpSpPr>
        <p:sp>
          <p:nvSpPr>
            <p:cNvPr id="193" name="Shape 193"/>
            <p:cNvSpPr/>
            <p:nvPr/>
          </p:nvSpPr>
          <p:spPr>
            <a:xfrm>
              <a:off x="-1" y="-1"/>
              <a:ext cx="901702" cy="9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995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977900" y="0"/>
              <a:ext cx="901700" cy="901700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1968500" y="12700"/>
              <a:ext cx="901700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392F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197" name="Shape 197"/>
          <p:cNvSpPr/>
          <p:nvPr/>
        </p:nvSpPr>
        <p:spPr>
          <a:xfrm>
            <a:off x="11226800" y="28067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5397500" y="3911600"/>
            <a:ext cx="901700" cy="90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E392FE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grpSp>
        <p:nvGrpSpPr>
          <p:cNvPr id="201" name="Group 201"/>
          <p:cNvGrpSpPr/>
          <p:nvPr/>
        </p:nvGrpSpPr>
        <p:grpSpPr>
          <a:xfrm>
            <a:off x="9203844" y="4140761"/>
            <a:ext cx="460857" cy="647140"/>
            <a:chOff x="23659" y="13261"/>
            <a:chExt cx="460855" cy="647138"/>
          </a:xfrm>
        </p:grpSpPr>
        <p:sp>
          <p:nvSpPr>
            <p:cNvPr id="199" name="Shape 199"/>
            <p:cNvSpPr/>
            <p:nvPr/>
          </p:nvSpPr>
          <p:spPr>
            <a:xfrm>
              <a:off x="23659" y="13261"/>
              <a:ext cx="333757" cy="647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3600"/>
              </a:lvl1pPr>
            </a:lstStyle>
            <a:p>
              <a:pPr lvl="0">
                <a:defRPr sz="1800"/>
              </a:pPr>
              <a:r>
                <a:rPr sz="3600"/>
                <a:t>λ</a:t>
              </a:r>
            </a:p>
          </p:txBody>
        </p:sp>
        <p:sp>
          <p:nvSpPr>
            <p:cNvPr id="200" name="Shape 200"/>
            <p:cNvSpPr/>
            <p:nvPr/>
          </p:nvSpPr>
          <p:spPr>
            <a:xfrm>
              <a:off x="332114" y="406400"/>
              <a:ext cx="152401" cy="1524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202" name="Shape 202"/>
          <p:cNvSpPr/>
          <p:nvPr/>
        </p:nvSpPr>
        <p:spPr>
          <a:xfrm>
            <a:off x="9989529" y="3530600"/>
            <a:ext cx="520294" cy="1491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96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sz="1800"/>
            </a:pPr>
            <a:r>
              <a:rPr sz="9600"/>
              <a:t>{</a:t>
            </a:r>
          </a:p>
        </p:txBody>
      </p:sp>
      <p:sp>
        <p:nvSpPr>
          <p:cNvPr id="203" name="Shape 203"/>
          <p:cNvSpPr/>
          <p:nvPr/>
        </p:nvSpPr>
        <p:spPr>
          <a:xfrm>
            <a:off x="10311523" y="3187701"/>
            <a:ext cx="1909726" cy="223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lnSpc>
                <a:spcPct val="70000"/>
              </a:lnSpc>
              <a:defRPr sz="1800"/>
            </a:pPr>
            <a:r>
              <a:rPr sz="3600" dirty="0"/>
              <a:t>0 mod p</a:t>
            </a:r>
          </a:p>
          <a:p>
            <a:pPr lvl="0">
              <a:lnSpc>
                <a:spcPct val="70000"/>
              </a:lnSpc>
              <a:defRPr sz="1800"/>
            </a:pPr>
            <a:r>
              <a:rPr sz="3600" dirty="0"/>
              <a:t>1 mod q</a:t>
            </a:r>
          </a:p>
          <a:p>
            <a:pPr lvl="0">
              <a:lnSpc>
                <a:spcPct val="70000"/>
              </a:lnSpc>
              <a:defRPr sz="1800"/>
            </a:pPr>
            <a:r>
              <a:rPr sz="3600" dirty="0"/>
              <a:t>0 mod r</a:t>
            </a:r>
          </a:p>
          <a:p>
            <a:pPr lvl="0">
              <a:lnSpc>
                <a:spcPct val="70000"/>
              </a:lnSpc>
              <a:defRPr sz="1800"/>
            </a:pPr>
            <a:endParaRPr sz="3600" dirty="0"/>
          </a:p>
        </p:txBody>
      </p:sp>
      <p:sp>
        <p:nvSpPr>
          <p:cNvPr id="204" name="Shape 204"/>
          <p:cNvSpPr/>
          <p:nvPr/>
        </p:nvSpPr>
        <p:spPr>
          <a:xfrm>
            <a:off x="9671472" y="4063999"/>
            <a:ext cx="419808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≡</a:t>
            </a:r>
          </a:p>
        </p:txBody>
      </p:sp>
      <p:sp>
        <p:nvSpPr>
          <p:cNvPr id="205" name="Shape 205"/>
          <p:cNvSpPr/>
          <p:nvPr/>
        </p:nvSpPr>
        <p:spPr>
          <a:xfrm flipH="1" flipV="1">
            <a:off x="6946900" y="3619500"/>
            <a:ext cx="165101" cy="5715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6761845" y="4114800"/>
            <a:ext cx="247986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CRT to find </a:t>
            </a:r>
          </a:p>
        </p:txBody>
      </p:sp>
      <p:grpSp>
        <p:nvGrpSpPr>
          <p:cNvPr id="210" name="Group 210"/>
          <p:cNvGrpSpPr/>
          <p:nvPr/>
        </p:nvGrpSpPr>
        <p:grpSpPr>
          <a:xfrm>
            <a:off x="6811863" y="4847744"/>
            <a:ext cx="5664201" cy="664059"/>
            <a:chOff x="0" y="9044"/>
            <a:chExt cx="5664200" cy="664057"/>
          </a:xfrm>
        </p:grpSpPr>
        <p:sp>
          <p:nvSpPr>
            <p:cNvPr id="207" name="Shape 207"/>
            <p:cNvSpPr/>
            <p:nvPr/>
          </p:nvSpPr>
          <p:spPr>
            <a:xfrm>
              <a:off x="0" y="9044"/>
              <a:ext cx="5664200" cy="6640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b">
              <a:spAutoFit/>
            </a:bodyPr>
            <a:lstStyle/>
            <a:p>
              <a:pPr lvl="0" algn="l">
                <a:defRPr sz="1800"/>
              </a:pPr>
              <a:r>
                <a:rPr sz="3600" dirty="0"/>
                <a:t>π (</a:t>
              </a:r>
              <a:r>
                <a:rPr sz="3600" dirty="0" err="1"/>
                <a:t>g</a:t>
              </a:r>
              <a:r>
                <a:rPr sz="3600" baseline="-5999" dirty="0" err="1"/>
                <a:t>p</a:t>
              </a:r>
              <a:r>
                <a:rPr sz="3600" dirty="0" err="1"/>
                <a:t>g</a:t>
              </a:r>
              <a:r>
                <a:rPr sz="3600" baseline="-5999" dirty="0" err="1"/>
                <a:t>q</a:t>
              </a:r>
              <a:r>
                <a:rPr sz="3600" dirty="0" err="1"/>
                <a:t>g</a:t>
              </a:r>
              <a:r>
                <a:rPr sz="3600" baseline="-5999" dirty="0" err="1"/>
                <a:t>r</a:t>
              </a:r>
              <a:r>
                <a:rPr sz="3600" dirty="0"/>
                <a:t>) = (</a:t>
              </a:r>
              <a:r>
                <a:rPr sz="3600" dirty="0" err="1"/>
                <a:t>g</a:t>
              </a:r>
              <a:r>
                <a:rPr sz="3600" baseline="31999" dirty="0" err="1"/>
                <a:t>qr</a:t>
              </a:r>
              <a:r>
                <a:rPr sz="3600" dirty="0" err="1"/>
                <a:t>g</a:t>
              </a:r>
              <a:r>
                <a:rPr sz="3600" baseline="31999" dirty="0" err="1"/>
                <a:t>pr</a:t>
              </a:r>
              <a:r>
                <a:rPr sz="3600" dirty="0" err="1"/>
                <a:t>g</a:t>
              </a:r>
              <a:r>
                <a:rPr sz="3600" baseline="31999" dirty="0" err="1"/>
                <a:t>pq</a:t>
              </a:r>
              <a:r>
                <a:rPr sz="3600" dirty="0"/>
                <a:t>)</a:t>
              </a:r>
              <a:r>
                <a:rPr sz="3600" baseline="31999" dirty="0"/>
                <a:t>λ</a:t>
              </a:r>
              <a:r>
                <a:rPr sz="3600" dirty="0"/>
                <a:t>  ≡ </a:t>
              </a:r>
              <a:r>
                <a:rPr sz="3600" dirty="0" err="1"/>
                <a:t>g</a:t>
              </a:r>
              <a:r>
                <a:rPr sz="3600" baseline="-5999" dirty="0" err="1"/>
                <a:t>q</a:t>
              </a:r>
              <a:endParaRPr sz="3600" baseline="-5999" dirty="0"/>
            </a:p>
          </p:txBody>
        </p:sp>
        <p:sp>
          <p:nvSpPr>
            <p:cNvPr id="208" name="Shape 208"/>
            <p:cNvSpPr/>
            <p:nvPr/>
          </p:nvSpPr>
          <p:spPr>
            <a:xfrm>
              <a:off x="4552300" y="345550"/>
              <a:ext cx="117519" cy="107992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325536" y="469900"/>
              <a:ext cx="114301" cy="1143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</p:grpSp>
      <p:sp>
        <p:nvSpPr>
          <p:cNvPr id="211" name="Shape 211"/>
          <p:cNvSpPr/>
          <p:nvPr/>
        </p:nvSpPr>
        <p:spPr>
          <a:xfrm flipH="1" flipV="1">
            <a:off x="1104900" y="6807200"/>
            <a:ext cx="838200" cy="20066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2" name="Shape 212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6</a:t>
            </a:fld>
            <a:endParaRPr sz="1400"/>
          </a:p>
        </p:txBody>
      </p:sp>
      <p:sp>
        <p:nvSpPr>
          <p:cNvPr id="213" name="Shape 213"/>
          <p:cNvSpPr/>
          <p:nvPr/>
        </p:nvSpPr>
        <p:spPr>
          <a:xfrm>
            <a:off x="393700" y="8788400"/>
            <a:ext cx="859963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 algn="l">
              <a:defRPr sz="1800"/>
            </a:pPr>
            <a:r>
              <a:rPr sz="3600"/>
              <a:t>e(g</a:t>
            </a:r>
            <a:r>
              <a:rPr sz="3600" baseline="-5999"/>
              <a:t>p</a:t>
            </a:r>
            <a:r>
              <a:rPr sz="3600"/>
              <a:t>,g</a:t>
            </a:r>
            <a:r>
              <a:rPr sz="3600" baseline="-5999"/>
              <a:t>q</a:t>
            </a:r>
            <a:r>
              <a:rPr sz="3600"/>
              <a:t>) = e(g</a:t>
            </a:r>
            <a:r>
              <a:rPr sz="3600" baseline="31999"/>
              <a:t>qr</a:t>
            </a:r>
            <a:r>
              <a:rPr sz="3600"/>
              <a:t>,g</a:t>
            </a:r>
            <a:r>
              <a:rPr sz="3600" baseline="31999"/>
              <a:t>pr</a:t>
            </a:r>
            <a:r>
              <a:rPr sz="3600"/>
              <a:t>) = e(g,g)</a:t>
            </a:r>
            <a:r>
              <a:rPr sz="3600" baseline="31999"/>
              <a:t>pqrr</a:t>
            </a:r>
            <a:r>
              <a:rPr sz="3600"/>
              <a:t> = e(g,g)</a:t>
            </a:r>
            <a:r>
              <a:rPr sz="3600" baseline="31999"/>
              <a:t>Nr</a:t>
            </a:r>
            <a:r>
              <a:rPr sz="3600"/>
              <a:t> =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2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2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2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3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3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1" build="p" bldLvl="5" animBg="1" advAuto="0"/>
      <p:bldP spid="162" grpId="2" animBg="1" advAuto="0"/>
      <p:bldP spid="163" grpId="21" animBg="1" advAuto="0"/>
      <p:bldP spid="165" grpId="22" animBg="1" advAuto="0"/>
      <p:bldP spid="166" grpId="23" animBg="1" advAuto="0"/>
      <p:bldP spid="167" grpId="24" animBg="1" advAuto="0"/>
      <p:bldP spid="168" grpId="25" animBg="1" advAuto="0"/>
      <p:bldP spid="169" grpId="26" animBg="1" advAuto="0"/>
      <p:bldP spid="170" grpId="27" animBg="1" advAuto="0"/>
      <p:bldP spid="171" grpId="28" animBg="1" advAuto="0"/>
      <p:bldP spid="172" grpId="29" animBg="1" advAuto="0"/>
      <p:bldP spid="176" grpId="3" animBg="1" advAuto="0"/>
      <p:bldP spid="179" grpId="6" animBg="1" advAuto="0"/>
      <p:bldP spid="182" grpId="7" animBg="1" advAuto="0"/>
      <p:bldP spid="185" grpId="4" animBg="1" advAuto="0"/>
      <p:bldP spid="186" grpId="5" animBg="1" advAuto="0"/>
      <p:bldP spid="187" grpId="8" animBg="1" advAuto="0"/>
      <p:bldP spid="191" grpId="9" animBg="1" advAuto="0"/>
      <p:bldP spid="192" grpId="10" animBg="1" advAuto="0"/>
      <p:bldP spid="196" grpId="11" animBg="1" advAuto="0"/>
      <p:bldP spid="197" grpId="12" animBg="1" advAuto="0"/>
      <p:bldP spid="198" grpId="13" animBg="1" advAuto="0"/>
      <p:bldP spid="201" grpId="16" animBg="1" advAuto="0"/>
      <p:bldP spid="202" grpId="17" animBg="1" advAuto="0"/>
      <p:bldP spid="203" grpId="18" animBg="1" advAuto="0"/>
      <p:bldP spid="204" grpId="19" animBg="1" advAuto="0"/>
      <p:bldP spid="205" grpId="14" animBg="1" advAuto="0"/>
      <p:bldP spid="206" grpId="15" animBg="1" advAuto="0"/>
      <p:bldP spid="210" grpId="20" animBg="1" advAuto="0"/>
      <p:bldP spid="211" grpId="30" animBg="1" advAuto="0"/>
      <p:bldP spid="213" grpId="3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Parameter hiding [L12]</a:t>
            </a:r>
          </a:p>
        </p:txBody>
      </p:sp>
      <p:sp>
        <p:nvSpPr>
          <p:cNvPr id="216" name="Shape 216"/>
          <p:cNvSpPr/>
          <p:nvPr/>
        </p:nvSpPr>
        <p:spPr>
          <a:xfrm>
            <a:off x="673100" y="2324100"/>
            <a:ext cx="11861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Parameter hiding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: under the right circumstances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correlated elements are distributed identically to random elements</a:t>
            </a:r>
          </a:p>
          <a:p>
            <a:pPr lvl="0" algn="l">
              <a:spcBef>
                <a:spcPts val="4800"/>
              </a:spcBef>
              <a:defRPr sz="1800"/>
            </a:pPr>
            <a:endParaRPr sz="2600" dirty="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*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this should be true even when you see values in other subgroups involving exponents a and b (e.g., </a:t>
            </a:r>
            <a:r>
              <a:rPr sz="2600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p</a:t>
            </a:r>
            <a:r>
              <a:rPr sz="2600" baseline="31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a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and </a:t>
            </a:r>
            <a:r>
              <a:rPr sz="2600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g</a:t>
            </a:r>
            <a:r>
              <a:rPr sz="2600" baseline="-5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p</a:t>
            </a:r>
            <a:r>
              <a:rPr sz="2600" baseline="31999" dirty="0" err="1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b</a:t>
            </a: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)</a:t>
            </a:r>
            <a:endParaRPr sz="2600" dirty="0">
              <a:solidFill>
                <a:srgbClr val="0061FF"/>
              </a:solidFill>
              <a:latin typeface="+mj-lt"/>
              <a:ea typeface="+mj-ea"/>
              <a:cs typeface="+mj-cs"/>
              <a:sym typeface="Helvetica Neue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9398000" y="6362700"/>
            <a:ext cx="29464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218" name="Shape 218"/>
          <p:cNvSpPr/>
          <p:nvPr/>
        </p:nvSpPr>
        <p:spPr>
          <a:xfrm>
            <a:off x="8432800" y="6997700"/>
            <a:ext cx="24003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219" name="Shape 219"/>
          <p:cNvSpPr/>
          <p:nvPr/>
        </p:nvSpPr>
        <p:spPr>
          <a:xfrm>
            <a:off x="7023100" y="7607300"/>
            <a:ext cx="2400300" cy="533400"/>
          </a:xfrm>
          <a:prstGeom prst="rect">
            <a:avLst/>
          </a:prstGeom>
          <a:solidFill>
            <a:srgbClr val="FFFBB9">
              <a:alpha val="40000"/>
            </a:srgbClr>
          </a:solidFill>
          <a:ln w="25400">
            <a:solidFill>
              <a:srgbClr val="000000">
                <a:alpha val="4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220" name="Shape 220"/>
          <p:cNvSpPr/>
          <p:nvPr/>
        </p:nvSpPr>
        <p:spPr>
          <a:xfrm>
            <a:off x="6324600" y="83058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221" name="droppedImage.png"/>
          <p:cNvPicPr/>
          <p:nvPr/>
        </p:nvPicPr>
        <p:blipFill>
          <a:blip r:embed="rId2">
            <a:alphaModFix amt="40000"/>
            <a:extLst/>
          </a:blip>
          <a:stretch>
            <a:fillRect/>
          </a:stretch>
        </p:blipFill>
        <p:spPr>
          <a:xfrm>
            <a:off x="9029700" y="6979069"/>
            <a:ext cx="3683000" cy="2533232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Shape 222"/>
          <p:cNvSpPr/>
          <p:nvPr/>
        </p:nvSpPr>
        <p:spPr>
          <a:xfrm>
            <a:off x="1357011" y="3352800"/>
            <a:ext cx="427253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x-correlated sample: </a:t>
            </a:r>
          </a:p>
        </p:txBody>
      </p:sp>
      <p:sp>
        <p:nvSpPr>
          <p:cNvPr id="223" name="Shape 223"/>
          <p:cNvSpPr/>
          <p:nvPr/>
        </p:nvSpPr>
        <p:spPr>
          <a:xfrm>
            <a:off x="8107248" y="3352800"/>
            <a:ext cx="3569361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: random sample </a:t>
            </a:r>
          </a:p>
        </p:txBody>
      </p:sp>
      <p:sp>
        <p:nvSpPr>
          <p:cNvPr id="224" name="Shape 224"/>
          <p:cNvSpPr/>
          <p:nvPr/>
        </p:nvSpPr>
        <p:spPr>
          <a:xfrm>
            <a:off x="5402743" y="4064000"/>
            <a:ext cx="1388066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g</a:t>
            </a:r>
            <a:r>
              <a:rPr sz="4200" baseline="-5999"/>
              <a:t>q</a:t>
            </a:r>
            <a:r>
              <a:rPr sz="4200" baseline="31999"/>
              <a:t>ax+b</a:t>
            </a:r>
          </a:p>
        </p:txBody>
      </p:sp>
      <p:grpSp>
        <p:nvGrpSpPr>
          <p:cNvPr id="231" name="Group 231"/>
          <p:cNvGrpSpPr/>
          <p:nvPr/>
        </p:nvGrpSpPr>
        <p:grpSpPr>
          <a:xfrm>
            <a:off x="5638800" y="3225800"/>
            <a:ext cx="901701" cy="901701"/>
            <a:chOff x="0" y="0"/>
            <a:chExt cx="901700" cy="901700"/>
          </a:xfrm>
        </p:grpSpPr>
        <p:grpSp>
          <p:nvGrpSpPr>
            <p:cNvPr id="227" name="Group 227"/>
            <p:cNvGrpSpPr/>
            <p:nvPr/>
          </p:nvGrpSpPr>
          <p:grpSpPr>
            <a:xfrm>
              <a:off x="0" y="0"/>
              <a:ext cx="901701" cy="901701"/>
              <a:chOff x="0" y="0"/>
              <a:chExt cx="901700" cy="901700"/>
            </a:xfrm>
          </p:grpSpPr>
          <p:sp>
            <p:nvSpPr>
              <p:cNvPr id="225" name="Shape 225"/>
              <p:cNvSpPr/>
              <p:nvPr/>
            </p:nvSpPr>
            <p:spPr>
              <a:xfrm>
                <a:off x="0" y="0"/>
                <a:ext cx="901701" cy="901701"/>
              </a:xfrm>
              <a:prstGeom prst="rect">
                <a:avLst/>
              </a:prstGeom>
              <a:solidFill>
                <a:srgbClr val="B1DD8C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600"/>
                </a:pP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 flipH="1">
                <a:off x="144206" y="216408"/>
                <a:ext cx="622240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228" name="Shape 228"/>
            <p:cNvSpPr/>
            <p:nvPr/>
          </p:nvSpPr>
          <p:spPr>
            <a:xfrm flipH="1">
              <a:off x="162305" y="730377"/>
              <a:ext cx="56807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 flipH="1">
              <a:off x="135255" y="559054"/>
              <a:ext cx="63125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 flipH="1">
              <a:off x="126237" y="387730"/>
              <a:ext cx="64020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7251701" y="3238500"/>
            <a:ext cx="901701" cy="901702"/>
            <a:chOff x="0" y="0"/>
            <a:chExt cx="901700" cy="901700"/>
          </a:xfrm>
        </p:grpSpPr>
        <p:sp>
          <p:nvSpPr>
            <p:cNvPr id="232" name="Shape 232"/>
            <p:cNvSpPr/>
            <p:nvPr/>
          </p:nvSpPr>
          <p:spPr>
            <a:xfrm>
              <a:off x="0" y="0"/>
              <a:ext cx="901700" cy="901701"/>
            </a:xfrm>
            <a:prstGeom prst="rect">
              <a:avLst/>
            </a:prstGeom>
            <a:solidFill>
              <a:srgbClr val="B1DD8C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600"/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36067" y="18033"/>
              <a:ext cx="838579" cy="82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181" y="19956"/>
                  </a:moveTo>
                  <a:lnTo>
                    <a:pt x="929" y="13852"/>
                  </a:lnTo>
                  <a:lnTo>
                    <a:pt x="18348" y="18783"/>
                  </a:lnTo>
                  <a:lnTo>
                    <a:pt x="1858" y="7043"/>
                  </a:lnTo>
                  <a:lnTo>
                    <a:pt x="7200" y="20426"/>
                  </a:lnTo>
                  <a:lnTo>
                    <a:pt x="20206" y="1409"/>
                  </a:lnTo>
                  <a:lnTo>
                    <a:pt x="232" y="20661"/>
                  </a:lnTo>
                  <a:lnTo>
                    <a:pt x="9987" y="5400"/>
                  </a:lnTo>
                  <a:lnTo>
                    <a:pt x="19742" y="12913"/>
                  </a:lnTo>
                  <a:lnTo>
                    <a:pt x="13935" y="20426"/>
                  </a:lnTo>
                  <a:lnTo>
                    <a:pt x="20671" y="5870"/>
                  </a:lnTo>
                  <a:lnTo>
                    <a:pt x="12542" y="2583"/>
                  </a:lnTo>
                  <a:lnTo>
                    <a:pt x="2090" y="2113"/>
                  </a:lnTo>
                  <a:lnTo>
                    <a:pt x="11148" y="20191"/>
                  </a:lnTo>
                  <a:lnTo>
                    <a:pt x="15097" y="12678"/>
                  </a:lnTo>
                  <a:lnTo>
                    <a:pt x="6735" y="4461"/>
                  </a:lnTo>
                  <a:lnTo>
                    <a:pt x="0" y="4461"/>
                  </a:lnTo>
                  <a:lnTo>
                    <a:pt x="14864" y="939"/>
                  </a:lnTo>
                  <a:lnTo>
                    <a:pt x="21600" y="20426"/>
                  </a:lnTo>
                  <a:lnTo>
                    <a:pt x="8826" y="9626"/>
                  </a:lnTo>
                  <a:lnTo>
                    <a:pt x="929" y="10330"/>
                  </a:lnTo>
                  <a:lnTo>
                    <a:pt x="9523" y="21600"/>
                  </a:lnTo>
                  <a:lnTo>
                    <a:pt x="21368" y="10330"/>
                  </a:lnTo>
                  <a:lnTo>
                    <a:pt x="7897" y="0"/>
                  </a:lnTo>
                  <a:lnTo>
                    <a:pt x="16955" y="21130"/>
                  </a:ln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35" name="Shape 235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7</a:t>
            </a:fld>
            <a:endParaRPr sz="1400"/>
          </a:p>
        </p:txBody>
      </p:sp>
      <p:sp>
        <p:nvSpPr>
          <p:cNvPr id="236" name="Shape 236"/>
          <p:cNvSpPr/>
          <p:nvPr/>
        </p:nvSpPr>
        <p:spPr>
          <a:xfrm>
            <a:off x="7273316" y="4064000"/>
            <a:ext cx="786032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>
              <a:defRPr sz="1800"/>
            </a:pPr>
            <a:r>
              <a:rPr sz="4200"/>
              <a:t>g</a:t>
            </a:r>
            <a:r>
              <a:rPr sz="4200" baseline="-5999"/>
              <a:t>q</a:t>
            </a:r>
            <a:r>
              <a:rPr sz="4200" baseline="31999"/>
              <a:t>s</a:t>
            </a:r>
          </a:p>
        </p:txBody>
      </p:sp>
      <p:sp>
        <p:nvSpPr>
          <p:cNvPr id="237" name="Shape 237"/>
          <p:cNvSpPr/>
          <p:nvPr/>
        </p:nvSpPr>
        <p:spPr>
          <a:xfrm>
            <a:off x="1066799" y="5689599"/>
            <a:ext cx="901702" cy="901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995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1977435" y="5816600"/>
            <a:ext cx="4144982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is independent from </a:t>
            </a:r>
          </a:p>
        </p:txBody>
      </p:sp>
      <p:sp>
        <p:nvSpPr>
          <p:cNvPr id="239" name="Shape 239"/>
          <p:cNvSpPr/>
          <p:nvPr/>
        </p:nvSpPr>
        <p:spPr>
          <a:xfrm>
            <a:off x="6057900" y="5689600"/>
            <a:ext cx="901700" cy="901700"/>
          </a:xfrm>
          <a:prstGeom prst="rect">
            <a:avLst/>
          </a:prstGeom>
          <a:solidFill>
            <a:srgbClr val="B1DD8C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240" name="Shape 240"/>
          <p:cNvSpPr/>
          <p:nvPr/>
        </p:nvSpPr>
        <p:spPr>
          <a:xfrm flipV="1">
            <a:off x="1524000" y="6692900"/>
            <a:ext cx="50801" cy="2197100"/>
          </a:xfrm>
          <a:prstGeom prst="line">
            <a:avLst/>
          </a:prstGeom>
          <a:ln w="25400">
            <a:solidFill/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1" name="Shape 241"/>
          <p:cNvSpPr/>
          <p:nvPr/>
        </p:nvSpPr>
        <p:spPr>
          <a:xfrm>
            <a:off x="800100" y="8750300"/>
            <a:ext cx="9120228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0" algn="l">
              <a:defRPr sz="1800"/>
            </a:pPr>
            <a:r>
              <a:rPr sz="3600">
                <a:solidFill>
                  <a:srgbClr val="FF4013"/>
                </a:solidFill>
              </a:rPr>
              <a:t>a mod p</a:t>
            </a:r>
            <a:r>
              <a:rPr sz="3600"/>
              <a:t> reveals nothing about </a:t>
            </a:r>
            <a:r>
              <a:rPr sz="3600">
                <a:solidFill>
                  <a:srgbClr val="FF4013"/>
                </a:solidFill>
              </a:rPr>
              <a:t>a mod q</a:t>
            </a:r>
            <a:r>
              <a:rPr sz="3600"/>
              <a:t> (CRT)</a:t>
            </a:r>
          </a:p>
        </p:txBody>
      </p:sp>
      <p:sp>
        <p:nvSpPr>
          <p:cNvPr id="242" name="Shape 242"/>
          <p:cNvSpPr/>
          <p:nvPr/>
        </p:nvSpPr>
        <p:spPr>
          <a:xfrm>
            <a:off x="6702564" y="3352800"/>
            <a:ext cx="38862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9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1" build="p" bldLvl="5" animBg="1" advAuto="0"/>
      <p:bldP spid="222" grpId="2" animBg="1" advAuto="0"/>
      <p:bldP spid="223" grpId="5" animBg="1" advAuto="0"/>
      <p:bldP spid="224" grpId="4" animBg="1" advAuto="0"/>
      <p:bldP spid="231" grpId="3" animBg="1" advAuto="0"/>
      <p:bldP spid="234" grpId="6" animBg="1" advAuto="0"/>
      <p:bldP spid="236" grpId="7" animBg="1" advAuto="0"/>
      <p:bldP spid="237" grpId="9" animBg="1" advAuto="0"/>
      <p:bldP spid="238" grpId="10" animBg="1" advAuto="0"/>
      <p:bldP spid="239" grpId="11" animBg="1" advAuto="0"/>
      <p:bldP spid="240" grpId="12" animBg="1" advAuto="0"/>
      <p:bldP spid="241" grpId="13" animBg="1" advAuto="0"/>
      <p:bldP spid="242" grpId="8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Previous use/instantiation of these properties</a:t>
            </a:r>
          </a:p>
        </p:txBody>
      </p:sp>
      <p:sp>
        <p:nvSpPr>
          <p:cNvPr id="245" name="Shape 245"/>
          <p:cNvSpPr/>
          <p:nvPr/>
        </p:nvSpPr>
        <p:spPr>
          <a:xfrm>
            <a:off x="5384800" y="2019300"/>
            <a:ext cx="24765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subgroup hiding</a:t>
            </a:r>
          </a:p>
        </p:txBody>
      </p:sp>
      <p:sp>
        <p:nvSpPr>
          <p:cNvPr id="246" name="Shape 246"/>
          <p:cNvSpPr/>
          <p:nvPr/>
        </p:nvSpPr>
        <p:spPr>
          <a:xfrm>
            <a:off x="5003800" y="2527300"/>
            <a:ext cx="16383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projecting</a:t>
            </a:r>
          </a:p>
        </p:txBody>
      </p:sp>
      <p:sp>
        <p:nvSpPr>
          <p:cNvPr id="247" name="Shape 247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48" name="Shape 248"/>
          <p:cNvSpPr/>
          <p:nvPr/>
        </p:nvSpPr>
        <p:spPr>
          <a:xfrm>
            <a:off x="4013200" y="3543300"/>
            <a:ext cx="2540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parameter hiding</a:t>
            </a:r>
          </a:p>
        </p:txBody>
      </p:sp>
      <p:sp>
        <p:nvSpPr>
          <p:cNvPr id="249" name="Shape 249"/>
          <p:cNvSpPr/>
          <p:nvPr/>
        </p:nvSpPr>
        <p:spPr>
          <a:xfrm>
            <a:off x="6274575" y="4310102"/>
            <a:ext cx="3200401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lvl="0" algn="l">
              <a:defRPr sz="1800"/>
            </a:pPr>
            <a:r>
              <a:rPr sz="3600" dirty="0"/>
              <a:t>[</a:t>
            </a:r>
            <a:r>
              <a:rPr sz="3600" dirty="0" smtClean="0"/>
              <a:t>BW06,</a:t>
            </a:r>
            <a:r>
              <a:rPr lang="en-US" sz="3600" dirty="0">
                <a:latin typeface="+mj-lt"/>
                <a:ea typeface="+mj-ea"/>
                <a:cs typeface="+mj-cs"/>
                <a:sym typeface="Helvetica Neue"/>
              </a:rPr>
              <a:t>M</a:t>
            </a:r>
            <a:r>
              <a:rPr sz="3600" dirty="0" smtClean="0"/>
              <a:t>SF10</a:t>
            </a:r>
            <a:r>
              <a:rPr sz="3600" dirty="0"/>
              <a:t>]</a:t>
            </a:r>
          </a:p>
        </p:txBody>
      </p:sp>
      <p:sp>
        <p:nvSpPr>
          <p:cNvPr id="250" name="Shape 250"/>
          <p:cNvSpPr/>
          <p:nvPr/>
        </p:nvSpPr>
        <p:spPr>
          <a:xfrm>
            <a:off x="431800" y="4203700"/>
            <a:ext cx="18161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[BGN05]</a:t>
            </a:r>
          </a:p>
        </p:txBody>
      </p:sp>
      <p:sp>
        <p:nvSpPr>
          <p:cNvPr id="251" name="Shape 251"/>
          <p:cNvSpPr/>
          <p:nvPr/>
        </p:nvSpPr>
        <p:spPr>
          <a:xfrm>
            <a:off x="5003800" y="2527300"/>
            <a:ext cx="16383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projecting</a:t>
            </a:r>
          </a:p>
        </p:txBody>
      </p:sp>
      <p:sp>
        <p:nvSpPr>
          <p:cNvPr id="252" name="Shape 252"/>
          <p:cNvSpPr/>
          <p:nvPr/>
        </p:nvSpPr>
        <p:spPr>
          <a:xfrm>
            <a:off x="2578100" y="4203700"/>
            <a:ext cx="35306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[BSW06,KSW08]</a:t>
            </a:r>
          </a:p>
        </p:txBody>
      </p:sp>
      <p:sp>
        <p:nvSpPr>
          <p:cNvPr id="253" name="Shape 253"/>
          <p:cNvSpPr/>
          <p:nvPr/>
        </p:nvSpPr>
        <p:spPr>
          <a:xfrm>
            <a:off x="9499600" y="4203700"/>
            <a:ext cx="30607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[W09,LW10,...]</a:t>
            </a:r>
          </a:p>
        </p:txBody>
      </p:sp>
      <p:sp>
        <p:nvSpPr>
          <p:cNvPr id="254" name="Shape 254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55" name="Shape 255"/>
          <p:cNvSpPr/>
          <p:nvPr/>
        </p:nvSpPr>
        <p:spPr>
          <a:xfrm>
            <a:off x="5003800" y="2527300"/>
            <a:ext cx="16383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projecting</a:t>
            </a:r>
          </a:p>
        </p:txBody>
      </p:sp>
      <p:sp>
        <p:nvSpPr>
          <p:cNvPr id="256" name="Shape 256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57" name="Shape 257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58" name="Shape 258"/>
          <p:cNvSpPr/>
          <p:nvPr/>
        </p:nvSpPr>
        <p:spPr>
          <a:xfrm>
            <a:off x="4013200" y="3543300"/>
            <a:ext cx="2540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parameter hiding</a:t>
            </a:r>
          </a:p>
        </p:txBody>
      </p:sp>
      <p:sp>
        <p:nvSpPr>
          <p:cNvPr id="259" name="Shape 259"/>
          <p:cNvSpPr/>
          <p:nvPr/>
        </p:nvSpPr>
        <p:spPr>
          <a:xfrm>
            <a:off x="5384800" y="2019300"/>
            <a:ext cx="24765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subgroup hiding</a:t>
            </a:r>
          </a:p>
        </p:txBody>
      </p:sp>
      <p:sp>
        <p:nvSpPr>
          <p:cNvPr id="260" name="Shape 260"/>
          <p:cNvSpPr/>
          <p:nvPr/>
        </p:nvSpPr>
        <p:spPr>
          <a:xfrm>
            <a:off x="5384800" y="2019300"/>
            <a:ext cx="24765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subgroup hiding</a:t>
            </a:r>
          </a:p>
        </p:txBody>
      </p:sp>
      <p:sp>
        <p:nvSpPr>
          <p:cNvPr id="261" name="Shape 261"/>
          <p:cNvSpPr/>
          <p:nvPr/>
        </p:nvSpPr>
        <p:spPr>
          <a:xfrm>
            <a:off x="5384800" y="2019300"/>
            <a:ext cx="24765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subgroup hiding</a:t>
            </a:r>
          </a:p>
        </p:txBody>
      </p:sp>
      <p:sp>
        <p:nvSpPr>
          <p:cNvPr id="262" name="Shape 262"/>
          <p:cNvSpPr/>
          <p:nvPr/>
        </p:nvSpPr>
        <p:spPr>
          <a:xfrm>
            <a:off x="5384800" y="2019300"/>
            <a:ext cx="24765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subgroup hiding</a:t>
            </a:r>
          </a:p>
        </p:txBody>
      </p:sp>
      <p:sp>
        <p:nvSpPr>
          <p:cNvPr id="263" name="Shape 263"/>
          <p:cNvSpPr/>
          <p:nvPr/>
        </p:nvSpPr>
        <p:spPr>
          <a:xfrm>
            <a:off x="571500" y="6489700"/>
            <a:ext cx="118618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spcBef>
                <a:spcPts val="4800"/>
              </a:spcBef>
              <a:defRPr sz="1800"/>
            </a:pPr>
            <a:r>
              <a:rPr sz="2600" dirty="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This motivates a prime-order setting in which we can get </a:t>
            </a:r>
            <a:r>
              <a:rPr sz="2600" dirty="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all properties</a:t>
            </a:r>
          </a:p>
        </p:txBody>
      </p:sp>
      <p:sp>
        <p:nvSpPr>
          <p:cNvPr id="264" name="Shape 264"/>
          <p:cNvSpPr/>
          <p:nvPr/>
        </p:nvSpPr>
        <p:spPr>
          <a:xfrm>
            <a:off x="1663700" y="7086600"/>
            <a:ext cx="11430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[F10]</a:t>
            </a:r>
          </a:p>
        </p:txBody>
      </p:sp>
      <p:sp>
        <p:nvSpPr>
          <p:cNvPr id="265" name="Shape 265"/>
          <p:cNvSpPr/>
          <p:nvPr/>
        </p:nvSpPr>
        <p:spPr>
          <a:xfrm>
            <a:off x="10198100" y="7086600"/>
            <a:ext cx="11430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[L12]</a:t>
            </a:r>
          </a:p>
        </p:txBody>
      </p:sp>
      <p:sp>
        <p:nvSpPr>
          <p:cNvPr id="266" name="Shape 266"/>
          <p:cNvSpPr/>
          <p:nvPr/>
        </p:nvSpPr>
        <p:spPr>
          <a:xfrm>
            <a:off x="6045200" y="7086600"/>
            <a:ext cx="14605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l">
              <a:defRPr sz="3600"/>
            </a:lvl1pPr>
          </a:lstStyle>
          <a:p>
            <a:pPr lvl="0">
              <a:defRPr sz="1800"/>
            </a:pPr>
            <a:r>
              <a:rPr sz="3600"/>
              <a:t>[SC12]</a:t>
            </a:r>
          </a:p>
        </p:txBody>
      </p:sp>
      <p:sp>
        <p:nvSpPr>
          <p:cNvPr id="268" name="Shape 268"/>
          <p:cNvSpPr/>
          <p:nvPr/>
        </p:nvSpPr>
        <p:spPr>
          <a:xfrm>
            <a:off x="5003800" y="2527300"/>
            <a:ext cx="16383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projecting</a:t>
            </a:r>
          </a:p>
        </p:txBody>
      </p:sp>
      <p:sp>
        <p:nvSpPr>
          <p:cNvPr id="269" name="Shape 269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70" name="Shape 270"/>
          <p:cNvSpPr/>
          <p:nvPr/>
        </p:nvSpPr>
        <p:spPr>
          <a:xfrm>
            <a:off x="264967" y="7937381"/>
            <a:ext cx="3967433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600" b="1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>
              <a:defRPr sz="1800" b="0"/>
            </a:pPr>
            <a:r>
              <a:rPr lang="en-US" sz="2600" b="1" dirty="0" smtClean="0"/>
              <a:t>SH + </a:t>
            </a:r>
          </a:p>
          <a:p>
            <a:pPr lvl="0">
              <a:defRPr sz="1800" b="0"/>
            </a:pPr>
            <a:r>
              <a:rPr lang="en-US" sz="2600" b="1" dirty="0" smtClean="0"/>
              <a:t>(Projecting </a:t>
            </a:r>
            <a:r>
              <a:rPr sz="2600" b="1" dirty="0" smtClean="0"/>
              <a:t>or</a:t>
            </a:r>
            <a:r>
              <a:rPr lang="en-US" sz="2600" b="1" dirty="0" smtClean="0"/>
              <a:t> Canceling)</a:t>
            </a:r>
            <a:endParaRPr sz="2600" b="1" dirty="0"/>
          </a:p>
        </p:txBody>
      </p:sp>
      <p:sp>
        <p:nvSpPr>
          <p:cNvPr id="272" name="Shape 272"/>
          <p:cNvSpPr/>
          <p:nvPr/>
        </p:nvSpPr>
        <p:spPr>
          <a:xfrm>
            <a:off x="5003800" y="2527300"/>
            <a:ext cx="16383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projecting</a:t>
            </a:r>
          </a:p>
        </p:txBody>
      </p:sp>
      <p:sp>
        <p:nvSpPr>
          <p:cNvPr id="273" name="Shape 273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75" name="Shape 275"/>
          <p:cNvSpPr/>
          <p:nvPr/>
        </p:nvSpPr>
        <p:spPr>
          <a:xfrm>
            <a:off x="4737100" y="3035300"/>
            <a:ext cx="1524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canceling</a:t>
            </a:r>
          </a:p>
        </p:txBody>
      </p:sp>
      <p:sp>
        <p:nvSpPr>
          <p:cNvPr id="276" name="Shape 276"/>
          <p:cNvSpPr/>
          <p:nvPr/>
        </p:nvSpPr>
        <p:spPr>
          <a:xfrm>
            <a:off x="4013200" y="3543300"/>
            <a:ext cx="2540000" cy="4572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parameter hiding</a:t>
            </a:r>
          </a:p>
        </p:txBody>
      </p:sp>
      <p:sp>
        <p:nvSpPr>
          <p:cNvPr id="277" name="Shape 277"/>
          <p:cNvSpPr/>
          <p:nvPr/>
        </p:nvSpPr>
        <p:spPr>
          <a:xfrm>
            <a:off x="10998200" y="6486245"/>
            <a:ext cx="1215192" cy="498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l">
              <a:spcBef>
                <a:spcPts val="4800"/>
              </a:spcBef>
              <a:def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0061FF"/>
                </a:solidFill>
              </a:rPr>
              <a:t>at once</a:t>
            </a:r>
          </a:p>
        </p:txBody>
      </p:sp>
      <p:sp>
        <p:nvSpPr>
          <p:cNvPr id="278" name="Shape 278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8</a:t>
            </a:fld>
            <a:endParaRPr sz="1400"/>
          </a:p>
        </p:txBody>
      </p:sp>
      <p:pic>
        <p:nvPicPr>
          <p:cNvPr id="279" name="dropped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02313" y="2311400"/>
            <a:ext cx="3101987" cy="213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Shape 280"/>
          <p:cNvSpPr/>
          <p:nvPr/>
        </p:nvSpPr>
        <p:spPr>
          <a:xfrm>
            <a:off x="8894527" y="6518966"/>
            <a:ext cx="3175000" cy="469900"/>
          </a:xfrm>
          <a:prstGeom prst="rect">
            <a:avLst/>
          </a:prstGeom>
          <a:ln w="38100">
            <a:solidFill>
              <a:srgbClr val="FF4013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600"/>
            </a:pPr>
            <a:endParaRPr/>
          </a:p>
        </p:txBody>
      </p:sp>
      <p:sp>
        <p:nvSpPr>
          <p:cNvPr id="39" name="Shape 270"/>
          <p:cNvSpPr/>
          <p:nvPr/>
        </p:nvSpPr>
        <p:spPr>
          <a:xfrm>
            <a:off x="5686027" y="8102600"/>
            <a:ext cx="2568011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600" b="1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>
              <a:defRPr sz="1800" b="0"/>
            </a:pPr>
            <a:r>
              <a:rPr lang="en-US" sz="2600" b="1" dirty="0" smtClean="0"/>
              <a:t>SH + Projecting </a:t>
            </a:r>
          </a:p>
          <a:p>
            <a:pPr lvl="0">
              <a:defRPr sz="1800" b="0"/>
            </a:pPr>
            <a:r>
              <a:rPr lang="en-US" sz="2600" b="1" dirty="0" smtClean="0"/>
              <a:t>+ Canceling</a:t>
            </a:r>
            <a:endParaRPr sz="2600" b="1" dirty="0"/>
          </a:p>
        </p:txBody>
      </p:sp>
      <p:sp>
        <p:nvSpPr>
          <p:cNvPr id="41" name="Shape 270"/>
          <p:cNvSpPr/>
          <p:nvPr/>
        </p:nvSpPr>
        <p:spPr>
          <a:xfrm>
            <a:off x="9218871" y="8337490"/>
            <a:ext cx="328134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600" b="1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 lvl="0">
              <a:defRPr sz="1800" b="0"/>
            </a:pPr>
            <a:r>
              <a:rPr lang="en-US" sz="2600" b="1" dirty="0" smtClean="0"/>
              <a:t>SH + Canceling + 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5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3" animBg="1" advAuto="0"/>
      <p:bldP spid="250" grpId="1" animBg="1" advAuto="0"/>
      <p:bldP spid="252" grpId="2" animBg="1" advAuto="0"/>
      <p:bldP spid="253" grpId="4" animBg="1" advAuto="0"/>
      <p:bldP spid="263" grpId="5" build="p" bldLvl="5" animBg="1" advAuto="0"/>
      <p:bldP spid="264" grpId="6" animBg="1" advAuto="0"/>
      <p:bldP spid="265" grpId="9" animBg="1" advAuto="0"/>
      <p:bldP spid="266" grpId="8" animBg="1" advAuto="0"/>
      <p:bldP spid="270" grpId="7" animBg="1" advAuto="0"/>
      <p:bldP spid="277" grpId="10" animBg="1" advAuto="0"/>
      <p:bldP spid="280" grpId="11" animBg="1" advAuto="0"/>
      <p:bldP spid="39" grpId="0" animBg="1" advAuto="0"/>
      <p:bldP spid="41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Translating properties to prime-order setting</a:t>
            </a:r>
          </a:p>
        </p:txBody>
      </p:sp>
      <p:sp>
        <p:nvSpPr>
          <p:cNvPr id="292" name="Shape 292"/>
          <p:cNvSpPr>
            <a:spLocks noGrp="1"/>
          </p:cNvSpPr>
          <p:nvPr>
            <p:ph type="sldNum" sz="quarter" idx="4294967295"/>
          </p:nvPr>
        </p:nvSpPr>
        <p:spPr>
          <a:xfrm>
            <a:off x="12268200" y="9194800"/>
            <a:ext cx="312014" cy="30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9</a:t>
            </a:fld>
            <a:endParaRPr sz="1400"/>
          </a:p>
        </p:txBody>
      </p:sp>
      <p:sp>
        <p:nvSpPr>
          <p:cNvPr id="293" name="Shape 293"/>
          <p:cNvSpPr/>
          <p:nvPr/>
        </p:nvSpPr>
        <p:spPr>
          <a:xfrm>
            <a:off x="6388100" y="22733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subgroup hiding</a:t>
            </a:r>
          </a:p>
        </p:txBody>
      </p:sp>
      <p:sp>
        <p:nvSpPr>
          <p:cNvPr id="294" name="Shape 294"/>
          <p:cNvSpPr/>
          <p:nvPr/>
        </p:nvSpPr>
        <p:spPr>
          <a:xfrm>
            <a:off x="5422900" y="29083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projecting</a:t>
            </a:r>
          </a:p>
        </p:txBody>
      </p:sp>
      <p:sp>
        <p:nvSpPr>
          <p:cNvPr id="295" name="Shape 295"/>
          <p:cNvSpPr/>
          <p:nvPr/>
        </p:nvSpPr>
        <p:spPr>
          <a:xfrm>
            <a:off x="4013200" y="3517900"/>
            <a:ext cx="24003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canceling</a:t>
            </a:r>
          </a:p>
        </p:txBody>
      </p:sp>
      <p:sp>
        <p:nvSpPr>
          <p:cNvPr id="296" name="Shape 296"/>
          <p:cNvSpPr/>
          <p:nvPr/>
        </p:nvSpPr>
        <p:spPr>
          <a:xfrm>
            <a:off x="3314700" y="4216400"/>
            <a:ext cx="2946400" cy="533400"/>
          </a:xfrm>
          <a:prstGeom prst="rect">
            <a:avLst/>
          </a:prstGeom>
          <a:solidFill>
            <a:srgbClr val="FFFBB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parameter hiding</a:t>
            </a:r>
          </a:p>
        </p:txBody>
      </p:sp>
      <p:pic>
        <p:nvPicPr>
          <p:cNvPr id="297" name="dropped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19800" y="2889669"/>
            <a:ext cx="3683000" cy="2533232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/>
          <p:nvPr/>
        </p:nvSpPr>
        <p:spPr>
          <a:xfrm>
            <a:off x="698500" y="2324100"/>
            <a:ext cx="1186180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marL="266700" lvl="0" indent="-266700" algn="l">
              <a:spcBef>
                <a:spcPts val="4800"/>
              </a:spcBef>
              <a:buSzPct val="100000"/>
              <a:buChar char="•"/>
              <a:defRPr sz="1800"/>
            </a:pPr>
            <a:endParaRPr sz="2600">
              <a:solidFill>
                <a:srgbClr val="747474"/>
              </a:solidFill>
              <a:latin typeface="+mj-lt"/>
              <a:ea typeface="+mj-ea"/>
              <a:cs typeface="+mj-cs"/>
              <a:sym typeface="Helvetica Neue"/>
            </a:endParaRPr>
          </a:p>
          <a:p>
            <a:pPr lvl="0" algn="l">
              <a:spcBef>
                <a:spcPts val="4800"/>
              </a:spcBef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How to achieve all these properties in prime-order groups?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A prime-order group has </a:t>
            </a:r>
            <a:r>
              <a:rPr sz="2600">
                <a:solidFill>
                  <a:srgbClr val="FF4013"/>
                </a:solidFill>
                <a:latin typeface="+mj-lt"/>
                <a:ea typeface="+mj-ea"/>
                <a:cs typeface="+mj-cs"/>
                <a:sym typeface="Helvetica Neue"/>
              </a:rPr>
              <a:t>no subgroups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, so one copy seems hopeless</a:t>
            </a:r>
          </a:p>
          <a:p>
            <a:pPr marL="711200" lvl="2" indent="-266700" algn="l">
              <a:spcBef>
                <a:spcPts val="4800"/>
              </a:spcBef>
              <a:buSzPct val="100000"/>
              <a:buChar char="•"/>
              <a:defRPr sz="1800"/>
            </a:pP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Will need to use </a:t>
            </a:r>
            <a:r>
              <a:rPr sz="2600">
                <a:solidFill>
                  <a:srgbClr val="0061FF"/>
                </a:solidFill>
                <a:latin typeface="+mj-lt"/>
                <a:ea typeface="+mj-ea"/>
                <a:cs typeface="+mj-cs"/>
                <a:sym typeface="Helvetica Neue"/>
              </a:rPr>
              <a:t>multiple copies</a:t>
            </a:r>
            <a:r>
              <a:rPr sz="2600">
                <a:solidFill>
                  <a:srgbClr val="747474"/>
                </a:solidFill>
                <a:latin typeface="+mj-lt"/>
                <a:ea typeface="+mj-ea"/>
                <a:cs typeface="+mj-cs"/>
                <a:sym typeface="Helvetica Neue"/>
              </a:rPr>
              <a:t> of group G (e.g., G × G)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build="p" bldLvl="5" animBg="1" advAuto="0"/>
    </p:bldLst>
  </p:timing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5D6B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5D6B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1382</Words>
  <Application>Microsoft Office PowerPoint</Application>
  <PresentationFormat>Custom</PresentationFormat>
  <Paragraphs>314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Courier</vt:lpstr>
      <vt:lpstr>Helvetica</vt:lpstr>
      <vt:lpstr>Helvetica Neue</vt:lpstr>
      <vt:lpstr>Helvetica Neue Light</vt:lpstr>
      <vt:lpstr>Helvetica Neue UltraLight</vt:lpstr>
      <vt:lpstr>Lucida Grande</vt:lpstr>
      <vt:lpstr>ModernPortfolio</vt:lpstr>
      <vt:lpstr>A Profitable Sub-Prime Loan: Obtaining the Advantages of Composite-Order in Prime-Order Bilinear Groups</vt:lpstr>
      <vt:lpstr>Pairing-based cryptography: why do we care?</vt:lpstr>
      <vt:lpstr>Composite-order bilinear groups [BGN05]</vt:lpstr>
      <vt:lpstr>Properties of bilinear groups</vt:lpstr>
      <vt:lpstr>Subgroup hiding</vt:lpstr>
      <vt:lpstr>Projecting and canceling [F10]</vt:lpstr>
      <vt:lpstr>Parameter hiding [L12]</vt:lpstr>
      <vt:lpstr>Previous use/instantiation of these properties</vt:lpstr>
      <vt:lpstr>Translating properties to prime-order setting</vt:lpstr>
      <vt:lpstr>Dual pairing vector spaces (DPVS) [OT08,09]</vt:lpstr>
      <vt:lpstr>Properties of DPVS</vt:lpstr>
      <vt:lpstr>Projecting using DPVS</vt:lpstr>
      <vt:lpstr>Piecing together DPVS “blocks”</vt:lpstr>
      <vt:lpstr>Piecing together DPVS “blocks”</vt:lpstr>
      <vt:lpstr>Summary of our construction (re-parametrization of [SC12])</vt:lpstr>
      <vt:lpstr>Example Applications</vt:lpstr>
      <vt:lpstr>Getting leakage-resilience for BGN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Profitable Sub-Prime Loan: Obtaining the Advantages of Composite-Order in Prime-Order Bilinear Groups</dc:title>
  <dc:creator>Allison Lewko</dc:creator>
  <cp:lastModifiedBy>Allison Lewko</cp:lastModifiedBy>
  <cp:revision>20</cp:revision>
  <dcterms:modified xsi:type="dcterms:W3CDTF">2015-03-30T19:50:41Z</dcterms:modified>
</cp:coreProperties>
</file>