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415" r:id="rId2"/>
    <p:sldId id="473" r:id="rId3"/>
    <p:sldId id="470" r:id="rId4"/>
    <p:sldId id="468" r:id="rId5"/>
    <p:sldId id="471" r:id="rId6"/>
    <p:sldId id="477" r:id="rId7"/>
    <p:sldId id="482" r:id="rId8"/>
    <p:sldId id="478" r:id="rId9"/>
    <p:sldId id="487" r:id="rId10"/>
    <p:sldId id="491" r:id="rId11"/>
    <p:sldId id="474" r:id="rId12"/>
    <p:sldId id="479" r:id="rId13"/>
    <p:sldId id="484" r:id="rId14"/>
    <p:sldId id="475" r:id="rId15"/>
    <p:sldId id="476" r:id="rId16"/>
    <p:sldId id="490" r:id="rId17"/>
    <p:sldId id="492" r:id="rId18"/>
    <p:sldId id="489" r:id="rId19"/>
    <p:sldId id="483" r:id="rId20"/>
    <p:sldId id="480" r:id="rId21"/>
  </p:sldIdLst>
  <p:sldSz cx="9144000" cy="6858000" type="screen4x3"/>
  <p:notesSz cx="6858000" cy="9144000"/>
  <p:embeddedFontLst>
    <p:embeddedFont>
      <p:font typeface="Cambria" pitchFamily="18" charset="0"/>
      <p:regular r:id="rId23"/>
      <p:bold r:id="rId24"/>
      <p:italic r:id="rId25"/>
      <p:boldItalic r:id="rId26"/>
    </p:embeddedFont>
    <p:embeddedFont>
      <p:font typeface="cmmi10" pitchFamily="34" charset="0"/>
      <p:regular r:id="rId27"/>
    </p:embeddedFont>
    <p:embeddedFont>
      <p:font typeface="msbm10" pitchFamily="34" charset="0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CC"/>
    <a:srgbClr val="009242"/>
    <a:srgbClr val="00D05E"/>
    <a:srgbClr val="FBFDE7"/>
    <a:srgbClr val="FBFCE8"/>
    <a:srgbClr val="FCFDE7"/>
    <a:srgbClr val="B9FFD9"/>
    <a:srgbClr val="81FFBA"/>
    <a:srgbClr val="F0F8FA"/>
    <a:srgbClr val="F2F6E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56" autoAdjust="0"/>
    <p:restoredTop sz="86493" autoAdjust="0"/>
  </p:normalViewPr>
  <p:slideViewPr>
    <p:cSldViewPr snapToGrid="0" snapToObjects="1">
      <p:cViewPr>
        <p:scale>
          <a:sx n="80" d="100"/>
          <a:sy n="80" d="100"/>
        </p:scale>
        <p:origin x="-916" y="-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356"/>
    </p:cViewPr>
  </p:sorterViewPr>
  <p:notesViewPr>
    <p:cSldViewPr snapToGrid="0" snapToObjects="1">
      <p:cViewPr varScale="1">
        <p:scale>
          <a:sx n="52" d="100"/>
          <a:sy n="52" d="100"/>
        </p:scale>
        <p:origin x="-2716" y="-76"/>
      </p:cViewPr>
      <p:guideLst>
        <p:guide orient="horz" pos="2880"/>
        <p:guide pos="2160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6A270-C855-4829-804D-A8566C50C726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1A621-EF2F-400C-BBF3-77AB681B0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2395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4FDB4E-9743-4613-831D-1B550DA8E585}" type="datetime1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79BEF9-AF21-4935-90FF-7183DDAB6F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8052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209CEC-8E99-469C-8133-2E1E5A7127CA}" type="datetime1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4028" y="6356350"/>
            <a:ext cx="631372" cy="365125"/>
          </a:xfrm>
          <a:prstGeom prst="rect">
            <a:avLst/>
          </a:prstGeom>
        </p:spPr>
        <p:txBody>
          <a:bodyPr/>
          <a:lstStyle/>
          <a:p>
            <a:fld id="{5A79BEF9-AF21-4935-90FF-7183DDAB6F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8446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11E33E-6114-40CA-BB0E-A6D2B05E3279}" type="datetime1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79BEF9-AF21-4935-90FF-7183DDAB6F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4758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1AA26C-FD33-4ECF-A017-7451649123B9}" type="datetime1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79BEF9-AF21-4935-90FF-7183DDAB6F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55358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4FF17D-AFCF-4A42-A11E-23006F2DC1D1}" type="datetime1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79BEF9-AF21-4935-90FF-7183DDAB6F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333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3F8EDA-1193-488B-BA2F-A8D332A030E7}" type="datetime1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 userDrawn="1">
            <p:ph type="sldNum" sz="quarter" idx="12"/>
          </p:nvPr>
        </p:nvSpPr>
        <p:spPr>
          <a:xfrm>
            <a:off x="8284028" y="6356350"/>
            <a:ext cx="631372" cy="365125"/>
          </a:xfrm>
          <a:prstGeom prst="rect">
            <a:avLst/>
          </a:prstGeom>
        </p:spPr>
        <p:txBody>
          <a:bodyPr/>
          <a:lstStyle/>
          <a:p>
            <a:fld id="{5A79BEF9-AF21-4935-90FF-7183DDAB6F13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3229423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 txBox="1">
            <a:spLocks/>
          </p:cNvSpPr>
          <p:nvPr userDrawn="1"/>
        </p:nvSpPr>
        <p:spPr>
          <a:xfrm>
            <a:off x="8597171" y="6356350"/>
            <a:ext cx="83465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9BEF9-AF21-4935-90FF-7183DDAB6F1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7232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1581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2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0149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Adaptive Witness Encryption</a:t>
            </a:r>
          </a:p>
          <a:p>
            <a:pPr algn="ctr"/>
            <a:r>
              <a:rPr lang="en-US" sz="3200" b="1" dirty="0" smtClean="0"/>
              <a:t>and Asymmetric Password-based Cryptography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293852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PKC 2015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March 31, 2015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0442" y="3270180"/>
            <a:ext cx="1737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Cambria" pitchFamily="18" charset="0"/>
              </a:rPr>
              <a:t>Mihir Bellare</a:t>
            </a:r>
          </a:p>
          <a:p>
            <a:pPr algn="ctr"/>
            <a:r>
              <a:rPr lang="en-US" sz="2000" dirty="0" smtClean="0">
                <a:latin typeface="Cambria" pitchFamily="18" charset="0"/>
              </a:rPr>
              <a:t>UC San Diego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90318" y="3270180"/>
            <a:ext cx="26832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smtClean="0">
                <a:latin typeface="Cambria" pitchFamily="18" charset="0"/>
              </a:rPr>
              <a:t>Viet Tung Hoang</a:t>
            </a:r>
          </a:p>
          <a:p>
            <a:pPr algn="ctr"/>
            <a:r>
              <a:rPr lang="en-US" sz="2000" dirty="0" smtClean="0">
                <a:latin typeface="Cambria" pitchFamily="18" charset="0"/>
              </a:rPr>
              <a:t>University of Maryland</a:t>
            </a:r>
          </a:p>
          <a:p>
            <a:pPr algn="ctr"/>
            <a:r>
              <a:rPr lang="en-US" sz="2000" dirty="0" smtClean="0">
                <a:latin typeface="Cambria" pitchFamily="18" charset="0"/>
              </a:rPr>
              <a:t>Georgetown University</a:t>
            </a:r>
            <a:endParaRPr lang="en-US" sz="2000" dirty="0">
              <a:latin typeface="Cambria" pitchFamily="18" charset="0"/>
            </a:endParaRPr>
          </a:p>
        </p:txBody>
      </p:sp>
    </p:spTree>
  </p:cSld>
  <p:clrMapOvr>
    <a:masterClrMapping/>
  </p:clrMapOvr>
  <p:transition advTm="2235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43" y="195158"/>
            <a:ext cx="4940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Achieving </a:t>
            </a:r>
            <a:r>
              <a:rPr lang="en-US" sz="2800" b="1" u="sng" dirty="0" smtClean="0"/>
              <a:t>non-invasive</a:t>
            </a:r>
            <a:r>
              <a:rPr lang="en-US" sz="2800" b="1" dirty="0" smtClean="0"/>
              <a:t> APBE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834" y="1108129"/>
            <a:ext cx="9063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</a:t>
            </a:r>
            <a:r>
              <a:rPr lang="en-US" sz="2000" b="1" dirty="0" smtClean="0"/>
              <a:t>Problem</a:t>
            </a:r>
            <a:r>
              <a:rPr lang="en-US" sz="2000" dirty="0" smtClean="0"/>
              <a:t>: In many systems, it’s not possible to change the current hash, because of legacy hashed passwords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38880" y="1964155"/>
            <a:ext cx="8846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</a:t>
            </a:r>
            <a:r>
              <a:rPr lang="en-US" sz="2000" b="1" dirty="0" smtClean="0"/>
              <a:t>Goal</a:t>
            </a:r>
            <a:r>
              <a:rPr lang="en-US" sz="2000" dirty="0" smtClean="0"/>
              <a:t>: Non-invasive APBE </a:t>
            </a:r>
            <a:r>
              <a:rPr lang="en-US" sz="2000" dirty="0" smtClean="0">
                <a:sym typeface="Wingdings" pitchFamily="2" charset="2"/>
              </a:rPr>
              <a:t> Must use existing hashed passwords as public keys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95797" y="3037668"/>
            <a:ext cx="813015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F.Ph is a given password-hashing function </a:t>
            </a:r>
            <a:r>
              <a:rPr lang="en-US" sz="2000" dirty="0" smtClean="0">
                <a:latin typeface="cmmi10" pitchFamily="34" charset="0"/>
              </a:rPr>
              <a:t>H</a:t>
            </a:r>
          </a:p>
          <a:p>
            <a:r>
              <a:rPr lang="en-US" sz="2000" dirty="0" smtClean="0"/>
              <a:t>Can </a:t>
            </a:r>
            <a:r>
              <a:rPr lang="en-US" sz="2000" b="1" dirty="0" smtClean="0">
                <a:solidFill>
                  <a:srgbClr val="0033CC"/>
                </a:solidFill>
              </a:rPr>
              <a:t>make assumption </a:t>
            </a:r>
            <a:r>
              <a:rPr lang="en-US" sz="2000" dirty="0" smtClean="0"/>
              <a:t>on security of </a:t>
            </a:r>
            <a:r>
              <a:rPr lang="en-US" sz="2000" dirty="0" smtClean="0">
                <a:latin typeface="cmmi10" pitchFamily="34" charset="0"/>
              </a:rPr>
              <a:t>H </a:t>
            </a:r>
            <a:r>
              <a:rPr lang="en-US" sz="2000" dirty="0" smtClean="0"/>
              <a:t>  but</a:t>
            </a:r>
            <a:r>
              <a:rPr lang="en-US" sz="2000" b="1" dirty="0" smtClean="0">
                <a:solidFill>
                  <a:srgbClr val="FF0000"/>
                </a:solidFill>
              </a:rPr>
              <a:t> can’t prescribe </a:t>
            </a:r>
            <a:r>
              <a:rPr lang="en-US" sz="2000" dirty="0" smtClean="0">
                <a:latin typeface="cmmi10" pitchFamily="34" charset="0"/>
              </a:rPr>
              <a:t>H</a:t>
            </a:r>
            <a:r>
              <a:rPr lang="en-US" sz="2000" dirty="0" smtClean="0"/>
              <a:t>’s design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43" y="195158"/>
            <a:ext cx="4940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 tool: Witness encryption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7477" y="1001939"/>
            <a:ext cx="9465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WE = (WE.Enc, WE.Dec) associated with an </a:t>
            </a:r>
            <a:r>
              <a:rPr lang="en-US" sz="2000" b="1" dirty="0" smtClean="0"/>
              <a:t>NP</a:t>
            </a:r>
            <a:r>
              <a:rPr lang="en-US" sz="2000" dirty="0" smtClean="0"/>
              <a:t> language </a:t>
            </a:r>
            <a:r>
              <a:rPr lang="en-US" sz="2000" dirty="0" smtClean="0">
                <a:latin typeface="cmmi10" pitchFamily="34" charset="0"/>
              </a:rPr>
              <a:t>L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87569" y="1977347"/>
            <a:ext cx="308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400" dirty="0" smtClean="0">
                <a:latin typeface="cmmi10" pitchFamily="34" charset="0"/>
              </a:rPr>
              <a:t>c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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smtClean="0"/>
              <a:t>WE.Enc(1</a:t>
            </a:r>
            <a:r>
              <a:rPr lang="en-US" sz="2400" baseline="36000" dirty="0" smtClean="0">
                <a:latin typeface="cmmi10" pitchFamily="34" charset="0"/>
              </a:rPr>
              <a:t>k</a:t>
            </a:r>
            <a:r>
              <a:rPr lang="en-US" sz="2400" dirty="0" smtClean="0"/>
              <a:t>, </a:t>
            </a:r>
            <a:r>
              <a:rPr lang="en-US" sz="2400" dirty="0" smtClean="0">
                <a:latin typeface="cmmi10" pitchFamily="34" charset="0"/>
              </a:rPr>
              <a:t>x</a:t>
            </a:r>
            <a:r>
              <a:rPr lang="en-US" sz="2400" dirty="0" smtClean="0"/>
              <a:t>, </a:t>
            </a:r>
            <a:r>
              <a:rPr lang="en-US" sz="2400" dirty="0" smtClean="0">
                <a:latin typeface="cmmi10" pitchFamily="34" charset="0"/>
              </a:rPr>
              <a:t>m</a:t>
            </a:r>
            <a:r>
              <a:rPr lang="en-US" sz="2400" dirty="0" smtClean="0"/>
              <a:t>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53370" y="2900586"/>
            <a:ext cx="3822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Use a string </a:t>
            </a:r>
            <a:r>
              <a:rPr lang="en-US" sz="2000" dirty="0" smtClean="0">
                <a:solidFill>
                  <a:srgbClr val="0033CC"/>
                </a:solidFill>
                <a:latin typeface="cmmi10" pitchFamily="34" charset="0"/>
              </a:rPr>
              <a:t>x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smtClean="0">
                <a:solidFill>
                  <a:srgbClr val="0033CC"/>
                </a:solidFill>
              </a:rPr>
              <a:t>as public key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386512" y="2361334"/>
            <a:ext cx="395591" cy="457200"/>
          </a:xfrm>
          <a:custGeom>
            <a:avLst/>
            <a:gdLst>
              <a:gd name="connsiteX0" fmla="*/ 102140 w 395591"/>
              <a:gd name="connsiteY0" fmla="*/ 457200 h 457200"/>
              <a:gd name="connsiteX1" fmla="*/ 34046 w 395591"/>
              <a:gd name="connsiteY1" fmla="*/ 359924 h 457200"/>
              <a:gd name="connsiteX2" fmla="*/ 14591 w 395591"/>
              <a:gd name="connsiteY2" fmla="*/ 252920 h 457200"/>
              <a:gd name="connsiteX3" fmla="*/ 121595 w 395591"/>
              <a:gd name="connsiteY3" fmla="*/ 175098 h 457200"/>
              <a:gd name="connsiteX4" fmla="*/ 296693 w 395591"/>
              <a:gd name="connsiteY4" fmla="*/ 233464 h 457200"/>
              <a:gd name="connsiteX5" fmla="*/ 393970 w 395591"/>
              <a:gd name="connsiteY5" fmla="*/ 165371 h 457200"/>
              <a:gd name="connsiteX6" fmla="*/ 306421 w 395591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591" h="457200">
                <a:moveTo>
                  <a:pt x="102140" y="457200"/>
                </a:moveTo>
                <a:cubicBezTo>
                  <a:pt x="75389" y="425585"/>
                  <a:pt x="48638" y="393971"/>
                  <a:pt x="34046" y="359924"/>
                </a:cubicBezTo>
                <a:cubicBezTo>
                  <a:pt x="19455" y="325877"/>
                  <a:pt x="0" y="283724"/>
                  <a:pt x="14591" y="252920"/>
                </a:cubicBezTo>
                <a:cubicBezTo>
                  <a:pt x="29182" y="222116"/>
                  <a:pt x="74578" y="178341"/>
                  <a:pt x="121595" y="175098"/>
                </a:cubicBezTo>
                <a:cubicBezTo>
                  <a:pt x="168612" y="171855"/>
                  <a:pt x="251297" y="235085"/>
                  <a:pt x="296693" y="233464"/>
                </a:cubicBezTo>
                <a:cubicBezTo>
                  <a:pt x="342089" y="231843"/>
                  <a:pt x="392349" y="204282"/>
                  <a:pt x="393970" y="165371"/>
                </a:cubicBezTo>
                <a:cubicBezTo>
                  <a:pt x="395591" y="126460"/>
                  <a:pt x="351006" y="63230"/>
                  <a:pt x="306421" y="0"/>
                </a:cubicBezTo>
              </a:path>
            </a:pathLst>
          </a:custGeom>
          <a:ln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24811" y="1977347"/>
            <a:ext cx="308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400" dirty="0" smtClean="0">
                <a:latin typeface="cmmi10" pitchFamily="34" charset="0"/>
              </a:rPr>
              <a:t>x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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smtClean="0"/>
              <a:t>WE.Dec(1</a:t>
            </a:r>
            <a:r>
              <a:rPr lang="en-US" sz="2400" baseline="36000" dirty="0" smtClean="0">
                <a:latin typeface="cmmi10" pitchFamily="34" charset="0"/>
              </a:rPr>
              <a:t>k</a:t>
            </a:r>
            <a:r>
              <a:rPr lang="en-US" sz="2400" dirty="0" smtClean="0"/>
              <a:t>, </a:t>
            </a:r>
            <a:r>
              <a:rPr lang="en-US" sz="2400" dirty="0" smtClean="0">
                <a:latin typeface="cmmi10" pitchFamily="34" charset="0"/>
              </a:rPr>
              <a:t>w</a:t>
            </a:r>
            <a:r>
              <a:rPr lang="en-US" sz="2400" dirty="0" smtClean="0"/>
              <a:t>, </a:t>
            </a:r>
            <a:r>
              <a:rPr lang="en-US" sz="2400" dirty="0" smtClean="0">
                <a:latin typeface="cmmi10" pitchFamily="34" charset="0"/>
              </a:rPr>
              <a:t>c</a:t>
            </a:r>
            <a:r>
              <a:rPr lang="en-US" sz="2400" dirty="0" smtClean="0"/>
              <a:t>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60378" y="2053557"/>
            <a:ext cx="997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$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720492" y="2896212"/>
            <a:ext cx="4431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Witness </a:t>
            </a:r>
            <a:r>
              <a:rPr lang="en-US" sz="2000" dirty="0" smtClean="0">
                <a:solidFill>
                  <a:srgbClr val="0033CC"/>
                </a:solidFill>
                <a:latin typeface="cmmi10" pitchFamily="34" charset="0"/>
              </a:rPr>
              <a:t>w </a:t>
            </a:r>
            <a:r>
              <a:rPr lang="en-US" sz="2000" dirty="0" smtClean="0">
                <a:solidFill>
                  <a:srgbClr val="0033CC"/>
                </a:solidFill>
              </a:rPr>
              <a:t> for membership of </a:t>
            </a:r>
            <a:r>
              <a:rPr lang="en-US" sz="2000" dirty="0" smtClean="0">
                <a:solidFill>
                  <a:srgbClr val="0033CC"/>
                </a:solidFill>
                <a:latin typeface="cmmi10" pitchFamily="34" charset="0"/>
              </a:rPr>
              <a:t>x</a:t>
            </a:r>
            <a:r>
              <a:rPr lang="en-US" sz="2000" dirty="0" smtClean="0">
                <a:solidFill>
                  <a:srgbClr val="0033CC"/>
                </a:solidFill>
              </a:rPr>
              <a:t> in </a:t>
            </a:r>
            <a:r>
              <a:rPr lang="en-US" sz="2000" dirty="0" smtClean="0">
                <a:solidFill>
                  <a:srgbClr val="0033CC"/>
                </a:solidFill>
                <a:latin typeface="cmmi10" pitchFamily="34" charset="0"/>
              </a:rPr>
              <a:t>L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772389" y="2439012"/>
            <a:ext cx="395591" cy="457200"/>
          </a:xfrm>
          <a:custGeom>
            <a:avLst/>
            <a:gdLst>
              <a:gd name="connsiteX0" fmla="*/ 102140 w 395591"/>
              <a:gd name="connsiteY0" fmla="*/ 457200 h 457200"/>
              <a:gd name="connsiteX1" fmla="*/ 34046 w 395591"/>
              <a:gd name="connsiteY1" fmla="*/ 359924 h 457200"/>
              <a:gd name="connsiteX2" fmla="*/ 14591 w 395591"/>
              <a:gd name="connsiteY2" fmla="*/ 252920 h 457200"/>
              <a:gd name="connsiteX3" fmla="*/ 121595 w 395591"/>
              <a:gd name="connsiteY3" fmla="*/ 175098 h 457200"/>
              <a:gd name="connsiteX4" fmla="*/ 296693 w 395591"/>
              <a:gd name="connsiteY4" fmla="*/ 233464 h 457200"/>
              <a:gd name="connsiteX5" fmla="*/ 393970 w 395591"/>
              <a:gd name="connsiteY5" fmla="*/ 165371 h 457200"/>
              <a:gd name="connsiteX6" fmla="*/ 306421 w 395591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591" h="457200">
                <a:moveTo>
                  <a:pt x="102140" y="457200"/>
                </a:moveTo>
                <a:cubicBezTo>
                  <a:pt x="75389" y="425585"/>
                  <a:pt x="48638" y="393971"/>
                  <a:pt x="34046" y="359924"/>
                </a:cubicBezTo>
                <a:cubicBezTo>
                  <a:pt x="19455" y="325877"/>
                  <a:pt x="0" y="283724"/>
                  <a:pt x="14591" y="252920"/>
                </a:cubicBezTo>
                <a:cubicBezTo>
                  <a:pt x="29182" y="222116"/>
                  <a:pt x="74578" y="178341"/>
                  <a:pt x="121595" y="175098"/>
                </a:cubicBezTo>
                <a:cubicBezTo>
                  <a:pt x="168612" y="171855"/>
                  <a:pt x="251297" y="235085"/>
                  <a:pt x="296693" y="233464"/>
                </a:cubicBezTo>
                <a:cubicBezTo>
                  <a:pt x="342089" y="231843"/>
                  <a:pt x="392349" y="204282"/>
                  <a:pt x="393970" y="165371"/>
                </a:cubicBezTo>
                <a:cubicBezTo>
                  <a:pt x="395591" y="126460"/>
                  <a:pt x="351006" y="63230"/>
                  <a:pt x="306421" y="0"/>
                </a:cubicBezTo>
              </a:path>
            </a:pathLst>
          </a:custGeom>
          <a:ln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8837" y="4023504"/>
            <a:ext cx="816304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</a:t>
            </a:r>
            <a:r>
              <a:rPr lang="en-US" sz="2000" b="1" dirty="0" smtClean="0"/>
              <a:t>Security (informal)</a:t>
            </a:r>
            <a:r>
              <a:rPr lang="en-US" sz="2000" dirty="0" smtClean="0"/>
              <a:t>: WE provides good privacy protection of messages if one uses </a:t>
            </a:r>
            <a:r>
              <a:rPr lang="en-US" sz="2000" dirty="0" smtClean="0">
                <a:latin typeface="cmmi10" pitchFamily="34" charset="0"/>
              </a:rPr>
              <a:t>x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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mi10" pitchFamily="34" charset="0"/>
              </a:rPr>
              <a:t>L</a:t>
            </a:r>
            <a:r>
              <a:rPr lang="en-US" sz="2000" dirty="0" smtClean="0"/>
              <a:t> as public key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772390" y="204273"/>
            <a:ext cx="137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[GGSW13]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757546" y="4616759"/>
            <a:ext cx="865761" cy="368029"/>
          </a:xfrm>
          <a:custGeom>
            <a:avLst/>
            <a:gdLst>
              <a:gd name="connsiteX0" fmla="*/ 77821 w 865761"/>
              <a:gd name="connsiteY0" fmla="*/ 0 h 368029"/>
              <a:gd name="connsiteX1" fmla="*/ 19455 w 865761"/>
              <a:gd name="connsiteY1" fmla="*/ 262647 h 368029"/>
              <a:gd name="connsiteX2" fmla="*/ 194553 w 865761"/>
              <a:gd name="connsiteY2" fmla="*/ 359923 h 368029"/>
              <a:gd name="connsiteX3" fmla="*/ 340467 w 865761"/>
              <a:gd name="connsiteY3" fmla="*/ 311285 h 368029"/>
              <a:gd name="connsiteX4" fmla="*/ 457199 w 865761"/>
              <a:gd name="connsiteY4" fmla="*/ 204281 h 368029"/>
              <a:gd name="connsiteX5" fmla="*/ 680936 w 865761"/>
              <a:gd name="connsiteY5" fmla="*/ 165370 h 368029"/>
              <a:gd name="connsiteX6" fmla="*/ 865761 w 865761"/>
              <a:gd name="connsiteY6" fmla="*/ 311285 h 36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5761" h="368029">
                <a:moveTo>
                  <a:pt x="77821" y="0"/>
                </a:moveTo>
                <a:cubicBezTo>
                  <a:pt x="38910" y="101330"/>
                  <a:pt x="0" y="202660"/>
                  <a:pt x="19455" y="262647"/>
                </a:cubicBezTo>
                <a:cubicBezTo>
                  <a:pt x="38910" y="322634"/>
                  <a:pt x="141051" y="351817"/>
                  <a:pt x="194553" y="359923"/>
                </a:cubicBezTo>
                <a:cubicBezTo>
                  <a:pt x="248055" y="368029"/>
                  <a:pt x="296693" y="337225"/>
                  <a:pt x="340467" y="311285"/>
                </a:cubicBezTo>
                <a:cubicBezTo>
                  <a:pt x="384241" y="285345"/>
                  <a:pt x="400454" y="228600"/>
                  <a:pt x="457199" y="204281"/>
                </a:cubicBezTo>
                <a:cubicBezTo>
                  <a:pt x="513944" y="179962"/>
                  <a:pt x="612842" y="147536"/>
                  <a:pt x="680936" y="165370"/>
                </a:cubicBezTo>
                <a:cubicBezTo>
                  <a:pt x="749030" y="183204"/>
                  <a:pt x="807395" y="247244"/>
                  <a:pt x="865761" y="311285"/>
                </a:cubicBezTo>
              </a:path>
            </a:pathLst>
          </a:cu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25298" y="4984788"/>
            <a:ext cx="7462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Nothing is said about using </a:t>
            </a:r>
            <a:r>
              <a:rPr lang="en-US" sz="2000" dirty="0" smtClean="0">
                <a:latin typeface="cmmi10" pitchFamily="34" charset="0"/>
              </a:rPr>
              <a:t>x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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mi10" pitchFamily="34" charset="0"/>
              </a:rPr>
              <a:t>L 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mi10" pitchFamily="34" charset="0"/>
              </a:rPr>
              <a:t> </a:t>
            </a:r>
            <a:r>
              <a:rPr lang="en-US" sz="2000" dirty="0" smtClean="0"/>
              <a:t>as public key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/>
      <p:bldP spid="10" grpId="0" animBg="1"/>
      <p:bldP spid="13" grpId="0" animBg="1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43" y="195158"/>
            <a:ext cx="9086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Achieving non-invasive APBE from WE: Scheme APBE2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125" y="853745"/>
            <a:ext cx="6424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Need</a:t>
            </a:r>
            <a:r>
              <a:rPr lang="en-US" sz="2000" dirty="0" smtClean="0"/>
              <a:t>: Witness encryption  with </a:t>
            </a:r>
            <a:r>
              <a:rPr lang="en-US" sz="2000" b="1" dirty="0" smtClean="0"/>
              <a:t>adaptive security (AS)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31472" y="1531068"/>
            <a:ext cx="589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New</a:t>
            </a:r>
            <a:r>
              <a:rPr lang="en-US" sz="2000" dirty="0" smtClean="0"/>
              <a:t> security definition</a:t>
            </a:r>
          </a:p>
          <a:p>
            <a:r>
              <a:rPr lang="en-US" sz="2000" dirty="0" smtClean="0"/>
              <a:t>Also needed for applications of </a:t>
            </a:r>
            <a:r>
              <a:rPr lang="en-US" sz="2000" dirty="0" smtClean="0">
                <a:solidFill>
                  <a:srgbClr val="7030A0"/>
                </a:solidFill>
              </a:rPr>
              <a:t>[GGSW13]</a:t>
            </a:r>
          </a:p>
        </p:txBody>
      </p:sp>
      <p:sp>
        <p:nvSpPr>
          <p:cNvPr id="7" name="Freeform 6"/>
          <p:cNvSpPr/>
          <p:nvPr/>
        </p:nvSpPr>
        <p:spPr>
          <a:xfrm>
            <a:off x="5230678" y="1216642"/>
            <a:ext cx="421037" cy="364210"/>
          </a:xfrm>
          <a:custGeom>
            <a:avLst/>
            <a:gdLst>
              <a:gd name="connsiteX0" fmla="*/ 0 w 421037"/>
              <a:gd name="connsiteY0" fmla="*/ 364210 h 364210"/>
              <a:gd name="connsiteX1" fmla="*/ 255722 w 421037"/>
              <a:gd name="connsiteY1" fmla="*/ 317715 h 364210"/>
              <a:gd name="connsiteX2" fmla="*/ 402956 w 421037"/>
              <a:gd name="connsiteY2" fmla="*/ 170481 h 364210"/>
              <a:gd name="connsiteX3" fmla="*/ 364210 w 421037"/>
              <a:gd name="connsiteY3" fmla="*/ 0 h 36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037" h="364210">
                <a:moveTo>
                  <a:pt x="0" y="364210"/>
                </a:moveTo>
                <a:cubicBezTo>
                  <a:pt x="94281" y="357106"/>
                  <a:pt x="188563" y="350003"/>
                  <a:pt x="255722" y="317715"/>
                </a:cubicBezTo>
                <a:cubicBezTo>
                  <a:pt x="322881" y="285427"/>
                  <a:pt x="384875" y="223434"/>
                  <a:pt x="402956" y="170481"/>
                </a:cubicBezTo>
                <a:cubicBezTo>
                  <a:pt x="421037" y="117529"/>
                  <a:pt x="392623" y="58764"/>
                  <a:pt x="364210" y="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386545" y="2856544"/>
            <a:ext cx="6519751" cy="22895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267836" y="3738667"/>
            <a:ext cx="9523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/>
              <a:t>A</a:t>
            </a:r>
            <a:endParaRPr lang="en-US" sz="4400" dirty="0"/>
          </a:p>
        </p:txBody>
      </p:sp>
      <p:sp>
        <p:nvSpPr>
          <p:cNvPr id="42" name="Freeform 41"/>
          <p:cNvSpPr/>
          <p:nvPr/>
        </p:nvSpPr>
        <p:spPr>
          <a:xfrm>
            <a:off x="3267836" y="3477502"/>
            <a:ext cx="612205" cy="522329"/>
          </a:xfrm>
          <a:custGeom>
            <a:avLst/>
            <a:gdLst>
              <a:gd name="connsiteX0" fmla="*/ 151097 w 612205"/>
              <a:gd name="connsiteY0" fmla="*/ 522329 h 522329"/>
              <a:gd name="connsiteX1" fmla="*/ 26051 w 612205"/>
              <a:gd name="connsiteY1" fmla="*/ 342575 h 522329"/>
              <a:gd name="connsiteX2" fmla="*/ 307405 w 612205"/>
              <a:gd name="connsiteY2" fmla="*/ 45590 h 522329"/>
              <a:gd name="connsiteX3" fmla="*/ 612205 w 612205"/>
              <a:gd name="connsiteY3" fmla="*/ 69036 h 52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205" h="522329">
                <a:moveTo>
                  <a:pt x="151097" y="522329"/>
                </a:moveTo>
                <a:cubicBezTo>
                  <a:pt x="75548" y="472180"/>
                  <a:pt x="0" y="422031"/>
                  <a:pt x="26051" y="342575"/>
                </a:cubicBezTo>
                <a:cubicBezTo>
                  <a:pt x="52102" y="263119"/>
                  <a:pt x="209713" y="91180"/>
                  <a:pt x="307405" y="45590"/>
                </a:cubicBezTo>
                <a:cubicBezTo>
                  <a:pt x="405097" y="0"/>
                  <a:pt x="508651" y="34518"/>
                  <a:pt x="612205" y="69036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880040" y="3477502"/>
            <a:ext cx="2913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dirty="0" smtClean="0">
                <a:latin typeface="cmmi10" pitchFamily="34" charset="0"/>
              </a:rPr>
              <a:t>x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cmmi10" pitchFamily="34" charset="0"/>
              </a:rPr>
              <a:t>m</a:t>
            </a:r>
            <a:r>
              <a:rPr lang="en-US" sz="2400" baseline="-32000" dirty="0" smtClean="0"/>
              <a:t>0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cmmi10" pitchFamily="34" charset="0"/>
              </a:rPr>
              <a:t>m</a:t>
            </a:r>
            <a:r>
              <a:rPr lang="en-US" sz="2400" baseline="-32000" dirty="0" smtClean="0"/>
              <a:t>1</a:t>
            </a:r>
            <a:r>
              <a:rPr lang="en-US" sz="2000" dirty="0" smtClean="0"/>
              <a:t>,state)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717288" y="3999831"/>
            <a:ext cx="3189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mmi10" pitchFamily="34" charset="0"/>
              </a:rPr>
              <a:t>c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  </a:t>
            </a:r>
            <a:r>
              <a:rPr lang="en-US" sz="2000" dirty="0" smtClean="0"/>
              <a:t>WE.Enc(1</a:t>
            </a:r>
            <a:r>
              <a:rPr lang="en-US" sz="2000" baseline="36000" dirty="0" smtClean="0">
                <a:latin typeface="cmmi10" pitchFamily="34" charset="0"/>
              </a:rPr>
              <a:t>k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cmmi10" pitchFamily="34" charset="0"/>
              </a:rPr>
              <a:t>x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cmmi10" pitchFamily="34" charset="0"/>
              </a:rPr>
              <a:t>m</a:t>
            </a:r>
            <a:r>
              <a:rPr lang="en-US" sz="2400" baseline="-32000" dirty="0" smtClean="0">
                <a:latin typeface="cmmi10" pitchFamily="34" charset="0"/>
              </a:rPr>
              <a:t>b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4775473" y="2863432"/>
            <a:ext cx="273458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AS security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6025134" y="3573061"/>
            <a:ext cx="148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mmi10" pitchFamily="34" charset="0"/>
              </a:rPr>
              <a:t>b</a:t>
            </a:r>
            <a:r>
              <a:rPr lang="en-US" sz="2000" dirty="0" smtClean="0"/>
              <a:t>  </a:t>
            </a:r>
            <a:r>
              <a:rPr lang="en-US" sz="2000" dirty="0" smtClean="0">
                <a:sym typeface="Symbol"/>
              </a:rPr>
              <a:t></a:t>
            </a:r>
            <a:r>
              <a:rPr lang="en-US" sz="2000" dirty="0" smtClean="0"/>
              <a:t>  {0, 1}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6343684" y="3619443"/>
            <a:ext cx="742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$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5972452" y="4061690"/>
            <a:ext cx="742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$</a:t>
            </a:r>
            <a:endParaRPr lang="en-US" sz="1400" dirty="0"/>
          </a:p>
        </p:txBody>
      </p:sp>
      <p:pic>
        <p:nvPicPr>
          <p:cNvPr id="49" name="Picture 4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766904" y="4530144"/>
            <a:ext cx="181173" cy="232414"/>
          </a:xfrm>
          <a:prstGeom prst="rect">
            <a:avLst/>
          </a:prstGeom>
        </p:spPr>
      </p:pic>
      <p:cxnSp>
        <p:nvCxnSpPr>
          <p:cNvPr id="50" name="Straight Arrow Connector 49"/>
          <p:cNvCxnSpPr/>
          <p:nvPr/>
        </p:nvCxnSpPr>
        <p:spPr>
          <a:xfrm flipH="1">
            <a:off x="3049918" y="4437117"/>
            <a:ext cx="435836" cy="14988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652440" y="5410372"/>
            <a:ext cx="5470764" cy="34767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988411" y="4184801"/>
            <a:ext cx="2355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smtClean="0">
                <a:latin typeface="cmmi10" pitchFamily="34" charset="0"/>
              </a:rPr>
              <a:t>c</a:t>
            </a:r>
            <a:r>
              <a:rPr lang="en-US" dirty="0" smtClean="0"/>
              <a:t>, state)</a:t>
            </a:r>
            <a:endParaRPr lang="en-US" dirty="0"/>
          </a:p>
        </p:txBody>
      </p:sp>
      <p:sp>
        <p:nvSpPr>
          <p:cNvPr id="53" name="Freeform 52"/>
          <p:cNvSpPr/>
          <p:nvPr/>
        </p:nvSpPr>
        <p:spPr>
          <a:xfrm>
            <a:off x="3641469" y="4441076"/>
            <a:ext cx="795866" cy="364836"/>
          </a:xfrm>
          <a:custGeom>
            <a:avLst/>
            <a:gdLst>
              <a:gd name="connsiteX0" fmla="*/ 766618 w 795866"/>
              <a:gd name="connsiteY0" fmla="*/ 36945 h 364836"/>
              <a:gd name="connsiteX1" fmla="*/ 720436 w 795866"/>
              <a:gd name="connsiteY1" fmla="*/ 249381 h 364836"/>
              <a:gd name="connsiteX2" fmla="*/ 314036 w 795866"/>
              <a:gd name="connsiteY2" fmla="*/ 323272 h 364836"/>
              <a:gd name="connsiteX3" fmla="*/ 0 w 795866"/>
              <a:gd name="connsiteY3" fmla="*/ 0 h 36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866" h="364836">
                <a:moveTo>
                  <a:pt x="766618" y="36945"/>
                </a:moveTo>
                <a:cubicBezTo>
                  <a:pt x="781242" y="119302"/>
                  <a:pt x="795866" y="201660"/>
                  <a:pt x="720436" y="249381"/>
                </a:cubicBezTo>
                <a:cubicBezTo>
                  <a:pt x="645006" y="297102"/>
                  <a:pt x="434109" y="364836"/>
                  <a:pt x="314036" y="323272"/>
                </a:cubicBezTo>
                <a:cubicBezTo>
                  <a:pt x="193963" y="281708"/>
                  <a:pt x="96981" y="140854"/>
                  <a:pt x="0" y="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71943" y="3384724"/>
            <a:ext cx="2200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 can be realized directly from iO </a:t>
            </a:r>
            <a:r>
              <a:rPr lang="en-US" sz="2000" dirty="0" smtClean="0">
                <a:solidFill>
                  <a:srgbClr val="7030A0"/>
                </a:solidFill>
              </a:rPr>
              <a:t>[GGH+13]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/>
      <p:bldP spid="48" grpId="0"/>
      <p:bldP spid="52" grpId="0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43" y="195158"/>
            <a:ext cx="9086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Achieving non-invasive APBE from WE: Scheme APBE2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01949" y="2804294"/>
            <a:ext cx="3190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71944" y="2770135"/>
            <a:ext cx="8685186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Theorem</a:t>
            </a:r>
            <a:r>
              <a:rPr lang="en-US" sz="2000" dirty="0" smtClean="0"/>
              <a:t>: If </a:t>
            </a:r>
            <a:r>
              <a:rPr lang="en-US" sz="2000" dirty="0" smtClean="0">
                <a:latin typeface="cmmi10" pitchFamily="34" charset="0"/>
              </a:rPr>
              <a:t>H</a:t>
            </a:r>
            <a:r>
              <a:rPr lang="en-US" sz="2000" dirty="0" smtClean="0"/>
              <a:t> is RIP-secure, WE is AS-secure, and 2</a:t>
            </a:r>
            <a:r>
              <a:rPr lang="en-US" sz="2400" baseline="36000" dirty="0" smtClean="0">
                <a:latin typeface="cmmi10" pitchFamily="34" charset="0"/>
              </a:rPr>
              <a:t>H</a:t>
            </a:r>
            <a:r>
              <a:rPr lang="en-US" sz="2400" baseline="36000" dirty="0" smtClean="0"/>
              <a:t>.il – </a:t>
            </a:r>
            <a:r>
              <a:rPr lang="en-US" sz="2400" i="1" baseline="36000" dirty="0" smtClean="0"/>
              <a:t>H</a:t>
            </a:r>
            <a:r>
              <a:rPr lang="en-US" sz="2400" baseline="36000" dirty="0" smtClean="0"/>
              <a:t>.ol  </a:t>
            </a:r>
            <a:r>
              <a:rPr lang="en-US" sz="2000" dirty="0" smtClean="0"/>
              <a:t>is negligible then APBE2 is a secure APBE scheme 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1763481" y="3690055"/>
            <a:ext cx="7373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Security of WE speaks nothing about using </a:t>
            </a:r>
            <a:r>
              <a:rPr lang="en-US" sz="2000" dirty="0" smtClean="0">
                <a:latin typeface="cmmi10" pitchFamily="34" charset="0"/>
              </a:rPr>
              <a:t>x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 </a:t>
            </a:r>
            <a:r>
              <a:rPr lang="en-US" sz="2000" dirty="0" smtClean="0">
                <a:latin typeface="cmmi10" pitchFamily="34" charset="0"/>
              </a:rPr>
              <a:t>L</a:t>
            </a:r>
            <a:r>
              <a:rPr lang="en-US" sz="2000" dirty="0" smtClean="0"/>
              <a:t> for encrypting </a:t>
            </a:r>
          </a:p>
          <a:p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some property of </a:t>
            </a:r>
            <a:r>
              <a:rPr lang="en-US" sz="2000" dirty="0" smtClean="0">
                <a:latin typeface="cmmi10" pitchFamily="34" charset="0"/>
              </a:rPr>
              <a:t>L</a:t>
            </a:r>
            <a:r>
              <a:rPr lang="en-US" sz="2000" dirty="0" smtClean="0"/>
              <a:t> needed</a:t>
            </a:r>
            <a:endParaRPr lang="en-US" sz="2000" dirty="0"/>
          </a:p>
        </p:txBody>
      </p:sp>
      <p:sp>
        <p:nvSpPr>
          <p:cNvPr id="25" name="Freeform 24"/>
          <p:cNvSpPr/>
          <p:nvPr/>
        </p:nvSpPr>
        <p:spPr>
          <a:xfrm>
            <a:off x="6096000" y="3080455"/>
            <a:ext cx="711200" cy="663388"/>
          </a:xfrm>
          <a:custGeom>
            <a:avLst/>
            <a:gdLst>
              <a:gd name="connsiteX0" fmla="*/ 0 w 711200"/>
              <a:gd name="connsiteY0" fmla="*/ 717176 h 717176"/>
              <a:gd name="connsiteX1" fmla="*/ 313765 w 711200"/>
              <a:gd name="connsiteY1" fmla="*/ 663388 h 717176"/>
              <a:gd name="connsiteX2" fmla="*/ 564776 w 711200"/>
              <a:gd name="connsiteY2" fmla="*/ 573741 h 717176"/>
              <a:gd name="connsiteX3" fmla="*/ 699247 w 711200"/>
              <a:gd name="connsiteY3" fmla="*/ 313764 h 717176"/>
              <a:gd name="connsiteX4" fmla="*/ 636494 w 711200"/>
              <a:gd name="connsiteY4" fmla="*/ 71717 h 717176"/>
              <a:gd name="connsiteX5" fmla="*/ 537882 w 711200"/>
              <a:gd name="connsiteY5" fmla="*/ 0 h 717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200" h="717176">
                <a:moveTo>
                  <a:pt x="0" y="717176"/>
                </a:moveTo>
                <a:cubicBezTo>
                  <a:pt x="109818" y="702235"/>
                  <a:pt x="219636" y="687294"/>
                  <a:pt x="313765" y="663388"/>
                </a:cubicBezTo>
                <a:cubicBezTo>
                  <a:pt x="407894" y="639482"/>
                  <a:pt x="500529" y="632012"/>
                  <a:pt x="564776" y="573741"/>
                </a:cubicBezTo>
                <a:cubicBezTo>
                  <a:pt x="629023" y="515470"/>
                  <a:pt x="687294" y="397435"/>
                  <a:pt x="699247" y="313764"/>
                </a:cubicBezTo>
                <a:cubicBezTo>
                  <a:pt x="711200" y="230093"/>
                  <a:pt x="663388" y="124011"/>
                  <a:pt x="636494" y="71717"/>
                </a:cubicBezTo>
                <a:cubicBezTo>
                  <a:pt x="609600" y="19423"/>
                  <a:pt x="573741" y="9711"/>
                  <a:pt x="537882" y="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15355" y="858652"/>
            <a:ext cx="8164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language </a:t>
            </a:r>
            <a:r>
              <a:rPr lang="en-US" sz="2000" dirty="0" smtClean="0">
                <a:latin typeface="cmmi10" pitchFamily="34" charset="0"/>
              </a:rPr>
              <a:t>L</a:t>
            </a:r>
            <a:r>
              <a:rPr lang="en-US" sz="2000" dirty="0" smtClean="0"/>
              <a:t> for WE: </a:t>
            </a:r>
            <a:r>
              <a:rPr lang="en-US" sz="2000" dirty="0" smtClean="0">
                <a:latin typeface="cmmi10" pitchFamily="34" charset="0"/>
              </a:rPr>
              <a:t>L</a:t>
            </a:r>
            <a:r>
              <a:rPr lang="en-US" sz="2000" dirty="0" smtClean="0"/>
              <a:t> = </a:t>
            </a:r>
            <a:r>
              <a:rPr lang="en-US" sz="2400" dirty="0" smtClean="0"/>
              <a:t>{</a:t>
            </a:r>
            <a:r>
              <a:rPr lang="en-US" sz="2000" dirty="0" smtClean="0"/>
              <a:t>(1</a:t>
            </a:r>
            <a:r>
              <a:rPr lang="en-US" sz="2400" baseline="36000" dirty="0" smtClean="0">
                <a:latin typeface="cmmi10" pitchFamily="34" charset="0"/>
              </a:rPr>
              <a:t>k</a:t>
            </a:r>
            <a:r>
              <a:rPr lang="en-US" sz="2000" dirty="0" smtClean="0"/>
              <a:t>, salt, </a:t>
            </a:r>
            <a:r>
              <a:rPr lang="en-US" sz="2000" dirty="0" smtClean="0">
                <a:latin typeface="cmmi10" pitchFamily="34" charset="0"/>
              </a:rPr>
              <a:t>H</a:t>
            </a:r>
            <a:r>
              <a:rPr lang="en-US" sz="2000" dirty="0" smtClean="0"/>
              <a:t>(1</a:t>
            </a:r>
            <a:r>
              <a:rPr lang="en-US" sz="2400" baseline="36000" dirty="0" smtClean="0">
                <a:latin typeface="cmmi10" pitchFamily="34" charset="0"/>
              </a:rPr>
              <a:t>k</a:t>
            </a:r>
            <a:r>
              <a:rPr lang="en-US" sz="2000" dirty="0" smtClean="0"/>
              <a:t>, salt, </a:t>
            </a:r>
            <a:r>
              <a:rPr lang="en-US" sz="2000" i="1" dirty="0" smtClean="0"/>
              <a:t>pw</a:t>
            </a:r>
            <a:r>
              <a:rPr lang="en-US" sz="2000" dirty="0" smtClean="0"/>
              <a:t>))</a:t>
            </a:r>
            <a:r>
              <a:rPr lang="en-US" sz="2400" dirty="0" smtClean="0"/>
              <a:t>} </a:t>
            </a:r>
            <a:r>
              <a:rPr lang="en-US" sz="2000" dirty="0" smtClean="0"/>
              <a:t>is in </a:t>
            </a:r>
            <a:r>
              <a:rPr lang="en-US" sz="2000" b="1" dirty="0" smtClean="0"/>
              <a:t>NP</a:t>
            </a:r>
            <a:endParaRPr lang="en-US" sz="2000" b="1" dirty="0"/>
          </a:p>
        </p:txBody>
      </p:sp>
      <p:sp>
        <p:nvSpPr>
          <p:cNvPr id="32" name="Rectangle 31"/>
          <p:cNvSpPr/>
          <p:nvPr/>
        </p:nvSpPr>
        <p:spPr>
          <a:xfrm>
            <a:off x="4734585" y="1514887"/>
            <a:ext cx="4122546" cy="8690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97272" y="1522263"/>
            <a:ext cx="4468714" cy="86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683052" y="1767434"/>
            <a:ext cx="103553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WE.Enc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192711" y="1743989"/>
            <a:ext cx="2110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mmi10" pitchFamily="34" charset="0"/>
              </a:rPr>
              <a:t>m</a:t>
            </a:r>
            <a:r>
              <a:rPr lang="en-US" sz="2000" dirty="0" smtClean="0"/>
              <a:t>,</a:t>
            </a:r>
            <a:r>
              <a:rPr lang="en-US" sz="2000" i="1" dirty="0" smtClean="0"/>
              <a:t> </a:t>
            </a:r>
            <a:r>
              <a:rPr lang="en-US" sz="2000" dirty="0" smtClean="0"/>
              <a:t>(1</a:t>
            </a:r>
            <a:r>
              <a:rPr lang="en-US" sz="2000" baseline="36000" dirty="0" smtClean="0">
                <a:latin typeface="cmmi10" pitchFamily="34" charset="0"/>
              </a:rPr>
              <a:t>k </a:t>
            </a:r>
            <a:r>
              <a:rPr lang="en-US" sz="2000" dirty="0" smtClean="0"/>
              <a:t>, salt, </a:t>
            </a:r>
            <a:r>
              <a:rPr lang="en-US" sz="2000" i="1" dirty="0" smtClean="0"/>
              <a:t>hpw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209877" y="1955766"/>
            <a:ext cx="46137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726178" y="1955766"/>
            <a:ext cx="44743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243954" y="1736174"/>
            <a:ext cx="422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mmi10" pitchFamily="34" charset="0"/>
              </a:rPr>
              <a:t>c</a:t>
            </a:r>
            <a:endParaRPr lang="en-US" sz="2000" dirty="0">
              <a:latin typeface="cmmi1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26178" y="1767434"/>
            <a:ext cx="205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$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6867696" y="1790879"/>
            <a:ext cx="103553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WE.Dec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4734584" y="1767434"/>
            <a:ext cx="1795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mmi10" pitchFamily="34" charset="0"/>
              </a:rPr>
              <a:t>c</a:t>
            </a:r>
            <a:r>
              <a:rPr lang="en-US" sz="2000" dirty="0" smtClean="0"/>
              <a:t>, (1</a:t>
            </a:r>
            <a:r>
              <a:rPr lang="en-US" sz="2400" baseline="36000" dirty="0" smtClean="0">
                <a:latin typeface="cmmi10" pitchFamily="34" charset="0"/>
              </a:rPr>
              <a:t>k</a:t>
            </a:r>
            <a:r>
              <a:rPr lang="en-US" sz="2000" dirty="0" smtClean="0"/>
              <a:t>, salt, </a:t>
            </a:r>
            <a:r>
              <a:rPr lang="en-US" sz="2000" i="1" dirty="0" smtClean="0"/>
              <a:t>pw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529641" y="1979211"/>
            <a:ext cx="32625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903234" y="1979211"/>
            <a:ext cx="331301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95618" y="1790879"/>
            <a:ext cx="422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mmi10" pitchFamily="34" charset="0"/>
              </a:rPr>
              <a:t>m</a:t>
            </a:r>
            <a:endParaRPr lang="en-US" sz="2000" dirty="0">
              <a:latin typeface="cmmi10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9835" y="4488747"/>
            <a:ext cx="8667295" cy="707886"/>
          </a:xfrm>
          <a:prstGeom prst="rect">
            <a:avLst/>
          </a:prstGeom>
          <a:solidFill>
            <a:srgbClr val="FBFDE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Problem</a:t>
            </a:r>
            <a:r>
              <a:rPr lang="en-US" sz="2000" dirty="0" smtClean="0"/>
              <a:t>: Can’t cover cases like </a:t>
            </a:r>
            <a:r>
              <a:rPr lang="en-US" sz="2000" dirty="0" smtClean="0">
                <a:latin typeface="cmmi10" pitchFamily="34" charset="0"/>
              </a:rPr>
              <a:t>H</a:t>
            </a:r>
            <a:r>
              <a:rPr lang="en-US" sz="2000" dirty="0" smtClean="0"/>
              <a:t> = iterated SHA-1 (</a:t>
            </a:r>
            <a:r>
              <a:rPr lang="en-US" sz="2000" i="1" dirty="0" smtClean="0"/>
              <a:t>H</a:t>
            </a:r>
            <a:r>
              <a:rPr lang="en-US" sz="2000" dirty="0" smtClean="0"/>
              <a:t>.ol = 160 bits) </a:t>
            </a:r>
          </a:p>
          <a:p>
            <a:r>
              <a:rPr lang="en-US" sz="2000" dirty="0" smtClean="0"/>
              <a:t>with 24-character passwords (</a:t>
            </a:r>
            <a:r>
              <a:rPr lang="en-US" sz="2000" i="1" dirty="0" smtClean="0"/>
              <a:t>H</a:t>
            </a:r>
            <a:r>
              <a:rPr lang="en-US" sz="2000" dirty="0" smtClean="0"/>
              <a:t>.il = 156 bits) 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171943" y="5300424"/>
            <a:ext cx="8778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Can circumvent if use an extractable WE </a:t>
            </a:r>
            <a:r>
              <a:rPr lang="en-US" sz="2000" dirty="0" smtClean="0">
                <a:solidFill>
                  <a:srgbClr val="7030A0"/>
                </a:solidFill>
              </a:rPr>
              <a:t>[GKP+13]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197272" y="5897105"/>
            <a:ext cx="8946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When use </a:t>
            </a:r>
            <a:r>
              <a:rPr lang="en-US" sz="2000" dirty="0" smtClean="0">
                <a:latin typeface="cmmi10" pitchFamily="34" charset="0"/>
              </a:rPr>
              <a:t>x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 </a:t>
            </a:r>
            <a:r>
              <a:rPr lang="en-US" sz="2000" dirty="0" smtClean="0">
                <a:latin typeface="cmmi10" pitchFamily="34" charset="0"/>
              </a:rPr>
              <a:t>L</a:t>
            </a:r>
            <a:r>
              <a:rPr lang="en-US" sz="2000" dirty="0" smtClean="0"/>
              <a:t> for encrypting,  if </a:t>
            </a:r>
            <a:r>
              <a:rPr lang="en-US" sz="2000" dirty="0" smtClean="0">
                <a:latin typeface="cmmi10" pitchFamily="34" charset="0"/>
              </a:rPr>
              <a:t>A</a:t>
            </a:r>
            <a:r>
              <a:rPr lang="en-US" sz="2000" dirty="0" smtClean="0"/>
              <a:t> breaks the scheme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extract a witness of </a:t>
            </a:r>
            <a:r>
              <a:rPr lang="en-US" sz="2000" dirty="0" smtClean="0">
                <a:latin typeface="cmmi10" pitchFamily="34" charset="0"/>
              </a:rPr>
              <a:t>x</a:t>
            </a:r>
            <a:endParaRPr lang="en-US" sz="2000" dirty="0">
              <a:latin typeface="cmmi10" pitchFamily="34" charset="0"/>
            </a:endParaRPr>
          </a:p>
        </p:txBody>
      </p:sp>
      <p:sp>
        <p:nvSpPr>
          <p:cNvPr id="49" name="Right Brace 48"/>
          <p:cNvSpPr/>
          <p:nvPr/>
        </p:nvSpPr>
        <p:spPr>
          <a:xfrm rot="5400000">
            <a:off x="3837148" y="4466085"/>
            <a:ext cx="188584" cy="2673457"/>
          </a:xfrm>
          <a:prstGeom prst="rightBrace">
            <a:avLst>
              <a:gd name="adj1" fmla="val 12727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45" grpId="0" animBg="1"/>
      <p:bldP spid="47" grpId="0"/>
      <p:bldP spid="48" grpId="0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1943" y="1164492"/>
            <a:ext cx="8839195" cy="24852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1943" y="195158"/>
            <a:ext cx="6174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Why new security definition for WE?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943" y="1305232"/>
            <a:ext cx="8839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Soundness security </a:t>
            </a:r>
            <a:r>
              <a:rPr lang="en-US" sz="2000" dirty="0" smtClean="0">
                <a:solidFill>
                  <a:srgbClr val="7030A0"/>
                </a:solidFill>
              </a:rPr>
              <a:t>[GGSW13]</a:t>
            </a:r>
            <a:r>
              <a:rPr lang="en-US" sz="2000" dirty="0" smtClean="0"/>
              <a:t>: For every PT </a:t>
            </a:r>
            <a:r>
              <a:rPr lang="en-US" sz="2000" dirty="0" smtClean="0">
                <a:latin typeface="cmmi10" pitchFamily="34" charset="0"/>
              </a:rPr>
              <a:t>A</a:t>
            </a:r>
            <a:r>
              <a:rPr lang="en-US" sz="2000" dirty="0" smtClean="0"/>
              <a:t>, every </a:t>
            </a:r>
            <a:r>
              <a:rPr lang="en-US" sz="2000" dirty="0" smtClean="0">
                <a:latin typeface="cmmi10" pitchFamily="34" charset="0"/>
              </a:rPr>
              <a:t>x  </a:t>
            </a:r>
            <a:r>
              <a:rPr lang="en-US" sz="2000" dirty="0" smtClean="0">
                <a:sym typeface="Symbol"/>
              </a:rPr>
              <a:t></a:t>
            </a:r>
            <a:r>
              <a:rPr lang="en-US" sz="2000" dirty="0" smtClean="0">
                <a:latin typeface="cmmi10" pitchFamily="34" charset="0"/>
              </a:rPr>
              <a:t>L</a:t>
            </a:r>
            <a:r>
              <a:rPr lang="en-US" sz="2000" dirty="0" smtClean="0"/>
              <a:t>, every equal-length </a:t>
            </a:r>
            <a:r>
              <a:rPr lang="en-US" sz="2000" dirty="0" smtClean="0">
                <a:latin typeface="cmmi10" pitchFamily="34" charset="0"/>
              </a:rPr>
              <a:t>m</a:t>
            </a:r>
            <a:r>
              <a:rPr lang="en-US" sz="2400" baseline="-32000" dirty="0" smtClean="0"/>
              <a:t>0</a:t>
            </a:r>
            <a:r>
              <a:rPr lang="en-US" sz="2000" dirty="0" smtClean="0"/>
              <a:t> and </a:t>
            </a:r>
            <a:r>
              <a:rPr lang="en-US" sz="2000" dirty="0" smtClean="0">
                <a:latin typeface="cmmi10" pitchFamily="34" charset="0"/>
              </a:rPr>
              <a:t>m</a:t>
            </a:r>
            <a:r>
              <a:rPr lang="en-US" sz="2400" baseline="-32000" dirty="0" smtClean="0"/>
              <a:t>1</a:t>
            </a:r>
            <a:r>
              <a:rPr lang="en-US" sz="2000" dirty="0" smtClean="0"/>
              <a:t>, there is a negligible           such that for every </a:t>
            </a:r>
            <a:r>
              <a:rPr lang="en-US" sz="2000" dirty="0" smtClean="0">
                <a:latin typeface="cmmi10" pitchFamily="34" charset="0"/>
              </a:rPr>
              <a:t>k</a:t>
            </a:r>
            <a:r>
              <a:rPr lang="en-US" sz="2000" dirty="0" smtClean="0"/>
              <a:t>                 </a:t>
            </a:r>
            <a:endParaRPr lang="en-US" sz="2000" dirty="0"/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751388" y="1687836"/>
            <a:ext cx="402303" cy="273698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108038" y="2962565"/>
            <a:ext cx="2509362" cy="368707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501515" y="2136282"/>
            <a:ext cx="8347517" cy="306420"/>
          </a:xfrm>
          <a:prstGeom prst="rect">
            <a:avLst/>
          </a:prstGeom>
        </p:spPr>
      </p:pic>
      <p:sp>
        <p:nvSpPr>
          <p:cNvPr id="11" name="Right Brace 10"/>
          <p:cNvSpPr/>
          <p:nvPr/>
        </p:nvSpPr>
        <p:spPr>
          <a:xfrm rot="5400000">
            <a:off x="4012535" y="-1079728"/>
            <a:ext cx="385155" cy="7628688"/>
          </a:xfrm>
          <a:prstGeom prst="rightBrace">
            <a:avLst>
              <a:gd name="adj1" fmla="val 12727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01756" y="3910848"/>
            <a:ext cx="5547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Fix  </a:t>
            </a:r>
            <a:r>
              <a:rPr lang="en-US" sz="2000" dirty="0" smtClean="0">
                <a:latin typeface="cmmi10" pitchFamily="34" charset="0"/>
              </a:rPr>
              <a:t>x</a:t>
            </a:r>
            <a:r>
              <a:rPr lang="en-US" sz="2000" dirty="0" smtClean="0"/>
              <a:t> and grow </a:t>
            </a:r>
            <a:r>
              <a:rPr lang="en-US" sz="2000" dirty="0" smtClean="0">
                <a:latin typeface="cmmi10" pitchFamily="34" charset="0"/>
              </a:rPr>
              <a:t>k</a:t>
            </a:r>
            <a:r>
              <a:rPr lang="en-US" sz="2000" dirty="0" smtClean="0"/>
              <a:t> to make advantage small</a:t>
            </a:r>
            <a:endParaRPr lang="en-US" sz="2000" dirty="0"/>
          </a:p>
        </p:txBody>
      </p:sp>
      <p:sp>
        <p:nvSpPr>
          <p:cNvPr id="16" name="Freeform 15"/>
          <p:cNvSpPr/>
          <p:nvPr/>
        </p:nvSpPr>
        <p:spPr>
          <a:xfrm>
            <a:off x="3813908" y="3376257"/>
            <a:ext cx="234461" cy="633051"/>
          </a:xfrm>
          <a:custGeom>
            <a:avLst/>
            <a:gdLst>
              <a:gd name="connsiteX0" fmla="*/ 234461 w 234461"/>
              <a:gd name="connsiteY0" fmla="*/ 672123 h 672123"/>
              <a:gd name="connsiteX1" fmla="*/ 31261 w 234461"/>
              <a:gd name="connsiteY1" fmla="*/ 461107 h 672123"/>
              <a:gd name="connsiteX2" fmla="*/ 46892 w 234461"/>
              <a:gd name="connsiteY2" fmla="*/ 171938 h 672123"/>
              <a:gd name="connsiteX3" fmla="*/ 226646 w 234461"/>
              <a:gd name="connsiteY3" fmla="*/ 0 h 67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461" h="672123">
                <a:moveTo>
                  <a:pt x="234461" y="672123"/>
                </a:moveTo>
                <a:cubicBezTo>
                  <a:pt x="148491" y="608297"/>
                  <a:pt x="62522" y="544471"/>
                  <a:pt x="31261" y="461107"/>
                </a:cubicBezTo>
                <a:cubicBezTo>
                  <a:pt x="0" y="377743"/>
                  <a:pt x="14328" y="248789"/>
                  <a:pt x="46892" y="171938"/>
                </a:cubicBezTo>
                <a:cubicBezTo>
                  <a:pt x="79456" y="95087"/>
                  <a:pt x="153051" y="47543"/>
                  <a:pt x="226646" y="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71943" y="4751762"/>
            <a:ext cx="8620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Problem</a:t>
            </a:r>
            <a:r>
              <a:rPr lang="en-US" sz="2000" dirty="0" smtClean="0"/>
              <a:t>: In applications, typically,  </a:t>
            </a:r>
            <a:r>
              <a:rPr lang="en-US" sz="2000" b="1" dirty="0" smtClean="0"/>
              <a:t>each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mi10" pitchFamily="34" charset="0"/>
              </a:rPr>
              <a:t>x</a:t>
            </a:r>
            <a:r>
              <a:rPr lang="en-US" sz="2000" dirty="0" smtClean="0"/>
              <a:t> corresponds to a </a:t>
            </a:r>
            <a:r>
              <a:rPr lang="en-US" sz="2000" b="1" dirty="0" smtClean="0"/>
              <a:t>fixed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mi10" pitchFamily="34" charset="0"/>
              </a:rPr>
              <a:t>k</a:t>
            </a:r>
          </a:p>
          <a:p>
            <a:r>
              <a:rPr lang="en-US" sz="2000" dirty="0" smtClean="0"/>
              <a:t>                    For example, in the PKE of </a:t>
            </a:r>
            <a:r>
              <a:rPr lang="en-US" sz="2000" dirty="0" smtClean="0">
                <a:solidFill>
                  <a:srgbClr val="7030A0"/>
                </a:solidFill>
              </a:rPr>
              <a:t>[GGSW13] </a:t>
            </a:r>
            <a:r>
              <a:rPr lang="en-US" sz="2000" dirty="0" smtClean="0"/>
              <a:t>use </a:t>
            </a:r>
            <a:r>
              <a:rPr lang="en-US" sz="2000" dirty="0" smtClean="0">
                <a:latin typeface="cmmi10" pitchFamily="34" charset="0"/>
              </a:rPr>
              <a:t>x</a:t>
            </a:r>
            <a:r>
              <a:rPr lang="en-US" sz="2000" dirty="0" smtClean="0"/>
              <a:t> of length 2</a:t>
            </a:r>
            <a:r>
              <a:rPr lang="en-US" sz="2000" dirty="0" smtClean="0">
                <a:latin typeface="cmmi10" pitchFamily="34" charset="0"/>
              </a:rPr>
              <a:t>k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43" y="195158"/>
            <a:ext cx="5317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SS isn’t enough for applications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2892" y="1242646"/>
            <a:ext cx="64867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33631" y="1210380"/>
            <a:ext cx="64867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</a:t>
            </a:r>
            <a:r>
              <a:rPr lang="en-US" sz="2000" baseline="-32000" dirty="0" smtClean="0">
                <a:latin typeface="cmmi10" pitchFamily="34" charset="0"/>
              </a:rPr>
              <a:t>f</a:t>
            </a:r>
            <a:endParaRPr lang="en-US" baseline="-32000" dirty="0">
              <a:latin typeface="cmmi1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0031" y="2063262"/>
            <a:ext cx="1578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SS-secure</a:t>
            </a:r>
            <a:endParaRPr lang="en-US" sz="2000" dirty="0"/>
          </a:p>
        </p:txBody>
      </p:sp>
      <p:sp>
        <p:nvSpPr>
          <p:cNvPr id="6" name="Freeform 5"/>
          <p:cNvSpPr/>
          <p:nvPr/>
        </p:nvSpPr>
        <p:spPr>
          <a:xfrm>
            <a:off x="780236" y="1492738"/>
            <a:ext cx="227949" cy="695570"/>
          </a:xfrm>
          <a:custGeom>
            <a:avLst/>
            <a:gdLst>
              <a:gd name="connsiteX0" fmla="*/ 173241 w 227949"/>
              <a:gd name="connsiteY0" fmla="*/ 695570 h 695570"/>
              <a:gd name="connsiteX1" fmla="*/ 16933 w 227949"/>
              <a:gd name="connsiteY1" fmla="*/ 351693 h 695570"/>
              <a:gd name="connsiteX2" fmla="*/ 71641 w 227949"/>
              <a:gd name="connsiteY2" fmla="*/ 62524 h 695570"/>
              <a:gd name="connsiteX3" fmla="*/ 227949 w 227949"/>
              <a:gd name="connsiteY3" fmla="*/ 0 h 69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949" h="695570">
                <a:moveTo>
                  <a:pt x="173241" y="695570"/>
                </a:moveTo>
                <a:cubicBezTo>
                  <a:pt x="103553" y="576385"/>
                  <a:pt x="33866" y="457201"/>
                  <a:pt x="16933" y="351693"/>
                </a:cubicBezTo>
                <a:cubicBezTo>
                  <a:pt x="0" y="246185"/>
                  <a:pt x="36472" y="121139"/>
                  <a:pt x="71641" y="62524"/>
                </a:cubicBezTo>
                <a:cubicBezTo>
                  <a:pt x="106810" y="3909"/>
                  <a:pt x="167379" y="1954"/>
                  <a:pt x="227949" y="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41785" y="2003642"/>
            <a:ext cx="5853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Behaves like WE, but leaks the message if |</a:t>
            </a:r>
            <a:r>
              <a:rPr lang="en-US" sz="2000" dirty="0" smtClean="0">
                <a:latin typeface="cmmi10" pitchFamily="34" charset="0"/>
              </a:rPr>
              <a:t>x</a:t>
            </a:r>
            <a:r>
              <a:rPr lang="en-US" sz="2000" dirty="0" smtClean="0"/>
              <a:t>| </a:t>
            </a:r>
            <a:r>
              <a:rPr lang="en-US" sz="2000" dirty="0" smtClean="0">
                <a:sym typeface="Symbol"/>
              </a:rPr>
              <a:t>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mi10" pitchFamily="34" charset="0"/>
              </a:rPr>
              <a:t>f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cmmi10" pitchFamily="34" charset="0"/>
              </a:rPr>
              <a:t>k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8" name="Freeform 7"/>
          <p:cNvSpPr/>
          <p:nvPr/>
        </p:nvSpPr>
        <p:spPr>
          <a:xfrm>
            <a:off x="4970585" y="1414585"/>
            <a:ext cx="324338" cy="672123"/>
          </a:xfrm>
          <a:custGeom>
            <a:avLst/>
            <a:gdLst>
              <a:gd name="connsiteX0" fmla="*/ 0 w 324338"/>
              <a:gd name="connsiteY0" fmla="*/ 672123 h 672123"/>
              <a:gd name="connsiteX1" fmla="*/ 265723 w 324338"/>
              <a:gd name="connsiteY1" fmla="*/ 492369 h 672123"/>
              <a:gd name="connsiteX2" fmla="*/ 289169 w 324338"/>
              <a:gd name="connsiteY2" fmla="*/ 156307 h 672123"/>
              <a:gd name="connsiteX3" fmla="*/ 54707 w 324338"/>
              <a:gd name="connsiteY3" fmla="*/ 0 h 67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8" h="672123">
                <a:moveTo>
                  <a:pt x="0" y="672123"/>
                </a:moveTo>
                <a:cubicBezTo>
                  <a:pt x="108764" y="625230"/>
                  <a:pt x="217528" y="578338"/>
                  <a:pt x="265723" y="492369"/>
                </a:cubicBezTo>
                <a:cubicBezTo>
                  <a:pt x="313918" y="406400"/>
                  <a:pt x="324338" y="238368"/>
                  <a:pt x="289169" y="156307"/>
                </a:cubicBezTo>
                <a:cubicBezTo>
                  <a:pt x="254000" y="74246"/>
                  <a:pt x="154353" y="37123"/>
                  <a:pt x="54707" y="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047631" y="1414585"/>
            <a:ext cx="19304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57046" y="1008185"/>
            <a:ext cx="1820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transform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35562" y="4374368"/>
            <a:ext cx="7250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a counter-example for the PKE of </a:t>
            </a:r>
            <a:r>
              <a:rPr lang="en-US" sz="2000" dirty="0" smtClean="0">
                <a:solidFill>
                  <a:srgbClr val="7030A0"/>
                </a:solidFill>
              </a:rPr>
              <a:t>[GGSW13], </a:t>
            </a:r>
            <a:r>
              <a:rPr lang="en-US" sz="2000" dirty="0" smtClean="0"/>
              <a:t>use </a:t>
            </a:r>
            <a:r>
              <a:rPr lang="en-US" sz="2000" dirty="0" smtClean="0">
                <a:latin typeface="cmmi10" pitchFamily="34" charset="0"/>
              </a:rPr>
              <a:t>f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cmmi10" pitchFamily="34" charset="0"/>
              </a:rPr>
              <a:t>k</a:t>
            </a:r>
            <a:r>
              <a:rPr lang="en-US" sz="2000" dirty="0" smtClean="0"/>
              <a:t>) = 2</a:t>
            </a:r>
            <a:r>
              <a:rPr lang="en-US" sz="2000" dirty="0" smtClean="0">
                <a:latin typeface="cmmi10" pitchFamily="34" charset="0"/>
              </a:rPr>
              <a:t>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0236" y="2774462"/>
            <a:ext cx="805896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Theorem</a:t>
            </a:r>
            <a:r>
              <a:rPr lang="en-US" sz="2000" dirty="0" smtClean="0"/>
              <a:t>: WE</a:t>
            </a:r>
            <a:r>
              <a:rPr lang="en-US" sz="2400" baseline="-32000" dirty="0" smtClean="0">
                <a:latin typeface="cmmi10" pitchFamily="34" charset="0"/>
              </a:rPr>
              <a:t>f </a:t>
            </a:r>
            <a:r>
              <a:rPr lang="en-US" sz="2400" baseline="-32000" dirty="0" smtClean="0"/>
              <a:t>  </a:t>
            </a:r>
            <a:r>
              <a:rPr lang="en-US" sz="2000" dirty="0" smtClean="0"/>
              <a:t>is still SS-secure, if </a:t>
            </a:r>
            <a:r>
              <a:rPr lang="en-US" sz="2000" dirty="0" smtClean="0">
                <a:latin typeface="cmmi10" pitchFamily="34" charset="0"/>
              </a:rPr>
              <a:t>f</a:t>
            </a:r>
            <a:r>
              <a:rPr lang="en-US" sz="2000" dirty="0" smtClean="0"/>
              <a:t> is non-decreasing, PT-computable, </a:t>
            </a:r>
          </a:p>
          <a:p>
            <a:r>
              <a:rPr lang="en-US" sz="2000" dirty="0" smtClean="0"/>
              <a:t>and </a:t>
            </a:r>
            <a:r>
              <a:rPr lang="en-US" sz="2000" dirty="0" smtClean="0">
                <a:latin typeface="cmmi10" pitchFamily="34" charset="0"/>
              </a:rPr>
              <a:t>f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cmmi10" pitchFamily="34" charset="0"/>
              </a:rPr>
              <a:t>t</a:t>
            </a:r>
            <a:r>
              <a:rPr lang="en-US" sz="2000" dirty="0" smtClean="0"/>
              <a:t>)  </a:t>
            </a:r>
            <a:r>
              <a:rPr lang="en-US" sz="2000" dirty="0" smtClean="0">
                <a:sym typeface="Symbol"/>
              </a:rPr>
              <a:t></a:t>
            </a:r>
            <a:r>
              <a:rPr lang="en-US" sz="2000" dirty="0" smtClean="0"/>
              <a:t>  when </a:t>
            </a:r>
            <a:r>
              <a:rPr lang="en-US" sz="2000" dirty="0" smtClean="0">
                <a:latin typeface="cmmi10" pitchFamily="34" charset="0"/>
              </a:rPr>
              <a:t>t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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1211" y="3720123"/>
            <a:ext cx="7096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Intuition</a:t>
            </a:r>
            <a:r>
              <a:rPr lang="en-US" sz="2000" dirty="0" smtClean="0"/>
              <a:t>: For a fixed </a:t>
            </a:r>
            <a:r>
              <a:rPr lang="en-US" sz="2000" dirty="0" smtClean="0">
                <a:latin typeface="cmmi10" pitchFamily="34" charset="0"/>
              </a:rPr>
              <a:t>x</a:t>
            </a:r>
            <a:r>
              <a:rPr lang="en-US" sz="2000" dirty="0" smtClean="0"/>
              <a:t>, if </a:t>
            </a:r>
            <a:r>
              <a:rPr lang="en-US" sz="2000" dirty="0" smtClean="0">
                <a:latin typeface="cmmi10" pitchFamily="34" charset="0"/>
              </a:rPr>
              <a:t>k</a:t>
            </a:r>
            <a:r>
              <a:rPr lang="en-US" sz="2000" dirty="0" smtClean="0"/>
              <a:t> is sufficiently large then </a:t>
            </a:r>
            <a:r>
              <a:rPr lang="en-US" sz="2000" dirty="0" smtClean="0">
                <a:latin typeface="cmmi10" pitchFamily="34" charset="0"/>
              </a:rPr>
              <a:t>f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cmmi10" pitchFamily="34" charset="0"/>
              </a:rPr>
              <a:t>k</a:t>
            </a:r>
            <a:r>
              <a:rPr lang="en-US" sz="2000" dirty="0" smtClean="0"/>
              <a:t>) &gt; |</a:t>
            </a:r>
            <a:r>
              <a:rPr lang="en-US" sz="2000" dirty="0" smtClean="0">
                <a:latin typeface="cmmi10" pitchFamily="34" charset="0"/>
              </a:rPr>
              <a:t>x</a:t>
            </a:r>
            <a:r>
              <a:rPr lang="en-US" sz="2000" dirty="0" smtClean="0"/>
              <a:t>|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11" grpId="0"/>
      <p:bldP spid="12" grpId="0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43" y="195158"/>
            <a:ext cx="220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SS versus 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54349" y="931272"/>
            <a:ext cx="98904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SS[</a:t>
            </a:r>
            <a:r>
              <a:rPr lang="en-US" sz="2400" dirty="0" smtClean="0">
                <a:latin typeface="cmmi10" pitchFamily="34" charset="0"/>
              </a:rPr>
              <a:t>L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769197" y="931272"/>
            <a:ext cx="97548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AS[</a:t>
            </a:r>
            <a:r>
              <a:rPr lang="en-US" sz="2400" dirty="0" smtClean="0">
                <a:latin typeface="cmmi10" pitchFamily="34" charset="0"/>
              </a:rPr>
              <a:t>L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cxnSp>
        <p:nvCxnSpPr>
          <p:cNvPr id="6" name="Straight Arrow Connector 5"/>
          <p:cNvCxnSpPr>
            <a:stCxn id="4" idx="3"/>
            <a:endCxn id="3" idx="1"/>
          </p:cNvCxnSpPr>
          <p:nvPr/>
        </p:nvCxnSpPr>
        <p:spPr>
          <a:xfrm>
            <a:off x="3744685" y="1162105"/>
            <a:ext cx="190966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3293705" y="1379142"/>
            <a:ext cx="2679441" cy="600269"/>
          </a:xfrm>
          <a:custGeom>
            <a:avLst/>
            <a:gdLst>
              <a:gd name="connsiteX0" fmla="*/ 2547257 w 2679441"/>
              <a:gd name="connsiteY0" fmla="*/ 37322 h 600269"/>
              <a:gd name="connsiteX1" fmla="*/ 2341984 w 2679441"/>
              <a:gd name="connsiteY1" fmla="*/ 466530 h 600269"/>
              <a:gd name="connsiteX2" fmla="*/ 522515 w 2679441"/>
              <a:gd name="connsiteY2" fmla="*/ 522514 h 600269"/>
              <a:gd name="connsiteX3" fmla="*/ 0 w 2679441"/>
              <a:gd name="connsiteY3" fmla="*/ 0 h 60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9441" h="600269">
                <a:moveTo>
                  <a:pt x="2547257" y="37322"/>
                </a:moveTo>
                <a:cubicBezTo>
                  <a:pt x="2613349" y="211493"/>
                  <a:pt x="2679441" y="385665"/>
                  <a:pt x="2341984" y="466530"/>
                </a:cubicBezTo>
                <a:cubicBezTo>
                  <a:pt x="2004527" y="547395"/>
                  <a:pt x="912846" y="600269"/>
                  <a:pt x="522515" y="522514"/>
                </a:cubicBezTo>
                <a:cubicBezTo>
                  <a:pt x="132184" y="444759"/>
                  <a:pt x="66092" y="222379"/>
                  <a:pt x="0" y="0"/>
                </a:cubicBezTo>
              </a:path>
            </a:pathLst>
          </a:custGeom>
          <a:ln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449585" y="1789689"/>
            <a:ext cx="448988" cy="2845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562669" y="1789689"/>
            <a:ext cx="220824" cy="3421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73146" y="1674162"/>
            <a:ext cx="3831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{0, 1}</a:t>
            </a:r>
            <a:r>
              <a:rPr lang="en-US" sz="2000" baseline="28000" dirty="0" smtClean="0"/>
              <a:t>*</a:t>
            </a:r>
            <a:r>
              <a:rPr lang="en-US" sz="2000" dirty="0" smtClean="0"/>
              <a:t> \ </a:t>
            </a:r>
            <a:r>
              <a:rPr lang="en-US" sz="2000" dirty="0" smtClean="0">
                <a:latin typeface="cmmi10" pitchFamily="34" charset="0"/>
              </a:rPr>
              <a:t>L</a:t>
            </a:r>
            <a:r>
              <a:rPr lang="en-US" sz="2000" dirty="0" smtClean="0"/>
              <a:t> is infinite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87188" y="931272"/>
            <a:ext cx="1731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</a:t>
            </a:r>
            <a:r>
              <a:rPr lang="en-US" sz="2400" dirty="0" smtClean="0">
                <a:latin typeface="cmmi10" pitchFamily="34" charset="0"/>
              </a:rPr>
              <a:t>L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 </a:t>
            </a:r>
            <a:r>
              <a:rPr lang="en-US" sz="2400" b="1" dirty="0" smtClean="0"/>
              <a:t>NP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95469" y="2209315"/>
            <a:ext cx="6469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Counter-example</a:t>
            </a:r>
            <a:r>
              <a:rPr lang="en-US" sz="2000" dirty="0" smtClean="0"/>
              <a:t> that SS doesn’t imply AS</a:t>
            </a:r>
            <a:r>
              <a:rPr lang="en-US" sz="2000" b="1" dirty="0" smtClean="0"/>
              <a:t>: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212687" y="3064815"/>
            <a:ext cx="64867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483426" y="3032549"/>
            <a:ext cx="64867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</a:t>
            </a:r>
            <a:r>
              <a:rPr lang="en-US" sz="2000" baseline="-32000" dirty="0" smtClean="0">
                <a:latin typeface="cmmi10" pitchFamily="34" charset="0"/>
              </a:rPr>
              <a:t>f</a:t>
            </a:r>
            <a:endParaRPr lang="en-US" baseline="-32000" dirty="0">
              <a:latin typeface="cmmi1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9826" y="3885431"/>
            <a:ext cx="1578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SS-secure</a:t>
            </a:r>
            <a:endParaRPr lang="en-US" sz="2000" dirty="0"/>
          </a:p>
        </p:txBody>
      </p:sp>
      <p:sp>
        <p:nvSpPr>
          <p:cNvPr id="25" name="Freeform 24"/>
          <p:cNvSpPr/>
          <p:nvPr/>
        </p:nvSpPr>
        <p:spPr>
          <a:xfrm>
            <a:off x="930031" y="3314907"/>
            <a:ext cx="227949" cy="695570"/>
          </a:xfrm>
          <a:custGeom>
            <a:avLst/>
            <a:gdLst>
              <a:gd name="connsiteX0" fmla="*/ 173241 w 227949"/>
              <a:gd name="connsiteY0" fmla="*/ 695570 h 695570"/>
              <a:gd name="connsiteX1" fmla="*/ 16933 w 227949"/>
              <a:gd name="connsiteY1" fmla="*/ 351693 h 695570"/>
              <a:gd name="connsiteX2" fmla="*/ 71641 w 227949"/>
              <a:gd name="connsiteY2" fmla="*/ 62524 h 695570"/>
              <a:gd name="connsiteX3" fmla="*/ 227949 w 227949"/>
              <a:gd name="connsiteY3" fmla="*/ 0 h 69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949" h="695570">
                <a:moveTo>
                  <a:pt x="173241" y="695570"/>
                </a:moveTo>
                <a:cubicBezTo>
                  <a:pt x="103553" y="576385"/>
                  <a:pt x="33866" y="457201"/>
                  <a:pt x="16933" y="351693"/>
                </a:cubicBezTo>
                <a:cubicBezTo>
                  <a:pt x="0" y="246185"/>
                  <a:pt x="36472" y="121139"/>
                  <a:pt x="71641" y="62524"/>
                </a:cubicBezTo>
                <a:cubicBezTo>
                  <a:pt x="106810" y="3909"/>
                  <a:pt x="167379" y="1954"/>
                  <a:pt x="227949" y="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5120380" y="3236754"/>
            <a:ext cx="324338" cy="672123"/>
          </a:xfrm>
          <a:custGeom>
            <a:avLst/>
            <a:gdLst>
              <a:gd name="connsiteX0" fmla="*/ 0 w 324338"/>
              <a:gd name="connsiteY0" fmla="*/ 672123 h 672123"/>
              <a:gd name="connsiteX1" fmla="*/ 265723 w 324338"/>
              <a:gd name="connsiteY1" fmla="*/ 492369 h 672123"/>
              <a:gd name="connsiteX2" fmla="*/ 289169 w 324338"/>
              <a:gd name="connsiteY2" fmla="*/ 156307 h 672123"/>
              <a:gd name="connsiteX3" fmla="*/ 54707 w 324338"/>
              <a:gd name="connsiteY3" fmla="*/ 0 h 67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8" h="672123">
                <a:moveTo>
                  <a:pt x="0" y="672123"/>
                </a:moveTo>
                <a:cubicBezTo>
                  <a:pt x="108764" y="625230"/>
                  <a:pt x="217528" y="578338"/>
                  <a:pt x="265723" y="492369"/>
                </a:cubicBezTo>
                <a:cubicBezTo>
                  <a:pt x="313918" y="406400"/>
                  <a:pt x="324338" y="238368"/>
                  <a:pt x="289169" y="156307"/>
                </a:cubicBezTo>
                <a:cubicBezTo>
                  <a:pt x="254000" y="74246"/>
                  <a:pt x="154353" y="37123"/>
                  <a:pt x="54707" y="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197426" y="3236754"/>
            <a:ext cx="19304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306841" y="2830354"/>
            <a:ext cx="1820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transform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4783492" y="3908877"/>
            <a:ext cx="2363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Want</a:t>
            </a:r>
            <a:r>
              <a:rPr lang="en-US" dirty="0" smtClean="0"/>
              <a:t>: AS-insecure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654349" y="2909716"/>
            <a:ext cx="3247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Behaves like WE, but leaks the message if |</a:t>
            </a:r>
            <a:r>
              <a:rPr lang="en-US" sz="2000" dirty="0" smtClean="0">
                <a:latin typeface="cmmi10" pitchFamily="34" charset="0"/>
              </a:rPr>
              <a:t>x</a:t>
            </a:r>
            <a:r>
              <a:rPr lang="en-US" sz="2000" dirty="0" smtClean="0"/>
              <a:t>| </a:t>
            </a:r>
            <a:r>
              <a:rPr lang="en-US" sz="2000" dirty="0" smtClean="0">
                <a:sym typeface="Symbol"/>
              </a:rPr>
              <a:t>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mi10" pitchFamily="34" charset="0"/>
              </a:rPr>
              <a:t>f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cmmi10" pitchFamily="34" charset="0"/>
              </a:rPr>
              <a:t>k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460922" y="5759403"/>
            <a:ext cx="8545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Range of </a:t>
            </a:r>
            <a:r>
              <a:rPr lang="en-US" sz="2000" dirty="0" smtClean="0">
                <a:latin typeface="cmmi10" pitchFamily="34" charset="0"/>
              </a:rPr>
              <a:t>f</a:t>
            </a:r>
            <a:r>
              <a:rPr lang="en-US" sz="2000" dirty="0" smtClean="0"/>
              <a:t> is </a:t>
            </a:r>
            <a:r>
              <a:rPr lang="en-US" sz="2000" dirty="0" smtClean="0">
                <a:latin typeface="msbm10" pitchFamily="34" charset="0"/>
              </a:rPr>
              <a:t>N</a:t>
            </a:r>
            <a:endParaRPr lang="en-US" sz="2000" dirty="0" smtClean="0"/>
          </a:p>
          <a:p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There are </a:t>
            </a:r>
            <a:r>
              <a:rPr lang="en-US" sz="2000" b="1" dirty="0" smtClean="0">
                <a:solidFill>
                  <a:srgbClr val="FF0000"/>
                </a:solidFill>
              </a:rPr>
              <a:t>infinitely many </a:t>
            </a:r>
            <a:r>
              <a:rPr lang="en-US" sz="2000" dirty="0" smtClean="0"/>
              <a:t>values of </a:t>
            </a:r>
            <a:r>
              <a:rPr lang="en-US" sz="2000" dirty="0" smtClean="0">
                <a:latin typeface="cmmi10" pitchFamily="34" charset="0"/>
              </a:rPr>
              <a:t>k</a:t>
            </a:r>
            <a:r>
              <a:rPr lang="en-US" sz="2000" dirty="0" smtClean="0"/>
              <a:t> such that {0, 1}</a:t>
            </a:r>
            <a:r>
              <a:rPr lang="en-US" sz="2000" dirty="0" smtClean="0">
                <a:latin typeface="cmmi10" pitchFamily="34" charset="0"/>
              </a:rPr>
              <a:t> </a:t>
            </a:r>
            <a:r>
              <a:rPr lang="en-US" sz="2400" baseline="36000" dirty="0" smtClean="0">
                <a:latin typeface="cmmi10" pitchFamily="34" charset="0"/>
              </a:rPr>
              <a:t>f</a:t>
            </a:r>
            <a:r>
              <a:rPr lang="en-US" sz="2400" baseline="36000" dirty="0" smtClean="0"/>
              <a:t>(</a:t>
            </a:r>
            <a:r>
              <a:rPr lang="en-US" sz="2400" baseline="36000" dirty="0" smtClean="0">
                <a:latin typeface="cmmi10" pitchFamily="34" charset="0"/>
              </a:rPr>
              <a:t>k</a:t>
            </a:r>
            <a:r>
              <a:rPr lang="en-US" sz="2400" baseline="36000" dirty="0" smtClean="0"/>
              <a:t>) </a:t>
            </a:r>
            <a:r>
              <a:rPr lang="en-US" sz="2000" dirty="0" smtClean="0"/>
              <a:t>\</a:t>
            </a:r>
            <a:r>
              <a:rPr lang="en-US" sz="2000" dirty="0" smtClean="0">
                <a:latin typeface="cmmi10" pitchFamily="34" charset="0"/>
              </a:rPr>
              <a:t>L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≠</a:t>
            </a:r>
          </a:p>
          <a:p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352021" y="4516341"/>
            <a:ext cx="865681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</a:t>
            </a:r>
            <a:r>
              <a:rPr lang="en-US" sz="2000" b="1" dirty="0" smtClean="0"/>
              <a:t>To preserve SS security of  WE</a:t>
            </a:r>
            <a:r>
              <a:rPr lang="en-US" sz="2400" b="1" baseline="-32000" dirty="0" smtClean="0">
                <a:latin typeface="cmmi10" pitchFamily="34" charset="0"/>
              </a:rPr>
              <a:t>f </a:t>
            </a:r>
            <a:r>
              <a:rPr lang="en-US" sz="2400" b="1" baseline="-32000" dirty="0" smtClean="0"/>
              <a:t> </a:t>
            </a:r>
            <a:r>
              <a:rPr lang="en-US" sz="2000" dirty="0" smtClean="0"/>
              <a:t>: </a:t>
            </a:r>
            <a:r>
              <a:rPr lang="en-US" sz="2000" dirty="0" smtClean="0">
                <a:latin typeface="cmmi10" pitchFamily="34" charset="0"/>
              </a:rPr>
              <a:t>f</a:t>
            </a:r>
            <a:r>
              <a:rPr lang="en-US" sz="2000" dirty="0" smtClean="0"/>
              <a:t> is non-decreasing, PT-computable, </a:t>
            </a:r>
          </a:p>
          <a:p>
            <a:r>
              <a:rPr lang="en-US" sz="2000" dirty="0" smtClean="0"/>
              <a:t>and </a:t>
            </a:r>
            <a:r>
              <a:rPr lang="en-US" sz="2000" dirty="0" smtClean="0">
                <a:latin typeface="cmmi10" pitchFamily="34" charset="0"/>
              </a:rPr>
              <a:t>f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cmmi10" pitchFamily="34" charset="0"/>
              </a:rPr>
              <a:t>t</a:t>
            </a:r>
            <a:r>
              <a:rPr lang="en-US" sz="2000" dirty="0" smtClean="0"/>
              <a:t>)  </a:t>
            </a:r>
            <a:r>
              <a:rPr lang="en-US" sz="2000" dirty="0" smtClean="0">
                <a:sym typeface="Symbol"/>
              </a:rPr>
              <a:t></a:t>
            </a:r>
            <a:r>
              <a:rPr lang="en-US" sz="2000" dirty="0" smtClean="0"/>
              <a:t>  when </a:t>
            </a:r>
            <a:r>
              <a:rPr lang="en-US" sz="2000" dirty="0" smtClean="0">
                <a:latin typeface="cmmi10" pitchFamily="34" charset="0"/>
              </a:rPr>
              <a:t>t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</a:t>
            </a:r>
          </a:p>
          <a:p>
            <a:r>
              <a:rPr lang="en-US" sz="2000" dirty="0" smtClean="0"/>
              <a:t>- </a:t>
            </a:r>
            <a:r>
              <a:rPr lang="en-US" sz="2000" b="1" dirty="0" smtClean="0"/>
              <a:t>To break AS security</a:t>
            </a:r>
            <a:r>
              <a:rPr lang="en-US" sz="2000" dirty="0" smtClean="0"/>
              <a:t>:  Want to efficiently find </a:t>
            </a:r>
            <a:r>
              <a:rPr lang="en-US" sz="2000" dirty="0" smtClean="0">
                <a:latin typeface="cmmi10" pitchFamily="34" charset="0"/>
              </a:rPr>
              <a:t>x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</a:t>
            </a:r>
            <a:r>
              <a:rPr lang="en-US" sz="2000" dirty="0" smtClean="0">
                <a:latin typeface="cmmi10" pitchFamily="34" charset="0"/>
              </a:rPr>
              <a:t>L</a:t>
            </a:r>
            <a:r>
              <a:rPr lang="en-US" sz="2000" dirty="0" smtClean="0"/>
              <a:t> with |</a:t>
            </a:r>
            <a:r>
              <a:rPr lang="en-US" sz="2000" dirty="0" smtClean="0">
                <a:latin typeface="cmmi10" pitchFamily="34" charset="0"/>
              </a:rPr>
              <a:t>x</a:t>
            </a:r>
            <a:r>
              <a:rPr lang="en-US" sz="2000" dirty="0" smtClean="0"/>
              <a:t>| </a:t>
            </a:r>
            <a:r>
              <a:rPr lang="en-US" sz="2000" dirty="0" smtClean="0">
                <a:sym typeface="Symbol"/>
              </a:rPr>
              <a:t>=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mi10" pitchFamily="34" charset="0"/>
              </a:rPr>
              <a:t>f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cmmi10" pitchFamily="34" charset="0"/>
              </a:rPr>
              <a:t>k</a:t>
            </a:r>
            <a:r>
              <a:rPr lang="en-US" sz="2000" dirty="0" smtClean="0"/>
              <a:t>) (if exists)</a:t>
            </a:r>
            <a:endParaRPr lang="en-US" sz="2000" dirty="0"/>
          </a:p>
        </p:txBody>
      </p:sp>
      <p:sp>
        <p:nvSpPr>
          <p:cNvPr id="42" name="Freeform 41"/>
          <p:cNvSpPr/>
          <p:nvPr/>
        </p:nvSpPr>
        <p:spPr>
          <a:xfrm>
            <a:off x="7736619" y="5438691"/>
            <a:ext cx="224628" cy="834887"/>
          </a:xfrm>
          <a:custGeom>
            <a:avLst/>
            <a:gdLst>
              <a:gd name="connsiteX0" fmla="*/ 0 w 337930"/>
              <a:gd name="connsiteY0" fmla="*/ 548640 h 551290"/>
              <a:gd name="connsiteX1" fmla="*/ 278296 w 337930"/>
              <a:gd name="connsiteY1" fmla="*/ 477078 h 551290"/>
              <a:gd name="connsiteX2" fmla="*/ 318052 w 337930"/>
              <a:gd name="connsiteY2" fmla="*/ 103367 h 551290"/>
              <a:gd name="connsiteX3" fmla="*/ 159026 w 337930"/>
              <a:gd name="connsiteY3" fmla="*/ 0 h 55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930" h="551290">
                <a:moveTo>
                  <a:pt x="0" y="548640"/>
                </a:moveTo>
                <a:cubicBezTo>
                  <a:pt x="112643" y="549965"/>
                  <a:pt x="225287" y="551290"/>
                  <a:pt x="278296" y="477078"/>
                </a:cubicBezTo>
                <a:cubicBezTo>
                  <a:pt x="331305" y="402866"/>
                  <a:pt x="337930" y="182880"/>
                  <a:pt x="318052" y="103367"/>
                </a:cubicBezTo>
                <a:cubicBezTo>
                  <a:pt x="298174" y="23854"/>
                  <a:pt x="228600" y="11927"/>
                  <a:pt x="159026" y="0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/>
      <p:bldP spid="25" grpId="0" animBg="1"/>
      <p:bldP spid="26" grpId="0" animBg="1"/>
      <p:bldP spid="28" grpId="0"/>
      <p:bldP spid="29" grpId="0"/>
      <p:bldP spid="31" grpId="0"/>
      <p:bldP spid="40" grpId="0"/>
      <p:bldP spid="41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43" y="195158"/>
            <a:ext cx="220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SS versus 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7426" y="1329221"/>
            <a:ext cx="64867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68165" y="1296955"/>
            <a:ext cx="64867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</a:t>
            </a:r>
            <a:r>
              <a:rPr lang="en-US" sz="2000" baseline="-32000" dirty="0" smtClean="0">
                <a:latin typeface="cmmi10" pitchFamily="34" charset="0"/>
              </a:rPr>
              <a:t>f</a:t>
            </a:r>
            <a:endParaRPr lang="en-US" baseline="-32000" dirty="0">
              <a:latin typeface="cmmi10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182165" y="1501160"/>
            <a:ext cx="19304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91580" y="1094760"/>
            <a:ext cx="1820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transform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46970" y="3513829"/>
            <a:ext cx="6223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Idea</a:t>
            </a:r>
            <a:r>
              <a:rPr lang="en-US" sz="2000" dirty="0" smtClean="0"/>
              <a:t>: Exploit the fact that </a:t>
            </a:r>
            <a:r>
              <a:rPr lang="en-US" sz="2000" dirty="0" smtClean="0">
                <a:latin typeface="cmmi10" pitchFamily="34" charset="0"/>
              </a:rPr>
              <a:t>L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 </a:t>
            </a:r>
            <a:r>
              <a:rPr lang="en-US" sz="2000" b="1" dirty="0" smtClean="0">
                <a:sym typeface="Symbol"/>
              </a:rPr>
              <a:t>NP </a:t>
            </a:r>
            <a:r>
              <a:rPr lang="en-US" sz="2000" dirty="0" smtClean="0">
                <a:sym typeface="Symbol"/>
              </a:rPr>
              <a:t> </a:t>
            </a:r>
            <a:r>
              <a:rPr lang="en-US" sz="2000" b="1" dirty="0" smtClean="0">
                <a:sym typeface="Symbol"/>
              </a:rPr>
              <a:t>EXP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6970" y="3962804"/>
            <a:ext cx="842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There is constant </a:t>
            </a:r>
            <a:r>
              <a:rPr lang="en-US" sz="2000" dirty="0" smtClean="0">
                <a:latin typeface="cmmi10" pitchFamily="34" charset="0"/>
              </a:rPr>
              <a:t>d</a:t>
            </a:r>
            <a:r>
              <a:rPr lang="en-US" sz="2000" dirty="0" smtClean="0"/>
              <a:t> such that we check if </a:t>
            </a:r>
            <a:r>
              <a:rPr lang="en-US" sz="2000" dirty="0" smtClean="0">
                <a:latin typeface="cmmi10" pitchFamily="34" charset="0"/>
              </a:rPr>
              <a:t>z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 </a:t>
            </a:r>
            <a:r>
              <a:rPr lang="en-US" sz="2000" dirty="0" smtClean="0">
                <a:latin typeface="cmmi10" pitchFamily="34" charset="0"/>
              </a:rPr>
              <a:t>L </a:t>
            </a:r>
            <a:r>
              <a:rPr lang="en-US" sz="2000" dirty="0" smtClean="0"/>
              <a:t> in  time  </a:t>
            </a:r>
            <a:endParaRPr lang="en-US" sz="2000" dirty="0"/>
          </a:p>
        </p:txBody>
      </p:sp>
      <p:pic>
        <p:nvPicPr>
          <p:cNvPr id="19" name="Picture 1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6674359" y="3962803"/>
            <a:ext cx="895283" cy="3627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9019" y="4400164"/>
            <a:ext cx="7950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Solution</a:t>
            </a:r>
            <a:r>
              <a:rPr lang="en-US" sz="2000" dirty="0" smtClean="0"/>
              <a:t>: Use                                          </a:t>
            </a:r>
            <a:endParaRPr lang="en-US" sz="2000" dirty="0"/>
          </a:p>
        </p:txBody>
      </p:sp>
      <p:pic>
        <p:nvPicPr>
          <p:cNvPr id="13" name="Picture 1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226051" y="4412365"/>
            <a:ext cx="2132300" cy="375418"/>
          </a:xfrm>
          <a:prstGeom prst="rect">
            <a:avLst/>
          </a:prstGeom>
        </p:spPr>
      </p:pic>
      <p:pic>
        <p:nvPicPr>
          <p:cNvPr id="18" name="Picture 1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415577" y="5091760"/>
            <a:ext cx="2633011" cy="3535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5099711"/>
            <a:ext cx="7164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Can find </a:t>
            </a:r>
            <a:r>
              <a:rPr lang="en-US" sz="2000" dirty="0" smtClean="0">
                <a:latin typeface="cmmi10" pitchFamily="34" charset="0"/>
              </a:rPr>
              <a:t>x</a:t>
            </a:r>
            <a:r>
              <a:rPr lang="en-US" sz="2000" dirty="0" smtClean="0"/>
              <a:t> such that  |</a:t>
            </a:r>
            <a:r>
              <a:rPr lang="en-US" sz="2000" dirty="0" smtClean="0">
                <a:latin typeface="cmmi10" pitchFamily="34" charset="0"/>
              </a:rPr>
              <a:t>x</a:t>
            </a:r>
            <a:r>
              <a:rPr lang="en-US" sz="2000" dirty="0" smtClean="0"/>
              <a:t>| = </a:t>
            </a:r>
            <a:r>
              <a:rPr lang="en-US" sz="2000" dirty="0" smtClean="0">
                <a:latin typeface="cmmi10" pitchFamily="34" charset="0"/>
              </a:rPr>
              <a:t>f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cmmi10" pitchFamily="34" charset="0"/>
              </a:rPr>
              <a:t>k</a:t>
            </a:r>
            <a:r>
              <a:rPr lang="en-US" sz="2000" dirty="0" smtClean="0"/>
              <a:t>) and </a:t>
            </a:r>
            <a:r>
              <a:rPr lang="en-US" sz="2000" dirty="0" smtClean="0">
                <a:latin typeface="cmmi10" pitchFamily="34" charset="0"/>
              </a:rPr>
              <a:t>x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</a:t>
            </a:r>
            <a:r>
              <a:rPr lang="en-US" sz="2000" dirty="0" smtClean="0">
                <a:latin typeface="cmmi10" pitchFamily="34" charset="0"/>
              </a:rPr>
              <a:t>L </a:t>
            </a:r>
            <a:r>
              <a:rPr lang="en-US" sz="2000" dirty="0" smtClean="0"/>
              <a:t> (if exists) in time </a:t>
            </a:r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2522905" y="4794911"/>
            <a:ext cx="248920" cy="304800"/>
          </a:xfrm>
          <a:custGeom>
            <a:avLst/>
            <a:gdLst>
              <a:gd name="connsiteX0" fmla="*/ 248920 w 248920"/>
              <a:gd name="connsiteY0" fmla="*/ 304800 h 304800"/>
              <a:gd name="connsiteX1" fmla="*/ 29464 w 248920"/>
              <a:gd name="connsiteY1" fmla="*/ 170688 h 304800"/>
              <a:gd name="connsiteX2" fmla="*/ 72136 w 248920"/>
              <a:gd name="connsiteY2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920" h="304800">
                <a:moveTo>
                  <a:pt x="248920" y="304800"/>
                </a:moveTo>
                <a:cubicBezTo>
                  <a:pt x="153924" y="263144"/>
                  <a:pt x="58928" y="221488"/>
                  <a:pt x="29464" y="170688"/>
                </a:cubicBezTo>
                <a:cubicBezTo>
                  <a:pt x="0" y="119888"/>
                  <a:pt x="36068" y="59944"/>
                  <a:pt x="72136" y="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28868" y="1979879"/>
            <a:ext cx="8719719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</a:t>
            </a:r>
            <a:r>
              <a:rPr lang="en-US" sz="2000" b="1" dirty="0" smtClean="0"/>
              <a:t>To preserve SS security of  WE</a:t>
            </a:r>
            <a:r>
              <a:rPr lang="en-US" sz="2400" b="1" baseline="-32000" dirty="0" smtClean="0">
                <a:latin typeface="cmmi10" pitchFamily="34" charset="0"/>
              </a:rPr>
              <a:t>f </a:t>
            </a:r>
            <a:r>
              <a:rPr lang="en-US" sz="2400" b="1" baseline="-32000" dirty="0" smtClean="0"/>
              <a:t> </a:t>
            </a:r>
            <a:r>
              <a:rPr lang="en-US" sz="2000" dirty="0" smtClean="0"/>
              <a:t>: </a:t>
            </a:r>
            <a:r>
              <a:rPr lang="en-US" sz="2000" dirty="0" smtClean="0">
                <a:latin typeface="cmmi10" pitchFamily="34" charset="0"/>
              </a:rPr>
              <a:t>f</a:t>
            </a:r>
            <a:r>
              <a:rPr lang="en-US" sz="2000" dirty="0" smtClean="0"/>
              <a:t> is non-decreasing, PT-computable, </a:t>
            </a:r>
          </a:p>
          <a:p>
            <a:r>
              <a:rPr lang="en-US" sz="2000" dirty="0" smtClean="0"/>
              <a:t>and </a:t>
            </a:r>
            <a:r>
              <a:rPr lang="en-US" sz="2000" dirty="0" smtClean="0">
                <a:latin typeface="cmmi10" pitchFamily="34" charset="0"/>
              </a:rPr>
              <a:t>f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cmmi10" pitchFamily="34" charset="0"/>
              </a:rPr>
              <a:t>t</a:t>
            </a:r>
            <a:r>
              <a:rPr lang="en-US" sz="2000" dirty="0" smtClean="0"/>
              <a:t>)  </a:t>
            </a:r>
            <a:r>
              <a:rPr lang="en-US" sz="2000" dirty="0" smtClean="0">
                <a:sym typeface="Symbol"/>
              </a:rPr>
              <a:t></a:t>
            </a:r>
            <a:r>
              <a:rPr lang="en-US" sz="2000" dirty="0" smtClean="0"/>
              <a:t>  when </a:t>
            </a:r>
            <a:r>
              <a:rPr lang="en-US" sz="2000" dirty="0" smtClean="0">
                <a:latin typeface="cmmi10" pitchFamily="34" charset="0"/>
              </a:rPr>
              <a:t>t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</a:t>
            </a:r>
          </a:p>
          <a:p>
            <a:pPr>
              <a:buFontTx/>
              <a:buChar char="-"/>
            </a:pPr>
            <a:r>
              <a:rPr lang="en-US" sz="2000" b="1" dirty="0" smtClean="0"/>
              <a:t>To break AS security</a:t>
            </a:r>
            <a:r>
              <a:rPr lang="en-US" sz="2000" dirty="0" smtClean="0"/>
              <a:t>:  Want to </a:t>
            </a:r>
            <a:r>
              <a:rPr lang="en-US" sz="2000" b="1" dirty="0" smtClean="0">
                <a:solidFill>
                  <a:srgbClr val="FF0000"/>
                </a:solidFill>
              </a:rPr>
              <a:t>efficiently</a:t>
            </a:r>
            <a:r>
              <a:rPr lang="en-US" sz="2000" dirty="0" smtClean="0"/>
              <a:t> find </a:t>
            </a:r>
            <a:r>
              <a:rPr lang="en-US" sz="2000" dirty="0" smtClean="0">
                <a:latin typeface="cmmi10" pitchFamily="34" charset="0"/>
              </a:rPr>
              <a:t>x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</a:t>
            </a:r>
            <a:r>
              <a:rPr lang="en-US" sz="2000" dirty="0" smtClean="0">
                <a:latin typeface="cmmi10" pitchFamily="34" charset="0"/>
              </a:rPr>
              <a:t>L</a:t>
            </a:r>
            <a:r>
              <a:rPr lang="en-US" sz="2000" dirty="0" smtClean="0"/>
              <a:t> with |</a:t>
            </a:r>
            <a:r>
              <a:rPr lang="en-US" sz="2000" dirty="0" smtClean="0">
                <a:latin typeface="cmmi10" pitchFamily="34" charset="0"/>
              </a:rPr>
              <a:t>x</a:t>
            </a:r>
            <a:r>
              <a:rPr lang="en-US" sz="2000" dirty="0" smtClean="0"/>
              <a:t>| </a:t>
            </a:r>
            <a:r>
              <a:rPr lang="en-US" sz="2000" dirty="0" smtClean="0">
                <a:sym typeface="Symbol"/>
              </a:rPr>
              <a:t>=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mi10" pitchFamily="34" charset="0"/>
              </a:rPr>
              <a:t>f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cmmi10" pitchFamily="34" charset="0"/>
              </a:rPr>
              <a:t>k</a:t>
            </a:r>
            <a:r>
              <a:rPr lang="en-US" sz="2000" dirty="0" smtClean="0"/>
              <a:t>) (if exists)</a:t>
            </a:r>
          </a:p>
          <a:p>
            <a:r>
              <a:rPr lang="en-US" sz="2000" dirty="0" smtClean="0"/>
              <a:t>                                                Range of </a:t>
            </a:r>
            <a:r>
              <a:rPr lang="en-US" sz="2000" dirty="0" smtClean="0">
                <a:latin typeface="cmmi10" pitchFamily="34" charset="0"/>
              </a:rPr>
              <a:t>f</a:t>
            </a:r>
            <a:r>
              <a:rPr lang="en-US" sz="2000" dirty="0" smtClean="0"/>
              <a:t> needs to be </a:t>
            </a:r>
            <a:r>
              <a:rPr lang="en-US" sz="2000" dirty="0" smtClean="0">
                <a:latin typeface="msbm10" pitchFamily="34" charset="0"/>
              </a:rPr>
              <a:t>N</a:t>
            </a:r>
            <a:endParaRPr lang="en-US" sz="2000" dirty="0">
              <a:latin typeface="msbm1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43" y="195158"/>
            <a:ext cx="5750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Fixing SS is not as easy as it seems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967" y="877069"/>
            <a:ext cx="7261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It’s not just “a problem of order of quantifiers”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71943" y="1667020"/>
            <a:ext cx="8839195" cy="13953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1943" y="1807759"/>
            <a:ext cx="8839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SS2 Notion </a:t>
            </a:r>
            <a:r>
              <a:rPr lang="en-US" sz="2000" dirty="0" smtClean="0">
                <a:solidFill>
                  <a:srgbClr val="7030A0"/>
                </a:solidFill>
              </a:rPr>
              <a:t>[GGSW13a, KNY14]: </a:t>
            </a:r>
            <a:r>
              <a:rPr lang="en-US" sz="2000" dirty="0" smtClean="0"/>
              <a:t>There is a negligible           such that for every PT </a:t>
            </a:r>
            <a:r>
              <a:rPr lang="en-US" sz="2000" dirty="0" smtClean="0">
                <a:latin typeface="cmmi10" pitchFamily="34" charset="0"/>
              </a:rPr>
              <a:t>A</a:t>
            </a:r>
            <a:r>
              <a:rPr lang="en-US" sz="2000" dirty="0" smtClean="0"/>
              <a:t>,  every  </a:t>
            </a:r>
            <a:r>
              <a:rPr lang="en-US" sz="2000" dirty="0" smtClean="0">
                <a:latin typeface="cmmi10" pitchFamily="34" charset="0"/>
              </a:rPr>
              <a:t>x  </a:t>
            </a:r>
            <a:r>
              <a:rPr lang="en-US" sz="2000" dirty="0" smtClean="0">
                <a:sym typeface="Symbol"/>
              </a:rPr>
              <a:t></a:t>
            </a:r>
            <a:r>
              <a:rPr lang="en-US" sz="2000" dirty="0" smtClean="0">
                <a:latin typeface="cmmi10" pitchFamily="34" charset="0"/>
              </a:rPr>
              <a:t>L</a:t>
            </a:r>
            <a:r>
              <a:rPr lang="en-US" sz="2000" dirty="0" smtClean="0"/>
              <a:t>, every equal-length </a:t>
            </a:r>
            <a:r>
              <a:rPr lang="en-US" sz="2000" dirty="0" smtClean="0">
                <a:latin typeface="cmmi10" pitchFamily="34" charset="0"/>
              </a:rPr>
              <a:t>m</a:t>
            </a:r>
            <a:r>
              <a:rPr lang="en-US" sz="2400" baseline="-32000" dirty="0" smtClean="0"/>
              <a:t>0</a:t>
            </a:r>
            <a:r>
              <a:rPr lang="en-US" sz="2000" dirty="0" smtClean="0"/>
              <a:t> and </a:t>
            </a:r>
            <a:r>
              <a:rPr lang="en-US" sz="2000" dirty="0" smtClean="0">
                <a:latin typeface="cmmi10" pitchFamily="34" charset="0"/>
              </a:rPr>
              <a:t>m</a:t>
            </a:r>
            <a:r>
              <a:rPr lang="en-US" sz="2400" baseline="-32000" dirty="0" smtClean="0"/>
              <a:t>1</a:t>
            </a:r>
            <a:r>
              <a:rPr lang="en-US" sz="2000" dirty="0" smtClean="0"/>
              <a:t>, and every </a:t>
            </a:r>
            <a:r>
              <a:rPr lang="en-US" sz="2000" dirty="0" smtClean="0">
                <a:latin typeface="cmmi10" pitchFamily="34" charset="0"/>
              </a:rPr>
              <a:t>k</a:t>
            </a:r>
            <a:r>
              <a:rPr lang="en-US" sz="2000" dirty="0" smtClean="0"/>
              <a:t>                 </a:t>
            </a:r>
            <a:endParaRPr lang="en-US" sz="2000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6060574" y="1879750"/>
            <a:ext cx="402303" cy="273698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501515" y="2638809"/>
            <a:ext cx="8347517" cy="306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943" y="3405203"/>
            <a:ext cx="9251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Achievability problem</a:t>
            </a:r>
            <a:r>
              <a:rPr lang="en-US" sz="2000" dirty="0" smtClean="0"/>
              <a:t>: It’s </a:t>
            </a:r>
            <a:r>
              <a:rPr lang="en-US" sz="2000" b="1" dirty="0" smtClean="0">
                <a:solidFill>
                  <a:srgbClr val="FF0000"/>
                </a:solidFill>
              </a:rPr>
              <a:t>impossible</a:t>
            </a:r>
            <a:r>
              <a:rPr lang="en-US" sz="2000" dirty="0" smtClean="0"/>
              <a:t> to achieve SS2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71943" y="4001233"/>
            <a:ext cx="8839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Reason (informal)</a:t>
            </a:r>
            <a:r>
              <a:rPr lang="en-US" sz="2000" dirty="0" smtClean="0"/>
              <a:t>:  WE can’t have statistical security </a:t>
            </a:r>
            <a:r>
              <a:rPr lang="en-US" sz="2000" dirty="0" smtClean="0">
                <a:solidFill>
                  <a:srgbClr val="7030A0"/>
                </a:solidFill>
              </a:rPr>
              <a:t>[GGSW13] </a:t>
            </a:r>
          </a:p>
          <a:p>
            <a:r>
              <a:rPr lang="en-US" sz="2000" dirty="0" smtClean="0">
                <a:sym typeface="Wingdings" pitchFamily="2" charset="2"/>
              </a:rPr>
              <a:t> Advantage bound          can’t be independent of adversary</a:t>
            </a:r>
            <a:endParaRPr lang="en-US" sz="2000" dirty="0"/>
          </a:p>
        </p:txBody>
      </p:sp>
      <p:pic>
        <p:nvPicPr>
          <p:cNvPr id="38" name="Picture 3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531727" y="4382185"/>
            <a:ext cx="402303" cy="273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43" y="195158"/>
            <a:ext cx="5750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Fixing SS is not as easy as it seems</a:t>
            </a:r>
          </a:p>
        </p:txBody>
      </p:sp>
      <p:sp>
        <p:nvSpPr>
          <p:cNvPr id="4" name="Rectangle 3"/>
          <p:cNvSpPr/>
          <p:nvPr/>
        </p:nvSpPr>
        <p:spPr>
          <a:xfrm>
            <a:off x="171943" y="1241605"/>
            <a:ext cx="8839195" cy="13953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1943" y="1382344"/>
            <a:ext cx="8839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SS3 Notion </a:t>
            </a:r>
            <a:r>
              <a:rPr lang="en-US" sz="2000" dirty="0" smtClean="0">
                <a:solidFill>
                  <a:srgbClr val="7030A0"/>
                </a:solidFill>
              </a:rPr>
              <a:t>[GGSW13b, GLW14]: </a:t>
            </a:r>
            <a:r>
              <a:rPr lang="en-US" sz="2000" dirty="0" smtClean="0"/>
              <a:t>For every PT </a:t>
            </a:r>
            <a:r>
              <a:rPr lang="en-US" sz="2000" dirty="0" smtClean="0">
                <a:latin typeface="cmmi10" pitchFamily="34" charset="0"/>
              </a:rPr>
              <a:t>A</a:t>
            </a:r>
            <a:r>
              <a:rPr lang="en-US" sz="2000" dirty="0" smtClean="0"/>
              <a:t>, there is a negligible           such that for every  </a:t>
            </a:r>
            <a:r>
              <a:rPr lang="en-US" sz="2000" dirty="0" smtClean="0">
                <a:latin typeface="cmmi10" pitchFamily="34" charset="0"/>
              </a:rPr>
              <a:t>x  </a:t>
            </a:r>
            <a:r>
              <a:rPr lang="en-US" sz="2000" dirty="0" smtClean="0">
                <a:sym typeface="Symbol"/>
              </a:rPr>
              <a:t></a:t>
            </a:r>
            <a:r>
              <a:rPr lang="en-US" sz="2000" dirty="0" smtClean="0">
                <a:latin typeface="cmmi10" pitchFamily="34" charset="0"/>
              </a:rPr>
              <a:t>L</a:t>
            </a:r>
            <a:r>
              <a:rPr lang="en-US" sz="2000" dirty="0" smtClean="0"/>
              <a:t>, every equal-length </a:t>
            </a:r>
            <a:r>
              <a:rPr lang="en-US" sz="2000" dirty="0" smtClean="0">
                <a:latin typeface="cmmi10" pitchFamily="34" charset="0"/>
              </a:rPr>
              <a:t>m</a:t>
            </a:r>
            <a:r>
              <a:rPr lang="en-US" sz="2400" baseline="-32000" dirty="0" smtClean="0"/>
              <a:t>0</a:t>
            </a:r>
            <a:r>
              <a:rPr lang="en-US" sz="2000" dirty="0" smtClean="0"/>
              <a:t> and </a:t>
            </a:r>
            <a:r>
              <a:rPr lang="en-US" sz="2000" dirty="0" smtClean="0">
                <a:latin typeface="cmmi10" pitchFamily="34" charset="0"/>
              </a:rPr>
              <a:t>m</a:t>
            </a:r>
            <a:r>
              <a:rPr lang="en-US" sz="2400" baseline="-32000" dirty="0" smtClean="0"/>
              <a:t>1</a:t>
            </a:r>
            <a:r>
              <a:rPr lang="en-US" sz="2000" dirty="0" smtClean="0"/>
              <a:t>, and every </a:t>
            </a:r>
            <a:r>
              <a:rPr lang="en-US" sz="2000" dirty="0" smtClean="0">
                <a:latin typeface="cmmi10" pitchFamily="34" charset="0"/>
              </a:rPr>
              <a:t>k</a:t>
            </a:r>
            <a:r>
              <a:rPr lang="en-US" sz="2000" dirty="0" smtClean="0"/>
              <a:t>                 </a:t>
            </a:r>
            <a:endParaRPr lang="en-US" sz="2000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819597" y="1454335"/>
            <a:ext cx="402303" cy="273698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1515" y="2213394"/>
            <a:ext cx="8347517" cy="3064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935" y="3114715"/>
            <a:ext cx="8589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Usability problem</a:t>
            </a:r>
            <a:r>
              <a:rPr lang="en-US" sz="2000" dirty="0" smtClean="0"/>
              <a:t>: When use WE for a PKE, can </a:t>
            </a:r>
            <a:r>
              <a:rPr lang="en-US" sz="2000" b="1" dirty="0" smtClean="0">
                <a:solidFill>
                  <a:srgbClr val="FF0000"/>
                </a:solidFill>
              </a:rPr>
              <a:t>encrypt bit-by-bit only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682" y="3605048"/>
            <a:ext cx="9038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Reason</a:t>
            </a:r>
            <a:r>
              <a:rPr lang="en-US" sz="2000" dirty="0" smtClean="0"/>
              <a:t>: IND-CPA adversary </a:t>
            </a:r>
            <a:r>
              <a:rPr lang="en-US" sz="2000" dirty="0" smtClean="0">
                <a:latin typeface="cmmi10" pitchFamily="34" charset="0"/>
              </a:rPr>
              <a:t>A</a:t>
            </a:r>
            <a:r>
              <a:rPr lang="en-US" sz="2000" dirty="0" smtClean="0"/>
              <a:t> can choose its </a:t>
            </a:r>
            <a:r>
              <a:rPr lang="en-US" sz="2000" dirty="0" smtClean="0">
                <a:latin typeface="cmmi10" pitchFamily="34" charset="0"/>
              </a:rPr>
              <a:t>m</a:t>
            </a:r>
            <a:r>
              <a:rPr lang="en-US" sz="2400" baseline="-32000" dirty="0" smtClean="0"/>
              <a:t>0</a:t>
            </a:r>
            <a:r>
              <a:rPr lang="en-US" sz="2000" dirty="0" smtClean="0"/>
              <a:t> and </a:t>
            </a:r>
            <a:r>
              <a:rPr lang="en-US" sz="2000" dirty="0" smtClean="0">
                <a:latin typeface="cmmi10" pitchFamily="34" charset="0"/>
              </a:rPr>
              <a:t>m</a:t>
            </a:r>
            <a:r>
              <a:rPr lang="en-US" sz="2400" baseline="-32000" dirty="0" smtClean="0"/>
              <a:t>1</a:t>
            </a:r>
            <a:r>
              <a:rPr lang="en-US" sz="2000" dirty="0" smtClean="0"/>
              <a:t>, but WE adversary </a:t>
            </a:r>
            <a:r>
              <a:rPr lang="en-US" sz="2000" dirty="0" smtClean="0">
                <a:latin typeface="cmmi10" pitchFamily="34" charset="0"/>
              </a:rPr>
              <a:t>B</a:t>
            </a:r>
            <a:r>
              <a:rPr lang="en-US" sz="2000" dirty="0" smtClean="0"/>
              <a:t> doesn’t have that choice </a:t>
            </a:r>
            <a:r>
              <a:rPr lang="en-US" sz="2000" dirty="0" smtClean="0">
                <a:sym typeface="Wingdings" pitchFamily="2" charset="2"/>
              </a:rPr>
              <a:t> Reduction doesn’t work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1943" y="4604573"/>
            <a:ext cx="8839195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Fix</a:t>
            </a:r>
            <a:r>
              <a:rPr lang="en-US" sz="2000" dirty="0" smtClean="0"/>
              <a:t>: Consider a non-uniform </a:t>
            </a:r>
            <a:r>
              <a:rPr lang="en-US" sz="2000" dirty="0" smtClean="0">
                <a:latin typeface="cmmi10" pitchFamily="34" charset="0"/>
              </a:rPr>
              <a:t>B</a:t>
            </a:r>
            <a:r>
              <a:rPr lang="en-US" sz="2000" dirty="0" smtClean="0"/>
              <a:t> </a:t>
            </a:r>
          </a:p>
          <a:p>
            <a:r>
              <a:rPr lang="en-US" sz="2000" dirty="0" smtClean="0">
                <a:latin typeface="cmmi10" pitchFamily="34" charset="0"/>
              </a:rPr>
              <a:t> </a:t>
            </a:r>
            <a:r>
              <a:rPr lang="en-US" sz="2000" dirty="0" smtClean="0"/>
              <a:t>        </a:t>
            </a:r>
            <a:r>
              <a:rPr lang="en-US" sz="2000" dirty="0" smtClean="0">
                <a:latin typeface="cmmi10" pitchFamily="34" charset="0"/>
              </a:rPr>
              <a:t>B</a:t>
            </a:r>
            <a:r>
              <a:rPr lang="en-US" sz="2000" dirty="0" smtClean="0"/>
              <a:t> can run </a:t>
            </a:r>
            <a:r>
              <a:rPr lang="en-US" sz="2000" dirty="0" smtClean="0">
                <a:latin typeface="cmmi10" pitchFamily="34" charset="0"/>
              </a:rPr>
              <a:t>A</a:t>
            </a:r>
            <a:r>
              <a:rPr lang="en-US" sz="2000" dirty="0" smtClean="0"/>
              <a:t> with the best coins, which are given to </a:t>
            </a:r>
            <a:r>
              <a:rPr lang="en-US" sz="2000" dirty="0" smtClean="0">
                <a:latin typeface="cmmi10" pitchFamily="34" charset="0"/>
              </a:rPr>
              <a:t>B</a:t>
            </a:r>
            <a:r>
              <a:rPr lang="en-US" sz="2000" dirty="0" smtClean="0"/>
              <a:t> as advice</a:t>
            </a:r>
          </a:p>
          <a:p>
            <a:r>
              <a:rPr lang="en-US" sz="2000" dirty="0" smtClean="0">
                <a:sym typeface="Wingdings" pitchFamily="2" charset="2"/>
              </a:rPr>
              <a:t>         AS is </a:t>
            </a:r>
            <a:r>
              <a:rPr lang="en-US" sz="2000" b="1" dirty="0" smtClean="0">
                <a:solidFill>
                  <a:srgbClr val="0033CC"/>
                </a:solidFill>
                <a:sym typeface="Wingdings" pitchFamily="2" charset="2"/>
              </a:rPr>
              <a:t>more convenient </a:t>
            </a:r>
            <a:r>
              <a:rPr lang="en-US" sz="2000" dirty="0" smtClean="0">
                <a:sym typeface="Wingdings" pitchFamily="2" charset="2"/>
              </a:rPr>
              <a:t>to use and </a:t>
            </a:r>
            <a:r>
              <a:rPr lang="en-US" sz="2000" b="1" dirty="0" smtClean="0">
                <a:solidFill>
                  <a:srgbClr val="0033CC"/>
                </a:solidFill>
                <a:sym typeface="Wingdings" pitchFamily="2" charset="2"/>
              </a:rPr>
              <a:t>less error-prone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5990" y="2081989"/>
            <a:ext cx="5146685" cy="375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31094" y="3333187"/>
            <a:ext cx="107517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142690" y="3363965"/>
            <a:ext cx="107517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55990" y="2332020"/>
            <a:ext cx="117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Password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13848" y="2233079"/>
            <a:ext cx="2188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Hashed password</a:t>
            </a:r>
            <a:endParaRPr lang="en-US" dirty="0"/>
          </a:p>
        </p:txBody>
      </p:sp>
      <p:pic>
        <p:nvPicPr>
          <p:cNvPr id="7" name="Picture 6" descr="C:\Users\Hoang Viet Tung\AppData\Local\Microsoft\Windows\Temporary Internet Files\Content.IE5\7ZTA4U8A\key-ic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4068" y="2787077"/>
            <a:ext cx="534194" cy="534194"/>
          </a:xfrm>
          <a:prstGeom prst="rect">
            <a:avLst/>
          </a:prstGeom>
          <a:noFill/>
        </p:spPr>
      </p:pic>
      <p:pic>
        <p:nvPicPr>
          <p:cNvPr id="8" name="Picture 7" descr="C:\Users\Hoang Viet Tung\AppData\Local\Microsoft\Windows\Temporary Internet Files\Content.IE5\X11GYWAY\key-16457-large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341964" y="2557877"/>
            <a:ext cx="360000" cy="818400"/>
          </a:xfrm>
          <a:prstGeom prst="rect">
            <a:avLst/>
          </a:prstGeom>
          <a:noFill/>
        </p:spPr>
      </p:pic>
      <p:sp>
        <p:nvSpPr>
          <p:cNvPr id="9" name="Flowchart: Manual Input 8"/>
          <p:cNvSpPr/>
          <p:nvPr/>
        </p:nvSpPr>
        <p:spPr>
          <a:xfrm flipH="1">
            <a:off x="5795099" y="2332021"/>
            <a:ext cx="588252" cy="1221580"/>
          </a:xfrm>
          <a:prstGeom prst="flowChartManualInpu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34841" y="2787077"/>
            <a:ext cx="986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Hash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066738" y="2989960"/>
            <a:ext cx="70382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383352" y="2975911"/>
            <a:ext cx="70382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87878" y="4017945"/>
            <a:ext cx="157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Random salt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3" idx="0"/>
            <a:endCxn id="9" idx="2"/>
          </p:cNvCxnSpPr>
          <p:nvPr/>
        </p:nvCxnSpPr>
        <p:spPr>
          <a:xfrm flipV="1">
            <a:off x="6077361" y="3553601"/>
            <a:ext cx="11864" cy="46434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52331" y="4714413"/>
            <a:ext cx="1814513" cy="646331"/>
          </a:xfrm>
          <a:prstGeom prst="rect">
            <a:avLst/>
          </a:prstGeom>
          <a:solidFill>
            <a:srgbClr val="B9FFD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Symmetric Enc</a:t>
            </a:r>
          </a:p>
          <a:p>
            <a:endParaRPr lang="en-US" dirty="0"/>
          </a:p>
        </p:txBody>
      </p:sp>
      <p:pic>
        <p:nvPicPr>
          <p:cNvPr id="16" name="Picture 6" descr="C:\Users\Hoang Viet Tung\AppData\Local\Microsoft\Windows\Temporary Internet Files\Content.IE5\7ZTA4U8A\key-ic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9778" y="5037579"/>
            <a:ext cx="534194" cy="53419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419229" y="1127729"/>
            <a:ext cx="3489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Protect clients’ passwords if server gets compromised</a:t>
            </a:r>
            <a:endParaRPr lang="en-US" sz="2000" dirty="0"/>
          </a:p>
        </p:txBody>
      </p:sp>
      <p:sp>
        <p:nvSpPr>
          <p:cNvPr id="18" name="Freeform 17"/>
          <p:cNvSpPr/>
          <p:nvPr/>
        </p:nvSpPr>
        <p:spPr>
          <a:xfrm>
            <a:off x="7530399" y="1556216"/>
            <a:ext cx="821635" cy="764208"/>
          </a:xfrm>
          <a:custGeom>
            <a:avLst/>
            <a:gdLst>
              <a:gd name="connsiteX0" fmla="*/ 0 w 821635"/>
              <a:gd name="connsiteY0" fmla="*/ 61843 h 764208"/>
              <a:gd name="connsiteX1" fmla="*/ 318052 w 821635"/>
              <a:gd name="connsiteY1" fmla="*/ 22087 h 764208"/>
              <a:gd name="connsiteX2" fmla="*/ 742122 w 821635"/>
              <a:gd name="connsiteY2" fmla="*/ 194365 h 764208"/>
              <a:gd name="connsiteX3" fmla="*/ 795130 w 821635"/>
              <a:gd name="connsiteY3" fmla="*/ 764208 h 76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1635" h="764208">
                <a:moveTo>
                  <a:pt x="0" y="61843"/>
                </a:moveTo>
                <a:cubicBezTo>
                  <a:pt x="97182" y="30921"/>
                  <a:pt x="194365" y="0"/>
                  <a:pt x="318052" y="22087"/>
                </a:cubicBezTo>
                <a:cubicBezTo>
                  <a:pt x="441739" y="44174"/>
                  <a:pt x="662609" y="70678"/>
                  <a:pt x="742122" y="194365"/>
                </a:cubicBezTo>
                <a:cubicBezTo>
                  <a:pt x="821635" y="318052"/>
                  <a:pt x="808382" y="541130"/>
                  <a:pt x="795130" y="764208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71943" y="195158"/>
            <a:ext cx="4759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Password-based encryption</a:t>
            </a:r>
          </a:p>
        </p:txBody>
      </p:sp>
      <p:pic>
        <p:nvPicPr>
          <p:cNvPr id="20" name="Picture 19" descr="Capt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4560" y="2874861"/>
            <a:ext cx="2559182" cy="2927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58371" y="2084810"/>
            <a:ext cx="3797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passwords for protecting privacy  is ubiquitous.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9" grpId="0" animBg="1"/>
      <p:bldP spid="10" grpId="0"/>
      <p:bldP spid="13" grpId="0"/>
      <p:bldP spid="15" grpId="0" animBg="1"/>
      <p:bldP spid="17" grpId="0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43" y="195158"/>
            <a:ext cx="2001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Conclusion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4530" y="1156178"/>
            <a:ext cx="6154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/>
              <a:t>AS improves the clarity and usability of WE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529" y="2053521"/>
            <a:ext cx="8013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/>
              <a:t>(Invasive) APBE should be employed instead of standard password-based encryption whenever possible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 rot="21083806">
            <a:off x="6732759" y="646068"/>
            <a:ext cx="2547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Usability</a:t>
            </a:r>
            <a:endParaRPr lang="en-US" sz="3200" b="1" dirty="0">
              <a:solidFill>
                <a:srgbClr val="0033CC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21130668">
            <a:off x="6955485" y="1266762"/>
            <a:ext cx="1805277" cy="8690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Qual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8323" y="2588217"/>
            <a:ext cx="1429953" cy="1191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43" y="195158"/>
            <a:ext cx="5551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When server gets compromised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775" y="1116244"/>
            <a:ext cx="9464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Most prior works focus on protecting weak passwords  against dictionary attacks  </a:t>
            </a:r>
          </a:p>
          <a:p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84775" y="3113494"/>
            <a:ext cx="7330314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Does it mean that strong passwords have no security issue? 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7119" y="3624074"/>
            <a:ext cx="7965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Privacy of past communication is lost,  as getting the hashed passwords is </a:t>
            </a:r>
            <a:r>
              <a:rPr lang="en-US" sz="2000" b="1" dirty="0" smtClean="0">
                <a:solidFill>
                  <a:srgbClr val="FF0000"/>
                </a:solidFill>
              </a:rPr>
              <a:t>enough to decrypt</a:t>
            </a:r>
            <a:r>
              <a:rPr lang="en-US" sz="2000" b="1" dirty="0" smtClean="0"/>
              <a:t> </a:t>
            </a:r>
            <a:r>
              <a:rPr lang="en-US" sz="2000" dirty="0" smtClean="0"/>
              <a:t>prior ciphertexts</a:t>
            </a:r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8" name="Picture 7" descr="tumblr_me0c9m4WgW1rewmzro1_5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90194" y="1585002"/>
            <a:ext cx="2175842" cy="13055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775" y="1704566"/>
            <a:ext cx="6274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memory-hard functions </a:t>
            </a:r>
            <a:r>
              <a:rPr lang="en-US" sz="2000" dirty="0" smtClean="0">
                <a:solidFill>
                  <a:srgbClr val="7030A0"/>
                </a:solidFill>
              </a:rPr>
              <a:t>[P09]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honey encryption </a:t>
            </a:r>
            <a:r>
              <a:rPr lang="en-US" sz="2000" dirty="0" smtClean="0">
                <a:solidFill>
                  <a:srgbClr val="7030A0"/>
                </a:solidFill>
              </a:rPr>
              <a:t>[JR14]</a:t>
            </a:r>
            <a:endParaRPr lang="en-US" sz="2000" dirty="0"/>
          </a:p>
        </p:txBody>
      </p:sp>
      <p:sp>
        <p:nvSpPr>
          <p:cNvPr id="9" name="Right Brace 8"/>
          <p:cNvSpPr/>
          <p:nvPr/>
        </p:nvSpPr>
        <p:spPr>
          <a:xfrm rot="5400000">
            <a:off x="1400446" y="785877"/>
            <a:ext cx="239128" cy="1598249"/>
          </a:xfrm>
          <a:prstGeom prst="rightBrace">
            <a:avLst>
              <a:gd name="adj1" fmla="val 12727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allAtOnce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43" y="195158"/>
            <a:ext cx="117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Today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8833" y="1337749"/>
            <a:ext cx="9667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Formalize </a:t>
            </a:r>
            <a:r>
              <a:rPr lang="en-US" sz="2000" b="1" dirty="0" smtClean="0">
                <a:solidFill>
                  <a:srgbClr val="0033CC"/>
                </a:solidFill>
              </a:rPr>
              <a:t>Asymmetric Password-based Encryption </a:t>
            </a:r>
            <a:r>
              <a:rPr lang="en-US" sz="2000" dirty="0" smtClean="0"/>
              <a:t>(APBE)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870095" y="2090613"/>
            <a:ext cx="2621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Non-invasive APBE 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31959" y="2082864"/>
            <a:ext cx="1911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Invasive APBE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31776" y="4510259"/>
            <a:ext cx="4492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New</a:t>
            </a:r>
            <a:r>
              <a:rPr lang="en-US" sz="2000" b="1" dirty="0" smtClean="0"/>
              <a:t> </a:t>
            </a:r>
            <a:r>
              <a:rPr lang="en-US" sz="2000" dirty="0" smtClean="0"/>
              <a:t>security definition</a:t>
            </a:r>
            <a:r>
              <a:rPr lang="en-US" sz="2000" b="1" dirty="0" smtClean="0"/>
              <a:t> </a:t>
            </a:r>
            <a:r>
              <a:rPr lang="en-US" sz="2000" dirty="0" smtClean="0"/>
              <a:t>needed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176312" y="5060197"/>
            <a:ext cx="6797566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Notion in </a:t>
            </a:r>
            <a:r>
              <a:rPr lang="en-US" sz="2000" dirty="0" smtClean="0">
                <a:solidFill>
                  <a:srgbClr val="7030A0"/>
                </a:solidFill>
              </a:rPr>
              <a:t>[GGSW13] </a:t>
            </a:r>
            <a:r>
              <a:rPr lang="en-US" sz="2000" dirty="0" smtClean="0"/>
              <a:t>isn’t enough for their own applications</a:t>
            </a:r>
          </a:p>
          <a:p>
            <a:r>
              <a:rPr lang="en-US" sz="2000" dirty="0" smtClean="0"/>
              <a:t>Their subsequent fixes affect </a:t>
            </a:r>
            <a:r>
              <a:rPr lang="en-US" sz="2000" b="1" dirty="0" smtClean="0">
                <a:solidFill>
                  <a:srgbClr val="0033CC"/>
                </a:solidFill>
              </a:rPr>
              <a:t>achievability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smtClean="0"/>
              <a:t>or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b="1" dirty="0" smtClean="0">
                <a:solidFill>
                  <a:srgbClr val="0033CC"/>
                </a:solidFill>
              </a:rPr>
              <a:t>usability</a:t>
            </a:r>
            <a:endParaRPr lang="en-US" sz="2000" b="1" dirty="0"/>
          </a:p>
        </p:txBody>
      </p:sp>
      <p:sp>
        <p:nvSpPr>
          <p:cNvPr id="14" name="Freeform 13"/>
          <p:cNvSpPr/>
          <p:nvPr/>
        </p:nvSpPr>
        <p:spPr>
          <a:xfrm>
            <a:off x="5827097" y="3949433"/>
            <a:ext cx="488462" cy="501487"/>
          </a:xfrm>
          <a:custGeom>
            <a:avLst/>
            <a:gdLst>
              <a:gd name="connsiteX0" fmla="*/ 0 w 488462"/>
              <a:gd name="connsiteY0" fmla="*/ 492369 h 501487"/>
              <a:gd name="connsiteX1" fmla="*/ 398584 w 488462"/>
              <a:gd name="connsiteY1" fmla="*/ 445477 h 501487"/>
              <a:gd name="connsiteX2" fmla="*/ 484554 w 488462"/>
              <a:gd name="connsiteY2" fmla="*/ 156307 h 501487"/>
              <a:gd name="connsiteX3" fmla="*/ 375138 w 488462"/>
              <a:gd name="connsiteY3" fmla="*/ 0 h 50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462" h="501487">
                <a:moveTo>
                  <a:pt x="0" y="492369"/>
                </a:moveTo>
                <a:cubicBezTo>
                  <a:pt x="158912" y="496928"/>
                  <a:pt x="317825" y="501487"/>
                  <a:pt x="398584" y="445477"/>
                </a:cubicBezTo>
                <a:cubicBezTo>
                  <a:pt x="479343" y="389467"/>
                  <a:pt x="488462" y="230553"/>
                  <a:pt x="484554" y="156307"/>
                </a:cubicBezTo>
                <a:cubicBezTo>
                  <a:pt x="480646" y="82061"/>
                  <a:pt x="427892" y="41030"/>
                  <a:pt x="375138" y="0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020195" y="364435"/>
            <a:ext cx="5127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Past communication </a:t>
            </a:r>
            <a:r>
              <a:rPr lang="en-US" sz="2000" b="1" dirty="0" smtClean="0"/>
              <a:t>remains secure </a:t>
            </a:r>
            <a:r>
              <a:rPr lang="en-US" sz="2000" dirty="0" smtClean="0"/>
              <a:t>even if the hashed passwords are </a:t>
            </a:r>
            <a:r>
              <a:rPr lang="en-US" sz="2000" b="1" dirty="0" smtClean="0"/>
              <a:t>leaked</a:t>
            </a:r>
          </a:p>
        </p:txBody>
      </p:sp>
      <p:sp>
        <p:nvSpPr>
          <p:cNvPr id="13" name="Freeform 12"/>
          <p:cNvSpPr/>
          <p:nvPr/>
        </p:nvSpPr>
        <p:spPr>
          <a:xfrm>
            <a:off x="3874576" y="1055077"/>
            <a:ext cx="317826" cy="345180"/>
          </a:xfrm>
          <a:custGeom>
            <a:avLst/>
            <a:gdLst>
              <a:gd name="connsiteX0" fmla="*/ 317826 w 317826"/>
              <a:gd name="connsiteY0" fmla="*/ 9118 h 345180"/>
              <a:gd name="connsiteX1" fmla="*/ 145887 w 317826"/>
              <a:gd name="connsiteY1" fmla="*/ 9118 h 345180"/>
              <a:gd name="connsiteX2" fmla="*/ 44287 w 317826"/>
              <a:gd name="connsiteY2" fmla="*/ 63826 h 345180"/>
              <a:gd name="connsiteX3" fmla="*/ 13026 w 317826"/>
              <a:gd name="connsiteY3" fmla="*/ 267026 h 345180"/>
              <a:gd name="connsiteX4" fmla="*/ 122441 w 317826"/>
              <a:gd name="connsiteY4" fmla="*/ 345180 h 34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826" h="345180">
                <a:moveTo>
                  <a:pt x="317826" y="9118"/>
                </a:moveTo>
                <a:cubicBezTo>
                  <a:pt x="254651" y="4559"/>
                  <a:pt x="191477" y="0"/>
                  <a:pt x="145887" y="9118"/>
                </a:cubicBezTo>
                <a:cubicBezTo>
                  <a:pt x="100297" y="18236"/>
                  <a:pt x="66431" y="20841"/>
                  <a:pt x="44287" y="63826"/>
                </a:cubicBezTo>
                <a:cubicBezTo>
                  <a:pt x="22143" y="106811"/>
                  <a:pt x="0" y="220134"/>
                  <a:pt x="13026" y="267026"/>
                </a:cubicBezTo>
                <a:cubicBezTo>
                  <a:pt x="26052" y="313918"/>
                  <a:pt x="74246" y="329549"/>
                  <a:pt x="122441" y="345180"/>
                </a:cubicBezTo>
              </a:path>
            </a:pathLst>
          </a:custGeom>
          <a:ln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331776" y="2188506"/>
            <a:ext cx="0" cy="18797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1943" y="2569175"/>
            <a:ext cx="88713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71943" y="4068305"/>
            <a:ext cx="88713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8833" y="2690270"/>
            <a:ext cx="4613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Prescribe a new password hash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64213" y="3580101"/>
            <a:ext cx="3603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Simple and practical 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4378316" y="2690270"/>
            <a:ext cx="4998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Use an existing password hash </a:t>
            </a:r>
          </a:p>
          <a:p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rgbClr val="009242"/>
                </a:solidFill>
                <a:sym typeface="Wingdings" pitchFamily="2" charset="2"/>
              </a:rPr>
              <a:t>Preserve legacy hashed passwords</a:t>
            </a:r>
            <a:endParaRPr lang="en-US" sz="2000" b="1" dirty="0">
              <a:solidFill>
                <a:srgbClr val="00924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62818" y="3580101"/>
            <a:ext cx="4843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Built from witness encryption </a:t>
            </a:r>
            <a:r>
              <a:rPr lang="en-US" sz="2000" dirty="0" smtClean="0">
                <a:solidFill>
                  <a:srgbClr val="7030A0"/>
                </a:solidFill>
              </a:rPr>
              <a:t>[GGSW13]</a:t>
            </a:r>
            <a:endParaRPr lang="en-US" sz="2000" dirty="0">
              <a:solidFill>
                <a:srgbClr val="7030A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71943" y="3452399"/>
            <a:ext cx="88713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 animBg="1"/>
      <p:bldP spid="14" grpId="0" animBg="1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43" y="195158"/>
            <a:ext cx="3534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APBE, informal view</a:t>
            </a:r>
          </a:p>
        </p:txBody>
      </p:sp>
      <p:sp>
        <p:nvSpPr>
          <p:cNvPr id="3" name="Rectangle 2"/>
          <p:cNvSpPr/>
          <p:nvPr/>
        </p:nvSpPr>
        <p:spPr>
          <a:xfrm>
            <a:off x="375612" y="1078278"/>
            <a:ext cx="5707857" cy="37174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0759" y="2329476"/>
            <a:ext cx="107517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887459" y="2360254"/>
            <a:ext cx="107517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0759" y="1328309"/>
            <a:ext cx="117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Password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58617" y="1229368"/>
            <a:ext cx="2188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Hashed password</a:t>
            </a:r>
            <a:endParaRPr lang="en-US" dirty="0"/>
          </a:p>
        </p:txBody>
      </p:sp>
      <p:pic>
        <p:nvPicPr>
          <p:cNvPr id="8" name="Picture 6" descr="C:\Users\Hoang Viet Tung\AppData\Local\Microsoft\Windows\Temporary Internet Files\Content.IE5\7ZTA4U8A\key-ic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8837" y="1783366"/>
            <a:ext cx="534194" cy="534194"/>
          </a:xfrm>
          <a:prstGeom prst="rect">
            <a:avLst/>
          </a:prstGeom>
          <a:noFill/>
        </p:spPr>
      </p:pic>
      <p:pic>
        <p:nvPicPr>
          <p:cNvPr id="9" name="Picture 7" descr="C:\Users\Hoang Viet Tung\AppData\Local\Microsoft\Windows\Temporary Internet Files\Content.IE5\X11GYWAY\key-16457-large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86733" y="1554166"/>
            <a:ext cx="360000" cy="818400"/>
          </a:xfrm>
          <a:prstGeom prst="rect">
            <a:avLst/>
          </a:prstGeom>
          <a:noFill/>
        </p:spPr>
      </p:pic>
      <p:sp>
        <p:nvSpPr>
          <p:cNvPr id="10" name="Flowchart: Manual Input 9"/>
          <p:cNvSpPr/>
          <p:nvPr/>
        </p:nvSpPr>
        <p:spPr>
          <a:xfrm flipH="1">
            <a:off x="2539868" y="1328310"/>
            <a:ext cx="588252" cy="1221580"/>
          </a:xfrm>
          <a:prstGeom prst="flowChartManualInpu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79610" y="1783366"/>
            <a:ext cx="986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Hash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11507" y="1986249"/>
            <a:ext cx="70382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128121" y="1972200"/>
            <a:ext cx="70382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32647" y="3014234"/>
            <a:ext cx="157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Random salt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0"/>
            <a:endCxn id="10" idx="2"/>
          </p:cNvCxnSpPr>
          <p:nvPr/>
        </p:nvCxnSpPr>
        <p:spPr>
          <a:xfrm flipV="1">
            <a:off x="2822130" y="2549890"/>
            <a:ext cx="11864" cy="46434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77362" y="3662062"/>
            <a:ext cx="1065329" cy="677108"/>
          </a:xfrm>
          <a:prstGeom prst="rect">
            <a:avLst/>
          </a:prstGeom>
          <a:solidFill>
            <a:srgbClr val="B9FFD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PKE</a:t>
            </a:r>
          </a:p>
          <a:p>
            <a:endParaRPr lang="en-US" dirty="0"/>
          </a:p>
        </p:txBody>
      </p:sp>
      <p:pic>
        <p:nvPicPr>
          <p:cNvPr id="17" name="Picture 6" descr="C:\Users\Hoang Viet Tung\AppData\Local\Microsoft\Windows\Temporary Internet Files\Content.IE5\7ZTA4U8A\key-ic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3880" y="3998864"/>
            <a:ext cx="534194" cy="534194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287175" y="4912597"/>
            <a:ext cx="587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Hashed password is public key</a:t>
            </a:r>
          </a:p>
          <a:p>
            <a:r>
              <a:rPr lang="en-US" sz="2000" dirty="0" smtClean="0"/>
              <a:t>Secret key can be derived from password &amp; salt</a:t>
            </a:r>
            <a:endParaRPr lang="en-US" sz="2000" dirty="0"/>
          </a:p>
        </p:txBody>
      </p:sp>
      <p:sp>
        <p:nvSpPr>
          <p:cNvPr id="21" name="Freeform 20"/>
          <p:cNvSpPr/>
          <p:nvPr/>
        </p:nvSpPr>
        <p:spPr>
          <a:xfrm>
            <a:off x="2563188" y="4533058"/>
            <a:ext cx="637162" cy="564205"/>
          </a:xfrm>
          <a:custGeom>
            <a:avLst/>
            <a:gdLst>
              <a:gd name="connsiteX0" fmla="*/ 637162 w 637162"/>
              <a:gd name="connsiteY0" fmla="*/ 885217 h 885217"/>
              <a:gd name="connsiteX1" fmla="*/ 102140 w 637162"/>
              <a:gd name="connsiteY1" fmla="*/ 690664 h 885217"/>
              <a:gd name="connsiteX2" fmla="*/ 24319 w 637162"/>
              <a:gd name="connsiteY2" fmla="*/ 0 h 88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7162" h="885217">
                <a:moveTo>
                  <a:pt x="637162" y="885217"/>
                </a:moveTo>
                <a:cubicBezTo>
                  <a:pt x="420721" y="861708"/>
                  <a:pt x="204281" y="838200"/>
                  <a:pt x="102140" y="690664"/>
                </a:cubicBezTo>
                <a:cubicBezTo>
                  <a:pt x="0" y="543128"/>
                  <a:pt x="12159" y="271564"/>
                  <a:pt x="24319" y="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3628" y="5822464"/>
            <a:ext cx="8914729" cy="400110"/>
          </a:xfrm>
          <a:prstGeom prst="rect">
            <a:avLst/>
          </a:prstGeom>
          <a:solidFill>
            <a:srgbClr val="FCFDE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Past communication </a:t>
            </a:r>
            <a:r>
              <a:rPr lang="en-US" sz="2000" b="1" dirty="0" smtClean="0"/>
              <a:t>remains secure </a:t>
            </a:r>
            <a:r>
              <a:rPr lang="en-US" sz="2000" dirty="0" smtClean="0"/>
              <a:t>even if the hashed passwords are </a:t>
            </a:r>
            <a:r>
              <a:rPr lang="en-US" sz="2000" b="1" dirty="0" smtClean="0"/>
              <a:t>leaked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36854" y="1321700"/>
            <a:ext cx="30612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ym typeface="Wingdings" pitchFamily="2" charset="2"/>
              </a:rPr>
              <a:t>Can be relaxed to model </a:t>
            </a:r>
          </a:p>
          <a:p>
            <a:r>
              <a:rPr lang="en-US" sz="2000" dirty="0" smtClean="0">
                <a:sym typeface="Wingdings" pitchFamily="2" charset="2"/>
              </a:rPr>
              <a:t>Google’s End-To-End</a:t>
            </a:r>
            <a:endParaRPr lang="en-US" sz="2000" dirty="0"/>
          </a:p>
        </p:txBody>
      </p:sp>
      <p:pic>
        <p:nvPicPr>
          <p:cNvPr id="24" name="Picture 23" descr="chrome_end_to_end_encryption-680x4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65879" y="2152698"/>
            <a:ext cx="1270284" cy="747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5107311" y="3726272"/>
            <a:ext cx="3872564" cy="16320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71943" y="3733649"/>
            <a:ext cx="4724369" cy="16320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106202" y="1952090"/>
            <a:ext cx="4724369" cy="16320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1943" y="195158"/>
            <a:ext cx="3127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Formalizing APBE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7262" y="1352065"/>
            <a:ext cx="5064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APBE scheme F = (F.Ph, F.Enc, F.Dec)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095261" y="789357"/>
            <a:ext cx="1758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deterministic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731846" y="999070"/>
            <a:ext cx="433754" cy="438964"/>
          </a:xfrm>
          <a:custGeom>
            <a:avLst/>
            <a:gdLst>
              <a:gd name="connsiteX0" fmla="*/ 433754 w 433754"/>
              <a:gd name="connsiteY0" fmla="*/ 71641 h 438964"/>
              <a:gd name="connsiteX1" fmla="*/ 238369 w 433754"/>
              <a:gd name="connsiteY1" fmla="*/ 9118 h 438964"/>
              <a:gd name="connsiteX2" fmla="*/ 27354 w 433754"/>
              <a:gd name="connsiteY2" fmla="*/ 126348 h 438964"/>
              <a:gd name="connsiteX3" fmla="*/ 74246 w 433754"/>
              <a:gd name="connsiteY3" fmla="*/ 384256 h 438964"/>
              <a:gd name="connsiteX4" fmla="*/ 191477 w 433754"/>
              <a:gd name="connsiteY4" fmla="*/ 438964 h 43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754" h="438964">
                <a:moveTo>
                  <a:pt x="433754" y="71641"/>
                </a:moveTo>
                <a:cubicBezTo>
                  <a:pt x="369928" y="35820"/>
                  <a:pt x="306102" y="0"/>
                  <a:pt x="238369" y="9118"/>
                </a:cubicBezTo>
                <a:cubicBezTo>
                  <a:pt x="170636" y="18236"/>
                  <a:pt x="54708" y="63825"/>
                  <a:pt x="27354" y="126348"/>
                </a:cubicBezTo>
                <a:cubicBezTo>
                  <a:pt x="0" y="188871"/>
                  <a:pt x="46892" y="332153"/>
                  <a:pt x="74246" y="384256"/>
                </a:cubicBezTo>
                <a:cubicBezTo>
                  <a:pt x="101600" y="436359"/>
                  <a:pt x="146538" y="437661"/>
                  <a:pt x="191477" y="438964"/>
                </a:cubicBezTo>
              </a:path>
            </a:pathLst>
          </a:custGeom>
          <a:ln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189415" y="1189467"/>
            <a:ext cx="62523" cy="248567"/>
          </a:xfrm>
          <a:prstGeom prst="straightConnector1">
            <a:avLst/>
          </a:prstGeom>
          <a:ln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60486" y="2197261"/>
            <a:ext cx="103553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F.Ph</a:t>
            </a:r>
            <a:endParaRPr lang="en-US" sz="2000" dirty="0"/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>
            <a:off x="3303994" y="2397316"/>
            <a:ext cx="65649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0247" y="2181631"/>
            <a:ext cx="1656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r>
              <a:rPr lang="en-US" sz="2400" baseline="36000" dirty="0" smtClean="0">
                <a:latin typeface="cmmi10" pitchFamily="34" charset="0"/>
              </a:rPr>
              <a:t>k</a:t>
            </a:r>
            <a:r>
              <a:rPr lang="en-US" sz="2000" dirty="0" smtClean="0"/>
              <a:t>, </a:t>
            </a:r>
            <a:r>
              <a:rPr lang="en-US" sz="2000" i="1" dirty="0" smtClean="0"/>
              <a:t>pw</a:t>
            </a:r>
            <a:endParaRPr lang="en-US" sz="2000" i="1" dirty="0"/>
          </a:p>
        </p:txBody>
      </p:sp>
      <p:cxnSp>
        <p:nvCxnSpPr>
          <p:cNvPr id="20" name="Straight Arrow Connector 19"/>
          <p:cNvCxnSpPr>
            <a:endCxn id="12" idx="2"/>
          </p:cNvCxnSpPr>
          <p:nvPr/>
        </p:nvCxnSpPr>
        <p:spPr>
          <a:xfrm flipV="1">
            <a:off x="4478255" y="2597371"/>
            <a:ext cx="0" cy="58663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44147" y="3184009"/>
            <a:ext cx="668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salt</a:t>
            </a:r>
            <a:endParaRPr lang="en-US" sz="2000" dirty="0"/>
          </a:p>
        </p:txBody>
      </p:sp>
      <p:cxnSp>
        <p:nvCxnSpPr>
          <p:cNvPr id="26" name="Straight Arrow Connector 25"/>
          <p:cNvCxnSpPr>
            <a:stCxn id="12" idx="3"/>
          </p:cNvCxnSpPr>
          <p:nvPr/>
        </p:nvCxnSpPr>
        <p:spPr>
          <a:xfrm>
            <a:off x="4996024" y="2397316"/>
            <a:ext cx="65649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758024" y="2197261"/>
            <a:ext cx="707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hpw</a:t>
            </a:r>
            <a:endParaRPr lang="en-US" sz="20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2487246" y="3978820"/>
            <a:ext cx="103553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F.Enc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322363" y="3955375"/>
            <a:ext cx="2110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r>
              <a:rPr lang="en-US" sz="2400" baseline="36000" dirty="0" smtClean="0">
                <a:latin typeface="cmmi10" pitchFamily="34" charset="0"/>
              </a:rPr>
              <a:t>k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cmmi10" pitchFamily="34" charset="0"/>
              </a:rPr>
              <a:t>m</a:t>
            </a:r>
            <a:r>
              <a:rPr lang="en-US" sz="2000" dirty="0" smtClean="0"/>
              <a:t>,</a:t>
            </a:r>
            <a:r>
              <a:rPr lang="en-US" sz="2000" i="1" dirty="0" smtClean="0"/>
              <a:t> hpw</a:t>
            </a:r>
            <a:endParaRPr lang="en-US" sz="2000" i="1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818957" y="4167152"/>
            <a:ext cx="65649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993218" y="4378930"/>
            <a:ext cx="0" cy="58663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729445" y="4965568"/>
            <a:ext cx="668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salt</a:t>
            </a:r>
            <a:endParaRPr lang="en-US" sz="20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522784" y="4167152"/>
            <a:ext cx="65649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249622" y="3947560"/>
            <a:ext cx="422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mmi10" pitchFamily="34" charset="0"/>
              </a:rPr>
              <a:t>c</a:t>
            </a:r>
            <a:endParaRPr lang="en-US" sz="2000" dirty="0">
              <a:latin typeface="cmmi10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31846" y="3978820"/>
            <a:ext cx="205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$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6842368" y="4002265"/>
            <a:ext cx="103553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F.Dec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5107310" y="3978820"/>
            <a:ext cx="1397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r>
              <a:rPr lang="en-US" sz="2400" baseline="36000" dirty="0" smtClean="0">
                <a:latin typeface="cmmi10" pitchFamily="34" charset="0"/>
              </a:rPr>
              <a:t>k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cmmi10" pitchFamily="34" charset="0"/>
              </a:rPr>
              <a:t>c</a:t>
            </a:r>
            <a:r>
              <a:rPr lang="en-US" sz="2000" dirty="0" smtClean="0"/>
              <a:t>,</a:t>
            </a:r>
            <a:r>
              <a:rPr lang="en-US" sz="2000" i="1" dirty="0" smtClean="0"/>
              <a:t> pw</a:t>
            </a:r>
            <a:endParaRPr lang="en-US" sz="2000" i="1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174079" y="4190597"/>
            <a:ext cx="65649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7348340" y="4402375"/>
            <a:ext cx="0" cy="58663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084567" y="4989013"/>
            <a:ext cx="668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salt</a:t>
            </a:r>
            <a:endParaRPr lang="en-US" sz="2000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7877906" y="4190597"/>
            <a:ext cx="65649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534398" y="4002265"/>
            <a:ext cx="422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mmi10" pitchFamily="34" charset="0"/>
              </a:rPr>
              <a:t>m</a:t>
            </a:r>
            <a:endParaRPr lang="en-US" sz="2000" dirty="0">
              <a:latin typeface="cmmi10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557843" y="4426442"/>
            <a:ext cx="422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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22362" y="5767757"/>
            <a:ext cx="743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Correctness</a:t>
            </a:r>
            <a:r>
              <a:rPr lang="en-US" dirty="0" smtClean="0"/>
              <a:t>: </a:t>
            </a:r>
            <a:r>
              <a:rPr lang="en-US" sz="2000" dirty="0" smtClean="0"/>
              <a:t>F.Dec(1</a:t>
            </a:r>
            <a:r>
              <a:rPr lang="en-US" sz="2400" baseline="36000" dirty="0" smtClean="0">
                <a:latin typeface="cmmi10" pitchFamily="34" charset="0"/>
              </a:rPr>
              <a:t>k</a:t>
            </a:r>
            <a:r>
              <a:rPr lang="en-US" sz="2000" dirty="0" smtClean="0"/>
              <a:t>, F.Enc(1</a:t>
            </a:r>
            <a:r>
              <a:rPr lang="en-US" sz="2400" baseline="36000" dirty="0" smtClean="0">
                <a:latin typeface="cmmi10" pitchFamily="34" charset="0"/>
              </a:rPr>
              <a:t>k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cmmi10" pitchFamily="34" charset="0"/>
              </a:rPr>
              <a:t>m</a:t>
            </a:r>
            <a:r>
              <a:rPr lang="en-US" sz="2000" dirty="0" smtClean="0"/>
              <a:t>, F.Ph(1</a:t>
            </a:r>
            <a:r>
              <a:rPr lang="en-US" sz="2400" baseline="36000" dirty="0" smtClean="0">
                <a:latin typeface="cmmi10" pitchFamily="34" charset="0"/>
              </a:rPr>
              <a:t>k</a:t>
            </a:r>
            <a:r>
              <a:rPr lang="en-US" sz="2000" dirty="0" smtClean="0"/>
              <a:t>, </a:t>
            </a:r>
            <a:r>
              <a:rPr lang="en-US" sz="2000" i="1" dirty="0" smtClean="0"/>
              <a:t>pw</a:t>
            </a:r>
            <a:r>
              <a:rPr lang="en-US" sz="2000" dirty="0" smtClean="0"/>
              <a:t>, salt), salt) = </a:t>
            </a:r>
            <a:r>
              <a:rPr lang="en-US" sz="2000" dirty="0" smtClean="0">
                <a:latin typeface="cmmi10" pitchFamily="34" charset="0"/>
              </a:rPr>
              <a:t>m</a:t>
            </a:r>
            <a:endParaRPr lang="en-US" dirty="0">
              <a:latin typeface="cmmi1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  <p:bldP spid="44" grpId="0" animBg="1"/>
      <p:bldP spid="12" grpId="0" animBg="1"/>
      <p:bldP spid="16" grpId="0"/>
      <p:bldP spid="25" grpId="0"/>
      <p:bldP spid="28" grpId="0"/>
      <p:bldP spid="29" grpId="0" animBg="1"/>
      <p:bldP spid="30" grpId="0"/>
      <p:bldP spid="33" grpId="0"/>
      <p:bldP spid="35" grpId="0"/>
      <p:bldP spid="36" grpId="0"/>
      <p:bldP spid="37" grpId="0" animBg="1"/>
      <p:bldP spid="38" grpId="0"/>
      <p:bldP spid="41" grpId="0"/>
      <p:bldP spid="43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4141174" y="3727956"/>
            <a:ext cx="4893571" cy="25712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1943" y="195158"/>
            <a:ext cx="2997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Security of APBE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69301" y="1727200"/>
            <a:ext cx="2059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/>
              <a:t>A</a:t>
            </a:r>
            <a:r>
              <a:rPr lang="en-US" sz="4800" baseline="-30000" dirty="0" smtClean="0"/>
              <a:t>1</a:t>
            </a:r>
            <a:endParaRPr lang="en-US" sz="4400" dirty="0"/>
          </a:p>
        </p:txBody>
      </p:sp>
      <p:sp>
        <p:nvSpPr>
          <p:cNvPr id="4" name="Freeform 3"/>
          <p:cNvSpPr/>
          <p:nvPr/>
        </p:nvSpPr>
        <p:spPr>
          <a:xfrm>
            <a:off x="3350195" y="1400256"/>
            <a:ext cx="612205" cy="522329"/>
          </a:xfrm>
          <a:custGeom>
            <a:avLst/>
            <a:gdLst>
              <a:gd name="connsiteX0" fmla="*/ 151097 w 612205"/>
              <a:gd name="connsiteY0" fmla="*/ 522329 h 522329"/>
              <a:gd name="connsiteX1" fmla="*/ 26051 w 612205"/>
              <a:gd name="connsiteY1" fmla="*/ 342575 h 522329"/>
              <a:gd name="connsiteX2" fmla="*/ 307405 w 612205"/>
              <a:gd name="connsiteY2" fmla="*/ 45590 h 522329"/>
              <a:gd name="connsiteX3" fmla="*/ 612205 w 612205"/>
              <a:gd name="connsiteY3" fmla="*/ 69036 h 52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205" h="522329">
                <a:moveTo>
                  <a:pt x="151097" y="522329"/>
                </a:moveTo>
                <a:cubicBezTo>
                  <a:pt x="75548" y="472180"/>
                  <a:pt x="0" y="422031"/>
                  <a:pt x="26051" y="342575"/>
                </a:cubicBezTo>
                <a:cubicBezTo>
                  <a:pt x="52102" y="263119"/>
                  <a:pt x="209713" y="91180"/>
                  <a:pt x="307405" y="45590"/>
                </a:cubicBezTo>
                <a:cubicBezTo>
                  <a:pt x="405097" y="0"/>
                  <a:pt x="508651" y="34518"/>
                  <a:pt x="612205" y="69036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46933" y="1234831"/>
            <a:ext cx="193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pw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1873" y="897241"/>
            <a:ext cx="7552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Vector of arbitrarily </a:t>
            </a:r>
            <a:r>
              <a:rPr lang="en-US" sz="2000" b="1" dirty="0" smtClean="0">
                <a:solidFill>
                  <a:srgbClr val="0033CC"/>
                </a:solidFill>
              </a:rPr>
              <a:t>correlated </a:t>
            </a:r>
            <a:r>
              <a:rPr lang="en-US" sz="2000" dirty="0" smtClean="0">
                <a:solidFill>
                  <a:srgbClr val="0033CC"/>
                </a:solidFill>
              </a:rPr>
              <a:t>passwords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5077" y="2618154"/>
            <a:ext cx="72839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Each individual password must be </a:t>
            </a:r>
            <a:r>
              <a:rPr lang="en-US" sz="2000" b="1" dirty="0" smtClean="0">
                <a:solidFill>
                  <a:srgbClr val="FF0000"/>
                </a:solidFill>
              </a:rPr>
              <a:t>unpredictable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1445" y="1563077"/>
            <a:ext cx="3016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Match input length of F.Ph</a:t>
            </a:r>
            <a:endParaRPr lang="en-US" sz="2000" dirty="0"/>
          </a:p>
        </p:txBody>
      </p:sp>
      <p:sp>
        <p:nvSpPr>
          <p:cNvPr id="10" name="Freeform 9"/>
          <p:cNvSpPr/>
          <p:nvPr/>
        </p:nvSpPr>
        <p:spPr>
          <a:xfrm>
            <a:off x="6502400" y="1164492"/>
            <a:ext cx="283959" cy="453293"/>
          </a:xfrm>
          <a:custGeom>
            <a:avLst/>
            <a:gdLst>
              <a:gd name="connsiteX0" fmla="*/ 0 w 283959"/>
              <a:gd name="connsiteY0" fmla="*/ 453293 h 453293"/>
              <a:gd name="connsiteX1" fmla="*/ 242277 w 283959"/>
              <a:gd name="connsiteY1" fmla="*/ 375139 h 453293"/>
              <a:gd name="connsiteX2" fmla="*/ 250092 w 283959"/>
              <a:gd name="connsiteY2" fmla="*/ 62523 h 453293"/>
              <a:gd name="connsiteX3" fmla="*/ 117231 w 283959"/>
              <a:gd name="connsiteY3" fmla="*/ 0 h 45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959" h="453293">
                <a:moveTo>
                  <a:pt x="0" y="453293"/>
                </a:moveTo>
                <a:cubicBezTo>
                  <a:pt x="100297" y="446780"/>
                  <a:pt x="200595" y="440267"/>
                  <a:pt x="242277" y="375139"/>
                </a:cubicBezTo>
                <a:cubicBezTo>
                  <a:pt x="283959" y="310011"/>
                  <a:pt x="270933" y="125046"/>
                  <a:pt x="250092" y="62523"/>
                </a:cubicBezTo>
                <a:cubicBezTo>
                  <a:pt x="229251" y="0"/>
                  <a:pt x="173241" y="0"/>
                  <a:pt x="117231" y="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39446" y="3051162"/>
            <a:ext cx="6908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vector </a:t>
            </a:r>
            <a:r>
              <a:rPr lang="en-US" sz="2000" b="1" dirty="0" smtClean="0"/>
              <a:t>sa</a:t>
            </a:r>
            <a:r>
              <a:rPr lang="en-US" sz="2000" dirty="0" smtClean="0"/>
              <a:t> of random salts is generated, with |</a:t>
            </a:r>
            <a:r>
              <a:rPr lang="en-US" sz="2000" b="1" dirty="0" smtClean="0"/>
              <a:t>sa</a:t>
            </a:r>
            <a:r>
              <a:rPr lang="en-US" sz="2000" dirty="0" smtClean="0"/>
              <a:t>| = |</a:t>
            </a:r>
            <a:r>
              <a:rPr lang="en-US" sz="2000" b="1" dirty="0" smtClean="0"/>
              <a:t>pw</a:t>
            </a:r>
            <a:r>
              <a:rPr lang="en-US" sz="2000" dirty="0" smtClean="0"/>
              <a:t>|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664622" y="3990532"/>
            <a:ext cx="103553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F.Ph</a:t>
            </a:r>
            <a:endParaRPr lang="en-US" sz="2000" dirty="0"/>
          </a:p>
        </p:txBody>
      </p:sp>
      <p:cxnSp>
        <p:nvCxnSpPr>
          <p:cNvPr id="13" name="Straight Arrow Connector 12"/>
          <p:cNvCxnSpPr>
            <a:endCxn id="12" idx="1"/>
          </p:cNvCxnSpPr>
          <p:nvPr/>
        </p:nvCxnSpPr>
        <p:spPr>
          <a:xfrm>
            <a:off x="1312998" y="4190587"/>
            <a:ext cx="35162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1943" y="3974902"/>
            <a:ext cx="1656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r>
              <a:rPr lang="en-US" sz="2400" baseline="36000" dirty="0" smtClean="0">
                <a:latin typeface="cmmi10" pitchFamily="34" charset="0"/>
              </a:rPr>
              <a:t>k</a:t>
            </a:r>
            <a:r>
              <a:rPr lang="en-US" sz="2000" dirty="0" smtClean="0"/>
              <a:t>, </a:t>
            </a:r>
            <a:r>
              <a:rPr lang="en-US" sz="2000" b="1" dirty="0" smtClean="0"/>
              <a:t>pw</a:t>
            </a:r>
            <a:r>
              <a:rPr lang="en-US" sz="2000" dirty="0" smtClean="0"/>
              <a:t>[</a:t>
            </a:r>
            <a:r>
              <a:rPr lang="en-US" sz="2000" dirty="0" smtClean="0">
                <a:latin typeface="cmmi10" pitchFamily="34" charset="0"/>
              </a:rPr>
              <a:t>i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cxnSp>
        <p:nvCxnSpPr>
          <p:cNvPr id="15" name="Straight Arrow Connector 14"/>
          <p:cNvCxnSpPr>
            <a:endCxn id="12" idx="2"/>
          </p:cNvCxnSpPr>
          <p:nvPr/>
        </p:nvCxnSpPr>
        <p:spPr>
          <a:xfrm flipV="1">
            <a:off x="2182391" y="4390642"/>
            <a:ext cx="0" cy="39237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8283" y="4844570"/>
            <a:ext cx="851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sa</a:t>
            </a:r>
            <a:r>
              <a:rPr lang="en-US" sz="2000" dirty="0" smtClean="0"/>
              <a:t>[</a:t>
            </a:r>
            <a:r>
              <a:rPr lang="en-US" sz="2000" dirty="0" smtClean="0">
                <a:latin typeface="cmmi10" pitchFamily="34" charset="0"/>
              </a:rPr>
              <a:t>i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cxnSp>
        <p:nvCxnSpPr>
          <p:cNvPr id="17" name="Straight Arrow Connector 16"/>
          <p:cNvCxnSpPr>
            <a:stCxn id="12" idx="3"/>
          </p:cNvCxnSpPr>
          <p:nvPr/>
        </p:nvCxnSpPr>
        <p:spPr>
          <a:xfrm>
            <a:off x="2700160" y="4190587"/>
            <a:ext cx="36869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72461" y="3974902"/>
            <a:ext cx="1045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hpw</a:t>
            </a:r>
            <a:r>
              <a:rPr lang="en-US" sz="2000" dirty="0" smtClean="0"/>
              <a:t>[</a:t>
            </a:r>
            <a:r>
              <a:rPr lang="en-US" sz="2000" dirty="0" smtClean="0">
                <a:latin typeface="cmmi10" pitchFamily="34" charset="0"/>
              </a:rPr>
              <a:t>i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130825" y="4901175"/>
            <a:ext cx="12074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A</a:t>
            </a:r>
            <a:r>
              <a:rPr lang="en-US" sz="4400" baseline="-30000" dirty="0" smtClean="0"/>
              <a:t>2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6049137" y="3727957"/>
            <a:ext cx="148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mmi10" pitchFamily="34" charset="0"/>
              </a:rPr>
              <a:t>b</a:t>
            </a:r>
            <a:r>
              <a:rPr lang="en-US" sz="2000" dirty="0" smtClean="0"/>
              <a:t>  </a:t>
            </a:r>
            <a:r>
              <a:rPr lang="en-US" sz="2000" dirty="0" smtClean="0">
                <a:sym typeface="Symbol"/>
              </a:rPr>
              <a:t></a:t>
            </a:r>
            <a:r>
              <a:rPr lang="en-US" sz="2000" dirty="0" smtClean="0"/>
              <a:t>  {0, 1}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6375321" y="3785876"/>
            <a:ext cx="353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$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338292" y="4454785"/>
            <a:ext cx="139113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LR(</a:t>
            </a:r>
            <a:r>
              <a:rPr lang="en-US" sz="3600" baseline="18000" dirty="0" smtClean="0"/>
              <a:t>.</a:t>
            </a:r>
            <a:r>
              <a:rPr lang="en-US" sz="2400" dirty="0" smtClean="0"/>
              <a:t>, </a:t>
            </a:r>
            <a:r>
              <a:rPr lang="en-US" sz="3600" baseline="18000" dirty="0" smtClean="0"/>
              <a:t>.</a:t>
            </a:r>
            <a:r>
              <a:rPr lang="en-US" sz="2400" dirty="0" smtClean="0"/>
              <a:t>, </a:t>
            </a:r>
            <a:r>
              <a:rPr lang="en-US" sz="3600" baseline="18000" dirty="0" smtClean="0"/>
              <a:t>.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4411974" y="4446965"/>
            <a:ext cx="1457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dirty="0" smtClean="0">
                <a:latin typeface="cmmi10" pitchFamily="34" charset="0"/>
              </a:rPr>
              <a:t>m</a:t>
            </a:r>
            <a:r>
              <a:rPr lang="en-US" sz="2400" baseline="-32000" dirty="0" smtClean="0"/>
              <a:t>0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cmmi10" pitchFamily="34" charset="0"/>
              </a:rPr>
              <a:t>m</a:t>
            </a:r>
            <a:r>
              <a:rPr lang="en-US" sz="2400" baseline="-32000" dirty="0" smtClean="0"/>
              <a:t>1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cmmi10" pitchFamily="34" charset="0"/>
              </a:rPr>
              <a:t>i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5877333" y="5854839"/>
            <a:ext cx="3157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F.Enc(1</a:t>
            </a:r>
            <a:r>
              <a:rPr lang="en-US" sz="2400" baseline="36000" dirty="0" smtClean="0">
                <a:latin typeface="cmmi10" pitchFamily="34" charset="0"/>
              </a:rPr>
              <a:t>k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cmmi10" pitchFamily="34" charset="0"/>
              </a:rPr>
              <a:t>m</a:t>
            </a:r>
            <a:r>
              <a:rPr lang="en-US" sz="2400" baseline="-32000" dirty="0" smtClean="0">
                <a:latin typeface="cmmi10" pitchFamily="34" charset="0"/>
              </a:rPr>
              <a:t>b</a:t>
            </a:r>
            <a:r>
              <a:rPr lang="en-US" sz="2000" dirty="0" smtClean="0"/>
              <a:t>, </a:t>
            </a:r>
            <a:r>
              <a:rPr lang="en-US" sz="2000" b="1" dirty="0" smtClean="0"/>
              <a:t>hpw</a:t>
            </a:r>
            <a:r>
              <a:rPr lang="en-US" sz="2000" dirty="0" smtClean="0"/>
              <a:t>[</a:t>
            </a:r>
            <a:r>
              <a:rPr lang="en-US" sz="2000" dirty="0" smtClean="0">
                <a:latin typeface="cmmi10" pitchFamily="34" charset="0"/>
              </a:rPr>
              <a:t>i</a:t>
            </a:r>
            <a:r>
              <a:rPr lang="en-US" sz="2000" dirty="0" smtClean="0"/>
              <a:t>], </a:t>
            </a:r>
            <a:r>
              <a:rPr lang="en-US" sz="2000" b="1" dirty="0" smtClean="0"/>
              <a:t>sa</a:t>
            </a:r>
            <a:r>
              <a:rPr lang="en-US" sz="2000" dirty="0" smtClean="0"/>
              <a:t>[</a:t>
            </a:r>
            <a:r>
              <a:rPr lang="en-US" sz="2000" dirty="0" smtClean="0">
                <a:latin typeface="cmmi10" pitchFamily="34" charset="0"/>
              </a:rPr>
              <a:t>i</a:t>
            </a:r>
            <a:r>
              <a:rPr lang="en-US" sz="2000" dirty="0" smtClean="0"/>
              <a:t>])</a:t>
            </a:r>
            <a:endParaRPr lang="en-US" sz="2000" dirty="0"/>
          </a:p>
        </p:txBody>
      </p:sp>
      <p:sp>
        <p:nvSpPr>
          <p:cNvPr id="33" name="Freeform 32"/>
          <p:cNvSpPr/>
          <p:nvPr/>
        </p:nvSpPr>
        <p:spPr>
          <a:xfrm>
            <a:off x="5556743" y="4642349"/>
            <a:ext cx="539262" cy="422031"/>
          </a:xfrm>
          <a:custGeom>
            <a:avLst/>
            <a:gdLst>
              <a:gd name="connsiteX0" fmla="*/ 0 w 539262"/>
              <a:gd name="connsiteY0" fmla="*/ 422031 h 422031"/>
              <a:gd name="connsiteX1" fmla="*/ 109415 w 539262"/>
              <a:gd name="connsiteY1" fmla="*/ 187569 h 422031"/>
              <a:gd name="connsiteX2" fmla="*/ 398585 w 539262"/>
              <a:gd name="connsiteY2" fmla="*/ 31262 h 422031"/>
              <a:gd name="connsiteX3" fmla="*/ 539262 w 539262"/>
              <a:gd name="connsiteY3" fmla="*/ 0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262" h="422031">
                <a:moveTo>
                  <a:pt x="0" y="422031"/>
                </a:moveTo>
                <a:cubicBezTo>
                  <a:pt x="21492" y="337364"/>
                  <a:pt x="42984" y="252697"/>
                  <a:pt x="109415" y="187569"/>
                </a:cubicBezTo>
                <a:cubicBezTo>
                  <a:pt x="175846" y="122441"/>
                  <a:pt x="326944" y="62523"/>
                  <a:pt x="398585" y="31262"/>
                </a:cubicBezTo>
                <a:cubicBezTo>
                  <a:pt x="470226" y="1"/>
                  <a:pt x="504744" y="0"/>
                  <a:pt x="539262" y="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411974" y="5677130"/>
            <a:ext cx="181173" cy="232414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 flipH="1">
            <a:off x="4694988" y="5584103"/>
            <a:ext cx="435836" cy="14988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42"/>
          <p:cNvSpPr/>
          <p:nvPr/>
        </p:nvSpPr>
        <p:spPr>
          <a:xfrm>
            <a:off x="5736492" y="4939323"/>
            <a:ext cx="1316893" cy="846667"/>
          </a:xfrm>
          <a:custGeom>
            <a:avLst/>
            <a:gdLst>
              <a:gd name="connsiteX0" fmla="*/ 1258277 w 1316893"/>
              <a:gd name="connsiteY0" fmla="*/ 0 h 846667"/>
              <a:gd name="connsiteX1" fmla="*/ 1312985 w 1316893"/>
              <a:gd name="connsiteY1" fmla="*/ 226646 h 846667"/>
              <a:gd name="connsiteX2" fmla="*/ 1250462 w 1316893"/>
              <a:gd name="connsiteY2" fmla="*/ 617415 h 846667"/>
              <a:gd name="connsiteX3" fmla="*/ 914400 w 1316893"/>
              <a:gd name="connsiteY3" fmla="*/ 812800 h 846667"/>
              <a:gd name="connsiteX4" fmla="*/ 187570 w 1316893"/>
              <a:gd name="connsiteY4" fmla="*/ 820615 h 846667"/>
              <a:gd name="connsiteX5" fmla="*/ 0 w 1316893"/>
              <a:gd name="connsiteY5" fmla="*/ 734646 h 84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6893" h="846667">
                <a:moveTo>
                  <a:pt x="1258277" y="0"/>
                </a:moveTo>
                <a:cubicBezTo>
                  <a:pt x="1286282" y="61872"/>
                  <a:pt x="1314287" y="123744"/>
                  <a:pt x="1312985" y="226646"/>
                </a:cubicBezTo>
                <a:cubicBezTo>
                  <a:pt x="1311683" y="329548"/>
                  <a:pt x="1316893" y="519723"/>
                  <a:pt x="1250462" y="617415"/>
                </a:cubicBezTo>
                <a:cubicBezTo>
                  <a:pt x="1184031" y="715107"/>
                  <a:pt x="1091549" y="778933"/>
                  <a:pt x="914400" y="812800"/>
                </a:cubicBezTo>
                <a:cubicBezTo>
                  <a:pt x="737251" y="846667"/>
                  <a:pt x="339970" y="833641"/>
                  <a:pt x="187570" y="820615"/>
                </a:cubicBezTo>
                <a:cubicBezTo>
                  <a:pt x="35170" y="807589"/>
                  <a:pt x="17585" y="771117"/>
                  <a:pt x="0" y="734646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08499" y="5584103"/>
            <a:ext cx="221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Adv</a:t>
            </a:r>
            <a:r>
              <a:rPr lang="en-US" sz="2400" baseline="34000" dirty="0" smtClean="0"/>
              <a:t>apbe</a:t>
            </a:r>
            <a:r>
              <a:rPr lang="en-US" sz="2400" dirty="0" smtClean="0"/>
              <a:t> (</a:t>
            </a:r>
            <a:r>
              <a:rPr lang="en-US" sz="2400" dirty="0" smtClean="0">
                <a:latin typeface="cmmi10" pitchFamily="34" charset="0"/>
              </a:rPr>
              <a:t>k</a:t>
            </a:r>
            <a:r>
              <a:rPr lang="en-US" sz="2400" dirty="0" smtClean="0"/>
              <a:t>) = </a:t>
            </a:r>
            <a:endParaRPr lang="en-US" sz="2000" baseline="34000" dirty="0"/>
          </a:p>
        </p:txBody>
      </p:sp>
      <p:sp>
        <p:nvSpPr>
          <p:cNvPr id="45" name="TextBox 44"/>
          <p:cNvSpPr txBox="1"/>
          <p:nvPr/>
        </p:nvSpPr>
        <p:spPr>
          <a:xfrm>
            <a:off x="499205" y="5815764"/>
            <a:ext cx="992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mmi10" pitchFamily="34" charset="0"/>
              </a:rPr>
              <a:t>F</a:t>
            </a:r>
            <a:r>
              <a:rPr lang="en-US" sz="1600" dirty="0" smtClean="0"/>
              <a:t>, </a:t>
            </a:r>
            <a:r>
              <a:rPr lang="en-US" sz="1600" dirty="0" smtClean="0">
                <a:latin typeface="cmmi10" pitchFamily="34" charset="0"/>
              </a:rPr>
              <a:t>A</a:t>
            </a:r>
            <a:endParaRPr lang="en-US" sz="1600" dirty="0">
              <a:latin typeface="cmmi10" pitchFamily="34" charset="0"/>
            </a:endParaRPr>
          </a:p>
        </p:txBody>
      </p:sp>
      <p:pic>
        <p:nvPicPr>
          <p:cNvPr id="46" name="Picture 4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800686" y="5702263"/>
            <a:ext cx="1647476" cy="25897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97278" y="6254949"/>
            <a:ext cx="1248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sz="2000" baseline="-28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A</a:t>
            </a:r>
            <a:r>
              <a:rPr lang="en-US" sz="2000" baseline="-28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6" name="Freeform 35"/>
          <p:cNvSpPr/>
          <p:nvPr/>
        </p:nvSpPr>
        <p:spPr>
          <a:xfrm>
            <a:off x="869341" y="6130453"/>
            <a:ext cx="227937" cy="270344"/>
          </a:xfrm>
          <a:custGeom>
            <a:avLst/>
            <a:gdLst>
              <a:gd name="connsiteX0" fmla="*/ 227937 w 227937"/>
              <a:gd name="connsiteY0" fmla="*/ 270344 h 270344"/>
              <a:gd name="connsiteX1" fmla="*/ 37106 w 227937"/>
              <a:gd name="connsiteY1" fmla="*/ 198782 h 270344"/>
              <a:gd name="connsiteX2" fmla="*/ 5301 w 227937"/>
              <a:gd name="connsiteY2" fmla="*/ 0 h 270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937" h="270344">
                <a:moveTo>
                  <a:pt x="227937" y="270344"/>
                </a:moveTo>
                <a:cubicBezTo>
                  <a:pt x="151074" y="257091"/>
                  <a:pt x="74212" y="243839"/>
                  <a:pt x="37106" y="198782"/>
                </a:cubicBezTo>
                <a:cubicBezTo>
                  <a:pt x="0" y="153725"/>
                  <a:pt x="2650" y="76862"/>
                  <a:pt x="5301" y="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8" grpId="0"/>
      <p:bldP spid="11" grpId="0"/>
      <p:bldP spid="12" grpId="0" animBg="1"/>
      <p:bldP spid="14" grpId="0"/>
      <p:bldP spid="16" grpId="0"/>
      <p:bldP spid="18" grpId="0"/>
      <p:bldP spid="22" grpId="0"/>
      <p:bldP spid="23" grpId="0"/>
      <p:bldP spid="24" grpId="0"/>
      <p:bldP spid="25" grpId="0" animBg="1"/>
      <p:bldP spid="30" grpId="0"/>
      <p:bldP spid="31" grpId="0"/>
      <p:bldP spid="33" grpId="0" animBg="1"/>
      <p:bldP spid="43" grpId="0" animBg="1"/>
      <p:bldP spid="44" grpId="0"/>
      <p:bldP spid="45" grpId="0"/>
      <p:bldP spid="32" grpId="0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225525" y="2163969"/>
            <a:ext cx="8106818" cy="24954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1943" y="195158"/>
            <a:ext cx="8467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Achieving invasive APBE efficiently: Scheme APBE1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09687" y="2339814"/>
            <a:ext cx="3076021" cy="1419432"/>
          </a:xfrm>
          <a:prstGeom prst="rect">
            <a:avLst/>
          </a:prstGeom>
          <a:solidFill>
            <a:schemeClr val="bg1">
              <a:lumMod val="85000"/>
              <a:alpha val="14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20393" y="2848100"/>
            <a:ext cx="1175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r>
              <a:rPr lang="en-US" sz="2400" baseline="36000" dirty="0" smtClean="0">
                <a:latin typeface="cmmi10" pitchFamily="34" charset="0"/>
              </a:rPr>
              <a:t>k</a:t>
            </a:r>
            <a:r>
              <a:rPr lang="en-US" sz="2000" dirty="0" smtClean="0"/>
              <a:t>, </a:t>
            </a:r>
            <a:r>
              <a:rPr lang="en-US" sz="2000" i="1" dirty="0" smtClean="0"/>
              <a:t>pw</a:t>
            </a:r>
            <a:endParaRPr lang="en-US" sz="2000" i="1" dirty="0"/>
          </a:p>
        </p:txBody>
      </p:sp>
      <p:sp>
        <p:nvSpPr>
          <p:cNvPr id="22" name="Flowchart: Manual Input 21"/>
          <p:cNvSpPr/>
          <p:nvPr/>
        </p:nvSpPr>
        <p:spPr>
          <a:xfrm flipH="1">
            <a:off x="2318387" y="2401098"/>
            <a:ext cx="630296" cy="1221580"/>
          </a:xfrm>
          <a:prstGeom prst="flowChartManualInpu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437246" y="2893025"/>
            <a:ext cx="645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mmi10" pitchFamily="34" charset="0"/>
              </a:rPr>
              <a:t>H</a:t>
            </a:r>
            <a:endParaRPr lang="en-US" sz="2000" dirty="0">
              <a:latin typeface="cmmi10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649238" y="3090014"/>
            <a:ext cx="66914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643525" y="3614422"/>
            <a:ext cx="0" cy="51645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51615" y="4130874"/>
            <a:ext cx="2788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salt: used as hash key</a:t>
            </a:r>
            <a:endParaRPr lang="en-US" sz="20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955243" y="3090014"/>
            <a:ext cx="70035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655595" y="2895067"/>
            <a:ext cx="1089551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Gen</a:t>
            </a:r>
            <a:endParaRPr lang="en-US" sz="20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745146" y="3077757"/>
            <a:ext cx="66914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6" descr="C:\Users\Hoang Viet Tung\AppData\Local\Microsoft\Windows\Temporary Internet Files\Content.IE5\7ZTA4U8A\key-ic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16" y="2895067"/>
            <a:ext cx="534194" cy="534194"/>
          </a:xfrm>
          <a:prstGeom prst="rect">
            <a:avLst/>
          </a:prstGeom>
          <a:noFill/>
        </p:spPr>
      </p:pic>
      <p:pic>
        <p:nvPicPr>
          <p:cNvPr id="31" name="Picture 3" descr="C:\Users\Hoang Viet Tung\AppData\Local\Microsoft\Windows\Temporary Internet Files\Content.IE5\8QSVNMN9\celtic_key_tatto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2438">
            <a:off x="7055908" y="2742441"/>
            <a:ext cx="404358" cy="85128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5234733" y="2362352"/>
            <a:ext cx="2023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Public key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6750023" y="2363260"/>
            <a:ext cx="2023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Secret key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5613585" y="4142597"/>
            <a:ext cx="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hpw</a:t>
            </a:r>
            <a:endParaRPr lang="en-US" b="1" dirty="0"/>
          </a:p>
        </p:txBody>
      </p:sp>
      <p:sp>
        <p:nvSpPr>
          <p:cNvPr id="35" name="Freeform 34"/>
          <p:cNvSpPr/>
          <p:nvPr/>
        </p:nvSpPr>
        <p:spPr>
          <a:xfrm>
            <a:off x="5502283" y="3518031"/>
            <a:ext cx="390727" cy="661481"/>
          </a:xfrm>
          <a:custGeom>
            <a:avLst/>
            <a:gdLst>
              <a:gd name="connsiteX0" fmla="*/ 390727 w 390727"/>
              <a:gd name="connsiteY0" fmla="*/ 661481 h 661481"/>
              <a:gd name="connsiteX1" fmla="*/ 50259 w 390727"/>
              <a:gd name="connsiteY1" fmla="*/ 447473 h 661481"/>
              <a:gd name="connsiteX2" fmla="*/ 89170 w 390727"/>
              <a:gd name="connsiteY2" fmla="*/ 126460 h 661481"/>
              <a:gd name="connsiteX3" fmla="*/ 244812 w 390727"/>
              <a:gd name="connsiteY3" fmla="*/ 0 h 66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27" h="661481">
                <a:moveTo>
                  <a:pt x="390727" y="661481"/>
                </a:moveTo>
                <a:cubicBezTo>
                  <a:pt x="245622" y="599062"/>
                  <a:pt x="100518" y="536643"/>
                  <a:pt x="50259" y="447473"/>
                </a:cubicBezTo>
                <a:cubicBezTo>
                  <a:pt x="0" y="358303"/>
                  <a:pt x="56744" y="201039"/>
                  <a:pt x="89170" y="126460"/>
                </a:cubicBezTo>
                <a:cubicBezTo>
                  <a:pt x="121596" y="51881"/>
                  <a:pt x="183204" y="25940"/>
                  <a:pt x="244812" y="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927524" y="2741854"/>
            <a:ext cx="96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coins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43116" y="4979647"/>
            <a:ext cx="8624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Correlated </a:t>
            </a:r>
            <a:r>
              <a:rPr lang="en-US" sz="2000" dirty="0" smtClean="0"/>
              <a:t>passwords should give seemingly unrelated coins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225524" y="5466453"/>
            <a:ext cx="8262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ym typeface="Wingdings" pitchFamily="2" charset="2"/>
              </a:rPr>
              <a:t>Solution</a:t>
            </a:r>
            <a:r>
              <a:rPr lang="en-US" sz="2000" dirty="0" smtClean="0">
                <a:sym typeface="Wingdings" pitchFamily="2" charset="2"/>
              </a:rPr>
              <a:t>:  Related-Input Pseudorandomness (RIP)</a:t>
            </a:r>
          </a:p>
          <a:p>
            <a:r>
              <a:rPr lang="en-US" sz="2000" dirty="0" smtClean="0">
                <a:sym typeface="Wingdings" pitchFamily="2" charset="2"/>
              </a:rPr>
              <a:t> An implicit assumption on e</a:t>
            </a:r>
            <a:r>
              <a:rPr lang="en-US" sz="2000" dirty="0" smtClean="0"/>
              <a:t>xisting password-hashing functions</a:t>
            </a:r>
            <a:endParaRPr lang="en-US" sz="2000" dirty="0"/>
          </a:p>
        </p:txBody>
      </p:sp>
      <p:sp>
        <p:nvSpPr>
          <p:cNvPr id="73" name="TextBox 72"/>
          <p:cNvSpPr txBox="1"/>
          <p:nvPr/>
        </p:nvSpPr>
        <p:spPr>
          <a:xfrm>
            <a:off x="243116" y="1422615"/>
            <a:ext cx="8245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Use a keyed hash function </a:t>
            </a:r>
            <a:r>
              <a:rPr lang="en-US" sz="2000" dirty="0" smtClean="0">
                <a:latin typeface="cmmi10" pitchFamily="34" charset="0"/>
              </a:rPr>
              <a:t>H</a:t>
            </a:r>
            <a:r>
              <a:rPr lang="en-US" sz="2000" dirty="0" smtClean="0"/>
              <a:t> and a PKE 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dirty="0" smtClean="0"/>
              <a:t> = (Gen, Enc, Dec)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268952" y="945015"/>
            <a:ext cx="8291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Can achieve APBE efficiently if we have the choice of  F.Ph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5850760" y="5482355"/>
            <a:ext cx="107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[GOR11]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9" grpId="0" animBg="1"/>
      <p:bldP spid="20" grpId="0"/>
      <p:bldP spid="22" grpId="0" animBg="1"/>
      <p:bldP spid="23" grpId="0"/>
      <p:bldP spid="26" grpId="0"/>
      <p:bldP spid="28" grpId="0" animBg="1"/>
      <p:bldP spid="32" grpId="0"/>
      <p:bldP spid="33" grpId="0"/>
      <p:bldP spid="34" grpId="0"/>
      <p:bldP spid="35" grpId="0" animBg="1"/>
      <p:bldP spid="36" grpId="0"/>
      <p:bldP spid="37" grpId="0"/>
      <p:bldP spid="39" grpId="0"/>
      <p:bldP spid="73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02740" y="1134947"/>
            <a:ext cx="8917972" cy="40190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1943" y="195158"/>
            <a:ext cx="8545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Achieving invasive APBE efficiently: Scheme APBE1</a:t>
            </a:r>
          </a:p>
        </p:txBody>
      </p:sp>
      <p:sp>
        <p:nvSpPr>
          <p:cNvPr id="6" name="Rectangle 5"/>
          <p:cNvSpPr/>
          <p:nvPr/>
        </p:nvSpPr>
        <p:spPr>
          <a:xfrm>
            <a:off x="393257" y="2879419"/>
            <a:ext cx="4921796" cy="1981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855" y="1819413"/>
            <a:ext cx="952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/>
              <a:t>A</a:t>
            </a:r>
            <a:r>
              <a:rPr lang="en-US" sz="4800" baseline="-30000" dirty="0" smtClean="0"/>
              <a:t>1</a:t>
            </a:r>
            <a:endParaRPr lang="en-US" sz="4400" dirty="0"/>
          </a:p>
        </p:txBody>
      </p:sp>
      <p:sp>
        <p:nvSpPr>
          <p:cNvPr id="8" name="Freeform 7"/>
          <p:cNvSpPr/>
          <p:nvPr/>
        </p:nvSpPr>
        <p:spPr>
          <a:xfrm>
            <a:off x="447749" y="1492469"/>
            <a:ext cx="612205" cy="522329"/>
          </a:xfrm>
          <a:custGeom>
            <a:avLst/>
            <a:gdLst>
              <a:gd name="connsiteX0" fmla="*/ 151097 w 612205"/>
              <a:gd name="connsiteY0" fmla="*/ 522329 h 522329"/>
              <a:gd name="connsiteX1" fmla="*/ 26051 w 612205"/>
              <a:gd name="connsiteY1" fmla="*/ 342575 h 522329"/>
              <a:gd name="connsiteX2" fmla="*/ 307405 w 612205"/>
              <a:gd name="connsiteY2" fmla="*/ 45590 h 522329"/>
              <a:gd name="connsiteX3" fmla="*/ 612205 w 612205"/>
              <a:gd name="connsiteY3" fmla="*/ 69036 h 52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205" h="522329">
                <a:moveTo>
                  <a:pt x="151097" y="522329"/>
                </a:moveTo>
                <a:cubicBezTo>
                  <a:pt x="75548" y="472180"/>
                  <a:pt x="0" y="422031"/>
                  <a:pt x="26051" y="342575"/>
                </a:cubicBezTo>
                <a:cubicBezTo>
                  <a:pt x="52102" y="263119"/>
                  <a:pt x="209713" y="91180"/>
                  <a:pt x="307405" y="45590"/>
                </a:cubicBezTo>
                <a:cubicBezTo>
                  <a:pt x="405097" y="0"/>
                  <a:pt x="508651" y="34518"/>
                  <a:pt x="612205" y="69036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44487" y="1327044"/>
            <a:ext cx="193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pw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85292" y="1393519"/>
            <a:ext cx="4369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Vector of </a:t>
            </a:r>
          </a:p>
          <a:p>
            <a:r>
              <a:rPr lang="en-US" dirty="0" smtClean="0"/>
              <a:t>unpredictable </a:t>
            </a:r>
          </a:p>
          <a:p>
            <a:r>
              <a:rPr lang="en-US" dirty="0" smtClean="0"/>
              <a:t>passwords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46267" y="1146057"/>
            <a:ext cx="233997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RIP notion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885936" y="3160092"/>
            <a:ext cx="1035538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mmi10" pitchFamily="34" charset="0"/>
              </a:rPr>
              <a:t>H</a:t>
            </a:r>
            <a:endParaRPr lang="en-US" sz="2000" dirty="0">
              <a:latin typeface="cmmi10" pitchFamily="34" charset="0"/>
            </a:endParaRPr>
          </a:p>
        </p:txBody>
      </p:sp>
      <p:cxnSp>
        <p:nvCxnSpPr>
          <p:cNvPr id="13" name="Straight Arrow Connector 12"/>
          <p:cNvCxnSpPr>
            <a:endCxn id="12" idx="1"/>
          </p:cNvCxnSpPr>
          <p:nvPr/>
        </p:nvCxnSpPr>
        <p:spPr>
          <a:xfrm>
            <a:off x="1534312" y="3360147"/>
            <a:ext cx="35162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3257" y="3144462"/>
            <a:ext cx="1656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r>
              <a:rPr lang="en-US" sz="2400" baseline="36000" dirty="0" smtClean="0">
                <a:latin typeface="cmmi10" pitchFamily="34" charset="0"/>
              </a:rPr>
              <a:t>k</a:t>
            </a:r>
            <a:r>
              <a:rPr lang="en-US" sz="2000" dirty="0" smtClean="0"/>
              <a:t>, </a:t>
            </a:r>
            <a:r>
              <a:rPr lang="en-US" sz="2000" b="1" dirty="0" smtClean="0"/>
              <a:t>pw</a:t>
            </a:r>
            <a:r>
              <a:rPr lang="en-US" sz="2000" dirty="0" smtClean="0"/>
              <a:t>[</a:t>
            </a:r>
            <a:r>
              <a:rPr lang="en-US" sz="2000" dirty="0" smtClean="0">
                <a:latin typeface="cmmi10" pitchFamily="34" charset="0"/>
              </a:rPr>
              <a:t>i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cxnSp>
        <p:nvCxnSpPr>
          <p:cNvPr id="15" name="Straight Arrow Connector 14"/>
          <p:cNvCxnSpPr>
            <a:endCxn id="12" idx="2"/>
          </p:cNvCxnSpPr>
          <p:nvPr/>
        </p:nvCxnSpPr>
        <p:spPr>
          <a:xfrm flipV="1">
            <a:off x="2403705" y="3560202"/>
            <a:ext cx="0" cy="39237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69597" y="4014130"/>
            <a:ext cx="2851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sa</a:t>
            </a:r>
            <a:r>
              <a:rPr lang="en-US" sz="2000" dirty="0" smtClean="0"/>
              <a:t>[</a:t>
            </a:r>
            <a:r>
              <a:rPr lang="en-US" sz="2000" dirty="0" smtClean="0">
                <a:latin typeface="cmmi10" pitchFamily="34" charset="0"/>
              </a:rPr>
              <a:t>i</a:t>
            </a:r>
            <a:r>
              <a:rPr lang="en-US" sz="2000" dirty="0" smtClean="0"/>
              <a:t>]: random hash key</a:t>
            </a:r>
            <a:endParaRPr lang="en-US" sz="2000" dirty="0"/>
          </a:p>
        </p:txBody>
      </p:sp>
      <p:cxnSp>
        <p:nvCxnSpPr>
          <p:cNvPr id="17" name="Straight Arrow Connector 16"/>
          <p:cNvCxnSpPr>
            <a:stCxn id="12" idx="3"/>
          </p:cNvCxnSpPr>
          <p:nvPr/>
        </p:nvCxnSpPr>
        <p:spPr>
          <a:xfrm>
            <a:off x="2921474" y="3360147"/>
            <a:ext cx="36869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21146" y="3160092"/>
            <a:ext cx="1045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hpw</a:t>
            </a:r>
            <a:r>
              <a:rPr lang="en-US" sz="2000" dirty="0" smtClean="0"/>
              <a:t>[</a:t>
            </a:r>
            <a:r>
              <a:rPr lang="en-US" sz="2000" dirty="0" smtClean="0">
                <a:latin typeface="cmmi10" pitchFamily="34" charset="0"/>
              </a:rPr>
              <a:t>i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396195" y="1825327"/>
            <a:ext cx="952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/>
              <a:t>A</a:t>
            </a:r>
            <a:r>
              <a:rPr lang="en-US" sz="4800" baseline="-30000" dirty="0" smtClean="0"/>
              <a:t>2</a:t>
            </a:r>
            <a:endParaRPr lang="en-US" sz="4400" dirty="0"/>
          </a:p>
        </p:txBody>
      </p:sp>
      <p:sp>
        <p:nvSpPr>
          <p:cNvPr id="20" name="TextBox 19"/>
          <p:cNvSpPr txBox="1"/>
          <p:nvPr/>
        </p:nvSpPr>
        <p:spPr>
          <a:xfrm>
            <a:off x="4001314" y="1788709"/>
            <a:ext cx="148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mmi10" pitchFamily="34" charset="0"/>
              </a:rPr>
              <a:t>b</a:t>
            </a:r>
            <a:r>
              <a:rPr lang="en-US" sz="2000" dirty="0" smtClean="0"/>
              <a:t>  </a:t>
            </a:r>
            <a:r>
              <a:rPr lang="en-US" sz="2000" dirty="0" smtClean="0">
                <a:sym typeface="Symbol"/>
              </a:rPr>
              <a:t></a:t>
            </a:r>
            <a:r>
              <a:rPr lang="en-US" sz="2000" dirty="0" smtClean="0"/>
              <a:t>  {0, 1}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319864" y="1835091"/>
            <a:ext cx="742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$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367523" y="4451531"/>
            <a:ext cx="94753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mmi10" pitchFamily="34" charset="0"/>
              </a:rPr>
              <a:t>b</a:t>
            </a:r>
            <a:r>
              <a:rPr lang="en-US" sz="2000" dirty="0" smtClean="0"/>
              <a:t> = 1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5640352" y="2879419"/>
            <a:ext cx="3226243" cy="1981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027670" y="3150040"/>
            <a:ext cx="2510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sa</a:t>
            </a:r>
            <a:r>
              <a:rPr lang="en-US" sz="2000" dirty="0" smtClean="0"/>
              <a:t>[</a:t>
            </a:r>
            <a:r>
              <a:rPr lang="en-US" sz="2000" dirty="0" smtClean="0">
                <a:latin typeface="cmmi10" pitchFamily="34" charset="0"/>
              </a:rPr>
              <a:t>i</a:t>
            </a:r>
            <a:r>
              <a:rPr lang="en-US" sz="2000" dirty="0" smtClean="0"/>
              <a:t>], </a:t>
            </a:r>
            <a:r>
              <a:rPr lang="en-US" sz="2000" b="1" dirty="0" smtClean="0"/>
              <a:t>hpw</a:t>
            </a:r>
            <a:r>
              <a:rPr lang="en-US" sz="2000" dirty="0" smtClean="0"/>
              <a:t>[</a:t>
            </a:r>
            <a:r>
              <a:rPr lang="en-US" sz="2000" dirty="0" smtClean="0">
                <a:latin typeface="cmmi10" pitchFamily="34" charset="0"/>
              </a:rPr>
              <a:t>i</a:t>
            </a:r>
            <a:r>
              <a:rPr lang="en-US" sz="2000" dirty="0" smtClean="0"/>
              <a:t>] are randomly generated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7919065" y="4451531"/>
            <a:ext cx="94753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mmi10" pitchFamily="34" charset="0"/>
              </a:rPr>
              <a:t>b</a:t>
            </a:r>
            <a:r>
              <a:rPr lang="en-US" sz="2000" dirty="0" smtClean="0"/>
              <a:t> = 0</a:t>
            </a:r>
            <a:endParaRPr lang="en-US" sz="2000" dirty="0"/>
          </a:p>
        </p:txBody>
      </p:sp>
      <p:sp>
        <p:nvSpPr>
          <p:cNvPr id="32" name="Freeform 31"/>
          <p:cNvSpPr/>
          <p:nvPr/>
        </p:nvSpPr>
        <p:spPr>
          <a:xfrm>
            <a:off x="6529227" y="1356195"/>
            <a:ext cx="508571" cy="565078"/>
          </a:xfrm>
          <a:custGeom>
            <a:avLst/>
            <a:gdLst>
              <a:gd name="connsiteX0" fmla="*/ 508571 w 508571"/>
              <a:gd name="connsiteY0" fmla="*/ 0 h 565078"/>
              <a:gd name="connsiteX1" fmla="*/ 179798 w 508571"/>
              <a:gd name="connsiteY1" fmla="*/ 51370 h 565078"/>
              <a:gd name="connsiteX2" fmla="*/ 25685 w 508571"/>
              <a:gd name="connsiteY2" fmla="*/ 256854 h 565078"/>
              <a:gd name="connsiteX3" fmla="*/ 25685 w 508571"/>
              <a:gd name="connsiteY3" fmla="*/ 565078 h 56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571" h="565078">
                <a:moveTo>
                  <a:pt x="508571" y="0"/>
                </a:moveTo>
                <a:cubicBezTo>
                  <a:pt x="384425" y="4280"/>
                  <a:pt x="260279" y="8561"/>
                  <a:pt x="179798" y="51370"/>
                </a:cubicBezTo>
                <a:cubicBezTo>
                  <a:pt x="99317" y="94179"/>
                  <a:pt x="51370" y="171236"/>
                  <a:pt x="25685" y="256854"/>
                </a:cubicBezTo>
                <a:cubicBezTo>
                  <a:pt x="0" y="342472"/>
                  <a:pt x="12842" y="453775"/>
                  <a:pt x="25685" y="565078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058348" y="1204924"/>
            <a:ext cx="196236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r>
              <a:rPr lang="en-US" sz="2800" baseline="36000" dirty="0" smtClean="0">
                <a:latin typeface="cmmi10" pitchFamily="34" charset="0"/>
              </a:rPr>
              <a:t>k</a:t>
            </a:r>
            <a:r>
              <a:rPr lang="en-US" sz="2400" dirty="0" smtClean="0"/>
              <a:t>, </a:t>
            </a:r>
            <a:r>
              <a:rPr lang="en-US" sz="2400" b="1" dirty="0" smtClean="0"/>
              <a:t>sa</a:t>
            </a:r>
            <a:r>
              <a:rPr lang="en-US" sz="2400" dirty="0" smtClean="0"/>
              <a:t>, </a:t>
            </a:r>
            <a:r>
              <a:rPr lang="en-US" sz="2400" b="1" dirty="0" smtClean="0"/>
              <a:t>hpw</a:t>
            </a:r>
            <a:endParaRPr lang="en-US" sz="2400" b="1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058348" y="2368896"/>
            <a:ext cx="472609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7764955" y="2252689"/>
            <a:ext cx="181173" cy="23241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5015" y="5229554"/>
            <a:ext cx="8910171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Theorem</a:t>
            </a:r>
            <a:r>
              <a:rPr lang="en-US" sz="2000" dirty="0" smtClean="0"/>
              <a:t>: If </a:t>
            </a:r>
            <a:r>
              <a:rPr lang="en-US" sz="2000" dirty="0" smtClean="0">
                <a:latin typeface="cmmi10" pitchFamily="34" charset="0"/>
              </a:rPr>
              <a:t>H</a:t>
            </a:r>
            <a:r>
              <a:rPr lang="en-US" sz="2000" dirty="0" smtClean="0"/>
              <a:t> is RIP-secure and 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dirty="0" smtClean="0"/>
              <a:t> is IND-CPA-secure then APBE1 is a secure APBE scheme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/>
      <p:bldP spid="16" grpId="0"/>
      <p:bldP spid="18" grpId="0"/>
      <p:bldP spid="19" grpId="0"/>
      <p:bldP spid="20" grpId="0"/>
      <p:bldP spid="21" grpId="0"/>
      <p:bldP spid="22" grpId="0" animBg="1"/>
      <p:bldP spid="23" grpId="0" animBg="1"/>
      <p:bldP spid="30" grpId="0"/>
      <p:bldP spid="31" grpId="0" animBg="1"/>
      <p:bldP spid="32" grpId="0" animBg="1"/>
      <p:bldP spid="33" grpId="0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3.5"/>
  <p:tag name="ORIGINALWIDTH" val="49.5"/>
  <p:tag name="LATEXADDIN" val="\documentclass{article}&#10;\usepackage{amsmath}&#10;\pagestyle{empty}&#10;\begin{document}&#10;&#10;&#10;$b'$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5"/>
  <p:tag name="ORIGINALWIDTH" val="576.5"/>
  <p:tag name="LATEXADDIN" val="\documentclass{article}&#10;\usepackage{amsmath}&#10;\pagestyle{empty}&#10;\begin{document}&#10;&#10;$f(t) = \lfloor \lg^{1/d}(t) \rfloor$&#10;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67519"/>
  <p:tag name="ORIGINALWIDTH" val="720"/>
  <p:tag name="LATEXADDIN" val="\documentclass{article}&#10;\usepackage{amsmath}&#10;\pagestyle{empty}&#10;\begin{document}&#10;&#10;&#10;$O(2^{{|x|}^d} \cdot 2^{|x|}) = O(k^2)$ &#10;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"/>
  <p:tag name="ORIGINALWIDTH" val="122"/>
  <p:tag name="LATEXADDIN" val="\documentclass{article}&#10;\usepackage{amsmath}&#10;\pagestyle{empty}&#10;\begin{document}&#10;&#10;$\nu(\cdot)$&#10;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.42969"/>
  <p:tag name="ORIGINALWIDTH" val="720"/>
  <p:tag name="LATEXADDIN" val="\documentclass{article}&#10;\usepackage{amsmath}&#10;\pagestyle{empty}&#10;\begin{document}&#10;&#10;&#10;\[ \Pr[A(\mathrm{WE.Enc}(1^k, x, m_1)) \Rightarrow 1] - &#10;\Pr[A(\mathrm{WE.Enc}(1^k, x, m_0)) \Rightarrow 1] &lt; \nu(k)&#10;\]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"/>
  <p:tag name="ORIGINALWIDTH" val="122"/>
  <p:tag name="LATEXADDIN" val="\documentclass{article}&#10;\usepackage{amsmath}&#10;\pagestyle{empty}&#10;\begin{document}&#10;&#10;$\nu(\cdot)$&#10;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"/>
  <p:tag name="ORIGINALWIDTH" val="122"/>
  <p:tag name="LATEXADDIN" val="\documentclass{article}&#10;\usepackage{amsmath}&#10;\pagestyle{empty}&#10;\begin{document}&#10;&#10;$\nu(\cdot)$&#10;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.42969"/>
  <p:tag name="ORIGINALWIDTH" val="720"/>
  <p:tag name="LATEXADDIN" val="\documentclass{article}&#10;\usepackage{amsmath}&#10;\pagestyle{empty}&#10;\begin{document}&#10;&#10;&#10;\[ \Pr[A(\mathrm{WE.Enc}(1^k, x, m_1)) \Rightarrow 1] - &#10;\Pr[A(\mathrm{WE.Enc}(1^k, x, m_0)) \Rightarrow 1] &lt; \nu(k)&#10;\]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"/>
  <p:tag name="ORIGINALWIDTH" val="528"/>
  <p:tag name="LATEXADDIN" val="\documentclass{article}&#10;\usepackage{amsmath}&#10;\pagestyle{empty}&#10;\begin{document}&#10;&#10;&#10;$2\Pr[b = b'] - 1$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3.5"/>
  <p:tag name="ORIGINALWIDTH" val="49.5"/>
  <p:tag name="LATEXADDIN" val="\documentclass{article}&#10;\usepackage{amsmath}&#10;\pagestyle{empty}&#10;\begin{document}&#10;&#10;&#10;$b'$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3.5"/>
  <p:tag name="ORIGINALWIDTH" val="49.5"/>
  <p:tag name="LATEXADDIN" val="\documentclass{article}&#10;\usepackage{amsmath}&#10;\pagestyle{empty}&#10;\begin{document}&#10;&#10;&#10;$b'$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85449"/>
  <p:tag name="ORIGINALWIDTH" val="720"/>
  <p:tag name="LATEXADDIN" val="\documentclass{article}&#10;\usepackage{amsmath}&#10;\pagestyle{empty}&#10;\begin{document}&#10;&#10;&#10;$\mathbf{Adv}^{\mathrm{as}}_{\mathrm{WE}, A, L}(k) = 2 \Pr[(b = b') \wedge (x \not\in L)] - 1$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"/>
  <p:tag name="ORIGINALWIDTH" val="122"/>
  <p:tag name="LATEXADDIN" val="\documentclass{article}&#10;\usepackage{amsmath}&#10;\pagestyle{empty}&#10;\begin{document}&#10;&#10;$\nu(\cdot)$&#10;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91622"/>
  <p:tag name="ORIGINALWIDTH" val="720"/>
  <p:tag name="LATEXADDIN" val="\documentclass{article}&#10;\usepackage{amsmath}&#10;\pagestyle{empty}&#10;\begin{document}&#10;&#10;\[ \mathbf{Adv}^{\mathrm{ss}}_{\mathrm{WE}, L, x, m_0, m_1, A}(k) \]&#10;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.42969"/>
  <p:tag name="ORIGINALWIDTH" val="720"/>
  <p:tag name="LATEXADDIN" val="\documentclass{article}&#10;\usepackage{amsmath}&#10;\pagestyle{empty}&#10;\begin{document}&#10;&#10;&#10;\[ \Pr[A(\mathrm{WE.Enc}(1^k, x, m_1)) \Rightarrow 1] - &#10;\Pr[A(\mathrm{WE.Enc}(1^k, x, m_0)) \Rightarrow 1] &lt; \nu(k)&#10;\]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272"/>
  <p:tag name="LATEXADDIN" val="\documentclass{article}&#10;\usepackage{amsmath}&#10;\pagestyle{empty}&#10;\begin{document}&#10;&#10;$O(2^{{|z|}^d})$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29518</TotalTime>
  <Words>1487</Words>
  <Application>Microsoft Office PowerPoint</Application>
  <PresentationFormat>On-screen Show (4:3)</PresentationFormat>
  <Paragraphs>229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Cambria</vt:lpstr>
      <vt:lpstr>Wingdings</vt:lpstr>
      <vt:lpstr>cmmi10</vt:lpstr>
      <vt:lpstr>Symbol</vt:lpstr>
      <vt:lpstr>msbm10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rogaway</dc:creator>
  <cp:lastModifiedBy>Hoang Viet Tung</cp:lastModifiedBy>
  <cp:revision>2196</cp:revision>
  <dcterms:created xsi:type="dcterms:W3CDTF">2012-02-09T21:04:38Z</dcterms:created>
  <dcterms:modified xsi:type="dcterms:W3CDTF">2015-03-23T14:45:02Z</dcterms:modified>
</cp:coreProperties>
</file>