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506" r:id="rId3"/>
    <p:sldId id="501" r:id="rId4"/>
    <p:sldId id="507" r:id="rId5"/>
    <p:sldId id="502" r:id="rId6"/>
    <p:sldId id="505" r:id="rId7"/>
    <p:sldId id="488" r:id="rId8"/>
    <p:sldId id="508" r:id="rId9"/>
    <p:sldId id="509" r:id="rId10"/>
    <p:sldId id="533" r:id="rId11"/>
    <p:sldId id="510" r:id="rId12"/>
    <p:sldId id="383" r:id="rId13"/>
    <p:sldId id="511" r:id="rId14"/>
    <p:sldId id="441" r:id="rId15"/>
    <p:sldId id="512" r:id="rId16"/>
    <p:sldId id="513" r:id="rId17"/>
    <p:sldId id="517" r:id="rId18"/>
    <p:sldId id="519" r:id="rId19"/>
    <p:sldId id="516" r:id="rId20"/>
    <p:sldId id="520" r:id="rId21"/>
    <p:sldId id="535" r:id="rId22"/>
    <p:sldId id="521" r:id="rId23"/>
    <p:sldId id="532" r:id="rId24"/>
    <p:sldId id="534" r:id="rId25"/>
    <p:sldId id="523" r:id="rId26"/>
    <p:sldId id="522" r:id="rId27"/>
    <p:sldId id="525" r:id="rId28"/>
    <p:sldId id="526" r:id="rId29"/>
    <p:sldId id="527" r:id="rId30"/>
    <p:sldId id="529" r:id="rId31"/>
    <p:sldId id="530" r:id="rId32"/>
    <p:sldId id="499" r:id="rId33"/>
    <p:sldId id="500" r:id="rId34"/>
    <p:sldId id="3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4"/>
    <a:srgbClr val="00CC66"/>
    <a:srgbClr val="FFFFFF"/>
    <a:srgbClr val="AE78D6"/>
    <a:srgbClr val="AC5C0C"/>
    <a:srgbClr val="0066FF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463B-49B4-46AC-844D-3C7D9A10782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BE1E-F674-41AC-B32E-9D988024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FBE1E-F674-41AC-B32E-9D9880242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4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9D44-3652-4B68-B594-0B2C45371C05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B76A-C112-49CA-B95F-F1BDF2D41BEE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693-9F16-44C8-AC87-FA743D997EE8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2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01B3-9D15-4C16-8092-6A707E4151CC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7DB6-A438-463A-AE50-73234D5A98B1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1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4AA1-964A-46E2-9357-28A1F1DE8498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4923-1217-416E-872D-266AD77A06A9}" type="datetime1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0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F346-D77E-4900-A21A-7B8419FD26D4}" type="datetime1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CC1-E9F7-4339-8B0C-358F8432F679}" type="datetime1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A9F5-8C4C-4F71-9A63-55C0ACD74990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7732-1C24-4D8F-A7C4-32BA9D2D6BD3}" type="datetime1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0DFF-ECE0-446A-AB03-18B71924BF39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2979-A1D7-463C-847C-997ABF81E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7.png"/><Relationship Id="rId5" Type="http://schemas.openxmlformats.org/officeDocument/2006/relationships/image" Target="../media/image57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2.png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12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0.png"/><Relationship Id="rId5" Type="http://schemas.openxmlformats.org/officeDocument/2006/relationships/image" Target="../media/image57.png"/><Relationship Id="rId10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66.pn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54.png"/><Relationship Id="rId7" Type="http://schemas.openxmlformats.org/officeDocument/2006/relationships/image" Target="../media/image5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74.png"/><Relationship Id="rId9" Type="http://schemas.openxmlformats.org/officeDocument/2006/relationships/image" Target="../media/image7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54.png"/><Relationship Id="rId7" Type="http://schemas.openxmlformats.org/officeDocument/2006/relationships/image" Target="../media/image75.wmf"/><Relationship Id="rId12" Type="http://schemas.openxmlformats.org/officeDocument/2006/relationships/image" Target="../media/image8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1.gif"/><Relationship Id="rId7" Type="http://schemas.openxmlformats.org/officeDocument/2006/relationships/image" Target="../media/image85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0" Type="http://schemas.openxmlformats.org/officeDocument/2006/relationships/image" Target="../media/image86.png"/><Relationship Id="rId4" Type="http://schemas.openxmlformats.org/officeDocument/2006/relationships/image" Target="../media/image820.png"/><Relationship Id="rId9" Type="http://schemas.openxmlformats.org/officeDocument/2006/relationships/image" Target="../media/image8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89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60" y="2277121"/>
            <a:ext cx="9086840" cy="1790700"/>
          </a:xfrm>
        </p:spPr>
        <p:txBody>
          <a:bodyPr>
            <a:normAutofit/>
          </a:bodyPr>
          <a:lstStyle/>
          <a:p>
            <a:r>
              <a:rPr lang="en-US" b="1" dirty="0" smtClean="0"/>
              <a:t>Succinct Garbling and its Applications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591" y="4365266"/>
            <a:ext cx="7444409" cy="1750861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Sanjam </a:t>
            </a:r>
            <a:r>
              <a:rPr lang="en-US" sz="3000" dirty="0" smtClean="0">
                <a:solidFill>
                  <a:srgbClr val="FF0000"/>
                </a:solidFill>
              </a:rPr>
              <a:t>Garg</a:t>
            </a:r>
          </a:p>
          <a:p>
            <a:r>
              <a:rPr lang="en-US" sz="3000" dirty="0" smtClean="0"/>
              <a:t>University of California at Berkeley</a:t>
            </a:r>
          </a:p>
          <a:p>
            <a:endParaRPr lang="en-US" sz="1100" dirty="0" smtClean="0"/>
          </a:p>
          <a:p>
            <a:r>
              <a:rPr lang="en-US" dirty="0" smtClean="0"/>
              <a:t>Nir </a:t>
            </a:r>
            <a:r>
              <a:rPr lang="en-US" dirty="0" smtClean="0"/>
              <a:t>Bitansky, </a:t>
            </a:r>
            <a:r>
              <a:rPr lang="en-US" dirty="0" err="1" smtClean="0"/>
              <a:t>Huijia</a:t>
            </a:r>
            <a:r>
              <a:rPr lang="en-US" dirty="0" smtClean="0"/>
              <a:t> </a:t>
            </a:r>
            <a:r>
              <a:rPr lang="en-US" dirty="0" smtClean="0"/>
              <a:t>Lin, Rafael Pass, </a:t>
            </a:r>
            <a:r>
              <a:rPr lang="en-US" dirty="0" err="1" smtClean="0"/>
              <a:t>Sidharth</a:t>
            </a:r>
            <a:r>
              <a:rPr lang="en-US" dirty="0" smtClean="0"/>
              <a:t> </a:t>
            </a:r>
            <a:r>
              <a:rPr lang="en-US" dirty="0" err="1" smtClean="0"/>
              <a:t>Telang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7" y="532585"/>
            <a:ext cx="2566354" cy="17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1.wikia.nocookie.net/wwstechnology/images/a/ac/RAM-0.jpg/revision/latest?cb=20140922143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1" y="362639"/>
            <a:ext cx="2472359" cy="18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Secure Computation with low computation cost for one party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</a:t>
                </a:r>
              </a:p>
              <a:p>
                <a:pPr lvl="1"/>
                <a:r>
                  <a:rPr lang="en-US" dirty="0" smtClean="0"/>
                  <a:t>Requires sub-exponential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3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- Informal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18987" y="3529000"/>
            <a:ext cx="96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nch Script MT" panose="03020402040607040605" pitchFamily="66" charset="0"/>
              </a:rPr>
              <a:t>O</a:t>
            </a:r>
            <a:r>
              <a:rPr lang="en-US" sz="3200" dirty="0" smtClean="0"/>
              <a:t>(P</a:t>
            </a:r>
            <a:r>
              <a:rPr lang="en-US" sz="3200" dirty="0"/>
              <a:t>)</a:t>
            </a:r>
          </a:p>
        </p:txBody>
      </p:sp>
      <p:sp>
        <p:nvSpPr>
          <p:cNvPr id="71" name="Rounded Rectangular Callout 70"/>
          <p:cNvSpPr/>
          <p:nvPr/>
        </p:nvSpPr>
        <p:spPr>
          <a:xfrm>
            <a:off x="843368" y="1757263"/>
            <a:ext cx="7566230" cy="816745"/>
          </a:xfrm>
          <a:prstGeom prst="wedgeRoundRectCallout">
            <a:avLst>
              <a:gd name="adj1" fmla="val -8114"/>
              <a:gd name="adj2" fmla="val 1183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Obfuscation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aims to </a:t>
            </a:r>
            <a:r>
              <a:rPr lang="en-US" sz="2400" dirty="0" smtClean="0">
                <a:solidFill>
                  <a:schemeClr val="tx1"/>
                </a:solidFill>
              </a:rPr>
              <a:t>make </a:t>
            </a:r>
            <a:r>
              <a:rPr lang="en-US" sz="2400" dirty="0" smtClean="0">
                <a:solidFill>
                  <a:schemeClr val="tx1"/>
                </a:solidFill>
              </a:rPr>
              <a:t>computer programs ``</a:t>
            </a:r>
            <a:r>
              <a:rPr lang="en-US" sz="2400" dirty="0" smtClean="0">
                <a:solidFill>
                  <a:srgbClr val="FF0000"/>
                </a:solidFill>
              </a:rPr>
              <a:t>unintelligible</a:t>
            </a:r>
            <a:r>
              <a:rPr lang="en-US" sz="2400" dirty="0" smtClean="0">
                <a:solidFill>
                  <a:schemeClr val="tx1"/>
                </a:solidFill>
              </a:rPr>
              <a:t>’’ without affecting their functionality.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66508" y="5036674"/>
            <a:ext cx="48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 			          Bob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352" y="3589902"/>
            <a:ext cx="929927" cy="13700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7367" y="3584818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86260" y="4138366"/>
            <a:ext cx="20267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ound Diagonal Corner Rectangle 68"/>
          <p:cNvSpPr/>
          <p:nvPr/>
        </p:nvSpPr>
        <p:spPr>
          <a:xfrm>
            <a:off x="2143026" y="3624665"/>
            <a:ext cx="659609" cy="39344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885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Indistinguishability Obfuscation </a:t>
            </a:r>
            <a:r>
              <a:rPr lang="en-US" sz="3600" dirty="0"/>
              <a:t>[</a:t>
            </a:r>
            <a:r>
              <a:rPr lang="en-US" sz="3600" dirty="0" smtClean="0"/>
              <a:t>B+01, GR07]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exactly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Efficiency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most 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polynomially</a:t>
                </a:r>
                <a:r>
                  <a:rPr lang="en-US" dirty="0"/>
                  <a:t> larger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Security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“unintelligible” </a:t>
                </a:r>
              </a:p>
              <a:p>
                <a:pPr lvl="1"/>
                <a:r>
                  <a:rPr lang="en-US" dirty="0"/>
                  <a:t>Multiple notions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Indistinguishability Obfuscation</a:t>
                </a:r>
                <a:r>
                  <a:rPr lang="en-US" dirty="0" smtClean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compute the same </a:t>
                </a:r>
                <a:r>
                  <a:rPr lang="en-US" dirty="0" smtClean="0"/>
                  <a:t>function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|=|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2015838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015838"/>
                <a:ext cx="60960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8800" y="2015838"/>
                <a:ext cx="60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015838"/>
                <a:ext cx="609600" cy="707886"/>
              </a:xfrm>
              <a:prstGeom prst="rect">
                <a:avLst/>
              </a:prstGeom>
              <a:blipFill rotWithShape="0">
                <a:blip r:embed="rId4"/>
                <a:stretch>
                  <a:fillRect r="-8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3505200" y="2168238"/>
            <a:ext cx="1905000" cy="381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1482438"/>
                <a:ext cx="8915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482438"/>
                <a:ext cx="89154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Positive results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 realized in </a:t>
                </a:r>
                <a:r>
                  <a:rPr lang="en-US" sz="2400" dirty="0" smtClean="0"/>
                  <a:t>[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 smtClean="0"/>
                  <a:t>GHRSW13]</a:t>
                </a:r>
              </a:p>
              <a:p>
                <a:r>
                  <a:rPr lang="en-US" dirty="0" smtClean="0"/>
                  <a:t>Follow up works </a:t>
                </a:r>
                <a:r>
                  <a:rPr lang="en-US" sz="2400" dirty="0" smtClean="0"/>
                  <a:t>[BR13, B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 smtClean="0"/>
                  <a:t>KPS13, PST14, GLSW14,…]</a:t>
                </a:r>
              </a:p>
              <a:p>
                <a:r>
                  <a:rPr lang="en-US" dirty="0" smtClean="0"/>
                  <a:t>Size of obfuscation  - grows with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≫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Better obfuscation – [BCP14, AB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dirty="0" smtClean="0"/>
                  <a:t>SZ14]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Strong computational assumptions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𝑑𝑖𝑂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and SNARGs</a:t>
                </a:r>
              </a:p>
              <a:p>
                <a:r>
                  <a:rPr lang="en-US" dirty="0" smtClean="0"/>
                  <a:t>Using Succinct Garbling implies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for TM/RAM</a:t>
                </a:r>
                <a:r>
                  <a:rPr lang="en-US" dirty="0">
                    <a:solidFill>
                      <a:srgbClr val="0070C0"/>
                    </a:solidFill>
                  </a:rPr>
                  <a:t/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14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920095" y="4971617"/>
            <a:ext cx="2826327" cy="12053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Runs in input specific run-time [GKPVZ13]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4894" y="2111433"/>
                <a:ext cx="700762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CC66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 is a circuit that on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proceeds as follows: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≔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400" dirty="0" smtClean="0"/>
                  <a:t>Output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using randomness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94" y="2111433"/>
                <a:ext cx="7007629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304" t="-2201" b="-7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2290" y="4621735"/>
            <a:ext cx="7007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Heuristic approach for this [Applebaum13]</a:t>
            </a:r>
            <a:r>
              <a:rPr lang="en-US" sz="2400" dirty="0"/>
              <a:t> </a:t>
            </a:r>
            <a:r>
              <a:rPr lang="en-US" sz="2400" dirty="0" smtClean="0"/>
              <a:t>and proof from sub-exponential security by [CLTV15]</a:t>
            </a:r>
          </a:p>
        </p:txBody>
      </p:sp>
    </p:spTree>
    <p:extLst>
      <p:ext uri="{BB962C8B-B14F-4D97-AF65-F5344CB8AC3E}">
        <p14:creationId xmlns:p14="http://schemas.microsoft.com/office/powerpoint/2010/main" val="4200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0041" y="1792135"/>
                <a:ext cx="70076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Security: For any two machines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b="0" dirty="0" smtClean="0">
                    <a:latin typeface="Cambria Math" panose="02040503050406030204" pitchFamily="18" charset="0"/>
                  </a:rPr>
                  <a:t>we have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CC66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 dirty="0" smtClean="0">
                        <a:solidFill>
                          <a:srgbClr val="00CC66"/>
                        </a:solidFill>
                        <a:latin typeface="Cambria Math" panose="02040503050406030204" pitchFamily="18" charset="0"/>
                      </a:rPr>
                      <m:t>𝑖𝑂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41" y="1792135"/>
                <a:ext cx="700762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870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40041" y="2999860"/>
                <a:ext cx="609600" cy="609600"/>
              </a:xfrm>
              <a:prstGeom prst="rect">
                <a:avLst/>
              </a:prstGeom>
              <a:solidFill>
                <a:srgbClr val="00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41" y="2999860"/>
                <a:ext cx="609600" cy="609600"/>
              </a:xfrm>
              <a:prstGeom prst="rect">
                <a:avLst/>
              </a:prstGeom>
              <a:blipFill rotWithShape="0">
                <a:blip r:embed="rId4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89371" y="3001147"/>
                <a:ext cx="609600" cy="609600"/>
              </a:xfrm>
              <a:prstGeom prst="rect">
                <a:avLst/>
              </a:prstGeom>
              <a:solidFill>
                <a:srgbClr val="00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71" y="3001147"/>
                <a:ext cx="609600" cy="609600"/>
              </a:xfrm>
              <a:prstGeom prst="rect">
                <a:avLst/>
              </a:prstGeom>
              <a:blipFill rotWithShape="0">
                <a:blip r:embed="rId5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44841" y="3718720"/>
                <a:ext cx="609600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41" y="3718720"/>
                <a:ext cx="609600" cy="609600"/>
              </a:xfrm>
              <a:prstGeom prst="rect">
                <a:avLst/>
              </a:prstGeom>
              <a:blipFill rotWithShape="0">
                <a:blip r:embed="rId6"/>
                <a:stretch>
                  <a:fillRect l="-1176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2539" y="2941745"/>
                <a:ext cx="609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39" y="2941745"/>
                <a:ext cx="60946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375187" y="3718720"/>
                <a:ext cx="609600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87" y="3718720"/>
                <a:ext cx="609600" cy="609600"/>
              </a:xfrm>
              <a:prstGeom prst="rect">
                <a:avLst/>
              </a:prstGeom>
              <a:blipFill rotWithShape="0">
                <a:blip r:embed="rId8"/>
                <a:stretch>
                  <a:fillRect l="-1176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02226" y="37187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226" y="3718720"/>
                <a:ext cx="1252151" cy="6096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7785" y="4328320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85" y="4328320"/>
                <a:ext cx="676656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89973" y="4328320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73" y="4328320"/>
                <a:ext cx="676656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75187" y="4328320"/>
                <a:ext cx="676656" cy="56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87" y="4328320"/>
                <a:ext cx="676656" cy="561885"/>
              </a:xfrm>
              <a:prstGeom prst="rect">
                <a:avLst/>
              </a:prstGeom>
              <a:blipFill rotWithShape="0">
                <a:blip r:embed="rId12"/>
                <a:stretch>
                  <a:fillRect r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23660" y="4968959"/>
                <a:ext cx="6887217" cy="1601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on </a:t>
                </a:r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proceeds as follows: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≔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output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else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using </a:t>
                </a:r>
                <a:r>
                  <a:rPr lang="en-US" sz="2400" dirty="0"/>
                  <a:t>randomness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60" y="4968959"/>
                <a:ext cx="6887217" cy="1601400"/>
              </a:xfrm>
              <a:prstGeom prst="rect">
                <a:avLst/>
              </a:prstGeom>
              <a:blipFill rotWithShape="0">
                <a:blip r:embed="rId13"/>
                <a:stretch>
                  <a:fillRect l="-177" t="-2662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21924" y="3855308"/>
                <a:ext cx="576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24" y="3855308"/>
                <a:ext cx="576649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6457" y="3827544"/>
                <a:ext cx="576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57" y="3827544"/>
                <a:ext cx="576649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1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3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blipFill rotWithShape="0">
                <a:blip r:embed="rId4"/>
                <a:stretch>
                  <a:fillRect l="-579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23658" y="4551084"/>
                <a:ext cx="6887217" cy="1601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on </a:t>
                </a:r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proceeds as follows: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≔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output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else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using </a:t>
                </a:r>
                <a:r>
                  <a:rPr lang="en-US" sz="2400" dirty="0"/>
                  <a:t>randomness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58" y="4551084"/>
                <a:ext cx="6887217" cy="1601400"/>
              </a:xfrm>
              <a:prstGeom prst="rect">
                <a:avLst/>
              </a:prstGeom>
              <a:blipFill rotWithShape="0">
                <a:blip r:embed="rId7"/>
                <a:stretch>
                  <a:fillRect l="-177" t="-2672" b="-8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28238" y="1690689"/>
            <a:ext cx="1458097" cy="698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Puncturing [SW14]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blipFill rotWithShape="0">
                <a:blip r:embed="rId4"/>
                <a:stretch>
                  <a:fillRect l="-579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23658" y="4551084"/>
                <a:ext cx="6887217" cy="1601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on </a:t>
                </a:r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proceeds as follows: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≔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output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else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using </a:t>
                </a:r>
                <a:r>
                  <a:rPr lang="en-US" sz="2400" dirty="0"/>
                  <a:t>randomness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58" y="4551084"/>
                <a:ext cx="6887217" cy="1601400"/>
              </a:xfrm>
              <a:prstGeom prst="rect">
                <a:avLst/>
              </a:prstGeom>
              <a:blipFill rotWithShape="0">
                <a:blip r:embed="rId7"/>
                <a:stretch>
                  <a:fillRect l="-177" t="-2672" b="-8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89658" y="34139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58" y="3413920"/>
                <a:ext cx="1252151" cy="609600"/>
              </a:xfrm>
              <a:prstGeom prst="rect">
                <a:avLst/>
              </a:prstGeom>
              <a:blipFill rotWithShape="0">
                <a:blip r:embed="rId9"/>
                <a:stretch>
                  <a:fillRect l="-676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28238" y="1690689"/>
            <a:ext cx="1458097" cy="698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Puncturing [SW14]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8024" y="4199054"/>
                <a:ext cx="1698990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4" y="4199054"/>
                <a:ext cx="1698990" cy="497700"/>
              </a:xfrm>
              <a:prstGeom prst="rect">
                <a:avLst/>
              </a:prstGeom>
              <a:blipFill rotWithShape="0">
                <a:blip r:embed="rId10"/>
                <a:stretch>
                  <a:fillRect l="-360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823658" y="4824231"/>
            <a:ext cx="120285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4175" y="5167370"/>
            <a:ext cx="1828362" cy="9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50411" y="4918520"/>
                <a:ext cx="4923079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≔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else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11" y="4918520"/>
                <a:ext cx="4923079" cy="497700"/>
              </a:xfrm>
              <a:prstGeom prst="rect">
                <a:avLst/>
              </a:prstGeom>
              <a:blipFill rotWithShape="0">
                <a:blip r:embed="rId11"/>
                <a:stretch>
                  <a:fillRect l="-1611" t="-8642" r="-136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41190" y="3408458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90" y="3408458"/>
                <a:ext cx="1252151" cy="609600"/>
              </a:xfrm>
              <a:prstGeom prst="rect">
                <a:avLst/>
              </a:prstGeom>
              <a:blipFill rotWithShape="0">
                <a:blip r:embed="rId12"/>
                <a:stretch>
                  <a:fillRect l="-625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506097" y="3718720"/>
            <a:ext cx="230660" cy="215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4819202" y="4048083"/>
            <a:ext cx="1004949" cy="299134"/>
          </a:xfrm>
          <a:prstGeom prst="borderCallout1">
            <a:avLst>
              <a:gd name="adj1" fmla="val 4614"/>
              <a:gd name="adj2" fmla="val 678"/>
              <a:gd name="adj3" fmla="val -38595"/>
              <a:gd name="adj4" fmla="val -171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6980" y="3047286"/>
            <a:ext cx="10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22257" y="2812074"/>
            <a:ext cx="126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at punctured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3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7" grpId="0" animBg="1"/>
      <p:bldP spid="7" grpId="0" animBg="1"/>
      <p:bldP spid="9" grpId="0" animBg="1"/>
      <p:bldP spid="1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blipFill rotWithShape="0">
                <a:blip r:embed="rId4"/>
                <a:stretch>
                  <a:fillRect l="-579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23658" y="4551084"/>
                <a:ext cx="6887217" cy="1641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on </a:t>
                </a:r>
                <a:r>
                  <a:rPr lang="en-US" sz="2400" dirty="0"/>
                  <a:t>input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proceeds as follows</a:t>
                </a:r>
                <a:r>
                  <a:rPr lang="en-US" sz="2400" dirty="0" smtClean="0"/>
                  <a:t>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If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US" sz="2400" dirty="0"/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≔ 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else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output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else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using </a:t>
                </a:r>
                <a:r>
                  <a:rPr lang="en-US" sz="2400" dirty="0"/>
                  <a:t>randomness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58" y="4551084"/>
                <a:ext cx="6887217" cy="1641731"/>
              </a:xfrm>
              <a:prstGeom prst="rect">
                <a:avLst/>
              </a:prstGeom>
              <a:blipFill rotWithShape="0">
                <a:blip r:embed="rId7"/>
                <a:stretch>
                  <a:fillRect l="-177" t="-2602" b="-7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89658" y="34139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58" y="3413920"/>
                <a:ext cx="1252151" cy="609600"/>
              </a:xfrm>
              <a:prstGeom prst="rect">
                <a:avLst/>
              </a:prstGeom>
              <a:blipFill rotWithShape="0">
                <a:blip r:embed="rId9"/>
                <a:stretch>
                  <a:fillRect l="-676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992722" y="34139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22" y="3413920"/>
                <a:ext cx="1252151" cy="609600"/>
              </a:xfrm>
              <a:prstGeom prst="rect">
                <a:avLst/>
              </a:prstGeom>
              <a:blipFill rotWithShape="0">
                <a:blip r:embed="rId10"/>
                <a:stretch>
                  <a:fillRect l="-724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28238" y="1690689"/>
            <a:ext cx="1458097" cy="698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Puncturing [SW14]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946517" y="4857183"/>
            <a:ext cx="212947" cy="19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50732" y="4239183"/>
                <a:ext cx="2770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32" y="4239183"/>
                <a:ext cx="2770695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2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3353085" y="5214551"/>
            <a:ext cx="1032882" cy="32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85950" y="6222341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If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then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50" y="6222341"/>
                <a:ext cx="4572000" cy="461665"/>
              </a:xfrm>
              <a:prstGeom prst="rect">
                <a:avLst/>
              </a:prstGeom>
              <a:blipFill rotWithShape="0"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urved Connector 33"/>
          <p:cNvCxnSpPr/>
          <p:nvPr/>
        </p:nvCxnSpPr>
        <p:spPr>
          <a:xfrm rot="16200000" flipH="1">
            <a:off x="2115173" y="5855794"/>
            <a:ext cx="737384" cy="519298"/>
          </a:xfrm>
          <a:prstGeom prst="curvedConnector3">
            <a:avLst>
              <a:gd name="adj1" fmla="val 1058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41190" y="34139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90" y="3413920"/>
                <a:ext cx="1252151" cy="609600"/>
              </a:xfrm>
              <a:prstGeom prst="rect">
                <a:avLst/>
              </a:prstGeom>
              <a:blipFill rotWithShape="0">
                <a:blip r:embed="rId13"/>
                <a:stretch>
                  <a:fillRect l="-625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4506097" y="3718720"/>
            <a:ext cx="230660" cy="215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Callout 1 41"/>
          <p:cNvSpPr/>
          <p:nvPr/>
        </p:nvSpPr>
        <p:spPr>
          <a:xfrm>
            <a:off x="4819202" y="4048083"/>
            <a:ext cx="1004949" cy="299134"/>
          </a:xfrm>
          <a:prstGeom prst="borderCallout1">
            <a:avLst>
              <a:gd name="adj1" fmla="val 4614"/>
              <a:gd name="adj2" fmla="val 678"/>
              <a:gd name="adj3" fmla="val -38595"/>
              <a:gd name="adj4" fmla="val -171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458724" y="341002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724" y="3410026"/>
                <a:ext cx="1252151" cy="609600"/>
              </a:xfrm>
              <a:prstGeom prst="rect">
                <a:avLst/>
              </a:prstGeom>
              <a:blipFill rotWithShape="0">
                <a:blip r:embed="rId14"/>
                <a:stretch>
                  <a:fillRect l="-724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56"/>
          <p:cNvSpPr/>
          <p:nvPr/>
        </p:nvSpPr>
        <p:spPr>
          <a:xfrm>
            <a:off x="5980670" y="3888259"/>
            <a:ext cx="1467485" cy="412592"/>
          </a:xfrm>
          <a:custGeom>
            <a:avLst/>
            <a:gdLst>
              <a:gd name="connsiteX0" fmla="*/ 0 w 1467485"/>
              <a:gd name="connsiteY0" fmla="*/ 0 h 412592"/>
              <a:gd name="connsiteX1" fmla="*/ 16476 w 1467485"/>
              <a:gd name="connsiteY1" fmla="*/ 74141 h 412592"/>
              <a:gd name="connsiteX2" fmla="*/ 32952 w 1467485"/>
              <a:gd name="connsiteY2" fmla="*/ 107092 h 412592"/>
              <a:gd name="connsiteX3" fmla="*/ 41189 w 1467485"/>
              <a:gd name="connsiteY3" fmla="*/ 131806 h 412592"/>
              <a:gd name="connsiteX4" fmla="*/ 74141 w 1467485"/>
              <a:gd name="connsiteY4" fmla="*/ 181233 h 412592"/>
              <a:gd name="connsiteX5" fmla="*/ 90616 w 1467485"/>
              <a:gd name="connsiteY5" fmla="*/ 205946 h 412592"/>
              <a:gd name="connsiteX6" fmla="*/ 115330 w 1467485"/>
              <a:gd name="connsiteY6" fmla="*/ 255373 h 412592"/>
              <a:gd name="connsiteX7" fmla="*/ 172995 w 1467485"/>
              <a:gd name="connsiteY7" fmla="*/ 296563 h 412592"/>
              <a:gd name="connsiteX8" fmla="*/ 197708 w 1467485"/>
              <a:gd name="connsiteY8" fmla="*/ 321276 h 412592"/>
              <a:gd name="connsiteX9" fmla="*/ 280087 w 1467485"/>
              <a:gd name="connsiteY9" fmla="*/ 354227 h 412592"/>
              <a:gd name="connsiteX10" fmla="*/ 329514 w 1467485"/>
              <a:gd name="connsiteY10" fmla="*/ 370703 h 412592"/>
              <a:gd name="connsiteX11" fmla="*/ 378941 w 1467485"/>
              <a:gd name="connsiteY11" fmla="*/ 378941 h 412592"/>
              <a:gd name="connsiteX12" fmla="*/ 411892 w 1467485"/>
              <a:gd name="connsiteY12" fmla="*/ 387179 h 412592"/>
              <a:gd name="connsiteX13" fmla="*/ 486033 w 1467485"/>
              <a:gd name="connsiteY13" fmla="*/ 395417 h 412592"/>
              <a:gd name="connsiteX14" fmla="*/ 659027 w 1467485"/>
              <a:gd name="connsiteY14" fmla="*/ 411892 h 412592"/>
              <a:gd name="connsiteX15" fmla="*/ 848498 w 1467485"/>
              <a:gd name="connsiteY15" fmla="*/ 403655 h 412592"/>
              <a:gd name="connsiteX16" fmla="*/ 930876 w 1467485"/>
              <a:gd name="connsiteY16" fmla="*/ 378941 h 412592"/>
              <a:gd name="connsiteX17" fmla="*/ 963827 w 1467485"/>
              <a:gd name="connsiteY17" fmla="*/ 362465 h 412592"/>
              <a:gd name="connsiteX18" fmla="*/ 1079157 w 1467485"/>
              <a:gd name="connsiteY18" fmla="*/ 329514 h 412592"/>
              <a:gd name="connsiteX19" fmla="*/ 1120346 w 1467485"/>
              <a:gd name="connsiteY19" fmla="*/ 321276 h 412592"/>
              <a:gd name="connsiteX20" fmla="*/ 1186249 w 1467485"/>
              <a:gd name="connsiteY20" fmla="*/ 296563 h 412592"/>
              <a:gd name="connsiteX21" fmla="*/ 1227438 w 1467485"/>
              <a:gd name="connsiteY21" fmla="*/ 288325 h 412592"/>
              <a:gd name="connsiteX22" fmla="*/ 1260389 w 1467485"/>
              <a:gd name="connsiteY22" fmla="*/ 255373 h 412592"/>
              <a:gd name="connsiteX23" fmla="*/ 1342768 w 1467485"/>
              <a:gd name="connsiteY23" fmla="*/ 189471 h 412592"/>
              <a:gd name="connsiteX24" fmla="*/ 1375719 w 1467485"/>
              <a:gd name="connsiteY24" fmla="*/ 140044 h 412592"/>
              <a:gd name="connsiteX25" fmla="*/ 1392195 w 1467485"/>
              <a:gd name="connsiteY25" fmla="*/ 115330 h 412592"/>
              <a:gd name="connsiteX26" fmla="*/ 1416908 w 1467485"/>
              <a:gd name="connsiteY26" fmla="*/ 65903 h 412592"/>
              <a:gd name="connsiteX27" fmla="*/ 1425146 w 1467485"/>
              <a:gd name="connsiteY27" fmla="*/ 24714 h 412592"/>
              <a:gd name="connsiteX28" fmla="*/ 1367481 w 1467485"/>
              <a:gd name="connsiteY28" fmla="*/ 32952 h 412592"/>
              <a:gd name="connsiteX29" fmla="*/ 1466335 w 1467485"/>
              <a:gd name="connsiteY29" fmla="*/ 98855 h 41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67485" h="412592">
                <a:moveTo>
                  <a:pt x="0" y="0"/>
                </a:moveTo>
                <a:cubicBezTo>
                  <a:pt x="4937" y="29621"/>
                  <a:pt x="5414" y="48331"/>
                  <a:pt x="16476" y="74141"/>
                </a:cubicBezTo>
                <a:cubicBezTo>
                  <a:pt x="21313" y="85428"/>
                  <a:pt x="28115" y="95805"/>
                  <a:pt x="32952" y="107092"/>
                </a:cubicBezTo>
                <a:cubicBezTo>
                  <a:pt x="36373" y="115073"/>
                  <a:pt x="36972" y="124215"/>
                  <a:pt x="41189" y="131806"/>
                </a:cubicBezTo>
                <a:cubicBezTo>
                  <a:pt x="50805" y="149116"/>
                  <a:pt x="63157" y="164757"/>
                  <a:pt x="74141" y="181233"/>
                </a:cubicBezTo>
                <a:cubicBezTo>
                  <a:pt x="79633" y="189471"/>
                  <a:pt x="87485" y="196554"/>
                  <a:pt x="90616" y="205946"/>
                </a:cubicBezTo>
                <a:cubicBezTo>
                  <a:pt x="97316" y="226047"/>
                  <a:pt x="99360" y="239403"/>
                  <a:pt x="115330" y="255373"/>
                </a:cubicBezTo>
                <a:cubicBezTo>
                  <a:pt x="145012" y="285055"/>
                  <a:pt x="144926" y="273172"/>
                  <a:pt x="172995" y="296563"/>
                </a:cubicBezTo>
                <a:cubicBezTo>
                  <a:pt x="181945" y="304021"/>
                  <a:pt x="188228" y="314505"/>
                  <a:pt x="197708" y="321276"/>
                </a:cubicBezTo>
                <a:cubicBezTo>
                  <a:pt x="218922" y="336429"/>
                  <a:pt x="257576" y="346724"/>
                  <a:pt x="280087" y="354227"/>
                </a:cubicBezTo>
                <a:lnTo>
                  <a:pt x="329514" y="370703"/>
                </a:lnTo>
                <a:cubicBezTo>
                  <a:pt x="345990" y="373449"/>
                  <a:pt x="362562" y="375665"/>
                  <a:pt x="378941" y="378941"/>
                </a:cubicBezTo>
                <a:cubicBezTo>
                  <a:pt x="390043" y="381161"/>
                  <a:pt x="400702" y="385457"/>
                  <a:pt x="411892" y="387179"/>
                </a:cubicBezTo>
                <a:cubicBezTo>
                  <a:pt x="436469" y="390960"/>
                  <a:pt x="461319" y="392671"/>
                  <a:pt x="486033" y="395417"/>
                </a:cubicBezTo>
                <a:cubicBezTo>
                  <a:pt x="553121" y="417781"/>
                  <a:pt x="528231" y="411892"/>
                  <a:pt x="659027" y="411892"/>
                </a:cubicBezTo>
                <a:cubicBezTo>
                  <a:pt x="722244" y="411892"/>
                  <a:pt x="785341" y="406401"/>
                  <a:pt x="848498" y="403655"/>
                </a:cubicBezTo>
                <a:cubicBezTo>
                  <a:pt x="872147" y="397742"/>
                  <a:pt x="910821" y="388969"/>
                  <a:pt x="930876" y="378941"/>
                </a:cubicBezTo>
                <a:cubicBezTo>
                  <a:pt x="941860" y="373449"/>
                  <a:pt x="952425" y="367026"/>
                  <a:pt x="963827" y="362465"/>
                </a:cubicBezTo>
                <a:cubicBezTo>
                  <a:pt x="995228" y="349905"/>
                  <a:pt x="1047918" y="335762"/>
                  <a:pt x="1079157" y="329514"/>
                </a:cubicBezTo>
                <a:cubicBezTo>
                  <a:pt x="1092887" y="326768"/>
                  <a:pt x="1106762" y="324672"/>
                  <a:pt x="1120346" y="321276"/>
                </a:cubicBezTo>
                <a:cubicBezTo>
                  <a:pt x="1152359" y="313273"/>
                  <a:pt x="1148457" y="307900"/>
                  <a:pt x="1186249" y="296563"/>
                </a:cubicBezTo>
                <a:cubicBezTo>
                  <a:pt x="1199660" y="292540"/>
                  <a:pt x="1213708" y="291071"/>
                  <a:pt x="1227438" y="288325"/>
                </a:cubicBezTo>
                <a:cubicBezTo>
                  <a:pt x="1238422" y="277341"/>
                  <a:pt x="1247962" y="264693"/>
                  <a:pt x="1260389" y="255373"/>
                </a:cubicBezTo>
                <a:cubicBezTo>
                  <a:pt x="1311696" y="216893"/>
                  <a:pt x="1289374" y="269563"/>
                  <a:pt x="1342768" y="189471"/>
                </a:cubicBezTo>
                <a:lnTo>
                  <a:pt x="1375719" y="140044"/>
                </a:lnTo>
                <a:cubicBezTo>
                  <a:pt x="1381211" y="131806"/>
                  <a:pt x="1389064" y="124723"/>
                  <a:pt x="1392195" y="115330"/>
                </a:cubicBezTo>
                <a:cubicBezTo>
                  <a:pt x="1403564" y="81224"/>
                  <a:pt x="1395617" y="97842"/>
                  <a:pt x="1416908" y="65903"/>
                </a:cubicBezTo>
                <a:cubicBezTo>
                  <a:pt x="1419654" y="52173"/>
                  <a:pt x="1431408" y="37237"/>
                  <a:pt x="1425146" y="24714"/>
                </a:cubicBezTo>
                <a:cubicBezTo>
                  <a:pt x="1410517" y="-4544"/>
                  <a:pt x="1377193" y="26478"/>
                  <a:pt x="1367481" y="32952"/>
                </a:cubicBezTo>
                <a:cubicBezTo>
                  <a:pt x="1485490" y="42786"/>
                  <a:pt x="1466335" y="8124"/>
                  <a:pt x="1466335" y="98855"/>
                </a:cubicBezTo>
              </a:path>
            </a:pathLst>
          </a:cu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484903" y="4316357"/>
                <a:ext cx="2770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03" y="4316357"/>
                <a:ext cx="2770695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44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396980" y="3047286"/>
            <a:ext cx="10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puncture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22257" y="2812074"/>
            <a:ext cx="126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at punctured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27182" y="3025387"/>
            <a:ext cx="126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hardcode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33269" y="3094594"/>
            <a:ext cx="205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hardcoded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16" grpId="0"/>
      <p:bldP spid="43" grpId="0" animBg="1"/>
      <p:bldP spid="57" grpId="0" animBg="1"/>
      <p:bldP spid="58" grpId="0"/>
      <p:bldP spid="33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Garbled </a:t>
            </a:r>
            <a:r>
              <a:rPr lang="en-US" dirty="0" smtClean="0"/>
              <a:t>Circuits </a:t>
            </a:r>
            <a:r>
              <a:rPr lang="en-US" dirty="0"/>
              <a:t>[Yao82]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251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Tons of Applications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 smtClean="0"/>
              <a:t>Constant-round secure computation [Yao82,BMR90,…]</a:t>
            </a:r>
          </a:p>
          <a:p>
            <a:r>
              <a:rPr lang="en-US" sz="2000" dirty="0" smtClean="0"/>
              <a:t>Private Simultaneous Messages protocols [FKN94,…] </a:t>
            </a:r>
          </a:p>
          <a:p>
            <a:r>
              <a:rPr lang="en-US" sz="2000" dirty="0" smtClean="0"/>
              <a:t>Parallel Cryptography [AIK05,…]</a:t>
            </a:r>
          </a:p>
          <a:p>
            <a:r>
              <a:rPr lang="en-US" sz="2000" dirty="0" smtClean="0"/>
              <a:t>One time programs [GKR08,…]</a:t>
            </a:r>
          </a:p>
          <a:p>
            <a:r>
              <a:rPr lang="en-US" sz="2000" dirty="0" smtClean="0"/>
              <a:t>Verifiable computation [GGP10,…]</a:t>
            </a:r>
          </a:p>
          <a:p>
            <a:r>
              <a:rPr lang="en-US" sz="2000" dirty="0" smtClean="0"/>
              <a:t>Functional Encryption [SS10,…]</a:t>
            </a:r>
          </a:p>
          <a:p>
            <a:r>
              <a:rPr lang="en-US" sz="2000" dirty="0" smtClean="0"/>
              <a:t>KDM-secure encryption [BHHI10,…]</a:t>
            </a:r>
          </a:p>
          <a:p>
            <a:r>
              <a:rPr lang="en-US" sz="2000" dirty="0" smtClean="0"/>
              <a:t>Bootstrapping obfuscators [App13, CLTV15, </a:t>
            </a:r>
            <a:r>
              <a:rPr lang="en-US" sz="2000" dirty="0" smtClean="0"/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LPT15</a:t>
            </a:r>
            <a:r>
              <a:rPr lang="en-US" sz="2000" dirty="0" smtClean="0"/>
              <a:t>,…]</a:t>
            </a:r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http://www.castu.tsinghua.edu.cn/publish/cas/1696/20101222144134914165653/Y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59" y="125077"/>
            <a:ext cx="1930956" cy="25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37" y="2127547"/>
                <a:ext cx="6094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612" y="2085656"/>
                <a:ext cx="1252151" cy="609600"/>
              </a:xfrm>
              <a:prstGeom prst="rect">
                <a:avLst/>
              </a:prstGeom>
              <a:blipFill rotWithShape="0">
                <a:blip r:embed="rId4"/>
                <a:stretch>
                  <a:fillRect l="-579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19" y="2690473"/>
                <a:ext cx="67665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87" y="2690473"/>
                <a:ext cx="676656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72" y="2085656"/>
                <a:ext cx="1252151" cy="6096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289658" y="34139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58" y="3413920"/>
                <a:ext cx="1252151" cy="609600"/>
              </a:xfrm>
              <a:prstGeom prst="rect">
                <a:avLst/>
              </a:prstGeom>
              <a:blipFill rotWithShape="0">
                <a:blip r:embed="rId8"/>
                <a:stretch>
                  <a:fillRect l="-676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992722" y="34139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22" y="3413920"/>
                <a:ext cx="1252151" cy="609600"/>
              </a:xfrm>
              <a:prstGeom prst="rect">
                <a:avLst/>
              </a:prstGeom>
              <a:blipFill rotWithShape="0">
                <a:blip r:embed="rId9"/>
                <a:stretch>
                  <a:fillRect l="-724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28238" y="1690689"/>
            <a:ext cx="1458097" cy="698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Puncturing [SW14]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41190" y="3413920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90" y="3413920"/>
                <a:ext cx="1252151" cy="609600"/>
              </a:xfrm>
              <a:prstGeom prst="rect">
                <a:avLst/>
              </a:prstGeom>
              <a:blipFill rotWithShape="0">
                <a:blip r:embed="rId10"/>
                <a:stretch>
                  <a:fillRect l="-625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4506097" y="3718720"/>
            <a:ext cx="230660" cy="215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Callout 1 41"/>
          <p:cNvSpPr/>
          <p:nvPr/>
        </p:nvSpPr>
        <p:spPr>
          <a:xfrm>
            <a:off x="4819202" y="4048083"/>
            <a:ext cx="1004949" cy="299134"/>
          </a:xfrm>
          <a:prstGeom prst="borderCallout1">
            <a:avLst>
              <a:gd name="adj1" fmla="val 4614"/>
              <a:gd name="adj2" fmla="val 678"/>
              <a:gd name="adj3" fmla="val -38595"/>
              <a:gd name="adj4" fmla="val -171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458724" y="3410026"/>
                <a:ext cx="1252151" cy="609600"/>
              </a:xfrm>
              <a:prstGeom prst="rect">
                <a:avLst/>
              </a:prstGeom>
              <a:solidFill>
                <a:srgbClr val="AE78D6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724" y="3410026"/>
                <a:ext cx="1252151" cy="609600"/>
              </a:xfrm>
              <a:prstGeom prst="rect">
                <a:avLst/>
              </a:prstGeom>
              <a:blipFill rotWithShape="0">
                <a:blip r:embed="rId11"/>
                <a:stretch>
                  <a:fillRect l="-724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56"/>
          <p:cNvSpPr/>
          <p:nvPr/>
        </p:nvSpPr>
        <p:spPr>
          <a:xfrm>
            <a:off x="5980670" y="3888259"/>
            <a:ext cx="1467485" cy="412592"/>
          </a:xfrm>
          <a:custGeom>
            <a:avLst/>
            <a:gdLst>
              <a:gd name="connsiteX0" fmla="*/ 0 w 1467485"/>
              <a:gd name="connsiteY0" fmla="*/ 0 h 412592"/>
              <a:gd name="connsiteX1" fmla="*/ 16476 w 1467485"/>
              <a:gd name="connsiteY1" fmla="*/ 74141 h 412592"/>
              <a:gd name="connsiteX2" fmla="*/ 32952 w 1467485"/>
              <a:gd name="connsiteY2" fmla="*/ 107092 h 412592"/>
              <a:gd name="connsiteX3" fmla="*/ 41189 w 1467485"/>
              <a:gd name="connsiteY3" fmla="*/ 131806 h 412592"/>
              <a:gd name="connsiteX4" fmla="*/ 74141 w 1467485"/>
              <a:gd name="connsiteY4" fmla="*/ 181233 h 412592"/>
              <a:gd name="connsiteX5" fmla="*/ 90616 w 1467485"/>
              <a:gd name="connsiteY5" fmla="*/ 205946 h 412592"/>
              <a:gd name="connsiteX6" fmla="*/ 115330 w 1467485"/>
              <a:gd name="connsiteY6" fmla="*/ 255373 h 412592"/>
              <a:gd name="connsiteX7" fmla="*/ 172995 w 1467485"/>
              <a:gd name="connsiteY7" fmla="*/ 296563 h 412592"/>
              <a:gd name="connsiteX8" fmla="*/ 197708 w 1467485"/>
              <a:gd name="connsiteY8" fmla="*/ 321276 h 412592"/>
              <a:gd name="connsiteX9" fmla="*/ 280087 w 1467485"/>
              <a:gd name="connsiteY9" fmla="*/ 354227 h 412592"/>
              <a:gd name="connsiteX10" fmla="*/ 329514 w 1467485"/>
              <a:gd name="connsiteY10" fmla="*/ 370703 h 412592"/>
              <a:gd name="connsiteX11" fmla="*/ 378941 w 1467485"/>
              <a:gd name="connsiteY11" fmla="*/ 378941 h 412592"/>
              <a:gd name="connsiteX12" fmla="*/ 411892 w 1467485"/>
              <a:gd name="connsiteY12" fmla="*/ 387179 h 412592"/>
              <a:gd name="connsiteX13" fmla="*/ 486033 w 1467485"/>
              <a:gd name="connsiteY13" fmla="*/ 395417 h 412592"/>
              <a:gd name="connsiteX14" fmla="*/ 659027 w 1467485"/>
              <a:gd name="connsiteY14" fmla="*/ 411892 h 412592"/>
              <a:gd name="connsiteX15" fmla="*/ 848498 w 1467485"/>
              <a:gd name="connsiteY15" fmla="*/ 403655 h 412592"/>
              <a:gd name="connsiteX16" fmla="*/ 930876 w 1467485"/>
              <a:gd name="connsiteY16" fmla="*/ 378941 h 412592"/>
              <a:gd name="connsiteX17" fmla="*/ 963827 w 1467485"/>
              <a:gd name="connsiteY17" fmla="*/ 362465 h 412592"/>
              <a:gd name="connsiteX18" fmla="*/ 1079157 w 1467485"/>
              <a:gd name="connsiteY18" fmla="*/ 329514 h 412592"/>
              <a:gd name="connsiteX19" fmla="*/ 1120346 w 1467485"/>
              <a:gd name="connsiteY19" fmla="*/ 321276 h 412592"/>
              <a:gd name="connsiteX20" fmla="*/ 1186249 w 1467485"/>
              <a:gd name="connsiteY20" fmla="*/ 296563 h 412592"/>
              <a:gd name="connsiteX21" fmla="*/ 1227438 w 1467485"/>
              <a:gd name="connsiteY21" fmla="*/ 288325 h 412592"/>
              <a:gd name="connsiteX22" fmla="*/ 1260389 w 1467485"/>
              <a:gd name="connsiteY22" fmla="*/ 255373 h 412592"/>
              <a:gd name="connsiteX23" fmla="*/ 1342768 w 1467485"/>
              <a:gd name="connsiteY23" fmla="*/ 189471 h 412592"/>
              <a:gd name="connsiteX24" fmla="*/ 1375719 w 1467485"/>
              <a:gd name="connsiteY24" fmla="*/ 140044 h 412592"/>
              <a:gd name="connsiteX25" fmla="*/ 1392195 w 1467485"/>
              <a:gd name="connsiteY25" fmla="*/ 115330 h 412592"/>
              <a:gd name="connsiteX26" fmla="*/ 1416908 w 1467485"/>
              <a:gd name="connsiteY26" fmla="*/ 65903 h 412592"/>
              <a:gd name="connsiteX27" fmla="*/ 1425146 w 1467485"/>
              <a:gd name="connsiteY27" fmla="*/ 24714 h 412592"/>
              <a:gd name="connsiteX28" fmla="*/ 1367481 w 1467485"/>
              <a:gd name="connsiteY28" fmla="*/ 32952 h 412592"/>
              <a:gd name="connsiteX29" fmla="*/ 1466335 w 1467485"/>
              <a:gd name="connsiteY29" fmla="*/ 98855 h 41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67485" h="412592">
                <a:moveTo>
                  <a:pt x="0" y="0"/>
                </a:moveTo>
                <a:cubicBezTo>
                  <a:pt x="4937" y="29621"/>
                  <a:pt x="5414" y="48331"/>
                  <a:pt x="16476" y="74141"/>
                </a:cubicBezTo>
                <a:cubicBezTo>
                  <a:pt x="21313" y="85428"/>
                  <a:pt x="28115" y="95805"/>
                  <a:pt x="32952" y="107092"/>
                </a:cubicBezTo>
                <a:cubicBezTo>
                  <a:pt x="36373" y="115073"/>
                  <a:pt x="36972" y="124215"/>
                  <a:pt x="41189" y="131806"/>
                </a:cubicBezTo>
                <a:cubicBezTo>
                  <a:pt x="50805" y="149116"/>
                  <a:pt x="63157" y="164757"/>
                  <a:pt x="74141" y="181233"/>
                </a:cubicBezTo>
                <a:cubicBezTo>
                  <a:pt x="79633" y="189471"/>
                  <a:pt x="87485" y="196554"/>
                  <a:pt x="90616" y="205946"/>
                </a:cubicBezTo>
                <a:cubicBezTo>
                  <a:pt x="97316" y="226047"/>
                  <a:pt x="99360" y="239403"/>
                  <a:pt x="115330" y="255373"/>
                </a:cubicBezTo>
                <a:cubicBezTo>
                  <a:pt x="145012" y="285055"/>
                  <a:pt x="144926" y="273172"/>
                  <a:pt x="172995" y="296563"/>
                </a:cubicBezTo>
                <a:cubicBezTo>
                  <a:pt x="181945" y="304021"/>
                  <a:pt x="188228" y="314505"/>
                  <a:pt x="197708" y="321276"/>
                </a:cubicBezTo>
                <a:cubicBezTo>
                  <a:pt x="218922" y="336429"/>
                  <a:pt x="257576" y="346724"/>
                  <a:pt x="280087" y="354227"/>
                </a:cubicBezTo>
                <a:lnTo>
                  <a:pt x="329514" y="370703"/>
                </a:lnTo>
                <a:cubicBezTo>
                  <a:pt x="345990" y="373449"/>
                  <a:pt x="362562" y="375665"/>
                  <a:pt x="378941" y="378941"/>
                </a:cubicBezTo>
                <a:cubicBezTo>
                  <a:pt x="390043" y="381161"/>
                  <a:pt x="400702" y="385457"/>
                  <a:pt x="411892" y="387179"/>
                </a:cubicBezTo>
                <a:cubicBezTo>
                  <a:pt x="436469" y="390960"/>
                  <a:pt x="461319" y="392671"/>
                  <a:pt x="486033" y="395417"/>
                </a:cubicBezTo>
                <a:cubicBezTo>
                  <a:pt x="553121" y="417781"/>
                  <a:pt x="528231" y="411892"/>
                  <a:pt x="659027" y="411892"/>
                </a:cubicBezTo>
                <a:cubicBezTo>
                  <a:pt x="722244" y="411892"/>
                  <a:pt x="785341" y="406401"/>
                  <a:pt x="848498" y="403655"/>
                </a:cubicBezTo>
                <a:cubicBezTo>
                  <a:pt x="872147" y="397742"/>
                  <a:pt x="910821" y="388969"/>
                  <a:pt x="930876" y="378941"/>
                </a:cubicBezTo>
                <a:cubicBezTo>
                  <a:pt x="941860" y="373449"/>
                  <a:pt x="952425" y="367026"/>
                  <a:pt x="963827" y="362465"/>
                </a:cubicBezTo>
                <a:cubicBezTo>
                  <a:pt x="995228" y="349905"/>
                  <a:pt x="1047918" y="335762"/>
                  <a:pt x="1079157" y="329514"/>
                </a:cubicBezTo>
                <a:cubicBezTo>
                  <a:pt x="1092887" y="326768"/>
                  <a:pt x="1106762" y="324672"/>
                  <a:pt x="1120346" y="321276"/>
                </a:cubicBezTo>
                <a:cubicBezTo>
                  <a:pt x="1152359" y="313273"/>
                  <a:pt x="1148457" y="307900"/>
                  <a:pt x="1186249" y="296563"/>
                </a:cubicBezTo>
                <a:cubicBezTo>
                  <a:pt x="1199660" y="292540"/>
                  <a:pt x="1213708" y="291071"/>
                  <a:pt x="1227438" y="288325"/>
                </a:cubicBezTo>
                <a:cubicBezTo>
                  <a:pt x="1238422" y="277341"/>
                  <a:pt x="1247962" y="264693"/>
                  <a:pt x="1260389" y="255373"/>
                </a:cubicBezTo>
                <a:cubicBezTo>
                  <a:pt x="1311696" y="216893"/>
                  <a:pt x="1289374" y="269563"/>
                  <a:pt x="1342768" y="189471"/>
                </a:cubicBezTo>
                <a:lnTo>
                  <a:pt x="1375719" y="140044"/>
                </a:lnTo>
                <a:cubicBezTo>
                  <a:pt x="1381211" y="131806"/>
                  <a:pt x="1389064" y="124723"/>
                  <a:pt x="1392195" y="115330"/>
                </a:cubicBezTo>
                <a:cubicBezTo>
                  <a:pt x="1403564" y="81224"/>
                  <a:pt x="1395617" y="97842"/>
                  <a:pt x="1416908" y="65903"/>
                </a:cubicBezTo>
                <a:cubicBezTo>
                  <a:pt x="1419654" y="52173"/>
                  <a:pt x="1431408" y="37237"/>
                  <a:pt x="1425146" y="24714"/>
                </a:cubicBezTo>
                <a:cubicBezTo>
                  <a:pt x="1410517" y="-4544"/>
                  <a:pt x="1377193" y="26478"/>
                  <a:pt x="1367481" y="32952"/>
                </a:cubicBezTo>
                <a:cubicBezTo>
                  <a:pt x="1485490" y="42786"/>
                  <a:pt x="1466335" y="8124"/>
                  <a:pt x="1466335" y="98855"/>
                </a:cubicBezTo>
              </a:path>
            </a:pathLst>
          </a:custGeom>
          <a:ln w="190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484903" y="4316357"/>
                <a:ext cx="2770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03" y="4316357"/>
                <a:ext cx="2770695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4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1928246" y="4764976"/>
            <a:ext cx="4316627" cy="82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2634" y="4929981"/>
                <a:ext cx="3739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Reverse hybrids to get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34" y="4929981"/>
                <a:ext cx="3739978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162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396980" y="3047286"/>
            <a:ext cx="10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puncture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22257" y="2812074"/>
            <a:ext cx="1264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at punctured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027182" y="3025387"/>
            <a:ext cx="126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hardcode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33269" y="3094594"/>
            <a:ext cx="205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hardcoded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2797" y="5844293"/>
                <a:ext cx="85759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en-US" sz="2400" dirty="0" smtClean="0"/>
                  <a:t>Assuming sub-exponential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sz="2400" dirty="0" smtClean="0"/>
                  <a:t>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Succinct garbling implies succinct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7" y="5844293"/>
                <a:ext cx="857597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066" t="-10667" r="-42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4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Secure Computation with low computation cost for one party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</a:t>
                </a:r>
              </a:p>
              <a:p>
                <a:pPr lvl="1"/>
                <a:r>
                  <a:rPr lang="en-US" dirty="0" smtClean="0"/>
                  <a:t>Requires sub-exponential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Functional Encryption [BSW11,ONeill10] for TM/RAM</a:t>
                </a:r>
              </a:p>
              <a:p>
                <a:pPr lvl="1"/>
                <a:r>
                  <a:rPr lang="en-US" dirty="0" smtClean="0"/>
                  <a:t>Only requires polynomial harness assumptions</a:t>
                </a:r>
              </a:p>
              <a:p>
                <a:pPr lvl="1"/>
                <a:r>
                  <a:rPr lang="en-US" dirty="0" smtClean="0"/>
                  <a:t>And Reusable Garbling [GKPVZ13</a:t>
                </a:r>
                <a:r>
                  <a:rPr lang="en-US" dirty="0" smtClean="0"/>
                  <a:t>]</a:t>
                </a:r>
                <a:endParaRPr lang="en-US" dirty="0" smtClean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6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3: FE for TM/RAM</a:t>
            </a:r>
            <a:br>
              <a:rPr lang="en-US" dirty="0" smtClean="0"/>
            </a:br>
            <a:r>
              <a:rPr lang="en-US" sz="2700" dirty="0" smtClean="0"/>
              <a:t>[SW06,…,O’Neil10,BSW11,</a:t>
            </a:r>
            <a:r>
              <a:rPr lang="en-US" sz="2700" dirty="0" smtClean="0">
                <a:solidFill>
                  <a:srgbClr val="FF0000"/>
                </a:solidFill>
              </a:rPr>
              <a:t>G</a:t>
            </a:r>
            <a:r>
              <a:rPr lang="en-US" sz="2700" dirty="0" smtClean="0"/>
              <a:t>GHRSW13,BCP14,AB</a:t>
            </a:r>
            <a:r>
              <a:rPr lang="en-US" sz="2700" dirty="0" smtClean="0">
                <a:solidFill>
                  <a:srgbClr val="FF0000"/>
                </a:solidFill>
              </a:rPr>
              <a:t>G</a:t>
            </a:r>
            <a:r>
              <a:rPr lang="en-US" sz="2700" dirty="0" smtClean="0"/>
              <a:t>SZ14…]</a:t>
            </a:r>
            <a:endParaRPr lang="en-US" sz="4000" dirty="0"/>
          </a:p>
        </p:txBody>
      </p:sp>
      <p:pic>
        <p:nvPicPr>
          <p:cNvPr id="6" name="Picture 3" descr="ca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27" y="2650111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704" y="4536205"/>
            <a:ext cx="609939" cy="104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5677" y="4559542"/>
            <a:ext cx="673381" cy="9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88265" y="2592961"/>
            <a:ext cx="5325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2100"/>
              <a:t>PK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686461" y="2192911"/>
            <a:ext cx="7825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sz="2100"/>
              <a:t>MSK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569327" y="4993261"/>
                <a:ext cx="2400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327" y="4993261"/>
                <a:ext cx="24003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426828" y="5050411"/>
                <a:ext cx="22184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6828" y="5050411"/>
                <a:ext cx="22184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1883777" y="2592961"/>
            <a:ext cx="4229100" cy="20002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626977" y="2592961"/>
            <a:ext cx="1485900" cy="20002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6" name="Picture 24" descr="lock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77" y="3335911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3483977" y="3107311"/>
            <a:ext cx="2171700" cy="4000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4569827" y="2592961"/>
            <a:ext cx="1143000" cy="7429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1883777" y="3678811"/>
            <a:ext cx="2000250" cy="9144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5248302" y="3392966"/>
            <a:ext cx="1107732" cy="415505"/>
            <a:chOff x="931" y="919"/>
            <a:chExt cx="2442" cy="1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931" y="919"/>
                  <a:ext cx="2442" cy="1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21" name="Text 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1" y="919"/>
                  <a:ext cx="2442" cy="13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ine 42"/>
            <p:cNvSpPr>
              <a:spLocks noChangeShapeType="1"/>
            </p:cNvSpPr>
            <p:nvPr/>
          </p:nvSpPr>
          <p:spPr bwMode="auto">
            <a:xfrm flipH="1" flipV="1">
              <a:off x="2400" y="1670"/>
              <a:ext cx="5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 rot="10800000">
            <a:off x="6170027" y="2460366"/>
            <a:ext cx="514350" cy="369522"/>
            <a:chOff x="3072" y="760"/>
            <a:chExt cx="624" cy="355"/>
          </a:xfrm>
        </p:grpSpPr>
        <p:grpSp>
          <p:nvGrpSpPr>
            <p:cNvPr id="24" name="Group 47"/>
            <p:cNvGrpSpPr>
              <a:grpSpLocks/>
            </p:cNvGrpSpPr>
            <p:nvPr/>
          </p:nvGrpSpPr>
          <p:grpSpPr bwMode="auto">
            <a:xfrm>
              <a:off x="3072" y="768"/>
              <a:ext cx="624" cy="192"/>
              <a:chOff x="1872" y="2976"/>
              <a:chExt cx="624" cy="192"/>
            </a:xfrm>
          </p:grpSpPr>
          <p:sp>
            <p:nvSpPr>
              <p:cNvPr id="26" name="Rectangle 48"/>
              <p:cNvSpPr>
                <a:spLocks noChangeArrowheads="1"/>
              </p:cNvSpPr>
              <p:nvPr/>
            </p:nvSpPr>
            <p:spPr bwMode="auto">
              <a:xfrm>
                <a:off x="2016" y="3072"/>
                <a:ext cx="480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7" name="AutoShape 49"/>
              <p:cNvSpPr>
                <a:spLocks noChangeArrowheads="1"/>
              </p:cNvSpPr>
              <p:nvPr/>
            </p:nvSpPr>
            <p:spPr bwMode="auto">
              <a:xfrm>
                <a:off x="1872" y="2976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" name="Rectangle 50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48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9" name="Rectangle 51"/>
              <p:cNvSpPr>
                <a:spLocks noChangeArrowheads="1"/>
              </p:cNvSpPr>
              <p:nvPr/>
            </p:nvSpPr>
            <p:spPr bwMode="auto">
              <a:xfrm>
                <a:off x="2448" y="2976"/>
                <a:ext cx="48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Rectangle 52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48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3188" y="760"/>
              <a:ext cx="224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rot="10800000"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9pPr>
            </a:lstStyle>
            <a:p>
              <a:endParaRPr lang="en-US" sz="1800">
                <a:latin typeface="Arial" charset="0"/>
              </a:endParaRPr>
            </a:p>
          </p:txBody>
        </p:sp>
      </p:grpSp>
      <p:pic>
        <p:nvPicPr>
          <p:cNvPr id="31" name="Picture 54" descr="bs0074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27" y="2250061"/>
            <a:ext cx="457200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3884027" y="4593211"/>
            <a:ext cx="1028700" cy="572691"/>
            <a:chOff x="4030" y="1540"/>
            <a:chExt cx="1229" cy="625"/>
          </a:xfrm>
        </p:grpSpPr>
        <p:pic>
          <p:nvPicPr>
            <p:cNvPr id="33" name="Picture 56" descr="j008533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1541"/>
              <a:ext cx="82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57"/>
            <p:cNvSpPr txBox="1">
              <a:spLocks noChangeArrowheads="1"/>
            </p:cNvSpPr>
            <p:nvPr/>
          </p:nvSpPr>
          <p:spPr bwMode="auto">
            <a:xfrm>
              <a:off x="4030" y="1540"/>
              <a:ext cx="81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latin typeface="Comic Sans MS" pitchFamily="66" charset="0"/>
                </a:rPr>
                <a:t>SK’</a:t>
              </a:r>
            </a:p>
          </p:txBody>
        </p:sp>
      </p:grpSp>
      <p:grpSp>
        <p:nvGrpSpPr>
          <p:cNvPr id="35" name="Group 58"/>
          <p:cNvGrpSpPr>
            <a:grpSpLocks/>
          </p:cNvGrpSpPr>
          <p:nvPr/>
        </p:nvGrpSpPr>
        <p:grpSpPr bwMode="auto">
          <a:xfrm>
            <a:off x="855077" y="4536061"/>
            <a:ext cx="1028700" cy="572691"/>
            <a:chOff x="4030" y="1540"/>
            <a:chExt cx="1229" cy="625"/>
          </a:xfrm>
        </p:grpSpPr>
        <p:pic>
          <p:nvPicPr>
            <p:cNvPr id="36" name="Picture 59" descr="j008533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1541"/>
              <a:ext cx="82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60"/>
            <p:cNvSpPr txBox="1">
              <a:spLocks noChangeArrowheads="1"/>
            </p:cNvSpPr>
            <p:nvPr/>
          </p:nvSpPr>
          <p:spPr bwMode="auto">
            <a:xfrm>
              <a:off x="4030" y="1540"/>
              <a:ext cx="81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ＭＳ Ｐゴシック" pitchFamily="-112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SK</a:t>
              </a:r>
            </a:p>
          </p:txBody>
        </p: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4626977" y="3107311"/>
            <a:ext cx="171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Key Authority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55077" y="2140479"/>
            <a:ext cx="6572250" cy="8343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Prior Work: </a:t>
            </a:r>
            <a:r>
              <a:rPr lang="en-US" dirty="0">
                <a:solidFill>
                  <a:srgbClr val="FF0000"/>
                </a:solidFill>
              </a:rPr>
              <a:t>Limited </a:t>
            </a:r>
            <a:r>
              <a:rPr lang="en-US" dirty="0" smtClean="0">
                <a:solidFill>
                  <a:schemeClr val="tx1"/>
                </a:solidFill>
              </a:rPr>
              <a:t>to circuits [GGHRSW13] or needed strong assumptions [BCP14,ABG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Z14].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55177" y="5507611"/>
                <a:ext cx="1257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77" y="5507611"/>
                <a:ext cx="125730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84177" y="5526230"/>
                <a:ext cx="1257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77" y="5526230"/>
                <a:ext cx="125730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>
          <a:xfrm>
            <a:off x="912227" y="3146198"/>
            <a:ext cx="657225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Succinct Garbling enables succinct functional encryption.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22691 -0.0819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40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2125 -0.0555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6 L -0.25417 -0.0055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25104 0.0004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8" grpId="0"/>
      <p:bldP spid="39" grpId="0" animBg="1"/>
      <p:bldP spid="40" grpId="0"/>
      <p:bldP spid="41" grpId="0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3: FE for TM/RAM</a:t>
            </a:r>
            <a:br>
              <a:rPr lang="en-US" dirty="0" smtClean="0"/>
            </a:br>
            <a:r>
              <a:rPr lang="en-US" sz="2700" dirty="0" smtClean="0"/>
              <a:t>[SW06,…,O’Neil10,BSW11,</a:t>
            </a:r>
            <a:r>
              <a:rPr lang="en-US" sz="2700" dirty="0" smtClean="0">
                <a:solidFill>
                  <a:srgbClr val="FF0000"/>
                </a:solidFill>
              </a:rPr>
              <a:t>G</a:t>
            </a:r>
            <a:r>
              <a:rPr lang="en-US" sz="2700" dirty="0" smtClean="0"/>
              <a:t>GHRSW13,BCP14,AB</a:t>
            </a:r>
            <a:r>
              <a:rPr lang="en-US" sz="2700" dirty="0" smtClean="0">
                <a:solidFill>
                  <a:srgbClr val="FF0000"/>
                </a:solidFill>
              </a:rPr>
              <a:t>G</a:t>
            </a:r>
            <a:r>
              <a:rPr lang="en-US" sz="2700" dirty="0" smtClean="0"/>
              <a:t>SZ14…]</a:t>
            </a:r>
            <a:endParaRPr lang="en-US" sz="40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23</a:t>
            </a:fld>
            <a:endParaRPr lang="en-US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Take a functional encryption for circuits and make it output the succinct garbling.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9327" y="2192911"/>
            <a:ext cx="7831675" cy="3794984"/>
            <a:chOff x="569327" y="2192911"/>
            <a:chExt cx="7831675" cy="379498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883777" y="2592961"/>
              <a:ext cx="4229100" cy="200025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9327" y="2192911"/>
              <a:ext cx="7831675" cy="3794984"/>
              <a:chOff x="569327" y="2192911"/>
              <a:chExt cx="7831675" cy="3794984"/>
            </a:xfrm>
          </p:grpSpPr>
          <p:pic>
            <p:nvPicPr>
              <p:cNvPr id="5" name="Picture 3" descr="car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4327" y="2650111"/>
                <a:ext cx="876300" cy="87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24704" y="4536205"/>
                <a:ext cx="609939" cy="1047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55677" y="4559542"/>
                <a:ext cx="673381" cy="989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5963923" y="2842666"/>
                <a:ext cx="532518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9pPr>
              </a:lstStyle>
              <a:p>
                <a:pPr algn="ctr"/>
                <a:r>
                  <a:rPr lang="en-US" sz="2100" dirty="0"/>
                  <a:t>PK</a:t>
                </a: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5686461" y="2192911"/>
                <a:ext cx="782587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9pPr>
              </a:lstStyle>
              <a:p>
                <a:pPr algn="ctr"/>
                <a:r>
                  <a:rPr lang="en-US" sz="2100"/>
                  <a:t>MSK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9327" y="4993261"/>
                    <a:ext cx="24003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0" name="Text 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69327" y="4993261"/>
                    <a:ext cx="240030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973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6828" y="5050411"/>
                    <a:ext cx="221841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Verdana" pitchFamily="34" charset="0"/>
                        <a:ea typeface="ＭＳ Ｐゴシック" pitchFamily="-112" charset="-128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1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26828" y="5050411"/>
                    <a:ext cx="221841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9737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H="1">
                <a:off x="4626977" y="2592961"/>
                <a:ext cx="1485900" cy="200025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 rot="10800000">
                <a:off x="6170027" y="2460366"/>
                <a:ext cx="514350" cy="369522"/>
                <a:chOff x="3072" y="760"/>
                <a:chExt cx="624" cy="355"/>
              </a:xfrm>
            </p:grpSpPr>
            <p:grpSp>
              <p:nvGrpSpPr>
                <p:cNvPr id="22" name="Group 47"/>
                <p:cNvGrpSpPr>
                  <a:grpSpLocks/>
                </p:cNvGrpSpPr>
                <p:nvPr/>
              </p:nvGrpSpPr>
              <p:grpSpPr bwMode="auto">
                <a:xfrm>
                  <a:off x="3072" y="768"/>
                  <a:ext cx="624" cy="192"/>
                  <a:chOff x="1872" y="2976"/>
                  <a:chExt cx="624" cy="192"/>
                </a:xfrm>
              </p:grpSpPr>
              <p:sp>
                <p:nvSpPr>
                  <p:cNvPr id="2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072"/>
                    <a:ext cx="480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5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976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50 w 21600"/>
                      <a:gd name="T25" fmla="*/ 3150 h 21600"/>
                      <a:gd name="T26" fmla="*/ 18450 w 21600"/>
                      <a:gd name="T27" fmla="*/ 1845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024"/>
                    <a:ext cx="48" cy="48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2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976"/>
                    <a:ext cx="48" cy="96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2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188" y="760"/>
                  <a:ext cx="224" cy="3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rot="10800000"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9pPr>
                </a:lstStyle>
                <a:p>
                  <a:endParaRPr lang="en-US" sz="1800">
                    <a:latin typeface="Arial" charset="0"/>
                  </a:endParaRPr>
                </a:p>
              </p:txBody>
            </p:sp>
          </p:grpSp>
          <p:pic>
            <p:nvPicPr>
              <p:cNvPr id="29" name="Picture 54" descr="bs00740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2927" y="2250061"/>
                <a:ext cx="457200" cy="222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" name="Group 55"/>
              <p:cNvGrpSpPr>
                <a:grpSpLocks/>
              </p:cNvGrpSpPr>
              <p:nvPr/>
            </p:nvGrpSpPr>
            <p:grpSpPr bwMode="auto">
              <a:xfrm>
                <a:off x="3884027" y="4593211"/>
                <a:ext cx="1028700" cy="572691"/>
                <a:chOff x="4030" y="1540"/>
                <a:chExt cx="1229" cy="625"/>
              </a:xfrm>
            </p:grpSpPr>
            <p:pic>
              <p:nvPicPr>
                <p:cNvPr id="31" name="Picture 56" descr="j0085338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3" y="1541"/>
                  <a:ext cx="826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030" y="1540"/>
                  <a:ext cx="816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dirty="0">
                      <a:latin typeface="Comic Sans MS" pitchFamily="66" charset="0"/>
                    </a:rPr>
                    <a:t>SK’</a:t>
                  </a:r>
                </a:p>
              </p:txBody>
            </p:sp>
          </p:grpSp>
          <p:grpSp>
            <p:nvGrpSpPr>
              <p:cNvPr id="33" name="Group 58"/>
              <p:cNvGrpSpPr>
                <a:grpSpLocks/>
              </p:cNvGrpSpPr>
              <p:nvPr/>
            </p:nvGrpSpPr>
            <p:grpSpPr bwMode="auto">
              <a:xfrm>
                <a:off x="855077" y="4536061"/>
                <a:ext cx="1028700" cy="572691"/>
                <a:chOff x="4030" y="1540"/>
                <a:chExt cx="1229" cy="625"/>
              </a:xfrm>
            </p:grpSpPr>
            <p:pic>
              <p:nvPicPr>
                <p:cNvPr id="34" name="Picture 59" descr="j0085338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3" y="1541"/>
                  <a:ext cx="826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030" y="1540"/>
                  <a:ext cx="816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-112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latin typeface="Comic Sans MS" pitchFamily="66" charset="0"/>
                    </a:rPr>
                    <a:t>SK</a:t>
                  </a:r>
                </a:p>
              </p:txBody>
            </p:sp>
          </p:grpSp>
          <p:sp>
            <p:nvSpPr>
              <p:cNvPr id="36" name="Text Box 61"/>
              <p:cNvSpPr txBox="1">
                <a:spLocks noChangeArrowheads="1"/>
              </p:cNvSpPr>
              <p:nvPr/>
            </p:nvSpPr>
            <p:spPr bwMode="auto">
              <a:xfrm>
                <a:off x="6686502" y="3151652"/>
                <a:ext cx="17145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  <a:ea typeface="ＭＳ Ｐゴシック" pitchFamily="-112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800" dirty="0"/>
                  <a:t>Key Authority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655177" y="5507611"/>
                    <a:ext cx="12573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5177" y="5507611"/>
                    <a:ext cx="1257300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084177" y="5526230"/>
                    <a:ext cx="12573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4177" y="5526230"/>
                    <a:ext cx="1257300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538086" y="6115348"/>
                <a:ext cx="1888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𝐺𝑎𝑟𝑏𝑙𝑒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86" y="6115348"/>
                <a:ext cx="1888742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968" r="-354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133383" y="6068057"/>
                <a:ext cx="1888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𝐺𝑎𝑟𝑏𝑙𝑒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383" y="6068057"/>
                <a:ext cx="1888742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968" r="-387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Secure Computation with low computation cost for one party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for TM/RAM</a:t>
                </a:r>
              </a:p>
              <a:p>
                <a:pPr lvl="1"/>
                <a:r>
                  <a:rPr lang="en-US" dirty="0" smtClean="0"/>
                  <a:t>Requires sub-exponential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Functional Encryption [BSW11,ONeill10] for TM/RAM</a:t>
                </a:r>
              </a:p>
              <a:p>
                <a:pPr lvl="1"/>
                <a:r>
                  <a:rPr lang="en-US" dirty="0" smtClean="0"/>
                  <a:t>Only requires polynomial harness assumptions</a:t>
                </a:r>
              </a:p>
              <a:p>
                <a:pPr lvl="1"/>
                <a:r>
                  <a:rPr lang="en-US" dirty="0" smtClean="0"/>
                  <a:t>And Reusable Garbling [GKPVZ13]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Publicly Verifiable Delegation </a:t>
                </a:r>
              </a:p>
              <a:p>
                <a:pPr lvl="1"/>
                <a:r>
                  <a:rPr lang="en-US" dirty="0" smtClean="0"/>
                  <a:t>Previous works provide schemes in weaker preprocessing model [AIK10, GGP10, PRV12, GKPVZ13]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322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468472" y="2286001"/>
            <a:ext cx="3388658" cy="1129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 results needed </a:t>
            </a:r>
            <a:r>
              <a:rPr lang="en-US" dirty="0" err="1" smtClean="0"/>
              <a:t>diO</a:t>
            </a:r>
            <a:r>
              <a:rPr lang="en-US" dirty="0" smtClean="0"/>
              <a:t> [BCP14, AB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SZ14], for which implausibility was shown in [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GHW14]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41" y="2275151"/>
            <a:ext cx="1929964" cy="25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Yao’s Garbled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73120" y="2088776"/>
            <a:ext cx="1906574" cy="2194466"/>
            <a:chOff x="1517943" y="2140677"/>
            <a:chExt cx="1124465" cy="1649698"/>
          </a:xfrm>
        </p:grpSpPr>
        <p:sp>
          <p:nvSpPr>
            <p:cNvPr id="5" name="Isosceles Triangle 4"/>
            <p:cNvSpPr/>
            <p:nvPr/>
          </p:nvSpPr>
          <p:spPr>
            <a:xfrm>
              <a:off x="1517943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999856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746542" y="2847142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436462" y="2847141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2184178" y="2363103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559134" y="353087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62106" y="3518520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34867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50199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588861" y="3040727"/>
              <a:ext cx="4122" cy="73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95970" y="3073682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620920" y="3312580"/>
              <a:ext cx="189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endCxn id="6" idx="0"/>
            </p:cNvCxnSpPr>
            <p:nvPr/>
          </p:nvCxnSpPr>
          <p:spPr>
            <a:xfrm rot="16200000" flipH="1">
              <a:off x="1888129" y="3106118"/>
              <a:ext cx="236838" cy="1925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flipV="1">
              <a:off x="2096650" y="3077800"/>
              <a:ext cx="381002" cy="119450"/>
            </a:xfrm>
            <a:prstGeom prst="bentConnector3">
              <a:avLst>
                <a:gd name="adj1" fmla="val 1018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5400000">
              <a:off x="1893761" y="2541279"/>
              <a:ext cx="261616" cy="35010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endCxn id="8" idx="0"/>
            </p:cNvCxnSpPr>
            <p:nvPr/>
          </p:nvCxnSpPr>
          <p:spPr>
            <a:xfrm rot="16200000" flipH="1">
              <a:off x="2317494" y="2625200"/>
              <a:ext cx="261618" cy="18226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83034" y="2140677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1349" y="2217710"/>
            <a:ext cx="1807211" cy="2248045"/>
            <a:chOff x="1521349" y="2217710"/>
            <a:chExt cx="1807211" cy="2248045"/>
          </a:xfrm>
        </p:grpSpPr>
        <p:sp>
          <p:nvSpPr>
            <p:cNvPr id="10" name="Rectangle 9"/>
            <p:cNvSpPr/>
            <p:nvPr/>
          </p:nvSpPr>
          <p:spPr>
            <a:xfrm>
              <a:off x="1521349" y="421684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1349" y="436447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1679" y="421684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36333" y="343107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73749" y="436924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34136" y="353859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08855" y="3257618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08855" y="3405251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92316" y="426166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92316" y="440929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80575" y="426166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80575" y="440929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15676" y="424373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15676" y="4391370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05444" y="2621129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05444" y="2768762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15675" y="283627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15675" y="2983910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97116" y="2217710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97116" y="2365343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7150" y="2049271"/>
            <a:ext cx="1906574" cy="2194466"/>
            <a:chOff x="1517943" y="2140677"/>
            <a:chExt cx="1124465" cy="1649698"/>
          </a:xfrm>
        </p:grpSpPr>
        <p:sp>
          <p:nvSpPr>
            <p:cNvPr id="47" name="Isosceles Triangle 46"/>
            <p:cNvSpPr/>
            <p:nvPr/>
          </p:nvSpPr>
          <p:spPr>
            <a:xfrm>
              <a:off x="1517943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1999856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1746542" y="2847142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2436462" y="2847141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2184178" y="2363103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559134" y="353087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62106" y="3518520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034867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50199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588861" y="3040727"/>
              <a:ext cx="4122" cy="73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95970" y="3073682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620920" y="3312580"/>
              <a:ext cx="189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endCxn id="48" idx="0"/>
            </p:cNvCxnSpPr>
            <p:nvPr/>
          </p:nvCxnSpPr>
          <p:spPr>
            <a:xfrm rot="16200000" flipH="1">
              <a:off x="1888129" y="3106118"/>
              <a:ext cx="236838" cy="1925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flipV="1">
              <a:off x="2096650" y="3077800"/>
              <a:ext cx="381002" cy="119450"/>
            </a:xfrm>
            <a:prstGeom prst="bentConnector3">
              <a:avLst>
                <a:gd name="adj1" fmla="val 1018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rot="5400000">
              <a:off x="1893761" y="2541279"/>
              <a:ext cx="261616" cy="35010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endCxn id="51" idx="0"/>
            </p:cNvCxnSpPr>
            <p:nvPr/>
          </p:nvCxnSpPr>
          <p:spPr>
            <a:xfrm rot="16200000" flipH="1">
              <a:off x="2317494" y="2625200"/>
              <a:ext cx="261618" cy="18226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83034" y="2140677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031911" y="2345147"/>
            <a:ext cx="2506379" cy="1565328"/>
            <a:chOff x="5031911" y="2345147"/>
            <a:chExt cx="2506379" cy="1565328"/>
          </a:xfrm>
        </p:grpSpPr>
        <p:sp>
          <p:nvSpPr>
            <p:cNvPr id="13" name="Rectangle 12"/>
            <p:cNvSpPr/>
            <p:nvPr/>
          </p:nvSpPr>
          <p:spPr>
            <a:xfrm>
              <a:off x="6213615" y="2345147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41901" y="2983910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42740" y="3015516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31911" y="3629065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98731" y="3634493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50549" y="4283242"/>
            <a:ext cx="1845797" cy="81235"/>
            <a:chOff x="5350549" y="4283242"/>
            <a:chExt cx="1845797" cy="81235"/>
          </a:xfrm>
        </p:grpSpPr>
        <p:sp>
          <p:nvSpPr>
            <p:cNvPr id="72" name="Rectangle 71"/>
            <p:cNvSpPr/>
            <p:nvPr/>
          </p:nvSpPr>
          <p:spPr>
            <a:xfrm>
              <a:off x="5350549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537596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96491" y="4283242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57174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44221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09816" y="5249838"/>
                <a:ext cx="63266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6" y="5249838"/>
                <a:ext cx="632665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541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9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309816" y="5249838"/>
                <a:ext cx="63266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6" y="5249838"/>
                <a:ext cx="632665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541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Yao’s Garbled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73120" y="2088776"/>
            <a:ext cx="1906574" cy="2194466"/>
            <a:chOff x="1517943" y="2140677"/>
            <a:chExt cx="1124465" cy="1649698"/>
          </a:xfrm>
        </p:grpSpPr>
        <p:sp>
          <p:nvSpPr>
            <p:cNvPr id="5" name="Isosceles Triangle 4"/>
            <p:cNvSpPr/>
            <p:nvPr/>
          </p:nvSpPr>
          <p:spPr>
            <a:xfrm>
              <a:off x="1517943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999856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746542" y="2847142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436462" y="2847141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2184178" y="2363103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559134" y="353087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62106" y="3518520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34867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50199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588861" y="3040727"/>
              <a:ext cx="4122" cy="73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95970" y="3073682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620920" y="3312580"/>
              <a:ext cx="189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endCxn id="6" idx="0"/>
            </p:cNvCxnSpPr>
            <p:nvPr/>
          </p:nvCxnSpPr>
          <p:spPr>
            <a:xfrm rot="16200000" flipH="1">
              <a:off x="1888129" y="3106118"/>
              <a:ext cx="236838" cy="1925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flipV="1">
              <a:off x="2096650" y="3077800"/>
              <a:ext cx="381002" cy="119450"/>
            </a:xfrm>
            <a:prstGeom prst="bentConnector3">
              <a:avLst>
                <a:gd name="adj1" fmla="val 1018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5400000">
              <a:off x="1893761" y="2541279"/>
              <a:ext cx="261616" cy="35010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endCxn id="8" idx="0"/>
            </p:cNvCxnSpPr>
            <p:nvPr/>
          </p:nvCxnSpPr>
          <p:spPr>
            <a:xfrm rot="16200000" flipH="1">
              <a:off x="2317494" y="2625200"/>
              <a:ext cx="261618" cy="18226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83034" y="2140677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1349" y="2217710"/>
            <a:ext cx="1807211" cy="2248045"/>
            <a:chOff x="1521349" y="2217710"/>
            <a:chExt cx="1807211" cy="2248045"/>
          </a:xfrm>
        </p:grpSpPr>
        <p:sp>
          <p:nvSpPr>
            <p:cNvPr id="10" name="Rectangle 9"/>
            <p:cNvSpPr/>
            <p:nvPr/>
          </p:nvSpPr>
          <p:spPr>
            <a:xfrm>
              <a:off x="1521349" y="421684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1349" y="436447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1679" y="421684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36333" y="343107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73749" y="436924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34136" y="353859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08855" y="3257618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08855" y="3405251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92316" y="426166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92316" y="440929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80575" y="4261664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80575" y="440929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15676" y="424373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15676" y="4391370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05444" y="2621129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05444" y="2768762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15675" y="283627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15675" y="2983910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97116" y="2217710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97116" y="2365343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7150" y="2049271"/>
            <a:ext cx="1906574" cy="2194466"/>
            <a:chOff x="1517943" y="2140677"/>
            <a:chExt cx="1124465" cy="1649698"/>
          </a:xfrm>
        </p:grpSpPr>
        <p:sp>
          <p:nvSpPr>
            <p:cNvPr id="47" name="Isosceles Triangle 46"/>
            <p:cNvSpPr/>
            <p:nvPr/>
          </p:nvSpPr>
          <p:spPr>
            <a:xfrm>
              <a:off x="1517943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1999856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1746542" y="2847142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2436462" y="2847141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2184178" y="2363103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559134" y="353087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62106" y="3518520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034867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50199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588861" y="3040727"/>
              <a:ext cx="4122" cy="73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95970" y="3073682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620920" y="3312580"/>
              <a:ext cx="189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endCxn id="48" idx="0"/>
            </p:cNvCxnSpPr>
            <p:nvPr/>
          </p:nvCxnSpPr>
          <p:spPr>
            <a:xfrm rot="16200000" flipH="1">
              <a:off x="1888129" y="3106118"/>
              <a:ext cx="236838" cy="1925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flipV="1">
              <a:off x="2096650" y="3077800"/>
              <a:ext cx="381002" cy="119450"/>
            </a:xfrm>
            <a:prstGeom prst="bentConnector3">
              <a:avLst>
                <a:gd name="adj1" fmla="val 1018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rot="5400000">
              <a:off x="1893761" y="2541279"/>
              <a:ext cx="261616" cy="35010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endCxn id="51" idx="0"/>
            </p:cNvCxnSpPr>
            <p:nvPr/>
          </p:nvCxnSpPr>
          <p:spPr>
            <a:xfrm rot="16200000" flipH="1">
              <a:off x="2317494" y="2625200"/>
              <a:ext cx="261618" cy="18226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83034" y="2140677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031911" y="2345147"/>
            <a:ext cx="2506379" cy="1565328"/>
            <a:chOff x="5031911" y="2345147"/>
            <a:chExt cx="2506379" cy="1565328"/>
          </a:xfrm>
        </p:grpSpPr>
        <p:sp>
          <p:nvSpPr>
            <p:cNvPr id="13" name="Rectangle 12"/>
            <p:cNvSpPr/>
            <p:nvPr/>
          </p:nvSpPr>
          <p:spPr>
            <a:xfrm>
              <a:off x="6213615" y="2345147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41901" y="2983910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42740" y="3015516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31911" y="3629065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98731" y="3634493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50549" y="4283242"/>
            <a:ext cx="1845797" cy="81235"/>
            <a:chOff x="5350549" y="4283242"/>
            <a:chExt cx="1845797" cy="81235"/>
          </a:xfrm>
        </p:grpSpPr>
        <p:sp>
          <p:nvSpPr>
            <p:cNvPr id="72" name="Rectangle 71"/>
            <p:cNvSpPr/>
            <p:nvPr/>
          </p:nvSpPr>
          <p:spPr>
            <a:xfrm>
              <a:off x="5350549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537596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96491" y="4283242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57174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44221" y="4289893"/>
              <a:ext cx="99855" cy="745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031911" y="3629065"/>
            <a:ext cx="195550" cy="1774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599017" y="3629065"/>
            <a:ext cx="195550" cy="1774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446002" y="2983910"/>
            <a:ext cx="195550" cy="1774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40456" y="3012139"/>
            <a:ext cx="195550" cy="1774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224841" y="2356264"/>
            <a:ext cx="195550" cy="1774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28230" y="5192639"/>
            <a:ext cx="6487539" cy="9406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Point: Garbling per gate only needs 6 keys!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6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Garbling Turing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64438" y="2142564"/>
            <a:ext cx="1906574" cy="2194466"/>
            <a:chOff x="1517943" y="2140677"/>
            <a:chExt cx="1124465" cy="1649698"/>
          </a:xfrm>
        </p:grpSpPr>
        <p:sp>
          <p:nvSpPr>
            <p:cNvPr id="6" name="Isosceles Triangle 5"/>
            <p:cNvSpPr/>
            <p:nvPr/>
          </p:nvSpPr>
          <p:spPr>
            <a:xfrm>
              <a:off x="1517943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999856" y="3320818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746542" y="2847142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2436462" y="2847141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184178" y="2363103"/>
              <a:ext cx="205946" cy="22242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59134" y="353087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62106" y="3518520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34867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50199" y="3543239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588861" y="3040727"/>
              <a:ext cx="4122" cy="737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95970" y="3073682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620920" y="3312580"/>
              <a:ext cx="1894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endCxn id="7" idx="0"/>
            </p:cNvCxnSpPr>
            <p:nvPr/>
          </p:nvCxnSpPr>
          <p:spPr>
            <a:xfrm rot="16200000" flipH="1">
              <a:off x="1888129" y="3106118"/>
              <a:ext cx="236838" cy="1925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flipV="1">
              <a:off x="2096650" y="3077800"/>
              <a:ext cx="381002" cy="119450"/>
            </a:xfrm>
            <a:prstGeom prst="bentConnector3">
              <a:avLst>
                <a:gd name="adj1" fmla="val 1018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5400000">
              <a:off x="1893761" y="2541279"/>
              <a:ext cx="261616" cy="35010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endCxn id="9" idx="0"/>
            </p:cNvCxnSpPr>
            <p:nvPr/>
          </p:nvCxnSpPr>
          <p:spPr>
            <a:xfrm rot="16200000" flipH="1">
              <a:off x="2317494" y="2625200"/>
              <a:ext cx="261618" cy="182263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83034" y="2140677"/>
              <a:ext cx="0" cy="2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56" y="3129307"/>
            <a:ext cx="1067214" cy="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3030071" y="3339831"/>
            <a:ext cx="21156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236901" y="2878477"/>
            <a:ext cx="1550748" cy="1845923"/>
            <a:chOff x="5236901" y="2878477"/>
            <a:chExt cx="1550748" cy="1845923"/>
          </a:xfrm>
        </p:grpSpPr>
        <p:sp>
          <p:nvSpPr>
            <p:cNvPr id="28" name="Oval 27"/>
            <p:cNvSpPr/>
            <p:nvPr/>
          </p:nvSpPr>
          <p:spPr>
            <a:xfrm>
              <a:off x="6260373" y="2988800"/>
              <a:ext cx="527276" cy="51578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urved Connector 29"/>
            <p:cNvCxnSpPr>
              <a:stCxn id="28" idx="2"/>
            </p:cNvCxnSpPr>
            <p:nvPr/>
          </p:nvCxnSpPr>
          <p:spPr>
            <a:xfrm rot="10800000" flipV="1">
              <a:off x="5236901" y="3246692"/>
              <a:ext cx="1023473" cy="1477708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950469" y="2878477"/>
                  <a:ext cx="4295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469" y="2878477"/>
                  <a:ext cx="42950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/>
          <p:cNvSpPr/>
          <p:nvPr/>
        </p:nvSpPr>
        <p:spPr>
          <a:xfrm>
            <a:off x="6262400" y="5363359"/>
            <a:ext cx="195550" cy="2759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611582" y="5123558"/>
            <a:ext cx="349189" cy="755650"/>
            <a:chOff x="3464099" y="5213205"/>
            <a:chExt cx="349189" cy="755650"/>
          </a:xfrm>
        </p:grpSpPr>
        <p:sp>
          <p:nvSpPr>
            <p:cNvPr id="39" name="Rectangle 38"/>
            <p:cNvSpPr/>
            <p:nvPr/>
          </p:nvSpPr>
          <p:spPr>
            <a:xfrm>
              <a:off x="3476874" y="5795911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74677" y="5903431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74099" y="580487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71902" y="5912397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4449" y="5213205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82252" y="5320725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3464099" y="5443063"/>
              <a:ext cx="349189" cy="2958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600432" y="4505485"/>
                <a:ext cx="196847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𝑙𝑒𝑓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𝑙𝑒𝑓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𝑟𝑖𝑔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𝑟𝑖𝑔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32" y="4505485"/>
                <a:ext cx="1968475" cy="22159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5236900" y="5501350"/>
            <a:ext cx="727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120253" y="4814047"/>
            <a:ext cx="1799629" cy="1192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Similarly for input wires.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478941" y="1695811"/>
            <a:ext cx="2121491" cy="1192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Sample s – the seed of a PRF.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7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7" grpId="0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Garbing Turing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18582" y="2623340"/>
                <a:ext cx="2544452" cy="1250035"/>
              </a:xfrm>
              <a:prstGeom prst="rect">
                <a:avLst/>
              </a:prstGeom>
              <a:solidFill>
                <a:srgbClr val="AE78D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82" y="2623340"/>
                <a:ext cx="2544452" cy="12500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57" y="2869093"/>
            <a:ext cx="1067214" cy="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183633" y="3873375"/>
            <a:ext cx="429503" cy="1175205"/>
            <a:chOff x="2054080" y="3586505"/>
            <a:chExt cx="429503" cy="1175205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268832" y="3586505"/>
              <a:ext cx="0" cy="770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54080" y="4392378"/>
                  <a:ext cx="4295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080" y="4392378"/>
                  <a:ext cx="42950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683814" y="2944775"/>
            <a:ext cx="1663198" cy="523220"/>
            <a:chOff x="3554261" y="2657905"/>
            <a:chExt cx="1663198" cy="523220"/>
          </a:xfrm>
        </p:grpSpPr>
        <p:sp>
          <p:nvSpPr>
            <p:cNvPr id="12" name="Rectangle 11"/>
            <p:cNvSpPr/>
            <p:nvPr/>
          </p:nvSpPr>
          <p:spPr>
            <a:xfrm>
              <a:off x="4579761" y="2781524"/>
              <a:ext cx="195550" cy="27598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554261" y="2919515"/>
              <a:ext cx="727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960389" y="2891286"/>
              <a:ext cx="112884" cy="5645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49466" y="2657905"/>
                  <a:ext cx="6679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9466" y="2657905"/>
                  <a:ext cx="667993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1606378" y="5568778"/>
            <a:ext cx="6236044" cy="939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Same works for RAM </a:t>
            </a:r>
            <a:r>
              <a:rPr lang="en-US" sz="2800" dirty="0" smtClean="0"/>
              <a:t>programs using garbled RAM [LO13,GHLORW14,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LOS15]!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8" y="1643192"/>
            <a:ext cx="2057936" cy="1155002"/>
          </a:xfrm>
          <a:prstGeom prst="rect">
            <a:avLst/>
          </a:prstGeom>
        </p:spPr>
      </p:pic>
      <p:pic>
        <p:nvPicPr>
          <p:cNvPr id="1026" name="Picture 2" descr="http://jonbarron.org/sites/default/files/images/elephant_in_the_roo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487654"/>
            <a:ext cx="2548662" cy="23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03132" y="3811499"/>
            <a:ext cx="2843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Heuristic 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0212" y="1373305"/>
                <a:ext cx="1768370" cy="1036451"/>
              </a:xfrm>
              <a:prstGeom prst="rect">
                <a:avLst/>
              </a:prstGeom>
              <a:solidFill>
                <a:srgbClr val="00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12" y="1373305"/>
                <a:ext cx="1768370" cy="10364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4" y="1526009"/>
            <a:ext cx="1007253" cy="6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8613" y="3152680"/>
            <a:ext cx="1797399" cy="1922309"/>
            <a:chOff x="98613" y="3152680"/>
            <a:chExt cx="1797399" cy="1922309"/>
          </a:xfrm>
        </p:grpSpPr>
        <p:grpSp>
          <p:nvGrpSpPr>
            <p:cNvPr id="19" name="Group 18"/>
            <p:cNvGrpSpPr/>
            <p:nvPr/>
          </p:nvGrpSpPr>
          <p:grpSpPr>
            <a:xfrm>
              <a:off x="127642" y="4038538"/>
              <a:ext cx="1768370" cy="1036451"/>
              <a:chOff x="127642" y="4038538"/>
              <a:chExt cx="1768370" cy="10364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127642" y="4038538"/>
                    <a:ext cx="1768370" cy="1036451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            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42" y="4038538"/>
                    <a:ext cx="1768370" cy="103645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3" name="Picture 2" descr="http://www.worldofcomputing.net/wp-content/uploads/2013/01/turingMachin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714" y="4191242"/>
                <a:ext cx="1007253" cy="689969"/>
              </a:xfrm>
              <a:prstGeom prst="rect">
                <a:avLst/>
              </a:prstGeom>
              <a:solidFill>
                <a:srgbClr val="FFFF00"/>
              </a:solidFill>
              <a:extLst/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98613" y="3152680"/>
              <a:ext cx="158569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Bounded </a:t>
              </a:r>
            </a:p>
            <a:p>
              <a:r>
                <a:rPr lang="en-US" sz="2800" dirty="0" smtClean="0"/>
                <a:t>Memory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8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Garbled Circuits?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6508" y="3300861"/>
            <a:ext cx="48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 			          Bob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352" y="1854089"/>
            <a:ext cx="929927" cy="13700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7367" y="1849005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186260" y="2402553"/>
            <a:ext cx="20267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7669" y="1849005"/>
                <a:ext cx="9613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669" y="1849005"/>
                <a:ext cx="96130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 Diagonal Corner Rectangle 10"/>
              <p:cNvSpPr/>
              <p:nvPr/>
            </p:nvSpPr>
            <p:spPr>
              <a:xfrm>
                <a:off x="6682068" y="2816308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ound Diagonal Corner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68" y="2816308"/>
                <a:ext cx="659609" cy="393443"/>
              </a:xfrm>
              <a:prstGeom prst="round2DiagRect">
                <a:avLst/>
              </a:prstGeom>
              <a:blipFill rotWithShape="0">
                <a:blip r:embed="rId5"/>
                <a:stretch>
                  <a:fillRect l="-15741" r="-926"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 Diagonal Corner Rectangle 11"/>
              <p:cNvSpPr/>
              <p:nvPr/>
            </p:nvSpPr>
            <p:spPr>
              <a:xfrm>
                <a:off x="2064510" y="1418397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ound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10" y="1418397"/>
                <a:ext cx="659609" cy="393443"/>
              </a:xfrm>
              <a:prstGeom prst="round2DiagRect">
                <a:avLst/>
              </a:prstGeom>
              <a:blipFill rotWithShape="0">
                <a:blip r:embed="rId6"/>
                <a:stretch>
                  <a:fillRect l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3012" y="4159624"/>
                <a:ext cx="720762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 Generates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𝐸𝑣𝑎𝑙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Outputs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are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𝐺𝑎𝑟𝑏𝑙𝑒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12" y="4159624"/>
                <a:ext cx="7207623" cy="2246769"/>
              </a:xfrm>
              <a:prstGeom prst="rect">
                <a:avLst/>
              </a:prstGeom>
              <a:blipFill rotWithShape="0">
                <a:blip r:embed="rId7"/>
                <a:stretch>
                  <a:fillRect l="-1691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2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Memory Security </a:t>
            </a:r>
            <a:r>
              <a:rPr lang="en-US" dirty="0"/>
              <a:t>Proof via Puncturing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0041" y="1792135"/>
                <a:ext cx="70076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Security: For any two machines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,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input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if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b="0" dirty="0" smtClean="0">
                    <a:latin typeface="Cambria Math" panose="02040503050406030204" pitchFamily="18" charset="0"/>
                  </a:rPr>
                  <a:t>we have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Garble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𝐺𝑎𝑟𝑏𝑙𝑒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41" y="1792135"/>
                <a:ext cx="7007629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870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80303" y="2563245"/>
                <a:ext cx="769338" cy="62060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3" y="2563245"/>
                <a:ext cx="769338" cy="620607"/>
              </a:xfrm>
              <a:prstGeom prst="rect">
                <a:avLst/>
              </a:prstGeom>
              <a:blipFill rotWithShape="0">
                <a:blip r:embed="rId3"/>
                <a:stretch>
                  <a:fillRect l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57950" y="2564533"/>
                <a:ext cx="741021" cy="6096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564533"/>
                <a:ext cx="741021" cy="609600"/>
              </a:xfrm>
              <a:prstGeom prst="rect">
                <a:avLst/>
              </a:prstGeom>
              <a:blipFill rotWithShape="0">
                <a:blip r:embed="rId4"/>
                <a:stretch>
                  <a:fillRect l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62539" y="2505131"/>
                <a:ext cx="609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39" y="2505131"/>
                <a:ext cx="60946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7785" y="4130608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85" y="4130608"/>
                <a:ext cx="67665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89973" y="4130608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73" y="4130608"/>
                <a:ext cx="67665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75187" y="4130608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87" y="4130608"/>
                <a:ext cx="67665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750225" y="3298791"/>
            <a:ext cx="7051261" cy="698989"/>
            <a:chOff x="750225" y="3298791"/>
            <a:chExt cx="7051261" cy="698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421924" y="3418694"/>
                  <a:ext cx="5766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924" y="3418694"/>
                  <a:ext cx="576649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226457" y="3390930"/>
                  <a:ext cx="5766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457" y="3390930"/>
                  <a:ext cx="576649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750225" y="3301272"/>
                  <a:ext cx="1499287" cy="696508"/>
                </a:xfrm>
                <a:prstGeom prst="rect">
                  <a:avLst/>
                </a:prstGeom>
                <a:solidFill>
                  <a:srgbClr val="AE78D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25" y="3301272"/>
                  <a:ext cx="1499287" cy="69650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302199" y="3298791"/>
                  <a:ext cx="1499287" cy="696508"/>
                </a:xfrm>
                <a:prstGeom prst="rect">
                  <a:avLst/>
                </a:prstGeom>
                <a:solidFill>
                  <a:srgbClr val="AE78D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8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199" y="3298791"/>
                  <a:ext cx="1499287" cy="69650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262185" y="3301272"/>
                  <a:ext cx="1629286" cy="696508"/>
                </a:xfrm>
                <a:prstGeom prst="rect">
                  <a:avLst/>
                </a:prstGeom>
                <a:solidFill>
                  <a:srgbClr val="AE78D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8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185" y="3301272"/>
                  <a:ext cx="1629286" cy="69650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02279" y="4491254"/>
            <a:ext cx="2232945" cy="2194466"/>
            <a:chOff x="302279" y="4491254"/>
            <a:chExt cx="2232945" cy="2194466"/>
          </a:xfrm>
          <a:solidFill>
            <a:srgbClr val="00B05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628650" y="4491254"/>
              <a:ext cx="1906574" cy="2194466"/>
              <a:chOff x="1517943" y="2140677"/>
              <a:chExt cx="1124465" cy="1649698"/>
            </a:xfrm>
            <a:grpFill/>
          </p:grpSpPr>
          <p:sp>
            <p:nvSpPr>
              <p:cNvPr id="31" name="Isosceles Triangle 30"/>
              <p:cNvSpPr/>
              <p:nvPr/>
            </p:nvSpPr>
            <p:spPr>
              <a:xfrm>
                <a:off x="1517943" y="3320818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1999856" y="3320818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1746542" y="2847142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436462" y="2847141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2184178" y="2363103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59134" y="3530879"/>
                <a:ext cx="0" cy="247136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662106" y="3518520"/>
                <a:ext cx="0" cy="247136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034867" y="3543239"/>
                <a:ext cx="0" cy="247136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150199" y="3543239"/>
                <a:ext cx="0" cy="247136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2588861" y="3040727"/>
                <a:ext cx="4122" cy="737288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795970" y="3073682"/>
                <a:ext cx="0" cy="247136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1620920" y="3312580"/>
                <a:ext cx="189469" cy="0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endCxn id="32" idx="0"/>
              </p:cNvCxnSpPr>
              <p:nvPr/>
            </p:nvCxnSpPr>
            <p:spPr>
              <a:xfrm rot="16200000" flipH="1">
                <a:off x="1888129" y="3106118"/>
                <a:ext cx="236838" cy="192561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/>
              <p:nvPr/>
            </p:nvCxnSpPr>
            <p:spPr>
              <a:xfrm flipV="1">
                <a:off x="2096650" y="3077800"/>
                <a:ext cx="381002" cy="119450"/>
              </a:xfrm>
              <a:prstGeom prst="bentConnector3">
                <a:avLst>
                  <a:gd name="adj1" fmla="val 101892"/>
                </a:avLst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 rot="5400000">
                <a:off x="1893761" y="2541279"/>
                <a:ext cx="261616" cy="350108"/>
              </a:xfrm>
              <a:prstGeom prst="bentConnector3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>
                <a:endCxn id="34" idx="0"/>
              </p:cNvCxnSpPr>
              <p:nvPr/>
            </p:nvCxnSpPr>
            <p:spPr>
              <a:xfrm rot="16200000" flipH="1">
                <a:off x="2317494" y="2625200"/>
                <a:ext cx="261618" cy="182263"/>
              </a:xfrm>
              <a:prstGeom prst="bentConnector3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283034" y="2140677"/>
                <a:ext cx="0" cy="247136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02279" y="5534408"/>
                  <a:ext cx="64075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79" y="5534408"/>
                  <a:ext cx="640753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930673" y="4491254"/>
            <a:ext cx="2586337" cy="2194466"/>
            <a:chOff x="5930673" y="4491254"/>
            <a:chExt cx="2586337" cy="2194466"/>
          </a:xfrm>
          <a:solidFill>
            <a:srgbClr val="FF0000"/>
          </a:solidFill>
        </p:grpSpPr>
        <p:grpSp>
          <p:nvGrpSpPr>
            <p:cNvPr id="48" name="Group 47"/>
            <p:cNvGrpSpPr/>
            <p:nvPr/>
          </p:nvGrpSpPr>
          <p:grpSpPr>
            <a:xfrm>
              <a:off x="5930673" y="4491254"/>
              <a:ext cx="1906574" cy="2194466"/>
              <a:chOff x="1517943" y="2140677"/>
              <a:chExt cx="1124465" cy="1649698"/>
            </a:xfrm>
            <a:grpFill/>
          </p:grpSpPr>
          <p:sp>
            <p:nvSpPr>
              <p:cNvPr id="49" name="Isosceles Triangle 48"/>
              <p:cNvSpPr/>
              <p:nvPr/>
            </p:nvSpPr>
            <p:spPr>
              <a:xfrm>
                <a:off x="1517943" y="3320818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1999856" y="3320818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1746542" y="2847142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2436462" y="2847141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>
                <a:off x="2184178" y="2363103"/>
                <a:ext cx="205946" cy="222421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559134" y="3530879"/>
                <a:ext cx="0" cy="247136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662106" y="3518520"/>
                <a:ext cx="0" cy="247136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034867" y="3543239"/>
                <a:ext cx="0" cy="247136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150199" y="3543239"/>
                <a:ext cx="0" cy="247136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2588861" y="3040727"/>
                <a:ext cx="4122" cy="737288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795970" y="3073682"/>
                <a:ext cx="0" cy="247136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1620920" y="3312580"/>
                <a:ext cx="189469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lbow Connector 60"/>
              <p:cNvCxnSpPr>
                <a:endCxn id="50" idx="0"/>
              </p:cNvCxnSpPr>
              <p:nvPr/>
            </p:nvCxnSpPr>
            <p:spPr>
              <a:xfrm rot="16200000" flipH="1">
                <a:off x="1888129" y="3106118"/>
                <a:ext cx="236838" cy="192561"/>
              </a:xfrm>
              <a:prstGeom prst="bentConnector3">
                <a:avLst>
                  <a:gd name="adj1" fmla="val 50000"/>
                </a:avLst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 flipV="1">
                <a:off x="2096650" y="3077800"/>
                <a:ext cx="381002" cy="119450"/>
              </a:xfrm>
              <a:prstGeom prst="bentConnector3">
                <a:avLst>
                  <a:gd name="adj1" fmla="val 101892"/>
                </a:avLst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/>
              <p:nvPr/>
            </p:nvCxnSpPr>
            <p:spPr>
              <a:xfrm rot="5400000">
                <a:off x="1893761" y="2541279"/>
                <a:ext cx="261616" cy="350108"/>
              </a:xfrm>
              <a:prstGeom prst="bentConnector3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>
                <a:endCxn id="52" idx="0"/>
              </p:cNvCxnSpPr>
              <p:nvPr/>
            </p:nvCxnSpPr>
            <p:spPr>
              <a:xfrm rot="16200000" flipH="1">
                <a:off x="2317494" y="2625200"/>
                <a:ext cx="261618" cy="182263"/>
              </a:xfrm>
              <a:prstGeom prst="bentConnector3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283034" y="2140677"/>
                <a:ext cx="0" cy="247136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7869140" y="5607134"/>
                  <a:ext cx="64787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9140" y="5607134"/>
                  <a:ext cx="647870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3265330" y="4491254"/>
            <a:ext cx="1906574" cy="2194466"/>
            <a:chOff x="3265330" y="4491254"/>
            <a:chExt cx="1906574" cy="2194466"/>
          </a:xfrm>
        </p:grpSpPr>
        <p:sp>
          <p:nvSpPr>
            <p:cNvPr id="69" name="Isosceles Triangle 68"/>
            <p:cNvSpPr/>
            <p:nvPr/>
          </p:nvSpPr>
          <p:spPr>
            <a:xfrm>
              <a:off x="3265330" y="6061105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4082432" y="6061105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3652928" y="5431010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4822715" y="5431009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4394957" y="4787130"/>
              <a:ext cx="349189" cy="295869"/>
            </a:xfrm>
            <a:prstGeom prst="triangle">
              <a:avLst/>
            </a:prstGeom>
            <a:solidFill>
              <a:srgbClr val="00A854"/>
            </a:solidFill>
            <a:ln>
              <a:solidFill>
                <a:srgbClr val="00A8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335171" y="6340532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09764" y="6324092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41795" y="6356974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337345" y="6356974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081113" y="5688521"/>
              <a:ext cx="6989" cy="9807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736736" y="5732359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439931" y="6050146"/>
              <a:ext cx="3212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>
              <a:endCxn id="70" idx="0"/>
            </p:cNvCxnSpPr>
            <p:nvPr/>
          </p:nvCxnSpPr>
          <p:spPr>
            <a:xfrm rot="16200000" flipH="1">
              <a:off x="3936255" y="5740333"/>
              <a:ext cx="315047" cy="3264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 flipV="1">
              <a:off x="4246550" y="5737836"/>
              <a:ext cx="646004" cy="158895"/>
            </a:xfrm>
            <a:prstGeom prst="bentConnector3">
              <a:avLst>
                <a:gd name="adj1" fmla="val 10189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 rot="5400000">
              <a:off x="3950330" y="4960194"/>
              <a:ext cx="348008" cy="593622"/>
            </a:xfrm>
            <a:prstGeom prst="bentConnector3">
              <a:avLst/>
            </a:prstGeom>
            <a:ln>
              <a:solidFill>
                <a:srgbClr val="00A8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endCxn id="72" idx="0"/>
            </p:cNvCxnSpPr>
            <p:nvPr/>
          </p:nvCxnSpPr>
          <p:spPr>
            <a:xfrm rot="16200000" flipH="1">
              <a:off x="4668786" y="5102486"/>
              <a:ext cx="348010" cy="309034"/>
            </a:xfrm>
            <a:prstGeom prst="bentConnector3">
              <a:avLst/>
            </a:prstGeom>
            <a:ln>
              <a:solidFill>
                <a:srgbClr val="00A8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562571" y="4491254"/>
              <a:ext cx="0" cy="328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839618" y="4704231"/>
                <a:ext cx="6407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618" y="4704231"/>
                <a:ext cx="640753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839618" y="5577523"/>
                <a:ext cx="6478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618" y="5577523"/>
                <a:ext cx="647870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>
          <a:xfrm>
            <a:off x="2998573" y="5431008"/>
            <a:ext cx="2516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54141" y="1546237"/>
            <a:ext cx="7816859" cy="991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Need to remember all the wires across the layer in arguing security.</a:t>
            </a:r>
          </a:p>
        </p:txBody>
      </p:sp>
    </p:spTree>
    <p:extLst>
      <p:ext uri="{BB962C8B-B14F-4D97-AF65-F5344CB8AC3E}">
        <p14:creationId xmlns:p14="http://schemas.microsoft.com/office/powerpoint/2010/main" val="11735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  <p:bldP spid="21" grpId="0"/>
      <p:bldP spid="22" grpId="0"/>
      <p:bldP spid="23" grpId="0"/>
      <p:bldP spid="86" grpId="0"/>
      <p:bldP spid="87" grpId="0"/>
      <p:bldP spid="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Memory Security Proof via Puncturing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31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95341" y="2678929"/>
            <a:ext cx="1906574" cy="2194466"/>
            <a:chOff x="3265330" y="4491254"/>
            <a:chExt cx="1906574" cy="2194466"/>
          </a:xfrm>
        </p:grpSpPr>
        <p:sp>
          <p:nvSpPr>
            <p:cNvPr id="27" name="Isosceles Triangle 26"/>
            <p:cNvSpPr/>
            <p:nvPr/>
          </p:nvSpPr>
          <p:spPr>
            <a:xfrm>
              <a:off x="3265330" y="6061105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4082432" y="6061105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3652928" y="5431010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4822715" y="5431009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4394957" y="4787130"/>
              <a:ext cx="349189" cy="295869"/>
            </a:xfrm>
            <a:prstGeom prst="triangle">
              <a:avLst/>
            </a:prstGeom>
            <a:solidFill>
              <a:srgbClr val="00A854"/>
            </a:solidFill>
            <a:ln>
              <a:solidFill>
                <a:srgbClr val="00A8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335171" y="6340532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09764" y="6324092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141795" y="6356974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37345" y="6356974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081113" y="5688521"/>
              <a:ext cx="6989" cy="9807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36736" y="5732359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439931" y="6050146"/>
              <a:ext cx="3212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endCxn id="28" idx="0"/>
            </p:cNvCxnSpPr>
            <p:nvPr/>
          </p:nvCxnSpPr>
          <p:spPr>
            <a:xfrm rot="16200000" flipH="1">
              <a:off x="3936255" y="5740333"/>
              <a:ext cx="315047" cy="3264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flipV="1">
              <a:off x="4246550" y="5737836"/>
              <a:ext cx="646004" cy="158895"/>
            </a:xfrm>
            <a:prstGeom prst="bentConnector3">
              <a:avLst>
                <a:gd name="adj1" fmla="val 10189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5400000">
              <a:off x="3950330" y="4960194"/>
              <a:ext cx="348008" cy="593622"/>
            </a:xfrm>
            <a:prstGeom prst="bentConnector3">
              <a:avLst/>
            </a:prstGeom>
            <a:ln>
              <a:solidFill>
                <a:srgbClr val="00A8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endCxn id="30" idx="0"/>
            </p:cNvCxnSpPr>
            <p:nvPr/>
          </p:nvCxnSpPr>
          <p:spPr>
            <a:xfrm rot="16200000" flipH="1">
              <a:off x="4668786" y="5102486"/>
              <a:ext cx="348010" cy="309034"/>
            </a:xfrm>
            <a:prstGeom prst="bentConnector3">
              <a:avLst/>
            </a:prstGeom>
            <a:ln>
              <a:solidFill>
                <a:srgbClr val="00A8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62571" y="4491254"/>
              <a:ext cx="0" cy="328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69629" y="2891906"/>
                <a:ext cx="6407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29" y="2891906"/>
                <a:ext cx="64075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69629" y="3765198"/>
                <a:ext cx="6478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29" y="3765198"/>
                <a:ext cx="64787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1128584" y="3618683"/>
            <a:ext cx="2516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041481" y="2678929"/>
            <a:ext cx="1906574" cy="2194466"/>
            <a:chOff x="3265330" y="4491254"/>
            <a:chExt cx="1906574" cy="2194466"/>
          </a:xfrm>
        </p:grpSpPr>
        <p:sp>
          <p:nvSpPr>
            <p:cNvPr id="48" name="Isosceles Triangle 47"/>
            <p:cNvSpPr/>
            <p:nvPr/>
          </p:nvSpPr>
          <p:spPr>
            <a:xfrm>
              <a:off x="3265330" y="6061105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4082432" y="6061105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3652928" y="5431010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4822715" y="5431009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4394957" y="4787130"/>
              <a:ext cx="349189" cy="29586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335171" y="6340532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09764" y="6324092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41795" y="6356974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337345" y="6356974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81113" y="5688521"/>
              <a:ext cx="6989" cy="9807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736736" y="5732359"/>
              <a:ext cx="0" cy="328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439931" y="6050146"/>
              <a:ext cx="3212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endCxn id="49" idx="0"/>
            </p:cNvCxnSpPr>
            <p:nvPr/>
          </p:nvCxnSpPr>
          <p:spPr>
            <a:xfrm rot="16200000" flipH="1">
              <a:off x="3936255" y="5740333"/>
              <a:ext cx="315047" cy="3264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 flipV="1">
              <a:off x="4246550" y="5737836"/>
              <a:ext cx="646004" cy="158895"/>
            </a:xfrm>
            <a:prstGeom prst="bentConnector3">
              <a:avLst>
                <a:gd name="adj1" fmla="val 10189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rot="5400000">
              <a:off x="3950330" y="4960194"/>
              <a:ext cx="348008" cy="593622"/>
            </a:xfrm>
            <a:prstGeom prst="bent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endCxn id="51" idx="0"/>
            </p:cNvCxnSpPr>
            <p:nvPr/>
          </p:nvCxnSpPr>
          <p:spPr>
            <a:xfrm rot="16200000" flipH="1">
              <a:off x="4668786" y="5102486"/>
              <a:ext cx="348010" cy="309034"/>
            </a:xfrm>
            <a:prstGeom prst="bent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562571" y="4491254"/>
              <a:ext cx="0" cy="328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400178" y="2119763"/>
                <a:ext cx="6407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78" y="2119763"/>
                <a:ext cx="64075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615769" y="3765198"/>
                <a:ext cx="64787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69" y="3765198"/>
                <a:ext cx="64787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5764597" y="2977077"/>
            <a:ext cx="2516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957533" y="1888686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33" y="1888686"/>
                <a:ext cx="67665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992049" y="1856808"/>
                <a:ext cx="676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49" y="1856808"/>
                <a:ext cx="676656" cy="523220"/>
              </a:xfrm>
              <a:prstGeom prst="rect">
                <a:avLst/>
              </a:prstGeom>
              <a:blipFill rotWithShape="0">
                <a:blip r:embed="rId7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 76"/>
          <p:cNvSpPr/>
          <p:nvPr/>
        </p:nvSpPr>
        <p:spPr>
          <a:xfrm>
            <a:off x="2551156" y="4856712"/>
            <a:ext cx="4118919" cy="815625"/>
          </a:xfrm>
          <a:custGeom>
            <a:avLst/>
            <a:gdLst>
              <a:gd name="connsiteX0" fmla="*/ 0 w 4118919"/>
              <a:gd name="connsiteY0" fmla="*/ 0 h 815625"/>
              <a:gd name="connsiteX1" fmla="*/ 2191264 w 4118919"/>
              <a:gd name="connsiteY1" fmla="*/ 815546 h 815625"/>
              <a:gd name="connsiteX2" fmla="*/ 4118919 w 4118919"/>
              <a:gd name="connsiteY2" fmla="*/ 49427 h 81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8919" h="815625">
                <a:moveTo>
                  <a:pt x="0" y="0"/>
                </a:moveTo>
                <a:cubicBezTo>
                  <a:pt x="752389" y="403654"/>
                  <a:pt x="1504778" y="807308"/>
                  <a:pt x="2191264" y="815546"/>
                </a:cubicBezTo>
                <a:cubicBezTo>
                  <a:pt x="2877750" y="823784"/>
                  <a:pt x="3767438" y="190843"/>
                  <a:pt x="4118919" y="49427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386687" y="5731735"/>
            <a:ext cx="5133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Puncture, replace random, hardcode, change hardcoded, </a:t>
            </a:r>
            <a:r>
              <a:rPr lang="en-US" sz="2400" dirty="0" smtClean="0"/>
              <a:t>make pseudo-random, un-puncture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1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to unbounded memory for Turning Machines [KLW14]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3216" y="1980134"/>
                <a:ext cx="1768370" cy="1036451"/>
              </a:xfrm>
              <a:prstGeom prst="rect">
                <a:avLst/>
              </a:prstGeom>
              <a:solidFill>
                <a:srgbClr val="00CC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16" y="1980134"/>
                <a:ext cx="1768370" cy="10364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8" y="2132838"/>
            <a:ext cx="1007253" cy="6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593091" y="2457178"/>
            <a:ext cx="1387850" cy="760778"/>
            <a:chOff x="3399905" y="3032756"/>
            <a:chExt cx="1387850" cy="7607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3789030" y="3183934"/>
                  <a:ext cx="609600" cy="609600"/>
                </a:xfrm>
                <a:prstGeom prst="rect">
                  <a:avLst/>
                </a:prstGeom>
                <a:solidFill>
                  <a:srgbClr val="AE78D6"/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030" y="3183934"/>
                  <a:ext cx="609600" cy="6096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667"/>
                  </a:stretch>
                </a:blip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endCxn id="7" idx="1"/>
            </p:cNvCxnSpPr>
            <p:nvPr/>
          </p:nvCxnSpPr>
          <p:spPr>
            <a:xfrm>
              <a:off x="3399905" y="3488734"/>
              <a:ext cx="3891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398630" y="3488734"/>
              <a:ext cx="3891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3675144" y="3032756"/>
              <a:ext cx="843358" cy="466901"/>
            </a:xfrm>
            <a:custGeom>
              <a:avLst/>
              <a:gdLst>
                <a:gd name="connsiteX0" fmla="*/ 885969 w 1168293"/>
                <a:gd name="connsiteY0" fmla="*/ 385924 h 385924"/>
                <a:gd name="connsiteX1" fmla="*/ 1118725 w 1168293"/>
                <a:gd name="connsiteY1" fmla="*/ 36790 h 385924"/>
                <a:gd name="connsiteX2" fmla="*/ 38071 w 1168293"/>
                <a:gd name="connsiteY2" fmla="*/ 45102 h 385924"/>
                <a:gd name="connsiteX3" fmla="*/ 254201 w 1168293"/>
                <a:gd name="connsiteY3" fmla="*/ 344361 h 385924"/>
                <a:gd name="connsiteX0" fmla="*/ 885969 w 1168293"/>
                <a:gd name="connsiteY0" fmla="*/ 405438 h 405438"/>
                <a:gd name="connsiteX1" fmla="*/ 1118725 w 1168293"/>
                <a:gd name="connsiteY1" fmla="*/ 56304 h 405438"/>
                <a:gd name="connsiteX2" fmla="*/ 38071 w 1168293"/>
                <a:gd name="connsiteY2" fmla="*/ 31365 h 405438"/>
                <a:gd name="connsiteX3" fmla="*/ 254201 w 1168293"/>
                <a:gd name="connsiteY3" fmla="*/ 363875 h 405438"/>
                <a:gd name="connsiteX0" fmla="*/ 882911 w 1124055"/>
                <a:gd name="connsiteY0" fmla="*/ 440276 h 440276"/>
                <a:gd name="connsiteX1" fmla="*/ 1065791 w 1124055"/>
                <a:gd name="connsiteY1" fmla="*/ 32953 h 440276"/>
                <a:gd name="connsiteX2" fmla="*/ 35013 w 1124055"/>
                <a:gd name="connsiteY2" fmla="*/ 66203 h 440276"/>
                <a:gd name="connsiteX3" fmla="*/ 251143 w 1124055"/>
                <a:gd name="connsiteY3" fmla="*/ 398713 h 440276"/>
                <a:gd name="connsiteX0" fmla="*/ 780692 w 1013356"/>
                <a:gd name="connsiteY0" fmla="*/ 455675 h 455675"/>
                <a:gd name="connsiteX1" fmla="*/ 963572 w 1013356"/>
                <a:gd name="connsiteY1" fmla="*/ 48352 h 455675"/>
                <a:gd name="connsiteX2" fmla="*/ 49172 w 1013356"/>
                <a:gd name="connsiteY2" fmla="*/ 48351 h 455675"/>
                <a:gd name="connsiteX3" fmla="*/ 148924 w 1013356"/>
                <a:gd name="connsiteY3" fmla="*/ 414112 h 455675"/>
                <a:gd name="connsiteX0" fmla="*/ 734604 w 963040"/>
                <a:gd name="connsiteY0" fmla="*/ 460367 h 460367"/>
                <a:gd name="connsiteX1" fmla="*/ 917484 w 963040"/>
                <a:gd name="connsiteY1" fmla="*/ 53044 h 460367"/>
                <a:gd name="connsiteX2" fmla="*/ 61273 w 963040"/>
                <a:gd name="connsiteY2" fmla="*/ 44730 h 460367"/>
                <a:gd name="connsiteX3" fmla="*/ 102836 w 963040"/>
                <a:gd name="connsiteY3" fmla="*/ 418804 h 460367"/>
                <a:gd name="connsiteX0" fmla="*/ 722290 w 843358"/>
                <a:gd name="connsiteY0" fmla="*/ 480884 h 480884"/>
                <a:gd name="connsiteX1" fmla="*/ 738916 w 843358"/>
                <a:gd name="connsiteY1" fmla="*/ 40310 h 480884"/>
                <a:gd name="connsiteX2" fmla="*/ 48959 w 843358"/>
                <a:gd name="connsiteY2" fmla="*/ 65247 h 480884"/>
                <a:gd name="connsiteX3" fmla="*/ 90522 w 843358"/>
                <a:gd name="connsiteY3" fmla="*/ 439321 h 480884"/>
                <a:gd name="connsiteX0" fmla="*/ 722290 w 843358"/>
                <a:gd name="connsiteY0" fmla="*/ 466901 h 466901"/>
                <a:gd name="connsiteX1" fmla="*/ 738916 w 843358"/>
                <a:gd name="connsiteY1" fmla="*/ 26327 h 466901"/>
                <a:gd name="connsiteX2" fmla="*/ 48959 w 843358"/>
                <a:gd name="connsiteY2" fmla="*/ 51264 h 466901"/>
                <a:gd name="connsiteX3" fmla="*/ 90522 w 843358"/>
                <a:gd name="connsiteY3" fmla="*/ 425338 h 46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358" h="466901">
                  <a:moveTo>
                    <a:pt x="722290" y="466901"/>
                  </a:moveTo>
                  <a:cubicBezTo>
                    <a:pt x="909326" y="320736"/>
                    <a:pt x="851138" y="62349"/>
                    <a:pt x="738916" y="26327"/>
                  </a:cubicBezTo>
                  <a:cubicBezTo>
                    <a:pt x="626694" y="-9695"/>
                    <a:pt x="157025" y="-15238"/>
                    <a:pt x="48959" y="51264"/>
                  </a:cubicBezTo>
                  <a:cubicBezTo>
                    <a:pt x="-59107" y="117766"/>
                    <a:pt x="37875" y="357451"/>
                    <a:pt x="90522" y="425338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 25"/>
          <p:cNvSpPr/>
          <p:nvPr/>
        </p:nvSpPr>
        <p:spPr>
          <a:xfrm>
            <a:off x="1147156" y="4480288"/>
            <a:ext cx="7040880" cy="817414"/>
          </a:xfrm>
          <a:custGeom>
            <a:avLst/>
            <a:gdLst>
              <a:gd name="connsiteX0" fmla="*/ 0 w 7040880"/>
              <a:gd name="connsiteY0" fmla="*/ 689956 h 817414"/>
              <a:gd name="connsiteX1" fmla="*/ 299258 w 7040880"/>
              <a:gd name="connsiteY1" fmla="*/ 166255 h 817414"/>
              <a:gd name="connsiteX2" fmla="*/ 814647 w 7040880"/>
              <a:gd name="connsiteY2" fmla="*/ 83127 h 817414"/>
              <a:gd name="connsiteX3" fmla="*/ 1363287 w 7040880"/>
              <a:gd name="connsiteY3" fmla="*/ 814647 h 817414"/>
              <a:gd name="connsiteX4" fmla="*/ 2244436 w 7040880"/>
              <a:gd name="connsiteY4" fmla="*/ 349135 h 817414"/>
              <a:gd name="connsiteX5" fmla="*/ 3524596 w 7040880"/>
              <a:gd name="connsiteY5" fmla="*/ 773084 h 817414"/>
              <a:gd name="connsiteX6" fmla="*/ 4987636 w 7040880"/>
              <a:gd name="connsiteY6" fmla="*/ 207818 h 817414"/>
              <a:gd name="connsiteX7" fmla="*/ 6359236 w 7040880"/>
              <a:gd name="connsiteY7" fmla="*/ 748145 h 817414"/>
              <a:gd name="connsiteX8" fmla="*/ 7040880 w 7040880"/>
              <a:gd name="connsiteY8" fmla="*/ 0 h 81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0880" h="817414">
                <a:moveTo>
                  <a:pt x="0" y="689956"/>
                </a:moveTo>
                <a:cubicBezTo>
                  <a:pt x="81742" y="478674"/>
                  <a:pt x="163484" y="267393"/>
                  <a:pt x="299258" y="166255"/>
                </a:cubicBezTo>
                <a:cubicBezTo>
                  <a:pt x="435032" y="65117"/>
                  <a:pt x="637309" y="-24938"/>
                  <a:pt x="814647" y="83127"/>
                </a:cubicBezTo>
                <a:cubicBezTo>
                  <a:pt x="991985" y="191192"/>
                  <a:pt x="1124989" y="770312"/>
                  <a:pt x="1363287" y="814647"/>
                </a:cubicBezTo>
                <a:cubicBezTo>
                  <a:pt x="1601585" y="858982"/>
                  <a:pt x="1884218" y="356062"/>
                  <a:pt x="2244436" y="349135"/>
                </a:cubicBezTo>
                <a:cubicBezTo>
                  <a:pt x="2604654" y="342208"/>
                  <a:pt x="3067396" y="796637"/>
                  <a:pt x="3524596" y="773084"/>
                </a:cubicBezTo>
                <a:cubicBezTo>
                  <a:pt x="3981796" y="749531"/>
                  <a:pt x="4515196" y="211974"/>
                  <a:pt x="4987636" y="207818"/>
                </a:cubicBezTo>
                <a:cubicBezTo>
                  <a:pt x="5460076" y="203662"/>
                  <a:pt x="6017029" y="782781"/>
                  <a:pt x="6359236" y="748145"/>
                </a:cubicBezTo>
                <a:cubicBezTo>
                  <a:pt x="6701443" y="713509"/>
                  <a:pt x="6920346" y="128847"/>
                  <a:pt x="70408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028252" y="4057385"/>
            <a:ext cx="6372350" cy="2220948"/>
            <a:chOff x="1044278" y="4055003"/>
            <a:chExt cx="6372350" cy="2220948"/>
          </a:xfrm>
        </p:grpSpPr>
        <p:sp>
          <p:nvSpPr>
            <p:cNvPr id="34" name="Rectangle 33"/>
            <p:cNvSpPr/>
            <p:nvPr/>
          </p:nvSpPr>
          <p:spPr>
            <a:xfrm>
              <a:off x="1044278" y="5053980"/>
              <a:ext cx="124691" cy="12219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69779" y="4055003"/>
              <a:ext cx="124691" cy="12219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84613" y="4695033"/>
              <a:ext cx="124691" cy="12219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6976" y="4384963"/>
              <a:ext cx="124691" cy="12219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11712" y="4686716"/>
              <a:ext cx="124691" cy="12219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50527" y="4196205"/>
              <a:ext cx="124691" cy="12219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91937" y="4678201"/>
              <a:ext cx="124691" cy="122197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05055" y="4482670"/>
            <a:ext cx="6369477" cy="860420"/>
            <a:chOff x="1205055" y="4482670"/>
            <a:chExt cx="6369477" cy="860420"/>
          </a:xfrm>
        </p:grpSpPr>
        <p:sp>
          <p:nvSpPr>
            <p:cNvPr id="43" name="Rectangle 42"/>
            <p:cNvSpPr/>
            <p:nvPr/>
          </p:nvSpPr>
          <p:spPr>
            <a:xfrm>
              <a:off x="1205055" y="4912316"/>
              <a:ext cx="124691" cy="860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32417" y="4482670"/>
              <a:ext cx="124691" cy="860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49554" y="5257076"/>
              <a:ext cx="124691" cy="860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25442" y="4809573"/>
              <a:ext cx="124691" cy="860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68400" y="5214070"/>
              <a:ext cx="124691" cy="860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708" y="4646091"/>
              <a:ext cx="124691" cy="860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49841" y="5193342"/>
              <a:ext cx="124691" cy="860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4680973" y="3006100"/>
            <a:ext cx="124691" cy="860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98436" y="3006100"/>
            <a:ext cx="124691" cy="860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1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Succinct Garbling and Succinct Obfuscation </a:t>
            </a:r>
          </a:p>
          <a:p>
            <a:pPr lvl="1"/>
            <a:r>
              <a:rPr lang="en-US" dirty="0" smtClean="0"/>
              <a:t>Bounded memory for TM and RAM </a:t>
            </a:r>
            <a:r>
              <a:rPr lang="en-US" sz="2000" dirty="0" smtClean="0"/>
              <a:t>[</a:t>
            </a:r>
            <a:r>
              <a:rPr lang="en-US" sz="2000" dirty="0" smtClean="0"/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LPT14, </a:t>
            </a:r>
            <a:r>
              <a:rPr lang="en-US" sz="2000" dirty="0" smtClean="0"/>
              <a:t>CHJV14]</a:t>
            </a:r>
            <a:endParaRPr lang="en-US" dirty="0" smtClean="0"/>
          </a:p>
          <a:p>
            <a:pPr lvl="1"/>
            <a:r>
              <a:rPr lang="en-US" dirty="0" smtClean="0"/>
              <a:t>Unbounded memory for TM [KLW14]</a:t>
            </a:r>
          </a:p>
          <a:p>
            <a:r>
              <a:rPr lang="en-US" dirty="0" smtClean="0"/>
              <a:t>Open problems</a:t>
            </a:r>
          </a:p>
          <a:p>
            <a:pPr lvl="1"/>
            <a:r>
              <a:rPr lang="en-US" dirty="0" smtClean="0"/>
              <a:t>Unbounded memory for </a:t>
            </a:r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Simpler </a:t>
            </a:r>
            <a:r>
              <a:rPr lang="en-US" dirty="0" smtClean="0"/>
              <a:t>constructions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79" y="4488992"/>
            <a:ext cx="3397303" cy="20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7784" y="198536"/>
            <a:ext cx="7772400" cy="150669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64" y="1501842"/>
            <a:ext cx="1362320" cy="2930735"/>
          </a:xfrm>
          <a:prstGeom prst="rect">
            <a:avLst/>
          </a:prstGeom>
        </p:spPr>
      </p:pic>
      <p:pic>
        <p:nvPicPr>
          <p:cNvPr id="17" name="Picture 2" descr="http://jonbarron.org/sites/default/files/images/elephant_in_the_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98" y="4229187"/>
            <a:ext cx="2548662" cy="23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1" y="1955586"/>
            <a:ext cx="3768005" cy="22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Garbled Circuits?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6508" y="3300861"/>
            <a:ext cx="48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 			          Bob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352" y="1854089"/>
            <a:ext cx="929927" cy="13700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7367" y="1849005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186260" y="2402553"/>
            <a:ext cx="20267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7669" y="1849005"/>
                <a:ext cx="9613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669" y="1849005"/>
                <a:ext cx="96130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 Diagonal Corner Rectangle 10"/>
              <p:cNvSpPr/>
              <p:nvPr/>
            </p:nvSpPr>
            <p:spPr>
              <a:xfrm>
                <a:off x="6682068" y="2816308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ound Diagonal Corner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68" y="2816308"/>
                <a:ext cx="659609" cy="393443"/>
              </a:xfrm>
              <a:prstGeom prst="round2DiagRect">
                <a:avLst/>
              </a:prstGeom>
              <a:blipFill rotWithShape="0">
                <a:blip r:embed="rId5"/>
                <a:stretch>
                  <a:fillRect l="-15741" r="-926"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 Diagonal Corner Rectangle 11"/>
              <p:cNvSpPr/>
              <p:nvPr/>
            </p:nvSpPr>
            <p:spPr>
              <a:xfrm>
                <a:off x="2064510" y="1418397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ound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10" y="1418397"/>
                <a:ext cx="659609" cy="393443"/>
              </a:xfrm>
              <a:prstGeom prst="round2DiagRect">
                <a:avLst/>
              </a:prstGeom>
              <a:blipFill rotWithShape="0">
                <a:blip r:embed="rId6"/>
                <a:stretch>
                  <a:fillRect l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753035" y="4177540"/>
              <a:ext cx="7915836" cy="100584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738812"/>
                    <a:gridCol w="1103420"/>
                    <a:gridCol w="1420053"/>
                    <a:gridCol w="1704162"/>
                    <a:gridCol w="1506071"/>
                    <a:gridCol w="1443318"/>
                  </a:tblGrid>
                  <a:tr h="19543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Assumption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Communication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Alice’s</a:t>
                          </a:r>
                          <a:r>
                            <a:rPr lang="en-US" baseline="0" dirty="0" smtClean="0"/>
                            <a:t> work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Bob’s work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Yao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Circuits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OWFs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err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753035" y="4177540"/>
              <a:ext cx="7915836" cy="100584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738812"/>
                    <a:gridCol w="1103420"/>
                    <a:gridCol w="1420053"/>
                    <a:gridCol w="1704162"/>
                    <a:gridCol w="1506071"/>
                    <a:gridCol w="144331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Assumption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Communication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Alice’s</a:t>
                          </a:r>
                          <a:r>
                            <a:rPr lang="en-US" baseline="0" dirty="0" smtClean="0"/>
                            <a:t> work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Bob’s work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Yao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Circuits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OWFs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91429" t="-61321" r="-173214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30364" t="-61321" r="-9635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48523" t="-61321" r="-422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ounded Rectangular Callout 12"/>
          <p:cNvSpPr/>
          <p:nvPr/>
        </p:nvSpPr>
        <p:spPr>
          <a:xfrm>
            <a:off x="394447" y="5360882"/>
            <a:ext cx="6287621" cy="779769"/>
          </a:xfrm>
          <a:prstGeom prst="wedgeRoundRectCallout">
            <a:avLst>
              <a:gd name="adj1" fmla="val -25391"/>
              <a:gd name="adj2" fmla="val -11012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not hope to do much better than this for circuits!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TM/RAM?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5</a:t>
            </a:fld>
            <a:endParaRPr lang="en-US" dirty="0"/>
          </a:p>
        </p:txBody>
      </p:sp>
      <p:pic>
        <p:nvPicPr>
          <p:cNvPr id="1028" name="Picture 4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1" y="2140593"/>
            <a:ext cx="1508468" cy="10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www.clker.com/cliparts/n/J/k/h/g/T/electronic-circui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clker.com/cliparts/n/J/k/h/g/T/electronic-circuit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50" y="1806886"/>
            <a:ext cx="1757760" cy="14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419233" y="2628237"/>
            <a:ext cx="76272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4" descr="http://vignette1.wikia.nocookie.net/wwstechnology/images/a/ac/RAM-0.jpg/revision/latest?cb=20140922143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35" y="2283842"/>
            <a:ext cx="1263244" cy="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3229179"/>
                <a:ext cx="1161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29179"/>
                <a:ext cx="11617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38976"/>
                <a:ext cx="7959538" cy="14764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Description Size –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Running Time    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Circuit Representation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38976"/>
                <a:ext cx="7959538" cy="1476496"/>
              </a:xfrm>
              <a:blipFill rotWithShape="0">
                <a:blip r:embed="rId6"/>
                <a:stretch>
                  <a:fillRect l="-1378" t="-9053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297675"/>
                  </p:ext>
                </p:extLst>
              </p:nvPr>
            </p:nvGraphicFramePr>
            <p:xfrm>
              <a:off x="848373" y="3884379"/>
              <a:ext cx="7064530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00513"/>
                    <a:gridCol w="566401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≪ 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and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baseline="0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func>
                                    <m:funcPr>
                                      <m:ctrlPr>
                                        <a:rPr lang="en-US" sz="2400" i="1" baseline="0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baseline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 baseline="0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RAM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≪ 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dirty="0" smtClean="0"/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i="1" baseline="0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 baseline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i="1" baseline="0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≪</m:t>
                              </m:r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297675"/>
                  </p:ext>
                </p:extLst>
              </p:nvPr>
            </p:nvGraphicFramePr>
            <p:xfrm>
              <a:off x="848373" y="3884379"/>
              <a:ext cx="7064530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00513"/>
                    <a:gridCol w="5664017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4839" t="-10526" r="-430" b="-127632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RAM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4839" t="-112000" r="-430" b="-29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695222" y="2624989"/>
            <a:ext cx="106416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70970" y="2440323"/>
                <a:ext cx="1161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970" y="2440323"/>
                <a:ext cx="116178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32009" y="3340897"/>
                <a:ext cx="1161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009" y="3340897"/>
                <a:ext cx="116178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4831977" y="4912659"/>
                <a:ext cx="4141694" cy="1443692"/>
              </a:xfrm>
              <a:prstGeom prst="wedgeRoundRectCallout">
                <a:avLst>
                  <a:gd name="adj1" fmla="val -25018"/>
                  <a:gd name="adj2" fmla="val -62312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We know how to do it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/>
                  <a:t> from OWFs!</a:t>
                </a:r>
              </a:p>
              <a:p>
                <a:pPr algn="ctr"/>
                <a:r>
                  <a:rPr lang="en-US" sz="2800" dirty="0" smtClean="0"/>
                  <a:t>[LO13, GHL+14,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800" dirty="0" smtClean="0"/>
                  <a:t>LOS15]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77" y="4912659"/>
                <a:ext cx="4141694" cy="1443692"/>
              </a:xfrm>
              <a:prstGeom prst="wedgeRoundRectCallout">
                <a:avLst>
                  <a:gd name="adj1" fmla="val -25018"/>
                  <a:gd name="adj2" fmla="val -62312"/>
                  <a:gd name="adj3" fmla="val 16667"/>
                </a:avLst>
              </a:prstGeom>
              <a:blipFill rotWithShape="0">
                <a:blip r:embed="rId10"/>
                <a:stretch>
                  <a:fillRect b="-8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312894" y="3801035"/>
            <a:ext cx="1106339" cy="1089282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" grpId="0"/>
      <p:bldP spid="18" grpId="0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Defining: Succinct Garbling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6508" y="3300861"/>
            <a:ext cx="48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 			          Bob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352" y="1854089"/>
            <a:ext cx="929927" cy="13700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7367" y="1849005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186260" y="2402553"/>
            <a:ext cx="20267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7669" y="1849005"/>
                <a:ext cx="9613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669" y="1849005"/>
                <a:ext cx="96130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 Diagonal Corner Rectangle 10"/>
              <p:cNvSpPr/>
              <p:nvPr/>
            </p:nvSpPr>
            <p:spPr>
              <a:xfrm>
                <a:off x="6682068" y="2816308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ound Diagonal Corner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68" y="2816308"/>
                <a:ext cx="659609" cy="393443"/>
              </a:xfrm>
              <a:prstGeom prst="round2DiagRect">
                <a:avLst/>
              </a:prstGeom>
              <a:blipFill rotWithShape="0">
                <a:blip r:embed="rId5"/>
                <a:stretch>
                  <a:fillRect l="-25926" r="-8333"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 Diagonal Corner Rectangle 11"/>
              <p:cNvSpPr/>
              <p:nvPr/>
            </p:nvSpPr>
            <p:spPr>
              <a:xfrm>
                <a:off x="2064510" y="1418397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ound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10" y="1418397"/>
                <a:ext cx="659609" cy="393443"/>
              </a:xfrm>
              <a:prstGeom prst="round2DiagRect">
                <a:avLst/>
              </a:prstGeom>
              <a:blipFill rotWithShape="0">
                <a:blip r:embed="rId6"/>
                <a:stretch>
                  <a:fillRect l="-12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836530"/>
                  </p:ext>
                </p:extLst>
              </p:nvPr>
            </p:nvGraphicFramePr>
            <p:xfrm>
              <a:off x="753035" y="4177540"/>
              <a:ext cx="7915836" cy="7366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738812"/>
                    <a:gridCol w="1103420"/>
                    <a:gridCol w="1420053"/>
                    <a:gridCol w="1704162"/>
                    <a:gridCol w="1506071"/>
                    <a:gridCol w="1443318"/>
                  </a:tblGrid>
                  <a:tr h="19543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Assumption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Communication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Alice’s</a:t>
                          </a:r>
                          <a:r>
                            <a:rPr lang="en-US" baseline="0" dirty="0" smtClean="0"/>
                            <a:t> work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Bob’s work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TM/RAM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836530"/>
                  </p:ext>
                </p:extLst>
              </p:nvPr>
            </p:nvGraphicFramePr>
            <p:xfrm>
              <a:off x="753035" y="4177540"/>
              <a:ext cx="7915836" cy="7366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738812"/>
                    <a:gridCol w="1103420"/>
                    <a:gridCol w="1420053"/>
                    <a:gridCol w="1704162"/>
                    <a:gridCol w="1506071"/>
                    <a:gridCol w="144331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Assumption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Communication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Alice’s</a:t>
                          </a:r>
                          <a:r>
                            <a:rPr lang="en-US" baseline="0" dirty="0" smtClean="0"/>
                            <a:t> work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Bob’s work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TM/RAM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91429" t="-108197" r="-17321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30364" t="-108197" r="-9635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03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Succinct Garbling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190785"/>
                  </p:ext>
                </p:extLst>
              </p:nvPr>
            </p:nvGraphicFramePr>
            <p:xfrm>
              <a:off x="125506" y="1882575"/>
              <a:ext cx="8848165" cy="23876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174376"/>
                    <a:gridCol w="1073859"/>
                    <a:gridCol w="1373506"/>
                    <a:gridCol w="1945341"/>
                    <a:gridCol w="1837765"/>
                    <a:gridCol w="1443318"/>
                  </a:tblGrid>
                  <a:tr h="19543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Assumption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Communication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Alice’s</a:t>
                          </a:r>
                          <a:r>
                            <a:rPr lang="en-US" baseline="0" dirty="0" smtClean="0"/>
                            <a:t> work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Bob’s work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Goal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TM/RAM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GKP+13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Ext WE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LP</a:t>
                          </a:r>
                          <a:r>
                            <a:rPr lang="en-US" dirty="0" smtClean="0"/>
                            <a:t>T14</a:t>
                          </a:r>
                        </a:p>
                        <a:p>
                          <a:r>
                            <a:rPr lang="en-US" dirty="0" smtClean="0"/>
                            <a:t>CHJV14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TM/RAM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iO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KLW14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iO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|,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190785"/>
                  </p:ext>
                </p:extLst>
              </p:nvPr>
            </p:nvGraphicFramePr>
            <p:xfrm>
              <a:off x="125506" y="1882575"/>
              <a:ext cx="8848165" cy="23876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174376"/>
                    <a:gridCol w="1073859"/>
                    <a:gridCol w="1373506"/>
                    <a:gridCol w="1945341"/>
                    <a:gridCol w="1837765"/>
                    <a:gridCol w="144331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Model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Assumption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Communication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Alice’s</a:t>
                          </a:r>
                          <a:r>
                            <a:rPr lang="en-US" baseline="0" dirty="0" smtClean="0"/>
                            <a:t> work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Bob’s work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Goal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TM/RAM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3274" t="-106557" r="-380088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520" t="-106557" r="-169279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49" t="-106557" r="-78808" b="-4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3080" t="-106557" r="-422" b="-44754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GKP+13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Ext WE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520" t="-206557" r="-169279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49" t="-206557" r="-78808" b="-3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3080" t="-206557" r="-422" b="-34754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</a:t>
                          </a: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LP</a:t>
                          </a:r>
                          <a:r>
                            <a:rPr lang="en-US" dirty="0" smtClean="0"/>
                            <a:t>T14</a:t>
                          </a:r>
                        </a:p>
                        <a:p>
                          <a:r>
                            <a:rPr lang="en-US" dirty="0" smtClean="0"/>
                            <a:t>CHJV14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TM/RAM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iO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520" t="-176415" r="-16927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49" t="-176415" r="-788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3080" t="-176415" r="-422" b="-1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KLW14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iO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86520" t="-279048" r="-169279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49" t="-279048" r="-78808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13080" t="-279048" r="-422" b="-9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28650" y="5137151"/>
                <a:ext cx="4068856" cy="12192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is the max memory size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is the security parameter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Ignoring log factors!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137151"/>
                <a:ext cx="4068856" cy="1219200"/>
              </a:xfrm>
              <a:prstGeom prst="roundRect">
                <a:avLst/>
              </a:prstGeom>
              <a:blipFill rotWithShape="0">
                <a:blip r:embed="rId3"/>
                <a:stretch>
                  <a:fillRect l="-448" t="-2475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7"/>
              <p:cNvSpPr/>
              <p:nvPr/>
            </p:nvSpPr>
            <p:spPr>
              <a:xfrm>
                <a:off x="4796117" y="4904069"/>
                <a:ext cx="3110754" cy="1219200"/>
              </a:xfrm>
              <a:prstGeom prst="wedgeEllipseCallout">
                <a:avLst>
                  <a:gd name="adj1" fmla="val -116918"/>
                  <a:gd name="adj2" fmla="val -16922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Polynomial Hardness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Oval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17" y="4904069"/>
                <a:ext cx="3110754" cy="1219200"/>
              </a:xfrm>
              <a:prstGeom prst="wedgeEllipseCallout">
                <a:avLst>
                  <a:gd name="adj1" fmla="val -116918"/>
                  <a:gd name="adj2" fmla="val -169223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5931273" y="1264024"/>
            <a:ext cx="3110754" cy="860986"/>
          </a:xfrm>
          <a:prstGeom prst="wedgeEllipseCallout">
            <a:avLst>
              <a:gd name="adj1" fmla="val -147177"/>
              <a:gd name="adj2" fmla="val 1116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Implausibility [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GHW14]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Secure Computation with low computation cost for one </a:t>
            </a:r>
            <a:r>
              <a:rPr lang="en-US" dirty="0" smtClean="0"/>
              <a:t>party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1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1: MPC with unbalanced load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2983" y="3573153"/>
            <a:ext cx="48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 			          Bob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827" y="2126381"/>
            <a:ext cx="929927" cy="13700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842" y="2121297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 Diagonal Corner Rectangle 8"/>
              <p:cNvSpPr/>
              <p:nvPr/>
            </p:nvSpPr>
            <p:spPr>
              <a:xfrm>
                <a:off x="6901777" y="3292841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ound Diagonal Corner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777" y="3292841"/>
                <a:ext cx="659609" cy="393443"/>
              </a:xfrm>
              <a:prstGeom prst="round2DiagRect">
                <a:avLst/>
              </a:prstGeom>
              <a:blipFill rotWithShape="0">
                <a:blip r:embed="rId4"/>
                <a:stretch>
                  <a:fillRect l="-54630" r="-37963"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 Diagonal Corner Rectangle 9"/>
              <p:cNvSpPr/>
              <p:nvPr/>
            </p:nvSpPr>
            <p:spPr>
              <a:xfrm>
                <a:off x="2080985" y="1690689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ound Diagonal Corner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985" y="1690689"/>
                <a:ext cx="659609" cy="393443"/>
              </a:xfrm>
              <a:prstGeom prst="round2Diag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 Diagonal Corner Rectangle 10"/>
              <p:cNvSpPr/>
              <p:nvPr/>
            </p:nvSpPr>
            <p:spPr>
              <a:xfrm>
                <a:off x="5631422" y="1690689"/>
                <a:ext cx="659609" cy="393443"/>
              </a:xfrm>
              <a:prstGeom prst="round2Diag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ound Diagonal Corner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422" y="1690689"/>
                <a:ext cx="659609" cy="393443"/>
              </a:xfrm>
              <a:prstGeom prst="round2Diag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202735" y="2674845"/>
            <a:ext cx="20267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53652" y="3088600"/>
            <a:ext cx="2026763" cy="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56454" y="2620623"/>
                <a:ext cx="815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54" y="2620623"/>
                <a:ext cx="81554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2949147" y="3292841"/>
                <a:ext cx="2405448" cy="1715764"/>
              </a:xfrm>
              <a:prstGeom prst="wedgeRectCallout">
                <a:avLst>
                  <a:gd name="adj1" fmla="val -647"/>
                  <a:gd name="adj2" fmla="val -66758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on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outputs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Garble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47" y="3292841"/>
                <a:ext cx="2405448" cy="1715764"/>
              </a:xfrm>
              <a:prstGeom prst="wedgeRectCallout">
                <a:avLst>
                  <a:gd name="adj1" fmla="val -647"/>
                  <a:gd name="adj2" fmla="val -66758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23605" y="1591859"/>
                <a:ext cx="522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605" y="1591859"/>
                <a:ext cx="52238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22136" y="5475161"/>
            <a:ext cx="7647709" cy="10224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Alice’s work grows with the description size of the machine M and not with its running time. The idea builds on [IK00, IK02]</a:t>
            </a:r>
          </a:p>
        </p:txBody>
      </p:sp>
    </p:spTree>
    <p:extLst>
      <p:ext uri="{BB962C8B-B14F-4D97-AF65-F5344CB8AC3E}">
        <p14:creationId xmlns:p14="http://schemas.microsoft.com/office/powerpoint/2010/main" val="1515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49024</TotalTime>
  <Words>895</Words>
  <Application>Microsoft Office PowerPoint</Application>
  <PresentationFormat>On-screen Show (4:3)</PresentationFormat>
  <Paragraphs>382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 Math</vt:lpstr>
      <vt:lpstr>Comic Sans MS</vt:lpstr>
      <vt:lpstr>French Script MT</vt:lpstr>
      <vt:lpstr>Times New Roman</vt:lpstr>
      <vt:lpstr>Verdana</vt:lpstr>
      <vt:lpstr>Office Theme</vt:lpstr>
      <vt:lpstr>Succinct Garbling and its Applications</vt:lpstr>
      <vt:lpstr>Garbled Circuits [Yao82]</vt:lpstr>
      <vt:lpstr>What are Garbled Circuits?</vt:lpstr>
      <vt:lpstr>What are Garbled Circuits?</vt:lpstr>
      <vt:lpstr>What about TM/RAM?</vt:lpstr>
      <vt:lpstr>Defining: Succinct Garbling</vt:lpstr>
      <vt:lpstr>Results on Succinct Garbling</vt:lpstr>
      <vt:lpstr>Applications</vt:lpstr>
      <vt:lpstr>Application 1: MPC with unbalanced load </vt:lpstr>
      <vt:lpstr>Applications</vt:lpstr>
      <vt:lpstr>Application 2: iO for TM/RAM </vt:lpstr>
      <vt:lpstr>Obfuscation - Informal</vt:lpstr>
      <vt:lpstr>Indistinguishability Obfuscation [B+01, GR07]</vt:lpstr>
      <vt:lpstr>Positive results on iO</vt:lpstr>
      <vt:lpstr>Application 2: iO for TM/RAM </vt:lpstr>
      <vt:lpstr>Application 2: iO for TM/RAM </vt:lpstr>
      <vt:lpstr>Application 2: iO for TM/RAM </vt:lpstr>
      <vt:lpstr>Application 2: iO for TM/RAM </vt:lpstr>
      <vt:lpstr>Application 2: iO for TM/RAM </vt:lpstr>
      <vt:lpstr>Application 2: iO for TM/RAM </vt:lpstr>
      <vt:lpstr>Applications</vt:lpstr>
      <vt:lpstr>Application 3: FE for TM/RAM [SW06,…,O’Neil10,BSW11,GGHRSW13,BCP14,ABGSZ14…]</vt:lpstr>
      <vt:lpstr>Application 3: FE for TM/RAM [SW06,…,O’Neil10,BSW11,GGHRSW13,BCP14,ABGSZ14…]</vt:lpstr>
      <vt:lpstr>Applications</vt:lpstr>
      <vt:lpstr>How do we do it?</vt:lpstr>
      <vt:lpstr>Yao’s Garbled circuits</vt:lpstr>
      <vt:lpstr>Yao’s Garbled circuits</vt:lpstr>
      <vt:lpstr>Garbling Turing Machines</vt:lpstr>
      <vt:lpstr>Garbing Turing Machines</vt:lpstr>
      <vt:lpstr>Bounded Memory Security Proof via Puncturing</vt:lpstr>
      <vt:lpstr>Bounded Memory Security Proof via Puncturing</vt:lpstr>
      <vt:lpstr>Extending to unbounded memory for Turning Machines [KLW14]</vt:lpstr>
      <vt:lpstr>Conclusion and Future Work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Indistinguishability Obfuscation and Applications</dc:title>
  <dc:creator>Sanjam Garg</dc:creator>
  <cp:lastModifiedBy>Sanjam Garg</cp:lastModifiedBy>
  <cp:revision>507</cp:revision>
  <dcterms:created xsi:type="dcterms:W3CDTF">2013-11-05T02:06:40Z</dcterms:created>
  <dcterms:modified xsi:type="dcterms:W3CDTF">2015-04-01T02:31:59Z</dcterms:modified>
</cp:coreProperties>
</file>