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2" r:id="rId6"/>
    <p:sldId id="309" r:id="rId7"/>
    <p:sldId id="280" r:id="rId8"/>
    <p:sldId id="281" r:id="rId9"/>
    <p:sldId id="284" r:id="rId10"/>
    <p:sldId id="282" r:id="rId11"/>
    <p:sldId id="283" r:id="rId12"/>
    <p:sldId id="285" r:id="rId13"/>
    <p:sldId id="321" r:id="rId14"/>
    <p:sldId id="310" r:id="rId15"/>
    <p:sldId id="287" r:id="rId16"/>
    <p:sldId id="288" r:id="rId17"/>
    <p:sldId id="291" r:id="rId18"/>
    <p:sldId id="290" r:id="rId19"/>
    <p:sldId id="319" r:id="rId20"/>
    <p:sldId id="318" r:id="rId21"/>
    <p:sldId id="292" r:id="rId22"/>
    <p:sldId id="322" r:id="rId23"/>
    <p:sldId id="313" r:id="rId24"/>
    <p:sldId id="328" r:id="rId25"/>
    <p:sldId id="329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46B"/>
    <a:srgbClr val="181429"/>
    <a:srgbClr val="40346A"/>
    <a:srgbClr val="D5F3FF"/>
    <a:srgbClr val="4F566E"/>
    <a:srgbClr val="50566F"/>
    <a:srgbClr val="B9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 autoAdjust="0"/>
    <p:restoredTop sz="88075" autoAdjust="0"/>
  </p:normalViewPr>
  <p:slideViewPr>
    <p:cSldViewPr snapToGrid="0" snapToObjects="1">
      <p:cViewPr>
        <p:scale>
          <a:sx n="125" d="100"/>
          <a:sy n="125" d="100"/>
        </p:scale>
        <p:origin x="-11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6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BAA55-95E4-154F-8023-9FAC51EE4C9B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58D0-1FC4-3E4D-B622-C02E5ADAD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1D5D-492D-DB44-BE8A-DEE923F18B67}" type="datetimeFigureOut">
              <a:rPr lang="en-US" smtClean="0"/>
              <a:pPr/>
              <a:t>4/5/14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0FC30-D9C1-C348-9C5F-98122A282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FC30-D9C1-C348-9C5F-98122A2826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FC30-D9C1-C348-9C5F-98122A2826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FC30-D9C1-C348-9C5F-98122A2826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FC30-D9C1-C348-9C5F-98122A2826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0FC30-D9C1-C348-9C5F-98122A2826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51116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48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3993"/>
            <a:ext cx="8077200" cy="820195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4188"/>
            <a:ext cx="8077200" cy="345989"/>
          </a:xfrm>
          <a:solidFill>
            <a:schemeClr val="bg1">
              <a:lumMod val="40000"/>
              <a:lumOff val="60000"/>
            </a:schemeClr>
          </a:solidFill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36DF5B20-0F2C-D14A-9C74-CAEC269BDAB3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73864330-5B63-0B46-B255-32B7AB140963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0"/>
            <a:ext cx="9143999" cy="140817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48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45" y="155448"/>
            <a:ext cx="8438192" cy="1083112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ltGray">
          <a:xfrm>
            <a:off x="419100" y="2162230"/>
            <a:ext cx="8305801" cy="214123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48000" cap="flat" cmpd="thickThin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" y="2340668"/>
            <a:ext cx="8013192" cy="1815855"/>
          </a:xfrm>
        </p:spPr>
        <p:txBody>
          <a:bodyPr vert="horz" lIns="91440" tIns="0" rIns="91440" bIns="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4700" b="1" cap="none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1E2B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11303813-E126-5149-BC5B-36453C3CE137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CF880901-E2CD-D144-ACC0-B2E48757A7DF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2E9E5E7E-D27B-3044-8A79-BCF5DB162289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F298E1D2-3766-F543-BC13-CA4999926CFD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46CC84B-BE53-534A-8863-5A8A31074586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FF9F9A84-7723-2A4B-A9FC-36821F251FD2}" type="datetime9">
              <a:rPr lang="en-US" smtClean="0"/>
              <a:pPr/>
              <a:t>4/5/14 12:30 PM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Order-Preserving Encryption: A Survey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40000"/>
                <a:lumOff val="60000"/>
                <a:alpha val="36000"/>
              </a:schemeClr>
            </a:gs>
            <a:gs pos="19000">
              <a:schemeClr val="bg2">
                <a:tint val="48000"/>
                <a:satMod val="300000"/>
                <a:alpha val="46000"/>
              </a:schemeClr>
            </a:gs>
            <a:gs pos="60000">
              <a:schemeClr val="bg1">
                <a:lumMod val="20000"/>
                <a:lumOff val="80000"/>
                <a:alpha val="0"/>
              </a:schemeClr>
            </a:gs>
            <a:gs pos="100000">
              <a:schemeClr val="bg2">
                <a:shade val="30000"/>
                <a:alpha val="42000"/>
              </a:schemeClr>
            </a:gs>
          </a:gsLst>
          <a:lin ang="16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455"/>
            <a:ext cx="8229600" cy="486834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rgbClr val="000E75"/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1200"/>
        </a:spcBef>
        <a:spcAft>
          <a:spcPts val="0"/>
        </a:spcAft>
        <a:buClrTx/>
        <a:buSzPct val="80000"/>
        <a:buFont typeface="Wingdings 2"/>
        <a:buChar char=""/>
        <a:defRPr kumimoji="0"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ts val="1200"/>
        </a:spcBef>
        <a:buClrTx/>
        <a:buSzPct val="90000"/>
        <a:buFont typeface="Wingdings"/>
        <a:buChar char=""/>
        <a:defRPr kumimoji="0"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ts val="1200"/>
        </a:spcBef>
        <a:buClrTx/>
        <a:buFont typeface="Arial"/>
        <a:buChar char="▪"/>
        <a:defRPr kumimoji="0"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ts val="1200"/>
        </a:spcBef>
        <a:buClrTx/>
        <a:buFont typeface="Arial"/>
        <a:buChar char="▪"/>
        <a:defRPr kumimoji="0"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ts val="1200"/>
        </a:spcBef>
        <a:buClrTx/>
        <a:buFont typeface="Wingdings 3"/>
        <a:buChar char=""/>
        <a:defRPr kumimoji="0" lang="en-US" sz="2000" kern="120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23.png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Relationship Id="rId9" Type="http://schemas.openxmlformats.org/officeDocument/2006/relationships/image" Target="../media/image67.emf"/><Relationship Id="rId10" Type="http://schemas.openxmlformats.org/officeDocument/2006/relationships/image" Target="../media/image68.emf"/><Relationship Id="rId11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20" Type="http://schemas.openxmlformats.org/officeDocument/2006/relationships/image" Target="../media/image20.emf"/><Relationship Id="rId10" Type="http://schemas.openxmlformats.org/officeDocument/2006/relationships/image" Target="../media/image10.emf"/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5" Type="http://schemas.openxmlformats.org/officeDocument/2006/relationships/image" Target="../media/image15.emf"/><Relationship Id="rId16" Type="http://schemas.openxmlformats.org/officeDocument/2006/relationships/image" Target="../media/image16.emf"/><Relationship Id="rId17" Type="http://schemas.openxmlformats.org/officeDocument/2006/relationships/image" Target="../media/image17.emf"/><Relationship Id="rId18" Type="http://schemas.openxmlformats.org/officeDocument/2006/relationships/image" Target="../media/image18.emf"/><Relationship Id="rId1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481" y="2266518"/>
            <a:ext cx="8077200" cy="64043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Enhanced Chosen-</a:t>
            </a:r>
            <a:r>
              <a:rPr lang="en-US" sz="4400" dirty="0" err="1" smtClean="0"/>
              <a:t>Ciphertext</a:t>
            </a:r>
            <a:r>
              <a:rPr lang="en-US" sz="4400" dirty="0" smtClean="0"/>
              <a:t> Security and Applications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8023" y="3644806"/>
            <a:ext cx="2807954" cy="134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eill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Adam O’Neill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Georgetown University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83580" y="5397518"/>
            <a:ext cx="8376841" cy="83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Joint work with Dana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Dachman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-Soled (Univ. of Maryland), Georg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Fuchsbauer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(IST Austria), and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Payman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Mohassel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(Univ. of Calgary)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3954272"/>
            <a:ext cx="8229600" cy="1115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 does not imply 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Theorem.</a:t>
            </a:r>
            <a:r>
              <a:rPr lang="en-US" sz="2800" dirty="0" smtClean="0"/>
              <a:t> Let                                          be a </a:t>
            </a:r>
            <a:r>
              <a:rPr lang="en-US" sz="2800" dirty="0" smtClean="0">
                <a:solidFill>
                  <a:schemeClr val="accent5"/>
                </a:solidFill>
              </a:rPr>
              <a:t>CCA-secure RR-PKE scheme</a:t>
            </a:r>
            <a:r>
              <a:rPr lang="en-US" sz="2800" dirty="0" smtClean="0"/>
              <a:t>.  Then there is a  modified scheme          			            that remains CCA-secure but is </a:t>
            </a:r>
            <a:r>
              <a:rPr lang="en-US" sz="2800" dirty="0" smtClean="0">
                <a:solidFill>
                  <a:schemeClr val="accent1"/>
                </a:solidFill>
              </a:rPr>
              <a:t>not ECCA-secure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Motivates finding </a:t>
            </a:r>
            <a:r>
              <a:rPr lang="en-US" sz="2800" dirty="0" smtClean="0">
                <a:solidFill>
                  <a:schemeClr val="accent4"/>
                </a:solidFill>
              </a:rPr>
              <a:t>new (or existing) constructions </a:t>
            </a:r>
            <a:r>
              <a:rPr lang="en-US" sz="2800" dirty="0" smtClean="0"/>
              <a:t>that can be proven </a:t>
            </a:r>
            <a:r>
              <a:rPr lang="en-US" sz="2800" dirty="0" smtClean="0">
                <a:solidFill>
                  <a:schemeClr val="accent1"/>
                </a:solidFill>
              </a:rPr>
              <a:t>ECCA-secure</a:t>
            </a:r>
            <a:r>
              <a:rPr lang="en-US" sz="28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93415"/>
            <a:ext cx="3288792" cy="56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" y="2468880"/>
            <a:ext cx="3562858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2: Constructions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09570" y="2082800"/>
            <a:ext cx="2873814" cy="63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Trapdoor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5"/>
                </a:solidFill>
              </a:rPr>
              <a:t>trapdoor function generator</a:t>
            </a:r>
            <a:r>
              <a:rPr lang="en-US" sz="2800" dirty="0" smtClean="0"/>
              <a:t>       is such that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where     describes a function on </a:t>
            </a:r>
            <a:r>
              <a:rPr lang="en-US" sz="2800" i="1" dirty="0" err="1" smtClean="0"/>
              <a:t>k</a:t>
            </a:r>
            <a:r>
              <a:rPr lang="en-US" sz="2800" dirty="0" smtClean="0"/>
              <a:t>-bits and          its inverse.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90" y="2123440"/>
            <a:ext cx="28702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220" y="1615440"/>
            <a:ext cx="5334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050" y="2697480"/>
            <a:ext cx="6858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830" y="2600960"/>
            <a:ext cx="838200" cy="66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</a:t>
            </a:r>
            <a:r>
              <a:rPr lang="en-US" dirty="0" err="1" smtClean="0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81" y="4454132"/>
            <a:ext cx="1148123" cy="13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113663" y="5486400"/>
            <a:ext cx="6299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63" y="5168900"/>
            <a:ext cx="1295400" cy="63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7663" y="6042351"/>
            <a:ext cx="21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</a:rPr>
              <a:t>Hard to guess 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endParaRPr lang="en-US" sz="24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One-</a:t>
            </a:r>
            <a:r>
              <a:rPr lang="en-US" dirty="0" err="1" smtClean="0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11" name="Group 37"/>
          <p:cNvGrpSpPr/>
          <p:nvPr/>
        </p:nvGrpSpPr>
        <p:grpSpPr>
          <a:xfrm>
            <a:off x="5408758" y="1667167"/>
            <a:ext cx="2592793" cy="3820361"/>
            <a:chOff x="5282669" y="1789188"/>
            <a:chExt cx="2592793" cy="3820361"/>
          </a:xfrm>
        </p:grpSpPr>
        <p:sp>
          <p:nvSpPr>
            <p:cNvPr id="15" name="Rectangle 14"/>
            <p:cNvSpPr/>
            <p:nvPr/>
          </p:nvSpPr>
          <p:spPr>
            <a:xfrm>
              <a:off x="6666422" y="1789188"/>
              <a:ext cx="1209040" cy="1209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5083206" y="3461375"/>
              <a:ext cx="1782679" cy="13837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777890" y="3824581"/>
              <a:ext cx="1991319" cy="1578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47"/>
            <p:cNvGrpSpPr/>
            <p:nvPr/>
          </p:nvGrpSpPr>
          <p:grpSpPr>
            <a:xfrm>
              <a:off x="5857448" y="3947184"/>
              <a:ext cx="1012174" cy="930765"/>
              <a:chOff x="2006600" y="3947184"/>
              <a:chExt cx="1012174" cy="930765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2555975" y="3947184"/>
                <a:ext cx="462799" cy="9307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rot="10800000">
                <a:off x="2006600" y="3947184"/>
                <a:ext cx="462799" cy="930765"/>
              </a:xfrm>
              <a:prstGeom prst="curvedLeftArrow">
                <a:avLst/>
              </a:prstGeom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81984" y="4177284"/>
                <a:ext cx="896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accent3"/>
                    </a:solidFill>
                  </a:rPr>
                  <a:t>Repeats</a:t>
                </a:r>
                <a:r>
                  <a:rPr lang="en-US" i="1" dirty="0" smtClean="0">
                    <a:solidFill>
                      <a:schemeClr val="accent3"/>
                    </a:solidFill>
                  </a:rPr>
                  <a:t>!</a:t>
                </a:r>
                <a:endParaRPr lang="en-US" i="1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249552" y="1990167"/>
            <a:ext cx="3219359" cy="2765761"/>
            <a:chOff x="5249552" y="1990167"/>
            <a:chExt cx="3219359" cy="276576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711" y="1990167"/>
              <a:ext cx="889000" cy="736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9552" y="3891195"/>
              <a:ext cx="584200" cy="533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0511" y="4019328"/>
              <a:ext cx="1168400" cy="736600"/>
            </a:xfrm>
            <a:prstGeom prst="rect">
              <a:avLst/>
            </a:prstGeom>
          </p:spPr>
        </p:pic>
      </p:grpSp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81" y="4454132"/>
            <a:ext cx="1148123" cy="13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3113663" y="5484812"/>
            <a:ext cx="6299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67663" y="6042351"/>
            <a:ext cx="21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</a:rPr>
              <a:t>Hard to guess </a:t>
            </a:r>
            <a:r>
              <a:rPr lang="en-US" sz="2400" i="1" dirty="0" err="1" smtClean="0">
                <a:solidFill>
                  <a:schemeClr val="accent3"/>
                </a:solidFill>
              </a:rPr>
              <a:t>x</a:t>
            </a:r>
            <a:endParaRPr lang="en-US" sz="2400" i="1" dirty="0" smtClean="0">
              <a:solidFill>
                <a:schemeClr val="accent3"/>
              </a:solidFill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57200" y="1532455"/>
            <a:ext cx="5989136" cy="4868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Introduced by [KMO’10]</a:t>
            </a:r>
          </a:p>
          <a:p>
            <a:pPr lvl="1"/>
            <a:r>
              <a:rPr lang="en-US" sz="2400" dirty="0" smtClean="0"/>
              <a:t>Constructions from </a:t>
            </a:r>
            <a:r>
              <a:rPr lang="en-US" sz="2400" dirty="0" err="1" smtClean="0">
                <a:solidFill>
                  <a:schemeClr val="accent5"/>
                </a:solidFill>
              </a:rPr>
              <a:t>lossy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[PW’08] and </a:t>
            </a:r>
            <a:r>
              <a:rPr lang="en-US" sz="2400" dirty="0" smtClean="0">
                <a:solidFill>
                  <a:schemeClr val="accent1"/>
                </a:solidFill>
              </a:rPr>
              <a:t>correlated-product </a:t>
            </a:r>
            <a:r>
              <a:rPr lang="en-US" sz="2400" dirty="0" smtClean="0"/>
              <a:t>[RS’09] TDFs.</a:t>
            </a:r>
          </a:p>
          <a:p>
            <a:pPr lvl="1"/>
            <a:r>
              <a:rPr lang="en-US" sz="2400" dirty="0" smtClean="0"/>
              <a:t>Implies CCA-secure PKE.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263" y="5085079"/>
            <a:ext cx="2184400" cy="7366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445001" y="2850469"/>
            <a:ext cx="3017520" cy="1509695"/>
            <a:chOff x="4445001" y="2850469"/>
            <a:chExt cx="3017520" cy="1509695"/>
          </a:xfrm>
        </p:grpSpPr>
        <p:grpSp>
          <p:nvGrpSpPr>
            <p:cNvPr id="27" name="Group 54"/>
            <p:cNvGrpSpPr/>
            <p:nvPr/>
          </p:nvGrpSpPr>
          <p:grpSpPr>
            <a:xfrm>
              <a:off x="4445001" y="2850469"/>
              <a:ext cx="3017520" cy="1509695"/>
              <a:chOff x="6593600" y="3418159"/>
              <a:chExt cx="3017520" cy="150969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500613" y="4550410"/>
                <a:ext cx="423725" cy="3774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16200000" flipH="1">
                <a:off x="7229806" y="4234117"/>
                <a:ext cx="325120" cy="302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6593600" y="3418159"/>
                <a:ext cx="3017520" cy="661253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/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80000"/>
                  <a:buFont typeface="Wingdings 2"/>
                  <a:buNone/>
                  <a:tabLst/>
                  <a:defRPr/>
                </a:pPr>
                <a:r>
                  <a:rPr lang="en-US" sz="2400" dirty="0" smtClean="0">
                    <a:solidFill>
                      <a:schemeClr val="accent5"/>
                    </a:solidFill>
                  </a:rPr>
                  <a:t>Require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86910" y="3211830"/>
              <a:ext cx="1159510" cy="4848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8744" y="1532455"/>
            <a:ext cx="8127095" cy="736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ECCA from </a:t>
            </a:r>
            <a:r>
              <a:rPr lang="en-US" dirty="0" err="1" smtClean="0"/>
              <a:t>ATDFs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455"/>
            <a:ext cx="8229600" cy="936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Theorem.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5"/>
                </a:solidFill>
              </a:rPr>
              <a:t>ATDFs</a:t>
            </a:r>
            <a:r>
              <a:rPr lang="en-US" sz="2800" dirty="0" smtClean="0"/>
              <a:t> implies (unique) </a:t>
            </a:r>
            <a:r>
              <a:rPr lang="en-US" sz="2800" dirty="0" smtClean="0">
                <a:solidFill>
                  <a:schemeClr val="accent4"/>
                </a:solidFill>
              </a:rPr>
              <a:t>ECCA-secure RR-PKE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705" y="2306320"/>
            <a:ext cx="787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</a:t>
            </a:r>
            <a:r>
              <a:rPr lang="en-US" sz="2800" dirty="0" smtClean="0">
                <a:solidFill>
                  <a:schemeClr val="tx2"/>
                </a:solidFill>
              </a:rPr>
              <a:t>reviously [KMO’10] constructed </a:t>
            </a:r>
            <a:r>
              <a:rPr lang="en-US" sz="2800" dirty="0" smtClean="0">
                <a:solidFill>
                  <a:srgbClr val="B90202"/>
                </a:solidFill>
              </a:rPr>
              <a:t>CCA-secure PKE </a:t>
            </a:r>
            <a:r>
              <a:rPr lang="en-US" sz="2800" dirty="0" smtClean="0">
                <a:solidFill>
                  <a:schemeClr val="tx2"/>
                </a:solidFill>
              </a:rPr>
              <a:t>from </a:t>
            </a:r>
            <a:r>
              <a:rPr lang="en-US" sz="2800" dirty="0" smtClean="0">
                <a:solidFill>
                  <a:schemeClr val="accent5"/>
                </a:solidFill>
              </a:rPr>
              <a:t>ATDFs</a:t>
            </a:r>
            <a:r>
              <a:rPr lang="en-US" sz="2800" dirty="0" smtClean="0">
                <a:solidFill>
                  <a:schemeClr val="tx2"/>
                </a:solidFill>
              </a:rPr>
              <a:t>, so let’s start there.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The approach of [KMO’10] is as follows: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First construct a </a:t>
            </a:r>
            <a:r>
              <a:rPr lang="en-US" sz="2800" dirty="0" smtClean="0">
                <a:solidFill>
                  <a:schemeClr val="accent3"/>
                </a:solidFill>
              </a:rPr>
              <a:t>“one-bit” </a:t>
            </a:r>
            <a:r>
              <a:rPr lang="en-US" sz="2800" dirty="0" smtClean="0">
                <a:solidFill>
                  <a:srgbClr val="B90202"/>
                </a:solidFill>
              </a:rPr>
              <a:t>CCA-secure scheme </a:t>
            </a:r>
            <a:r>
              <a:rPr lang="en-US" sz="2800" dirty="0" smtClean="0">
                <a:solidFill>
                  <a:schemeClr val="tx2"/>
                </a:solidFill>
              </a:rPr>
              <a:t>from </a:t>
            </a:r>
            <a:r>
              <a:rPr lang="en-US" sz="2800" dirty="0" smtClean="0">
                <a:solidFill>
                  <a:schemeClr val="accent5"/>
                </a:solidFill>
              </a:rPr>
              <a:t>ATDFs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Then compile the </a:t>
            </a:r>
            <a:r>
              <a:rPr lang="en-US" sz="2800" dirty="0" smtClean="0">
                <a:solidFill>
                  <a:schemeClr val="accent3"/>
                </a:solidFill>
              </a:rPr>
              <a:t>“one-bit” </a:t>
            </a:r>
            <a:r>
              <a:rPr lang="en-US" sz="2800" dirty="0" smtClean="0">
                <a:solidFill>
                  <a:schemeClr val="tx2"/>
                </a:solidFill>
              </a:rPr>
              <a:t>scheme to a </a:t>
            </a:r>
            <a:r>
              <a:rPr lang="en-US" sz="2800" dirty="0" smtClean="0">
                <a:solidFill>
                  <a:schemeClr val="accent3"/>
                </a:solidFill>
              </a:rPr>
              <a:t>“many-bit” </a:t>
            </a:r>
            <a:r>
              <a:rPr lang="en-US" sz="2800" dirty="0" smtClean="0">
                <a:solidFill>
                  <a:schemeClr val="tx2"/>
                </a:solidFill>
              </a:rPr>
              <a:t>scheme using [MS’09].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accent5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37360" y="3200400"/>
            <a:ext cx="455168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“Naïve” One-Bit CCA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455"/>
            <a:ext cx="8229600" cy="10177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Let       be a </a:t>
            </a:r>
            <a:r>
              <a:rPr lang="en-US" sz="2800" dirty="0" smtClean="0">
                <a:solidFill>
                  <a:schemeClr val="accent5"/>
                </a:solidFill>
              </a:rPr>
              <a:t>TDF generator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chemeClr val="accent3"/>
                </a:solidFill>
              </a:rPr>
              <a:t>hardcore bit</a:t>
            </a:r>
            <a:r>
              <a:rPr lang="en-US" sz="2800" dirty="0" smtClean="0"/>
              <a:t>      .  Define the one-bit encryption algorithm via: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" y="1615440"/>
            <a:ext cx="5334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374" y="1635760"/>
            <a:ext cx="635000" cy="482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459294"/>
            <a:ext cx="8229600" cy="101770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trivially malleable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no matter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assumed about the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hardcore bit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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51017" y="3514507"/>
            <a:ext cx="4267200" cy="1240373"/>
            <a:chOff x="5245097" y="3118267"/>
            <a:chExt cx="4267200" cy="1240373"/>
          </a:xfrm>
        </p:grpSpPr>
        <p:sp>
          <p:nvSpPr>
            <p:cNvPr id="15" name="Oval 14"/>
            <p:cNvSpPr/>
            <p:nvPr/>
          </p:nvSpPr>
          <p:spPr>
            <a:xfrm>
              <a:off x="5245097" y="3666490"/>
              <a:ext cx="1219199" cy="6921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 flipV="1">
              <a:off x="6494778" y="3596640"/>
              <a:ext cx="351596" cy="325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494777" y="3118267"/>
              <a:ext cx="3017520" cy="661253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/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80000"/>
                <a:buFont typeface="Wingdings 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Hardcore bit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79" y="3125704"/>
            <a:ext cx="4598239" cy="1710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One-Bit CCA Scheme [KMO’10]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455"/>
            <a:ext cx="8229600" cy="10177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Let</a:t>
            </a:r>
            <a:r>
              <a:rPr lang="en-US" sz="2600" dirty="0" smtClean="0">
                <a:solidFill>
                  <a:schemeClr val="accent5"/>
                </a:solidFill>
              </a:rPr>
              <a:t>       be a TDF generator </a:t>
            </a:r>
            <a:r>
              <a:rPr lang="en-US" sz="2600" dirty="0" smtClean="0"/>
              <a:t>with </a:t>
            </a:r>
            <a:r>
              <a:rPr lang="en-US" sz="2600" dirty="0" smtClean="0">
                <a:solidFill>
                  <a:schemeClr val="accent3"/>
                </a:solidFill>
              </a:rPr>
              <a:t>hardcore bit</a:t>
            </a:r>
            <a:r>
              <a:rPr lang="en-US" sz="2600" dirty="0" smtClean="0"/>
              <a:t>      .  Define the one-bit encryption algorithm via: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9"/>
          <p:cNvGrpSpPr/>
          <p:nvPr/>
        </p:nvGrpSpPr>
        <p:grpSpPr>
          <a:xfrm>
            <a:off x="2684778" y="2540000"/>
            <a:ext cx="3810000" cy="2590800"/>
            <a:chOff x="2684778" y="2550160"/>
            <a:chExt cx="3810000" cy="2590800"/>
          </a:xfrm>
        </p:grpSpPr>
        <p:sp>
          <p:nvSpPr>
            <p:cNvPr id="9" name="Rectangle 8"/>
            <p:cNvSpPr/>
            <p:nvPr/>
          </p:nvSpPr>
          <p:spPr>
            <a:xfrm>
              <a:off x="2684778" y="2550160"/>
              <a:ext cx="3810000" cy="2590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778" y="2550160"/>
              <a:ext cx="3810000" cy="25908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10" y="1615440"/>
            <a:ext cx="5334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814" y="1615440"/>
            <a:ext cx="635000" cy="4826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44334"/>
            <a:ext cx="8229600" cy="1733986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118872" lvl="0" defTabSz="914400">
              <a:spcBef>
                <a:spcPts val="1200"/>
              </a:spcBef>
              <a:buSzPct val="80000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But this approach is not sufficient for us </a:t>
            </a: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because:</a:t>
            </a:r>
          </a:p>
          <a:p>
            <a:pPr marL="1033272" lvl="1" indent="-457200" defTabSz="914400">
              <a:spcBef>
                <a:spcPts val="1200"/>
              </a:spcBef>
              <a:buSzPct val="80000"/>
              <a:buFont typeface="Arial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sym typeface="Wingdings"/>
              </a:rPr>
              <a:t>	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It gives </a:t>
            </a:r>
            <a:r>
              <a:rPr lang="en-US" sz="2800" dirty="0" smtClean="0">
                <a:solidFill>
                  <a:schemeClr val="accent4"/>
                </a:solidFill>
              </a:rPr>
              <a:t>non-unique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randomness recovery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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33272" lvl="1" indent="-457200" defTabSz="914400">
              <a:spcBef>
                <a:spcPts val="1200"/>
              </a:spcBef>
              <a:buSzPct val="80000"/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[MS’09</a:t>
            </a:r>
            <a:r>
              <a:rPr lang="en-US" sz="2800" dirty="0" smtClean="0">
                <a:solidFill>
                  <a:schemeClr val="accent4"/>
                </a:solidFill>
              </a:rPr>
              <a:t>] </a:t>
            </a:r>
            <a:r>
              <a:rPr lang="en-US" sz="2800" dirty="0" smtClean="0">
                <a:solidFill>
                  <a:srgbClr val="181429"/>
                </a:solidFill>
              </a:rPr>
              <a:t>compiler preserves neither </a:t>
            </a:r>
            <a:r>
              <a:rPr lang="en-US" sz="2800" dirty="0" smtClean="0">
                <a:solidFill>
                  <a:schemeClr val="accent1"/>
                </a:solidFill>
              </a:rPr>
              <a:t>randomness recovery </a:t>
            </a:r>
            <a:r>
              <a:rPr lang="en-US" sz="2800" dirty="0" smtClean="0">
                <a:solidFill>
                  <a:srgbClr val="181429"/>
                </a:solidFill>
              </a:rPr>
              <a:t>nor </a:t>
            </a:r>
            <a:r>
              <a:rPr lang="en-US" sz="2800" dirty="0" smtClean="0">
                <a:solidFill>
                  <a:srgbClr val="008000"/>
                </a:solidFill>
              </a:rPr>
              <a:t>“enhanced” security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81429"/>
              </a:solidFill>
              <a:effectLst/>
              <a:uLnTx/>
              <a:uFillTx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95600" y="2904907"/>
            <a:ext cx="6616697" cy="1656933"/>
            <a:chOff x="2895600" y="3118267"/>
            <a:chExt cx="6616697" cy="1656933"/>
          </a:xfrm>
        </p:grpSpPr>
        <p:sp>
          <p:nvSpPr>
            <p:cNvPr id="12" name="Oval 11"/>
            <p:cNvSpPr/>
            <p:nvPr/>
          </p:nvSpPr>
          <p:spPr>
            <a:xfrm>
              <a:off x="2895600" y="3596640"/>
              <a:ext cx="3799840" cy="11785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494778" y="3596640"/>
              <a:ext cx="351596" cy="325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494777" y="3118267"/>
              <a:ext cx="3017520" cy="661253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/>
            <a:p>
              <a:pPr marL="438912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Pct val="80000"/>
                <a:buFont typeface="Wingdings 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Rejection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sampling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Detectable CCA [HLW’12]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30855"/>
            <a:ext cx="8229600" cy="4868345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CCA security relative to a </a:t>
            </a:r>
            <a:r>
              <a:rPr lang="en-US" sz="2800" i="1" dirty="0" smtClean="0">
                <a:solidFill>
                  <a:schemeClr val="accent1"/>
                </a:solidFill>
              </a:rPr>
              <a:t>relation R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on </a:t>
            </a:r>
            <a:r>
              <a:rPr lang="en-US" sz="2800" dirty="0" err="1" smtClean="0"/>
              <a:t>ciphertexts</a:t>
            </a:r>
            <a:r>
              <a:rPr lang="en-US" sz="28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18774" y="5040509"/>
            <a:ext cx="2238124" cy="1357387"/>
            <a:chOff x="2653580" y="3671812"/>
            <a:chExt cx="2238124" cy="1357387"/>
          </a:xfrm>
        </p:grpSpPr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581" y="3671812"/>
              <a:ext cx="1148123" cy="135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580" y="4403408"/>
              <a:ext cx="463804" cy="42164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3093386" y="4663440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282669" y="2083828"/>
            <a:ext cx="2618288" cy="3688281"/>
            <a:chOff x="5282669" y="1921268"/>
            <a:chExt cx="2618288" cy="3688281"/>
          </a:xfrm>
        </p:grpSpPr>
        <p:grpSp>
          <p:nvGrpSpPr>
            <p:cNvPr id="11" name="Group 41"/>
            <p:cNvGrpSpPr/>
            <p:nvPr/>
          </p:nvGrpSpPr>
          <p:grpSpPr>
            <a:xfrm>
              <a:off x="6666422" y="1921268"/>
              <a:ext cx="1209040" cy="1209040"/>
              <a:chOff x="3682664" y="1822692"/>
              <a:chExt cx="1209040" cy="12090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682664" y="1822692"/>
                <a:ext cx="1209040" cy="12090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64" y="2001520"/>
                <a:ext cx="863600" cy="685800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5083206" y="3461375"/>
              <a:ext cx="1782679" cy="13837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777890" y="3824581"/>
              <a:ext cx="1991319" cy="1578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3674364"/>
              <a:ext cx="355600" cy="431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6299" y="5036929"/>
              <a:ext cx="1454658" cy="463804"/>
            </a:xfrm>
            <a:prstGeom prst="rect">
              <a:avLst/>
            </a:prstGeom>
          </p:spPr>
        </p:pic>
        <p:grpSp>
          <p:nvGrpSpPr>
            <p:cNvPr id="16" name="Group 47"/>
            <p:cNvGrpSpPr/>
            <p:nvPr/>
          </p:nvGrpSpPr>
          <p:grpSpPr>
            <a:xfrm>
              <a:off x="5857448" y="3947184"/>
              <a:ext cx="1012174" cy="930765"/>
              <a:chOff x="2006600" y="3947184"/>
              <a:chExt cx="1012174" cy="930765"/>
            </a:xfrm>
          </p:grpSpPr>
          <p:sp>
            <p:nvSpPr>
              <p:cNvPr id="17" name="Curved Left Arrow 16"/>
              <p:cNvSpPr/>
              <p:nvPr/>
            </p:nvSpPr>
            <p:spPr>
              <a:xfrm>
                <a:off x="2555975" y="3947184"/>
                <a:ext cx="462799" cy="9307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urved Left Arrow 17"/>
              <p:cNvSpPr/>
              <p:nvPr/>
            </p:nvSpPr>
            <p:spPr>
              <a:xfrm rot="10800000">
                <a:off x="2006600" y="3947184"/>
                <a:ext cx="462799" cy="930765"/>
              </a:xfrm>
              <a:prstGeom prst="curvedLeftArrow">
                <a:avLst/>
              </a:prstGeom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81984" y="4177284"/>
                <a:ext cx="896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accent3"/>
                    </a:solidFill>
                  </a:rPr>
                  <a:t>Repeats</a:t>
                </a:r>
                <a:r>
                  <a:rPr lang="en-US" i="1" dirty="0" smtClean="0">
                    <a:solidFill>
                      <a:schemeClr val="accent3"/>
                    </a:solidFill>
                  </a:rPr>
                  <a:t>!</a:t>
                </a:r>
                <a:endParaRPr lang="en-US" i="1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683458" y="6411574"/>
            <a:ext cx="21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</a:rPr>
              <a:t>Hard to guess </a:t>
            </a:r>
            <a:r>
              <a:rPr lang="en-US" sz="2400" i="1" dirty="0" err="1" smtClean="0">
                <a:solidFill>
                  <a:schemeClr val="accent3"/>
                </a:solidFill>
              </a:rPr>
              <a:t>b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9480" y="2053348"/>
            <a:ext cx="4151249" cy="3718759"/>
            <a:chOff x="919480" y="1890788"/>
            <a:chExt cx="4151249" cy="3718759"/>
          </a:xfrm>
        </p:grpSpPr>
        <p:grpSp>
          <p:nvGrpSpPr>
            <p:cNvPr id="24" name="Group 51"/>
            <p:cNvGrpSpPr/>
            <p:nvPr/>
          </p:nvGrpSpPr>
          <p:grpSpPr>
            <a:xfrm>
              <a:off x="919480" y="1890788"/>
              <a:ext cx="2839723" cy="3718759"/>
              <a:chOff x="919480" y="1890788"/>
              <a:chExt cx="2839723" cy="3718759"/>
            </a:xfrm>
          </p:grpSpPr>
          <p:grpSp>
            <p:nvGrpSpPr>
              <p:cNvPr id="26" name="Group 42"/>
              <p:cNvGrpSpPr/>
              <p:nvPr/>
            </p:nvGrpSpPr>
            <p:grpSpPr>
              <a:xfrm>
                <a:off x="919480" y="1890788"/>
                <a:ext cx="1209040" cy="1209040"/>
                <a:chOff x="1137920" y="1890788"/>
                <a:chExt cx="1209040" cy="120904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137920" y="1890788"/>
                  <a:ext cx="1209040" cy="12090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6040" y="2085884"/>
                  <a:ext cx="889000" cy="711200"/>
                </a:xfrm>
                <a:prstGeom prst="rect">
                  <a:avLst/>
                </a:prstGeom>
              </p:spPr>
            </p:pic>
          </p:grpSp>
          <p:cxnSp>
            <p:nvCxnSpPr>
              <p:cNvPr id="27" name="Straight Arrow Connector 26"/>
              <p:cNvCxnSpPr/>
              <p:nvPr/>
            </p:nvCxnSpPr>
            <p:spPr>
              <a:xfrm rot="16200000" flipV="1">
                <a:off x="1022991" y="3736938"/>
                <a:ext cx="2072597" cy="16726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1963697" y="3426737"/>
                <a:ext cx="1960330" cy="16306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000" y="4741780"/>
                <a:ext cx="1412494" cy="527050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61971" y="3642360"/>
              <a:ext cx="2508758" cy="463804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683458" y="2738709"/>
            <a:ext cx="3765476" cy="1530015"/>
            <a:chOff x="2091971" y="2738709"/>
            <a:chExt cx="3765476" cy="1530015"/>
          </a:xfrm>
        </p:grpSpPr>
        <p:sp>
          <p:nvSpPr>
            <p:cNvPr id="43" name="Rectangle 42"/>
            <p:cNvSpPr/>
            <p:nvPr/>
          </p:nvSpPr>
          <p:spPr>
            <a:xfrm>
              <a:off x="3622498" y="3194934"/>
              <a:ext cx="1469607" cy="41005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091971" y="2738709"/>
              <a:ext cx="3765476" cy="1530015"/>
              <a:chOff x="3662427" y="2738709"/>
              <a:chExt cx="3765476" cy="153001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662427" y="2738709"/>
                <a:ext cx="3566414" cy="1530015"/>
                <a:chOff x="3733547" y="2251029"/>
                <a:chExt cx="3566414" cy="153001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3547" y="2662936"/>
                  <a:ext cx="990854" cy="463804"/>
                </a:xfrm>
                <a:prstGeom prst="rect">
                  <a:avLst/>
                </a:prstGeom>
              </p:spPr>
            </p:pic>
            <p:grpSp>
              <p:nvGrpSpPr>
                <p:cNvPr id="34" name="Group 54"/>
                <p:cNvGrpSpPr/>
                <p:nvPr/>
              </p:nvGrpSpPr>
              <p:grpSpPr>
                <a:xfrm>
                  <a:off x="4282441" y="2251029"/>
                  <a:ext cx="3017520" cy="1530015"/>
                  <a:chOff x="6055120" y="3072719"/>
                  <a:chExt cx="3017520" cy="1530015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7500613" y="4225290"/>
                    <a:ext cx="423725" cy="377444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  <a:alpha val="2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" name="Straight Arrow Connector 35"/>
                  <p:cNvCxnSpPr/>
                  <p:nvPr/>
                </p:nvCxnSpPr>
                <p:spPr>
                  <a:xfrm rot="16200000" flipH="1">
                    <a:off x="7155740" y="3989191"/>
                    <a:ext cx="325120" cy="30238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Content Placeholder 2"/>
                  <p:cNvSpPr txBox="1">
                    <a:spLocks/>
                  </p:cNvSpPr>
                  <p:nvPr/>
                </p:nvSpPr>
                <p:spPr>
                  <a:xfrm>
                    <a:off x="6055120" y="3072719"/>
                    <a:ext cx="3017520" cy="661253"/>
                  </a:xfrm>
                  <a:prstGeom prst="rect">
                    <a:avLst/>
                  </a:prstGeom>
                </p:spPr>
                <p:txBody>
                  <a:bodyPr vert="horz" lIns="54864" tIns="91440" rtlCol="0">
                    <a:normAutofit/>
                  </a:bodyPr>
                  <a:lstStyle/>
                  <a:p>
                    <a:pPr marL="438912" marR="0" lvl="0" indent="-32004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1200"/>
                      </a:spcBef>
                      <a:spcAft>
                        <a:spcPts val="0"/>
                      </a:spcAft>
                      <a:buClrTx/>
                      <a:buSzPct val="80000"/>
                      <a:buFont typeface="Wingdings 2"/>
                      <a:buNone/>
                      <a:tabLst/>
                      <a:defRPr/>
                    </a:pPr>
                    <a:r>
                      <a:rPr lang="en-US" sz="2400" dirty="0" smtClean="0">
                        <a:solidFill>
                          <a:schemeClr val="accent5"/>
                        </a:solidFill>
                      </a:rPr>
                      <a:t>Require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4410383" y="3074001"/>
                <a:ext cx="3017520" cy="661253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/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80000"/>
                  <a:buFont typeface="Wingdings 2"/>
                  <a:buNone/>
                  <a:tabLst/>
                  <a:defRPr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AND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3897" y="3172632"/>
                <a:ext cx="1638300" cy="495300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904240" y="3848830"/>
            <a:ext cx="7112000" cy="2257330"/>
            <a:chOff x="1249680" y="3604990"/>
            <a:chExt cx="7112000" cy="2257330"/>
          </a:xfrm>
        </p:grpSpPr>
        <p:sp>
          <p:nvSpPr>
            <p:cNvPr id="42" name="Rectangle 41"/>
            <p:cNvSpPr/>
            <p:nvPr/>
          </p:nvSpPr>
          <p:spPr>
            <a:xfrm>
              <a:off x="1249680" y="3604990"/>
              <a:ext cx="7112000" cy="177981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1463218" y="3804920"/>
              <a:ext cx="6741178" cy="2057400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/>
            <a:p>
              <a:pPr marL="438912" lvl="0" indent="-320040" defTabSz="914400">
                <a:spcBef>
                  <a:spcPts val="1200"/>
                </a:spcBef>
                <a:buSzPct val="80000"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[HLW’12] (building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 [MS’09])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shows that any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DCCA-secure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scheme (for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 “suitable”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relation </a:t>
              </a:r>
              <a:r>
                <a:rPr lang="en-US" sz="2400" i="1" dirty="0" smtClean="0">
                  <a:solidFill>
                    <a:schemeClr val="accent1"/>
                  </a:solidFill>
                </a:rPr>
                <a:t>R</a:t>
              </a:r>
              <a:r>
                <a:rPr lang="en-US" sz="2400" dirty="0" smtClean="0">
                  <a:solidFill>
                    <a:schemeClr val="accent5"/>
                  </a:solidFill>
                </a:rPr>
                <a:t>) can be compiled into a </a:t>
              </a:r>
              <a:r>
                <a:rPr lang="en-US" sz="2400" dirty="0" smtClean="0">
                  <a:solidFill>
                    <a:schemeClr val="accent1"/>
                  </a:solidFill>
                </a:rPr>
                <a:t>CCA-secure </a:t>
              </a:r>
              <a:r>
                <a:rPr lang="en-US" sz="2400" dirty="0" smtClean="0">
                  <a:solidFill>
                    <a:schemeClr val="accent5"/>
                  </a:solidFill>
                </a:rPr>
                <a:t>scheme.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Work with DCCA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dirty="0" smtClean="0"/>
              <a:t>We now construct ECCA (uniquely) RR-PKE  from ATDFs in three steps:</a:t>
            </a:r>
          </a:p>
          <a:p>
            <a:pPr marL="868680" lvl="1" indent="-457200">
              <a:buFont typeface="Wingdings" charset="2"/>
              <a:buChar char="§"/>
            </a:pPr>
            <a:r>
              <a:rPr lang="en-US" dirty="0"/>
              <a:t>S</a:t>
            </a:r>
            <a:r>
              <a:rPr lang="en-US" dirty="0" smtClean="0"/>
              <a:t>how the </a:t>
            </a:r>
            <a:r>
              <a:rPr lang="en-US" dirty="0" smtClean="0">
                <a:solidFill>
                  <a:schemeClr val="accent5"/>
                </a:solidFill>
              </a:rPr>
              <a:t>“naïve” one-bit scheme </a:t>
            </a:r>
            <a:r>
              <a:rPr lang="en-US" dirty="0" smtClean="0"/>
              <a:t>is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(1) </a:t>
            </a:r>
            <a:r>
              <a:rPr lang="en-US" dirty="0" smtClean="0">
                <a:solidFill>
                  <a:schemeClr val="accent1"/>
                </a:solidFill>
              </a:rPr>
              <a:t>randomness-recovering </a:t>
            </a:r>
            <a:r>
              <a:rPr lang="en-US" dirty="0" smtClean="0"/>
              <a:t>and (2) </a:t>
            </a:r>
            <a:r>
              <a:rPr lang="en-US" dirty="0" smtClean="0">
                <a:solidFill>
                  <a:srgbClr val="008000"/>
                </a:solidFill>
              </a:rPr>
              <a:t>“enhanced” DCCA-secure</a:t>
            </a:r>
            <a:r>
              <a:rPr lang="en-US" dirty="0" smtClean="0"/>
              <a:t>.</a:t>
            </a:r>
          </a:p>
          <a:p>
            <a:pPr marL="868680" lvl="1" indent="-457200">
              <a:buFont typeface="Wingdings" charset="2"/>
              <a:buChar char="§"/>
            </a:pPr>
            <a:r>
              <a:rPr lang="en-US" dirty="0"/>
              <a:t>G</a:t>
            </a:r>
            <a:r>
              <a:rPr lang="en-US" dirty="0" smtClean="0"/>
              <a:t>et a </a:t>
            </a:r>
            <a:r>
              <a:rPr lang="en-US" dirty="0" smtClean="0">
                <a:solidFill>
                  <a:schemeClr val="accent3"/>
                </a:solidFill>
              </a:rPr>
              <a:t>multi-bit </a:t>
            </a:r>
            <a:r>
              <a:rPr lang="en-US" dirty="0" smtClean="0"/>
              <a:t>“enhanced” DCCA-secure RR-PKE scheme by showing (1) and (2) are preserved under </a:t>
            </a:r>
            <a:r>
              <a:rPr lang="en-US" dirty="0" smtClean="0">
                <a:solidFill>
                  <a:schemeClr val="accent4"/>
                </a:solidFill>
              </a:rPr>
              <a:t>parallel composition</a:t>
            </a:r>
            <a:r>
              <a:rPr lang="en-US" dirty="0" smtClean="0"/>
              <a:t>. </a:t>
            </a:r>
          </a:p>
          <a:p>
            <a:pPr marL="868680" lvl="1" indent="-457200">
              <a:buFont typeface="Wingdings" charset="2"/>
              <a:buChar char="§"/>
            </a:pPr>
            <a:r>
              <a:rPr lang="en-US" dirty="0" smtClean="0"/>
              <a:t>Finally, show the </a:t>
            </a:r>
            <a:r>
              <a:rPr lang="en-US" dirty="0" smtClean="0">
                <a:solidFill>
                  <a:schemeClr val="accent4"/>
                </a:solidFill>
              </a:rPr>
              <a:t>compiler of [HLW’12</a:t>
            </a:r>
            <a:r>
              <a:rPr lang="en-US" dirty="0" smtClean="0"/>
              <a:t>] also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preserves both (1) and (2) while </a:t>
            </a:r>
            <a:r>
              <a:rPr lang="en-US" dirty="0" smtClean="0">
                <a:solidFill>
                  <a:schemeClr val="accent3"/>
                </a:solidFill>
              </a:rPr>
              <a:t>boosting DCCA to CCA security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dirty="0" smtClean="0"/>
          </a:p>
          <a:p>
            <a:pPr marL="576072" indent="-457200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6695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The talk will consist of three parts:</a:t>
            </a:r>
          </a:p>
          <a:p>
            <a:pPr lvl="1"/>
            <a:r>
              <a:rPr lang="en-US" u="sng" dirty="0" smtClean="0"/>
              <a:t>Definitions.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</a:rPr>
              <a:t>R</a:t>
            </a:r>
            <a:r>
              <a:rPr lang="en-US" dirty="0" smtClean="0">
                <a:solidFill>
                  <a:schemeClr val="accent5"/>
                </a:solidFill>
              </a:rPr>
              <a:t>andomness-recovering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PKE and </a:t>
            </a:r>
            <a:r>
              <a:rPr lang="en-US" dirty="0" smtClean="0">
                <a:solidFill>
                  <a:schemeClr val="accent3"/>
                </a:solidFill>
              </a:rPr>
              <a:t>enhanced chosen-</a:t>
            </a:r>
            <a:r>
              <a:rPr lang="en-US" dirty="0" err="1" smtClean="0">
                <a:solidFill>
                  <a:schemeClr val="accent3"/>
                </a:solidFill>
              </a:rPr>
              <a:t>ciphertext</a:t>
            </a:r>
            <a:r>
              <a:rPr lang="en-US" dirty="0" smtClean="0">
                <a:solidFill>
                  <a:schemeClr val="accent3"/>
                </a:solidFill>
              </a:rPr>
              <a:t> (ECCA) </a:t>
            </a:r>
            <a:r>
              <a:rPr lang="en-US" dirty="0" smtClean="0"/>
              <a:t>security.</a:t>
            </a:r>
          </a:p>
          <a:p>
            <a:pPr lvl="1"/>
            <a:r>
              <a:rPr lang="en-US" u="sng" dirty="0" smtClean="0"/>
              <a:t>Constructions.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chieving ECCA security from </a:t>
            </a:r>
            <a:r>
              <a:rPr lang="en-US" dirty="0" smtClean="0">
                <a:solidFill>
                  <a:schemeClr val="accent1"/>
                </a:solidFill>
              </a:rPr>
              <a:t>adaptive trapdoor functions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Applications.</a:t>
            </a:r>
            <a:r>
              <a:rPr lang="en-US" dirty="0" smtClean="0"/>
              <a:t> Public-key encryption with </a:t>
            </a:r>
            <a:r>
              <a:rPr lang="en-US" dirty="0" smtClean="0">
                <a:solidFill>
                  <a:schemeClr val="accent4"/>
                </a:solidFill>
              </a:rPr>
              <a:t>non-interactive opening</a:t>
            </a:r>
            <a:r>
              <a:rPr lang="en-US" dirty="0" smtClean="0"/>
              <a:t> (time permitting).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3: Applications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PKENO [DT’08, </a:t>
            </a:r>
            <a:r>
              <a:rPr lang="en-US" sz="4800" dirty="0"/>
              <a:t>DHKT’</a:t>
            </a:r>
            <a:r>
              <a:rPr lang="en-US" sz="4800" dirty="0" smtClean="0"/>
              <a:t>08…]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Allows a receiver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rgbClr val="181429"/>
                </a:solidFill>
              </a:rPr>
              <a:t>non-interactively prove </a:t>
            </a:r>
            <a:r>
              <a:rPr lang="en-US" dirty="0" smtClean="0"/>
              <a:t>a </a:t>
            </a:r>
            <a:r>
              <a:rPr lang="en-US" dirty="0" err="1" smtClean="0"/>
              <a:t>ciphertext</a:t>
            </a:r>
            <a:r>
              <a:rPr lang="en-US" dirty="0" smtClean="0"/>
              <a:t> c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decrypts to a claimed message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Suggestion of [DT’08]: use RR-PKE where the </a:t>
            </a:r>
            <a:r>
              <a:rPr lang="en-US" dirty="0" smtClean="0">
                <a:solidFill>
                  <a:schemeClr val="accent5"/>
                </a:solidFill>
              </a:rPr>
              <a:t>recovered coins are the proof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7625" y="2691448"/>
            <a:ext cx="8150253" cy="2736605"/>
            <a:chOff x="427625" y="2691448"/>
            <a:chExt cx="8150253" cy="2736605"/>
          </a:xfrm>
        </p:grpSpPr>
        <p:grpSp>
          <p:nvGrpSpPr>
            <p:cNvPr id="7" name="Group 6"/>
            <p:cNvGrpSpPr/>
            <p:nvPr/>
          </p:nvGrpSpPr>
          <p:grpSpPr>
            <a:xfrm>
              <a:off x="1037225" y="3268028"/>
              <a:ext cx="7268771" cy="2160025"/>
              <a:chOff x="1037225" y="4121468"/>
              <a:chExt cx="7268771" cy="21600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53592" y="4463731"/>
                <a:ext cx="1752404" cy="124420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225" y="4121468"/>
                <a:ext cx="1167495" cy="216002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265680" y="3600131"/>
              <a:ext cx="4186312" cy="497525"/>
              <a:chOff x="2265680" y="4453571"/>
              <a:chExt cx="4186312" cy="49752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2265680" y="4949508"/>
                <a:ext cx="418631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4610" y="4453571"/>
                <a:ext cx="1244600" cy="482600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625" y="2691448"/>
              <a:ext cx="2721975" cy="7180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2850" y="2858335"/>
              <a:ext cx="2285028" cy="66051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92396" y="3068957"/>
            <a:ext cx="7112000" cy="2057400"/>
            <a:chOff x="1249680" y="3581400"/>
            <a:chExt cx="7112000" cy="2057400"/>
          </a:xfrm>
        </p:grpSpPr>
        <p:sp>
          <p:nvSpPr>
            <p:cNvPr id="20" name="Rectangle 19"/>
            <p:cNvSpPr/>
            <p:nvPr/>
          </p:nvSpPr>
          <p:spPr>
            <a:xfrm>
              <a:off x="1249680" y="3604990"/>
              <a:ext cx="7112000" cy="177981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463218" y="3581400"/>
              <a:ext cx="6741178" cy="2057400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/>
            <a:p>
              <a:pPr marL="438912" lvl="0" indent="-320040" defTabSz="914400">
                <a:spcBef>
                  <a:spcPts val="1200"/>
                </a:spcBef>
                <a:buSzPct val="80000"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 observe that security of this suggestion fundamentally requires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ECCA-security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!</a:t>
              </a:r>
            </a:p>
            <a:p>
              <a:pPr marL="438912" lvl="0" indent="-320040" defTabSz="914400">
                <a:spcBef>
                  <a:spcPts val="1200"/>
                </a:spcBef>
                <a:buSzPct val="80000"/>
                <a:defRPr/>
              </a:pPr>
              <a:r>
                <a:rPr lang="en-US" sz="2400" dirty="0" smtClean="0">
                  <a:solidFill>
                    <a:schemeClr val="accent5"/>
                  </a:solidFill>
                </a:rPr>
                <a:t>Our techniques lead to the first </a:t>
              </a:r>
              <a:r>
                <a:rPr lang="en-US" sz="2400" dirty="0" smtClean="0">
                  <a:solidFill>
                    <a:schemeClr val="accent4"/>
                  </a:solidFill>
                </a:rPr>
                <a:t>secure (and even efficient) instantiations</a:t>
              </a:r>
              <a:r>
                <a:rPr lang="en-US" sz="2400" dirty="0" smtClean="0">
                  <a:solidFill>
                    <a:schemeClr val="accent5"/>
                  </a:solidFill>
                </a:rPr>
                <a:t>.</a:t>
              </a:r>
              <a:endParaRPr lang="en-US" sz="2400" baseline="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8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We gave definitions, constructions, and applications of </a:t>
            </a:r>
            <a:r>
              <a:rPr lang="en-US" dirty="0" smtClean="0">
                <a:solidFill>
                  <a:schemeClr val="accent3"/>
                </a:solidFill>
              </a:rPr>
              <a:t>enhanced CCA (ECCA) security</a:t>
            </a:r>
            <a:r>
              <a:rPr lang="en-US" dirty="0" smtClean="0"/>
              <a:t>.</a:t>
            </a:r>
          </a:p>
          <a:p>
            <a:pPr marL="118872" indent="0">
              <a:buNone/>
            </a:pPr>
            <a:r>
              <a:rPr lang="en-US" dirty="0" smtClean="0"/>
              <a:t>Not covered (see paper):</a:t>
            </a:r>
          </a:p>
          <a:p>
            <a:pPr lvl="1"/>
            <a:r>
              <a:rPr lang="en-US" dirty="0" smtClean="0"/>
              <a:t>Using ECCA to prove </a:t>
            </a:r>
            <a:r>
              <a:rPr lang="en-US" dirty="0" smtClean="0">
                <a:solidFill>
                  <a:schemeClr val="accent5"/>
                </a:solidFill>
              </a:rPr>
              <a:t>equivalence of tag-based and standard ATDFs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Efficient constructions </a:t>
            </a:r>
            <a:r>
              <a:rPr lang="en-US" dirty="0" smtClean="0"/>
              <a:t>of ECCA and PKENO.</a:t>
            </a:r>
          </a:p>
          <a:p>
            <a:pPr marL="118872" indent="0">
              <a:buNone/>
            </a:pPr>
            <a:r>
              <a:rPr lang="en-US" dirty="0" smtClean="0"/>
              <a:t>Open problems:</a:t>
            </a:r>
          </a:p>
          <a:p>
            <a:pPr lvl="1"/>
            <a:r>
              <a:rPr lang="en-US" dirty="0" smtClean="0"/>
              <a:t>Relation between </a:t>
            </a:r>
            <a:r>
              <a:rPr lang="en-US" dirty="0" smtClean="0">
                <a:solidFill>
                  <a:schemeClr val="accent1"/>
                </a:solidFill>
              </a:rPr>
              <a:t>ATDFs and TDFs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Other ECCA-secure constructions (e.g. using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non-black-box </a:t>
            </a:r>
            <a:r>
              <a:rPr lang="en-US" dirty="0" smtClean="0"/>
              <a:t>assumptions?)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err="1" smtClean="0"/>
              <a:t>adam@cs.georgetown.edu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ECCA Security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encryption, we typically think of decryption as a way for the receiver to </a:t>
            </a:r>
            <a:r>
              <a:rPr lang="en-US" sz="2800" dirty="0" smtClean="0">
                <a:solidFill>
                  <a:schemeClr val="accent3"/>
                </a:solidFill>
              </a:rPr>
              <a:t>recover a sender’s message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 a </a:t>
            </a:r>
            <a:r>
              <a:rPr lang="en-US" sz="2800" dirty="0" smtClean="0">
                <a:solidFill>
                  <a:schemeClr val="accent1"/>
                </a:solidFill>
              </a:rPr>
              <a:t>randomness-recovering scheme</a:t>
            </a:r>
            <a:r>
              <a:rPr lang="en-US" sz="2800" dirty="0" smtClean="0"/>
              <a:t>, the receiver is able to recover a sender’s </a:t>
            </a:r>
            <a:r>
              <a:rPr lang="en-US" sz="2800" dirty="0" smtClean="0">
                <a:solidFill>
                  <a:schemeClr val="accent5"/>
                </a:solidFill>
              </a:rPr>
              <a:t>random coins </a:t>
            </a:r>
            <a:r>
              <a:rPr lang="en-US" sz="2800" dirty="0" smtClean="0"/>
              <a:t>as well.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884745" y="2590799"/>
            <a:ext cx="3962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Randomness-Recovering PKE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977"/>
            <a:ext cx="8229600" cy="48683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139C"/>
                </a:solidFill>
              </a:rPr>
              <a:t>randomness-recovering public-key encryption (RR-PKE) scheme </a:t>
            </a:r>
            <a:r>
              <a:rPr lang="en-US" sz="2800" dirty="0" smtClean="0"/>
              <a:t>consists of four algorithms: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45" y="2590799"/>
            <a:ext cx="3962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73" name="Group 72"/>
          <p:cNvGrpSpPr/>
          <p:nvPr/>
        </p:nvGrpSpPr>
        <p:grpSpPr>
          <a:xfrm>
            <a:off x="844213" y="3466569"/>
            <a:ext cx="3895933" cy="1016000"/>
            <a:chOff x="844213" y="3760126"/>
            <a:chExt cx="3895933" cy="1016000"/>
          </a:xfrm>
        </p:grpSpPr>
        <p:grpSp>
          <p:nvGrpSpPr>
            <p:cNvPr id="26" name="Group 25"/>
            <p:cNvGrpSpPr/>
            <p:nvPr/>
          </p:nvGrpSpPr>
          <p:grpSpPr>
            <a:xfrm>
              <a:off x="1960879" y="3760126"/>
              <a:ext cx="1016000" cy="1016000"/>
              <a:chOff x="3210560" y="2905710"/>
              <a:chExt cx="1016000" cy="1016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210560" y="2905710"/>
                <a:ext cx="1016000" cy="101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9" descr="SP00081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9101" y="3552462"/>
                <a:ext cx="603939" cy="338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2" name="Straight Arrow Connector 31"/>
            <p:cNvCxnSpPr/>
            <p:nvPr/>
          </p:nvCxnSpPr>
          <p:spPr>
            <a:xfrm>
              <a:off x="1310640" y="4342742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9438" y="3890330"/>
              <a:ext cx="1177867" cy="54686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213" y="3974569"/>
              <a:ext cx="548132" cy="611378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3047305" y="4344330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1718" y="4069057"/>
              <a:ext cx="1138428" cy="52705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5315916" y="3558170"/>
            <a:ext cx="3062458" cy="1016000"/>
            <a:chOff x="5274018" y="3780446"/>
            <a:chExt cx="3062458" cy="1016000"/>
          </a:xfrm>
        </p:grpSpPr>
        <p:grpSp>
          <p:nvGrpSpPr>
            <p:cNvPr id="16" name="Group 15"/>
            <p:cNvGrpSpPr/>
            <p:nvPr/>
          </p:nvGrpSpPr>
          <p:grpSpPr>
            <a:xfrm>
              <a:off x="6295096" y="3780446"/>
              <a:ext cx="2041380" cy="1016000"/>
              <a:chOff x="5454336" y="4700431"/>
              <a:chExt cx="2041380" cy="1016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454336" y="4700431"/>
                <a:ext cx="1016000" cy="101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440" y="4985994"/>
                <a:ext cx="447276" cy="578828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2510" y="4054072"/>
              <a:ext cx="695706" cy="48488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13621" y="4156658"/>
              <a:ext cx="412517" cy="567211"/>
            </a:xfrm>
            <a:prstGeom prst="rect">
              <a:avLst/>
            </a:prstGeom>
          </p:spPr>
        </p:pic>
        <p:cxnSp>
          <p:nvCxnSpPr>
            <p:cNvPr id="60" name="Straight Arrow Connector 59"/>
            <p:cNvCxnSpPr/>
            <p:nvPr/>
          </p:nvCxnSpPr>
          <p:spPr>
            <a:xfrm>
              <a:off x="5653458" y="4105858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654238" y="4506729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311096" y="4345918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74018" y="3826995"/>
              <a:ext cx="421640" cy="463804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976039" y="4702340"/>
            <a:ext cx="2977236" cy="1849381"/>
            <a:chOff x="976039" y="4881618"/>
            <a:chExt cx="2977236" cy="1849381"/>
          </a:xfrm>
        </p:grpSpPr>
        <p:grpSp>
          <p:nvGrpSpPr>
            <p:cNvPr id="6" name="Group 5"/>
            <p:cNvGrpSpPr/>
            <p:nvPr/>
          </p:nvGrpSpPr>
          <p:grpSpPr>
            <a:xfrm>
              <a:off x="976039" y="5714999"/>
              <a:ext cx="2977236" cy="1016000"/>
              <a:chOff x="458916" y="4700431"/>
              <a:chExt cx="2977236" cy="1016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52880" y="4700431"/>
                <a:ext cx="1016000" cy="1016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916" y="4832803"/>
                <a:ext cx="358394" cy="46380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23635" y="4911401"/>
                <a:ext cx="412517" cy="567211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49420" y="5945479"/>
              <a:ext cx="611378" cy="42164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28595" y="4881618"/>
              <a:ext cx="463804" cy="421640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3002280" y="6273799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20800" y="6064463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320800" y="6487159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2167" y="6277863"/>
              <a:ext cx="274066" cy="337312"/>
            </a:xfrm>
            <a:prstGeom prst="rect">
              <a:avLst/>
            </a:prstGeom>
          </p:spPr>
        </p:pic>
        <p:cxnSp>
          <p:nvCxnSpPr>
            <p:cNvPr id="67" name="Straight Arrow Connector 66"/>
            <p:cNvCxnSpPr/>
            <p:nvPr/>
          </p:nvCxnSpPr>
          <p:spPr>
            <a:xfrm rot="5400000">
              <a:off x="2272944" y="5464102"/>
              <a:ext cx="4544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355519" y="5350268"/>
            <a:ext cx="3041666" cy="1016000"/>
            <a:chOff x="5273238" y="5480259"/>
            <a:chExt cx="3041666" cy="10160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62210" y="5627031"/>
              <a:ext cx="695706" cy="46380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294316" y="5480259"/>
              <a:ext cx="1016000" cy="1016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22350" y="5809995"/>
              <a:ext cx="695706" cy="46380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808936" y="5729056"/>
              <a:ext cx="505968" cy="569214"/>
            </a:xfrm>
            <a:prstGeom prst="rect">
              <a:avLst/>
            </a:prstGeom>
          </p:spPr>
        </p:pic>
        <p:cxnSp>
          <p:nvCxnSpPr>
            <p:cNvPr id="65" name="Straight Arrow Connector 64"/>
            <p:cNvCxnSpPr/>
            <p:nvPr/>
          </p:nvCxnSpPr>
          <p:spPr>
            <a:xfrm>
              <a:off x="7322385" y="6032522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312841" y="5889468"/>
              <a:ext cx="412517" cy="567211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/>
            <p:nvPr/>
          </p:nvCxnSpPr>
          <p:spPr>
            <a:xfrm>
              <a:off x="5652678" y="5838668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653458" y="6239539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73238" y="5559805"/>
              <a:ext cx="421640" cy="4638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</a:t>
            </a:r>
            <a:r>
              <a:rPr lang="en-US" dirty="0" smtClean="0"/>
              <a:t> and </a:t>
            </a:r>
            <a:r>
              <a:rPr lang="en-US" dirty="0" err="1" smtClean="0"/>
              <a:t>Uniquness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require that                                    . </a:t>
            </a:r>
          </a:p>
          <a:p>
            <a:r>
              <a:rPr lang="en-US" sz="2800" dirty="0" smtClean="0"/>
              <a:t>We say that randomness recovery is </a:t>
            </a:r>
            <a:r>
              <a:rPr lang="en-US" sz="2800" dirty="0" smtClean="0">
                <a:solidFill>
                  <a:schemeClr val="accent3"/>
                </a:solidFill>
              </a:rPr>
              <a:t>unique </a:t>
            </a:r>
            <a:r>
              <a:rPr lang="en-US" sz="2800" dirty="0" smtClean="0"/>
              <a:t>if in addition  		                                                                 					.		                                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Some applications of RR-PKE require </a:t>
            </a:r>
            <a:r>
              <a:rPr lang="en-US" sz="2800" dirty="0" smtClean="0">
                <a:solidFill>
                  <a:schemeClr val="accent3"/>
                </a:solidFill>
              </a:rPr>
              <a:t>uniqueness</a:t>
            </a:r>
            <a:r>
              <a:rPr lang="en-US" sz="2800" dirty="0" smtClean="0"/>
              <a:t>, for others (e.g. PKENO) non-unique is OK as long as there is </a:t>
            </a:r>
            <a:r>
              <a:rPr lang="en-US" sz="2800" dirty="0" smtClean="0">
                <a:solidFill>
                  <a:schemeClr val="accent1"/>
                </a:solidFill>
              </a:rPr>
              <a:t>no decryption error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76370" y="2854960"/>
            <a:ext cx="1327150" cy="830072"/>
            <a:chOff x="3976370" y="2854960"/>
            <a:chExt cx="1327150" cy="830072"/>
          </a:xfrm>
        </p:grpSpPr>
        <p:sp>
          <p:nvSpPr>
            <p:cNvPr id="7" name="Rectangle 6"/>
            <p:cNvSpPr/>
            <p:nvPr/>
          </p:nvSpPr>
          <p:spPr>
            <a:xfrm>
              <a:off x="3976370" y="2948432"/>
              <a:ext cx="1327150" cy="736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9710" y="2854960"/>
              <a:ext cx="1193800" cy="7366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1614170"/>
            <a:ext cx="309880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Chosen-</a:t>
            </a:r>
            <a:r>
              <a:rPr lang="en-US" dirty="0" err="1" smtClean="0"/>
              <a:t>Ciphertext</a:t>
            </a:r>
            <a:r>
              <a:rPr lang="en-US" dirty="0" smtClean="0"/>
              <a:t> Security [RS’91]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018774" y="4877949"/>
            <a:ext cx="2238124" cy="1357387"/>
            <a:chOff x="2653580" y="3671812"/>
            <a:chExt cx="2238124" cy="1357387"/>
          </a:xfrm>
        </p:grpSpPr>
        <p:pic>
          <p:nvPicPr>
            <p:cNvPr id="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581" y="3671812"/>
              <a:ext cx="1148123" cy="135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3580" y="4403408"/>
              <a:ext cx="463804" cy="421640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3093386" y="4663440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282669" y="1789188"/>
            <a:ext cx="2618288" cy="3820361"/>
            <a:chOff x="5282669" y="1789188"/>
            <a:chExt cx="2618288" cy="3820361"/>
          </a:xfrm>
        </p:grpSpPr>
        <p:grpSp>
          <p:nvGrpSpPr>
            <p:cNvPr id="42" name="Group 41"/>
            <p:cNvGrpSpPr/>
            <p:nvPr/>
          </p:nvGrpSpPr>
          <p:grpSpPr>
            <a:xfrm>
              <a:off x="6666422" y="1789188"/>
              <a:ext cx="1209040" cy="1209040"/>
              <a:chOff x="3682664" y="1690612"/>
              <a:chExt cx="1209040" cy="120904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82664" y="1690612"/>
                <a:ext cx="1209040" cy="12090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5864" y="2001520"/>
                <a:ext cx="863600" cy="685800"/>
              </a:xfrm>
              <a:prstGeom prst="rect">
                <a:avLst/>
              </a:prstGeom>
            </p:spPr>
          </p:pic>
        </p:grp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5083206" y="3461375"/>
              <a:ext cx="1782679" cy="13837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>
              <a:off x="5777890" y="3824581"/>
              <a:ext cx="1991319" cy="15786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200" y="3674364"/>
              <a:ext cx="355600" cy="4318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6299" y="5036929"/>
              <a:ext cx="1454658" cy="463804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5857448" y="3947184"/>
              <a:ext cx="1012174" cy="930765"/>
              <a:chOff x="2006600" y="3947184"/>
              <a:chExt cx="1012174" cy="930765"/>
            </a:xfrm>
          </p:grpSpPr>
          <p:sp>
            <p:nvSpPr>
              <p:cNvPr id="49" name="Curved Left Arrow 48"/>
              <p:cNvSpPr/>
              <p:nvPr/>
            </p:nvSpPr>
            <p:spPr>
              <a:xfrm>
                <a:off x="2555975" y="3947184"/>
                <a:ext cx="462799" cy="930765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urved Left Arrow 49"/>
              <p:cNvSpPr/>
              <p:nvPr/>
            </p:nvSpPr>
            <p:spPr>
              <a:xfrm rot="10800000">
                <a:off x="2006600" y="3947184"/>
                <a:ext cx="462799" cy="930765"/>
              </a:xfrm>
              <a:prstGeom prst="curvedLeftArrow">
                <a:avLst/>
              </a:prstGeom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081984" y="4177284"/>
                <a:ext cx="896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chemeClr val="accent3"/>
                    </a:solidFill>
                  </a:rPr>
                  <a:t>Repeats</a:t>
                </a:r>
                <a:r>
                  <a:rPr lang="en-US" i="1" dirty="0" smtClean="0">
                    <a:solidFill>
                      <a:schemeClr val="accent3"/>
                    </a:solidFill>
                  </a:rPr>
                  <a:t>!</a:t>
                </a:r>
                <a:endParaRPr lang="en-US" i="1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3683458" y="6289654"/>
            <a:ext cx="21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</a:rPr>
              <a:t>Hard to guess </a:t>
            </a:r>
            <a:r>
              <a:rPr lang="en-US" sz="2400" i="1" dirty="0" err="1" smtClean="0">
                <a:solidFill>
                  <a:schemeClr val="accent3"/>
                </a:solidFill>
              </a:rPr>
              <a:t>b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19480" y="1789188"/>
            <a:ext cx="4151249" cy="3820359"/>
            <a:chOff x="919480" y="1789188"/>
            <a:chExt cx="4151249" cy="3820359"/>
          </a:xfrm>
        </p:grpSpPr>
        <p:grpSp>
          <p:nvGrpSpPr>
            <p:cNvPr id="52" name="Group 51"/>
            <p:cNvGrpSpPr/>
            <p:nvPr/>
          </p:nvGrpSpPr>
          <p:grpSpPr>
            <a:xfrm>
              <a:off x="919480" y="1789188"/>
              <a:ext cx="2839723" cy="3820359"/>
              <a:chOff x="919480" y="1789188"/>
              <a:chExt cx="2839723" cy="3820359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919480" y="1789188"/>
                <a:ext cx="1209040" cy="1209040"/>
                <a:chOff x="1137920" y="1789188"/>
                <a:chExt cx="1209040" cy="120904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137920" y="1789188"/>
                  <a:ext cx="1209040" cy="12090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6040" y="2085884"/>
                  <a:ext cx="889000" cy="711200"/>
                </a:xfrm>
                <a:prstGeom prst="rect">
                  <a:avLst/>
                </a:prstGeom>
              </p:spPr>
            </p:pic>
          </p:grpSp>
          <p:cxnSp>
            <p:nvCxnSpPr>
              <p:cNvPr id="45" name="Straight Arrow Connector 44"/>
              <p:cNvCxnSpPr/>
              <p:nvPr/>
            </p:nvCxnSpPr>
            <p:spPr>
              <a:xfrm rot="16200000" flipV="1">
                <a:off x="1022991" y="3736938"/>
                <a:ext cx="2072597" cy="16726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 flipH="1">
                <a:off x="1963697" y="3426737"/>
                <a:ext cx="1960330" cy="16306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6000" y="4741780"/>
                <a:ext cx="1412494" cy="527050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61971" y="3642360"/>
              <a:ext cx="2508758" cy="463804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4820921" y="2596469"/>
            <a:ext cx="3017520" cy="1509695"/>
            <a:chOff x="4820921" y="2596469"/>
            <a:chExt cx="3017520" cy="150969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3387" y="2977896"/>
              <a:ext cx="990854" cy="463804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4820921" y="2596469"/>
              <a:ext cx="3017520" cy="1509695"/>
              <a:chOff x="6593600" y="3418159"/>
              <a:chExt cx="3017520" cy="1509695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500613" y="4550410"/>
                <a:ext cx="423725" cy="3774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rot="16200000" flipH="1">
                <a:off x="7229806" y="4234117"/>
                <a:ext cx="325120" cy="302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6593600" y="3418159"/>
                <a:ext cx="3017520" cy="661253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/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80000"/>
                  <a:buFont typeface="Wingdings 2"/>
                  <a:buNone/>
                  <a:tabLst/>
                  <a:defRPr/>
                </a:pPr>
                <a:r>
                  <a:rPr lang="en-US" sz="2400" dirty="0" smtClean="0">
                    <a:solidFill>
                      <a:schemeClr val="accent5"/>
                    </a:solidFill>
                  </a:rPr>
                  <a:t>Require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6498263" y="4537867"/>
            <a:ext cx="1837497" cy="572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CCA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18774" y="4877949"/>
            <a:ext cx="2238124" cy="1357387"/>
            <a:chOff x="2653580" y="3671812"/>
            <a:chExt cx="2238124" cy="1357387"/>
          </a:xfrm>
        </p:grpSpPr>
        <p:pic>
          <p:nvPicPr>
            <p:cNvPr id="23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581" y="3671812"/>
              <a:ext cx="1148123" cy="135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3580" y="4403408"/>
              <a:ext cx="463804" cy="42164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093386" y="4663440"/>
              <a:ext cx="6299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282669" y="1789188"/>
            <a:ext cx="2921727" cy="3820361"/>
            <a:chOff x="5282669" y="1789188"/>
            <a:chExt cx="2921727" cy="382036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5410" y="4546616"/>
              <a:ext cx="1538986" cy="590296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282669" y="1789188"/>
              <a:ext cx="2618288" cy="3820361"/>
              <a:chOff x="5282669" y="1789188"/>
              <a:chExt cx="2618288" cy="3820361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666422" y="1789188"/>
                <a:ext cx="1209040" cy="12090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5083206" y="3461375"/>
                <a:ext cx="1782679" cy="13837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5777890" y="3824581"/>
                <a:ext cx="1991319" cy="157861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1360" y="3674364"/>
                <a:ext cx="355600" cy="4318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6299" y="5036929"/>
                <a:ext cx="1454658" cy="463804"/>
              </a:xfrm>
              <a:prstGeom prst="rect">
                <a:avLst/>
              </a:prstGeom>
            </p:spPr>
          </p:pic>
          <p:grpSp>
            <p:nvGrpSpPr>
              <p:cNvPr id="44" name="Group 47"/>
              <p:cNvGrpSpPr/>
              <p:nvPr/>
            </p:nvGrpSpPr>
            <p:grpSpPr>
              <a:xfrm>
                <a:off x="5857448" y="3947184"/>
                <a:ext cx="1012174" cy="930765"/>
                <a:chOff x="2006600" y="3947184"/>
                <a:chExt cx="1012174" cy="930765"/>
              </a:xfrm>
            </p:grpSpPr>
            <p:sp>
              <p:nvSpPr>
                <p:cNvPr id="53" name="Curved Left Arrow 52"/>
                <p:cNvSpPr/>
                <p:nvPr/>
              </p:nvSpPr>
              <p:spPr>
                <a:xfrm>
                  <a:off x="2555975" y="3947184"/>
                  <a:ext cx="462799" cy="930765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Curved Left Arrow 54"/>
                <p:cNvSpPr/>
                <p:nvPr/>
              </p:nvSpPr>
              <p:spPr>
                <a:xfrm rot="10800000">
                  <a:off x="2006600" y="3947184"/>
                  <a:ext cx="462799" cy="930765"/>
                </a:xfrm>
                <a:prstGeom prst="curvedLeftArrow">
                  <a:avLst/>
                </a:prstGeom>
                <a:effectLst>
                  <a:outerShdw blurRad="39000" dist="254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081984" y="4177284"/>
                  <a:ext cx="896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accent3"/>
                      </a:solidFill>
                    </a:rPr>
                    <a:t>Repeats</a:t>
                  </a:r>
                  <a:r>
                    <a:rPr lang="en-US" i="1" dirty="0" smtClean="0">
                      <a:solidFill>
                        <a:schemeClr val="accent3"/>
                      </a:solidFill>
                    </a:rPr>
                    <a:t>!</a:t>
                  </a:r>
                  <a:endParaRPr lang="en-US" i="1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29582" y="2085884"/>
              <a:ext cx="889000" cy="584200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3683458" y="6289654"/>
            <a:ext cx="21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</a:rPr>
              <a:t>Hard to guess </a:t>
            </a:r>
            <a:r>
              <a:rPr lang="en-US" sz="2400" i="1" dirty="0" err="1" smtClean="0">
                <a:solidFill>
                  <a:schemeClr val="accent3"/>
                </a:solidFill>
              </a:rPr>
              <a:t>b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19480" y="1789188"/>
            <a:ext cx="4151249" cy="3820359"/>
            <a:chOff x="919480" y="1789188"/>
            <a:chExt cx="4151249" cy="3820359"/>
          </a:xfrm>
        </p:grpSpPr>
        <p:grpSp>
          <p:nvGrpSpPr>
            <p:cNvPr id="26" name="Group 25"/>
            <p:cNvGrpSpPr/>
            <p:nvPr/>
          </p:nvGrpSpPr>
          <p:grpSpPr>
            <a:xfrm>
              <a:off x="919480" y="1789188"/>
              <a:ext cx="2839723" cy="3820359"/>
              <a:chOff x="919480" y="1789188"/>
              <a:chExt cx="2839723" cy="3820359"/>
            </a:xfrm>
          </p:grpSpPr>
          <p:grpSp>
            <p:nvGrpSpPr>
              <p:cNvPr id="28" name="Group 42"/>
              <p:cNvGrpSpPr/>
              <p:nvPr/>
            </p:nvGrpSpPr>
            <p:grpSpPr>
              <a:xfrm>
                <a:off x="919480" y="1789188"/>
                <a:ext cx="1209040" cy="1209040"/>
                <a:chOff x="1137920" y="1789188"/>
                <a:chExt cx="1209040" cy="120904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137920" y="1789188"/>
                  <a:ext cx="1209040" cy="120904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6040" y="2085884"/>
                  <a:ext cx="889000" cy="711200"/>
                </a:xfrm>
                <a:prstGeom prst="rect">
                  <a:avLst/>
                </a:prstGeom>
              </p:spPr>
            </p:pic>
          </p:grpSp>
          <p:cxnSp>
            <p:nvCxnSpPr>
              <p:cNvPr id="29" name="Straight Arrow Connector 28"/>
              <p:cNvCxnSpPr/>
              <p:nvPr/>
            </p:nvCxnSpPr>
            <p:spPr>
              <a:xfrm rot="16200000" flipV="1">
                <a:off x="1022991" y="3736938"/>
                <a:ext cx="2072597" cy="16726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6200000" flipH="1">
                <a:off x="1963697" y="3426737"/>
                <a:ext cx="1960330" cy="16306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6000" y="4741780"/>
                <a:ext cx="1412494" cy="527050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61971" y="3642360"/>
              <a:ext cx="2508758" cy="46380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820921" y="2596469"/>
            <a:ext cx="3017520" cy="1509695"/>
            <a:chOff x="4820921" y="2596469"/>
            <a:chExt cx="3017520" cy="150969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3387" y="2977896"/>
              <a:ext cx="990854" cy="463804"/>
            </a:xfrm>
            <a:prstGeom prst="rect">
              <a:avLst/>
            </a:prstGeom>
          </p:spPr>
        </p:pic>
        <p:grpSp>
          <p:nvGrpSpPr>
            <p:cNvPr id="49" name="Group 54"/>
            <p:cNvGrpSpPr/>
            <p:nvPr/>
          </p:nvGrpSpPr>
          <p:grpSpPr>
            <a:xfrm>
              <a:off x="4820921" y="2596469"/>
              <a:ext cx="3017520" cy="1509695"/>
              <a:chOff x="6593600" y="3418159"/>
              <a:chExt cx="3017520" cy="150969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510773" y="4550410"/>
                <a:ext cx="423725" cy="37744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2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rot="16200000" flipH="1">
                <a:off x="7229806" y="4234117"/>
                <a:ext cx="325120" cy="3023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6593600" y="3418159"/>
                <a:ext cx="3017520" cy="661253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/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Pct val="80000"/>
                  <a:buFont typeface="Wingdings 2"/>
                  <a:buNone/>
                  <a:tabLst/>
                  <a:defRPr/>
                </a:pPr>
                <a:r>
                  <a:rPr lang="en-US" sz="2400" dirty="0" smtClean="0">
                    <a:solidFill>
                      <a:schemeClr val="accent5"/>
                    </a:solidFill>
                  </a:rPr>
                  <a:t>Require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 does not imply 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chemeClr val="accent3"/>
                </a:solidFill>
              </a:rPr>
              <a:t>Theorem.</a:t>
            </a:r>
            <a:r>
              <a:rPr lang="en-US" sz="2800" dirty="0" smtClean="0"/>
              <a:t> Let                                          be a </a:t>
            </a:r>
            <a:r>
              <a:rPr lang="en-US" sz="2800" dirty="0" smtClean="0">
                <a:solidFill>
                  <a:schemeClr val="accent5"/>
                </a:solidFill>
              </a:rPr>
              <a:t>CCA-secure RR-PKE scheme</a:t>
            </a:r>
            <a:r>
              <a:rPr lang="en-US" sz="2800" dirty="0" smtClean="0"/>
              <a:t>.  Then there is a modified scheme          			            that remains CCA-secure but is </a:t>
            </a:r>
            <a:r>
              <a:rPr lang="en-US" sz="2800" dirty="0" smtClean="0">
                <a:solidFill>
                  <a:schemeClr val="accent1"/>
                </a:solidFill>
              </a:rPr>
              <a:t>not ECCA-secure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Proof idea: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93415"/>
            <a:ext cx="3288792" cy="569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" y="2468880"/>
            <a:ext cx="3562858" cy="5059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46810" y="3971671"/>
            <a:ext cx="7170616" cy="1876298"/>
            <a:chOff x="1146810" y="3707511"/>
            <a:chExt cx="7170616" cy="1876298"/>
          </a:xfrm>
        </p:grpSpPr>
        <p:sp>
          <p:nvSpPr>
            <p:cNvPr id="9" name="Rectangle 8"/>
            <p:cNvSpPr/>
            <p:nvPr/>
          </p:nvSpPr>
          <p:spPr>
            <a:xfrm>
              <a:off x="1146810" y="3707511"/>
              <a:ext cx="3486150" cy="18762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1276" y="3707511"/>
              <a:ext cx="3486150" cy="18762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6810" y="3855085"/>
              <a:ext cx="3141218" cy="17287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1276" y="3707511"/>
              <a:ext cx="3373120" cy="187629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21611" y="5882640"/>
            <a:ext cx="796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To prove CCA-security switch c* to </a:t>
            </a:r>
            <a:r>
              <a:rPr lang="en-US" sz="2400" dirty="0" smtClean="0">
                <a:solidFill>
                  <a:schemeClr val="accent4"/>
                </a:solidFill>
              </a:rPr>
              <a:t>encrypt 1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; now, assuming no decryption error, it’s </a:t>
            </a:r>
            <a:r>
              <a:rPr lang="en-US" sz="2400" dirty="0" smtClean="0">
                <a:solidFill>
                  <a:schemeClr val="accent1"/>
                </a:solidFill>
              </a:rPr>
              <a:t>impossible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to make Dec’ return </a:t>
            </a:r>
            <a:r>
              <a:rPr 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sk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4">
      <a:dk1>
        <a:srgbClr val="383C56"/>
      </a:dk1>
      <a:lt1>
        <a:srgbClr val="ECC725"/>
      </a:lt1>
      <a:dk2>
        <a:srgbClr val="1F497D"/>
      </a:dk2>
      <a:lt2>
        <a:srgbClr val="000000"/>
      </a:lt2>
      <a:accent1>
        <a:srgbClr val="BD0000"/>
      </a:accent1>
      <a:accent2>
        <a:srgbClr val="A800BA"/>
      </a:accent2>
      <a:accent3>
        <a:srgbClr val="198400"/>
      </a:accent3>
      <a:accent4>
        <a:srgbClr val="5701A2"/>
      </a:accent4>
      <a:accent5>
        <a:srgbClr val="00139C"/>
      </a:accent5>
      <a:accent6>
        <a:srgbClr val="C74F01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TS010286779.thmx</Template>
  <TotalTime>36113</TotalTime>
  <Words>877</Words>
  <Application>Microsoft Macintosh PowerPoint</Application>
  <PresentationFormat>On-screen Show (4:3)</PresentationFormat>
  <Paragraphs>129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Enhanced Chosen-Ciphertext Security and Applications</vt:lpstr>
      <vt:lpstr>Outline</vt:lpstr>
      <vt:lpstr>Part 1: ECCA Security</vt:lpstr>
      <vt:lpstr>Randomness Recovery</vt:lpstr>
      <vt:lpstr>Randomness-Recovering PKE</vt:lpstr>
      <vt:lpstr>Rec and Uniquness</vt:lpstr>
      <vt:lpstr>Chosen-Ciphertext Security [RS’91]</vt:lpstr>
      <vt:lpstr>Enhanced CCA security</vt:lpstr>
      <vt:lpstr>CCA does not imply ECCA</vt:lpstr>
      <vt:lpstr>CCA does not imply ECCA</vt:lpstr>
      <vt:lpstr>Part 2: Constructions</vt:lpstr>
      <vt:lpstr>Trapdoor Functions</vt:lpstr>
      <vt:lpstr>One-Wayness</vt:lpstr>
      <vt:lpstr>Adaptive One-Wayness</vt:lpstr>
      <vt:lpstr>ECCA from ATDFs</vt:lpstr>
      <vt:lpstr>“Naïve” One-Bit CCA Scheme</vt:lpstr>
      <vt:lpstr>One-Bit CCA Scheme [KMO’10]</vt:lpstr>
      <vt:lpstr>Detectable CCA [HLW’12]</vt:lpstr>
      <vt:lpstr>Making it Work with DCCA</vt:lpstr>
      <vt:lpstr>Part 3: Applications</vt:lpstr>
      <vt:lpstr>PKENO [DT’08, DHKT’08…]</vt:lpstr>
      <vt:lpstr>Conclusion</vt:lpstr>
      <vt:lpstr>Thanks! adam@cs.georgetown.edu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Adam O'Neill</cp:lastModifiedBy>
  <cp:revision>878</cp:revision>
  <dcterms:created xsi:type="dcterms:W3CDTF">2013-03-28T23:28:47Z</dcterms:created>
  <dcterms:modified xsi:type="dcterms:W3CDTF">2014-04-05T16:31:10Z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