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7" r:id="rId3"/>
    <p:sldId id="280" r:id="rId4"/>
    <p:sldId id="284" r:id="rId5"/>
    <p:sldId id="308" r:id="rId6"/>
    <p:sldId id="309" r:id="rId7"/>
    <p:sldId id="311" r:id="rId8"/>
    <p:sldId id="310" r:id="rId9"/>
    <p:sldId id="290" r:id="rId10"/>
    <p:sldId id="291" r:id="rId11"/>
    <p:sldId id="312" r:id="rId12"/>
    <p:sldId id="313" r:id="rId13"/>
    <p:sldId id="314" r:id="rId14"/>
    <p:sldId id="294" r:id="rId15"/>
    <p:sldId id="315" r:id="rId16"/>
    <p:sldId id="316" r:id="rId17"/>
    <p:sldId id="301" r:id="rId18"/>
    <p:sldId id="317" r:id="rId19"/>
    <p:sldId id="273" r:id="rId20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CC00"/>
    <a:srgbClr val="0000CC"/>
    <a:srgbClr val="80008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3" d="100"/>
          <a:sy n="143" d="100"/>
        </p:scale>
        <p:origin x="-1552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tags" Target="tags/tag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4F5EF76-A7DF-4841-A4B5-000564C9A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78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99BE043-8499-8942-82BC-30C55EC88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24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test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6394B1B-61C1-3B40-BDB4-2A1647A71073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F856960-C73E-9842-807F-DE56BFE0D413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61096A0-6A5A-3842-A7E3-BF2CF048F133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E1694FB-BDD4-5049-87B2-A341DA57CCF5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992AA95-7042-A344-955F-7A0B4EBE8C08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A7FF355-22D3-C44D-93DF-52735EEA1DA1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70B819C-5013-E644-933D-F9485E96A308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027344D-9835-7041-9AB8-E375CCCAB88E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71B9E0-587E-AC4D-B17C-3790DE2F748E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F3BEC56-D942-E249-9AB3-4717FA542609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CBE80B1-4CD8-B34B-B455-FE3F2F3E077A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BDD5B89-BA93-8E4B-AB78-1EA175F39AA2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-11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7FCA5-0F68-7A47-A27B-F16C0D7B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1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1089-2396-0C49-8BD8-8518C251D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7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0764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0769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74862-6320-8945-8915-1B1A8AA35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68825-7D0E-A947-8F58-AF55C0B7C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4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A43B5-69C7-8C44-8D73-AD57555C9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4412B-C867-134C-AEA1-8124432E4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4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9B10F-C18E-8B4B-92E5-85C220F46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BCECE-00DA-E44B-8CE5-80CBE325A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EE9BC-A1D5-824B-B230-94AB1CFE3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6FB8B-171F-0649-B0D2-7979DDC1A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5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98E34-75E6-6F4E-B75B-E0E45E9D7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8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3058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762000" y="1066800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2B94BA-9AB5-204F-B70C-A4F1DF145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2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30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23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12.xml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9.png"/><Relationship Id="rId6" Type="http://schemas.openxmlformats.org/officeDocument/2006/relationships/image" Target="../media/image25.png"/><Relationship Id="rId7" Type="http://schemas.openxmlformats.org/officeDocument/2006/relationships/image" Target="../media/image10.wmf"/><Relationship Id="rId8" Type="http://schemas.openxmlformats.org/officeDocument/2006/relationships/image" Target="../media/image26.pn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7.wmf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5.xml"/><Relationship Id="rId10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37.png"/><Relationship Id="rId1" Type="http://schemas.openxmlformats.org/officeDocument/2006/relationships/tags" Target="../tags/tag21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6.xml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35.pn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0.wmf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990600"/>
            <a:ext cx="9372600" cy="1447800"/>
          </a:xfrm>
        </p:spPr>
        <p:txBody>
          <a:bodyPr/>
          <a:lstStyle/>
          <a:p>
            <a:pPr algn="ctr" eaLnBrk="1" hangingPunct="1"/>
            <a:r>
              <a:rPr lang="en-US" sz="4800">
                <a:solidFill>
                  <a:srgbClr val="0000CC"/>
                </a:solidFill>
                <a:latin typeface="Verdana" charset="0"/>
                <a:ea typeface="ＭＳ Ｐゴシック" charset="0"/>
                <a:cs typeface="ＭＳ Ｐゴシック" charset="0"/>
              </a:rPr>
              <a:t>Online/Offline </a:t>
            </a:r>
            <a:br>
              <a:rPr lang="en-US" sz="4800">
                <a:solidFill>
                  <a:srgbClr val="0000CC"/>
                </a:solidFill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sz="4800">
                <a:solidFill>
                  <a:srgbClr val="0000CC"/>
                </a:solidFill>
                <a:latin typeface="Verdana" charset="0"/>
                <a:ea typeface="ＭＳ Ｐゴシック" charset="0"/>
                <a:cs typeface="ＭＳ Ｐゴシック" charset="0"/>
              </a:rPr>
              <a:t>Attribute-Based Encryption</a:t>
            </a:r>
            <a:endParaRPr lang="en-US" sz="360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5029200" y="2971800"/>
            <a:ext cx="304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r>
              <a:rPr lang="en-US" sz="3600">
                <a:latin typeface="Times New Roman" charset="0"/>
              </a:rPr>
              <a:t>Brent Waters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152400" y="2971800"/>
            <a:ext cx="426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r>
              <a:rPr lang="en-US" sz="3600">
                <a:latin typeface="Times New Roman" charset="0"/>
              </a:rPr>
              <a:t>Susan Hohenberger</a:t>
            </a: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1905000" y="5791200"/>
            <a:ext cx="480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r>
              <a:rPr lang="en-US">
                <a:solidFill>
                  <a:srgbClr val="008000"/>
                </a:solidFill>
                <a:latin typeface="Times New Roman" charset="0"/>
              </a:rPr>
              <a:t>Presented by Shai Halevi</a:t>
            </a:r>
          </a:p>
        </p:txBody>
      </p:sp>
      <p:pic>
        <p:nvPicPr>
          <p:cNvPr id="1536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228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429000"/>
            <a:ext cx="44958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78645037-981B-B241-AEDF-CE04294E049D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991600" cy="8350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Brief Background on Bilinear maps</a:t>
            </a:r>
            <a:endParaRPr lang="en-US" sz="24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276600"/>
            <a:ext cx="3098134" cy="3898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57400"/>
            <a:ext cx="4144525" cy="7591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4800600"/>
            <a:ext cx="7848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60000"/>
              </a:spcBef>
              <a:defRPr/>
            </a:pPr>
            <a:r>
              <a:rPr lang="en-US" dirty="0">
                <a:solidFill>
                  <a:schemeClr val="tx2"/>
                </a:solidFill>
              </a:rPr>
              <a:t>High Level: </a:t>
            </a:r>
            <a:r>
              <a:rPr lang="en-US" dirty="0">
                <a:solidFill>
                  <a:srgbClr val="0000FF"/>
                </a:solidFill>
              </a:rPr>
              <a:t>single</a:t>
            </a:r>
            <a:r>
              <a:rPr lang="en-US" dirty="0">
                <a:solidFill>
                  <a:schemeClr val="tx2"/>
                </a:solidFill>
              </a:rPr>
              <a:t> multiplication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65FBBE2-8402-5242-B45E-50CF67D544C8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latin typeface="Verdana" charset="0"/>
                <a:ea typeface="ＭＳ Ｐゴシック" charset="0"/>
                <a:cs typeface="ＭＳ Ｐゴシック" charset="0"/>
              </a:rPr>
              <a:t>Structure Matters</a:t>
            </a:r>
          </a:p>
        </p:txBody>
      </p:sp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667000"/>
            <a:ext cx="2464055" cy="3490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98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254" y="3200400"/>
            <a:ext cx="4312661" cy="3696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6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7059" name="Text Box 35"/>
          <p:cNvSpPr txBox="1">
            <a:spLocks noChangeArrowheads="1"/>
          </p:cNvSpPr>
          <p:nvPr/>
        </p:nvSpPr>
        <p:spPr bwMode="auto">
          <a:xfrm>
            <a:off x="152400" y="3124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CC"/>
                </a:solidFill>
              </a:rPr>
              <a:t>CT: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57200" y="15240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Difficulty of online/offline on Boneh-Franklin IBE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7D65B1D4-9DC9-0340-B4F9-7CFB7FCF2A2C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991600" cy="8350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IBE Warmup </a:t>
            </a:r>
            <a:r>
              <a:rPr lang="en-US" sz="2800">
                <a:latin typeface="Verdana" charset="0"/>
                <a:ea typeface="ＭＳ Ｐゴシック" charset="0"/>
                <a:cs typeface="ＭＳ Ｐゴシック" charset="0"/>
              </a:rPr>
              <a:t>(Boneh-Boyen04 ish)</a:t>
            </a: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Offline: </a:t>
            </a:r>
            <a:endParaRPr lang="en-US">
              <a:latin typeface="Comic Sans MS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52400" y="36576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Online (</a:t>
            </a:r>
            <a:r>
              <a:rPr lang="en-US">
                <a:solidFill>
                  <a:srgbClr val="008000"/>
                </a:solidFill>
                <a:latin typeface="Comic Sans MS" charset="0"/>
              </a:rPr>
              <a:t>ID</a:t>
            </a:r>
            <a:r>
              <a:rPr lang="en-US">
                <a:solidFill>
                  <a:srgbClr val="0000FF"/>
                </a:solidFill>
                <a:latin typeface="Comic Sans MS" charset="0"/>
              </a:rPr>
              <a:t>):</a:t>
            </a:r>
            <a:endParaRPr lang="en-US">
              <a:latin typeface="Comic Sans MS" charset="0"/>
            </a:endParaRPr>
          </a:p>
        </p:txBody>
      </p:sp>
      <p:grpSp>
        <p:nvGrpSpPr>
          <p:cNvPr id="37893" name="Group 8"/>
          <p:cNvGrpSpPr>
            <a:grpSpLocks/>
          </p:cNvGrpSpPr>
          <p:nvPr/>
        </p:nvGrpSpPr>
        <p:grpSpPr bwMode="auto">
          <a:xfrm rot="10800000">
            <a:off x="457200" y="1219200"/>
            <a:ext cx="685800" cy="463550"/>
            <a:chOff x="3072" y="768"/>
            <a:chExt cx="624" cy="334"/>
          </a:xfrm>
        </p:grpSpPr>
        <p:grpSp>
          <p:nvGrpSpPr>
            <p:cNvPr id="37903" name="Group 9"/>
            <p:cNvGrpSpPr>
              <a:grpSpLocks/>
            </p:cNvGrpSpPr>
            <p:nvPr/>
          </p:nvGrpSpPr>
          <p:grpSpPr bwMode="auto">
            <a:xfrm>
              <a:off x="3072" y="768"/>
              <a:ext cx="624" cy="192"/>
              <a:chOff x="1872" y="2976"/>
              <a:chExt cx="624" cy="192"/>
            </a:xfrm>
          </p:grpSpPr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2050" y="3097"/>
                <a:ext cx="481" cy="48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AutoShape 11"/>
              <p:cNvSpPr>
                <a:spLocks noChangeArrowheads="1"/>
              </p:cNvSpPr>
              <p:nvPr/>
            </p:nvSpPr>
            <p:spPr bwMode="auto">
              <a:xfrm>
                <a:off x="1915" y="2999"/>
                <a:ext cx="192" cy="192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12"/>
              <p:cNvSpPr>
                <a:spLocks noChangeArrowheads="1"/>
              </p:cNvSpPr>
              <p:nvPr/>
            </p:nvSpPr>
            <p:spPr bwMode="auto">
              <a:xfrm>
                <a:off x="2380" y="3047"/>
                <a:ext cx="49" cy="48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>
                <a:off x="2492" y="2999"/>
                <a:ext cx="48" cy="96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2287" y="2999"/>
                <a:ext cx="49" cy="96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238" y="785"/>
              <a:ext cx="1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371600"/>
            <a:ext cx="3734908" cy="3693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86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286000"/>
            <a:ext cx="2833663" cy="3490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91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743200"/>
            <a:ext cx="6407384" cy="3696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6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3733800"/>
            <a:ext cx="2609768" cy="3532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3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334000" y="36576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Comic Sans MS" charset="0"/>
              </a:rPr>
              <a:t>“Correction Factor”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52400" y="47244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KeyGen(</a:t>
            </a:r>
            <a:r>
              <a:rPr lang="en-US">
                <a:solidFill>
                  <a:srgbClr val="008000"/>
                </a:solidFill>
                <a:latin typeface="Comic Sans MS" charset="0"/>
              </a:rPr>
              <a:t>ID</a:t>
            </a:r>
            <a:r>
              <a:rPr lang="en-US">
                <a:solidFill>
                  <a:srgbClr val="0000FF"/>
                </a:solidFill>
                <a:latin typeface="Comic Sans MS" charset="0"/>
              </a:rPr>
              <a:t>):</a:t>
            </a:r>
            <a:endParaRPr lang="en-US">
              <a:latin typeface="Comic Sans MS" charset="0"/>
            </a:endParaRP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4800600"/>
            <a:ext cx="4353735" cy="3901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4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52400" y="5638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Decrypt:</a:t>
            </a:r>
            <a:endParaRPr lang="en-US">
              <a:latin typeface="Comic Sans MS" charset="0"/>
            </a:endParaRPr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5715000"/>
            <a:ext cx="4949293" cy="4518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3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35" grpId="0"/>
      <p:bldP spid="36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A3F4EF9A-4CFC-C74C-B759-75F2C1C96440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991600" cy="8350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Challenges for ABE</a:t>
            </a:r>
            <a:endParaRPr lang="en-US" sz="20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5867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>
                <a:latin typeface="Comic Sans MS" charset="0"/>
              </a:rPr>
              <a:t>Many ABE systems do not have right structure (e.g. GPSW06)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>
                <a:latin typeface="Comic Sans MS" charset="0"/>
              </a:rPr>
              <a:t>More complex access policies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609600" y="39624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Comic Sans MS" charset="0"/>
              </a:rPr>
              <a:t>Use Rouselakis-Waters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D5408D3-0D4D-1E42-A6FB-987915CF24C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latin typeface="Verdana" charset="0"/>
                <a:ea typeface="ＭＳ Ｐゴシック" charset="0"/>
                <a:cs typeface="ＭＳ Ｐゴシック" charset="0"/>
              </a:rPr>
              <a:t>System Setup</a:t>
            </a:r>
          </a:p>
        </p:txBody>
      </p:sp>
      <p:pic>
        <p:nvPicPr>
          <p:cNvPr id="41987" name="Picture 9" descr="pmor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2362200"/>
            <a:ext cx="1702510" cy="3281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9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989" name="Picture 45" descr="bs00740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2275" y="2286000"/>
            <a:ext cx="685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0" name="Group 8"/>
          <p:cNvGrpSpPr>
            <a:grpSpLocks/>
          </p:cNvGrpSpPr>
          <p:nvPr/>
        </p:nvGrpSpPr>
        <p:grpSpPr bwMode="auto">
          <a:xfrm rot="10800000">
            <a:off x="1752600" y="1295400"/>
            <a:ext cx="685800" cy="463550"/>
            <a:chOff x="3072" y="768"/>
            <a:chExt cx="624" cy="334"/>
          </a:xfrm>
        </p:grpSpPr>
        <p:grpSp>
          <p:nvGrpSpPr>
            <p:cNvPr id="41992" name="Group 9"/>
            <p:cNvGrpSpPr>
              <a:grpSpLocks/>
            </p:cNvGrpSpPr>
            <p:nvPr/>
          </p:nvGrpSpPr>
          <p:grpSpPr bwMode="auto">
            <a:xfrm>
              <a:off x="3072" y="768"/>
              <a:ext cx="624" cy="192"/>
              <a:chOff x="1872" y="2976"/>
              <a:chExt cx="624" cy="192"/>
            </a:xfrm>
          </p:grpSpPr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2050" y="3097"/>
                <a:ext cx="481" cy="48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AutoShape 11"/>
              <p:cNvSpPr>
                <a:spLocks noChangeArrowheads="1"/>
              </p:cNvSpPr>
              <p:nvPr/>
            </p:nvSpPr>
            <p:spPr bwMode="auto">
              <a:xfrm>
                <a:off x="1915" y="2999"/>
                <a:ext cx="192" cy="192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12"/>
              <p:cNvSpPr>
                <a:spLocks noChangeArrowheads="1"/>
              </p:cNvSpPr>
              <p:nvPr/>
            </p:nvSpPr>
            <p:spPr bwMode="auto">
              <a:xfrm>
                <a:off x="2380" y="3047"/>
                <a:ext cx="49" cy="48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13"/>
              <p:cNvSpPr>
                <a:spLocks noChangeArrowheads="1"/>
              </p:cNvSpPr>
              <p:nvPr/>
            </p:nvSpPr>
            <p:spPr bwMode="auto">
              <a:xfrm>
                <a:off x="2492" y="2999"/>
                <a:ext cx="48" cy="96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2287" y="2999"/>
                <a:ext cx="49" cy="96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238" y="785"/>
              <a:ext cx="1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1447800"/>
            <a:ext cx="4309509" cy="3693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8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17DCF6E-7670-804F-9126-CD72FE8FB0BF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Key Generation</a:t>
            </a:r>
          </a:p>
        </p:txBody>
      </p:sp>
      <p:pic>
        <p:nvPicPr>
          <p:cNvPr id="44035" name="Picture 13" descr="pmore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371600"/>
            <a:ext cx="1703501" cy="3283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9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9457" name="Picture 17" descr="bs00740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6096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DDDDDD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4038" name="Group 16"/>
          <p:cNvGrpSpPr>
            <a:grpSpLocks/>
          </p:cNvGrpSpPr>
          <p:nvPr/>
        </p:nvGrpSpPr>
        <p:grpSpPr bwMode="auto">
          <a:xfrm>
            <a:off x="990600" y="4800600"/>
            <a:ext cx="2057400" cy="1844675"/>
            <a:chOff x="1720" y="1286"/>
            <a:chExt cx="1506" cy="1290"/>
          </a:xfrm>
        </p:grpSpPr>
        <p:sp>
          <p:nvSpPr>
            <p:cNvPr id="37" name="Oval 17"/>
            <p:cNvSpPr>
              <a:spLocks noChangeArrowheads="1"/>
            </p:cNvSpPr>
            <p:nvPr/>
          </p:nvSpPr>
          <p:spPr bwMode="auto">
            <a:xfrm>
              <a:off x="1968" y="1286"/>
              <a:ext cx="529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/>
                <a:t>OR</a:t>
              </a: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1720" y="1860"/>
              <a:ext cx="96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2800" baseline="-25000" dirty="0">
                <a:solidFill>
                  <a:srgbClr val="00CC00"/>
                </a:solidFill>
              </a:endParaRPr>
            </a:p>
          </p:txBody>
        </p:sp>
        <p:sp>
          <p:nvSpPr>
            <p:cNvPr id="39" name="Oval 19"/>
            <p:cNvSpPr>
              <a:spLocks noChangeArrowheads="1"/>
            </p:cNvSpPr>
            <p:nvPr/>
          </p:nvSpPr>
          <p:spPr bwMode="auto">
            <a:xfrm>
              <a:off x="2447" y="1814"/>
              <a:ext cx="529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/>
                <a:t>AND</a:t>
              </a: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2094" y="2388"/>
              <a:ext cx="95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2800" baseline="-25000" dirty="0">
                <a:solidFill>
                  <a:srgbClr val="00CC00"/>
                </a:solidFill>
              </a:endParaRP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3130" y="2388"/>
              <a:ext cx="96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2800" baseline="-25000" dirty="0">
                <a:solidFill>
                  <a:srgbClr val="00CC00"/>
                </a:solidFill>
              </a:endParaRP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H="1" flipV="1">
              <a:off x="2400" y="167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 flipV="1">
              <a:off x="1872" y="1670"/>
              <a:ext cx="19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 flipV="1">
              <a:off x="2352" y="2199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 flipH="1" flipV="1">
              <a:off x="2880" y="2199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3" name="Picture 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862" y="3733800"/>
            <a:ext cx="8045450" cy="4104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4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040" name="Text Box 6"/>
          <p:cNvSpPr txBox="1">
            <a:spLocks noChangeArrowheads="1"/>
          </p:cNvSpPr>
          <p:nvPr/>
        </p:nvSpPr>
        <p:spPr bwMode="auto">
          <a:xfrm>
            <a:off x="1295400" y="1752600"/>
            <a:ext cx="5872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</a:pPr>
            <a:r>
              <a:rPr lang="en-US">
                <a:latin typeface="Comic Sans MS" charset="0"/>
              </a:rPr>
              <a:t>Share </a:t>
            </a:r>
            <a:r>
              <a:rPr lang="en-US">
                <a:latin typeface="cmmi10" charset="0"/>
                <a:cs typeface="cmmi10" charset="0"/>
              </a:rPr>
              <a:t>a</a:t>
            </a:r>
            <a:r>
              <a:rPr lang="en-US">
                <a:latin typeface="Comic Sans MS" charset="0"/>
              </a:rPr>
              <a:t> according to formula</a:t>
            </a:r>
          </a:p>
          <a:p>
            <a:pPr>
              <a:spcBef>
                <a:spcPct val="50000"/>
              </a:spcBef>
              <a:buFontTx/>
              <a:buAutoNum type="arabicParenBoth"/>
            </a:pPr>
            <a:r>
              <a:rPr lang="en-US">
                <a:latin typeface="Comic Sans MS" charset="0"/>
              </a:rPr>
              <a:t>Generate key components</a:t>
            </a: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4648200"/>
            <a:ext cx="133053" cy="1064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4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638800"/>
            <a:ext cx="718479" cy="199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3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6861" y="6432883"/>
            <a:ext cx="691869" cy="199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6437086"/>
            <a:ext cx="1117634" cy="199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1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124200"/>
            <a:ext cx="7260258" cy="3532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1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F48249F0-71BF-E541-9B0B-5B89998E84D2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991600" cy="8350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Encryption</a:t>
            </a:r>
            <a:endParaRPr lang="en-US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Offline: </a:t>
            </a:r>
            <a:endParaRPr lang="en-US">
              <a:latin typeface="Comic Sans MS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52400" y="42672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Online (</a:t>
            </a:r>
            <a:r>
              <a:rPr lang="en-US">
                <a:solidFill>
                  <a:srgbClr val="008000"/>
                </a:solidFill>
                <a:latin typeface="Comic Sans MS" charset="0"/>
              </a:rPr>
              <a:t>                        </a:t>
            </a:r>
            <a:r>
              <a:rPr lang="en-US">
                <a:solidFill>
                  <a:srgbClr val="0000FF"/>
                </a:solidFill>
                <a:latin typeface="Comic Sans MS" charset="0"/>
              </a:rPr>
              <a:t>):</a:t>
            </a:r>
            <a:endParaRPr lang="en-US">
              <a:latin typeface="Comic Sans MS" charset="0"/>
            </a:endParaRPr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2286000"/>
            <a:ext cx="5544124" cy="3696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85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746" y="2971800"/>
            <a:ext cx="6284165" cy="3696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4343400"/>
            <a:ext cx="2923725" cy="3532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6088" name="Group 8"/>
          <p:cNvGrpSpPr>
            <a:grpSpLocks/>
          </p:cNvGrpSpPr>
          <p:nvPr/>
        </p:nvGrpSpPr>
        <p:grpSpPr bwMode="auto">
          <a:xfrm rot="10800000">
            <a:off x="457200" y="1219200"/>
            <a:ext cx="685800" cy="463550"/>
            <a:chOff x="3072" y="768"/>
            <a:chExt cx="624" cy="334"/>
          </a:xfrm>
        </p:grpSpPr>
        <p:grpSp>
          <p:nvGrpSpPr>
            <p:cNvPr id="46092" name="Group 9"/>
            <p:cNvGrpSpPr>
              <a:grpSpLocks/>
            </p:cNvGrpSpPr>
            <p:nvPr/>
          </p:nvGrpSpPr>
          <p:grpSpPr bwMode="auto">
            <a:xfrm>
              <a:off x="3072" y="768"/>
              <a:ext cx="624" cy="192"/>
              <a:chOff x="1872" y="2976"/>
              <a:chExt cx="624" cy="192"/>
            </a:xfrm>
          </p:grpSpPr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2050" y="3097"/>
                <a:ext cx="481" cy="48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AutoShape 11"/>
              <p:cNvSpPr>
                <a:spLocks noChangeArrowheads="1"/>
              </p:cNvSpPr>
              <p:nvPr/>
            </p:nvSpPr>
            <p:spPr bwMode="auto">
              <a:xfrm>
                <a:off x="1915" y="2999"/>
                <a:ext cx="192" cy="192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12"/>
              <p:cNvSpPr>
                <a:spLocks noChangeArrowheads="1"/>
              </p:cNvSpPr>
              <p:nvPr/>
            </p:nvSpPr>
            <p:spPr bwMode="auto">
              <a:xfrm>
                <a:off x="2380" y="3047"/>
                <a:ext cx="49" cy="48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13"/>
              <p:cNvSpPr>
                <a:spLocks noChangeArrowheads="1"/>
              </p:cNvSpPr>
              <p:nvPr/>
            </p:nvSpPr>
            <p:spPr bwMode="auto">
              <a:xfrm>
                <a:off x="2492" y="2999"/>
                <a:ext cx="48" cy="96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14"/>
              <p:cNvSpPr>
                <a:spLocks noChangeArrowheads="1"/>
              </p:cNvSpPr>
              <p:nvPr/>
            </p:nvSpPr>
            <p:spPr bwMode="auto">
              <a:xfrm>
                <a:off x="2287" y="2999"/>
                <a:ext cx="49" cy="96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3238" y="785"/>
              <a:ext cx="1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34" name="Picture 3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371600"/>
            <a:ext cx="4309509" cy="3693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8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090" name="Text Box 6"/>
          <p:cNvSpPr txBox="1">
            <a:spLocks noChangeArrowheads="1"/>
          </p:cNvSpPr>
          <p:nvPr/>
        </p:nvSpPr>
        <p:spPr bwMode="auto">
          <a:xfrm>
            <a:off x="228600" y="55626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System uses n attributes per CT (address later)</a:t>
            </a:r>
          </a:p>
        </p:txBody>
      </p:sp>
      <p:pic>
        <p:nvPicPr>
          <p:cNvPr id="2" name="Picture 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419600"/>
            <a:ext cx="2158455" cy="2943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1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0B7A14C-1E9E-6D4A-8768-F35DF465C67D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Decryption &amp; Proof</a:t>
            </a:r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457200" y="1905000"/>
            <a:ext cx="7467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>
                <a:latin typeface="Comic Sans MS" charset="0"/>
              </a:rPr>
              <a:t>Brings together CT randomness and key shares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>
                <a:latin typeface="Comic Sans MS" charset="0"/>
              </a:rPr>
              <a:t>Uses correction factor per node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>
                <a:latin typeface="Comic Sans MS" charset="0"/>
              </a:rPr>
              <a:t>Details in paper.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609600" y="38862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3366FF"/>
                </a:solidFill>
                <a:latin typeface="Comic Sans MS" charset="0"/>
              </a:rPr>
              <a:t>Proof: </a:t>
            </a:r>
            <a:r>
              <a:rPr lang="en-US">
                <a:latin typeface="Comic Sans MS" charset="0"/>
              </a:rPr>
              <a:t>Reduce to security of RW13 ABE scheme</a:t>
            </a:r>
            <a:endParaRPr lang="en-US" sz="1600">
              <a:latin typeface="cmmi10" charset="0"/>
            </a:endParaRPr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3366FF"/>
                </a:solidFill>
                <a:latin typeface="Comic Sans MS" charset="0"/>
              </a:rPr>
              <a:t>Decryption:</a:t>
            </a:r>
            <a:endParaRPr lang="en-US" sz="1600">
              <a:latin typeface="cmmi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62F94652-5D09-8B49-9506-B1E58E3C8A9D}" type="slidenum">
              <a:rPr lang="en-US" sz="1200"/>
              <a:pPr algn="r" eaLnBrk="1" hangingPunct="1"/>
              <a:t>18</a:t>
            </a:fld>
            <a:endParaRPr lang="en-US" sz="120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4495800" cy="8350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Extensions</a:t>
            </a:r>
            <a:endParaRPr lang="en-US" sz="20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152400" y="1371600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3366FF"/>
                </a:solidFill>
                <a:latin typeface="Comic Sans MS" charset="0"/>
              </a:rPr>
              <a:t>Pooling: </a:t>
            </a:r>
            <a:r>
              <a:rPr lang="en-US">
                <a:latin typeface="Comic Sans MS" charset="0"/>
              </a:rPr>
              <a:t>Flexible number of attributes per ciphertext</a:t>
            </a:r>
            <a:endParaRPr lang="en-US" sz="1600">
              <a:solidFill>
                <a:srgbClr val="00CC00"/>
              </a:solidFill>
              <a:latin typeface="cmmi10" charset="0"/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152400" y="38862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3366FF"/>
                </a:solidFill>
                <a:latin typeface="Comic Sans MS" charset="0"/>
              </a:rPr>
              <a:t>Online/Offline Key Gen:</a:t>
            </a:r>
            <a:endParaRPr lang="en-US" sz="1600">
              <a:solidFill>
                <a:srgbClr val="00CC00"/>
              </a:solidFill>
              <a:latin typeface="cmmi10" charset="0"/>
            </a:endParaRPr>
          </a:p>
        </p:txBody>
      </p:sp>
      <p:cxnSp>
        <p:nvCxnSpPr>
          <p:cNvPr id="50181" name="Straight Connector 2"/>
          <p:cNvCxnSpPr>
            <a:cxnSpLocks noChangeShapeType="1"/>
          </p:cNvCxnSpPr>
          <p:nvPr/>
        </p:nvCxnSpPr>
        <p:spPr bwMode="auto">
          <a:xfrm>
            <a:off x="152400" y="36576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52400" y="47244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Matches CP-ABE</a:t>
            </a:r>
            <a:endParaRPr lang="en-US" sz="1600">
              <a:solidFill>
                <a:srgbClr val="00CC00"/>
              </a:solidFill>
              <a:latin typeface="cmmi10" charset="0"/>
            </a:endParaRPr>
          </a:p>
        </p:txBody>
      </p:sp>
      <p:sp>
        <p:nvSpPr>
          <p:cNvPr id="50183" name="Oval 19"/>
          <p:cNvSpPr>
            <a:spLocks noChangeArrowheads="1"/>
          </p:cNvSpPr>
          <p:nvPr/>
        </p:nvSpPr>
        <p:spPr bwMode="auto">
          <a:xfrm>
            <a:off x="381000" y="1905000"/>
            <a:ext cx="1981200" cy="1600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0184" name="Oval 20"/>
          <p:cNvSpPr>
            <a:spLocks noChangeArrowheads="1"/>
          </p:cNvSpPr>
          <p:nvPr/>
        </p:nvSpPr>
        <p:spPr bwMode="auto">
          <a:xfrm>
            <a:off x="762000" y="2362200"/>
            <a:ext cx="152400" cy="15240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Freeform 21"/>
          <p:cNvSpPr>
            <a:spLocks/>
          </p:cNvSpPr>
          <p:nvPr/>
        </p:nvSpPr>
        <p:spPr bwMode="auto">
          <a:xfrm>
            <a:off x="1689100" y="1752600"/>
            <a:ext cx="444500" cy="457200"/>
          </a:xfrm>
          <a:custGeom>
            <a:avLst/>
            <a:gdLst>
              <a:gd name="T0" fmla="*/ 0 w 444500"/>
              <a:gd name="T1" fmla="*/ 0 h 457200"/>
              <a:gd name="T2" fmla="*/ 0 w 444500"/>
              <a:gd name="T3" fmla="*/ 0 h 457200"/>
              <a:gd name="T4" fmla="*/ 0 w 444500"/>
              <a:gd name="T5" fmla="*/ 0 h 457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4500" h="45720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Oval 22"/>
          <p:cNvSpPr>
            <a:spLocks noChangeArrowheads="1"/>
          </p:cNvSpPr>
          <p:nvPr/>
        </p:nvSpPr>
        <p:spPr bwMode="auto">
          <a:xfrm>
            <a:off x="1143000" y="2133600"/>
            <a:ext cx="152400" cy="15240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Oval 23"/>
          <p:cNvSpPr>
            <a:spLocks noChangeArrowheads="1"/>
          </p:cNvSpPr>
          <p:nvPr/>
        </p:nvSpPr>
        <p:spPr bwMode="auto">
          <a:xfrm>
            <a:off x="685800" y="2819400"/>
            <a:ext cx="152400" cy="15240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Oval 26"/>
          <p:cNvSpPr>
            <a:spLocks noChangeArrowheads="1"/>
          </p:cNvSpPr>
          <p:nvPr/>
        </p:nvSpPr>
        <p:spPr bwMode="auto">
          <a:xfrm>
            <a:off x="1295400" y="2286000"/>
            <a:ext cx="152400" cy="15240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Oval 27"/>
          <p:cNvSpPr>
            <a:spLocks noChangeArrowheads="1"/>
          </p:cNvSpPr>
          <p:nvPr/>
        </p:nvSpPr>
        <p:spPr bwMode="auto">
          <a:xfrm>
            <a:off x="1752600" y="2362200"/>
            <a:ext cx="152400" cy="15240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Oval 28"/>
          <p:cNvSpPr>
            <a:spLocks noChangeArrowheads="1"/>
          </p:cNvSpPr>
          <p:nvPr/>
        </p:nvSpPr>
        <p:spPr bwMode="auto">
          <a:xfrm>
            <a:off x="1143000" y="2819400"/>
            <a:ext cx="152400" cy="15240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Oval 29"/>
          <p:cNvSpPr>
            <a:spLocks noChangeArrowheads="1"/>
          </p:cNvSpPr>
          <p:nvPr/>
        </p:nvSpPr>
        <p:spPr bwMode="auto">
          <a:xfrm>
            <a:off x="990600" y="2590800"/>
            <a:ext cx="152400" cy="15240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Oval 30"/>
          <p:cNvSpPr>
            <a:spLocks noChangeArrowheads="1"/>
          </p:cNvSpPr>
          <p:nvPr/>
        </p:nvSpPr>
        <p:spPr bwMode="auto">
          <a:xfrm>
            <a:off x="1524000" y="2590800"/>
            <a:ext cx="152400" cy="15240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Oval 31"/>
          <p:cNvSpPr>
            <a:spLocks noChangeArrowheads="1"/>
          </p:cNvSpPr>
          <p:nvPr/>
        </p:nvSpPr>
        <p:spPr bwMode="auto">
          <a:xfrm>
            <a:off x="1752600" y="2667000"/>
            <a:ext cx="152400" cy="15240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Oval 32"/>
          <p:cNvSpPr>
            <a:spLocks noChangeArrowheads="1"/>
          </p:cNvSpPr>
          <p:nvPr/>
        </p:nvSpPr>
        <p:spPr bwMode="auto">
          <a:xfrm>
            <a:off x="1295400" y="3048000"/>
            <a:ext cx="152400" cy="15240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447800" y="2286000"/>
            <a:ext cx="609600" cy="685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000000"/>
                </a:solidFill>
                <a:prstDash val="dash"/>
              </a:ln>
              <a:solidFill>
                <a:schemeClr val="bg1"/>
              </a:solidFill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2133600"/>
            <a:ext cx="6284165" cy="3696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B2C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197" name="Straight Connector 2"/>
          <p:cNvCxnSpPr>
            <a:cxnSpLocks noChangeShapeType="1"/>
          </p:cNvCxnSpPr>
          <p:nvPr/>
        </p:nvCxnSpPr>
        <p:spPr bwMode="auto">
          <a:xfrm>
            <a:off x="3429000" y="2514600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50198" name="Straight Connector 24"/>
          <p:cNvCxnSpPr>
            <a:cxnSpLocks noChangeShapeType="1"/>
          </p:cNvCxnSpPr>
          <p:nvPr/>
        </p:nvCxnSpPr>
        <p:spPr bwMode="auto">
          <a:xfrm>
            <a:off x="8305800" y="25146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50199" name="Straight Connector 26"/>
          <p:cNvCxnSpPr>
            <a:cxnSpLocks noChangeShapeType="1"/>
          </p:cNvCxnSpPr>
          <p:nvPr/>
        </p:nvCxnSpPr>
        <p:spPr bwMode="auto">
          <a:xfrm>
            <a:off x="5257800" y="2590800"/>
            <a:ext cx="3810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50200" name="Straight Connector 27"/>
          <p:cNvCxnSpPr>
            <a:cxnSpLocks noChangeShapeType="1"/>
          </p:cNvCxnSpPr>
          <p:nvPr/>
        </p:nvCxnSpPr>
        <p:spPr bwMode="auto">
          <a:xfrm>
            <a:off x="7239000" y="2590800"/>
            <a:ext cx="914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E2169F8-381B-2C4E-8CBB-432B78A24C51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Access Control by Encryption</a:t>
            </a:r>
          </a:p>
        </p:txBody>
      </p:sp>
      <p:pic>
        <p:nvPicPr>
          <p:cNvPr id="17410" name="Picture 3" descr="t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1301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6" name="Picture 4" descr="ca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12922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7" name="Picture 5" descr="sara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1600200" y="5257800"/>
            <a:ext cx="4495800" cy="762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6439" name="Picture 7" descr="f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48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533400" y="1371600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Idea: Need secret key to access data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752600" y="4572000"/>
            <a:ext cx="685800" cy="685800"/>
            <a:chOff x="1680" y="1824"/>
            <a:chExt cx="432" cy="432"/>
          </a:xfrm>
        </p:grpSpPr>
        <p:pic>
          <p:nvPicPr>
            <p:cNvPr id="17438" name="Picture 20" descr="lock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82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9" name="Picture 21" descr="sara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01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0" y="3200400"/>
            <a:ext cx="1951038" cy="992188"/>
            <a:chOff x="2976" y="3312"/>
            <a:chExt cx="1229" cy="625"/>
          </a:xfrm>
        </p:grpSpPr>
        <p:grpSp>
          <p:nvGrpSpPr>
            <p:cNvPr id="17434" name="Group 23"/>
            <p:cNvGrpSpPr>
              <a:grpSpLocks/>
            </p:cNvGrpSpPr>
            <p:nvPr/>
          </p:nvGrpSpPr>
          <p:grpSpPr bwMode="auto">
            <a:xfrm>
              <a:off x="2976" y="3312"/>
              <a:ext cx="1229" cy="625"/>
              <a:chOff x="4030" y="1540"/>
              <a:chExt cx="1229" cy="625"/>
            </a:xfrm>
          </p:grpSpPr>
          <p:pic>
            <p:nvPicPr>
              <p:cNvPr id="17436" name="Picture 24" descr="j008533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3" y="1541"/>
                <a:ext cx="826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37" name="Text Box 25"/>
              <p:cNvSpPr txBox="1">
                <a:spLocks noChangeArrowheads="1"/>
              </p:cNvSpPr>
              <p:nvPr/>
            </p:nvSpPr>
            <p:spPr bwMode="auto">
              <a:xfrm>
                <a:off x="4030" y="1540"/>
                <a:ext cx="8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Arial" charset="0"/>
                    <a:cs typeface="Arial" charset="0"/>
                  </a:rPr>
                  <a:t>SK</a:t>
                </a:r>
              </a:p>
            </p:txBody>
          </p:sp>
        </p:grpSp>
        <p:pic>
          <p:nvPicPr>
            <p:cNvPr id="17435" name="Picture 26" descr="sara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50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6459" name="Picture 27" descr="f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49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7924800" y="4419600"/>
            <a:ext cx="685800" cy="685800"/>
            <a:chOff x="1680" y="1824"/>
            <a:chExt cx="432" cy="432"/>
          </a:xfrm>
        </p:grpSpPr>
        <p:pic>
          <p:nvPicPr>
            <p:cNvPr id="17432" name="Picture 29" descr="lock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82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Picture 30" descr="sara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01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3400" y="3124200"/>
            <a:ext cx="1143000" cy="914400"/>
            <a:chOff x="762000" y="2971800"/>
            <a:chExt cx="1143000" cy="914400"/>
          </a:xfrm>
        </p:grpSpPr>
        <p:grpSp>
          <p:nvGrpSpPr>
            <p:cNvPr id="17421" name="Group 9"/>
            <p:cNvGrpSpPr>
              <a:grpSpLocks/>
            </p:cNvGrpSpPr>
            <p:nvPr/>
          </p:nvGrpSpPr>
          <p:grpSpPr bwMode="auto">
            <a:xfrm>
              <a:off x="762000" y="3124200"/>
              <a:ext cx="1143000" cy="762000"/>
              <a:chOff x="528" y="1488"/>
              <a:chExt cx="720" cy="480"/>
            </a:xfrm>
          </p:grpSpPr>
          <p:grpSp>
            <p:nvGrpSpPr>
              <p:cNvPr id="17423" name="Group 10"/>
              <p:cNvGrpSpPr>
                <a:grpSpLocks/>
              </p:cNvGrpSpPr>
              <p:nvPr/>
            </p:nvGrpSpPr>
            <p:grpSpPr bwMode="auto">
              <a:xfrm rot="10800000">
                <a:off x="528" y="1488"/>
                <a:ext cx="720" cy="339"/>
                <a:chOff x="3072" y="768"/>
                <a:chExt cx="624" cy="330"/>
              </a:xfrm>
            </p:grpSpPr>
            <p:grpSp>
              <p:nvGrpSpPr>
                <p:cNvPr id="17425" name="Group 11"/>
                <p:cNvGrpSpPr>
                  <a:grpSpLocks/>
                </p:cNvGrpSpPr>
                <p:nvPr/>
              </p:nvGrpSpPr>
              <p:grpSpPr bwMode="auto">
                <a:xfrm>
                  <a:off x="3072" y="768"/>
                  <a:ext cx="624" cy="192"/>
                  <a:chOff x="1872" y="2976"/>
                  <a:chExt cx="624" cy="192"/>
                </a:xfrm>
              </p:grpSpPr>
              <p:sp>
                <p:nvSpPr>
                  <p:cNvPr id="17427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072"/>
                    <a:ext cx="480" cy="4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28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2976"/>
                    <a:ext cx="192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50 w 21600"/>
                      <a:gd name="T25" fmla="*/ 3150 h 21600"/>
                      <a:gd name="T26" fmla="*/ 18450 w 21600"/>
                      <a:gd name="T27" fmla="*/ 1845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2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024"/>
                    <a:ext cx="48" cy="4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30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976"/>
                    <a:ext cx="48" cy="96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3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976"/>
                    <a:ext cx="48" cy="96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2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251" y="818"/>
                  <a:ext cx="101" cy="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rot="10800000"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endParaRPr lang="en-US">
                    <a:latin typeface="Arial" charset="0"/>
                  </a:endParaRPr>
                </a:p>
              </p:txBody>
            </p:sp>
          </p:grpSp>
          <p:pic>
            <p:nvPicPr>
              <p:cNvPr id="17424" name="Picture 18" descr="sara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584"/>
                <a:ext cx="384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22" name="TextBox 2"/>
            <p:cNvSpPr txBox="1">
              <a:spLocks noChangeArrowheads="1"/>
            </p:cNvSpPr>
            <p:nvPr/>
          </p:nvSpPr>
          <p:spPr bwMode="auto">
            <a:xfrm>
              <a:off x="762000" y="29718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PK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7836E-6 L 0.7 -0.022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1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294E-6 L 0.6875 -0.027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00" y="-1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4.44444E-6 L -0.65 0.0333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00" y="17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2778 L -0.63333 0.0444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DBDC5B7-8367-6A48-B86A-F21F8895F78E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Rethinking Encryption</a:t>
            </a:r>
          </a:p>
        </p:txBody>
      </p:sp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0" y="1143000"/>
            <a:ext cx="3276600" cy="3200400"/>
            <a:chOff x="0" y="2160"/>
            <a:chExt cx="2064" cy="2016"/>
          </a:xfrm>
        </p:grpSpPr>
        <p:grpSp>
          <p:nvGrpSpPr>
            <p:cNvPr id="19462" name="Group 5"/>
            <p:cNvGrpSpPr>
              <a:grpSpLocks/>
            </p:cNvGrpSpPr>
            <p:nvPr/>
          </p:nvGrpSpPr>
          <p:grpSpPr bwMode="auto">
            <a:xfrm>
              <a:off x="0" y="2160"/>
              <a:ext cx="2064" cy="2016"/>
              <a:chOff x="0" y="2160"/>
              <a:chExt cx="2064" cy="2016"/>
            </a:xfrm>
          </p:grpSpPr>
          <p:pic>
            <p:nvPicPr>
              <p:cNvPr id="19473" name="Picture 6" descr="fil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360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4" name="Picture 7" descr="car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12"/>
                <a:ext cx="814" cy="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5" name="AutoShape 8"/>
              <p:cNvSpPr>
                <a:spLocks noChangeArrowheads="1"/>
              </p:cNvSpPr>
              <p:nvPr/>
            </p:nvSpPr>
            <p:spPr bwMode="auto">
              <a:xfrm>
                <a:off x="480" y="2160"/>
                <a:ext cx="1584" cy="1392"/>
              </a:xfrm>
              <a:prstGeom prst="cloudCallout">
                <a:avLst>
                  <a:gd name="adj1" fmla="val -42616"/>
                  <a:gd name="adj2" fmla="val 3412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 sz="9600"/>
              </a:p>
            </p:txBody>
          </p:sp>
        </p:grpSp>
        <p:grpSp>
          <p:nvGrpSpPr>
            <p:cNvPr id="19463" name="Group 9"/>
            <p:cNvGrpSpPr>
              <a:grpSpLocks/>
            </p:cNvGrpSpPr>
            <p:nvPr/>
          </p:nvGrpSpPr>
          <p:grpSpPr bwMode="auto">
            <a:xfrm>
              <a:off x="517" y="2352"/>
              <a:ext cx="1354" cy="840"/>
              <a:chOff x="1232" y="1286"/>
              <a:chExt cx="2465" cy="1576"/>
            </a:xfrm>
          </p:grpSpPr>
          <p:sp>
            <p:nvSpPr>
              <p:cNvPr id="19464" name="Oval 10"/>
              <p:cNvSpPr>
                <a:spLocks noChangeArrowheads="1"/>
              </p:cNvSpPr>
              <p:nvPr/>
            </p:nvSpPr>
            <p:spPr bwMode="auto">
              <a:xfrm>
                <a:off x="1968" y="1286"/>
                <a:ext cx="528" cy="4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/>
                  <a:t>OR</a:t>
                </a:r>
              </a:p>
            </p:txBody>
          </p:sp>
          <p:sp>
            <p:nvSpPr>
              <p:cNvPr id="19465" name="Text Box 11"/>
              <p:cNvSpPr txBox="1">
                <a:spLocks noChangeArrowheads="1"/>
              </p:cNvSpPr>
              <p:nvPr/>
            </p:nvSpPr>
            <p:spPr bwMode="auto">
              <a:xfrm>
                <a:off x="1232" y="1975"/>
                <a:ext cx="1094" cy="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/>
                  <a:t>Internal </a:t>
                </a:r>
              </a:p>
              <a:p>
                <a:pPr algn="ctr"/>
                <a:r>
                  <a:rPr lang="en-US" sz="1400"/>
                  <a:t>Affairs</a:t>
                </a:r>
              </a:p>
            </p:txBody>
          </p:sp>
          <p:sp>
            <p:nvSpPr>
              <p:cNvPr id="19466" name="Oval 12"/>
              <p:cNvSpPr>
                <a:spLocks noChangeArrowheads="1"/>
              </p:cNvSpPr>
              <p:nvPr/>
            </p:nvSpPr>
            <p:spPr bwMode="auto">
              <a:xfrm>
                <a:off x="2448" y="1814"/>
                <a:ext cx="528" cy="4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AND</a:t>
                </a:r>
              </a:p>
            </p:txBody>
          </p:sp>
          <p:sp>
            <p:nvSpPr>
              <p:cNvPr id="19467" name="Text Box 13"/>
              <p:cNvSpPr txBox="1">
                <a:spLocks noChangeArrowheads="1"/>
              </p:cNvSpPr>
              <p:nvPr/>
            </p:nvSpPr>
            <p:spPr bwMode="auto">
              <a:xfrm>
                <a:off x="1458" y="2500"/>
                <a:ext cx="138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/>
                  <a:t>Undercover</a:t>
                </a:r>
              </a:p>
            </p:txBody>
          </p:sp>
          <p:sp>
            <p:nvSpPr>
              <p:cNvPr id="19468" name="Text Box 14"/>
              <p:cNvSpPr txBox="1">
                <a:spLocks noChangeArrowheads="1"/>
              </p:cNvSpPr>
              <p:nvPr/>
            </p:nvSpPr>
            <p:spPr bwMode="auto">
              <a:xfrm>
                <a:off x="2675" y="2502"/>
                <a:ext cx="1022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/>
                  <a:t> Central</a:t>
                </a:r>
              </a:p>
            </p:txBody>
          </p:sp>
          <p:sp>
            <p:nvSpPr>
              <p:cNvPr id="19469" name="Line 15"/>
              <p:cNvSpPr>
                <a:spLocks noChangeShapeType="1"/>
              </p:cNvSpPr>
              <p:nvPr/>
            </p:nvSpPr>
            <p:spPr bwMode="auto">
              <a:xfrm flipH="1" flipV="1">
                <a:off x="2400" y="1670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0" name="Line 16"/>
              <p:cNvSpPr>
                <a:spLocks noChangeShapeType="1"/>
              </p:cNvSpPr>
              <p:nvPr/>
            </p:nvSpPr>
            <p:spPr bwMode="auto">
              <a:xfrm flipV="1">
                <a:off x="1872" y="1670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1" name="Line 17"/>
              <p:cNvSpPr>
                <a:spLocks noChangeShapeType="1"/>
              </p:cNvSpPr>
              <p:nvPr/>
            </p:nvSpPr>
            <p:spPr bwMode="auto">
              <a:xfrm flipV="1">
                <a:off x="2352" y="2198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2" name="Line 18"/>
              <p:cNvSpPr>
                <a:spLocks noChangeShapeType="1"/>
              </p:cNvSpPr>
              <p:nvPr/>
            </p:nvSpPr>
            <p:spPr bwMode="auto">
              <a:xfrm flipH="1" flipV="1">
                <a:off x="2880" y="2198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30" name="Text Box 22"/>
          <p:cNvSpPr txBox="1">
            <a:spLocks noChangeArrowheads="1"/>
          </p:cNvSpPr>
          <p:nvPr/>
        </p:nvSpPr>
        <p:spPr bwMode="auto">
          <a:xfrm>
            <a:off x="1600200" y="3581400"/>
            <a:ext cx="7696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 typeface="Wingdings" charset="0"/>
              <a:buChar char="q"/>
            </a:pPr>
            <a:r>
              <a:rPr lang="en-US" sz="2800">
                <a:latin typeface="Comic Sans MS" charset="0"/>
              </a:rPr>
              <a:t>Who matches this?  Am I allowed to know? 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charset="0"/>
              <a:buChar char="q"/>
            </a:pPr>
            <a:r>
              <a:rPr lang="en-US" sz="2800">
                <a:latin typeface="Comic Sans MS" charset="0"/>
              </a:rPr>
              <a:t>What if they join later?</a:t>
            </a:r>
          </a:p>
        </p:txBody>
      </p:sp>
      <p:sp>
        <p:nvSpPr>
          <p:cNvPr id="19461" name="Text Box 23"/>
          <p:cNvSpPr txBox="1">
            <a:spLocks noChangeArrowheads="1"/>
          </p:cNvSpPr>
          <p:nvPr/>
        </p:nvSpPr>
        <p:spPr bwMode="auto">
          <a:xfrm>
            <a:off x="3352800" y="1524000"/>
            <a:ext cx="6019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Problem: Disconnect between policy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 and mechanism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DC9DA00F-C688-2A47-AC0E-77A315724215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8350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Attribute-Based Encryption </a:t>
            </a:r>
            <a:r>
              <a:rPr lang="en-US" sz="1800">
                <a:latin typeface="Verdana" charset="0"/>
                <a:ea typeface="ＭＳ Ｐゴシック" charset="0"/>
                <a:cs typeface="ＭＳ Ｐゴシック" charset="0"/>
              </a:rPr>
              <a:t>[SW05,GPSW06,…] </a:t>
            </a:r>
          </a:p>
        </p:txBody>
      </p:sp>
      <p:pic>
        <p:nvPicPr>
          <p:cNvPr id="21507" name="Picture 4" descr="ca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12922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sar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31"/>
          <p:cNvGrpSpPr>
            <a:grpSpLocks/>
          </p:cNvGrpSpPr>
          <p:nvPr/>
        </p:nvGrpSpPr>
        <p:grpSpPr bwMode="auto">
          <a:xfrm>
            <a:off x="228600" y="1600200"/>
            <a:ext cx="2286000" cy="995363"/>
            <a:chOff x="288" y="1056"/>
            <a:chExt cx="1440" cy="627"/>
          </a:xfrm>
        </p:grpSpPr>
        <p:grpSp>
          <p:nvGrpSpPr>
            <p:cNvPr id="21528" name="Group 28"/>
            <p:cNvGrpSpPr>
              <a:grpSpLocks/>
            </p:cNvGrpSpPr>
            <p:nvPr/>
          </p:nvGrpSpPr>
          <p:grpSpPr bwMode="auto">
            <a:xfrm rot="10800000">
              <a:off x="432" y="1344"/>
              <a:ext cx="720" cy="339"/>
              <a:chOff x="3072" y="768"/>
              <a:chExt cx="624" cy="330"/>
            </a:xfrm>
          </p:grpSpPr>
          <p:grpSp>
            <p:nvGrpSpPr>
              <p:cNvPr id="21530" name="Group 29"/>
              <p:cNvGrpSpPr>
                <a:grpSpLocks/>
              </p:cNvGrpSpPr>
              <p:nvPr/>
            </p:nvGrpSpPr>
            <p:grpSpPr bwMode="auto">
              <a:xfrm>
                <a:off x="3072" y="768"/>
                <a:ext cx="624" cy="192"/>
                <a:chOff x="1872" y="2976"/>
                <a:chExt cx="624" cy="192"/>
              </a:xfrm>
            </p:grpSpPr>
            <p:sp>
              <p:nvSpPr>
                <p:cNvPr id="21532" name="Rectangle 30"/>
                <p:cNvSpPr>
                  <a:spLocks noChangeArrowheads="1"/>
                </p:cNvSpPr>
                <p:nvPr/>
              </p:nvSpPr>
              <p:spPr bwMode="auto">
                <a:xfrm>
                  <a:off x="2016" y="3072"/>
                  <a:ext cx="480" cy="48"/>
                </a:xfrm>
                <a:prstGeom prst="rect">
                  <a:avLst/>
                </a:prstGeom>
                <a:solidFill>
                  <a:srgbClr val="FFFF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1533" name="AutoShape 31"/>
                <p:cNvSpPr>
                  <a:spLocks noChangeArrowheads="1"/>
                </p:cNvSpPr>
                <p:nvPr/>
              </p:nvSpPr>
              <p:spPr bwMode="auto">
                <a:xfrm>
                  <a:off x="1872" y="297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0 w 21600"/>
                    <a:gd name="T25" fmla="*/ 3150 h 21600"/>
                    <a:gd name="T26" fmla="*/ 18450 w 21600"/>
                    <a:gd name="T27" fmla="*/ 1845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1534" name="Rectangle 32"/>
                <p:cNvSpPr>
                  <a:spLocks noChangeArrowheads="1"/>
                </p:cNvSpPr>
                <p:nvPr/>
              </p:nvSpPr>
              <p:spPr bwMode="auto">
                <a:xfrm>
                  <a:off x="2352" y="3024"/>
                  <a:ext cx="48" cy="48"/>
                </a:xfrm>
                <a:prstGeom prst="rect">
                  <a:avLst/>
                </a:prstGeom>
                <a:solidFill>
                  <a:srgbClr val="FFFF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1535" name="Rectangle 33"/>
                <p:cNvSpPr>
                  <a:spLocks noChangeArrowheads="1"/>
                </p:cNvSpPr>
                <p:nvPr/>
              </p:nvSpPr>
              <p:spPr bwMode="auto">
                <a:xfrm>
                  <a:off x="2448" y="2976"/>
                  <a:ext cx="48" cy="96"/>
                </a:xfrm>
                <a:prstGeom prst="rect">
                  <a:avLst/>
                </a:prstGeom>
                <a:solidFill>
                  <a:srgbClr val="FFFF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1536" name="Rectangle 34"/>
                <p:cNvSpPr>
                  <a:spLocks noChangeArrowheads="1"/>
                </p:cNvSpPr>
                <p:nvPr/>
              </p:nvSpPr>
              <p:spPr bwMode="auto">
                <a:xfrm>
                  <a:off x="2256" y="2976"/>
                  <a:ext cx="48" cy="96"/>
                </a:xfrm>
                <a:prstGeom prst="rect">
                  <a:avLst/>
                </a:prstGeom>
                <a:solidFill>
                  <a:srgbClr val="FFFF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31" name="Text Box 35"/>
              <p:cNvSpPr txBox="1">
                <a:spLocks noChangeArrowheads="1"/>
              </p:cNvSpPr>
              <p:nvPr/>
            </p:nvSpPr>
            <p:spPr bwMode="auto">
              <a:xfrm>
                <a:off x="3251" y="818"/>
                <a:ext cx="101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rot="10800000"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1529" name="Text Box 43"/>
            <p:cNvSpPr txBox="1">
              <a:spLocks noChangeArrowheads="1"/>
            </p:cNvSpPr>
            <p:nvPr/>
          </p:nvSpPr>
          <p:spPr bwMode="auto">
            <a:xfrm>
              <a:off x="288" y="1056"/>
              <a:ext cx="144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latin typeface="Comic Sans MS" charset="0"/>
                </a:rPr>
                <a:t>Public Parameters</a:t>
              </a:r>
            </a:p>
          </p:txBody>
        </p:sp>
      </p:grpSp>
      <p:grpSp>
        <p:nvGrpSpPr>
          <p:cNvPr id="21510" name="Group 35"/>
          <p:cNvGrpSpPr>
            <a:grpSpLocks/>
          </p:cNvGrpSpPr>
          <p:nvPr/>
        </p:nvGrpSpPr>
        <p:grpSpPr bwMode="auto">
          <a:xfrm>
            <a:off x="7467600" y="1600200"/>
            <a:ext cx="1371600" cy="1311275"/>
            <a:chOff x="4704" y="1008"/>
            <a:chExt cx="864" cy="826"/>
          </a:xfrm>
        </p:grpSpPr>
        <p:pic>
          <p:nvPicPr>
            <p:cNvPr id="21526" name="Picture 9" descr="pmore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0" y="1008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7" name="Text Box 3"/>
            <p:cNvSpPr txBox="1">
              <a:spLocks noChangeArrowheads="1"/>
            </p:cNvSpPr>
            <p:nvPr/>
          </p:nvSpPr>
          <p:spPr bwMode="auto">
            <a:xfrm>
              <a:off x="4704" y="1584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2"/>
                </a:buClr>
                <a:buFont typeface="Wingdings" charset="0"/>
                <a:buNone/>
              </a:pPr>
              <a:r>
                <a:rPr lang="en-US" sz="2000">
                  <a:latin typeface="Comic Sans MS" charset="0"/>
                </a:rPr>
                <a:t>Authority</a:t>
              </a:r>
            </a:p>
          </p:txBody>
        </p:sp>
      </p:grpSp>
      <p:grpSp>
        <p:nvGrpSpPr>
          <p:cNvPr id="21511" name="Group 34"/>
          <p:cNvGrpSpPr>
            <a:grpSpLocks/>
          </p:cNvGrpSpPr>
          <p:nvPr/>
        </p:nvGrpSpPr>
        <p:grpSpPr bwMode="auto">
          <a:xfrm>
            <a:off x="6781800" y="1600200"/>
            <a:ext cx="838200" cy="638175"/>
            <a:chOff x="4272" y="1008"/>
            <a:chExt cx="528" cy="402"/>
          </a:xfrm>
        </p:grpSpPr>
        <p:pic>
          <p:nvPicPr>
            <p:cNvPr id="21524" name="Picture 45" descr="bs00740_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68" y="1200"/>
              <a:ext cx="43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5" name="Text Box 33"/>
            <p:cNvSpPr txBox="1">
              <a:spLocks noChangeArrowheads="1"/>
            </p:cNvSpPr>
            <p:nvPr/>
          </p:nvSpPr>
          <p:spPr bwMode="auto">
            <a:xfrm>
              <a:off x="4272" y="1008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latin typeface="Comic Sans MS" charset="0"/>
                </a:rPr>
                <a:t>MSK</a:t>
              </a:r>
            </a:p>
          </p:txBody>
        </p:sp>
      </p:grpSp>
      <p:sp>
        <p:nvSpPr>
          <p:cNvPr id="21512" name="Text Box 36"/>
          <p:cNvSpPr txBox="1">
            <a:spLocks noChangeArrowheads="1"/>
          </p:cNvSpPr>
          <p:nvPr/>
        </p:nvSpPr>
        <p:spPr bwMode="auto">
          <a:xfrm>
            <a:off x="6477000" y="44958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Key: </a:t>
            </a:r>
            <a:r>
              <a:rPr lang="en-US">
                <a:solidFill>
                  <a:srgbClr val="008000"/>
                </a:solidFill>
                <a:latin typeface="Comic Sans MS" charset="0"/>
              </a:rPr>
              <a:t>f</a:t>
            </a:r>
            <a:r>
              <a:rPr lang="en-US">
                <a:solidFill>
                  <a:srgbClr val="00CC00"/>
                </a:solidFill>
                <a:latin typeface="Comic Sans MS" charset="0"/>
              </a:rPr>
              <a:t> </a:t>
            </a:r>
          </a:p>
        </p:txBody>
      </p:sp>
      <p:pic>
        <p:nvPicPr>
          <p:cNvPr id="21513" name="Picture 9" descr="fi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2" descr="lo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5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Group 41"/>
          <p:cNvGrpSpPr>
            <a:grpSpLocks/>
          </p:cNvGrpSpPr>
          <p:nvPr/>
        </p:nvGrpSpPr>
        <p:grpSpPr bwMode="auto">
          <a:xfrm>
            <a:off x="6172200" y="5029200"/>
            <a:ext cx="1600200" cy="992188"/>
            <a:chOff x="4080" y="2400"/>
            <a:chExt cx="1008" cy="625"/>
          </a:xfrm>
        </p:grpSpPr>
        <p:grpSp>
          <p:nvGrpSpPr>
            <p:cNvPr id="21520" name="Group 38"/>
            <p:cNvGrpSpPr>
              <a:grpSpLocks/>
            </p:cNvGrpSpPr>
            <p:nvPr/>
          </p:nvGrpSpPr>
          <p:grpSpPr bwMode="auto">
            <a:xfrm>
              <a:off x="4080" y="2448"/>
              <a:ext cx="1008" cy="577"/>
              <a:chOff x="4030" y="1540"/>
              <a:chExt cx="1229" cy="625"/>
            </a:xfrm>
          </p:grpSpPr>
          <p:pic>
            <p:nvPicPr>
              <p:cNvPr id="21522" name="Picture 39" descr="j008533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3" y="1541"/>
                <a:ext cx="826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3" name="Text Box 40"/>
              <p:cNvSpPr txBox="1">
                <a:spLocks noChangeArrowheads="1"/>
              </p:cNvSpPr>
              <p:nvPr/>
            </p:nvSpPr>
            <p:spPr bwMode="auto">
              <a:xfrm>
                <a:off x="4030" y="1540"/>
                <a:ext cx="816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800">
                    <a:latin typeface="Comic Sans MS" charset="0"/>
                  </a:rPr>
                  <a:t>SK</a:t>
                </a:r>
              </a:p>
            </p:txBody>
          </p:sp>
        </p:grpSp>
        <p:sp>
          <p:nvSpPr>
            <p:cNvPr id="21521" name="Text Box 40"/>
            <p:cNvSpPr txBox="1">
              <a:spLocks noChangeArrowheads="1"/>
            </p:cNvSpPr>
            <p:nvPr/>
          </p:nvSpPr>
          <p:spPr bwMode="auto">
            <a:xfrm>
              <a:off x="4560" y="2400"/>
              <a:ext cx="43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baseline="30000">
                <a:solidFill>
                  <a:srgbClr val="00CC00"/>
                </a:solidFill>
                <a:latin typeface="Comic Sans MS" charset="0"/>
              </a:endParaRPr>
            </a:p>
          </p:txBody>
        </p:sp>
      </p:grpSp>
      <p:sp>
        <p:nvSpPr>
          <p:cNvPr id="21516" name="Text Box 44"/>
          <p:cNvSpPr txBox="1">
            <a:spLocks noChangeArrowheads="1"/>
          </p:cNvSpPr>
          <p:nvPr/>
        </p:nvSpPr>
        <p:spPr bwMode="auto">
          <a:xfrm>
            <a:off x="3962400" y="3505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17" name="Text Box 36"/>
          <p:cNvSpPr txBox="1">
            <a:spLocks noChangeArrowheads="1"/>
          </p:cNvSpPr>
          <p:nvPr/>
        </p:nvSpPr>
        <p:spPr bwMode="auto">
          <a:xfrm>
            <a:off x="152400" y="44958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Comic Sans MS" charset="0"/>
              </a:rPr>
              <a:t>CT: </a:t>
            </a:r>
            <a:r>
              <a:rPr lang="en-US" dirty="0" smtClean="0">
                <a:solidFill>
                  <a:srgbClr val="008000"/>
                </a:solidFill>
                <a:latin typeface="Comic Sans MS" charset="0"/>
              </a:rPr>
              <a:t>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charset="0"/>
              </a:rPr>
              <a:t>(set of attributes)</a:t>
            </a:r>
          </a:p>
        </p:txBody>
      </p:sp>
      <p:sp>
        <p:nvSpPr>
          <p:cNvPr id="21518" name="Line 20"/>
          <p:cNvSpPr>
            <a:spLocks noChangeShapeType="1"/>
          </p:cNvSpPr>
          <p:nvPr/>
        </p:nvSpPr>
        <p:spPr bwMode="auto">
          <a:xfrm flipV="1">
            <a:off x="2362200" y="5943600"/>
            <a:ext cx="5334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Text Box 36"/>
          <p:cNvSpPr txBox="1">
            <a:spLocks noChangeArrowheads="1"/>
          </p:cNvSpPr>
          <p:nvPr/>
        </p:nvSpPr>
        <p:spPr bwMode="auto">
          <a:xfrm>
            <a:off x="762000" y="2971800"/>
            <a:ext cx="723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Comic Sans MS" charset="0"/>
              </a:rPr>
              <a:t>Functionality: </a:t>
            </a:r>
            <a:r>
              <a:rPr lang="en-US">
                <a:latin typeface="Comic Sans MS" charset="0"/>
              </a:rPr>
              <a:t>output message  if f(S) = true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S</a:t>
            </a:r>
            <a:r>
              <a:rPr lang="en-US">
                <a:solidFill>
                  <a:srgbClr val="000000"/>
                </a:solidFill>
                <a:latin typeface="cmmi10" charset="0"/>
              </a:rPr>
              <a:t> </a:t>
            </a:r>
            <a:r>
              <a:rPr lang="en-US">
                <a:solidFill>
                  <a:srgbClr val="000000"/>
                </a:solidFill>
                <a:latin typeface="Comic Sans MS" charset="0"/>
              </a:rPr>
              <a:t>is not hidden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7BE34DD0-4F95-8A4B-AC44-A9F0A67B158F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991600" cy="8350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Costs of Encryption</a:t>
            </a:r>
            <a:endParaRPr lang="en-US" sz="20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381000" y="1676400"/>
            <a:ext cx="906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Typical cost ~ 1-3 exponentiations per attribute (KP-ABE)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1000" y="289560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dirty="0" smtClean="0">
                <a:latin typeface="Comic Sans MS" charset="0"/>
              </a:rPr>
              <a:t>Problems: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dirty="0" err="1" smtClean="0">
                <a:latin typeface="Comic Sans MS" charset="0"/>
              </a:rPr>
              <a:t>Bursty</a:t>
            </a:r>
            <a:r>
              <a:rPr lang="en-US" dirty="0" smtClean="0">
                <a:latin typeface="Comic Sans MS" charset="0"/>
              </a:rPr>
              <a:t> encryption periods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dirty="0" smtClean="0">
                <a:latin typeface="Comic Sans MS" charset="0"/>
              </a:rPr>
              <a:t>Low power devices</a:t>
            </a: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1651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ChangeArrowheads="1"/>
          </p:cNvSpPr>
          <p:nvPr/>
        </p:nvSpPr>
        <p:spPr bwMode="auto">
          <a:xfrm>
            <a:off x="457200" y="685800"/>
            <a:ext cx="8458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2" name="Rectangle 3"/>
          <p:cNvSpPr txBox="1">
            <a:spLocks noChangeArrowheads="1"/>
          </p:cNvSpPr>
          <p:nvPr/>
        </p:nvSpPr>
        <p:spPr bwMode="auto">
          <a:xfrm>
            <a:off x="0" y="28956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r>
              <a:rPr lang="en-US" sz="3000" i="1">
                <a:latin typeface="Times New Roman" charset="0"/>
              </a:rPr>
              <a:t>Can we move most of the encryption costs offline?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81D8F3F2-7CB5-2643-86F6-97DC8F21FDDC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991600" cy="8350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Online/Offline ABE</a:t>
            </a:r>
            <a:endParaRPr lang="en-US" sz="20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Offline: </a:t>
            </a:r>
            <a:endParaRPr lang="en-US">
              <a:latin typeface="Comic Sans MS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52400" y="38100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Online:</a:t>
            </a:r>
            <a:endParaRPr lang="en-US">
              <a:latin typeface="Comic Sans MS" charset="0"/>
            </a:endParaRP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13223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2895600"/>
            <a:ext cx="2362200" cy="708025"/>
          </a:xfrm>
          <a:prstGeom prst="rect">
            <a:avLst/>
          </a:prstGeom>
          <a:solidFill>
            <a:srgbClr val="FFCC00"/>
          </a:solidFill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Intermediate </a:t>
            </a:r>
            <a:r>
              <a:rPr lang="en-US" sz="2000" dirty="0" err="1"/>
              <a:t>Ciphertext</a:t>
            </a:r>
            <a:r>
              <a:rPr lang="en-US" sz="2000" dirty="0"/>
              <a:t> (IT)</a:t>
            </a:r>
          </a:p>
        </p:txBody>
      </p:sp>
      <p:cxnSp>
        <p:nvCxnSpPr>
          <p:cNvPr id="27655" name="Straight Arrow Connector 8"/>
          <p:cNvCxnSpPr>
            <a:cxnSpLocks noChangeShapeType="1"/>
          </p:cNvCxnSpPr>
          <p:nvPr/>
        </p:nvCxnSpPr>
        <p:spPr bwMode="auto">
          <a:xfrm>
            <a:off x="3581400" y="2286000"/>
            <a:ext cx="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Arrow Connector 8"/>
          <p:cNvCxnSpPr>
            <a:cxnSpLocks noChangeShapeType="1"/>
          </p:cNvCxnSpPr>
          <p:nvPr/>
        </p:nvCxnSpPr>
        <p:spPr bwMode="auto">
          <a:xfrm>
            <a:off x="3581400" y="36576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7" name="Text Box 6"/>
          <p:cNvSpPr txBox="1">
            <a:spLocks noChangeArrowheads="1"/>
          </p:cNvSpPr>
          <p:nvPr/>
        </p:nvSpPr>
        <p:spPr bwMode="auto">
          <a:xfrm>
            <a:off x="152400" y="44196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Attribute set </a:t>
            </a:r>
            <a:r>
              <a:rPr lang="en-US">
                <a:solidFill>
                  <a:srgbClr val="008000"/>
                </a:solidFill>
                <a:latin typeface="Comic Sans MS" charset="0"/>
              </a:rPr>
              <a:t>S</a:t>
            </a:r>
          </a:p>
        </p:txBody>
      </p:sp>
      <p:pic>
        <p:nvPicPr>
          <p:cNvPr id="2765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3400"/>
            <a:ext cx="13589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59" name="Straight Arrow Connector 8"/>
          <p:cNvCxnSpPr>
            <a:cxnSpLocks noChangeShapeType="1"/>
          </p:cNvCxnSpPr>
          <p:nvPr/>
        </p:nvCxnSpPr>
        <p:spPr bwMode="auto">
          <a:xfrm>
            <a:off x="2590800" y="4648200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Straight Arrow Connector 8"/>
          <p:cNvCxnSpPr>
            <a:cxnSpLocks noChangeShapeType="1"/>
          </p:cNvCxnSpPr>
          <p:nvPr/>
        </p:nvCxnSpPr>
        <p:spPr bwMode="auto">
          <a:xfrm>
            <a:off x="3581400" y="5410200"/>
            <a:ext cx="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362200" y="6096000"/>
            <a:ext cx="2362200" cy="400050"/>
          </a:xfrm>
          <a:prstGeom prst="rect">
            <a:avLst/>
          </a:prstGeom>
          <a:solidFill>
            <a:srgbClr val="FFCC00"/>
          </a:solidFill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err="1"/>
              <a:t>Ciphertext</a:t>
            </a:r>
            <a:endParaRPr lang="en-US" sz="2000" dirty="0"/>
          </a:p>
        </p:txBody>
      </p:sp>
      <p:sp>
        <p:nvSpPr>
          <p:cNvPr id="21" name="Rounded Rectangular Callout 20"/>
          <p:cNvSpPr>
            <a:spLocks noChangeArrowheads="1"/>
          </p:cNvSpPr>
          <p:nvPr/>
        </p:nvSpPr>
        <p:spPr bwMode="auto">
          <a:xfrm>
            <a:off x="5105400" y="2819400"/>
            <a:ext cx="3886200" cy="914400"/>
          </a:xfrm>
          <a:prstGeom prst="wedgeRoundRectCallout">
            <a:avLst>
              <a:gd name="adj1" fmla="val -63468"/>
              <a:gd name="adj2" fmla="val 15200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r>
              <a:rPr lang="en-US"/>
              <a:t>ABE Key Encapsulation Mechanism (KEM)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03F31CAA-9489-A445-937F-D69AE5193D01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991600" cy="8350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Some Prior Online/Offline Work</a:t>
            </a:r>
            <a:endParaRPr lang="en-US" sz="20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381000" y="16764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Signatures: </a:t>
            </a:r>
            <a:r>
              <a:rPr lang="en-US">
                <a:latin typeface="Comic Sans MS" charset="0"/>
              </a:rPr>
              <a:t>EGM96, ST01, …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381000" y="4495800"/>
            <a:ext cx="906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Also in other contexts such as Multi-party computation</a:t>
            </a:r>
            <a:endParaRPr lang="en-US">
              <a:solidFill>
                <a:srgbClr val="CC0000"/>
              </a:solidFill>
              <a:latin typeface="Comic Sans MS" charset="0"/>
            </a:endParaRP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457200" y="2743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IBE: </a:t>
            </a:r>
            <a:r>
              <a:rPr lang="en-US">
                <a:latin typeface="Comic Sans MS" charset="0"/>
              </a:rPr>
              <a:t>GMC08,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 txBox="1">
            <a:spLocks noGrp="1"/>
          </p:cNvSpPr>
          <p:nvPr/>
        </p:nvSpPr>
        <p:spPr bwMode="auto">
          <a:xfrm>
            <a:off x="6934200" y="661987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BA2D441B-B960-4E4A-A594-8D48978BFCC2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991600" cy="8350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The rest of the talk</a:t>
            </a:r>
            <a:endParaRPr lang="en-US" sz="20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76200" y="2209800"/>
            <a:ext cx="5872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</a:pPr>
            <a:r>
              <a:rPr lang="en-US">
                <a:latin typeface="Comic Sans MS" charset="0"/>
              </a:rPr>
              <a:t>Warmup with IBE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76200" y="30480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(2) Our Online/Offline Construction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76200" y="3886200"/>
            <a:ext cx="783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(3) “Pooling” for better efficiency</a:t>
            </a:r>
          </a:p>
        </p:txBody>
      </p:sp>
      <p:pic>
        <p:nvPicPr>
          <p:cNvPr id="3175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16589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ORDWRAP" val="0"/>
  <p:tag name="DEFAULTWIDTH" val="348"/>
  <p:tag name="DEFAULTHEIGHT" val="250"/>
  <p:tag name="FIRSTBRENT20WATERS@YOU9OHNFUVWXY5LK" val="2957"/>
  <p:tag name="FIRSTBWATERS@PEKDRPNFUVWXYL44" val="3496"/>
  <p:tag name="FIRSTBWATERS@UEIZFENFUVWXY5ML" val="3214"/>
  <p:tag name="FIRSTBWATERS@D25FX15KDHJT3PP7" val="4608"/>
  <p:tag name="FIRSTBWATERS@QP8510VS0KMT3PP7" val="4759"/>
  <p:tag name="DEFAULTDISPLAYSOURCE" val="\documentclass{article}&#10;&#10;\pagestyle{empty}&#10;&#10;\begin{document}&#10;&#10;&#10;\end{document}"/>
  <p:tag name="EMBEDFONTS" val="0"/>
  <p:tag name="FIRSTBWATERS@QP9300KH0TMT3PP7" val="47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K_1=g^{\alpha} (u^{\mathrm{ID}} h)^r, \ K_2=g^{-r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12"/>
  <p:tag name="PICTUREFILESIZE" val="97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Key = $e(C_1, K_1) e(C_2, K_2) K_2^{C_3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41"/>
  <p:tag name="PICTUREFILESIZE" val="137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\mathrm{MSK} = g^\alph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3"/>
  <p:tag name="PICTUREFILESIZE" val="39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 \mathrm{PK} = g,  \ u, \ h, \ w,  \ e(g,g)^\alpha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10"/>
  <p:tag name="PICTUREFILESIZE" val="93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\mathrm{MSK} = g^\alph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3"/>
  <p:tag name="PICTUREFILESIZE" val="399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\forall y \quad &#10;K_{y,0}= g^{\lambda_y} w^{t_y}, \ &#10;K_{y,0}= (u^{\mathrm{att}(y)} h)^{-t_y} \ &#10;K_{y,2} = g^{t_y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92"/>
  <p:tag name="PICTUREFILESIZE" val="183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\alph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9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\lambda_1 = \alph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4"/>
  <p:tag name="PICTUREFILESIZE" val="20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\lambda_2 = r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2"/>
  <p:tag name="PICTUREFILESIZE" val="21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\lambda_3 = \alpha - r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4"/>
  <p:tag name="PICTUREFILESIZE" val="31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$e(g^a, g^b)= e(g,g)^{ab}$ 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1"/>
  <p:tag name="PICTUREFILESIZE" val="116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\{y\}$ leaves of boolean formula; $\lambda_y$ are shares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70"/>
  <p:tag name="PICTUREFILESIZE" val="153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s, (r_j, x_j)$ for $j \in [n]$ random  $\in \mathbb{Z}_p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70"/>
  <p:tag name="PICTUREFILESIZE" val="1306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C_0 = g^s, \ C_{j,1} = g^{r_j}, \  C_{j,2} = (u^{x_j} h)^{r_j} w^{-s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06"/>
  <p:tag name="PICTUREFILESIZE" val="132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C_{j,3} = r_j \cdot (a_j - x_j)$ 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9"/>
  <p:tag name="PICTUREFILESIZE" val="72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 \mathrm{PK} = g,  \ u, \ h, \ w,  \ e(g,g)^\alpha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10"/>
  <p:tag name="PICTUREFILESIZE" val="93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&#10;S = a_1,\ldots, a_n&#10;$ 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0"/>
  <p:tag name="PICTUREFILESIZE" val="399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C_0 = g^s, \ C_{j,1} = g^{r_j}, \  C_{j,2} = (u^{x_j} h)^{r_j} w^{-s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06"/>
  <p:tag name="PICTUREFILESIZE" val="132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$\mathcal{G}(1^\lambda) \rightarrow (G, G_T)$\\&#10;order $p$, generator $g \in G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2"/>
  <p:tag name="PICTUREFILESIZE" val="261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s$ random  $\in \mathbb{Z}_p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0"/>
  <p:tag name="PICTUREFILESIZE" val="56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 Me(H(\mathrm{ID}), g^a)^s, \quad H(\mathrm{ID})^s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10"/>
  <p:tag name="PICTUREFILESIZE" val="105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 \mathrm{PK} = g,  \ u, \ h, \ e(g,g)^\alpha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82"/>
  <p:tag name="PICTUREFILESIZE" val="84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x, s$ random  $\in \mathbb{Z}_p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8"/>
  <p:tag name="PICTUREFILESIZE" val="68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C_1 = g^s, \ C_2=(u^{x} h )^s$ \ Key = $e(g,g)^{\alpha s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2"/>
  <p:tag name="PICTUREFILESIZE" val="144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usepackage[usenames]{color}&#10;\pagestyle{empty}&#10;\usepackage{amsfonts,amsmath}&#10;\newcommand{\drawn}{\xleftarrow{R}}&#10;\begin{document}&#10;&#10;\small&#10;\color[rgb]{0,0,0}&#10;$C_3 = s \cdot (\mathrm{ID} -x)$ 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3"/>
  <p:tag name="PICTUREFILESIZE" val="5647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13828</TotalTime>
  <Words>398</Words>
  <Application>Microsoft Macintosh PowerPoint</Application>
  <PresentationFormat>On-screen Show (4:3)</PresentationFormat>
  <Paragraphs>114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Verdana</vt:lpstr>
      <vt:lpstr>ＭＳ Ｐゴシック</vt:lpstr>
      <vt:lpstr>Arial</vt:lpstr>
      <vt:lpstr>Wingdings</vt:lpstr>
      <vt:lpstr>Times New Roman</vt:lpstr>
      <vt:lpstr>Comic Sans MS</vt:lpstr>
      <vt:lpstr>cmmi10</vt:lpstr>
      <vt:lpstr>Profile</vt:lpstr>
      <vt:lpstr>Online/Offline  Attribute-Based Encryption</vt:lpstr>
      <vt:lpstr>Access Control by Encryption</vt:lpstr>
      <vt:lpstr>Rethinking Encryption</vt:lpstr>
      <vt:lpstr>Attribute-Based Encryption [SW05,GPSW06,…] </vt:lpstr>
      <vt:lpstr>Costs of Encryption</vt:lpstr>
      <vt:lpstr>PowerPoint Presentation</vt:lpstr>
      <vt:lpstr>Online/Offline ABE</vt:lpstr>
      <vt:lpstr>Some Prior Online/Offline Work</vt:lpstr>
      <vt:lpstr>The rest of the talk</vt:lpstr>
      <vt:lpstr>Brief Background on Bilinear maps</vt:lpstr>
      <vt:lpstr>Structure Matters</vt:lpstr>
      <vt:lpstr>IBE Warmup (Boneh-Boyen04 ish)</vt:lpstr>
      <vt:lpstr>Challenges for ABE</vt:lpstr>
      <vt:lpstr>System Setup</vt:lpstr>
      <vt:lpstr>Key Generation</vt:lpstr>
      <vt:lpstr>Encryption</vt:lpstr>
      <vt:lpstr>Decryption &amp; Proof</vt:lpstr>
      <vt:lpstr>Extensions</vt:lpstr>
      <vt:lpstr>Thank you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Ciphertext-Policy Attribute-Based Encryption</dc:title>
  <dc:creator>bethenco</dc:creator>
  <cp:lastModifiedBy>Brent Waters</cp:lastModifiedBy>
  <cp:revision>602</cp:revision>
  <dcterms:created xsi:type="dcterms:W3CDTF">2009-07-27T17:59:24Z</dcterms:created>
  <dcterms:modified xsi:type="dcterms:W3CDTF">2014-03-02T22:42:27Z</dcterms:modified>
</cp:coreProperties>
</file>