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258" r:id="rId2"/>
    <p:sldId id="260" r:id="rId3"/>
    <p:sldId id="262" r:id="rId4"/>
    <p:sldId id="263" r:id="rId5"/>
    <p:sldId id="264" r:id="rId6"/>
    <p:sldId id="265" r:id="rId7"/>
    <p:sldId id="266" r:id="rId8"/>
    <p:sldId id="267" r:id="rId9"/>
    <p:sldId id="269" r:id="rId10"/>
    <p:sldId id="270" r:id="rId11"/>
    <p:sldId id="296" r:id="rId12"/>
    <p:sldId id="271" r:id="rId13"/>
    <p:sldId id="272" r:id="rId14"/>
    <p:sldId id="273" r:id="rId15"/>
    <p:sldId id="274" r:id="rId16"/>
    <p:sldId id="275" r:id="rId17"/>
    <p:sldId id="294" r:id="rId18"/>
    <p:sldId id="295" r:id="rId19"/>
    <p:sldId id="276" r:id="rId20"/>
    <p:sldId id="278" r:id="rId21"/>
    <p:sldId id="280" r:id="rId22"/>
    <p:sldId id="281" r:id="rId23"/>
    <p:sldId id="282" r:id="rId24"/>
    <p:sldId id="286" r:id="rId25"/>
    <p:sldId id="297" r:id="rId26"/>
    <p:sldId id="291" r:id="rId27"/>
    <p:sldId id="298" r:id="rId28"/>
    <p:sldId id="293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1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notesMaster" Target="notesMasters/notes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1A3C5-63B7-9649-8300-94A4C610A868}" type="datetimeFigureOut">
              <a:rPr lang="en-US" smtClean="0"/>
              <a:t>3/30/14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E69C99-46A8-6D46-B7F9-C96A5F0F11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056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6160B5-6CF5-1541-AC89-009B7FA33DF4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/>
              <a:t>Do not just talk about the paper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889420-5FAC-1240-9B28-BC7B518B7EE8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55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462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263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12E0C6-ECF0-B64C-9333-E36F3D3E43C2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1823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F0F3893-67DA-4045-9E81-8B562C665AC6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107941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ko-K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3E2B224-AA89-AF48-B0FB-5C848D26C59C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35245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49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73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901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29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56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4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45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65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74C10-7259-E245-88A2-09475DA7996B}" type="datetimeFigureOut">
              <a:rPr lang="en-US" smtClean="0"/>
              <a:t>3/30/14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4509A-43B8-1E42-A38B-E6A9153547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867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4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image" Target="../media/image10.jpeg"/><Relationship Id="rId3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6.jpe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Relationship Id="rId3" Type="http://schemas.openxmlformats.org/officeDocument/2006/relationships/image" Target="../media/image6.jpe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image" Target="../media/image3.jpeg"/><Relationship Id="rId8" Type="http://schemas.openxmlformats.org/officeDocument/2006/relationships/image" Target="../media/image4.jpeg"/><Relationship Id="rId9" Type="http://schemas.openxmlformats.org/officeDocument/2006/relationships/image" Target="../media/image5.png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4" Type="http://schemas.openxmlformats.org/officeDocument/2006/relationships/image" Target="../media/image2.wmf"/><Relationship Id="rId5" Type="http://schemas.openxmlformats.org/officeDocument/2006/relationships/image" Target="../media/image3.jpeg"/><Relationship Id="rId6" Type="http://schemas.openxmlformats.org/officeDocument/2006/relationships/image" Target="../media/image4.jpeg"/><Relationship Id="rId7" Type="http://schemas.openxmlformats.org/officeDocument/2006/relationships/image" Target="../media/image6.jpeg"/><Relationship Id="rId8" Type="http://schemas.openxmlformats.org/officeDocument/2006/relationships/image" Target="../media/image7.jpeg"/><Relationship Id="rId9" Type="http://schemas.openxmlformats.org/officeDocument/2006/relationships/image" Target="../media/image5.png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Relationship Id="rId3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6" Type="http://schemas.openxmlformats.org/officeDocument/2006/relationships/image" Target="../media/image10.jpeg"/><Relationship Id="rId7" Type="http://schemas.openxmlformats.org/officeDocument/2006/relationships/image" Target="../media/image6.jpeg"/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F25B1-E2D7-4E4E-A593-E65B3AC556B2}" type="slidenum">
              <a:rPr lang="en-US" altLang="ko-KR"/>
              <a:pPr/>
              <a:t>1</a:t>
            </a:fld>
            <a:endParaRPr lang="en-US" altLang="ko-KR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8500" y="990600"/>
            <a:ext cx="7772400" cy="1470025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Cross-Domain </a:t>
            </a:r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Secure </a:t>
            </a:r>
            <a:r>
              <a:rPr lang="en-US" altLang="ko-KR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</a:t>
            </a:r>
            <a:endParaRPr lang="en-US" altLang="ko-KR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200400"/>
            <a:ext cx="7924800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ko-KR" sz="2400" b="1" dirty="0" smtClean="0">
              <a:latin typeface="Georgia" charset="0"/>
            </a:endParaRPr>
          </a:p>
          <a:p>
            <a:pPr>
              <a:lnSpc>
                <a:spcPct val="90000"/>
              </a:lnSpc>
            </a:pPr>
            <a:endParaRPr lang="en-US" altLang="ko-KR" sz="2400" b="1" dirty="0">
              <a:latin typeface="Georgia" charset="0"/>
            </a:endParaRPr>
          </a:p>
          <a:p>
            <a:pPr>
              <a:lnSpc>
                <a:spcPct val="90000"/>
              </a:lnSpc>
            </a:pPr>
            <a:r>
              <a:rPr lang="en-US" altLang="ko-KR" sz="2400" b="1" dirty="0">
                <a:solidFill>
                  <a:srgbClr val="3366FF"/>
                </a:solidFill>
                <a:latin typeface="Georgia" charset="0"/>
              </a:rPr>
              <a:t>Chongwon Cho</a:t>
            </a:r>
            <a:r>
              <a:rPr lang="en-US" altLang="ko-KR" sz="2400" b="1" dirty="0">
                <a:solidFill>
                  <a:srgbClr val="0000FF"/>
                </a:solidFill>
                <a:latin typeface="Georgia" charset="0"/>
              </a:rPr>
              <a:t> </a:t>
            </a:r>
            <a:r>
              <a:rPr lang="en-US" altLang="ko-KR" sz="2400" b="1" dirty="0">
                <a:solidFill>
                  <a:schemeClr val="tx1"/>
                </a:solidFill>
                <a:latin typeface="Georgia" charset="0"/>
              </a:rPr>
              <a:t>(HRL Laboratories)</a:t>
            </a:r>
          </a:p>
          <a:p>
            <a:pPr>
              <a:lnSpc>
                <a:spcPct val="90000"/>
              </a:lnSpc>
            </a:pPr>
            <a:r>
              <a:rPr lang="en-US" altLang="ko-KR" sz="2400" b="1" dirty="0" err="1">
                <a:solidFill>
                  <a:schemeClr val="tx1"/>
                </a:solidFill>
                <a:latin typeface="Georgia" charset="0"/>
              </a:rPr>
              <a:t>Sanjam</a:t>
            </a:r>
            <a:r>
              <a:rPr lang="en-US" altLang="ko-KR" sz="2400" b="1" dirty="0">
                <a:solidFill>
                  <a:schemeClr val="tx1"/>
                </a:solidFill>
                <a:latin typeface="Georgia" charset="0"/>
              </a:rPr>
              <a:t> </a:t>
            </a:r>
            <a:r>
              <a:rPr lang="en-US" altLang="ko-KR" sz="2400" b="1" dirty="0" err="1">
                <a:solidFill>
                  <a:schemeClr val="tx1"/>
                </a:solidFill>
                <a:latin typeface="Georgia" charset="0"/>
              </a:rPr>
              <a:t>Garg</a:t>
            </a:r>
            <a:r>
              <a:rPr lang="en-US" altLang="ko-KR" sz="2400" b="1" dirty="0">
                <a:solidFill>
                  <a:schemeClr val="tx1"/>
                </a:solidFill>
                <a:latin typeface="Georgia" charset="0"/>
              </a:rPr>
              <a:t> (IBM T.J. Watson)</a:t>
            </a:r>
          </a:p>
          <a:p>
            <a:pPr>
              <a:lnSpc>
                <a:spcPct val="90000"/>
              </a:lnSpc>
            </a:pPr>
            <a:r>
              <a:rPr lang="en-US" altLang="ko-KR" sz="2400" b="1" dirty="0">
                <a:solidFill>
                  <a:schemeClr val="tx1"/>
                </a:solidFill>
                <a:latin typeface="Georgia" charset="0"/>
              </a:rPr>
              <a:t> </a:t>
            </a:r>
            <a:r>
              <a:rPr lang="en-US" altLang="ko-KR" sz="2400" b="1" dirty="0" err="1">
                <a:solidFill>
                  <a:schemeClr val="tx1"/>
                </a:solidFill>
                <a:latin typeface="Georgia" charset="0"/>
              </a:rPr>
              <a:t>Rafail</a:t>
            </a:r>
            <a:r>
              <a:rPr lang="en-US" altLang="ko-KR" sz="2400" b="1" dirty="0">
                <a:solidFill>
                  <a:schemeClr val="tx1"/>
                </a:solidFill>
                <a:latin typeface="Georgia" charset="0"/>
              </a:rPr>
              <a:t> </a:t>
            </a:r>
            <a:r>
              <a:rPr lang="en-US" altLang="ko-KR" sz="2400" b="1" dirty="0" err="1">
                <a:solidFill>
                  <a:schemeClr val="tx1"/>
                </a:solidFill>
                <a:latin typeface="Georgia" charset="0"/>
              </a:rPr>
              <a:t>Ostrovsky</a:t>
            </a:r>
            <a:r>
              <a:rPr lang="en-US" altLang="ko-KR" sz="2400" b="1" dirty="0">
                <a:solidFill>
                  <a:schemeClr val="tx1"/>
                </a:solidFill>
                <a:latin typeface="Georgia" charset="0"/>
              </a:rPr>
              <a:t> (UCLA)</a:t>
            </a:r>
            <a:endParaRPr lang="en-US" altLang="ko-KR" sz="2400" dirty="0">
              <a:solidFill>
                <a:schemeClr val="tx1"/>
              </a:solidFill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984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275EC-AD52-464F-92F0-79231744C885}" type="slidenum">
              <a:rPr lang="en-US" altLang="ko-KR"/>
              <a:pPr/>
              <a:t>10</a:t>
            </a:fld>
            <a:endParaRPr lang="en-US" altLang="ko-KR"/>
          </a:p>
        </p:txBody>
      </p:sp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Overview of Our Results</a:t>
            </a:r>
            <a:endParaRPr lang="en-US" altLang="ko-KR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600200"/>
            <a:ext cx="8915400" cy="4572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A new set-up model introduced, called the Cross-Domain (CD) model.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ko-KR" sz="3600" dirty="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 smtClean="0">
                <a:solidFill>
                  <a:srgbClr val="0000FF"/>
                </a:solidFill>
                <a:latin typeface="Georgia" charset="0"/>
                <a:ea typeface="궁서" charset="0"/>
                <a:cs typeface="궁서" charset="0"/>
              </a:rPr>
              <a:t>(Positive)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In 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this new model, we provide a </a:t>
            </a:r>
            <a:r>
              <a:rPr lang="en-US" altLang="ko-KR" dirty="0">
                <a:solidFill>
                  <a:srgbClr val="0000FF"/>
                </a:solidFill>
                <a:latin typeface="Georgia" charset="0"/>
                <a:ea typeface="궁서" charset="0"/>
                <a:cs typeface="궁서" charset="0"/>
              </a:rPr>
              <a:t>constant-round 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concurrently secure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protocol with </a:t>
            </a:r>
            <a:r>
              <a:rPr lang="en-US" altLang="ko-KR" dirty="0" smtClean="0">
                <a:solidFill>
                  <a:srgbClr val="0000FF"/>
                </a:solidFill>
                <a:latin typeface="Georgia" charset="0"/>
                <a:ea typeface="궁서" charset="0"/>
                <a:cs typeface="궁서" charset="0"/>
              </a:rPr>
              <a:t>Black-box simulation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.</a:t>
            </a:r>
            <a:endParaRPr lang="en-US" altLang="ko-KR" dirty="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endParaRPr lang="en-US" altLang="ko-KR" dirty="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 smtClean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(Negative)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We 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provide </a:t>
            </a:r>
            <a:r>
              <a:rPr lang="en-US" altLang="ko-KR" dirty="0" smtClean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impossibility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 result 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which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characterizes 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the feasibility of concurrently secure computation better.</a:t>
            </a:r>
          </a:p>
        </p:txBody>
      </p:sp>
    </p:spTree>
    <p:extLst>
      <p:ext uri="{BB962C8B-B14F-4D97-AF65-F5344CB8AC3E}">
        <p14:creationId xmlns:p14="http://schemas.microsoft.com/office/powerpoint/2010/main" val="3519931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F5BB-95FC-C842-9BAF-81BE007BCF43}" type="slidenum">
              <a:rPr lang="en-US" altLang="ko-KR"/>
              <a:pPr/>
              <a:t>11</a:t>
            </a:fld>
            <a:endParaRPr lang="en-US" altLang="ko-KR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Motivating Scenario</a:t>
            </a:r>
            <a:endParaRPr lang="en-US" altLang="ko-KR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 flipH="1">
            <a:off x="1511300" y="4876800"/>
            <a:ext cx="317500" cy="457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2425700" y="4648200"/>
            <a:ext cx="546100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1" name="Line 17"/>
          <p:cNvSpPr>
            <a:spLocks noChangeShapeType="1"/>
          </p:cNvSpPr>
          <p:nvPr/>
        </p:nvSpPr>
        <p:spPr bwMode="auto">
          <a:xfrm flipH="1" flipV="1">
            <a:off x="1371600" y="3886200"/>
            <a:ext cx="4572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3" name="Line 19"/>
          <p:cNvSpPr>
            <a:spLocks noChangeShapeType="1"/>
          </p:cNvSpPr>
          <p:nvPr/>
        </p:nvSpPr>
        <p:spPr bwMode="auto">
          <a:xfrm flipV="1">
            <a:off x="2438400" y="38100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6844444" y="4426607"/>
            <a:ext cx="685799" cy="84401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1" name="Line 27"/>
          <p:cNvSpPr>
            <a:spLocks noChangeShapeType="1"/>
          </p:cNvSpPr>
          <p:nvPr/>
        </p:nvSpPr>
        <p:spPr bwMode="auto">
          <a:xfrm flipV="1">
            <a:off x="6553200" y="3575706"/>
            <a:ext cx="423362" cy="53909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3" name="Line 29"/>
          <p:cNvSpPr>
            <a:spLocks noChangeShapeType="1"/>
          </p:cNvSpPr>
          <p:nvPr/>
        </p:nvSpPr>
        <p:spPr bwMode="auto">
          <a:xfrm flipH="1">
            <a:off x="6006243" y="4648201"/>
            <a:ext cx="199839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" name="Picture 1" descr="amazon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114800"/>
            <a:ext cx="762000" cy="762000"/>
          </a:xfrm>
          <a:prstGeom prst="rect">
            <a:avLst/>
          </a:prstGeom>
        </p:spPr>
      </p:pic>
      <p:pic>
        <p:nvPicPr>
          <p:cNvPr id="3" name="Picture 2" descr="googl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6580" y="3884474"/>
            <a:ext cx="1229729" cy="763726"/>
          </a:xfrm>
          <a:prstGeom prst="rect">
            <a:avLst/>
          </a:prstGeom>
        </p:spPr>
      </p:pic>
      <p:pic>
        <p:nvPicPr>
          <p:cNvPr id="4" name="Picture 3" descr="ser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130344"/>
            <a:ext cx="722597" cy="890726"/>
          </a:xfrm>
          <a:prstGeom prst="rect">
            <a:avLst/>
          </a:prstGeom>
        </p:spPr>
      </p:pic>
      <p:pic>
        <p:nvPicPr>
          <p:cNvPr id="15" name="Picture 14" descr="ser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301" y="5062028"/>
            <a:ext cx="722597" cy="890726"/>
          </a:xfrm>
          <a:prstGeom prst="rect">
            <a:avLst/>
          </a:prstGeom>
        </p:spPr>
      </p:pic>
      <p:pic>
        <p:nvPicPr>
          <p:cNvPr id="16" name="Picture 15" descr="ser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0301" y="5214007"/>
            <a:ext cx="722597" cy="890726"/>
          </a:xfrm>
          <a:prstGeom prst="rect">
            <a:avLst/>
          </a:prstGeom>
        </p:spPr>
      </p:pic>
      <p:pic>
        <p:nvPicPr>
          <p:cNvPr id="17" name="Picture 16" descr="ser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703" y="3130344"/>
            <a:ext cx="722597" cy="890726"/>
          </a:xfrm>
          <a:prstGeom prst="rect">
            <a:avLst/>
          </a:prstGeom>
        </p:spPr>
      </p:pic>
      <p:pic>
        <p:nvPicPr>
          <p:cNvPr id="18" name="Picture 17" descr="ser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3486" y="4955100"/>
            <a:ext cx="722597" cy="890726"/>
          </a:xfrm>
          <a:prstGeom prst="rect">
            <a:avLst/>
          </a:prstGeom>
        </p:spPr>
      </p:pic>
      <p:pic>
        <p:nvPicPr>
          <p:cNvPr id="19" name="Picture 18" descr="ser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045" y="5062028"/>
            <a:ext cx="722597" cy="890726"/>
          </a:xfrm>
          <a:prstGeom prst="rect">
            <a:avLst/>
          </a:prstGeom>
        </p:spPr>
      </p:pic>
      <p:pic>
        <p:nvPicPr>
          <p:cNvPr id="20" name="Picture 19" descr="serv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2264" y="2919274"/>
            <a:ext cx="722597" cy="890726"/>
          </a:xfrm>
          <a:prstGeom prst="rect">
            <a:avLst/>
          </a:prstGeom>
        </p:spPr>
      </p:pic>
      <p:sp>
        <p:nvSpPr>
          <p:cNvPr id="5" name="Right Arrow 4"/>
          <p:cNvSpPr/>
          <p:nvPr/>
        </p:nvSpPr>
        <p:spPr>
          <a:xfrm rot="19478958">
            <a:off x="2117770" y="3339822"/>
            <a:ext cx="1066800" cy="47017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Trust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29" name="Right Arrow 28"/>
          <p:cNvSpPr/>
          <p:nvPr/>
        </p:nvSpPr>
        <p:spPr>
          <a:xfrm rot="2623172">
            <a:off x="2556515" y="4440363"/>
            <a:ext cx="1066800" cy="47017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Trust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0" name="Right Arrow 29"/>
          <p:cNvSpPr/>
          <p:nvPr/>
        </p:nvSpPr>
        <p:spPr>
          <a:xfrm rot="1521068">
            <a:off x="3294347" y="4748369"/>
            <a:ext cx="2206886" cy="4134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Do NOT Trust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1" name="Right Arrow 30"/>
          <p:cNvSpPr/>
          <p:nvPr/>
        </p:nvSpPr>
        <p:spPr>
          <a:xfrm rot="20727599">
            <a:off x="3388017" y="3647748"/>
            <a:ext cx="3227755" cy="41346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Do NOT Trust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3222243" y="4191517"/>
            <a:ext cx="2784000" cy="470179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00FF"/>
                </a:solidFill>
              </a:rPr>
              <a:t>Trust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0597" y="1530706"/>
            <a:ext cx="880340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Can Amazon perform Concurrently Secure MPC with Google while using arbitrary number of physically distinct servers?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636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29" grpId="0" animBg="1"/>
      <p:bldP spid="29" grpId="1" animBg="1"/>
      <p:bldP spid="30" grpId="0" animBg="1"/>
      <p:bldP spid="31" grpId="0" animBg="1"/>
      <p:bldP spid="32" grpId="0" animBg="1"/>
      <p:bldP spid="32" grpId="1" animBg="1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8F5BB-95FC-C842-9BAF-81BE007BCF43}" type="slidenum">
              <a:rPr lang="en-US" altLang="ko-KR"/>
              <a:pPr/>
              <a:t>12</a:t>
            </a:fld>
            <a:endParaRPr lang="en-US" altLang="ko-KR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Cross-Domain (CD) Model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2800">
                <a:latin typeface="Georgia" charset="0"/>
              </a:rPr>
              <a:t>Each domain defined by each Key Certificate Authority (KCA).</a:t>
            </a:r>
          </a:p>
          <a:p>
            <a:pPr>
              <a:lnSpc>
                <a:spcPct val="80000"/>
              </a:lnSpc>
            </a:pPr>
            <a:r>
              <a:rPr lang="en-US" altLang="ko-KR" sz="2800">
                <a:latin typeface="Georgia" charset="0"/>
              </a:rPr>
              <a:t>Each party belongs to a single domain.</a:t>
            </a:r>
          </a:p>
        </p:txBody>
      </p:sp>
      <p:sp>
        <p:nvSpPr>
          <p:cNvPr id="41988" name="Oval 4"/>
          <p:cNvSpPr>
            <a:spLocks noChangeArrowheads="1"/>
          </p:cNvSpPr>
          <p:nvPr/>
        </p:nvSpPr>
        <p:spPr bwMode="auto">
          <a:xfrm>
            <a:off x="2286000" y="46736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41989" name="Oval 5"/>
          <p:cNvSpPr>
            <a:spLocks noChangeArrowheads="1"/>
          </p:cNvSpPr>
          <p:nvPr/>
        </p:nvSpPr>
        <p:spPr bwMode="auto">
          <a:xfrm>
            <a:off x="6324600" y="46482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41990" name="Line 6"/>
          <p:cNvSpPr>
            <a:spLocks noChangeShapeType="1"/>
          </p:cNvSpPr>
          <p:nvPr/>
        </p:nvSpPr>
        <p:spPr bwMode="auto">
          <a:xfrm flipH="1">
            <a:off x="1816100" y="5105400"/>
            <a:ext cx="533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2010" name="Group 26"/>
          <p:cNvGrpSpPr>
            <a:grpSpLocks/>
          </p:cNvGrpSpPr>
          <p:nvPr/>
        </p:nvGrpSpPr>
        <p:grpSpPr bwMode="auto">
          <a:xfrm>
            <a:off x="4648200" y="3124200"/>
            <a:ext cx="3962400" cy="3352800"/>
            <a:chOff x="2928" y="2256"/>
            <a:chExt cx="2496" cy="1824"/>
          </a:xfrm>
        </p:grpSpPr>
        <p:sp>
          <p:nvSpPr>
            <p:cNvPr id="41996" name="Oval 12"/>
            <p:cNvSpPr>
              <a:spLocks noChangeArrowheads="1"/>
            </p:cNvSpPr>
            <p:nvPr/>
          </p:nvSpPr>
          <p:spPr bwMode="auto">
            <a:xfrm>
              <a:off x="2928" y="2256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997" name="Text Box 13"/>
            <p:cNvSpPr txBox="1">
              <a:spLocks noChangeArrowheads="1"/>
            </p:cNvSpPr>
            <p:nvPr/>
          </p:nvSpPr>
          <p:spPr bwMode="auto">
            <a:xfrm>
              <a:off x="3648" y="2304"/>
              <a:ext cx="100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  Domain 2</a:t>
              </a:r>
            </a:p>
          </p:txBody>
        </p:sp>
      </p:grpSp>
      <p:pic>
        <p:nvPicPr>
          <p:cNvPr id="41998" name="Picture 14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27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999" name="Line 15"/>
          <p:cNvSpPr>
            <a:spLocks noChangeShapeType="1"/>
          </p:cNvSpPr>
          <p:nvPr/>
        </p:nvSpPr>
        <p:spPr bwMode="auto">
          <a:xfrm>
            <a:off x="2730500" y="5105400"/>
            <a:ext cx="546100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2000" name="Picture 16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67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01" name="Line 17"/>
          <p:cNvSpPr>
            <a:spLocks noChangeShapeType="1"/>
          </p:cNvSpPr>
          <p:nvPr/>
        </p:nvSpPr>
        <p:spPr bwMode="auto">
          <a:xfrm flipH="1" flipV="1">
            <a:off x="1676400" y="43434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2002" name="Picture 18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862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03" name="Line 19"/>
          <p:cNvSpPr>
            <a:spLocks noChangeShapeType="1"/>
          </p:cNvSpPr>
          <p:nvPr/>
        </p:nvSpPr>
        <p:spPr bwMode="auto">
          <a:xfrm flipV="1">
            <a:off x="2743200" y="42672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2004" name="Picture 20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05" name="Line 21"/>
          <p:cNvSpPr>
            <a:spLocks noChangeShapeType="1"/>
          </p:cNvSpPr>
          <p:nvPr/>
        </p:nvSpPr>
        <p:spPr bwMode="auto">
          <a:xfrm>
            <a:off x="6781800" y="50292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2006" name="Picture 22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2009" name="Group 25"/>
          <p:cNvGrpSpPr>
            <a:grpSpLocks/>
          </p:cNvGrpSpPr>
          <p:nvPr/>
        </p:nvGrpSpPr>
        <p:grpSpPr bwMode="auto">
          <a:xfrm>
            <a:off x="609600" y="3124200"/>
            <a:ext cx="3962400" cy="3429000"/>
            <a:chOff x="384" y="2304"/>
            <a:chExt cx="2496" cy="1824"/>
          </a:xfrm>
        </p:grpSpPr>
        <p:sp>
          <p:nvSpPr>
            <p:cNvPr id="42007" name="Oval 23"/>
            <p:cNvSpPr>
              <a:spLocks noChangeArrowheads="1"/>
            </p:cNvSpPr>
            <p:nvPr/>
          </p:nvSpPr>
          <p:spPr bwMode="auto">
            <a:xfrm>
              <a:off x="384" y="2304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2008" name="Text Box 24"/>
            <p:cNvSpPr txBox="1">
              <a:spLocks noChangeArrowheads="1"/>
            </p:cNvSpPr>
            <p:nvPr/>
          </p:nvSpPr>
          <p:spPr bwMode="auto">
            <a:xfrm>
              <a:off x="1200" y="2352"/>
              <a:ext cx="912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Domain 1</a:t>
              </a:r>
            </a:p>
          </p:txBody>
        </p:sp>
      </p:grpSp>
      <p:sp>
        <p:nvSpPr>
          <p:cNvPr id="42011" name="Line 27"/>
          <p:cNvSpPr>
            <a:spLocks noChangeShapeType="1"/>
          </p:cNvSpPr>
          <p:nvPr/>
        </p:nvSpPr>
        <p:spPr bwMode="auto">
          <a:xfrm flipV="1">
            <a:off x="6781800" y="3886200"/>
            <a:ext cx="85090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2012" name="Picture 28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100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2013" name="Line 29"/>
          <p:cNvSpPr>
            <a:spLocks noChangeShapeType="1"/>
          </p:cNvSpPr>
          <p:nvPr/>
        </p:nvSpPr>
        <p:spPr bwMode="auto">
          <a:xfrm flipH="1">
            <a:off x="5943600" y="4953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2014" name="Picture 30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105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70787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1989" grpId="0" animBg="1"/>
      <p:bldP spid="41990" grpId="0" animBg="1"/>
      <p:bldP spid="41999" grpId="0" animBg="1"/>
      <p:bldP spid="42001" grpId="0" animBg="1"/>
      <p:bldP spid="42003" grpId="0" animBg="1"/>
      <p:bldP spid="42005" grpId="0" animBg="1"/>
      <p:bldP spid="42011" grpId="0" animBg="1"/>
      <p:bldP spid="420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BBFB4F-5E61-C24F-B152-CF08B32014BA}" type="slidenum">
              <a:rPr lang="en-US" altLang="ko-KR"/>
              <a:pPr/>
              <a:t>13</a:t>
            </a:fld>
            <a:endParaRPr lang="en-US" altLang="ko-KR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Cross-Domain (CD) Model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534400" cy="152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>
                <a:latin typeface="Georgia" charset="0"/>
              </a:rPr>
              <a:t>Each party trusts only its own KCA (doesn</a:t>
            </a:r>
            <a:r>
              <a:rPr lang="ko-KR" altLang="en-US" sz="2400">
                <a:latin typeface="Georgia" charset="0"/>
              </a:rPr>
              <a:t>’</a:t>
            </a:r>
            <a:r>
              <a:rPr lang="en-US" altLang="ko-KR" sz="2400">
                <a:latin typeface="Georgia" charset="0"/>
              </a:rPr>
              <a:t>t even talk to other KCA).</a:t>
            </a:r>
          </a:p>
          <a:p>
            <a:pPr>
              <a:lnSpc>
                <a:spcPct val="90000"/>
              </a:lnSpc>
            </a:pPr>
            <a:r>
              <a:rPr lang="en-US" altLang="ko-KR" sz="2400">
                <a:latin typeface="Georgia" charset="0"/>
              </a:rPr>
              <a:t>Each party obtains a certificate on own public key (</a:t>
            </a:r>
            <a:r>
              <a:rPr lang="en-US" altLang="ko-KR" sz="2400" i="1">
                <a:solidFill>
                  <a:srgbClr val="0000FF"/>
                </a:solidFill>
                <a:latin typeface="Georgia" charset="0"/>
              </a:rPr>
              <a:t>Signature</a:t>
            </a:r>
            <a:r>
              <a:rPr lang="en-US" altLang="ko-KR" sz="2400">
                <a:latin typeface="Georgia" charset="0"/>
              </a:rPr>
              <a:t> on the public key).</a:t>
            </a:r>
          </a:p>
        </p:txBody>
      </p:sp>
      <p:sp>
        <p:nvSpPr>
          <p:cNvPr id="44036" name="Oval 4"/>
          <p:cNvSpPr>
            <a:spLocks noChangeArrowheads="1"/>
          </p:cNvSpPr>
          <p:nvPr/>
        </p:nvSpPr>
        <p:spPr bwMode="auto">
          <a:xfrm>
            <a:off x="2286000" y="46736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44037" name="Oval 5"/>
          <p:cNvSpPr>
            <a:spLocks noChangeArrowheads="1"/>
          </p:cNvSpPr>
          <p:nvPr/>
        </p:nvSpPr>
        <p:spPr bwMode="auto">
          <a:xfrm>
            <a:off x="6324600" y="46482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 flipH="1">
            <a:off x="1828800" y="5105400"/>
            <a:ext cx="533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4039" name="Group 7"/>
          <p:cNvGrpSpPr>
            <a:grpSpLocks/>
          </p:cNvGrpSpPr>
          <p:nvPr/>
        </p:nvGrpSpPr>
        <p:grpSpPr bwMode="auto">
          <a:xfrm>
            <a:off x="4648200" y="3124200"/>
            <a:ext cx="3962400" cy="3352800"/>
            <a:chOff x="2928" y="2256"/>
            <a:chExt cx="2496" cy="1824"/>
          </a:xfrm>
        </p:grpSpPr>
        <p:sp>
          <p:nvSpPr>
            <p:cNvPr id="44040" name="Oval 8"/>
            <p:cNvSpPr>
              <a:spLocks noChangeArrowheads="1"/>
            </p:cNvSpPr>
            <p:nvPr/>
          </p:nvSpPr>
          <p:spPr bwMode="auto">
            <a:xfrm>
              <a:off x="2928" y="2256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41" name="Text Box 9"/>
            <p:cNvSpPr txBox="1">
              <a:spLocks noChangeArrowheads="1"/>
            </p:cNvSpPr>
            <p:nvPr/>
          </p:nvSpPr>
          <p:spPr bwMode="auto">
            <a:xfrm>
              <a:off x="3648" y="2304"/>
              <a:ext cx="100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  Domain 2</a:t>
              </a:r>
            </a:p>
          </p:txBody>
        </p:sp>
      </p:grpSp>
      <p:pic>
        <p:nvPicPr>
          <p:cNvPr id="44042" name="Picture 10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43" name="Line 11"/>
          <p:cNvSpPr>
            <a:spLocks noChangeShapeType="1"/>
          </p:cNvSpPr>
          <p:nvPr/>
        </p:nvSpPr>
        <p:spPr bwMode="auto">
          <a:xfrm>
            <a:off x="2730500" y="5118100"/>
            <a:ext cx="546100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044" name="Picture 12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45" name="Line 13"/>
          <p:cNvSpPr>
            <a:spLocks noChangeShapeType="1"/>
          </p:cNvSpPr>
          <p:nvPr/>
        </p:nvSpPr>
        <p:spPr bwMode="auto">
          <a:xfrm flipH="1" flipV="1">
            <a:off x="1676400" y="43434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046" name="Picture 14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862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47" name="Line 15"/>
          <p:cNvSpPr>
            <a:spLocks noChangeShapeType="1"/>
          </p:cNvSpPr>
          <p:nvPr/>
        </p:nvSpPr>
        <p:spPr bwMode="auto">
          <a:xfrm flipV="1">
            <a:off x="2743200" y="42672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048" name="Picture 16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49" name="Line 17"/>
          <p:cNvSpPr>
            <a:spLocks noChangeShapeType="1"/>
          </p:cNvSpPr>
          <p:nvPr/>
        </p:nvSpPr>
        <p:spPr bwMode="auto">
          <a:xfrm>
            <a:off x="6781800" y="50292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050" name="Picture 18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051" name="Group 19"/>
          <p:cNvGrpSpPr>
            <a:grpSpLocks/>
          </p:cNvGrpSpPr>
          <p:nvPr/>
        </p:nvGrpSpPr>
        <p:grpSpPr bwMode="auto">
          <a:xfrm>
            <a:off x="609600" y="3124200"/>
            <a:ext cx="3962400" cy="3429000"/>
            <a:chOff x="384" y="2304"/>
            <a:chExt cx="2496" cy="1824"/>
          </a:xfrm>
        </p:grpSpPr>
        <p:sp>
          <p:nvSpPr>
            <p:cNvPr id="44052" name="Oval 20"/>
            <p:cNvSpPr>
              <a:spLocks noChangeArrowheads="1"/>
            </p:cNvSpPr>
            <p:nvPr/>
          </p:nvSpPr>
          <p:spPr bwMode="auto">
            <a:xfrm>
              <a:off x="384" y="2304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053" name="Text Box 21"/>
            <p:cNvSpPr txBox="1">
              <a:spLocks noChangeArrowheads="1"/>
            </p:cNvSpPr>
            <p:nvPr/>
          </p:nvSpPr>
          <p:spPr bwMode="auto">
            <a:xfrm>
              <a:off x="1200" y="2352"/>
              <a:ext cx="912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Domain 1</a:t>
              </a:r>
            </a:p>
          </p:txBody>
        </p:sp>
      </p:grpSp>
      <p:sp>
        <p:nvSpPr>
          <p:cNvPr id="44054" name="Line 22"/>
          <p:cNvSpPr>
            <a:spLocks noChangeShapeType="1"/>
          </p:cNvSpPr>
          <p:nvPr/>
        </p:nvSpPr>
        <p:spPr bwMode="auto">
          <a:xfrm flipV="1">
            <a:off x="6781800" y="3873500"/>
            <a:ext cx="85090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055" name="Picture 23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37973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056" name="Line 24"/>
          <p:cNvSpPr>
            <a:spLocks noChangeShapeType="1"/>
          </p:cNvSpPr>
          <p:nvPr/>
        </p:nvSpPr>
        <p:spPr bwMode="auto">
          <a:xfrm flipH="1">
            <a:off x="5943600" y="4953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4057" name="Picture 25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105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4066" name="Group 34"/>
          <p:cNvGrpSpPr>
            <a:grpSpLocks/>
          </p:cNvGrpSpPr>
          <p:nvPr/>
        </p:nvGrpSpPr>
        <p:grpSpPr bwMode="auto">
          <a:xfrm>
            <a:off x="1600200" y="4648200"/>
            <a:ext cx="609600" cy="404813"/>
            <a:chOff x="1008" y="2904"/>
            <a:chExt cx="384" cy="255"/>
          </a:xfrm>
        </p:grpSpPr>
        <p:sp>
          <p:nvSpPr>
            <p:cNvPr id="44064" name="Text Box 32"/>
            <p:cNvSpPr txBox="1">
              <a:spLocks noChangeArrowheads="1"/>
            </p:cNvSpPr>
            <p:nvPr/>
          </p:nvSpPr>
          <p:spPr bwMode="auto">
            <a:xfrm>
              <a:off x="1008" y="2928"/>
              <a:ext cx="3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Calibri" charset="0"/>
                </a:rPr>
                <a:t>pk</a:t>
              </a:r>
            </a:p>
          </p:txBody>
        </p:sp>
        <p:sp>
          <p:nvSpPr>
            <p:cNvPr id="44065" name="Line 33"/>
            <p:cNvSpPr>
              <a:spLocks noChangeShapeType="1"/>
            </p:cNvSpPr>
            <p:nvPr/>
          </p:nvSpPr>
          <p:spPr bwMode="auto">
            <a:xfrm>
              <a:off x="1056" y="2904"/>
              <a:ext cx="336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4070" name="Group 38"/>
          <p:cNvGrpSpPr>
            <a:grpSpLocks/>
          </p:cNvGrpSpPr>
          <p:nvPr/>
        </p:nvGrpSpPr>
        <p:grpSpPr bwMode="auto">
          <a:xfrm>
            <a:off x="990600" y="4572000"/>
            <a:ext cx="1219200" cy="595313"/>
            <a:chOff x="-312" y="3744"/>
            <a:chExt cx="768" cy="375"/>
          </a:xfrm>
        </p:grpSpPr>
        <p:sp>
          <p:nvSpPr>
            <p:cNvPr id="44071" name="Line 39"/>
            <p:cNvSpPr>
              <a:spLocks noChangeShapeType="1"/>
            </p:cNvSpPr>
            <p:nvPr/>
          </p:nvSpPr>
          <p:spPr bwMode="auto">
            <a:xfrm flipH="1" flipV="1">
              <a:off x="144" y="3744"/>
              <a:ext cx="288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072" name="Text Box 40"/>
            <p:cNvSpPr txBox="1">
              <a:spLocks noChangeArrowheads="1"/>
            </p:cNvSpPr>
            <p:nvPr/>
          </p:nvSpPr>
          <p:spPr bwMode="auto">
            <a:xfrm>
              <a:off x="-312" y="3888"/>
              <a:ext cx="76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Calibri" charset="0"/>
                </a:rPr>
                <a:t>Sig(pk,sk</a:t>
              </a:r>
              <a:r>
                <a:rPr lang="en-US" altLang="ko-KR" b="1" baseline="-25000">
                  <a:latin typeface="Calibri" charset="0"/>
                </a:rPr>
                <a:t>1</a:t>
              </a:r>
              <a:r>
                <a:rPr lang="en-US" altLang="ko-KR" b="1">
                  <a:latin typeface="Calibri" charset="0"/>
                </a:rPr>
                <a:t>)</a:t>
              </a:r>
            </a:p>
          </p:txBody>
        </p:sp>
      </p:grpSp>
      <p:sp>
        <p:nvSpPr>
          <p:cNvPr id="44073" name="TextBox 66"/>
          <p:cNvSpPr txBox="1">
            <a:spLocks noChangeArrowheads="1"/>
          </p:cNvSpPr>
          <p:nvPr/>
        </p:nvSpPr>
        <p:spPr bwMode="auto">
          <a:xfrm>
            <a:off x="1968500" y="42672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74" name="TextBox 66"/>
          <p:cNvSpPr txBox="1">
            <a:spLocks noChangeArrowheads="1"/>
          </p:cNvSpPr>
          <p:nvPr/>
        </p:nvSpPr>
        <p:spPr bwMode="auto">
          <a:xfrm>
            <a:off x="5867400" y="42672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4077" name="AutoShape 45"/>
          <p:cNvSpPr>
            <a:spLocks noChangeArrowheads="1"/>
          </p:cNvSpPr>
          <p:nvPr/>
        </p:nvSpPr>
        <p:spPr bwMode="auto">
          <a:xfrm>
            <a:off x="304800" y="1600200"/>
            <a:ext cx="5562600" cy="1676400"/>
          </a:xfrm>
          <a:prstGeom prst="wedgeEllipseCallout">
            <a:avLst>
              <a:gd name="adj1" fmla="val -30681"/>
              <a:gd name="adj2" fmla="val 82292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ko-KR" sz="2000" b="1" dirty="0">
                <a:solidFill>
                  <a:srgbClr val="FFFF00"/>
                </a:solidFill>
                <a:latin typeface="Calibri" charset="0"/>
              </a:rPr>
              <a:t>I want to compute some function with a guy in domain 2!</a:t>
            </a:r>
          </a:p>
          <a:p>
            <a:pPr algn="ctr"/>
            <a:endParaRPr lang="en-US" altLang="ko-KR" sz="2000" b="1" dirty="0">
              <a:solidFill>
                <a:srgbClr val="FFFF00"/>
              </a:solidFill>
              <a:latin typeface="Calibri" charset="0"/>
            </a:endParaRPr>
          </a:p>
          <a:p>
            <a:pPr algn="ctr"/>
            <a:r>
              <a:rPr lang="en-US" altLang="ko-KR" sz="2000" b="1" dirty="0">
                <a:solidFill>
                  <a:srgbClr val="FFFF00"/>
                </a:solidFill>
                <a:latin typeface="Calibri" charset="0"/>
              </a:rPr>
              <a:t>Here is my public key!</a:t>
            </a:r>
          </a:p>
        </p:txBody>
      </p:sp>
    </p:spTree>
    <p:extLst>
      <p:ext uri="{BB962C8B-B14F-4D97-AF65-F5344CB8AC3E}">
        <p14:creationId xmlns:p14="http://schemas.microsoft.com/office/powerpoint/2010/main" val="27120165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40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4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4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44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44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4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440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73" grpId="0"/>
      <p:bldP spid="44074" grpId="0"/>
      <p:bldP spid="44077" grpId="0" animBg="1"/>
      <p:bldP spid="44077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31F7-236A-EA4D-8DB3-B8A43BC53F5F}" type="slidenum">
              <a:rPr lang="en-US" altLang="ko-KR"/>
              <a:pPr/>
              <a:t>14</a:t>
            </a:fld>
            <a:endParaRPr lang="en-US" altLang="ko-KR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Cross-Domain (CD) Model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600200"/>
            <a:ext cx="8534400" cy="1524000"/>
          </a:xfrm>
        </p:spPr>
        <p:txBody>
          <a:bodyPr/>
          <a:lstStyle/>
          <a:p>
            <a:r>
              <a:rPr lang="en-US" altLang="ko-KR" sz="2800">
                <a:latin typeface="Georgia" charset="0"/>
              </a:rPr>
              <a:t>KCAs exchanges their verification keys.</a:t>
            </a:r>
          </a:p>
          <a:p>
            <a:r>
              <a:rPr lang="en-US" altLang="ko-KR" sz="2800">
                <a:latin typeface="Georgia" charset="0"/>
              </a:rPr>
              <a:t>Then, each KCA distributes the obtained verification keys to its domain entities.</a:t>
            </a:r>
          </a:p>
        </p:txBody>
      </p:sp>
      <p:sp>
        <p:nvSpPr>
          <p:cNvPr id="47108" name="Oval 4"/>
          <p:cNvSpPr>
            <a:spLocks noChangeArrowheads="1"/>
          </p:cNvSpPr>
          <p:nvPr/>
        </p:nvSpPr>
        <p:spPr bwMode="auto">
          <a:xfrm>
            <a:off x="2286000" y="46736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47109" name="Oval 5"/>
          <p:cNvSpPr>
            <a:spLocks noChangeArrowheads="1"/>
          </p:cNvSpPr>
          <p:nvPr/>
        </p:nvSpPr>
        <p:spPr bwMode="auto">
          <a:xfrm>
            <a:off x="6324600" y="46482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 flipH="1">
            <a:off x="1828800" y="5105400"/>
            <a:ext cx="533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111" name="Group 7"/>
          <p:cNvGrpSpPr>
            <a:grpSpLocks/>
          </p:cNvGrpSpPr>
          <p:nvPr/>
        </p:nvGrpSpPr>
        <p:grpSpPr bwMode="auto">
          <a:xfrm>
            <a:off x="4648200" y="3124200"/>
            <a:ext cx="3962400" cy="3352800"/>
            <a:chOff x="2928" y="2256"/>
            <a:chExt cx="2496" cy="1824"/>
          </a:xfrm>
        </p:grpSpPr>
        <p:sp>
          <p:nvSpPr>
            <p:cNvPr id="47112" name="Oval 8"/>
            <p:cNvSpPr>
              <a:spLocks noChangeArrowheads="1"/>
            </p:cNvSpPr>
            <p:nvPr/>
          </p:nvSpPr>
          <p:spPr bwMode="auto">
            <a:xfrm>
              <a:off x="2928" y="2256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13" name="Text Box 9"/>
            <p:cNvSpPr txBox="1">
              <a:spLocks noChangeArrowheads="1"/>
            </p:cNvSpPr>
            <p:nvPr/>
          </p:nvSpPr>
          <p:spPr bwMode="auto">
            <a:xfrm>
              <a:off x="3648" y="2304"/>
              <a:ext cx="100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  Domain 2</a:t>
              </a:r>
            </a:p>
          </p:txBody>
        </p:sp>
      </p:grpSp>
      <p:pic>
        <p:nvPicPr>
          <p:cNvPr id="47114" name="Picture 10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15" name="Line 11"/>
          <p:cNvSpPr>
            <a:spLocks noChangeShapeType="1"/>
          </p:cNvSpPr>
          <p:nvPr/>
        </p:nvSpPr>
        <p:spPr bwMode="auto">
          <a:xfrm>
            <a:off x="2730500" y="5118100"/>
            <a:ext cx="546100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7116" name="Picture 12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17" name="Line 13"/>
          <p:cNvSpPr>
            <a:spLocks noChangeShapeType="1"/>
          </p:cNvSpPr>
          <p:nvPr/>
        </p:nvSpPr>
        <p:spPr bwMode="auto">
          <a:xfrm flipH="1" flipV="1">
            <a:off x="1676400" y="43434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7118" name="Picture 14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862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19" name="Line 15"/>
          <p:cNvSpPr>
            <a:spLocks noChangeShapeType="1"/>
          </p:cNvSpPr>
          <p:nvPr/>
        </p:nvSpPr>
        <p:spPr bwMode="auto">
          <a:xfrm flipV="1">
            <a:off x="2743200" y="42672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7120" name="Picture 16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21" name="Line 17"/>
          <p:cNvSpPr>
            <a:spLocks noChangeShapeType="1"/>
          </p:cNvSpPr>
          <p:nvPr/>
        </p:nvSpPr>
        <p:spPr bwMode="auto">
          <a:xfrm>
            <a:off x="6781800" y="50292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7122" name="Picture 18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123" name="Group 19"/>
          <p:cNvGrpSpPr>
            <a:grpSpLocks/>
          </p:cNvGrpSpPr>
          <p:nvPr/>
        </p:nvGrpSpPr>
        <p:grpSpPr bwMode="auto">
          <a:xfrm>
            <a:off x="609600" y="3124200"/>
            <a:ext cx="3962400" cy="3429000"/>
            <a:chOff x="384" y="2304"/>
            <a:chExt cx="2496" cy="1824"/>
          </a:xfrm>
        </p:grpSpPr>
        <p:sp>
          <p:nvSpPr>
            <p:cNvPr id="47124" name="Oval 20"/>
            <p:cNvSpPr>
              <a:spLocks noChangeArrowheads="1"/>
            </p:cNvSpPr>
            <p:nvPr/>
          </p:nvSpPr>
          <p:spPr bwMode="auto">
            <a:xfrm>
              <a:off x="384" y="2304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25" name="Text Box 21"/>
            <p:cNvSpPr txBox="1">
              <a:spLocks noChangeArrowheads="1"/>
            </p:cNvSpPr>
            <p:nvPr/>
          </p:nvSpPr>
          <p:spPr bwMode="auto">
            <a:xfrm>
              <a:off x="1200" y="2352"/>
              <a:ext cx="912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Domain 1</a:t>
              </a:r>
            </a:p>
          </p:txBody>
        </p:sp>
      </p:grpSp>
      <p:sp>
        <p:nvSpPr>
          <p:cNvPr id="47126" name="Line 22"/>
          <p:cNvSpPr>
            <a:spLocks noChangeShapeType="1"/>
          </p:cNvSpPr>
          <p:nvPr/>
        </p:nvSpPr>
        <p:spPr bwMode="auto">
          <a:xfrm flipV="1">
            <a:off x="6781800" y="3873500"/>
            <a:ext cx="85090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7127" name="Picture 23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37973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28" name="Line 24"/>
          <p:cNvSpPr>
            <a:spLocks noChangeShapeType="1"/>
          </p:cNvSpPr>
          <p:nvPr/>
        </p:nvSpPr>
        <p:spPr bwMode="auto">
          <a:xfrm flipH="1">
            <a:off x="5943600" y="4953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7129" name="Picture 25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105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135" name="Text Box 31"/>
          <p:cNvSpPr txBox="1">
            <a:spLocks noChangeArrowheads="1"/>
          </p:cNvSpPr>
          <p:nvPr/>
        </p:nvSpPr>
        <p:spPr bwMode="auto">
          <a:xfrm>
            <a:off x="838200" y="44958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Calibri" charset="0"/>
              </a:rPr>
              <a:t>Sig(pk,sk</a:t>
            </a:r>
            <a:r>
              <a:rPr lang="en-US" altLang="ko-KR" b="1" baseline="-25000">
                <a:latin typeface="Calibri" charset="0"/>
              </a:rPr>
              <a:t>1</a:t>
            </a:r>
            <a:r>
              <a:rPr lang="en-US" altLang="ko-KR" b="1">
                <a:latin typeface="Calibri" charset="0"/>
              </a:rPr>
              <a:t>)</a:t>
            </a:r>
          </a:p>
        </p:txBody>
      </p:sp>
      <p:sp>
        <p:nvSpPr>
          <p:cNvPr id="47136" name="TextBox 66"/>
          <p:cNvSpPr txBox="1">
            <a:spLocks noChangeArrowheads="1"/>
          </p:cNvSpPr>
          <p:nvPr/>
        </p:nvSpPr>
        <p:spPr bwMode="auto">
          <a:xfrm>
            <a:off x="1968500" y="42672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47137" name="TextBox 66"/>
          <p:cNvSpPr txBox="1">
            <a:spLocks noChangeArrowheads="1"/>
          </p:cNvSpPr>
          <p:nvPr/>
        </p:nvSpPr>
        <p:spPr bwMode="auto">
          <a:xfrm>
            <a:off x="5867400" y="42672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grpSp>
        <p:nvGrpSpPr>
          <p:cNvPr id="47145" name="Group 41"/>
          <p:cNvGrpSpPr>
            <a:grpSpLocks/>
          </p:cNvGrpSpPr>
          <p:nvPr/>
        </p:nvGrpSpPr>
        <p:grpSpPr bwMode="auto">
          <a:xfrm>
            <a:off x="2971800" y="4343400"/>
            <a:ext cx="3200400" cy="396875"/>
            <a:chOff x="1872" y="2880"/>
            <a:chExt cx="2016" cy="250"/>
          </a:xfrm>
        </p:grpSpPr>
        <p:sp>
          <p:nvSpPr>
            <p:cNvPr id="47138" name="Line 34"/>
            <p:cNvSpPr>
              <a:spLocks noChangeShapeType="1"/>
            </p:cNvSpPr>
            <p:nvPr/>
          </p:nvSpPr>
          <p:spPr bwMode="auto">
            <a:xfrm>
              <a:off x="1872" y="3120"/>
              <a:ext cx="201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39" name="TextBox 66"/>
            <p:cNvSpPr txBox="1">
              <a:spLocks noChangeArrowheads="1"/>
            </p:cNvSpPr>
            <p:nvPr/>
          </p:nvSpPr>
          <p:spPr bwMode="auto">
            <a:xfrm>
              <a:off x="2160" y="2880"/>
              <a:ext cx="8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9pPr>
            </a:lstStyle>
            <a:p>
              <a:pPr algn="ctr" eaLnBrk="0" latinLnBrk="0" hangingPunct="0"/>
              <a:r>
                <a:rPr kumimoji="0" lang="en-US" altLang="ko-KR" sz="2000" b="1">
                  <a:latin typeface="Calibri" charset="0"/>
                  <a:ea typeface="ＭＳ Ｐゴシック" charset="0"/>
                  <a:cs typeface="ＭＳ Ｐゴシック" charset="0"/>
                </a:rPr>
                <a:t>vk</a:t>
              </a:r>
              <a:r>
                <a:rPr kumimoji="0" lang="en-US" altLang="ko-KR" sz="2000" b="1" baseline="-25000">
                  <a:latin typeface="Calibri" charset="0"/>
                  <a:ea typeface="ＭＳ Ｐゴシック" charset="0"/>
                  <a:cs typeface="ＭＳ Ｐゴシック" charset="0"/>
                </a:rPr>
                <a:t>1</a:t>
              </a:r>
            </a:p>
          </p:txBody>
        </p:sp>
      </p:grpSp>
      <p:grpSp>
        <p:nvGrpSpPr>
          <p:cNvPr id="47144" name="Group 40"/>
          <p:cNvGrpSpPr>
            <a:grpSpLocks/>
          </p:cNvGrpSpPr>
          <p:nvPr/>
        </p:nvGrpSpPr>
        <p:grpSpPr bwMode="auto">
          <a:xfrm>
            <a:off x="2971800" y="4648200"/>
            <a:ext cx="3200400" cy="396875"/>
            <a:chOff x="1872" y="3792"/>
            <a:chExt cx="2016" cy="250"/>
          </a:xfrm>
        </p:grpSpPr>
        <p:sp>
          <p:nvSpPr>
            <p:cNvPr id="47142" name="Line 38"/>
            <p:cNvSpPr>
              <a:spLocks noChangeShapeType="1"/>
            </p:cNvSpPr>
            <p:nvPr/>
          </p:nvSpPr>
          <p:spPr bwMode="auto">
            <a:xfrm>
              <a:off x="1872" y="4032"/>
              <a:ext cx="2016" cy="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143" name="TextBox 66"/>
            <p:cNvSpPr txBox="1">
              <a:spLocks noChangeArrowheads="1"/>
            </p:cNvSpPr>
            <p:nvPr/>
          </p:nvSpPr>
          <p:spPr bwMode="auto">
            <a:xfrm>
              <a:off x="2688" y="3792"/>
              <a:ext cx="81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5pPr>
              <a:lvl6pPr marL="2514600" indent="-228600" fontAlgn="base" latinLnBrk="1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6pPr>
              <a:lvl7pPr marL="2971800" indent="-228600" fontAlgn="base" latinLnBrk="1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7pPr>
              <a:lvl8pPr marL="3429000" indent="-228600" fontAlgn="base" latinLnBrk="1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8pPr>
              <a:lvl9pPr marL="3886200" indent="-228600" fontAlgn="base" latinLnBrk="1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굴림" charset="0"/>
                  <a:ea typeface="굴림" charset="0"/>
                  <a:cs typeface="굴림" charset="0"/>
                </a:defRPr>
              </a:lvl9pPr>
            </a:lstStyle>
            <a:p>
              <a:pPr algn="ctr" eaLnBrk="0" latinLnBrk="0" hangingPunct="0"/>
              <a:r>
                <a:rPr kumimoji="0" lang="en-US" altLang="ko-KR" sz="2000" b="1">
                  <a:latin typeface="Calibri" charset="0"/>
                  <a:ea typeface="ＭＳ Ｐゴシック" charset="0"/>
                  <a:cs typeface="ＭＳ Ｐゴシック" charset="0"/>
                </a:rPr>
                <a:t>vk</a:t>
              </a:r>
              <a:r>
                <a:rPr kumimoji="0" lang="en-US" altLang="ko-KR" sz="2000" b="1" baseline="-25000">
                  <a:latin typeface="Calibri" charset="0"/>
                  <a:ea typeface="ＭＳ Ｐゴシック" charset="0"/>
                  <a:cs typeface="ＭＳ Ｐゴシック" charset="0"/>
                </a:rPr>
                <a:t>2</a:t>
              </a:r>
            </a:p>
          </p:txBody>
        </p:sp>
      </p:grpSp>
      <p:sp>
        <p:nvSpPr>
          <p:cNvPr id="47146" name="TextBox 66"/>
          <p:cNvSpPr txBox="1">
            <a:spLocks noChangeArrowheads="1"/>
          </p:cNvSpPr>
          <p:nvPr/>
        </p:nvSpPr>
        <p:spPr bwMode="auto">
          <a:xfrm>
            <a:off x="2286000" y="3962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7147" name="TextBox 66"/>
          <p:cNvSpPr txBox="1">
            <a:spLocks noChangeArrowheads="1"/>
          </p:cNvSpPr>
          <p:nvPr/>
        </p:nvSpPr>
        <p:spPr bwMode="auto">
          <a:xfrm>
            <a:off x="6172200" y="3962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47150" name="TextBox 66"/>
          <p:cNvSpPr txBox="1">
            <a:spLocks noChangeArrowheads="1"/>
          </p:cNvSpPr>
          <p:nvPr/>
        </p:nvSpPr>
        <p:spPr bwMode="auto">
          <a:xfrm>
            <a:off x="1143000" y="4724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47161" name="AutoShape 57"/>
          <p:cNvSpPr>
            <a:spLocks noChangeArrowheads="1"/>
          </p:cNvSpPr>
          <p:nvPr/>
        </p:nvSpPr>
        <p:spPr bwMode="auto">
          <a:xfrm>
            <a:off x="304800" y="1295400"/>
            <a:ext cx="5562600" cy="1981200"/>
          </a:xfrm>
          <a:prstGeom prst="wedgeEllipseCallout">
            <a:avLst>
              <a:gd name="adj1" fmla="val -10245"/>
              <a:gd name="adj2" fmla="val 10761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r>
              <a:rPr lang="en-US" altLang="ko-KR" sz="2000" b="1" dirty="0">
                <a:solidFill>
                  <a:srgbClr val="FFFF00"/>
                </a:solidFill>
                <a:latin typeface="Calibri" charset="0"/>
              </a:rPr>
              <a:t>Hey! One of my client wants to talk to one of your clients.</a:t>
            </a:r>
          </a:p>
          <a:p>
            <a:pPr algn="ctr"/>
            <a:endParaRPr lang="en-US" altLang="ko-KR" sz="2000" b="1" dirty="0">
              <a:solidFill>
                <a:srgbClr val="FFFF00"/>
              </a:solidFill>
              <a:latin typeface="Calibri" charset="0"/>
            </a:endParaRPr>
          </a:p>
          <a:p>
            <a:pPr algn="ctr"/>
            <a:r>
              <a:rPr lang="en-US" altLang="ko-KR" sz="2000" b="1" dirty="0">
                <a:solidFill>
                  <a:srgbClr val="FFFF00"/>
                </a:solidFill>
                <a:latin typeface="Calibri" charset="0"/>
              </a:rPr>
              <a:t>Give me one verification key to be used. Thanks.</a:t>
            </a:r>
          </a:p>
        </p:txBody>
      </p:sp>
    </p:spTree>
    <p:extLst>
      <p:ext uri="{BB962C8B-B14F-4D97-AF65-F5344CB8AC3E}">
        <p14:creationId xmlns:p14="http://schemas.microsoft.com/office/powerpoint/2010/main" val="3799763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47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500"/>
                                        <p:tgtEl>
                                          <p:spTgt spid="47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47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2" dur="500"/>
                                        <p:tgtEl>
                                          <p:spTgt spid="47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5" dur="500"/>
                                        <p:tgtEl>
                                          <p:spTgt spid="47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7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45" dur="1000" fill="hold"/>
                                        <p:tgtEl>
                                          <p:spTgt spid="4715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46" grpId="0"/>
      <p:bldP spid="47147" grpId="0"/>
      <p:bldP spid="47150" grpId="0"/>
      <p:bldP spid="47150" grpId="1"/>
      <p:bldP spid="47161" grpId="0" animBg="1"/>
      <p:bldP spid="47161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48CD45-EEFA-6348-B8AC-C0F1CCCA3B56}" type="slidenum">
              <a:rPr lang="en-US" altLang="ko-KR"/>
              <a:pPr/>
              <a:t>15</a:t>
            </a:fld>
            <a:endParaRPr lang="en-US" altLang="ko-KR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Cross-Domain (CD) Model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534400" cy="1676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ko-KR" sz="2400">
                <a:latin typeface="Georgia" charset="0"/>
              </a:rPr>
              <a:t>New parties can be introduced into on-going computation </a:t>
            </a:r>
            <a:r>
              <a:rPr lang="en-US" altLang="ko-KR" sz="2400" b="1">
                <a:solidFill>
                  <a:srgbClr val="FF0000"/>
                </a:solidFill>
                <a:latin typeface="Georgia" charset="0"/>
              </a:rPr>
              <a:t>anytime.</a:t>
            </a:r>
          </a:p>
          <a:p>
            <a:pPr lvl="1">
              <a:lnSpc>
                <a:spcPct val="80000"/>
              </a:lnSpc>
            </a:pPr>
            <a:r>
              <a:rPr lang="en-US" altLang="ko-KR" sz="2000" b="1">
                <a:latin typeface="Georgia" charset="0"/>
              </a:rPr>
              <a:t>No bound on the number of parties</a:t>
            </a:r>
          </a:p>
          <a:p>
            <a:pPr>
              <a:lnSpc>
                <a:spcPct val="80000"/>
              </a:lnSpc>
            </a:pPr>
            <a:r>
              <a:rPr lang="en-US" altLang="ko-KR" sz="2400" b="1">
                <a:solidFill>
                  <a:srgbClr val="FF0000"/>
                </a:solidFill>
                <a:latin typeface="Georgia" charset="0"/>
              </a:rPr>
              <a:t>Once a party is corrupted in a domain, </a:t>
            </a:r>
            <a:r>
              <a:rPr lang="en-US" altLang="ko-KR" sz="2400" b="1">
                <a:latin typeface="Georgia" charset="0"/>
              </a:rPr>
              <a:t>we assume that</a:t>
            </a:r>
            <a:r>
              <a:rPr lang="en-US" altLang="ko-KR" sz="2400" b="1">
                <a:solidFill>
                  <a:srgbClr val="FF0000"/>
                </a:solidFill>
                <a:latin typeface="Georgia" charset="0"/>
              </a:rPr>
              <a:t> all </a:t>
            </a:r>
            <a:r>
              <a:rPr lang="en-US" altLang="ko-KR" sz="2400" b="1">
                <a:latin typeface="Georgia" charset="0"/>
              </a:rPr>
              <a:t>parties are</a:t>
            </a:r>
            <a:r>
              <a:rPr lang="en-US" altLang="ko-KR" sz="2400" b="1">
                <a:solidFill>
                  <a:srgbClr val="FF0000"/>
                </a:solidFill>
                <a:latin typeface="Georgia" charset="0"/>
              </a:rPr>
              <a:t> corrupted in that domain.</a:t>
            </a:r>
          </a:p>
        </p:txBody>
      </p:sp>
      <p:sp>
        <p:nvSpPr>
          <p:cNvPr id="50180" name="Oval 4"/>
          <p:cNvSpPr>
            <a:spLocks noChangeArrowheads="1"/>
          </p:cNvSpPr>
          <p:nvPr/>
        </p:nvSpPr>
        <p:spPr bwMode="auto">
          <a:xfrm>
            <a:off x="2286000" y="46736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50181" name="Oval 5"/>
          <p:cNvSpPr>
            <a:spLocks noChangeArrowheads="1"/>
          </p:cNvSpPr>
          <p:nvPr/>
        </p:nvSpPr>
        <p:spPr bwMode="auto">
          <a:xfrm>
            <a:off x="6324600" y="46482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50182" name="Line 6"/>
          <p:cNvSpPr>
            <a:spLocks noChangeShapeType="1"/>
          </p:cNvSpPr>
          <p:nvPr/>
        </p:nvSpPr>
        <p:spPr bwMode="auto">
          <a:xfrm flipH="1">
            <a:off x="1828800" y="5105400"/>
            <a:ext cx="533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50183" name="Group 7"/>
          <p:cNvGrpSpPr>
            <a:grpSpLocks/>
          </p:cNvGrpSpPr>
          <p:nvPr/>
        </p:nvGrpSpPr>
        <p:grpSpPr bwMode="auto">
          <a:xfrm>
            <a:off x="4648200" y="3124200"/>
            <a:ext cx="3962400" cy="3352800"/>
            <a:chOff x="2928" y="2256"/>
            <a:chExt cx="2496" cy="1824"/>
          </a:xfrm>
        </p:grpSpPr>
        <p:sp>
          <p:nvSpPr>
            <p:cNvPr id="50184" name="Oval 8"/>
            <p:cNvSpPr>
              <a:spLocks noChangeArrowheads="1"/>
            </p:cNvSpPr>
            <p:nvPr/>
          </p:nvSpPr>
          <p:spPr bwMode="auto">
            <a:xfrm>
              <a:off x="2928" y="2256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85" name="Text Box 9"/>
            <p:cNvSpPr txBox="1">
              <a:spLocks noChangeArrowheads="1"/>
            </p:cNvSpPr>
            <p:nvPr/>
          </p:nvSpPr>
          <p:spPr bwMode="auto">
            <a:xfrm>
              <a:off x="3648" y="2304"/>
              <a:ext cx="100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  Domain 2</a:t>
              </a:r>
            </a:p>
          </p:txBody>
        </p:sp>
      </p:grpSp>
      <p:pic>
        <p:nvPicPr>
          <p:cNvPr id="50186" name="Picture 10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2730500" y="5118100"/>
            <a:ext cx="546100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188" name="Picture 12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89" name="Line 13"/>
          <p:cNvSpPr>
            <a:spLocks noChangeShapeType="1"/>
          </p:cNvSpPr>
          <p:nvPr/>
        </p:nvSpPr>
        <p:spPr bwMode="auto">
          <a:xfrm flipH="1" flipV="1">
            <a:off x="1676400" y="43434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190" name="Picture 14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862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191" name="Line 15"/>
          <p:cNvSpPr>
            <a:spLocks noChangeShapeType="1"/>
          </p:cNvSpPr>
          <p:nvPr/>
        </p:nvSpPr>
        <p:spPr bwMode="auto">
          <a:xfrm flipV="1">
            <a:off x="2743200" y="42672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192" name="Picture 16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38100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0195" name="Group 19"/>
          <p:cNvGrpSpPr>
            <a:grpSpLocks/>
          </p:cNvGrpSpPr>
          <p:nvPr/>
        </p:nvGrpSpPr>
        <p:grpSpPr bwMode="auto">
          <a:xfrm>
            <a:off x="609600" y="3124200"/>
            <a:ext cx="3962400" cy="3429000"/>
            <a:chOff x="384" y="2304"/>
            <a:chExt cx="2496" cy="1824"/>
          </a:xfrm>
        </p:grpSpPr>
        <p:sp>
          <p:nvSpPr>
            <p:cNvPr id="50196" name="Oval 20"/>
            <p:cNvSpPr>
              <a:spLocks noChangeArrowheads="1"/>
            </p:cNvSpPr>
            <p:nvPr/>
          </p:nvSpPr>
          <p:spPr bwMode="auto">
            <a:xfrm>
              <a:off x="384" y="2304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97" name="Text Box 21"/>
            <p:cNvSpPr txBox="1">
              <a:spLocks noChangeArrowheads="1"/>
            </p:cNvSpPr>
            <p:nvPr/>
          </p:nvSpPr>
          <p:spPr bwMode="auto">
            <a:xfrm>
              <a:off x="1200" y="2352"/>
              <a:ext cx="912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Domain 1</a:t>
              </a:r>
            </a:p>
          </p:txBody>
        </p:sp>
      </p:grpSp>
      <p:sp>
        <p:nvSpPr>
          <p:cNvPr id="50198" name="Line 22"/>
          <p:cNvSpPr>
            <a:spLocks noChangeShapeType="1"/>
          </p:cNvSpPr>
          <p:nvPr/>
        </p:nvSpPr>
        <p:spPr bwMode="auto">
          <a:xfrm flipV="1">
            <a:off x="6781800" y="3873500"/>
            <a:ext cx="85090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199" name="Picture 23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38100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00" name="Line 24"/>
          <p:cNvSpPr>
            <a:spLocks noChangeShapeType="1"/>
          </p:cNvSpPr>
          <p:nvPr/>
        </p:nvSpPr>
        <p:spPr bwMode="auto">
          <a:xfrm flipH="1">
            <a:off x="5943600" y="4953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201" name="Picture 25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105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02" name="Text Box 26"/>
          <p:cNvSpPr txBox="1">
            <a:spLocks noChangeArrowheads="1"/>
          </p:cNvSpPr>
          <p:nvPr/>
        </p:nvSpPr>
        <p:spPr bwMode="auto">
          <a:xfrm>
            <a:off x="838200" y="4495800"/>
            <a:ext cx="1219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Calibri" charset="0"/>
              </a:rPr>
              <a:t>Sig(pk,sk</a:t>
            </a:r>
            <a:r>
              <a:rPr lang="en-US" altLang="ko-KR" b="1" baseline="-25000">
                <a:latin typeface="Calibri" charset="0"/>
              </a:rPr>
              <a:t>1</a:t>
            </a:r>
            <a:r>
              <a:rPr lang="en-US" altLang="ko-KR" b="1">
                <a:latin typeface="Calibri" charset="0"/>
              </a:rPr>
              <a:t>)</a:t>
            </a:r>
          </a:p>
        </p:txBody>
      </p:sp>
      <p:sp>
        <p:nvSpPr>
          <p:cNvPr id="50203" name="TextBox 66"/>
          <p:cNvSpPr txBox="1">
            <a:spLocks noChangeArrowheads="1"/>
          </p:cNvSpPr>
          <p:nvPr/>
        </p:nvSpPr>
        <p:spPr bwMode="auto">
          <a:xfrm>
            <a:off x="1968500" y="42672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204" name="TextBox 66"/>
          <p:cNvSpPr txBox="1">
            <a:spLocks noChangeArrowheads="1"/>
          </p:cNvSpPr>
          <p:nvPr/>
        </p:nvSpPr>
        <p:spPr bwMode="auto">
          <a:xfrm>
            <a:off x="5867400" y="42672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0211" name="TextBox 66"/>
          <p:cNvSpPr txBox="1">
            <a:spLocks noChangeArrowheads="1"/>
          </p:cNvSpPr>
          <p:nvPr/>
        </p:nvSpPr>
        <p:spPr bwMode="auto">
          <a:xfrm>
            <a:off x="2286000" y="3962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50212" name="TextBox 66"/>
          <p:cNvSpPr txBox="1">
            <a:spLocks noChangeArrowheads="1"/>
          </p:cNvSpPr>
          <p:nvPr/>
        </p:nvSpPr>
        <p:spPr bwMode="auto">
          <a:xfrm>
            <a:off x="6172200" y="3962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50213" name="TextBox 66"/>
          <p:cNvSpPr txBox="1">
            <a:spLocks noChangeArrowheads="1"/>
          </p:cNvSpPr>
          <p:nvPr/>
        </p:nvSpPr>
        <p:spPr bwMode="auto">
          <a:xfrm>
            <a:off x="1143000" y="47498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grpSp>
        <p:nvGrpSpPr>
          <p:cNvPr id="50221" name="Group 45"/>
          <p:cNvGrpSpPr>
            <a:grpSpLocks/>
          </p:cNvGrpSpPr>
          <p:nvPr/>
        </p:nvGrpSpPr>
        <p:grpSpPr bwMode="auto">
          <a:xfrm>
            <a:off x="6934200" y="4648200"/>
            <a:ext cx="1443038" cy="647700"/>
            <a:chOff x="4368" y="2928"/>
            <a:chExt cx="909" cy="408"/>
          </a:xfrm>
        </p:grpSpPr>
        <p:sp>
          <p:nvSpPr>
            <p:cNvPr id="50219" name="Line 43"/>
            <p:cNvSpPr>
              <a:spLocks noChangeShapeType="1"/>
            </p:cNvSpPr>
            <p:nvPr/>
          </p:nvSpPr>
          <p:spPr bwMode="auto">
            <a:xfrm>
              <a:off x="4368" y="3072"/>
              <a:ext cx="624" cy="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0220" name="Picture 44" descr="comput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52" y="2928"/>
              <a:ext cx="525" cy="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50227" name="Group 51"/>
          <p:cNvGrpSpPr>
            <a:grpSpLocks/>
          </p:cNvGrpSpPr>
          <p:nvPr/>
        </p:nvGrpSpPr>
        <p:grpSpPr bwMode="auto">
          <a:xfrm>
            <a:off x="6934200" y="4495800"/>
            <a:ext cx="1524000" cy="914400"/>
            <a:chOff x="5376" y="3360"/>
            <a:chExt cx="960" cy="576"/>
          </a:xfrm>
        </p:grpSpPr>
        <p:sp>
          <p:nvSpPr>
            <p:cNvPr id="50193" name="Line 17"/>
            <p:cNvSpPr>
              <a:spLocks noChangeShapeType="1"/>
            </p:cNvSpPr>
            <p:nvPr/>
          </p:nvSpPr>
          <p:spPr bwMode="auto">
            <a:xfrm>
              <a:off x="5376" y="3648"/>
              <a:ext cx="38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50224" name="Picture 48" descr="devi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0" y="3360"/>
              <a:ext cx="576" cy="5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228" name="Line 52"/>
          <p:cNvSpPr>
            <a:spLocks noChangeShapeType="1"/>
          </p:cNvSpPr>
          <p:nvPr/>
        </p:nvSpPr>
        <p:spPr bwMode="auto">
          <a:xfrm>
            <a:off x="6781800" y="50292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229" name="Picture 53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5486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237" name="Picture 61" descr="dev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3340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44" name="Line 68"/>
          <p:cNvSpPr>
            <a:spLocks noChangeShapeType="1"/>
          </p:cNvSpPr>
          <p:nvPr/>
        </p:nvSpPr>
        <p:spPr bwMode="auto">
          <a:xfrm flipV="1">
            <a:off x="6781800" y="4114800"/>
            <a:ext cx="609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0245" name="Picture 69" descr="dev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5814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247" name="Picture 71" descr="dev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1054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249" name="Rectangle 73"/>
          <p:cNvSpPr>
            <a:spLocks noChangeArrowheads="1"/>
          </p:cNvSpPr>
          <p:nvPr/>
        </p:nvSpPr>
        <p:spPr bwMode="auto">
          <a:xfrm>
            <a:off x="0" y="1447800"/>
            <a:ext cx="9144000" cy="1752600"/>
          </a:xfrm>
          <a:prstGeom prst="rect">
            <a:avLst/>
          </a:prstGeom>
          <a:solidFill>
            <a:srgbClr val="FF0000"/>
          </a:solidFill>
          <a:ln w="5715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ko-KR" b="1">
              <a:latin typeface="Georgia" charset="0"/>
            </a:endParaRPr>
          </a:p>
          <a:p>
            <a:pPr algn="ctr"/>
            <a:endParaRPr lang="en-US" altLang="ko-KR" b="1">
              <a:latin typeface="Georgia" charset="0"/>
            </a:endParaRPr>
          </a:p>
        </p:txBody>
      </p:sp>
      <p:sp>
        <p:nvSpPr>
          <p:cNvPr id="50250" name="Rectangle 74"/>
          <p:cNvSpPr>
            <a:spLocks noChangeArrowheads="1"/>
          </p:cNvSpPr>
          <p:nvPr/>
        </p:nvSpPr>
        <p:spPr bwMode="auto">
          <a:xfrm>
            <a:off x="452653" y="2089188"/>
            <a:ext cx="8153400" cy="457200"/>
          </a:xfrm>
          <a:prstGeom prst="rect">
            <a:avLst/>
          </a:prstGeom>
          <a:solidFill>
            <a:srgbClr val="FF0000">
              <a:alpha val="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457200" indent="-457200" algn="ctr">
              <a:buFont typeface="Wingdings" charset="0"/>
              <a:buChar char="à"/>
            </a:pPr>
            <a:r>
              <a:rPr lang="en-US" altLang="ko-KR" sz="2800" b="1" dirty="0" smtClean="0">
                <a:solidFill>
                  <a:schemeClr val="bg1"/>
                </a:solidFill>
                <a:latin typeface="Georgia" charset="0"/>
              </a:rPr>
              <a:t>No security guarantee </a:t>
            </a:r>
            <a:r>
              <a:rPr lang="en-US" altLang="ko-KR" sz="2800" b="1" dirty="0">
                <a:solidFill>
                  <a:schemeClr val="bg1"/>
                </a:solidFill>
                <a:latin typeface="Georgia" charset="0"/>
              </a:rPr>
              <a:t>among the </a:t>
            </a:r>
            <a:r>
              <a:rPr lang="en-US" altLang="ko-KR" sz="2800" b="1" dirty="0" smtClean="0">
                <a:solidFill>
                  <a:schemeClr val="bg1"/>
                </a:solidFill>
                <a:latin typeface="Georgia" charset="0"/>
              </a:rPr>
              <a:t>parties</a:t>
            </a:r>
          </a:p>
          <a:p>
            <a:pPr algn="ctr"/>
            <a:r>
              <a:rPr lang="en-US" altLang="ko-KR" sz="2800" b="1" dirty="0" smtClean="0">
                <a:solidFill>
                  <a:schemeClr val="bg1"/>
                </a:solidFill>
                <a:latin typeface="Georgia" charset="0"/>
              </a:rPr>
              <a:t> </a:t>
            </a:r>
            <a:r>
              <a:rPr lang="en-US" altLang="ko-KR" sz="2800" b="1" dirty="0">
                <a:solidFill>
                  <a:schemeClr val="bg1"/>
                </a:solidFill>
                <a:latin typeface="Georgia" charset="0"/>
              </a:rPr>
              <a:t>in the same domain</a:t>
            </a:r>
          </a:p>
        </p:txBody>
      </p:sp>
    </p:spTree>
    <p:extLst>
      <p:ext uri="{BB962C8B-B14F-4D97-AF65-F5344CB8AC3E}">
        <p14:creationId xmlns:p14="http://schemas.microsoft.com/office/powerpoint/2010/main" val="1145127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50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3" dur="500"/>
                                        <p:tgtEl>
                                          <p:spTgt spid="502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0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0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0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50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50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50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44" grpId="0" animBg="1"/>
      <p:bldP spid="50249" grpId="0" animBg="1"/>
      <p:bldP spid="5025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0C2F-E793-484A-A4B0-10A0AFA8DC3D}" type="slidenum">
              <a:rPr lang="en-US" altLang="ko-KR"/>
              <a:pPr/>
              <a:t>16</a:t>
            </a:fld>
            <a:endParaRPr lang="en-US" altLang="ko-K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Cross-Domain (CD) Model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>
                <a:latin typeface="Georgia" charset="0"/>
              </a:rPr>
              <a:t>The security is guaranteed between parties </a:t>
            </a:r>
            <a:r>
              <a:rPr lang="en-US" altLang="ko-KR" dirty="0">
                <a:solidFill>
                  <a:srgbClr val="FF0000"/>
                </a:solidFill>
                <a:latin typeface="Georgia" charset="0"/>
              </a:rPr>
              <a:t>across</a:t>
            </a:r>
            <a:r>
              <a:rPr lang="en-US" altLang="ko-KR" dirty="0">
                <a:latin typeface="Georgia" charset="0"/>
              </a:rPr>
              <a:t> distinct domains.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Georgia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Georgia" charset="0"/>
              </a:rPr>
              <a:t>Each party can register multiple keys.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Georgia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Georgia" charset="0"/>
              </a:rPr>
              <a:t>No bound on the number of players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Georgia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>
                <a:latin typeface="Georgia" charset="0"/>
              </a:rPr>
              <a:t>No security guarantee among the parties in the same domain</a:t>
            </a:r>
          </a:p>
        </p:txBody>
      </p:sp>
    </p:spTree>
    <p:extLst>
      <p:ext uri="{BB962C8B-B14F-4D97-AF65-F5344CB8AC3E}">
        <p14:creationId xmlns:p14="http://schemas.microsoft.com/office/powerpoint/2010/main" val="3153803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0C2F-E793-484A-A4B0-10A0AFA8DC3D}" type="slidenum">
              <a:rPr lang="en-US" altLang="ko-KR"/>
              <a:pPr/>
              <a:t>17</a:t>
            </a:fld>
            <a:endParaRPr lang="en-US" altLang="ko-K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Comparisons to other models</a:t>
            </a:r>
            <a:endParaRPr lang="en-US" altLang="ko-KR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en-US" altLang="ko-KR" sz="2800" dirty="0" smtClean="0">
              <a:latin typeface="Georgia" charset="0"/>
            </a:endParaRPr>
          </a:p>
          <a:p>
            <a:pPr>
              <a:lnSpc>
                <a:spcPct val="90000"/>
              </a:lnSpc>
            </a:pPr>
            <a:r>
              <a:rPr lang="en-US" altLang="ko-KR" sz="2800" dirty="0" smtClean="0">
                <a:latin typeface="Georgia" charset="0"/>
              </a:rPr>
              <a:t>Bare-Public key model [CGGM02]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>
                <a:latin typeface="Georgia" charset="0"/>
              </a:rPr>
              <a:t>No key registration allowed </a:t>
            </a:r>
            <a:r>
              <a:rPr lang="en-US" altLang="ko-KR" sz="2400" dirty="0" smtClean="0">
                <a:latin typeface="Georgia" charset="0"/>
              </a:rPr>
              <a:t>during the </a:t>
            </a:r>
            <a:r>
              <a:rPr lang="en-US" altLang="ko-KR" sz="2400" dirty="0">
                <a:latin typeface="Georgia" charset="0"/>
              </a:rPr>
              <a:t>main </a:t>
            </a:r>
            <a:r>
              <a:rPr lang="en-US" altLang="ko-KR" sz="2400" dirty="0" smtClean="0">
                <a:latin typeface="Georgia" charset="0"/>
              </a:rPr>
              <a:t>execution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>
                <a:solidFill>
                  <a:srgbClr val="FF0000"/>
                </a:solidFill>
                <a:latin typeface="Georgia" charset="0"/>
              </a:rPr>
              <a:t>(CD model) No synchronization barrier</a:t>
            </a:r>
            <a:br>
              <a:rPr lang="en-US" altLang="ko-KR" sz="2400" dirty="0" smtClean="0">
                <a:solidFill>
                  <a:srgbClr val="FF0000"/>
                </a:solidFill>
                <a:latin typeface="Georgia" charset="0"/>
              </a:rPr>
            </a:br>
            <a:r>
              <a:rPr lang="en-US" altLang="ko-KR" dirty="0" smtClean="0">
                <a:latin typeface="Georgia" charset="0"/>
              </a:rPr>
              <a:t>	</a:t>
            </a:r>
            <a:endParaRPr lang="en-US" altLang="ko-KR" dirty="0">
              <a:latin typeface="Georgia" charset="0"/>
            </a:endParaRPr>
          </a:p>
          <a:p>
            <a:pPr>
              <a:lnSpc>
                <a:spcPct val="90000"/>
              </a:lnSpc>
            </a:pPr>
            <a:endParaRPr lang="en-US" altLang="ko-KR" sz="2800" dirty="0" smtClean="0">
              <a:latin typeface="Georgia" charset="0"/>
            </a:endParaRPr>
          </a:p>
          <a:p>
            <a:pPr>
              <a:lnSpc>
                <a:spcPct val="90000"/>
              </a:lnSpc>
            </a:pPr>
            <a:r>
              <a:rPr lang="en-US" altLang="ko-KR" sz="2800" dirty="0" smtClean="0">
                <a:latin typeface="Georgia" charset="0"/>
              </a:rPr>
              <a:t>Bounded Player model [GJORV13]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>
                <a:latin typeface="Georgia" charset="0"/>
              </a:rPr>
              <a:t>Bound on the number of parties </a:t>
            </a:r>
          </a:p>
          <a:p>
            <a:pPr lvl="1">
              <a:lnSpc>
                <a:spcPct val="90000"/>
              </a:lnSpc>
            </a:pPr>
            <a:r>
              <a:rPr lang="en-US" altLang="ko-KR" sz="2400" dirty="0" smtClean="0">
                <a:solidFill>
                  <a:srgbClr val="FF0000"/>
                </a:solidFill>
                <a:latin typeface="Georgia" charset="0"/>
              </a:rPr>
              <a:t>(CD model) No bound on number of parties</a:t>
            </a:r>
          </a:p>
          <a:p>
            <a:pPr lvl="1">
              <a:lnSpc>
                <a:spcPct val="90000"/>
              </a:lnSpc>
            </a:pPr>
            <a:endParaRPr lang="en-US" altLang="ko-KR" sz="2400" dirty="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382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40C2F-E793-484A-A4B0-10A0AFA8DC3D}" type="slidenum">
              <a:rPr lang="en-US" altLang="ko-KR"/>
              <a:pPr/>
              <a:t>18</a:t>
            </a:fld>
            <a:endParaRPr lang="en-US" altLang="ko-KR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Generalization of BPK model</a:t>
            </a:r>
            <a:endParaRPr lang="en-US" altLang="ko-KR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dirty="0" smtClean="0">
                <a:latin typeface="Georgia" charset="0"/>
              </a:rPr>
              <a:t>A special case of CD model is equivalent to the BPK model</a:t>
            </a:r>
          </a:p>
          <a:p>
            <a:pPr>
              <a:lnSpc>
                <a:spcPct val="90000"/>
              </a:lnSpc>
            </a:pPr>
            <a:endParaRPr lang="en-US" altLang="ko-KR" dirty="0">
              <a:latin typeface="Georgia" charset="0"/>
            </a:endParaRPr>
          </a:p>
          <a:p>
            <a:pPr>
              <a:lnSpc>
                <a:spcPct val="90000"/>
              </a:lnSpc>
            </a:pPr>
            <a:r>
              <a:rPr lang="en-US" altLang="ko-KR" dirty="0" smtClean="0">
                <a:latin typeface="Times New Roman"/>
                <a:ea typeface="Lucida Grande"/>
                <a:cs typeface="Times New Roman"/>
              </a:rPr>
              <a:t>We show:</a:t>
            </a:r>
            <a:br>
              <a:rPr lang="en-US" altLang="ko-KR" dirty="0" smtClean="0">
                <a:latin typeface="Times New Roman"/>
                <a:ea typeface="Lucida Grande"/>
                <a:cs typeface="Times New Roman"/>
              </a:rPr>
            </a:br>
            <a:r>
              <a:rPr lang="en-US" altLang="ko-KR" dirty="0" smtClean="0">
                <a:latin typeface="Lucida Grande"/>
                <a:ea typeface="Lucida Grande"/>
                <a:cs typeface="Lucida Grande"/>
              </a:rPr>
              <a:t/>
            </a:r>
            <a:br>
              <a:rPr lang="en-US" altLang="ko-KR" dirty="0" smtClean="0">
                <a:latin typeface="Lucida Grande"/>
                <a:ea typeface="Lucida Grande"/>
                <a:cs typeface="Lucida Grande"/>
              </a:rPr>
            </a:br>
            <a:r>
              <a:rPr lang="el-GR" altLang="ko-KR" dirty="0" smtClean="0">
                <a:latin typeface="Lucida Grande"/>
                <a:ea typeface="Lucida Grande"/>
                <a:cs typeface="Lucida Grande"/>
              </a:rPr>
              <a:t>π</a:t>
            </a:r>
            <a:r>
              <a:rPr lang="en-US" altLang="ko-KR" dirty="0" smtClean="0">
                <a:latin typeface="Georgia" charset="0"/>
              </a:rPr>
              <a:t> concurrently securely realizes any F </a:t>
            </a:r>
            <a:r>
              <a:rPr lang="en-US" altLang="ko-KR" dirty="0" smtClean="0">
                <a:solidFill>
                  <a:srgbClr val="0000FF"/>
                </a:solidFill>
                <a:latin typeface="Georgia" charset="0"/>
              </a:rPr>
              <a:t>in a special case of CD model</a:t>
            </a:r>
            <a:r>
              <a:rPr lang="en-US" altLang="ko-KR" dirty="0" smtClean="0">
                <a:latin typeface="Georgia" charset="0"/>
              </a:rPr>
              <a:t> if and only if </a:t>
            </a:r>
            <a:r>
              <a:rPr lang="el-GR" altLang="ko-KR" dirty="0" smtClean="0">
                <a:latin typeface="Lucida Grande"/>
                <a:ea typeface="Lucida Grande"/>
                <a:cs typeface="Lucida Grande"/>
              </a:rPr>
              <a:t>π</a:t>
            </a:r>
            <a:r>
              <a:rPr lang="en-US" altLang="ko-KR" dirty="0" smtClean="0">
                <a:latin typeface="Lucida Grande"/>
                <a:ea typeface="Lucida Grande"/>
                <a:cs typeface="Lucida Grande"/>
              </a:rPr>
              <a:t>’</a:t>
            </a:r>
            <a:r>
              <a:rPr lang="en-US" altLang="ko-KR" dirty="0" smtClean="0">
                <a:latin typeface="Times New Roman"/>
                <a:ea typeface="Lucida Grande"/>
                <a:cs typeface="Times New Roman"/>
              </a:rPr>
              <a:t> exists concurrently securely realizing F in the BPK model</a:t>
            </a:r>
            <a:endParaRPr lang="en-US" altLang="ko-KR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339862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4FB2F-E824-6C4E-8257-C7AC558A135E}" type="slidenum">
              <a:rPr lang="en-US" altLang="ko-KR"/>
              <a:pPr/>
              <a:t>19</a:t>
            </a:fld>
            <a:endParaRPr lang="en-US" altLang="ko-KR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</a:t>
            </a:r>
            <a:r>
              <a:rPr lang="en-US" altLang="ko-K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ain </a:t>
            </a:r>
            <a:r>
              <a:rPr lang="en-US" altLang="ko-K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</a:t>
            </a:r>
            <a:r>
              <a:rPr lang="en-US" altLang="ko-K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heorems</a:t>
            </a:r>
            <a:endParaRPr lang="en-US" altLang="ko-KR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" y="1600200"/>
            <a:ext cx="89154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800" dirty="0">
                <a:latin typeface="Georgia" charset="0"/>
                <a:ea typeface="궁서" charset="0"/>
                <a:cs typeface="궁서" charset="0"/>
              </a:rPr>
              <a:t>In the CD model, we </a:t>
            </a:r>
            <a:r>
              <a:rPr lang="en-US" altLang="ko-KR" sz="2800" dirty="0" smtClean="0">
                <a:latin typeface="Georgia" charset="0"/>
                <a:ea typeface="궁서" charset="0"/>
                <a:cs typeface="궁서" charset="0"/>
              </a:rPr>
              <a:t>showed:</a:t>
            </a:r>
            <a:endParaRPr lang="en-US" altLang="ko-KR" sz="2800" dirty="0">
              <a:latin typeface="Georgia" charset="0"/>
              <a:ea typeface="궁서" charset="0"/>
              <a:cs typeface="궁서" charset="0"/>
            </a:endParaRPr>
          </a:p>
          <a:p>
            <a:pPr lvl="1">
              <a:lnSpc>
                <a:spcPct val="90000"/>
              </a:lnSpc>
            </a:pPr>
            <a:endParaRPr lang="en-US" altLang="ko-KR" dirty="0">
              <a:latin typeface="Georgia" charset="0"/>
              <a:ea typeface="궁서" charset="0"/>
              <a:cs typeface="궁서" charset="0"/>
            </a:endParaRPr>
          </a:p>
          <a:p>
            <a:pPr lvl="1">
              <a:lnSpc>
                <a:spcPct val="90000"/>
              </a:lnSpc>
            </a:pPr>
            <a:r>
              <a:rPr lang="en-US" altLang="ko-KR" dirty="0" smtClean="0">
                <a:solidFill>
                  <a:srgbClr val="3366FF"/>
                </a:solidFill>
                <a:latin typeface="Georgia" charset="0"/>
                <a:ea typeface="궁서" charset="0"/>
                <a:cs typeface="궁서" charset="0"/>
              </a:rPr>
              <a:t>(Positive)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 If </a:t>
            </a:r>
            <a:r>
              <a:rPr lang="en-US" altLang="ko-KR" dirty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N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 domains exist, then an </a:t>
            </a:r>
            <a:r>
              <a:rPr lang="en-US" altLang="ko-KR" dirty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M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-party constant-round concurrently secure protocol exists where at least one party from each domain participate in the secure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computation 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(Black-Box Simulation)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.</a:t>
            </a:r>
            <a:endParaRPr lang="en-US" altLang="ko-KR" dirty="0">
              <a:latin typeface="Georgia" charset="0"/>
              <a:ea typeface="궁서" charset="0"/>
              <a:cs typeface="궁서" charset="0"/>
            </a:endParaRPr>
          </a:p>
          <a:p>
            <a:pPr lvl="1">
              <a:lnSpc>
                <a:spcPct val="90000"/>
              </a:lnSpc>
            </a:pPr>
            <a:endParaRPr lang="en-US" altLang="ko-KR" dirty="0">
              <a:latin typeface="Georgia" charset="0"/>
              <a:ea typeface="궁서" charset="0"/>
              <a:cs typeface="궁서" charset="0"/>
            </a:endParaRPr>
          </a:p>
          <a:p>
            <a:pPr lvl="1">
              <a:lnSpc>
                <a:spcPct val="90000"/>
              </a:lnSpc>
            </a:pPr>
            <a:r>
              <a:rPr lang="en-US" altLang="ko-KR" dirty="0" smtClean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(Negative)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If </a:t>
            </a:r>
            <a:r>
              <a:rPr lang="en-US" altLang="ko-KR" dirty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N+1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 domains exist, no concurrently secure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protocol 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exists where the parties come from only </a:t>
            </a:r>
            <a:r>
              <a:rPr lang="en-US" altLang="ko-KR" dirty="0" smtClean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N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 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domains.</a:t>
            </a:r>
          </a:p>
          <a:p>
            <a:pPr lvl="1">
              <a:lnSpc>
                <a:spcPct val="90000"/>
              </a:lnSpc>
            </a:pPr>
            <a:endParaRPr lang="en-US" altLang="ko-KR" dirty="0">
              <a:latin typeface="Georgia" charset="0"/>
              <a:ea typeface="궁서" charset="0"/>
              <a:cs typeface="궁서" charset="0"/>
            </a:endParaRPr>
          </a:p>
          <a:p>
            <a:pPr lvl="1">
              <a:lnSpc>
                <a:spcPct val="90000"/>
              </a:lnSpc>
              <a:buFontTx/>
              <a:buNone/>
            </a:pPr>
            <a:endParaRPr lang="en-US" altLang="ko-KR" sz="2000" dirty="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endParaRPr lang="en-US" altLang="ko-KR" sz="2400" dirty="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endParaRPr lang="en-US" altLang="ko-KR" sz="2400" dirty="0">
              <a:latin typeface="Georgia" charset="0"/>
              <a:ea typeface="궁서" charset="0"/>
              <a:cs typeface="궁서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9524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17CE-E5F2-914A-B8E2-CF42ABC440CE}" type="slidenum">
              <a:rPr lang="en-US" altLang="ko-KR"/>
              <a:pPr/>
              <a:t>2</a:t>
            </a:fld>
            <a:endParaRPr lang="en-US" altLang="ko-K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Secure </a:t>
            </a:r>
            <a:r>
              <a:rPr lang="en-US" altLang="ko-K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 [Yao, GMW]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altLang="ko-KR" sz="2800">
                <a:latin typeface="Georgia" charset="0"/>
                <a:ea typeface="궁서" charset="0"/>
                <a:cs typeface="궁서" charset="0"/>
              </a:rPr>
              <a:t>Alice and Bob</a:t>
            </a:r>
          </a:p>
          <a:p>
            <a:pPr lvl="1"/>
            <a:r>
              <a:rPr lang="en-US" altLang="ko-KR" sz="2400">
                <a:latin typeface="Georgia" charset="0"/>
                <a:ea typeface="궁서" charset="0"/>
                <a:cs typeface="궁서" charset="0"/>
              </a:rPr>
              <a:t>Alice holds input </a:t>
            </a:r>
            <a:r>
              <a:rPr lang="en-US" altLang="ko-KR" sz="2400">
                <a:latin typeface="Calibri" charset="0"/>
                <a:ea typeface="궁서" charset="0"/>
                <a:cs typeface="궁서" charset="0"/>
              </a:rPr>
              <a:t>x</a:t>
            </a:r>
            <a:r>
              <a:rPr lang="en-US" altLang="ko-KR" sz="2400">
                <a:latin typeface="Georgia" charset="0"/>
                <a:ea typeface="궁서" charset="0"/>
                <a:cs typeface="궁서" charset="0"/>
              </a:rPr>
              <a:t>.</a:t>
            </a:r>
          </a:p>
          <a:p>
            <a:pPr lvl="1"/>
            <a:r>
              <a:rPr lang="en-US" altLang="ko-KR" sz="2400">
                <a:latin typeface="Georgia" charset="0"/>
                <a:ea typeface="궁서" charset="0"/>
                <a:cs typeface="궁서" charset="0"/>
              </a:rPr>
              <a:t>Bob holds input </a:t>
            </a:r>
            <a:r>
              <a:rPr lang="en-US" altLang="ko-KR" sz="2400">
                <a:latin typeface="Calibri" charset="0"/>
                <a:ea typeface="궁서" charset="0"/>
                <a:cs typeface="궁서" charset="0"/>
              </a:rPr>
              <a:t>y</a:t>
            </a:r>
            <a:r>
              <a:rPr lang="en-US" altLang="ko-KR" sz="2400">
                <a:latin typeface="Georgia" charset="0"/>
                <a:ea typeface="궁서" charset="0"/>
                <a:cs typeface="궁서" charset="0"/>
              </a:rPr>
              <a:t>.</a:t>
            </a:r>
          </a:p>
          <a:p>
            <a:endParaRPr lang="en-US" altLang="ko-KR" sz="2800">
              <a:latin typeface="Georgia" charset="0"/>
              <a:ea typeface="궁서" charset="0"/>
              <a:cs typeface="궁서" charset="0"/>
            </a:endParaRPr>
          </a:p>
          <a:p>
            <a:r>
              <a:rPr lang="en-US" altLang="ko-KR" sz="2800" b="1">
                <a:effectLst>
                  <a:outerShdw blurRad="38100" dist="38100" dir="2700000" algn="tl">
                    <a:srgbClr val="DDDDDD"/>
                  </a:outerShdw>
                </a:effectLst>
                <a:latin typeface="Georgia" charset="0"/>
                <a:ea typeface="궁서" charset="0"/>
                <a:cs typeface="궁서" charset="0"/>
              </a:rPr>
              <a:t>Goal</a:t>
            </a:r>
            <a:r>
              <a:rPr lang="en-US" altLang="ko-KR" sz="2800">
                <a:latin typeface="Georgia" charset="0"/>
                <a:ea typeface="궁서" charset="0"/>
                <a:cs typeface="궁서" charset="0"/>
              </a:rPr>
              <a:t>:</a:t>
            </a:r>
            <a:r>
              <a:rPr lang="en-US" altLang="ko-KR" sz="2800">
                <a:solidFill>
                  <a:srgbClr val="0000FF"/>
                </a:solidFill>
                <a:latin typeface="Georgia" charset="0"/>
                <a:ea typeface="궁서" charset="0"/>
                <a:cs typeface="궁서" charset="0"/>
              </a:rPr>
              <a:t> </a:t>
            </a:r>
            <a:r>
              <a:rPr lang="en-US" altLang="ko-KR" sz="2800" i="1">
                <a:solidFill>
                  <a:srgbClr val="0000FF"/>
                </a:solidFill>
                <a:latin typeface="Georgia" charset="0"/>
                <a:ea typeface="궁서" charset="0"/>
                <a:cs typeface="궁서" charset="0"/>
              </a:rPr>
              <a:t>jointly</a:t>
            </a:r>
            <a:r>
              <a:rPr lang="en-US" altLang="ko-KR" sz="2800">
                <a:latin typeface="Georgia" charset="0"/>
                <a:ea typeface="궁서" charset="0"/>
                <a:cs typeface="궁서" charset="0"/>
              </a:rPr>
              <a:t> compute </a:t>
            </a:r>
            <a:r>
              <a:rPr lang="en-US" altLang="ko-KR" sz="2800">
                <a:latin typeface="궁서" charset="0"/>
                <a:ea typeface="궁서" charset="0"/>
                <a:cs typeface="궁서" charset="0"/>
              </a:rPr>
              <a:t>F(</a:t>
            </a:r>
            <a:r>
              <a:rPr lang="en-US" altLang="ko-KR" sz="2800">
                <a:latin typeface="맑은 고딕" charset="0"/>
                <a:ea typeface="맑은 고딕" charset="0"/>
                <a:cs typeface="맑은 고딕" charset="0"/>
              </a:rPr>
              <a:t>x,y</a:t>
            </a:r>
            <a:r>
              <a:rPr lang="en-US" altLang="ko-KR" sz="2800">
                <a:latin typeface="궁서" charset="0"/>
                <a:ea typeface="궁서" charset="0"/>
                <a:cs typeface="궁서" charset="0"/>
              </a:rPr>
              <a:t>) = </a:t>
            </a:r>
            <a:r>
              <a:rPr lang="en-US" altLang="ko-KR" sz="2800">
                <a:latin typeface="Calibri" charset="0"/>
                <a:ea typeface="궁서" charset="0"/>
                <a:cs typeface="궁서" charset="0"/>
              </a:rPr>
              <a:t>z</a:t>
            </a:r>
            <a:endParaRPr lang="en-US" altLang="ko-KR" sz="2800">
              <a:latin typeface="궁서" charset="0"/>
              <a:ea typeface="궁서" charset="0"/>
              <a:cs typeface="궁서" charset="0"/>
            </a:endParaRPr>
          </a:p>
          <a:p>
            <a:endParaRPr lang="en-US" altLang="ko-KR" sz="2800">
              <a:latin typeface="Georgia" charset="0"/>
              <a:ea typeface="궁서" charset="0"/>
              <a:cs typeface="궁서" charset="0"/>
            </a:endParaRPr>
          </a:p>
          <a:p>
            <a:r>
              <a:rPr lang="en-US" altLang="ko-KR" sz="2800" b="1">
                <a:effectLst>
                  <a:outerShdw blurRad="38100" dist="38100" dir="2700000" algn="tl">
                    <a:srgbClr val="DDDDDD"/>
                  </a:outerShdw>
                </a:effectLst>
                <a:latin typeface="Georgia" charset="0"/>
                <a:ea typeface="궁서" charset="0"/>
                <a:cs typeface="궁서" charset="0"/>
              </a:rPr>
              <a:t>Security</a:t>
            </a:r>
            <a:r>
              <a:rPr lang="en-US" altLang="ko-KR" sz="2800">
                <a:latin typeface="Georgia" charset="0"/>
                <a:ea typeface="궁서" charset="0"/>
                <a:cs typeface="궁서" charset="0"/>
              </a:rPr>
              <a:t>: after joint computation,</a:t>
            </a:r>
          </a:p>
          <a:p>
            <a:pPr lvl="1"/>
            <a:r>
              <a:rPr lang="en-US" altLang="ko-KR" sz="2400">
                <a:latin typeface="Georgia" charset="0"/>
                <a:ea typeface="궁서" charset="0"/>
                <a:cs typeface="궁서" charset="0"/>
              </a:rPr>
              <a:t>Alice does not know anything about </a:t>
            </a:r>
            <a:r>
              <a:rPr lang="en-US" altLang="ko-KR" sz="2400">
                <a:latin typeface="Calibri" charset="0"/>
                <a:ea typeface="궁서" charset="0"/>
                <a:cs typeface="궁서" charset="0"/>
              </a:rPr>
              <a:t>y</a:t>
            </a:r>
            <a:r>
              <a:rPr lang="en-US" altLang="ko-KR" sz="2400">
                <a:latin typeface="Georgia" charset="0"/>
                <a:ea typeface="궁서" charset="0"/>
                <a:cs typeface="궁서" charset="0"/>
              </a:rPr>
              <a:t>.</a:t>
            </a:r>
          </a:p>
          <a:p>
            <a:pPr lvl="1"/>
            <a:r>
              <a:rPr lang="en-US" altLang="ko-KR" sz="2400">
                <a:latin typeface="Georgia" charset="0"/>
                <a:ea typeface="궁서" charset="0"/>
                <a:cs typeface="궁서" charset="0"/>
              </a:rPr>
              <a:t>Bob does not know anything about </a:t>
            </a:r>
            <a:r>
              <a:rPr lang="en-US" altLang="ko-KR" sz="2400">
                <a:latin typeface="Calibri" charset="0"/>
                <a:ea typeface="궁서" charset="0"/>
                <a:cs typeface="궁서" charset="0"/>
              </a:rPr>
              <a:t>x</a:t>
            </a:r>
            <a:r>
              <a:rPr lang="en-US" altLang="ko-KR" sz="2400">
                <a:latin typeface="Georgia" charset="0"/>
                <a:ea typeface="궁서" charset="0"/>
                <a:cs typeface="궁서" charset="0"/>
              </a:rPr>
              <a:t>.</a:t>
            </a:r>
            <a:endParaRPr lang="en-US" altLang="ko-KR" sz="2400">
              <a:latin typeface="궁서" charset="0"/>
              <a:ea typeface="궁서" charset="0"/>
              <a:cs typeface="궁서" charset="0"/>
            </a:endParaRPr>
          </a:p>
          <a:p>
            <a:endParaRPr lang="en-US" altLang="ko-KR" sz="2800">
              <a:latin typeface="궁서" charset="0"/>
              <a:ea typeface="궁서" charset="0"/>
              <a:cs typeface="궁서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497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ABF10-5B94-774B-9A81-510E530D717D}" type="slidenum">
              <a:rPr lang="en-US" altLang="ko-KR"/>
              <a:pPr/>
              <a:t>20</a:t>
            </a:fld>
            <a:endParaRPr lang="en-US" altLang="ko-KR"/>
          </a:p>
        </p:txBody>
      </p:sp>
      <p:sp>
        <p:nvSpPr>
          <p:cNvPr id="11319" name="Oval 55"/>
          <p:cNvSpPr>
            <a:spLocks noChangeArrowheads="1"/>
          </p:cNvSpPr>
          <p:nvPr/>
        </p:nvSpPr>
        <p:spPr bwMode="auto">
          <a:xfrm>
            <a:off x="2273300" y="48260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11320" name="Oval 56"/>
          <p:cNvSpPr>
            <a:spLocks noChangeArrowheads="1"/>
          </p:cNvSpPr>
          <p:nvPr/>
        </p:nvSpPr>
        <p:spPr bwMode="auto">
          <a:xfrm>
            <a:off x="6311900" y="48006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11321" name="Line 57"/>
          <p:cNvSpPr>
            <a:spLocks noChangeShapeType="1"/>
          </p:cNvSpPr>
          <p:nvPr/>
        </p:nvSpPr>
        <p:spPr bwMode="auto">
          <a:xfrm flipH="1">
            <a:off x="1803400" y="5257800"/>
            <a:ext cx="533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1322" name="Group 58"/>
          <p:cNvGrpSpPr>
            <a:grpSpLocks/>
          </p:cNvGrpSpPr>
          <p:nvPr/>
        </p:nvGrpSpPr>
        <p:grpSpPr bwMode="auto">
          <a:xfrm>
            <a:off x="4635500" y="3276600"/>
            <a:ext cx="3962400" cy="3352800"/>
            <a:chOff x="2928" y="2256"/>
            <a:chExt cx="2496" cy="1824"/>
          </a:xfrm>
        </p:grpSpPr>
        <p:sp>
          <p:nvSpPr>
            <p:cNvPr id="11323" name="Oval 59"/>
            <p:cNvSpPr>
              <a:spLocks noChangeArrowheads="1"/>
            </p:cNvSpPr>
            <p:nvPr/>
          </p:nvSpPr>
          <p:spPr bwMode="auto">
            <a:xfrm>
              <a:off x="2928" y="2256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Text Box 60"/>
            <p:cNvSpPr txBox="1">
              <a:spLocks noChangeArrowheads="1"/>
            </p:cNvSpPr>
            <p:nvPr/>
          </p:nvSpPr>
          <p:spPr bwMode="auto">
            <a:xfrm>
              <a:off x="3648" y="2304"/>
              <a:ext cx="100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  Domain 2</a:t>
              </a:r>
            </a:p>
          </p:txBody>
        </p:sp>
      </p:grpSp>
      <p:pic>
        <p:nvPicPr>
          <p:cNvPr id="11325" name="Picture 61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56388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26" name="Line 62"/>
          <p:cNvSpPr>
            <a:spLocks noChangeShapeType="1"/>
          </p:cNvSpPr>
          <p:nvPr/>
        </p:nvSpPr>
        <p:spPr bwMode="auto">
          <a:xfrm>
            <a:off x="2717800" y="5257800"/>
            <a:ext cx="546100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327" name="Picture 63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56388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28" name="Line 64"/>
          <p:cNvSpPr>
            <a:spLocks noChangeShapeType="1"/>
          </p:cNvSpPr>
          <p:nvPr/>
        </p:nvSpPr>
        <p:spPr bwMode="auto">
          <a:xfrm flipH="1" flipV="1">
            <a:off x="1663700" y="44958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329" name="Picture 65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0" y="40386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30" name="Line 66"/>
          <p:cNvSpPr>
            <a:spLocks noChangeShapeType="1"/>
          </p:cNvSpPr>
          <p:nvPr/>
        </p:nvSpPr>
        <p:spPr bwMode="auto">
          <a:xfrm flipV="1">
            <a:off x="2730500" y="44196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331" name="Picture 67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3962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32" name="Line 68"/>
          <p:cNvSpPr>
            <a:spLocks noChangeShapeType="1"/>
          </p:cNvSpPr>
          <p:nvPr/>
        </p:nvSpPr>
        <p:spPr bwMode="auto">
          <a:xfrm>
            <a:off x="6769100" y="5181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333" name="Picture 69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56388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334" name="Group 70"/>
          <p:cNvGrpSpPr>
            <a:grpSpLocks/>
          </p:cNvGrpSpPr>
          <p:nvPr/>
        </p:nvGrpSpPr>
        <p:grpSpPr bwMode="auto">
          <a:xfrm>
            <a:off x="596900" y="3276600"/>
            <a:ext cx="3962400" cy="3429000"/>
            <a:chOff x="384" y="2304"/>
            <a:chExt cx="2496" cy="1824"/>
          </a:xfrm>
        </p:grpSpPr>
        <p:sp>
          <p:nvSpPr>
            <p:cNvPr id="11335" name="Oval 71"/>
            <p:cNvSpPr>
              <a:spLocks noChangeArrowheads="1"/>
            </p:cNvSpPr>
            <p:nvPr/>
          </p:nvSpPr>
          <p:spPr bwMode="auto">
            <a:xfrm>
              <a:off x="384" y="2304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6" name="Text Box 72"/>
            <p:cNvSpPr txBox="1">
              <a:spLocks noChangeArrowheads="1"/>
            </p:cNvSpPr>
            <p:nvPr/>
          </p:nvSpPr>
          <p:spPr bwMode="auto">
            <a:xfrm>
              <a:off x="1200" y="2352"/>
              <a:ext cx="912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Domain 1</a:t>
              </a:r>
            </a:p>
          </p:txBody>
        </p:sp>
      </p:grpSp>
      <p:sp>
        <p:nvSpPr>
          <p:cNvPr id="11337" name="Line 73"/>
          <p:cNvSpPr>
            <a:spLocks noChangeShapeType="1"/>
          </p:cNvSpPr>
          <p:nvPr/>
        </p:nvSpPr>
        <p:spPr bwMode="auto">
          <a:xfrm flipV="1">
            <a:off x="6769100" y="4038600"/>
            <a:ext cx="85090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338" name="Picture 74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3962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39" name="Line 75"/>
          <p:cNvSpPr>
            <a:spLocks noChangeShapeType="1"/>
          </p:cNvSpPr>
          <p:nvPr/>
        </p:nvSpPr>
        <p:spPr bwMode="auto">
          <a:xfrm flipH="1">
            <a:off x="5930900" y="51054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340" name="Picture 76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52578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341" name="TextBox 66"/>
          <p:cNvSpPr txBox="1">
            <a:spLocks noChangeArrowheads="1"/>
          </p:cNvSpPr>
          <p:nvPr/>
        </p:nvSpPr>
        <p:spPr bwMode="auto">
          <a:xfrm>
            <a:off x="2019300" y="43434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42" name="TextBox 66"/>
          <p:cNvSpPr txBox="1">
            <a:spLocks noChangeArrowheads="1"/>
          </p:cNvSpPr>
          <p:nvPr/>
        </p:nvSpPr>
        <p:spPr bwMode="auto">
          <a:xfrm>
            <a:off x="5867400" y="43434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11343" name="TextBox 66"/>
          <p:cNvSpPr txBox="1">
            <a:spLocks noChangeArrowheads="1"/>
          </p:cNvSpPr>
          <p:nvPr/>
        </p:nvSpPr>
        <p:spPr bwMode="auto">
          <a:xfrm>
            <a:off x="2362200" y="3962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344" name="TextBox 66"/>
          <p:cNvSpPr txBox="1">
            <a:spLocks noChangeArrowheads="1"/>
          </p:cNvSpPr>
          <p:nvPr/>
        </p:nvSpPr>
        <p:spPr bwMode="auto">
          <a:xfrm>
            <a:off x="6286500" y="40132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345" name="Text Box 81"/>
          <p:cNvSpPr txBox="1">
            <a:spLocks noChangeArrowheads="1"/>
          </p:cNvSpPr>
          <p:nvPr/>
        </p:nvSpPr>
        <p:spPr bwMode="auto">
          <a:xfrm>
            <a:off x="685800" y="46482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Calibri" charset="0"/>
              </a:rPr>
              <a:t>Sig(pk</a:t>
            </a:r>
            <a:r>
              <a:rPr lang="en-US" altLang="ko-KR" b="1" baseline="-25000">
                <a:latin typeface="Calibri" charset="0"/>
              </a:rPr>
              <a:t>1</a:t>
            </a:r>
            <a:r>
              <a:rPr lang="en-US" altLang="ko-KR" b="1">
                <a:latin typeface="Calibri" charset="0"/>
              </a:rPr>
              <a:t> ,sk</a:t>
            </a:r>
            <a:r>
              <a:rPr lang="en-US" altLang="ko-KR" b="1" baseline="-25000">
                <a:latin typeface="Calibri" charset="0"/>
              </a:rPr>
              <a:t>1</a:t>
            </a:r>
            <a:r>
              <a:rPr lang="en-US" altLang="ko-KR" b="1">
                <a:latin typeface="Calibri" charset="0"/>
              </a:rPr>
              <a:t>)</a:t>
            </a:r>
          </a:p>
        </p:txBody>
      </p:sp>
      <p:sp>
        <p:nvSpPr>
          <p:cNvPr id="11346" name="TextBox 66"/>
          <p:cNvSpPr txBox="1">
            <a:spLocks noChangeArrowheads="1"/>
          </p:cNvSpPr>
          <p:nvPr/>
        </p:nvSpPr>
        <p:spPr bwMode="auto">
          <a:xfrm>
            <a:off x="1143000" y="48768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11347" name="Text Box 83"/>
          <p:cNvSpPr txBox="1">
            <a:spLocks noChangeArrowheads="1"/>
          </p:cNvSpPr>
          <p:nvPr/>
        </p:nvSpPr>
        <p:spPr bwMode="auto">
          <a:xfrm>
            <a:off x="7086600" y="45720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Calibri" charset="0"/>
              </a:rPr>
              <a:t>Sig(pk</a:t>
            </a:r>
            <a:r>
              <a:rPr lang="en-US" altLang="ko-KR" b="1" baseline="-25000">
                <a:latin typeface="Calibri" charset="0"/>
              </a:rPr>
              <a:t>2</a:t>
            </a:r>
            <a:r>
              <a:rPr lang="en-US" altLang="ko-KR" b="1">
                <a:latin typeface="Calibri" charset="0"/>
              </a:rPr>
              <a:t> ,sk</a:t>
            </a:r>
            <a:r>
              <a:rPr lang="en-US" altLang="ko-KR" b="1" baseline="-25000">
                <a:latin typeface="Calibri" charset="0"/>
              </a:rPr>
              <a:t>2</a:t>
            </a:r>
            <a:r>
              <a:rPr lang="en-US" altLang="ko-KR" b="1">
                <a:latin typeface="Calibri" charset="0"/>
              </a:rPr>
              <a:t>)</a:t>
            </a:r>
          </a:p>
        </p:txBody>
      </p:sp>
      <p:sp>
        <p:nvSpPr>
          <p:cNvPr id="11348" name="TextBox 66"/>
          <p:cNvSpPr txBox="1">
            <a:spLocks noChangeArrowheads="1"/>
          </p:cNvSpPr>
          <p:nvPr/>
        </p:nvSpPr>
        <p:spPr bwMode="auto">
          <a:xfrm>
            <a:off x="7467600" y="48006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11349" name="Freeform 85"/>
          <p:cNvSpPr>
            <a:spLocks/>
          </p:cNvSpPr>
          <p:nvPr/>
        </p:nvSpPr>
        <p:spPr bwMode="auto">
          <a:xfrm>
            <a:off x="1524000" y="3200400"/>
            <a:ext cx="5791200" cy="698500"/>
          </a:xfrm>
          <a:custGeom>
            <a:avLst/>
            <a:gdLst>
              <a:gd name="T0" fmla="*/ 0 w 3648"/>
              <a:gd name="T1" fmla="*/ 584 h 632"/>
              <a:gd name="T2" fmla="*/ 1824 w 3648"/>
              <a:gd name="T3" fmla="*/ 8 h 632"/>
              <a:gd name="T4" fmla="*/ 3648 w 3648"/>
              <a:gd name="T5" fmla="*/ 632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48" h="632">
                <a:moveTo>
                  <a:pt x="0" y="584"/>
                </a:moveTo>
                <a:cubicBezTo>
                  <a:pt x="608" y="292"/>
                  <a:pt x="1216" y="0"/>
                  <a:pt x="1824" y="8"/>
                </a:cubicBezTo>
                <a:cubicBezTo>
                  <a:pt x="2432" y="16"/>
                  <a:pt x="3344" y="520"/>
                  <a:pt x="3648" y="632"/>
                </a:cubicBezTo>
              </a:path>
            </a:pathLst>
          </a:cu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50" name="Rectangle 86"/>
          <p:cNvSpPr>
            <a:spLocks noChangeArrowheads="1"/>
          </p:cNvSpPr>
          <p:nvPr/>
        </p:nvSpPr>
        <p:spPr bwMode="auto">
          <a:xfrm>
            <a:off x="609600" y="1447800"/>
            <a:ext cx="807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dirty="0">
                <a:latin typeface="Georgia" charset="0"/>
              </a:rPr>
              <a:t>Send </a:t>
            </a:r>
            <a:r>
              <a:rPr lang="en-US" altLang="ko-KR" dirty="0" smtClean="0">
                <a:latin typeface="Georgia" charset="0"/>
              </a:rPr>
              <a:t>Com(</a:t>
            </a:r>
            <a:r>
              <a:rPr lang="en-US" altLang="ko-KR" dirty="0" err="1" smtClean="0">
                <a:latin typeface="Georgia" charset="0"/>
              </a:rPr>
              <a:t>valid_Cert</a:t>
            </a:r>
            <a:r>
              <a:rPr lang="en-US" altLang="ko-KR" dirty="0" smtClean="0">
                <a:latin typeface="Georgia" charset="0"/>
              </a:rPr>
              <a:t>)…</a:t>
            </a:r>
            <a:r>
              <a:rPr lang="en-US" altLang="ko-KR" dirty="0">
                <a:latin typeface="Georgia" charset="0"/>
              </a:rPr>
              <a:t>…….then…….</a:t>
            </a:r>
          </a:p>
        </p:txBody>
      </p:sp>
      <p:sp>
        <p:nvSpPr>
          <p:cNvPr id="36" name="Rectangle 2"/>
          <p:cNvSpPr txBox="1">
            <a:spLocks noChangeArrowheads="1"/>
          </p:cNvSpPr>
          <p:nvPr/>
        </p:nvSpPr>
        <p:spPr>
          <a:xfrm>
            <a:off x="0" y="0"/>
            <a:ext cx="9144000" cy="1417638"/>
          </a:xfrm>
          <a:prstGeom prst="rect">
            <a:avLst/>
          </a:prstGeo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Intuition on </a:t>
            </a:r>
            <a:b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constant round protocol</a:t>
            </a:r>
            <a:endParaRPr lang="en-US" altLang="ko-K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5689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1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49" grpId="0" animBg="1"/>
      <p:bldP spid="11350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5E493-297C-894B-A1D5-C09BCDB68661}" type="slidenum">
              <a:rPr lang="en-US" altLang="ko-KR"/>
              <a:pPr/>
              <a:t>21</a:t>
            </a:fld>
            <a:endParaRPr lang="en-US" altLang="ko-KR"/>
          </a:p>
        </p:txBody>
      </p:sp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Intuition on </a:t>
            </a:r>
            <a:b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constant round </a:t>
            </a:r>
            <a:r>
              <a:rPr lang="en-US" altLang="ko-KR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protocol</a:t>
            </a:r>
          </a:p>
        </p:txBody>
      </p:sp>
      <p:sp>
        <p:nvSpPr>
          <p:cNvPr id="83971" name="Oval 3"/>
          <p:cNvSpPr>
            <a:spLocks noChangeArrowheads="1"/>
          </p:cNvSpPr>
          <p:nvPr/>
        </p:nvSpPr>
        <p:spPr bwMode="auto">
          <a:xfrm>
            <a:off x="2273300" y="48260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83972" name="Oval 4"/>
          <p:cNvSpPr>
            <a:spLocks noChangeArrowheads="1"/>
          </p:cNvSpPr>
          <p:nvPr/>
        </p:nvSpPr>
        <p:spPr bwMode="auto">
          <a:xfrm>
            <a:off x="6311900" y="4800600"/>
            <a:ext cx="609600" cy="533400"/>
          </a:xfrm>
          <a:prstGeom prst="ellipse">
            <a:avLst/>
          </a:prstGeom>
          <a:solidFill>
            <a:srgbClr val="00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808080"/>
                  </a:outerShdw>
                </a:effectLst>
              </a:rPr>
              <a:t>KCA</a:t>
            </a:r>
          </a:p>
        </p:txBody>
      </p:sp>
      <p:sp>
        <p:nvSpPr>
          <p:cNvPr id="83973" name="Line 5"/>
          <p:cNvSpPr>
            <a:spLocks noChangeShapeType="1"/>
          </p:cNvSpPr>
          <p:nvPr/>
        </p:nvSpPr>
        <p:spPr bwMode="auto">
          <a:xfrm flipH="1">
            <a:off x="1803400" y="5257800"/>
            <a:ext cx="5334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83974" name="Group 6"/>
          <p:cNvGrpSpPr>
            <a:grpSpLocks/>
          </p:cNvGrpSpPr>
          <p:nvPr/>
        </p:nvGrpSpPr>
        <p:grpSpPr bwMode="auto">
          <a:xfrm>
            <a:off x="4635500" y="3276600"/>
            <a:ext cx="3962400" cy="3352800"/>
            <a:chOff x="2928" y="2256"/>
            <a:chExt cx="2496" cy="1824"/>
          </a:xfrm>
        </p:grpSpPr>
        <p:sp>
          <p:nvSpPr>
            <p:cNvPr id="83975" name="Oval 7"/>
            <p:cNvSpPr>
              <a:spLocks noChangeArrowheads="1"/>
            </p:cNvSpPr>
            <p:nvPr/>
          </p:nvSpPr>
          <p:spPr bwMode="auto">
            <a:xfrm>
              <a:off x="2928" y="2256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76" name="Text Box 8"/>
            <p:cNvSpPr txBox="1">
              <a:spLocks noChangeArrowheads="1"/>
            </p:cNvSpPr>
            <p:nvPr/>
          </p:nvSpPr>
          <p:spPr bwMode="auto">
            <a:xfrm>
              <a:off x="3648" y="2304"/>
              <a:ext cx="1008" cy="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  Domain 2</a:t>
              </a:r>
            </a:p>
          </p:txBody>
        </p:sp>
      </p:grpSp>
      <p:pic>
        <p:nvPicPr>
          <p:cNvPr id="83977" name="Picture 9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0" y="56388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78" name="Line 10"/>
          <p:cNvSpPr>
            <a:spLocks noChangeShapeType="1"/>
          </p:cNvSpPr>
          <p:nvPr/>
        </p:nvSpPr>
        <p:spPr bwMode="auto">
          <a:xfrm>
            <a:off x="2717800" y="5257800"/>
            <a:ext cx="546100" cy="444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3979" name="Picture 11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0" y="56388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80" name="Line 12"/>
          <p:cNvSpPr>
            <a:spLocks noChangeShapeType="1"/>
          </p:cNvSpPr>
          <p:nvPr/>
        </p:nvSpPr>
        <p:spPr bwMode="auto">
          <a:xfrm flipH="1" flipV="1">
            <a:off x="1663700" y="44958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3981" name="Picture 13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100" y="40386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82" name="Line 14"/>
          <p:cNvSpPr>
            <a:spLocks noChangeShapeType="1"/>
          </p:cNvSpPr>
          <p:nvPr/>
        </p:nvSpPr>
        <p:spPr bwMode="auto">
          <a:xfrm flipV="1">
            <a:off x="2730500" y="4419600"/>
            <a:ext cx="838200" cy="533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3983" name="Picture 15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700" y="3962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84" name="Line 16"/>
          <p:cNvSpPr>
            <a:spLocks noChangeShapeType="1"/>
          </p:cNvSpPr>
          <p:nvPr/>
        </p:nvSpPr>
        <p:spPr bwMode="auto">
          <a:xfrm>
            <a:off x="6769100" y="5181600"/>
            <a:ext cx="6858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3985" name="Picture 17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3900" y="56388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3986" name="Group 18"/>
          <p:cNvGrpSpPr>
            <a:grpSpLocks/>
          </p:cNvGrpSpPr>
          <p:nvPr/>
        </p:nvGrpSpPr>
        <p:grpSpPr bwMode="auto">
          <a:xfrm>
            <a:off x="596900" y="3276600"/>
            <a:ext cx="3962400" cy="3429000"/>
            <a:chOff x="384" y="2304"/>
            <a:chExt cx="2496" cy="1824"/>
          </a:xfrm>
        </p:grpSpPr>
        <p:sp>
          <p:nvSpPr>
            <p:cNvPr id="83987" name="Oval 19"/>
            <p:cNvSpPr>
              <a:spLocks noChangeArrowheads="1"/>
            </p:cNvSpPr>
            <p:nvPr/>
          </p:nvSpPr>
          <p:spPr bwMode="auto">
            <a:xfrm>
              <a:off x="384" y="2304"/>
              <a:ext cx="2496" cy="1824"/>
            </a:xfrm>
            <a:prstGeom prst="ellipse">
              <a:avLst/>
            </a:prstGeom>
            <a:noFill/>
            <a:ln w="381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988" name="Text Box 20"/>
            <p:cNvSpPr txBox="1">
              <a:spLocks noChangeArrowheads="1"/>
            </p:cNvSpPr>
            <p:nvPr/>
          </p:nvSpPr>
          <p:spPr bwMode="auto">
            <a:xfrm>
              <a:off x="1200" y="2352"/>
              <a:ext cx="912" cy="1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b="1">
                  <a:latin typeface="Georgia" charset="0"/>
                </a:rPr>
                <a:t>Domain 1</a:t>
              </a:r>
            </a:p>
          </p:txBody>
        </p:sp>
      </p:grpSp>
      <p:sp>
        <p:nvSpPr>
          <p:cNvPr id="83989" name="Line 21"/>
          <p:cNvSpPr>
            <a:spLocks noChangeShapeType="1"/>
          </p:cNvSpPr>
          <p:nvPr/>
        </p:nvSpPr>
        <p:spPr bwMode="auto">
          <a:xfrm flipV="1">
            <a:off x="6769100" y="4038600"/>
            <a:ext cx="850900" cy="850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3990" name="Picture 22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0100" y="39624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91" name="Line 23"/>
          <p:cNvSpPr>
            <a:spLocks noChangeShapeType="1"/>
          </p:cNvSpPr>
          <p:nvPr/>
        </p:nvSpPr>
        <p:spPr bwMode="auto">
          <a:xfrm flipH="1">
            <a:off x="5930900" y="51054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83992" name="Picture 24" descr="compu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5100" y="5257800"/>
            <a:ext cx="833438" cy="64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3993" name="TextBox 66"/>
          <p:cNvSpPr txBox="1">
            <a:spLocks noChangeArrowheads="1"/>
          </p:cNvSpPr>
          <p:nvPr/>
        </p:nvSpPr>
        <p:spPr bwMode="auto">
          <a:xfrm>
            <a:off x="2019300" y="43434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994" name="TextBox 66"/>
          <p:cNvSpPr txBox="1">
            <a:spLocks noChangeArrowheads="1"/>
          </p:cNvSpPr>
          <p:nvPr/>
        </p:nvSpPr>
        <p:spPr bwMode="auto">
          <a:xfrm>
            <a:off x="5867400" y="4343400"/>
            <a:ext cx="12874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(sk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,vk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)</a:t>
            </a:r>
            <a:endParaRPr kumimoji="0" lang="en-US" altLang="ko-KR" sz="2000" b="1" baseline="-25000">
              <a:latin typeface="Calibri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83995" name="TextBox 66"/>
          <p:cNvSpPr txBox="1">
            <a:spLocks noChangeArrowheads="1"/>
          </p:cNvSpPr>
          <p:nvPr/>
        </p:nvSpPr>
        <p:spPr bwMode="auto">
          <a:xfrm>
            <a:off x="2362200" y="39624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83996" name="TextBox 66"/>
          <p:cNvSpPr txBox="1">
            <a:spLocks noChangeArrowheads="1"/>
          </p:cNvSpPr>
          <p:nvPr/>
        </p:nvSpPr>
        <p:spPr bwMode="auto">
          <a:xfrm>
            <a:off x="6286500" y="40132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3997" name="Text Box 29"/>
          <p:cNvSpPr txBox="1">
            <a:spLocks noChangeArrowheads="1"/>
          </p:cNvSpPr>
          <p:nvPr/>
        </p:nvSpPr>
        <p:spPr bwMode="auto">
          <a:xfrm>
            <a:off x="685800" y="46482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Calibri" charset="0"/>
              </a:rPr>
              <a:t>Sig(pk</a:t>
            </a:r>
            <a:r>
              <a:rPr lang="en-US" altLang="ko-KR" b="1" baseline="-25000">
                <a:latin typeface="Calibri" charset="0"/>
              </a:rPr>
              <a:t>1</a:t>
            </a:r>
            <a:r>
              <a:rPr lang="en-US" altLang="ko-KR" b="1">
                <a:latin typeface="Calibri" charset="0"/>
              </a:rPr>
              <a:t> ,sk</a:t>
            </a:r>
            <a:r>
              <a:rPr lang="en-US" altLang="ko-KR" b="1" baseline="-25000">
                <a:latin typeface="Calibri" charset="0"/>
              </a:rPr>
              <a:t>1</a:t>
            </a:r>
            <a:r>
              <a:rPr lang="en-US" altLang="ko-KR" b="1">
                <a:latin typeface="Calibri" charset="0"/>
              </a:rPr>
              <a:t>)</a:t>
            </a:r>
          </a:p>
        </p:txBody>
      </p:sp>
      <p:sp>
        <p:nvSpPr>
          <p:cNvPr id="83998" name="TextBox 66"/>
          <p:cNvSpPr txBox="1">
            <a:spLocks noChangeArrowheads="1"/>
          </p:cNvSpPr>
          <p:nvPr/>
        </p:nvSpPr>
        <p:spPr bwMode="auto">
          <a:xfrm>
            <a:off x="1143000" y="48768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2</a:t>
            </a:r>
          </a:p>
        </p:txBody>
      </p:sp>
      <p:sp>
        <p:nvSpPr>
          <p:cNvPr id="83999" name="Text Box 31"/>
          <p:cNvSpPr txBox="1">
            <a:spLocks noChangeArrowheads="1"/>
          </p:cNvSpPr>
          <p:nvPr/>
        </p:nvSpPr>
        <p:spPr bwMode="auto">
          <a:xfrm>
            <a:off x="7086600" y="4572000"/>
            <a:ext cx="137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Calibri" charset="0"/>
              </a:rPr>
              <a:t>Sig(pk</a:t>
            </a:r>
            <a:r>
              <a:rPr lang="en-US" altLang="ko-KR" b="1" baseline="-25000">
                <a:latin typeface="Calibri" charset="0"/>
              </a:rPr>
              <a:t>2</a:t>
            </a:r>
            <a:r>
              <a:rPr lang="en-US" altLang="ko-KR" b="1">
                <a:latin typeface="Calibri" charset="0"/>
              </a:rPr>
              <a:t> ,sk</a:t>
            </a:r>
            <a:r>
              <a:rPr lang="en-US" altLang="ko-KR" b="1" baseline="-25000">
                <a:latin typeface="Calibri" charset="0"/>
              </a:rPr>
              <a:t>2</a:t>
            </a:r>
            <a:r>
              <a:rPr lang="en-US" altLang="ko-KR" b="1">
                <a:latin typeface="Calibri" charset="0"/>
              </a:rPr>
              <a:t>)</a:t>
            </a:r>
          </a:p>
        </p:txBody>
      </p:sp>
      <p:sp>
        <p:nvSpPr>
          <p:cNvPr id="84000" name="TextBox 66"/>
          <p:cNvSpPr txBox="1">
            <a:spLocks noChangeArrowheads="1"/>
          </p:cNvSpPr>
          <p:nvPr/>
        </p:nvSpPr>
        <p:spPr bwMode="auto">
          <a:xfrm>
            <a:off x="7467600" y="4800600"/>
            <a:ext cx="533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5pPr>
            <a:lvl6pPr marL="25146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6pPr>
            <a:lvl7pPr marL="29718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7pPr>
            <a:lvl8pPr marL="34290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8pPr>
            <a:lvl9pPr marL="3886200" indent="-228600" fontAlgn="base" latinLnBrk="1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굴림" charset="0"/>
                <a:ea typeface="굴림" charset="0"/>
                <a:cs typeface="굴림" charset="0"/>
              </a:defRPr>
            </a:lvl9pPr>
          </a:lstStyle>
          <a:p>
            <a:pPr algn="ctr" eaLnBrk="0" latinLnBrk="0" hangingPunct="0"/>
            <a:r>
              <a:rPr kumimoji="0" lang="en-US" altLang="ko-KR" sz="2000" b="1">
                <a:latin typeface="Calibri" charset="0"/>
                <a:ea typeface="ＭＳ Ｐゴシック" charset="0"/>
                <a:cs typeface="ＭＳ Ｐゴシック" charset="0"/>
              </a:rPr>
              <a:t>vk</a:t>
            </a:r>
            <a:r>
              <a:rPr kumimoji="0" lang="en-US" altLang="ko-KR" sz="2000" b="1" baseline="-25000">
                <a:latin typeface="Calibri" charset="0"/>
                <a:ea typeface="ＭＳ Ｐゴシック" charset="0"/>
                <a:cs typeface="ＭＳ Ｐゴシック" charset="0"/>
              </a:rPr>
              <a:t>1</a:t>
            </a:r>
          </a:p>
        </p:txBody>
      </p:sp>
      <p:sp>
        <p:nvSpPr>
          <p:cNvPr id="84001" name="Freeform 33"/>
          <p:cNvSpPr>
            <a:spLocks/>
          </p:cNvSpPr>
          <p:nvPr/>
        </p:nvSpPr>
        <p:spPr bwMode="auto">
          <a:xfrm>
            <a:off x="1524000" y="3200400"/>
            <a:ext cx="5791200" cy="698500"/>
          </a:xfrm>
          <a:custGeom>
            <a:avLst/>
            <a:gdLst>
              <a:gd name="T0" fmla="*/ 0 w 3648"/>
              <a:gd name="T1" fmla="*/ 584 h 632"/>
              <a:gd name="T2" fmla="*/ 1824 w 3648"/>
              <a:gd name="T3" fmla="*/ 8 h 632"/>
              <a:gd name="T4" fmla="*/ 3648 w 3648"/>
              <a:gd name="T5" fmla="*/ 632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648" h="632">
                <a:moveTo>
                  <a:pt x="0" y="584"/>
                </a:moveTo>
                <a:cubicBezTo>
                  <a:pt x="608" y="292"/>
                  <a:pt x="1216" y="0"/>
                  <a:pt x="1824" y="8"/>
                </a:cubicBezTo>
                <a:cubicBezTo>
                  <a:pt x="2432" y="16"/>
                  <a:pt x="3344" y="520"/>
                  <a:pt x="3648" y="632"/>
                </a:cubicBezTo>
              </a:path>
            </a:pathLst>
          </a:custGeom>
          <a:noFill/>
          <a:ln w="4445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4002" name="Rectangle 34"/>
          <p:cNvSpPr>
            <a:spLocks noChangeArrowheads="1"/>
          </p:cNvSpPr>
          <p:nvPr/>
        </p:nvSpPr>
        <p:spPr bwMode="auto">
          <a:xfrm>
            <a:off x="609600" y="1447800"/>
            <a:ext cx="80772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dirty="0">
                <a:latin typeface="Georgia" charset="0"/>
              </a:rPr>
              <a:t>Send </a:t>
            </a:r>
            <a:r>
              <a:rPr lang="en-US" altLang="ko-KR" dirty="0" smtClean="0">
                <a:latin typeface="Georgia" charset="0"/>
              </a:rPr>
              <a:t>Com(</a:t>
            </a:r>
            <a:r>
              <a:rPr lang="en-US" altLang="ko-KR" dirty="0" err="1">
                <a:latin typeface="Georgia" charset="0"/>
              </a:rPr>
              <a:t>v</a:t>
            </a:r>
            <a:r>
              <a:rPr lang="en-US" altLang="ko-KR" dirty="0" err="1" smtClean="0">
                <a:latin typeface="Georgia" charset="0"/>
              </a:rPr>
              <a:t>alid_Cert</a:t>
            </a:r>
            <a:r>
              <a:rPr lang="en-US" altLang="ko-KR" dirty="0" smtClean="0">
                <a:latin typeface="Georgia" charset="0"/>
              </a:rPr>
              <a:t>)…</a:t>
            </a:r>
            <a:r>
              <a:rPr lang="en-US" altLang="ko-KR" dirty="0">
                <a:latin typeface="Georgia" charset="0"/>
              </a:rPr>
              <a:t>…….then…….</a:t>
            </a:r>
          </a:p>
        </p:txBody>
      </p:sp>
      <p:sp>
        <p:nvSpPr>
          <p:cNvPr id="84003" name="Rectangle 35"/>
          <p:cNvSpPr>
            <a:spLocks noChangeArrowheads="1"/>
          </p:cNvSpPr>
          <p:nvPr/>
        </p:nvSpPr>
        <p:spPr bwMode="auto">
          <a:xfrm>
            <a:off x="1524000" y="3429000"/>
            <a:ext cx="6248400" cy="15240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latin typeface="Georgia" charset="0"/>
              </a:rPr>
              <a:t>The content in </a:t>
            </a:r>
            <a:r>
              <a:rPr lang="en-US" altLang="ko-KR" sz="2400" b="1" dirty="0" smtClean="0">
                <a:solidFill>
                  <a:schemeClr val="bg1"/>
                </a:solidFill>
                <a:latin typeface="Georgia" charset="0"/>
              </a:rPr>
              <a:t>Com </a:t>
            </a:r>
            <a:r>
              <a:rPr lang="en-US" altLang="ko-KR" sz="2400" b="1" dirty="0">
                <a:solidFill>
                  <a:schemeClr val="bg1"/>
                </a:solidFill>
                <a:latin typeface="Georgia" charset="0"/>
              </a:rPr>
              <a:t>is never </a:t>
            </a:r>
            <a:r>
              <a:rPr lang="en-US" altLang="ko-KR" sz="2400" b="1" dirty="0" smtClean="0">
                <a:solidFill>
                  <a:schemeClr val="bg1"/>
                </a:solidFill>
                <a:latin typeface="Georgia" charset="0"/>
              </a:rPr>
              <a:t>opened</a:t>
            </a:r>
            <a:r>
              <a:rPr lang="en-US" altLang="ko-KR" sz="2400" b="1" dirty="0">
                <a:solidFill>
                  <a:schemeClr val="bg1"/>
                </a:solidFill>
                <a:latin typeface="Georgia" charset="0"/>
              </a:rPr>
              <a:t>!!</a:t>
            </a:r>
          </a:p>
        </p:txBody>
      </p:sp>
      <p:sp>
        <p:nvSpPr>
          <p:cNvPr id="84004" name="Rectangle 36"/>
          <p:cNvSpPr>
            <a:spLocks noChangeArrowheads="1"/>
          </p:cNvSpPr>
          <p:nvPr/>
        </p:nvSpPr>
        <p:spPr bwMode="auto">
          <a:xfrm>
            <a:off x="609600" y="2057400"/>
            <a:ext cx="80772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dirty="0">
                <a:latin typeface="Georgia" charset="0"/>
              </a:rPr>
              <a:t>Prove that the </a:t>
            </a:r>
            <a:r>
              <a:rPr lang="en-US" altLang="ko-KR" dirty="0" smtClean="0">
                <a:latin typeface="Georgia" charset="0"/>
              </a:rPr>
              <a:t>Certificate </a:t>
            </a:r>
            <a:r>
              <a:rPr lang="en-US" altLang="ko-KR" dirty="0">
                <a:latin typeface="Georgia" charset="0"/>
              </a:rPr>
              <a:t>just sent in </a:t>
            </a:r>
            <a:r>
              <a:rPr lang="en-US" altLang="ko-KR" dirty="0" smtClean="0">
                <a:latin typeface="Georgia" charset="0"/>
              </a:rPr>
              <a:t>Commitment </a:t>
            </a:r>
            <a:r>
              <a:rPr lang="en-US" altLang="ko-KR" dirty="0">
                <a:latin typeface="Georgia" charset="0"/>
              </a:rPr>
              <a:t>is </a:t>
            </a:r>
            <a:r>
              <a:rPr lang="en-US" altLang="ko-KR" dirty="0" smtClean="0">
                <a:latin typeface="Georgia" charset="0"/>
              </a:rPr>
              <a:t>a </a:t>
            </a:r>
            <a:r>
              <a:rPr lang="en-US" altLang="ko-KR" dirty="0">
                <a:latin typeface="Georgia" charset="0"/>
              </a:rPr>
              <a:t>valid signature </a:t>
            </a:r>
            <a:r>
              <a:rPr lang="en-US" altLang="ko-KR" dirty="0" err="1">
                <a:latin typeface="Georgia" charset="0"/>
              </a:rPr>
              <a:t>w.r.t</a:t>
            </a:r>
            <a:r>
              <a:rPr lang="en-US" altLang="ko-KR" dirty="0">
                <a:latin typeface="Georgia" charset="0"/>
              </a:rPr>
              <a:t> </a:t>
            </a:r>
            <a:r>
              <a:rPr lang="en-US" altLang="ko-KR" dirty="0">
                <a:latin typeface="Calibri" charset="0"/>
              </a:rPr>
              <a:t>vk</a:t>
            </a:r>
            <a:r>
              <a:rPr lang="en-US" altLang="ko-KR" baseline="-25000" dirty="0">
                <a:latin typeface="Calibri" charset="0"/>
              </a:rPr>
              <a:t>1</a:t>
            </a:r>
            <a:r>
              <a:rPr lang="en-US" altLang="ko-KR" dirty="0">
                <a:latin typeface="Calibri" charset="0"/>
              </a:rPr>
              <a:t>.</a:t>
            </a:r>
          </a:p>
          <a:p>
            <a:pPr algn="ctr"/>
            <a:r>
              <a:rPr lang="en-US" altLang="ko-KR" dirty="0">
                <a:latin typeface="Georgia" charset="0"/>
              </a:rPr>
              <a:t>or</a:t>
            </a:r>
          </a:p>
          <a:p>
            <a:pPr algn="ctr"/>
            <a:r>
              <a:rPr lang="en-US" altLang="ko-KR" dirty="0">
                <a:latin typeface="Georgia" charset="0"/>
              </a:rPr>
              <a:t>Prove that the signature just sent in </a:t>
            </a:r>
            <a:r>
              <a:rPr lang="en-US" altLang="ko-KR" dirty="0" smtClean="0">
                <a:latin typeface="Georgia" charset="0"/>
              </a:rPr>
              <a:t>Commitment </a:t>
            </a:r>
            <a:r>
              <a:rPr lang="en-US" altLang="ko-KR" dirty="0">
                <a:latin typeface="Georgia" charset="0"/>
              </a:rPr>
              <a:t>is a valid signature </a:t>
            </a:r>
            <a:r>
              <a:rPr lang="en-US" altLang="ko-KR" dirty="0" err="1">
                <a:latin typeface="Georgia" charset="0"/>
              </a:rPr>
              <a:t>w.r.t</a:t>
            </a:r>
            <a:r>
              <a:rPr lang="en-US" altLang="ko-KR" dirty="0">
                <a:latin typeface="Georgia" charset="0"/>
              </a:rPr>
              <a:t>. vk</a:t>
            </a:r>
            <a:r>
              <a:rPr lang="en-US" altLang="ko-KR" baseline="-25000" dirty="0">
                <a:latin typeface="Georgia" charset="0"/>
              </a:rPr>
              <a:t>2</a:t>
            </a:r>
            <a:r>
              <a:rPr lang="en-US" altLang="ko-KR" dirty="0">
                <a:latin typeface="Georgia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52750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4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4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03" grpId="0" animBg="1"/>
      <p:bldP spid="8400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Simulation Intuitions</a:t>
            </a:r>
            <a:endParaRPr lang="en-US" altLang="ko-K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978400"/>
          </a:xfrm>
        </p:spPr>
        <p:txBody>
          <a:bodyPr/>
          <a:lstStyle/>
          <a:p>
            <a:pPr>
              <a:buFontTx/>
              <a:buNone/>
            </a:pPr>
            <a:endParaRPr lang="en-US" altLang="ko-KR" dirty="0"/>
          </a:p>
          <a:p>
            <a:pPr>
              <a:buFontTx/>
              <a:buNone/>
            </a:pPr>
            <a:endParaRPr lang="en-US" altLang="ko-KR" dirty="0"/>
          </a:p>
        </p:txBody>
      </p:sp>
      <p:sp>
        <p:nvSpPr>
          <p:cNvPr id="53285" name="Rectangle 37"/>
          <p:cNvSpPr>
            <a:spLocks noChangeArrowheads="1"/>
          </p:cNvSpPr>
          <p:nvPr/>
        </p:nvSpPr>
        <p:spPr bwMode="auto">
          <a:xfrm>
            <a:off x="228600" y="1600199"/>
            <a:ext cx="8686800" cy="47344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ko-KR" sz="2400" dirty="0" smtClean="0">
              <a:latin typeface="Georgi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ko-KR" sz="2400" dirty="0" smtClean="0">
                <a:latin typeface="Georgia" charset="0"/>
              </a:rPr>
              <a:t>Once </a:t>
            </a:r>
            <a:r>
              <a:rPr lang="en-US" altLang="ko-KR" sz="2400" dirty="0">
                <a:latin typeface="Georgia" charset="0"/>
              </a:rPr>
              <a:t>simulator </a:t>
            </a:r>
            <a:r>
              <a:rPr lang="en-US" altLang="ko-KR" sz="2400" dirty="0">
                <a:latin typeface="궁서" charset="0"/>
                <a:ea typeface="궁서" charset="0"/>
                <a:cs typeface="궁서" charset="0"/>
              </a:rPr>
              <a:t>S</a:t>
            </a:r>
            <a:r>
              <a:rPr lang="en-US" altLang="ko-KR" sz="2400" dirty="0">
                <a:latin typeface="Georgia" charset="0"/>
              </a:rPr>
              <a:t> successfully extracts (by rewinding) a signature of </a:t>
            </a:r>
            <a:r>
              <a:rPr lang="en-US" altLang="ko-KR" sz="2400" dirty="0" smtClean="0">
                <a:solidFill>
                  <a:srgbClr val="FF0000"/>
                </a:solidFill>
                <a:latin typeface="Georgia" charset="0"/>
              </a:rPr>
              <a:t>a single</a:t>
            </a:r>
            <a:r>
              <a:rPr lang="en-US" altLang="ko-KR" sz="2400" dirty="0" smtClean="0">
                <a:latin typeface="Georgia" charset="0"/>
              </a:rPr>
              <a:t> </a:t>
            </a:r>
            <a:r>
              <a:rPr lang="en-US" altLang="ko-KR" sz="2400" dirty="0">
                <a:latin typeface="Georgia" charset="0"/>
              </a:rPr>
              <a:t>party in the other domain…then…..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ko-KR" sz="2400" dirty="0">
              <a:latin typeface="Georgi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ko-KR" sz="2400" dirty="0">
                <a:latin typeface="Georgia" charset="0"/>
              </a:rPr>
              <a:t>S can use the extracted signature to simulate all other </a:t>
            </a:r>
            <a:r>
              <a:rPr lang="en-US" altLang="ko-KR" sz="2400" dirty="0" smtClean="0">
                <a:latin typeface="Georgia" charset="0"/>
              </a:rPr>
              <a:t>parties for </a:t>
            </a:r>
            <a:r>
              <a:rPr lang="en-US" altLang="ko-KR" sz="2400" dirty="0">
                <a:latin typeface="Georgia" charset="0"/>
              </a:rPr>
              <a:t>the </a:t>
            </a:r>
            <a:r>
              <a:rPr lang="en-US" altLang="ko-KR" sz="2400" dirty="0" smtClean="0">
                <a:latin typeface="Georgia" charset="0"/>
              </a:rPr>
              <a:t>domain</a:t>
            </a:r>
            <a:endParaRPr lang="en-US" altLang="ko-KR" sz="2400" dirty="0">
              <a:latin typeface="Georgi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ko-KR" sz="2400" dirty="0">
              <a:latin typeface="Georgi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ko-KR" sz="2400" dirty="0">
                <a:latin typeface="Georgia" charset="0"/>
              </a:rPr>
              <a:t>Real adversaries cannot do the same by the security of signature scheme (e.g., existential </a:t>
            </a:r>
            <a:r>
              <a:rPr lang="en-US" altLang="ko-KR" sz="2400" dirty="0" err="1" smtClean="0">
                <a:latin typeface="Georgia" charset="0"/>
              </a:rPr>
              <a:t>unforgeability</a:t>
            </a:r>
            <a:r>
              <a:rPr lang="en-US" altLang="ko-KR" sz="2400" dirty="0" smtClean="0">
                <a:latin typeface="Georgia" charset="0"/>
              </a:rPr>
              <a:t>).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ko-KR" sz="2400" dirty="0">
              <a:latin typeface="Georgia" charset="0"/>
            </a:endParaRP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ko-KR" sz="2400" dirty="0" smtClean="0">
                <a:latin typeface="Georgia" charset="0"/>
              </a:rPr>
              <a:t>The analysis of simulator’s time complexity based on [Ros03] – </a:t>
            </a:r>
            <a:r>
              <a:rPr lang="en-US" altLang="ko-KR" sz="2400" dirty="0" smtClean="0">
                <a:solidFill>
                  <a:srgbClr val="FF0000"/>
                </a:solidFill>
                <a:latin typeface="Georgia" charset="0"/>
              </a:rPr>
              <a:t>Expected Probabilistic Polynomial Time</a:t>
            </a:r>
          </a:p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en-US" altLang="ko-KR" sz="2400" dirty="0" smtClean="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267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F7280-069D-504C-89CF-10D69ED9D8F8}" type="slidenum">
              <a:rPr lang="en-US" altLang="ko-KR"/>
              <a:pPr/>
              <a:t>23</a:t>
            </a:fld>
            <a:endParaRPr lang="en-US" altLang="ko-KR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Impossibility of cross-domain secure </a:t>
            </a:r>
            <a:r>
              <a:rPr lang="en-US" altLang="ko-KR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computation</a:t>
            </a:r>
            <a:endParaRPr lang="en-US" altLang="ko-KR" sz="32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endParaRPr lang="en-US" altLang="ko-KR" dirty="0" smtClean="0">
              <a:latin typeface="Georgia" charset="0"/>
            </a:endParaRPr>
          </a:p>
          <a:p>
            <a:r>
              <a:rPr lang="en-US" altLang="ko-KR" dirty="0" smtClean="0">
                <a:latin typeface="Georgia" charset="0"/>
              </a:rPr>
              <a:t>We </a:t>
            </a:r>
            <a:r>
              <a:rPr lang="en-US" altLang="ko-KR" dirty="0">
                <a:latin typeface="Georgia" charset="0"/>
              </a:rPr>
              <a:t>prove:</a:t>
            </a:r>
          </a:p>
          <a:p>
            <a:pPr lvl="1"/>
            <a:endParaRPr lang="en-US" altLang="ko-KR" dirty="0" smtClean="0">
              <a:latin typeface="Georgia" charset="0"/>
            </a:endParaRPr>
          </a:p>
          <a:p>
            <a:pPr lvl="1"/>
            <a:r>
              <a:rPr lang="en-US" altLang="ko-KR" dirty="0" smtClean="0">
                <a:latin typeface="Georgia" charset="0"/>
              </a:rPr>
              <a:t>In </a:t>
            </a:r>
            <a:r>
              <a:rPr lang="en-US" altLang="ko-KR" dirty="0">
                <a:latin typeface="Georgia" charset="0"/>
              </a:rPr>
              <a:t>the CD model, concurrently secure Oblivious Transfer (OT) protocol for two domains is not secure with three domains with </a:t>
            </a:r>
            <a:r>
              <a:rPr lang="en-US" altLang="ko-KR" i="1" dirty="0">
                <a:solidFill>
                  <a:srgbClr val="FF0000"/>
                </a:solidFill>
                <a:latin typeface="Georgia" charset="0"/>
              </a:rPr>
              <a:t>fixed role</a:t>
            </a:r>
            <a:r>
              <a:rPr lang="en-US" altLang="ko-KR" dirty="0">
                <a:latin typeface="Georgia" charset="0"/>
              </a:rPr>
              <a:t> and </a:t>
            </a:r>
            <a:r>
              <a:rPr lang="en-US" altLang="ko-KR" i="1" dirty="0">
                <a:solidFill>
                  <a:srgbClr val="FF0000"/>
                </a:solidFill>
                <a:latin typeface="Georgia" charset="0"/>
              </a:rPr>
              <a:t>static inputs</a:t>
            </a:r>
            <a:r>
              <a:rPr lang="en-US" altLang="ko-KR" dirty="0">
                <a:latin typeface="Georgia" charset="0"/>
              </a:rPr>
              <a:t>.</a:t>
            </a:r>
          </a:p>
          <a:p>
            <a:pPr lvl="1">
              <a:buFontTx/>
              <a:buNone/>
            </a:pPr>
            <a:endParaRPr lang="en-US" altLang="ko-KR" dirty="0">
              <a:solidFill>
                <a:srgbClr val="FF0000"/>
              </a:solidFill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16961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5E9C79-F897-A149-8C6B-4ABDFFBFBE48}" type="slidenum">
              <a:rPr lang="en-US" altLang="ko-KR"/>
              <a:pPr/>
              <a:t>24</a:t>
            </a:fld>
            <a:endParaRPr lang="en-US" altLang="ko-KR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High-level Proof of Impossibility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76272" y="1440400"/>
            <a:ext cx="9520272" cy="5257800"/>
          </a:xfrm>
        </p:spPr>
        <p:txBody>
          <a:bodyPr/>
          <a:lstStyle/>
          <a:p>
            <a:pPr lvl="1">
              <a:buFontTx/>
              <a:buChar char="•"/>
            </a:pPr>
            <a:r>
              <a:rPr lang="en-US" altLang="ko-KR" sz="2400" dirty="0">
                <a:latin typeface="Georgia" charset="0"/>
              </a:rPr>
              <a:t>Proof resembles the previous impossibility </a:t>
            </a:r>
            <a:r>
              <a:rPr lang="en-US" altLang="ko-KR" sz="2400" dirty="0" smtClean="0">
                <a:latin typeface="Georgia" charset="0"/>
              </a:rPr>
              <a:t>results </a:t>
            </a:r>
            <a:r>
              <a:rPr lang="en-US" altLang="ko-KR" sz="2400" dirty="0">
                <a:latin typeface="Georgia" charset="0"/>
              </a:rPr>
              <a:t>of </a:t>
            </a:r>
            <a:br>
              <a:rPr lang="en-US" altLang="ko-KR" sz="2400" dirty="0">
                <a:latin typeface="Georgia" charset="0"/>
              </a:rPr>
            </a:br>
            <a:r>
              <a:rPr lang="en-US" altLang="ko-KR" sz="2400" dirty="0" smtClean="0">
                <a:latin typeface="Georgia" charset="0"/>
              </a:rPr>
              <a:t>[</a:t>
            </a:r>
            <a:r>
              <a:rPr lang="en-US" altLang="ko-KR" sz="2400" dirty="0">
                <a:latin typeface="Georgia" charset="0"/>
              </a:rPr>
              <a:t>AGJ+12] and [GKOV12]</a:t>
            </a:r>
          </a:p>
          <a:p>
            <a:pPr lvl="2">
              <a:buFontTx/>
              <a:buNone/>
            </a:pPr>
            <a:endParaRPr lang="en-US" altLang="ko-KR" dirty="0">
              <a:latin typeface="Georgia" charset="0"/>
            </a:endParaRPr>
          </a:p>
          <a:p>
            <a:pPr lvl="1">
              <a:buFontTx/>
              <a:buChar char="•"/>
            </a:pPr>
            <a:r>
              <a:rPr lang="en-US" altLang="ko-KR" sz="2400" dirty="0">
                <a:latin typeface="Georgia" charset="0"/>
              </a:rPr>
              <a:t>Chosen Protocol Attack [BPS06</a:t>
            </a:r>
            <a:r>
              <a:rPr lang="en-US" altLang="ko-KR" sz="2400" dirty="0" smtClean="0">
                <a:latin typeface="Georgia" charset="0"/>
              </a:rPr>
              <a:t>]:</a:t>
            </a:r>
          </a:p>
          <a:p>
            <a:pPr marL="914400" lvl="2" indent="0">
              <a:buNone/>
            </a:pPr>
            <a:endParaRPr lang="en-US" altLang="ko-KR" sz="2000" dirty="0">
              <a:latin typeface="Georgia" charset="0"/>
            </a:endParaRPr>
          </a:p>
          <a:p>
            <a:pPr lvl="2">
              <a:buFontTx/>
              <a:buChar char="•"/>
            </a:pPr>
            <a:r>
              <a:rPr lang="en-US" altLang="ko-KR" sz="2000" dirty="0">
                <a:latin typeface="Georgia" charset="0"/>
              </a:rPr>
              <a:t>For </a:t>
            </a:r>
            <a:r>
              <a:rPr lang="en-US" altLang="ko-KR" sz="2000" dirty="0" smtClean="0">
                <a:latin typeface="Georgia" charset="0"/>
              </a:rPr>
              <a:t>every protocol </a:t>
            </a:r>
            <a:r>
              <a:rPr lang="el-GR" altLang="ko-KR" sz="2000" dirty="0">
                <a:latin typeface="Calibri" charset="0"/>
                <a:ea typeface="궁서" charset="0"/>
                <a:cs typeface="궁서" charset="0"/>
              </a:rPr>
              <a:t>π</a:t>
            </a:r>
            <a:r>
              <a:rPr lang="en-US" altLang="ko-KR" sz="2000" dirty="0">
                <a:latin typeface="Georgia" charset="0"/>
              </a:rPr>
              <a:t> </a:t>
            </a:r>
            <a:r>
              <a:rPr lang="en-US" altLang="ko-KR" sz="2000" dirty="0" smtClean="0">
                <a:latin typeface="Georgia" charset="0"/>
              </a:rPr>
              <a:t>concurrently securely realizing OT</a:t>
            </a:r>
            <a:r>
              <a:rPr lang="en-US" altLang="ko-KR" sz="2000" dirty="0">
                <a:latin typeface="Georgia" charset="0"/>
              </a:rPr>
              <a:t>, there exists </a:t>
            </a:r>
            <a:r>
              <a:rPr lang="el-GR" altLang="ko-KR" sz="2000" dirty="0">
                <a:latin typeface="Calibri" charset="0"/>
                <a:ea typeface="궁서" charset="0"/>
                <a:cs typeface="궁서" charset="0"/>
              </a:rPr>
              <a:t>π</a:t>
            </a:r>
            <a:r>
              <a:rPr lang="en-US" altLang="ko-KR" sz="2000" dirty="0">
                <a:latin typeface="Calibri" charset="0"/>
                <a:ea typeface="궁서" charset="0"/>
                <a:cs typeface="궁서" charset="0"/>
              </a:rPr>
              <a:t>’ </a:t>
            </a:r>
            <a:r>
              <a:rPr lang="en-US" altLang="ko-KR" sz="2000" dirty="0">
                <a:latin typeface="Times New Roman"/>
                <a:ea typeface="궁서" charset="0"/>
                <a:cs typeface="Times New Roman"/>
              </a:rPr>
              <a:t>such </a:t>
            </a:r>
            <a:r>
              <a:rPr lang="en-US" altLang="ko-KR" sz="2000" dirty="0" smtClean="0">
                <a:latin typeface="Times New Roman"/>
                <a:ea typeface="궁서" charset="0"/>
                <a:cs typeface="Times New Roman"/>
              </a:rPr>
              <a:t>that…</a:t>
            </a:r>
          </a:p>
          <a:p>
            <a:pPr lvl="3">
              <a:buFontTx/>
              <a:buChar char="•"/>
            </a:pPr>
            <a:r>
              <a:rPr lang="el-GR" altLang="ko-KR" dirty="0">
                <a:latin typeface="Calibri" charset="0"/>
                <a:ea typeface="궁서" charset="0"/>
                <a:cs typeface="궁서" charset="0"/>
              </a:rPr>
              <a:t>π</a:t>
            </a:r>
            <a:r>
              <a:rPr lang="en-US" altLang="ko-KR" dirty="0" smtClean="0">
                <a:latin typeface="Calibri" charset="0"/>
                <a:ea typeface="궁서" charset="0"/>
                <a:cs typeface="궁서" charset="0"/>
              </a:rPr>
              <a:t>’ :=  </a:t>
            </a:r>
            <a:r>
              <a:rPr lang="el-GR" altLang="ko-KR" dirty="0" smtClean="0">
                <a:latin typeface="Calibri" charset="0"/>
                <a:ea typeface="궁서" charset="0"/>
                <a:cs typeface="궁서" charset="0"/>
              </a:rPr>
              <a:t>π</a:t>
            </a:r>
            <a:r>
              <a:rPr lang="en-US" altLang="ko-KR" dirty="0" smtClean="0">
                <a:latin typeface="Calibri" charset="0"/>
                <a:ea typeface="궁서" charset="0"/>
                <a:cs typeface="궁서" charset="0"/>
              </a:rPr>
              <a:t> + (some gadget)</a:t>
            </a:r>
            <a:endParaRPr lang="en-US" altLang="ko-KR" dirty="0">
              <a:latin typeface="Times New Roman"/>
              <a:ea typeface="궁서" charset="0"/>
              <a:cs typeface="Times New Roman"/>
            </a:endParaRPr>
          </a:p>
          <a:p>
            <a:pPr lvl="1">
              <a:buFontTx/>
              <a:buChar char="•"/>
            </a:pPr>
            <a:endParaRPr lang="en-US" altLang="ko-KR" sz="2000" dirty="0">
              <a:latin typeface="Georgia" charset="0"/>
              <a:ea typeface="궁서" charset="0"/>
              <a:cs typeface="궁서" charset="0"/>
            </a:endParaRPr>
          </a:p>
          <a:p>
            <a:pPr lvl="3">
              <a:buFontTx/>
              <a:buChar char="•"/>
            </a:pP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Running </a:t>
            </a:r>
            <a:r>
              <a:rPr lang="el-GR" altLang="ko-KR" dirty="0">
                <a:latin typeface="Calibri" charset="0"/>
                <a:ea typeface="궁서" charset="0"/>
                <a:cs typeface="궁서" charset="0"/>
              </a:rPr>
              <a:t>π</a:t>
            </a:r>
            <a:r>
              <a:rPr lang="en-US" altLang="ko-KR" dirty="0">
                <a:latin typeface="Calibri" charset="0"/>
                <a:ea typeface="궁서" charset="0"/>
                <a:cs typeface="궁서" charset="0"/>
              </a:rPr>
              <a:t> and </a:t>
            </a:r>
            <a:r>
              <a:rPr lang="el-GR" altLang="ko-KR" dirty="0">
                <a:latin typeface="Calibri" charset="0"/>
                <a:ea typeface="궁서" charset="0"/>
                <a:cs typeface="궁서" charset="0"/>
              </a:rPr>
              <a:t>π</a:t>
            </a:r>
            <a:r>
              <a:rPr lang="ko-KR" altLang="en-US" dirty="0">
                <a:latin typeface="궁서"/>
                <a:ea typeface="궁서" charset="0"/>
                <a:cs typeface="궁서" charset="0"/>
              </a:rPr>
              <a:t>’</a:t>
            </a:r>
            <a:r>
              <a:rPr lang="en-US" altLang="ko-KR" dirty="0">
                <a:latin typeface="Calibri" charset="0"/>
                <a:ea typeface="궁서" charset="0"/>
                <a:cs typeface="궁서" charset="0"/>
              </a:rPr>
              <a:t> 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concurrently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  <a:sym typeface="Wingdings"/>
              </a:rPr>
              <a:t>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 the composition of </a:t>
            </a:r>
            <a:r>
              <a:rPr lang="el-GR" altLang="ko-KR" dirty="0" smtClean="0">
                <a:latin typeface="Calibri" charset="0"/>
                <a:ea typeface="궁서" charset="0"/>
                <a:cs typeface="궁서" charset="0"/>
              </a:rPr>
              <a:t>π</a:t>
            </a:r>
            <a:r>
              <a:rPr lang="en-US" altLang="ko-KR" dirty="0" smtClean="0">
                <a:latin typeface="Calibri" charset="0"/>
                <a:ea typeface="궁서" charset="0"/>
                <a:cs typeface="궁서" charset="0"/>
              </a:rPr>
              <a:t> and </a:t>
            </a:r>
            <a:r>
              <a:rPr lang="el-GR" altLang="ko-KR" dirty="0" smtClean="0">
                <a:latin typeface="Calibri" charset="0"/>
                <a:ea typeface="궁서" charset="0"/>
                <a:cs typeface="궁서" charset="0"/>
              </a:rPr>
              <a:t>π</a:t>
            </a:r>
            <a:r>
              <a:rPr lang="en-US" altLang="ko-KR" dirty="0" smtClean="0">
                <a:latin typeface="Calibri" charset="0"/>
                <a:ea typeface="궁서" charset="0"/>
                <a:cs typeface="궁서" charset="0"/>
              </a:rPr>
              <a:t>’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 </a:t>
            </a:r>
            <a:r>
              <a:rPr lang="en-US" altLang="ko-KR" i="1" dirty="0" smtClean="0">
                <a:solidFill>
                  <a:srgbClr val="FF3300"/>
                </a:solidFill>
                <a:latin typeface="Georgia" charset="0"/>
                <a:ea typeface="궁서" charset="0"/>
                <a:cs typeface="궁서" charset="0"/>
              </a:rPr>
              <a:t>not </a:t>
            </a:r>
            <a:r>
              <a:rPr lang="en-US" altLang="ko-KR" i="1" dirty="0">
                <a:solidFill>
                  <a:srgbClr val="FF3300"/>
                </a:solidFill>
                <a:latin typeface="Georgia" charset="0"/>
                <a:ea typeface="궁서" charset="0"/>
                <a:cs typeface="궁서" charset="0"/>
              </a:rPr>
              <a:t>secure</a:t>
            </a:r>
            <a:r>
              <a:rPr lang="en-US" altLang="ko-KR" dirty="0">
                <a:latin typeface="Georgia" charset="0"/>
                <a:ea typeface="궁서" charset="0"/>
                <a:cs typeface="궁서" charset="0"/>
              </a:rPr>
              <a:t> in the static input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setting</a:t>
            </a:r>
          </a:p>
          <a:p>
            <a:pPr lvl="2">
              <a:buFontTx/>
              <a:buChar char="•"/>
            </a:pPr>
            <a:endParaRPr lang="en-US" altLang="ko-KR" sz="2000" dirty="0">
              <a:latin typeface="Georgia" charset="0"/>
              <a:ea typeface="궁서" charset="0"/>
              <a:cs typeface="궁서" charset="0"/>
            </a:endParaRPr>
          </a:p>
          <a:p>
            <a:pPr lvl="3">
              <a:buFontTx/>
              <a:buChar char="•"/>
            </a:pP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There exist an </a:t>
            </a:r>
            <a:r>
              <a:rPr lang="en-US" altLang="ko-KR" dirty="0" smtClean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adversarial strategy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and </a:t>
            </a:r>
            <a:r>
              <a:rPr lang="en-US" altLang="ko-KR" dirty="0" smtClean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input configuration 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for parties where any PPT simulator </a:t>
            </a:r>
            <a:r>
              <a:rPr lang="en-US" altLang="ko-KR" dirty="0" smtClean="0">
                <a:solidFill>
                  <a:srgbClr val="FF0000"/>
                </a:solidFill>
                <a:latin typeface="Georgia" charset="0"/>
                <a:ea typeface="궁서" charset="0"/>
                <a:cs typeface="궁서" charset="0"/>
              </a:rPr>
              <a:t>cannot</a:t>
            </a:r>
            <a:r>
              <a:rPr lang="en-US" altLang="ko-KR" dirty="0" smtClean="0">
                <a:latin typeface="Georgia" charset="0"/>
                <a:ea typeface="궁서" charset="0"/>
                <a:cs typeface="궁서" charset="0"/>
              </a:rPr>
              <a:t> simulate</a:t>
            </a:r>
            <a:endParaRPr lang="en-US" altLang="ko-KR" dirty="0">
              <a:solidFill>
                <a:srgbClr val="FF0000"/>
              </a:solidFill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885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735F-81EE-9546-9962-C7C851C9FCFC}" type="slidenum">
              <a:rPr lang="en-US" altLang="ko-KR"/>
              <a:pPr/>
              <a:t>25</a:t>
            </a:fld>
            <a:endParaRPr lang="en-US" altLang="ko-K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High-level Proof of Impossibility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371600"/>
          </a:xfrm>
        </p:spPr>
        <p:txBody>
          <a:bodyPr/>
          <a:lstStyle/>
          <a:p>
            <a:r>
              <a:rPr lang="en-US" altLang="ko-KR">
                <a:latin typeface="Georgia" charset="0"/>
              </a:rPr>
              <a:t>The simplest setting considered</a:t>
            </a:r>
          </a:p>
          <a:p>
            <a:pPr lvl="1"/>
            <a:r>
              <a:rPr lang="en-US" altLang="ko-KR">
                <a:latin typeface="Georgia" charset="0"/>
              </a:rPr>
              <a:t>Three parties and three domains</a:t>
            </a:r>
          </a:p>
        </p:txBody>
      </p:sp>
      <p:grpSp>
        <p:nvGrpSpPr>
          <p:cNvPr id="12339" name="Group 51"/>
          <p:cNvGrpSpPr>
            <a:grpSpLocks/>
          </p:cNvGrpSpPr>
          <p:nvPr/>
        </p:nvGrpSpPr>
        <p:grpSpPr bwMode="auto">
          <a:xfrm>
            <a:off x="609600" y="3048000"/>
            <a:ext cx="8153400" cy="3581400"/>
            <a:chOff x="384" y="1920"/>
            <a:chExt cx="5136" cy="2256"/>
          </a:xfrm>
        </p:grpSpPr>
        <p:sp>
          <p:nvSpPr>
            <p:cNvPr id="12292" name="Oval 4"/>
            <p:cNvSpPr>
              <a:spLocks noChangeArrowheads="1"/>
            </p:cNvSpPr>
            <p:nvPr/>
          </p:nvSpPr>
          <p:spPr bwMode="auto">
            <a:xfrm>
              <a:off x="816" y="2880"/>
              <a:ext cx="384" cy="33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ko-KR" b="1">
                  <a:solidFill>
                    <a:schemeClr val="bg1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</a:rPr>
                <a:t>KCA</a:t>
              </a:r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1200" y="3024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2298" name="Picture 10" descr="comput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2880"/>
              <a:ext cx="525" cy="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307" name="Group 19"/>
            <p:cNvGrpSpPr>
              <a:grpSpLocks/>
            </p:cNvGrpSpPr>
            <p:nvPr/>
          </p:nvGrpSpPr>
          <p:grpSpPr bwMode="auto">
            <a:xfrm>
              <a:off x="384" y="1968"/>
              <a:ext cx="2496" cy="2160"/>
              <a:chOff x="384" y="2304"/>
              <a:chExt cx="2496" cy="1824"/>
            </a:xfrm>
          </p:grpSpPr>
          <p:sp>
            <p:nvSpPr>
              <p:cNvPr id="12308" name="Oval 20"/>
              <p:cNvSpPr>
                <a:spLocks noChangeArrowheads="1"/>
              </p:cNvSpPr>
              <p:nvPr/>
            </p:nvSpPr>
            <p:spPr bwMode="auto">
              <a:xfrm>
                <a:off x="384" y="2304"/>
                <a:ext cx="2496" cy="182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9" name="Text Box 21"/>
              <p:cNvSpPr txBox="1">
                <a:spLocks noChangeArrowheads="1"/>
              </p:cNvSpPr>
              <p:nvPr/>
            </p:nvSpPr>
            <p:spPr bwMode="auto">
              <a:xfrm>
                <a:off x="1200" y="2352"/>
                <a:ext cx="912" cy="1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ko-KR" b="1">
                    <a:latin typeface="Georgia" charset="0"/>
                  </a:rPr>
                  <a:t>Domain 1</a:t>
                </a:r>
              </a:p>
            </p:txBody>
          </p:sp>
        </p:grpSp>
        <p:grpSp>
          <p:nvGrpSpPr>
            <p:cNvPr id="12324" name="Group 36"/>
            <p:cNvGrpSpPr>
              <a:grpSpLocks/>
            </p:cNvGrpSpPr>
            <p:nvPr/>
          </p:nvGrpSpPr>
          <p:grpSpPr bwMode="auto">
            <a:xfrm>
              <a:off x="3120" y="3120"/>
              <a:ext cx="2400" cy="1056"/>
              <a:chOff x="3024" y="2832"/>
              <a:chExt cx="2400" cy="1200"/>
            </a:xfrm>
          </p:grpSpPr>
          <p:sp>
            <p:nvSpPr>
              <p:cNvPr id="12293" name="Oval 5"/>
              <p:cNvSpPr>
                <a:spLocks noChangeArrowheads="1"/>
              </p:cNvSpPr>
              <p:nvPr/>
            </p:nvSpPr>
            <p:spPr bwMode="auto">
              <a:xfrm>
                <a:off x="4320" y="3312"/>
                <a:ext cx="421" cy="38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808080"/>
                      </a:outerShdw>
                    </a:effectLst>
                  </a:rPr>
                  <a:t>KCA</a:t>
                </a:r>
              </a:p>
            </p:txBody>
          </p:sp>
          <p:grpSp>
            <p:nvGrpSpPr>
              <p:cNvPr id="12295" name="Group 7"/>
              <p:cNvGrpSpPr>
                <a:grpSpLocks/>
              </p:cNvGrpSpPr>
              <p:nvPr/>
            </p:nvGrpSpPr>
            <p:grpSpPr bwMode="auto">
              <a:xfrm>
                <a:off x="3024" y="2832"/>
                <a:ext cx="2400" cy="1200"/>
                <a:chOff x="2928" y="2256"/>
                <a:chExt cx="2496" cy="1824"/>
              </a:xfrm>
            </p:grpSpPr>
            <p:sp>
              <p:nvSpPr>
                <p:cNvPr id="12296" name="Oval 8"/>
                <p:cNvSpPr>
                  <a:spLocks noChangeArrowheads="1"/>
                </p:cNvSpPr>
                <p:nvPr/>
              </p:nvSpPr>
              <p:spPr bwMode="auto">
                <a:xfrm>
                  <a:off x="2928" y="2256"/>
                  <a:ext cx="2496" cy="182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9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648" y="2304"/>
                  <a:ext cx="1008" cy="39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ko-KR" b="1">
                      <a:latin typeface="Georgia" charset="0"/>
                    </a:rPr>
                    <a:t>  Domain 2</a:t>
                  </a:r>
                </a:p>
              </p:txBody>
            </p:sp>
          </p:grpSp>
          <p:sp>
            <p:nvSpPr>
              <p:cNvPr id="12312" name="Line 24"/>
              <p:cNvSpPr>
                <a:spLocks noChangeShapeType="1"/>
              </p:cNvSpPr>
              <p:nvPr/>
            </p:nvSpPr>
            <p:spPr bwMode="auto">
              <a:xfrm flipH="1">
                <a:off x="4032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313" name="Picture 25" descr="computer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8" y="3360"/>
                <a:ext cx="382" cy="2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332" name="Group 44"/>
            <p:cNvGrpSpPr>
              <a:grpSpLocks/>
            </p:cNvGrpSpPr>
            <p:nvPr/>
          </p:nvGrpSpPr>
          <p:grpSpPr bwMode="auto">
            <a:xfrm>
              <a:off x="3120" y="1920"/>
              <a:ext cx="2400" cy="1056"/>
              <a:chOff x="3024" y="2832"/>
              <a:chExt cx="2400" cy="1200"/>
            </a:xfrm>
          </p:grpSpPr>
          <p:sp>
            <p:nvSpPr>
              <p:cNvPr id="12333" name="Oval 45"/>
              <p:cNvSpPr>
                <a:spLocks noChangeArrowheads="1"/>
              </p:cNvSpPr>
              <p:nvPr/>
            </p:nvSpPr>
            <p:spPr bwMode="auto">
              <a:xfrm>
                <a:off x="4320" y="3312"/>
                <a:ext cx="421" cy="38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808080"/>
                      </a:outerShdw>
                    </a:effectLst>
                  </a:rPr>
                  <a:t>KCA</a:t>
                </a:r>
              </a:p>
            </p:txBody>
          </p:sp>
          <p:grpSp>
            <p:nvGrpSpPr>
              <p:cNvPr id="12334" name="Group 46"/>
              <p:cNvGrpSpPr>
                <a:grpSpLocks/>
              </p:cNvGrpSpPr>
              <p:nvPr/>
            </p:nvGrpSpPr>
            <p:grpSpPr bwMode="auto">
              <a:xfrm>
                <a:off x="3024" y="2832"/>
                <a:ext cx="2400" cy="1200"/>
                <a:chOff x="2928" y="2256"/>
                <a:chExt cx="2496" cy="1824"/>
              </a:xfrm>
            </p:grpSpPr>
            <p:sp>
              <p:nvSpPr>
                <p:cNvPr id="12335" name="Oval 47"/>
                <p:cNvSpPr>
                  <a:spLocks noChangeArrowheads="1"/>
                </p:cNvSpPr>
                <p:nvPr/>
              </p:nvSpPr>
              <p:spPr bwMode="auto">
                <a:xfrm>
                  <a:off x="2928" y="2256"/>
                  <a:ext cx="2496" cy="182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6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648" y="2304"/>
                  <a:ext cx="1008" cy="39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ko-KR" b="1">
                      <a:latin typeface="Georgia" charset="0"/>
                    </a:rPr>
                    <a:t>  Domain 3</a:t>
                  </a:r>
                </a:p>
              </p:txBody>
            </p:sp>
          </p:grpSp>
          <p:sp>
            <p:nvSpPr>
              <p:cNvPr id="12337" name="Line 49"/>
              <p:cNvSpPr>
                <a:spLocks noChangeShapeType="1"/>
              </p:cNvSpPr>
              <p:nvPr/>
            </p:nvSpPr>
            <p:spPr bwMode="auto">
              <a:xfrm flipH="1">
                <a:off x="4032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338" name="Picture 50" descr="computer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8" y="3360"/>
                <a:ext cx="382" cy="2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12340" name="Picture 52" descr="dev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052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41" name="Picture 53" descr="dev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4102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363" name="Group 75"/>
          <p:cNvGrpSpPr>
            <a:grpSpLocks/>
          </p:cNvGrpSpPr>
          <p:nvPr/>
        </p:nvGrpSpPr>
        <p:grpSpPr bwMode="auto">
          <a:xfrm>
            <a:off x="4038600" y="5105400"/>
            <a:ext cx="1295400" cy="762000"/>
            <a:chOff x="2544" y="3216"/>
            <a:chExt cx="816" cy="480"/>
          </a:xfrm>
        </p:grpSpPr>
        <p:sp>
          <p:nvSpPr>
            <p:cNvPr id="12357" name="Line 69"/>
            <p:cNvSpPr>
              <a:spLocks noChangeShapeType="1"/>
            </p:cNvSpPr>
            <p:nvPr/>
          </p:nvSpPr>
          <p:spPr bwMode="auto">
            <a:xfrm flipH="1" flipV="1">
              <a:off x="2544" y="3360"/>
              <a:ext cx="816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8" name="Line 70"/>
            <p:cNvSpPr>
              <a:spLocks noChangeShapeType="1"/>
            </p:cNvSpPr>
            <p:nvPr/>
          </p:nvSpPr>
          <p:spPr bwMode="auto">
            <a:xfrm>
              <a:off x="2544" y="3456"/>
              <a:ext cx="768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59" name="Text Box 71"/>
            <p:cNvSpPr txBox="1">
              <a:spLocks noChangeArrowheads="1"/>
            </p:cNvSpPr>
            <p:nvPr/>
          </p:nvSpPr>
          <p:spPr bwMode="auto">
            <a:xfrm>
              <a:off x="2880" y="3216"/>
              <a:ext cx="330" cy="23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ko-KR" b="1" dirty="0" smtClean="0">
                  <a:latin typeface="궁서" charset="0"/>
                  <a:ea typeface="궁서" charset="0"/>
                  <a:cs typeface="궁서" charset="0"/>
                </a:rPr>
                <a:t>π</a:t>
              </a:r>
              <a:r>
                <a:rPr lang="en-US" altLang="ko-KR" b="1" dirty="0" smtClean="0">
                  <a:latin typeface="궁서" charset="0"/>
                  <a:ea typeface="궁서" charset="0"/>
                  <a:cs typeface="궁서" charset="0"/>
                </a:rPr>
                <a:t>’</a:t>
              </a:r>
              <a:endParaRPr lang="el-GR" altLang="ko-KR" b="1" dirty="0">
                <a:latin typeface="궁서" charset="0"/>
                <a:ea typeface="궁서" charset="0"/>
                <a:cs typeface="궁서" charset="0"/>
              </a:endParaRPr>
            </a:p>
          </p:txBody>
        </p:sp>
      </p:grpSp>
      <p:grpSp>
        <p:nvGrpSpPr>
          <p:cNvPr id="12364" name="Group 76"/>
          <p:cNvGrpSpPr>
            <a:grpSpLocks/>
          </p:cNvGrpSpPr>
          <p:nvPr/>
        </p:nvGrpSpPr>
        <p:grpSpPr bwMode="auto">
          <a:xfrm>
            <a:off x="3733800" y="3276600"/>
            <a:ext cx="1524000" cy="762000"/>
            <a:chOff x="2352" y="2064"/>
            <a:chExt cx="960" cy="480"/>
          </a:xfrm>
        </p:grpSpPr>
        <p:sp>
          <p:nvSpPr>
            <p:cNvPr id="12360" name="Line 72"/>
            <p:cNvSpPr>
              <a:spLocks noChangeShapeType="1"/>
            </p:cNvSpPr>
            <p:nvPr/>
          </p:nvSpPr>
          <p:spPr bwMode="auto">
            <a:xfrm flipH="1">
              <a:off x="2352" y="2352"/>
              <a:ext cx="96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1" name="Line 73"/>
            <p:cNvSpPr>
              <a:spLocks noChangeShapeType="1"/>
            </p:cNvSpPr>
            <p:nvPr/>
          </p:nvSpPr>
          <p:spPr bwMode="auto">
            <a:xfrm flipV="1">
              <a:off x="2400" y="2496"/>
              <a:ext cx="912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2" name="Text Box 74"/>
            <p:cNvSpPr txBox="1">
              <a:spLocks noChangeArrowheads="1"/>
            </p:cNvSpPr>
            <p:nvPr/>
          </p:nvSpPr>
          <p:spPr bwMode="auto">
            <a:xfrm>
              <a:off x="2736" y="206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ko-KR" b="1">
                  <a:latin typeface="궁서" charset="0"/>
                  <a:ea typeface="궁서" charset="0"/>
                  <a:cs typeface="궁서" charset="0"/>
                </a:rPr>
                <a:t>π</a:t>
              </a:r>
            </a:p>
          </p:txBody>
        </p:sp>
      </p:grpSp>
      <p:sp>
        <p:nvSpPr>
          <p:cNvPr id="3" name="Rectangle 2"/>
          <p:cNvSpPr/>
          <p:nvPr/>
        </p:nvSpPr>
        <p:spPr>
          <a:xfrm>
            <a:off x="341908" y="1600200"/>
            <a:ext cx="8421092" cy="1371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</a:rPr>
              <a:t>This adversary can NOT be simulated! [BPS06]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341908" y="1589184"/>
            <a:ext cx="8421092" cy="13716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But this is not impossibility for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i="1" dirty="0" smtClean="0">
                <a:solidFill>
                  <a:srgbClr val="FF0000"/>
                </a:solidFill>
              </a:rPr>
              <a:t>concurrent composition (self composition</a:t>
            </a:r>
            <a:r>
              <a:rPr lang="en-US" sz="3200" b="1" i="1" dirty="0">
                <a:solidFill>
                  <a:srgbClr val="FF0000"/>
                </a:solidFill>
              </a:rPr>
              <a:t>)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505200" y="4791075"/>
            <a:ext cx="2438400" cy="153352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44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2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2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2" grpId="0" animBg="1"/>
      <p:bldP spid="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E2735F-81EE-9546-9962-C7C851C9FCFC}" type="slidenum">
              <a:rPr lang="en-US" altLang="ko-KR"/>
              <a:pPr/>
              <a:t>26</a:t>
            </a:fld>
            <a:endParaRPr lang="en-US" altLang="ko-KR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Final Step towards the impossibility</a:t>
            </a:r>
            <a:endParaRPr lang="en-US" altLang="ko-KR" sz="4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12339" name="Group 51"/>
          <p:cNvGrpSpPr>
            <a:grpSpLocks/>
          </p:cNvGrpSpPr>
          <p:nvPr/>
        </p:nvGrpSpPr>
        <p:grpSpPr bwMode="auto">
          <a:xfrm>
            <a:off x="609600" y="3048000"/>
            <a:ext cx="8153400" cy="3581400"/>
            <a:chOff x="384" y="1920"/>
            <a:chExt cx="5136" cy="2256"/>
          </a:xfrm>
        </p:grpSpPr>
        <p:sp>
          <p:nvSpPr>
            <p:cNvPr id="12292" name="Oval 4"/>
            <p:cNvSpPr>
              <a:spLocks noChangeArrowheads="1"/>
            </p:cNvSpPr>
            <p:nvPr/>
          </p:nvSpPr>
          <p:spPr bwMode="auto">
            <a:xfrm>
              <a:off x="816" y="2880"/>
              <a:ext cx="384" cy="33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altLang="ko-KR" b="1">
                  <a:solidFill>
                    <a:schemeClr val="bg1"/>
                  </a:solidFill>
                  <a:effectLst>
                    <a:outerShdw blurRad="38100" dist="38100" dir="2700000" algn="tl">
                      <a:srgbClr val="808080"/>
                    </a:outerShdw>
                  </a:effectLst>
                </a:rPr>
                <a:t>KCA</a:t>
              </a:r>
            </a:p>
          </p:txBody>
        </p:sp>
        <p:sp>
          <p:nvSpPr>
            <p:cNvPr id="12294" name="Line 6"/>
            <p:cNvSpPr>
              <a:spLocks noChangeShapeType="1"/>
            </p:cNvSpPr>
            <p:nvPr/>
          </p:nvSpPr>
          <p:spPr bwMode="auto">
            <a:xfrm>
              <a:off x="1200" y="3024"/>
              <a:ext cx="57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pic>
          <p:nvPicPr>
            <p:cNvPr id="12298" name="Picture 10" descr="comput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76" y="2880"/>
              <a:ext cx="525" cy="4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307" name="Group 19"/>
            <p:cNvGrpSpPr>
              <a:grpSpLocks/>
            </p:cNvGrpSpPr>
            <p:nvPr/>
          </p:nvGrpSpPr>
          <p:grpSpPr bwMode="auto">
            <a:xfrm>
              <a:off x="384" y="1968"/>
              <a:ext cx="2496" cy="2160"/>
              <a:chOff x="384" y="2304"/>
              <a:chExt cx="2496" cy="1824"/>
            </a:xfrm>
          </p:grpSpPr>
          <p:sp>
            <p:nvSpPr>
              <p:cNvPr id="12308" name="Oval 20"/>
              <p:cNvSpPr>
                <a:spLocks noChangeArrowheads="1"/>
              </p:cNvSpPr>
              <p:nvPr/>
            </p:nvSpPr>
            <p:spPr bwMode="auto">
              <a:xfrm>
                <a:off x="384" y="2304"/>
                <a:ext cx="2496" cy="1824"/>
              </a:xfrm>
              <a:prstGeom prst="ellipse">
                <a:avLst/>
              </a:prstGeom>
              <a:noFill/>
              <a:ln w="381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9" name="Text Box 21"/>
              <p:cNvSpPr txBox="1">
                <a:spLocks noChangeArrowheads="1"/>
              </p:cNvSpPr>
              <p:nvPr/>
            </p:nvSpPr>
            <p:spPr bwMode="auto">
              <a:xfrm>
                <a:off x="1200" y="2352"/>
                <a:ext cx="912" cy="1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altLang="ko-KR" b="1">
                    <a:latin typeface="Georgia" charset="0"/>
                  </a:rPr>
                  <a:t>Domain 1</a:t>
                </a:r>
              </a:p>
            </p:txBody>
          </p:sp>
        </p:grpSp>
        <p:grpSp>
          <p:nvGrpSpPr>
            <p:cNvPr id="12324" name="Group 36"/>
            <p:cNvGrpSpPr>
              <a:grpSpLocks/>
            </p:cNvGrpSpPr>
            <p:nvPr/>
          </p:nvGrpSpPr>
          <p:grpSpPr bwMode="auto">
            <a:xfrm>
              <a:off x="3120" y="3120"/>
              <a:ext cx="2400" cy="1056"/>
              <a:chOff x="3024" y="2832"/>
              <a:chExt cx="2400" cy="1200"/>
            </a:xfrm>
          </p:grpSpPr>
          <p:sp>
            <p:nvSpPr>
              <p:cNvPr id="12293" name="Oval 5"/>
              <p:cNvSpPr>
                <a:spLocks noChangeArrowheads="1"/>
              </p:cNvSpPr>
              <p:nvPr/>
            </p:nvSpPr>
            <p:spPr bwMode="auto">
              <a:xfrm>
                <a:off x="4320" y="3312"/>
                <a:ext cx="421" cy="38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808080"/>
                      </a:outerShdw>
                    </a:effectLst>
                  </a:rPr>
                  <a:t>KCA</a:t>
                </a:r>
              </a:p>
            </p:txBody>
          </p:sp>
          <p:grpSp>
            <p:nvGrpSpPr>
              <p:cNvPr id="12295" name="Group 7"/>
              <p:cNvGrpSpPr>
                <a:grpSpLocks/>
              </p:cNvGrpSpPr>
              <p:nvPr/>
            </p:nvGrpSpPr>
            <p:grpSpPr bwMode="auto">
              <a:xfrm>
                <a:off x="3024" y="2832"/>
                <a:ext cx="2400" cy="1200"/>
                <a:chOff x="2928" y="2256"/>
                <a:chExt cx="2496" cy="1824"/>
              </a:xfrm>
            </p:grpSpPr>
            <p:sp>
              <p:nvSpPr>
                <p:cNvPr id="12296" name="Oval 8"/>
                <p:cNvSpPr>
                  <a:spLocks noChangeArrowheads="1"/>
                </p:cNvSpPr>
                <p:nvPr/>
              </p:nvSpPr>
              <p:spPr bwMode="auto">
                <a:xfrm>
                  <a:off x="2928" y="2256"/>
                  <a:ext cx="2496" cy="182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297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3648" y="2304"/>
                  <a:ext cx="1008" cy="39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ko-KR" b="1" dirty="0">
                      <a:latin typeface="Georgia" charset="0"/>
                    </a:rPr>
                    <a:t>  Domain 2</a:t>
                  </a:r>
                </a:p>
              </p:txBody>
            </p:sp>
          </p:grpSp>
          <p:sp>
            <p:nvSpPr>
              <p:cNvPr id="12312" name="Line 24"/>
              <p:cNvSpPr>
                <a:spLocks noChangeShapeType="1"/>
              </p:cNvSpPr>
              <p:nvPr/>
            </p:nvSpPr>
            <p:spPr bwMode="auto">
              <a:xfrm flipH="1">
                <a:off x="4032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313" name="Picture 25" descr="computer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8" y="3360"/>
                <a:ext cx="382" cy="2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12332" name="Group 44"/>
            <p:cNvGrpSpPr>
              <a:grpSpLocks/>
            </p:cNvGrpSpPr>
            <p:nvPr/>
          </p:nvGrpSpPr>
          <p:grpSpPr bwMode="auto">
            <a:xfrm>
              <a:off x="3120" y="1920"/>
              <a:ext cx="2400" cy="1056"/>
              <a:chOff x="3024" y="2832"/>
              <a:chExt cx="2400" cy="1200"/>
            </a:xfrm>
          </p:grpSpPr>
          <p:sp>
            <p:nvSpPr>
              <p:cNvPr id="12333" name="Oval 45"/>
              <p:cNvSpPr>
                <a:spLocks noChangeArrowheads="1"/>
              </p:cNvSpPr>
              <p:nvPr/>
            </p:nvSpPr>
            <p:spPr bwMode="auto">
              <a:xfrm>
                <a:off x="4320" y="3312"/>
                <a:ext cx="421" cy="388"/>
              </a:xfrm>
              <a:prstGeom prst="ellipse">
                <a:avLst/>
              </a:prstGeom>
              <a:solidFill>
                <a:srgbClr val="00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ko-KR" b="1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808080"/>
                      </a:outerShdw>
                    </a:effectLst>
                  </a:rPr>
                  <a:t>KCA</a:t>
                </a:r>
              </a:p>
            </p:txBody>
          </p:sp>
          <p:grpSp>
            <p:nvGrpSpPr>
              <p:cNvPr id="12334" name="Group 46"/>
              <p:cNvGrpSpPr>
                <a:grpSpLocks/>
              </p:cNvGrpSpPr>
              <p:nvPr/>
            </p:nvGrpSpPr>
            <p:grpSpPr bwMode="auto">
              <a:xfrm>
                <a:off x="3024" y="2832"/>
                <a:ext cx="2400" cy="1200"/>
                <a:chOff x="2928" y="2256"/>
                <a:chExt cx="2496" cy="1824"/>
              </a:xfrm>
            </p:grpSpPr>
            <p:sp>
              <p:nvSpPr>
                <p:cNvPr id="12335" name="Oval 47"/>
                <p:cNvSpPr>
                  <a:spLocks noChangeArrowheads="1"/>
                </p:cNvSpPr>
                <p:nvPr/>
              </p:nvSpPr>
              <p:spPr bwMode="auto">
                <a:xfrm>
                  <a:off x="2928" y="2256"/>
                  <a:ext cx="2496" cy="1824"/>
                </a:xfrm>
                <a:prstGeom prst="ellipse">
                  <a:avLst/>
                </a:prstGeom>
                <a:noFill/>
                <a:ln w="38100">
                  <a:solidFill>
                    <a:schemeClr val="tx1"/>
                  </a:solidFill>
                  <a:prstDash val="dash"/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2336" name="Text Box 48"/>
                <p:cNvSpPr txBox="1">
                  <a:spLocks noChangeArrowheads="1"/>
                </p:cNvSpPr>
                <p:nvPr/>
              </p:nvSpPr>
              <p:spPr bwMode="auto">
                <a:xfrm>
                  <a:off x="3648" y="2304"/>
                  <a:ext cx="1008" cy="39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altLang="ko-KR" b="1">
                      <a:latin typeface="Georgia" charset="0"/>
                    </a:rPr>
                    <a:t>  Domain 3</a:t>
                  </a:r>
                </a:p>
              </p:txBody>
            </p:sp>
          </p:grpSp>
          <p:sp>
            <p:nvSpPr>
              <p:cNvPr id="12337" name="Line 49"/>
              <p:cNvSpPr>
                <a:spLocks noChangeShapeType="1"/>
              </p:cNvSpPr>
              <p:nvPr/>
            </p:nvSpPr>
            <p:spPr bwMode="auto">
              <a:xfrm flipH="1">
                <a:off x="4032" y="3504"/>
                <a:ext cx="28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pic>
            <p:nvPicPr>
              <p:cNvPr id="12338" name="Picture 50" descr="computer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8" y="3360"/>
                <a:ext cx="382" cy="2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pic>
        <p:nvPicPr>
          <p:cNvPr id="12340" name="Picture 52" descr="dev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5052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341" name="Picture 53" descr="dev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5410200"/>
            <a:ext cx="914400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2342" name="Group 54"/>
          <p:cNvGrpSpPr>
            <a:grpSpLocks/>
          </p:cNvGrpSpPr>
          <p:nvPr/>
        </p:nvGrpSpPr>
        <p:grpSpPr bwMode="auto">
          <a:xfrm>
            <a:off x="6553200" y="6165596"/>
            <a:ext cx="1219200" cy="609600"/>
            <a:chOff x="720" y="2544"/>
            <a:chExt cx="1680" cy="1056"/>
          </a:xfrm>
        </p:grpSpPr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720" y="2736"/>
              <a:ext cx="1680" cy="672"/>
            </a:xfrm>
            <a:prstGeom prst="rect">
              <a:avLst/>
            </a:prstGeom>
            <a:solidFill>
              <a:schemeClr val="accent2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>
                <a:spcBef>
                  <a:spcPct val="50000"/>
                </a:spcBef>
              </a:pPr>
              <a:r>
                <a:rPr lang="el-GR" altLang="ko-KR" sz="2400" b="1" dirty="0" smtClean="0">
                  <a:latin typeface="궁서" charset="0"/>
                  <a:ea typeface="궁서" charset="0"/>
                  <a:cs typeface="궁서" charset="0"/>
                </a:rPr>
                <a:t>π</a:t>
              </a:r>
              <a:r>
                <a:rPr lang="en-US" altLang="ko-KR" sz="2400" b="1" dirty="0" smtClean="0">
                  <a:latin typeface="궁서" charset="0"/>
                  <a:ea typeface="궁서" charset="0"/>
                  <a:cs typeface="궁서" charset="0"/>
                </a:rPr>
                <a:t>’</a:t>
              </a:r>
              <a:endParaRPr lang="el-GR" altLang="ko-KR" sz="2400" b="1" dirty="0">
                <a:latin typeface="궁서" charset="0"/>
                <a:ea typeface="궁서" charset="0"/>
                <a:cs typeface="궁서" charset="0"/>
              </a:endParaRPr>
            </a:p>
          </p:txBody>
        </p:sp>
        <p:sp>
          <p:nvSpPr>
            <p:cNvPr id="12344" name="Line 56"/>
            <p:cNvSpPr>
              <a:spLocks noChangeShapeType="1"/>
            </p:cNvSpPr>
            <p:nvPr/>
          </p:nvSpPr>
          <p:spPr bwMode="auto">
            <a:xfrm>
              <a:off x="864" y="254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5" name="Line 57"/>
            <p:cNvSpPr>
              <a:spLocks noChangeShapeType="1"/>
            </p:cNvSpPr>
            <p:nvPr/>
          </p:nvSpPr>
          <p:spPr bwMode="auto">
            <a:xfrm>
              <a:off x="1248" y="254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6" name="Line 58"/>
            <p:cNvSpPr>
              <a:spLocks noChangeShapeType="1"/>
            </p:cNvSpPr>
            <p:nvPr/>
          </p:nvSpPr>
          <p:spPr bwMode="auto">
            <a:xfrm>
              <a:off x="2160" y="254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7" name="Line 59"/>
            <p:cNvSpPr>
              <a:spLocks noChangeShapeType="1"/>
            </p:cNvSpPr>
            <p:nvPr/>
          </p:nvSpPr>
          <p:spPr bwMode="auto">
            <a:xfrm>
              <a:off x="1680" y="2544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8" name="Line 60"/>
            <p:cNvSpPr>
              <a:spLocks noChangeShapeType="1"/>
            </p:cNvSpPr>
            <p:nvPr/>
          </p:nvSpPr>
          <p:spPr bwMode="auto">
            <a:xfrm>
              <a:off x="1104" y="340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49" name="Line 61"/>
            <p:cNvSpPr>
              <a:spLocks noChangeShapeType="1"/>
            </p:cNvSpPr>
            <p:nvPr/>
          </p:nvSpPr>
          <p:spPr bwMode="auto">
            <a:xfrm>
              <a:off x="1920" y="3408"/>
              <a:ext cx="0" cy="1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365" name="Group 77"/>
          <p:cNvGrpSpPr>
            <a:grpSpLocks/>
          </p:cNvGrpSpPr>
          <p:nvPr/>
        </p:nvGrpSpPr>
        <p:grpSpPr bwMode="auto">
          <a:xfrm>
            <a:off x="2819400" y="3505200"/>
            <a:ext cx="1079500" cy="749300"/>
            <a:chOff x="1768" y="2216"/>
            <a:chExt cx="680" cy="472"/>
          </a:xfrm>
        </p:grpSpPr>
        <p:sp>
          <p:nvSpPr>
            <p:cNvPr id="12353" name="Text Box 65"/>
            <p:cNvSpPr txBox="1">
              <a:spLocks noChangeArrowheads="1"/>
            </p:cNvSpPr>
            <p:nvPr/>
          </p:nvSpPr>
          <p:spPr bwMode="auto">
            <a:xfrm>
              <a:off x="1768" y="2216"/>
              <a:ext cx="6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>
                  <a:latin typeface="Calibri" charset="0"/>
                </a:rPr>
                <a:t>K</a:t>
              </a:r>
              <a:r>
                <a:rPr lang="en-US" altLang="ko-KR" baseline="-25000">
                  <a:latin typeface="Calibri" charset="0"/>
                </a:rPr>
                <a:t>1,0</a:t>
              </a:r>
              <a:r>
                <a:rPr lang="en-US" altLang="ko-KR">
                  <a:latin typeface="Calibri" charset="0"/>
                </a:rPr>
                <a:t>, k</a:t>
              </a:r>
              <a:r>
                <a:rPr lang="en-US" altLang="ko-KR" baseline="-25000">
                  <a:latin typeface="Calibri" charset="0"/>
                </a:rPr>
                <a:t>1,1</a:t>
              </a:r>
            </a:p>
          </p:txBody>
        </p:sp>
        <p:sp>
          <p:nvSpPr>
            <p:cNvPr id="12354" name="Text Box 66"/>
            <p:cNvSpPr txBox="1">
              <a:spLocks noChangeArrowheads="1"/>
            </p:cNvSpPr>
            <p:nvPr/>
          </p:nvSpPr>
          <p:spPr bwMode="auto">
            <a:xfrm>
              <a:off x="1776" y="2400"/>
              <a:ext cx="67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altLang="ko-KR" dirty="0">
                  <a:latin typeface="Calibri" charset="0"/>
                </a:rPr>
                <a:t>K</a:t>
              </a:r>
              <a:r>
                <a:rPr lang="en-US" altLang="ko-KR" baseline="-25000" dirty="0">
                  <a:latin typeface="Calibri" charset="0"/>
                </a:rPr>
                <a:t>2,0</a:t>
              </a:r>
              <a:r>
                <a:rPr lang="en-US" altLang="ko-KR" dirty="0">
                  <a:latin typeface="Calibri" charset="0"/>
                </a:rPr>
                <a:t>, k</a:t>
              </a:r>
              <a:r>
                <a:rPr lang="en-US" altLang="ko-KR" baseline="-25000" dirty="0">
                  <a:latin typeface="Calibri" charset="0"/>
                </a:rPr>
                <a:t>2,1</a:t>
              </a:r>
            </a:p>
          </p:txBody>
        </p:sp>
        <p:sp>
          <p:nvSpPr>
            <p:cNvPr id="12356" name="Line 68"/>
            <p:cNvSpPr>
              <a:spLocks noChangeShapeType="1"/>
            </p:cNvSpPr>
            <p:nvPr/>
          </p:nvSpPr>
          <p:spPr bwMode="auto">
            <a:xfrm>
              <a:off x="1872" y="2688"/>
              <a:ext cx="336" cy="0"/>
            </a:xfrm>
            <a:prstGeom prst="line">
              <a:avLst/>
            </a:prstGeom>
            <a:noFill/>
            <a:ln w="41275">
              <a:solidFill>
                <a:schemeClr val="tx1"/>
              </a:solidFill>
              <a:prstDash val="sysDot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357" name="Line 69"/>
          <p:cNvSpPr>
            <a:spLocks noChangeShapeType="1"/>
          </p:cNvSpPr>
          <p:nvPr/>
        </p:nvSpPr>
        <p:spPr bwMode="auto">
          <a:xfrm flipH="1" flipV="1">
            <a:off x="4038600" y="5334000"/>
            <a:ext cx="12954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>
            <a:off x="4038600" y="5486400"/>
            <a:ext cx="1219200" cy="381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59" name="Text Box 71"/>
          <p:cNvSpPr txBox="1">
            <a:spLocks noChangeArrowheads="1"/>
          </p:cNvSpPr>
          <p:nvPr/>
        </p:nvSpPr>
        <p:spPr bwMode="auto">
          <a:xfrm>
            <a:off x="4572000" y="51054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altLang="ko-KR" b="1" dirty="0">
                <a:latin typeface="궁서" charset="0"/>
                <a:ea typeface="궁서" charset="0"/>
                <a:cs typeface="궁서" charset="0"/>
              </a:rPr>
              <a:t>π</a:t>
            </a:r>
          </a:p>
        </p:txBody>
      </p:sp>
      <p:grpSp>
        <p:nvGrpSpPr>
          <p:cNvPr id="12364" name="Group 76"/>
          <p:cNvGrpSpPr>
            <a:grpSpLocks/>
          </p:cNvGrpSpPr>
          <p:nvPr/>
        </p:nvGrpSpPr>
        <p:grpSpPr bwMode="auto">
          <a:xfrm>
            <a:off x="3733800" y="3276600"/>
            <a:ext cx="1524000" cy="762000"/>
            <a:chOff x="2352" y="2064"/>
            <a:chExt cx="960" cy="480"/>
          </a:xfrm>
        </p:grpSpPr>
        <p:sp>
          <p:nvSpPr>
            <p:cNvPr id="12360" name="Line 72"/>
            <p:cNvSpPr>
              <a:spLocks noChangeShapeType="1"/>
            </p:cNvSpPr>
            <p:nvPr/>
          </p:nvSpPr>
          <p:spPr bwMode="auto">
            <a:xfrm flipH="1">
              <a:off x="2352" y="2352"/>
              <a:ext cx="960" cy="9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1" name="Line 73"/>
            <p:cNvSpPr>
              <a:spLocks noChangeShapeType="1"/>
            </p:cNvSpPr>
            <p:nvPr/>
          </p:nvSpPr>
          <p:spPr bwMode="auto">
            <a:xfrm flipV="1">
              <a:off x="2400" y="2496"/>
              <a:ext cx="912" cy="4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62" name="Text Box 74"/>
            <p:cNvSpPr txBox="1">
              <a:spLocks noChangeArrowheads="1"/>
            </p:cNvSpPr>
            <p:nvPr/>
          </p:nvSpPr>
          <p:spPr bwMode="auto">
            <a:xfrm>
              <a:off x="2736" y="2064"/>
              <a:ext cx="2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l-GR" altLang="ko-KR" b="1" dirty="0">
                  <a:latin typeface="궁서" charset="0"/>
                  <a:ea typeface="궁서" charset="0"/>
                  <a:cs typeface="궁서" charset="0"/>
                </a:rPr>
                <a:t>π</a:t>
              </a:r>
            </a:p>
          </p:txBody>
        </p:sp>
      </p:grpSp>
      <p:sp>
        <p:nvSpPr>
          <p:cNvPr id="52" name="AutoShape 78"/>
          <p:cNvSpPr>
            <a:spLocks noChangeArrowheads="1"/>
          </p:cNvSpPr>
          <p:nvPr/>
        </p:nvSpPr>
        <p:spPr bwMode="auto">
          <a:xfrm>
            <a:off x="3733800" y="1603457"/>
            <a:ext cx="5029200" cy="1378199"/>
          </a:xfrm>
          <a:prstGeom prst="wedgeRectCallout">
            <a:avLst>
              <a:gd name="adj1" fmla="val 5862"/>
              <a:gd name="adj2" fmla="val 246114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en-US" altLang="ko-KR" b="1" dirty="0">
              <a:solidFill>
                <a:schemeClr val="bg1"/>
              </a:solidFill>
              <a:latin typeface="Georgia" charset="0"/>
            </a:endParaRPr>
          </a:p>
          <a:p>
            <a:pPr algn="ctr"/>
            <a:r>
              <a:rPr lang="en-US" altLang="ko-KR" sz="2400" b="1" dirty="0" smtClean="0">
                <a:latin typeface="Times New Roman"/>
                <a:cs typeface="Times New Roman"/>
              </a:rPr>
              <a:t>Yao’s Garbled Circuit </a:t>
            </a:r>
            <a:r>
              <a:rPr lang="en-US" altLang="ko-KR" sz="2400" b="1" dirty="0" err="1" smtClean="0">
                <a:latin typeface="Times New Roman"/>
                <a:cs typeface="Times New Roman"/>
              </a:rPr>
              <a:t>w.r.t</a:t>
            </a:r>
            <a:r>
              <a:rPr lang="en-US" altLang="ko-KR" sz="2400" b="1" dirty="0" smtClean="0">
                <a:latin typeface="Times New Roman"/>
                <a:cs typeface="Times New Roman"/>
              </a:rPr>
              <a:t> </a:t>
            </a:r>
            <a:r>
              <a:rPr lang="el-GR" altLang="ko-KR" sz="2400" b="1" dirty="0" smtClean="0">
                <a:latin typeface="Times New Roman"/>
                <a:ea typeface="궁서" charset="0"/>
                <a:cs typeface="Times New Roman"/>
              </a:rPr>
              <a:t>π</a:t>
            </a:r>
            <a:r>
              <a:rPr lang="en-US" altLang="ko-KR" sz="2400" b="1" dirty="0" smtClean="0">
                <a:latin typeface="Times New Roman"/>
                <a:ea typeface="궁서" charset="0"/>
                <a:cs typeface="Times New Roman"/>
              </a:rPr>
              <a:t>’</a:t>
            </a:r>
          </a:p>
          <a:p>
            <a:pPr algn="ctr"/>
            <a:r>
              <a:rPr lang="en-US" altLang="ko-KR" sz="2400" b="1" dirty="0">
                <a:latin typeface="Times New Roman"/>
                <a:ea typeface="궁서" charset="0"/>
                <a:cs typeface="Times New Roman"/>
              </a:rPr>
              <a:t>g</a:t>
            </a:r>
            <a:r>
              <a:rPr lang="en-US" altLang="ko-KR" sz="2400" b="1" dirty="0" smtClean="0">
                <a:latin typeface="Times New Roman"/>
                <a:ea typeface="궁서" charset="0"/>
                <a:cs typeface="Times New Roman"/>
              </a:rPr>
              <a:t>iven as input</a:t>
            </a:r>
            <a:endParaRPr lang="el-GR" altLang="ko-KR" sz="2400" b="1" dirty="0">
              <a:latin typeface="Times New Roman"/>
              <a:ea typeface="궁서" charset="0"/>
              <a:cs typeface="Times New Roman"/>
            </a:endParaRPr>
          </a:p>
          <a:p>
            <a:pPr algn="ctr"/>
            <a:r>
              <a:rPr lang="en-US" altLang="ko-KR" b="1" dirty="0" smtClean="0">
                <a:latin typeface="Georgia" charset="0"/>
              </a:rPr>
              <a:t> </a:t>
            </a:r>
            <a:endParaRPr lang="en-US" altLang="ko-KR" b="1" dirty="0">
              <a:latin typeface="Georgia" charset="0"/>
            </a:endParaRPr>
          </a:p>
        </p:txBody>
      </p:sp>
      <p:sp>
        <p:nvSpPr>
          <p:cNvPr id="54" name="AutoShape 78"/>
          <p:cNvSpPr>
            <a:spLocks noChangeArrowheads="1"/>
          </p:cNvSpPr>
          <p:nvPr/>
        </p:nvSpPr>
        <p:spPr bwMode="auto">
          <a:xfrm>
            <a:off x="3733800" y="1603457"/>
            <a:ext cx="5029200" cy="1378199"/>
          </a:xfrm>
          <a:prstGeom prst="wedgeRectCallout">
            <a:avLst>
              <a:gd name="adj1" fmla="val 5862"/>
              <a:gd name="adj2" fmla="val 246114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en-US" altLang="ko-KR" b="1" dirty="0">
              <a:solidFill>
                <a:schemeClr val="bg1"/>
              </a:solidFill>
              <a:latin typeface="Georgia" charset="0"/>
            </a:endParaRPr>
          </a:p>
          <a:p>
            <a:pPr algn="ctr"/>
            <a:r>
              <a:rPr lang="en-US" altLang="ko-KR" sz="2400" b="1" dirty="0" smtClean="0">
                <a:latin typeface="Times New Roman"/>
                <a:cs typeface="Times New Roman"/>
              </a:rPr>
              <a:t>Need Keys for Evaluation!</a:t>
            </a:r>
            <a:endParaRPr lang="el-GR" altLang="ko-KR" sz="2400" b="1" dirty="0">
              <a:latin typeface="Times New Roman"/>
              <a:ea typeface="궁서" charset="0"/>
              <a:cs typeface="Times New Roman"/>
            </a:endParaRPr>
          </a:p>
          <a:p>
            <a:pPr algn="ctr"/>
            <a:r>
              <a:rPr lang="en-US" altLang="ko-KR" b="1" dirty="0" smtClean="0">
                <a:latin typeface="Georgia" charset="0"/>
              </a:rPr>
              <a:t> </a:t>
            </a:r>
            <a:endParaRPr lang="en-US" altLang="ko-KR" b="1" dirty="0">
              <a:latin typeface="Georgia" charset="0"/>
            </a:endParaRPr>
          </a:p>
        </p:txBody>
      </p:sp>
      <p:sp>
        <p:nvSpPr>
          <p:cNvPr id="55" name="AutoShape 78"/>
          <p:cNvSpPr>
            <a:spLocks noChangeArrowheads="1"/>
          </p:cNvSpPr>
          <p:nvPr/>
        </p:nvSpPr>
        <p:spPr bwMode="auto">
          <a:xfrm>
            <a:off x="469900" y="1603458"/>
            <a:ext cx="5029200" cy="1033922"/>
          </a:xfrm>
          <a:prstGeom prst="wedgeRectCallout">
            <a:avLst>
              <a:gd name="adj1" fmla="val 4891"/>
              <a:gd name="adj2" fmla="val 134671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/>
          <a:lstStyle/>
          <a:p>
            <a:pPr algn="ctr"/>
            <a:endParaRPr lang="en-US" altLang="ko-KR" b="1" dirty="0">
              <a:solidFill>
                <a:schemeClr val="bg1"/>
              </a:solidFill>
              <a:latin typeface="Georgia" charset="0"/>
            </a:endParaRPr>
          </a:p>
          <a:p>
            <a:pPr algn="ctr"/>
            <a:r>
              <a:rPr lang="en-US" altLang="ko-KR" sz="2400" b="1" dirty="0" smtClean="0">
                <a:latin typeface="Times New Roman"/>
                <a:cs typeface="Times New Roman"/>
              </a:rPr>
              <a:t>Keys for Evaluation as inputs</a:t>
            </a:r>
            <a:endParaRPr lang="el-GR" altLang="ko-KR" sz="2400" b="1" dirty="0">
              <a:latin typeface="Times New Roman"/>
              <a:ea typeface="궁서" charset="0"/>
              <a:cs typeface="Times New Roman"/>
            </a:endParaRPr>
          </a:p>
          <a:p>
            <a:pPr algn="ctr"/>
            <a:r>
              <a:rPr lang="en-US" altLang="ko-KR" b="1" dirty="0" smtClean="0">
                <a:latin typeface="Georgia" charset="0"/>
              </a:rPr>
              <a:t> </a:t>
            </a:r>
            <a:endParaRPr lang="en-US" altLang="ko-KR" b="1" dirty="0">
              <a:latin typeface="Georgia" charset="0"/>
            </a:endParaRPr>
          </a:p>
        </p:txBody>
      </p:sp>
      <p:sp>
        <p:nvSpPr>
          <p:cNvPr id="57" name="Oval 56"/>
          <p:cNvSpPr/>
          <p:nvPr/>
        </p:nvSpPr>
        <p:spPr>
          <a:xfrm>
            <a:off x="3352800" y="3154523"/>
            <a:ext cx="2438400" cy="153352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452642" y="4791075"/>
            <a:ext cx="2438400" cy="1533525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54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2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2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2373E-6 -3.88927E-6 L 0.25624 -0.00602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04" y="-3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624 -0.00602 L 0.23438 0.30392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23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3" y="154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59" grpId="0"/>
      <p:bldP spid="52" grpId="0" animBg="1"/>
      <p:bldP spid="52" grpId="1" animBg="1"/>
      <p:bldP spid="54" grpId="1" animBg="1"/>
      <p:bldP spid="54" grpId="2" animBg="1"/>
      <p:bldP spid="55" grpId="0" animBg="1"/>
      <p:bldP spid="55" grpId="1" animBg="1"/>
      <p:bldP spid="57" grpId="0" animBg="1"/>
      <p:bldP spid="57" grpId="1" animBg="1"/>
      <p:bldP spid="58" grpId="0" animBg="1"/>
      <p:bldP spid="58" grpId="1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7517CE-E5F2-914A-B8E2-CF42ABC440CE}" type="slidenum">
              <a:rPr lang="en-US" altLang="ko-KR"/>
              <a:pPr/>
              <a:t>27</a:t>
            </a:fld>
            <a:endParaRPr lang="en-US" altLang="ko-K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Open Problems</a:t>
            </a:r>
            <a:endParaRPr lang="en-US" altLang="ko-KR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10166" y="1490440"/>
            <a:ext cx="8229600" cy="4953000"/>
          </a:xfrm>
        </p:spPr>
        <p:txBody>
          <a:bodyPr/>
          <a:lstStyle/>
          <a:p>
            <a:endParaRPr lang="en-US" altLang="ko-KR" sz="2800" dirty="0" smtClean="0">
              <a:latin typeface="Georgia" charset="0"/>
              <a:ea typeface="궁서" charset="0"/>
              <a:cs typeface="궁서" charset="0"/>
            </a:endParaRPr>
          </a:p>
          <a:p>
            <a:r>
              <a:rPr lang="en-US" altLang="ko-KR" sz="2800" dirty="0" smtClean="0">
                <a:latin typeface="Georgia" charset="0"/>
                <a:ea typeface="궁서" charset="0"/>
                <a:cs typeface="궁서" charset="0"/>
              </a:rPr>
              <a:t>Better model reflecting the practice</a:t>
            </a:r>
            <a:endParaRPr lang="en-US" altLang="ko-KR" sz="2400" dirty="0">
              <a:latin typeface="Georgia" charset="0"/>
              <a:ea typeface="궁서" charset="0"/>
              <a:cs typeface="궁서" charset="0"/>
            </a:endParaRPr>
          </a:p>
          <a:p>
            <a:endParaRPr lang="en-US" altLang="ko-KR" sz="2800" dirty="0">
              <a:latin typeface="Georgia" charset="0"/>
              <a:ea typeface="궁서" charset="0"/>
              <a:cs typeface="궁서" charset="0"/>
            </a:endParaRPr>
          </a:p>
          <a:p>
            <a:endParaRPr lang="en-US" altLang="ko-KR" sz="2800" dirty="0" smtClean="0">
              <a:effectLst>
                <a:outerShdw blurRad="38100" dist="38100" dir="2700000" algn="tl">
                  <a:srgbClr val="DDDDDD"/>
                </a:outerShdw>
              </a:effectLst>
              <a:latin typeface="Georgia" charset="0"/>
              <a:ea typeface="궁서" charset="0"/>
              <a:cs typeface="궁서" charset="0"/>
            </a:endParaRPr>
          </a:p>
          <a:p>
            <a:r>
              <a:rPr lang="en-US" altLang="ko-KR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Georgia" charset="0"/>
                <a:ea typeface="궁서" charset="0"/>
                <a:cs typeface="궁서" charset="0"/>
              </a:rPr>
              <a:t>Compact protocol with smaller constant rounds</a:t>
            </a:r>
            <a:endParaRPr lang="en-US" altLang="ko-KR" sz="2800" dirty="0">
              <a:latin typeface="궁서" charset="0"/>
              <a:ea typeface="궁서" charset="0"/>
              <a:cs typeface="궁서" charset="0"/>
            </a:endParaRPr>
          </a:p>
          <a:p>
            <a:endParaRPr lang="en-US" altLang="ko-KR" sz="2800" dirty="0">
              <a:latin typeface="Georgia" charset="0"/>
              <a:ea typeface="궁서" charset="0"/>
              <a:cs typeface="궁서" charset="0"/>
            </a:endParaRPr>
          </a:p>
          <a:p>
            <a:endParaRPr lang="en-US" altLang="ko-KR" sz="2800" dirty="0" smtClean="0">
              <a:effectLst>
                <a:outerShdw blurRad="38100" dist="38100" dir="2700000" algn="tl">
                  <a:srgbClr val="DDDDDD"/>
                </a:outerShdw>
              </a:effectLst>
              <a:latin typeface="Georgia" charset="0"/>
              <a:ea typeface="궁서" charset="0"/>
              <a:cs typeface="궁서" charset="0"/>
            </a:endParaRPr>
          </a:p>
          <a:p>
            <a:r>
              <a:rPr lang="en-US" altLang="ko-KR" sz="2800" dirty="0" smtClean="0">
                <a:effectLst>
                  <a:outerShdw blurRad="38100" dist="38100" dir="2700000" algn="tl">
                    <a:srgbClr val="DDDDDD"/>
                  </a:outerShdw>
                </a:effectLst>
                <a:latin typeface="Georgia" charset="0"/>
                <a:ea typeface="궁서" charset="0"/>
                <a:cs typeface="궁서" charset="0"/>
              </a:rPr>
              <a:t>What information in concurrent computation is leaked? </a:t>
            </a:r>
            <a:endParaRPr lang="en-US" altLang="ko-KR" sz="2800" dirty="0">
              <a:latin typeface="궁서" charset="0"/>
              <a:ea typeface="궁서" charset="0"/>
              <a:cs typeface="궁서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2855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DB1970-4891-C04C-BC14-F124A03554F3}" type="slidenum">
              <a:rPr lang="en-US" altLang="ko-KR"/>
              <a:pPr/>
              <a:t>28</a:t>
            </a:fld>
            <a:endParaRPr lang="en-US" altLang="ko-KR"/>
          </a:p>
        </p:txBody>
      </p:sp>
      <p:sp>
        <p:nvSpPr>
          <p:cNvPr id="59396" name="Text Box 4"/>
          <p:cNvSpPr txBox="1">
            <a:spLocks noChangeArrowheads="1"/>
          </p:cNvSpPr>
          <p:nvPr/>
        </p:nvSpPr>
        <p:spPr bwMode="auto">
          <a:xfrm>
            <a:off x="1320800" y="2857500"/>
            <a:ext cx="6858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4000" b="1" dirty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eorgia" charset="0"/>
              </a:rPr>
              <a:t>THANK </a:t>
            </a:r>
            <a:r>
              <a:rPr lang="en-US" altLang="ko-KR" sz="4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Georgia" charset="0"/>
              </a:rPr>
              <a:t>YOU</a:t>
            </a:r>
          </a:p>
        </p:txBody>
      </p:sp>
    </p:spTree>
    <p:extLst>
      <p:ext uri="{BB962C8B-B14F-4D97-AF65-F5344CB8AC3E}">
        <p14:creationId xmlns:p14="http://schemas.microsoft.com/office/powerpoint/2010/main" val="20687931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55823-50A6-C047-82A4-961E2523289C}" type="slidenum">
              <a:rPr lang="en-US" altLang="ko-KR"/>
              <a:pPr/>
              <a:t>3</a:t>
            </a:fld>
            <a:endParaRPr lang="en-US" altLang="ko-KR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Secure Computation [GMW]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altLang="ko-KR" sz="2800">
                <a:latin typeface="Georgia" charset="0"/>
                <a:ea typeface="궁서" charset="0"/>
                <a:cs typeface="궁서" charset="0"/>
              </a:rPr>
              <a:t>Functionality </a:t>
            </a:r>
            <a:r>
              <a:rPr lang="en-US" altLang="ko-KR" sz="2800">
                <a:latin typeface="궁서" charset="0"/>
                <a:ea typeface="궁서" charset="0"/>
                <a:cs typeface="궁서" charset="0"/>
              </a:rPr>
              <a:t>F(</a:t>
            </a:r>
            <a:r>
              <a:rPr lang="en-US" altLang="ko-KR" sz="2800">
                <a:latin typeface="맑은 고딕" charset="0"/>
                <a:ea typeface="맑은 고딕" charset="0"/>
                <a:cs typeface="맑은 고딕" charset="0"/>
              </a:rPr>
              <a:t>x,y</a:t>
            </a:r>
            <a:r>
              <a:rPr lang="en-US" altLang="ko-KR" sz="2800">
                <a:latin typeface="궁서" charset="0"/>
                <a:ea typeface="궁서" charset="0"/>
                <a:cs typeface="궁서" charset="0"/>
              </a:rPr>
              <a:t>)</a:t>
            </a:r>
          </a:p>
          <a:p>
            <a:r>
              <a:rPr lang="en-US" altLang="ko-KR" sz="2800">
                <a:latin typeface="Georgia" charset="0"/>
                <a:ea typeface="궁서" charset="0"/>
                <a:cs typeface="궁서" charset="0"/>
              </a:rPr>
              <a:t>Protocol </a:t>
            </a:r>
          </a:p>
        </p:txBody>
      </p:sp>
      <p:graphicFrame>
        <p:nvGraphicFramePr>
          <p:cNvPr id="27652" name="Object 4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2308225" y="2247900"/>
          <a:ext cx="361950" cy="338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42" name="Equation" r:id="rId3" imgW="190440" imgH="177480" progId="Equation.3">
                  <p:embed/>
                </p:oleObj>
              </mc:Choice>
              <mc:Fallback>
                <p:oleObj name="Equation" r:id="rId3" imgW="1904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8225" y="2247900"/>
                        <a:ext cx="361950" cy="338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80808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4724400" y="2819400"/>
            <a:ext cx="0" cy="381000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27656" name="Object 8"/>
          <p:cNvGraphicFramePr>
            <a:graphicFrameLocks noChangeAspect="1"/>
          </p:cNvGraphicFramePr>
          <p:nvPr/>
        </p:nvGraphicFramePr>
        <p:xfrm>
          <a:off x="2362200" y="5105400"/>
          <a:ext cx="317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43" name="Equation" r:id="rId5" imgW="190440" imgH="177480" progId="Equation.3">
                  <p:embed/>
                </p:oleObj>
              </mc:Choice>
              <mc:Fallback>
                <p:oleObj name="Equation" r:id="rId5" imgW="1904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05400"/>
                        <a:ext cx="317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1981200" y="5562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Line 10"/>
          <p:cNvSpPr>
            <a:spLocks noChangeShapeType="1"/>
          </p:cNvSpPr>
          <p:nvPr/>
        </p:nvSpPr>
        <p:spPr bwMode="auto">
          <a:xfrm flipH="1">
            <a:off x="1981200" y="5791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>
            <a:off x="762000" y="44196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X</a:t>
            </a:r>
          </a:p>
        </p:txBody>
      </p:sp>
      <p:sp>
        <p:nvSpPr>
          <p:cNvPr id="27660" name="Rectangle 12"/>
          <p:cNvSpPr>
            <a:spLocks noChangeArrowheads="1"/>
          </p:cNvSpPr>
          <p:nvPr/>
        </p:nvSpPr>
        <p:spPr bwMode="auto">
          <a:xfrm>
            <a:off x="3505200" y="44196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y</a:t>
            </a: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1524000" y="2895600"/>
            <a:ext cx="1981200" cy="6096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/>
              <a:t>Real world</a:t>
            </a:r>
          </a:p>
        </p:txBody>
      </p:sp>
      <p:sp>
        <p:nvSpPr>
          <p:cNvPr id="27662" name="Rectangle 14"/>
          <p:cNvSpPr>
            <a:spLocks noChangeArrowheads="1"/>
          </p:cNvSpPr>
          <p:nvPr/>
        </p:nvSpPr>
        <p:spPr bwMode="auto">
          <a:xfrm>
            <a:off x="5943600" y="2819400"/>
            <a:ext cx="1981200" cy="6096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/>
              <a:t>Ideal World</a:t>
            </a:r>
          </a:p>
        </p:txBody>
      </p:sp>
      <p:sp>
        <p:nvSpPr>
          <p:cNvPr id="27666" name="Line 18"/>
          <p:cNvSpPr>
            <a:spLocks noChangeShapeType="1"/>
          </p:cNvSpPr>
          <p:nvPr/>
        </p:nvSpPr>
        <p:spPr bwMode="auto">
          <a:xfrm flipV="1">
            <a:off x="5943600" y="47244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 flipV="1">
            <a:off x="7353300" y="47498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 flipV="1">
            <a:off x="6108700" y="4902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Line 26"/>
          <p:cNvSpPr>
            <a:spLocks noChangeShapeType="1"/>
          </p:cNvSpPr>
          <p:nvPr/>
        </p:nvSpPr>
        <p:spPr bwMode="auto">
          <a:xfrm flipH="1" flipV="1">
            <a:off x="7162800" y="48768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5" name="Rectangle 27"/>
          <p:cNvSpPr>
            <a:spLocks noChangeArrowheads="1"/>
          </p:cNvSpPr>
          <p:nvPr/>
        </p:nvSpPr>
        <p:spPr bwMode="auto">
          <a:xfrm>
            <a:off x="6019800" y="5486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z</a:t>
            </a:r>
          </a:p>
        </p:txBody>
      </p:sp>
      <p:sp>
        <p:nvSpPr>
          <p:cNvPr id="27676" name="Rectangle 28"/>
          <p:cNvSpPr>
            <a:spLocks noChangeArrowheads="1"/>
          </p:cNvSpPr>
          <p:nvPr/>
        </p:nvSpPr>
        <p:spPr bwMode="auto">
          <a:xfrm>
            <a:off x="7162800" y="5486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z</a:t>
            </a:r>
          </a:p>
        </p:txBody>
      </p:sp>
      <p:sp>
        <p:nvSpPr>
          <p:cNvPr id="27677" name="Rectangle 29"/>
          <p:cNvSpPr>
            <a:spLocks noChangeArrowheads="1"/>
          </p:cNvSpPr>
          <p:nvPr/>
        </p:nvSpPr>
        <p:spPr bwMode="auto">
          <a:xfrm>
            <a:off x="7467600" y="3598863"/>
            <a:ext cx="121920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궁서" charset="0"/>
                <a:ea typeface="궁서" charset="0"/>
                <a:cs typeface="궁서" charset="0"/>
              </a:rPr>
              <a:t>F</a:t>
            </a:r>
            <a:r>
              <a:rPr lang="en-US" altLang="ko-KR" b="1"/>
              <a:t>(</a:t>
            </a:r>
            <a:r>
              <a:rPr lang="en-US" altLang="ko-KR" b="1">
                <a:latin typeface="Calibri" charset="0"/>
              </a:rPr>
              <a:t>x,y</a:t>
            </a:r>
            <a:r>
              <a:rPr lang="en-US" altLang="ko-KR" b="1"/>
              <a:t>) = </a:t>
            </a:r>
            <a:r>
              <a:rPr lang="en-US" altLang="ko-KR" b="1">
                <a:latin typeface="Calibri" charset="0"/>
              </a:rPr>
              <a:t>z</a:t>
            </a:r>
          </a:p>
        </p:txBody>
      </p:sp>
      <p:pic>
        <p:nvPicPr>
          <p:cNvPr id="27678" name="Picture 30" descr="alic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5041900"/>
            <a:ext cx="1047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79" name="Picture 31" descr="Bo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05400"/>
            <a:ext cx="663575" cy="102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80" name="Rectangle 32"/>
          <p:cNvSpPr>
            <a:spLocks noChangeArrowheads="1"/>
          </p:cNvSpPr>
          <p:nvPr/>
        </p:nvSpPr>
        <p:spPr bwMode="auto">
          <a:xfrm>
            <a:off x="838200" y="6070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z</a:t>
            </a:r>
          </a:p>
        </p:txBody>
      </p:sp>
      <p:sp>
        <p:nvSpPr>
          <p:cNvPr id="27681" name="Rectangle 33"/>
          <p:cNvSpPr>
            <a:spLocks noChangeArrowheads="1"/>
          </p:cNvSpPr>
          <p:nvPr/>
        </p:nvSpPr>
        <p:spPr bwMode="auto">
          <a:xfrm>
            <a:off x="3505200" y="6096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z</a:t>
            </a:r>
          </a:p>
        </p:txBody>
      </p:sp>
      <p:pic>
        <p:nvPicPr>
          <p:cNvPr id="27682" name="Picture 34" descr="alic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257800"/>
            <a:ext cx="1047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683" name="Picture 35" descr="Bob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257800"/>
            <a:ext cx="663575" cy="102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684" name="Rectangle 36"/>
          <p:cNvSpPr>
            <a:spLocks noChangeArrowheads="1"/>
          </p:cNvSpPr>
          <p:nvPr/>
        </p:nvSpPr>
        <p:spPr bwMode="auto">
          <a:xfrm>
            <a:off x="5105400" y="46482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X</a:t>
            </a:r>
          </a:p>
        </p:txBody>
      </p:sp>
      <p:sp>
        <p:nvSpPr>
          <p:cNvPr id="27685" name="Rectangle 37"/>
          <p:cNvSpPr>
            <a:spLocks noChangeArrowheads="1"/>
          </p:cNvSpPr>
          <p:nvPr/>
        </p:nvSpPr>
        <p:spPr bwMode="auto">
          <a:xfrm>
            <a:off x="8305800" y="46482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y</a:t>
            </a:r>
          </a:p>
        </p:txBody>
      </p:sp>
      <p:pic>
        <p:nvPicPr>
          <p:cNvPr id="27694" name="Picture 46" descr="trusted-bad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33800"/>
            <a:ext cx="160020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845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27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27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7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7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7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5" grpId="0" animBg="1"/>
      <p:bldP spid="27657" grpId="0" animBg="1"/>
      <p:bldP spid="27658" grpId="0" animBg="1"/>
      <p:bldP spid="27659" grpId="0" animBg="1"/>
      <p:bldP spid="27660" grpId="0" animBg="1"/>
      <p:bldP spid="27661" grpId="0" animBg="1"/>
      <p:bldP spid="27662" grpId="0" animBg="1"/>
      <p:bldP spid="27666" grpId="0" animBg="1"/>
      <p:bldP spid="27667" grpId="0" animBg="1"/>
      <p:bldP spid="27673" grpId="0" animBg="1"/>
      <p:bldP spid="27674" grpId="0" animBg="1"/>
      <p:bldP spid="27675" grpId="0"/>
      <p:bldP spid="27676" grpId="0"/>
      <p:bldP spid="27677" grpId="0"/>
      <p:bldP spid="27680" grpId="0"/>
      <p:bldP spid="27681" grpId="0"/>
      <p:bldP spid="27684" grpId="0" animBg="1"/>
      <p:bldP spid="2768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6455AA-6C89-9643-A48A-F4CF727E2856}" type="slidenum">
              <a:rPr lang="en-US" altLang="ko-KR"/>
              <a:pPr/>
              <a:t>4</a:t>
            </a:fld>
            <a:endParaRPr lang="en-US" altLang="ko-KR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Secure Computation [GMW]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953000"/>
          </a:xfrm>
        </p:spPr>
        <p:txBody>
          <a:bodyPr/>
          <a:lstStyle/>
          <a:p>
            <a:r>
              <a:rPr lang="en-US" altLang="ko-KR" sz="2800">
                <a:latin typeface="Georgia" charset="0"/>
                <a:ea typeface="궁서" charset="0"/>
                <a:cs typeface="궁서" charset="0"/>
              </a:rPr>
              <a:t>For any PPT adversary A in </a:t>
            </a:r>
            <a:r>
              <a:rPr lang="en-US" altLang="ko-KR" sz="2800" b="1">
                <a:solidFill>
                  <a:srgbClr val="0000FF"/>
                </a:solidFill>
                <a:latin typeface="Georgia" charset="0"/>
                <a:ea typeface="궁서" charset="0"/>
                <a:cs typeface="궁서" charset="0"/>
              </a:rPr>
              <a:t>real world</a:t>
            </a:r>
            <a:endParaRPr lang="en-US" altLang="ko-KR" sz="2800" b="1">
              <a:solidFill>
                <a:srgbClr val="0000FF"/>
              </a:solidFill>
              <a:latin typeface="궁서" charset="0"/>
              <a:ea typeface="궁서" charset="0"/>
              <a:cs typeface="궁서" charset="0"/>
            </a:endParaRPr>
          </a:p>
          <a:p>
            <a:r>
              <a:rPr lang="en-US" altLang="ko-KR" sz="2800">
                <a:latin typeface="Georgia" charset="0"/>
                <a:ea typeface="궁서" charset="0"/>
                <a:cs typeface="궁서" charset="0"/>
              </a:rPr>
              <a:t>We have PPT adversary S in </a:t>
            </a:r>
            <a:r>
              <a:rPr lang="en-US" altLang="ko-KR" sz="2800" b="1">
                <a:solidFill>
                  <a:srgbClr val="0000FF"/>
                </a:solidFill>
                <a:latin typeface="Georgia" charset="0"/>
                <a:ea typeface="궁서" charset="0"/>
                <a:cs typeface="궁서" charset="0"/>
              </a:rPr>
              <a:t>ideal world</a:t>
            </a:r>
          </a:p>
        </p:txBody>
      </p:sp>
      <p:sp>
        <p:nvSpPr>
          <p:cNvPr id="31749" name="Line 5"/>
          <p:cNvSpPr>
            <a:spLocks noChangeShapeType="1"/>
          </p:cNvSpPr>
          <p:nvPr/>
        </p:nvSpPr>
        <p:spPr bwMode="auto">
          <a:xfrm>
            <a:off x="4724400" y="2819400"/>
            <a:ext cx="0" cy="381000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aphicFrame>
        <p:nvGraphicFramePr>
          <p:cNvPr id="31750" name="Object 6"/>
          <p:cNvGraphicFramePr>
            <a:graphicFrameLocks noChangeAspect="1"/>
          </p:cNvGraphicFramePr>
          <p:nvPr/>
        </p:nvGraphicFramePr>
        <p:xfrm>
          <a:off x="2362200" y="5105400"/>
          <a:ext cx="317500" cy="295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498" name="Equation" r:id="rId3" imgW="190440" imgH="177480" progId="Equation.3">
                  <p:embed/>
                </p:oleObj>
              </mc:Choice>
              <mc:Fallback>
                <p:oleObj name="Equation" r:id="rId3" imgW="1904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5105400"/>
                        <a:ext cx="317500" cy="295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1" name="Line 7"/>
          <p:cNvSpPr>
            <a:spLocks noChangeShapeType="1"/>
          </p:cNvSpPr>
          <p:nvPr/>
        </p:nvSpPr>
        <p:spPr bwMode="auto">
          <a:xfrm>
            <a:off x="1981200" y="55626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2" name="Line 8"/>
          <p:cNvSpPr>
            <a:spLocks noChangeShapeType="1"/>
          </p:cNvSpPr>
          <p:nvPr/>
        </p:nvSpPr>
        <p:spPr bwMode="auto">
          <a:xfrm flipH="1">
            <a:off x="1981200" y="5791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762000" y="44196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X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3505200" y="44196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y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1524000" y="2895600"/>
            <a:ext cx="1981200" cy="6096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/>
              <a:t>Real world</a:t>
            </a:r>
          </a:p>
        </p:txBody>
      </p:sp>
      <p:sp>
        <p:nvSpPr>
          <p:cNvPr id="31756" name="Rectangle 12"/>
          <p:cNvSpPr>
            <a:spLocks noChangeArrowheads="1"/>
          </p:cNvSpPr>
          <p:nvPr/>
        </p:nvSpPr>
        <p:spPr bwMode="auto">
          <a:xfrm>
            <a:off x="5943600" y="2819400"/>
            <a:ext cx="1981200" cy="609600"/>
          </a:xfrm>
          <a:prstGeom prst="rect">
            <a:avLst/>
          </a:prstGeom>
          <a:solidFill>
            <a:srgbClr val="00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/>
              <a:t>Ideal World</a:t>
            </a:r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 flipV="1">
            <a:off x="5943600" y="47244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 flipH="1" flipV="1">
            <a:off x="7353300" y="47498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 flipV="1">
            <a:off x="6108700" y="4902200"/>
            <a:ext cx="5334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 flipH="1" flipV="1">
            <a:off x="7162800" y="4876800"/>
            <a:ext cx="5334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Rectangle 18"/>
          <p:cNvSpPr>
            <a:spLocks noChangeArrowheads="1"/>
          </p:cNvSpPr>
          <p:nvPr/>
        </p:nvSpPr>
        <p:spPr bwMode="auto">
          <a:xfrm>
            <a:off x="6019800" y="5486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z</a:t>
            </a:r>
          </a:p>
        </p:txBody>
      </p:sp>
      <p:sp>
        <p:nvSpPr>
          <p:cNvPr id="31763" name="Rectangle 19"/>
          <p:cNvSpPr>
            <a:spLocks noChangeArrowheads="1"/>
          </p:cNvSpPr>
          <p:nvPr/>
        </p:nvSpPr>
        <p:spPr bwMode="auto">
          <a:xfrm>
            <a:off x="7162800" y="54864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z</a:t>
            </a:r>
          </a:p>
        </p:txBody>
      </p: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7467600" y="3598863"/>
            <a:ext cx="1219200" cy="439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궁서" charset="0"/>
                <a:ea typeface="궁서" charset="0"/>
                <a:cs typeface="궁서" charset="0"/>
              </a:rPr>
              <a:t>F</a:t>
            </a:r>
            <a:r>
              <a:rPr lang="en-US" altLang="ko-KR" b="1"/>
              <a:t>(</a:t>
            </a:r>
            <a:r>
              <a:rPr lang="en-US" altLang="ko-KR" b="1">
                <a:latin typeface="Calibri" charset="0"/>
              </a:rPr>
              <a:t>x,y</a:t>
            </a:r>
            <a:r>
              <a:rPr lang="en-US" altLang="ko-KR" b="1"/>
              <a:t>) = </a:t>
            </a:r>
            <a:r>
              <a:rPr lang="en-US" altLang="ko-KR" b="1">
                <a:latin typeface="Calibri" charset="0"/>
              </a:rPr>
              <a:t>z</a:t>
            </a:r>
          </a:p>
        </p:txBody>
      </p:sp>
      <p:pic>
        <p:nvPicPr>
          <p:cNvPr id="31765" name="Picture 21" descr="al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5041900"/>
            <a:ext cx="1047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66" name="Picture 22" descr="Bo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5105400"/>
            <a:ext cx="663575" cy="102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67" name="Rectangle 23"/>
          <p:cNvSpPr>
            <a:spLocks noChangeArrowheads="1"/>
          </p:cNvSpPr>
          <p:nvPr/>
        </p:nvSpPr>
        <p:spPr bwMode="auto">
          <a:xfrm>
            <a:off x="838200" y="60706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z</a:t>
            </a:r>
          </a:p>
        </p:txBody>
      </p:sp>
      <p:sp>
        <p:nvSpPr>
          <p:cNvPr id="31768" name="Rectangle 24"/>
          <p:cNvSpPr>
            <a:spLocks noChangeArrowheads="1"/>
          </p:cNvSpPr>
          <p:nvPr/>
        </p:nvSpPr>
        <p:spPr bwMode="auto">
          <a:xfrm>
            <a:off x="3505200" y="6096000"/>
            <a:ext cx="53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z</a:t>
            </a:r>
          </a:p>
        </p:txBody>
      </p:sp>
      <p:pic>
        <p:nvPicPr>
          <p:cNvPr id="31769" name="Picture 25" descr="ali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257800"/>
            <a:ext cx="1047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70" name="Picture 26" descr="Bo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257800"/>
            <a:ext cx="663575" cy="10239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71" name="Rectangle 27"/>
          <p:cNvSpPr>
            <a:spLocks noChangeArrowheads="1"/>
          </p:cNvSpPr>
          <p:nvPr/>
        </p:nvSpPr>
        <p:spPr bwMode="auto">
          <a:xfrm>
            <a:off x="5105400" y="46482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X</a:t>
            </a:r>
          </a:p>
        </p:txBody>
      </p:sp>
      <p:sp>
        <p:nvSpPr>
          <p:cNvPr id="31772" name="Rectangle 28"/>
          <p:cNvSpPr>
            <a:spLocks noChangeArrowheads="1"/>
          </p:cNvSpPr>
          <p:nvPr/>
        </p:nvSpPr>
        <p:spPr bwMode="auto">
          <a:xfrm>
            <a:off x="8305800" y="4648200"/>
            <a:ext cx="533400" cy="457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b="1">
                <a:latin typeface="Calibri" charset="0"/>
              </a:rPr>
              <a:t>y</a:t>
            </a:r>
          </a:p>
        </p:txBody>
      </p:sp>
      <p:pic>
        <p:nvPicPr>
          <p:cNvPr id="31774" name="Picture 30" descr="devi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029200"/>
            <a:ext cx="1147763" cy="1147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777" name="Picture 33" descr="simulator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8600" y="5257800"/>
            <a:ext cx="104775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1778" name="Rectangle 34"/>
          <p:cNvSpPr>
            <a:spLocks noChangeArrowheads="1"/>
          </p:cNvSpPr>
          <p:nvPr/>
        </p:nvSpPr>
        <p:spPr bwMode="auto">
          <a:xfrm>
            <a:off x="4406900" y="4025900"/>
            <a:ext cx="609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ko-KR" sz="6600" b="1"/>
              <a:t>≡</a:t>
            </a:r>
          </a:p>
        </p:txBody>
      </p:sp>
      <p:pic>
        <p:nvPicPr>
          <p:cNvPr id="31779" name="Picture 35" descr="trusted-bad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733800"/>
            <a:ext cx="160020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098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" dur="500"/>
                                        <p:tgtEl>
                                          <p:spTgt spid="317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317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634CB2-24B0-E547-BBEF-D0FB675E6947}" type="slidenum">
              <a:rPr lang="en-US" altLang="ko-KR"/>
              <a:pPr/>
              <a:t>5</a:t>
            </a:fld>
            <a:endParaRPr lang="en-US" altLang="ko-KR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(Black-box) Simulator </a:t>
            </a:r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궁서" charset="0"/>
                <a:ea typeface="궁서" charset="0"/>
                <a:cs typeface="궁서" charset="0"/>
              </a:rPr>
              <a:t>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>
                <a:latin typeface="Georgia" charset="0"/>
              </a:rPr>
              <a:t>Has Black-box access to </a:t>
            </a:r>
            <a:r>
              <a:rPr lang="en-US" altLang="ko-KR">
                <a:latin typeface="궁서" charset="0"/>
                <a:ea typeface="궁서" charset="0"/>
                <a:cs typeface="궁서" charset="0"/>
              </a:rPr>
              <a:t>A</a:t>
            </a:r>
          </a:p>
          <a:p>
            <a:r>
              <a:rPr lang="en-US" altLang="ko-KR">
                <a:latin typeface="Georgia" charset="0"/>
                <a:ea typeface="궁서" charset="0"/>
                <a:cs typeface="궁서" charset="0"/>
              </a:rPr>
              <a:t>Rewinds </a:t>
            </a:r>
            <a:r>
              <a:rPr lang="en-US" altLang="ko-KR">
                <a:latin typeface="궁서" charset="0"/>
                <a:ea typeface="궁서" charset="0"/>
                <a:cs typeface="궁서" charset="0"/>
              </a:rPr>
              <a:t>A </a:t>
            </a:r>
            <a:r>
              <a:rPr lang="en-US" altLang="ko-KR">
                <a:latin typeface="Georgia" charset="0"/>
                <a:ea typeface="궁서" charset="0"/>
                <a:cs typeface="궁서" charset="0"/>
              </a:rPr>
              <a:t>for successful simulation</a:t>
            </a:r>
          </a:p>
        </p:txBody>
      </p:sp>
      <p:pic>
        <p:nvPicPr>
          <p:cNvPr id="30724" name="Picture 4" descr="simulat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5600" y="3022600"/>
            <a:ext cx="106680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25" name="Picture 5" descr="devi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5800" y="2971800"/>
            <a:ext cx="121920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26" name="Line 6"/>
          <p:cNvSpPr>
            <a:spLocks noChangeShapeType="1"/>
          </p:cNvSpPr>
          <p:nvPr/>
        </p:nvSpPr>
        <p:spPr bwMode="auto">
          <a:xfrm>
            <a:off x="3352800" y="40386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Line 7"/>
          <p:cNvSpPr>
            <a:spLocks noChangeShapeType="1"/>
          </p:cNvSpPr>
          <p:nvPr/>
        </p:nvSpPr>
        <p:spPr bwMode="auto">
          <a:xfrm>
            <a:off x="3352800" y="42672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3365500" y="55499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3352800" y="5791200"/>
            <a:ext cx="2057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AutoShape 47"/>
          <p:cNvSpPr>
            <a:spLocks noChangeArrowheads="1"/>
          </p:cNvSpPr>
          <p:nvPr/>
        </p:nvSpPr>
        <p:spPr bwMode="auto">
          <a:xfrm rot="-5622198">
            <a:off x="2242344" y="4387056"/>
            <a:ext cx="1828800" cy="979488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20661" y="10778"/>
                </a:moveTo>
                <a:cubicBezTo>
                  <a:pt x="20650" y="5340"/>
                  <a:pt x="16238" y="937"/>
                  <a:pt x="10800" y="937"/>
                </a:cubicBezTo>
                <a:cubicBezTo>
                  <a:pt x="5353" y="938"/>
                  <a:pt x="938" y="5353"/>
                  <a:pt x="938" y="10800"/>
                </a:cubicBezTo>
                <a:lnTo>
                  <a:pt x="0" y="10800"/>
                </a:lnTo>
                <a:cubicBezTo>
                  <a:pt x="0" y="4835"/>
                  <a:pt x="4835" y="0"/>
                  <a:pt x="10800" y="0"/>
                </a:cubicBezTo>
                <a:cubicBezTo>
                  <a:pt x="16755" y="0"/>
                  <a:pt x="21587" y="4821"/>
                  <a:pt x="21599" y="10777"/>
                </a:cubicBezTo>
                <a:lnTo>
                  <a:pt x="24299" y="10771"/>
                </a:lnTo>
                <a:lnTo>
                  <a:pt x="21136" y="13947"/>
                </a:lnTo>
                <a:lnTo>
                  <a:pt x="17961" y="10784"/>
                </a:lnTo>
                <a:lnTo>
                  <a:pt x="20661" y="10778"/>
                </a:lnTo>
                <a:close/>
              </a:path>
            </a:pathLst>
          </a:cu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31" name="Text Box 11"/>
          <p:cNvSpPr txBox="1">
            <a:spLocks noChangeArrowheads="1"/>
          </p:cNvSpPr>
          <p:nvPr/>
        </p:nvSpPr>
        <p:spPr bwMode="auto">
          <a:xfrm>
            <a:off x="2057400" y="416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궁서" charset="0"/>
                <a:ea typeface="궁서" charset="0"/>
                <a:cs typeface="궁서" charset="0"/>
              </a:rPr>
              <a:t>S</a:t>
            </a:r>
          </a:p>
        </p:txBody>
      </p:sp>
      <p:sp>
        <p:nvSpPr>
          <p:cNvPr id="30732" name="Text Box 12"/>
          <p:cNvSpPr txBox="1">
            <a:spLocks noChangeArrowheads="1"/>
          </p:cNvSpPr>
          <p:nvPr/>
        </p:nvSpPr>
        <p:spPr bwMode="auto">
          <a:xfrm>
            <a:off x="6235700" y="41783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ko-KR" b="1">
                <a:latin typeface="궁서" charset="0"/>
                <a:ea typeface="궁서" charset="0"/>
                <a:cs typeface="궁서" charset="0"/>
              </a:rPr>
              <a:t>A</a:t>
            </a:r>
          </a:p>
        </p:txBody>
      </p:sp>
      <p:sp>
        <p:nvSpPr>
          <p:cNvPr id="78" name="Oval 77"/>
          <p:cNvSpPr>
            <a:spLocks noChangeArrowheads="1"/>
          </p:cNvSpPr>
          <p:nvPr/>
        </p:nvSpPr>
        <p:spPr bwMode="auto">
          <a:xfrm>
            <a:off x="4267200" y="4572000"/>
            <a:ext cx="95250" cy="11906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0" latinLnBrk="0" hangingPunct="0"/>
            <a:endParaRPr kumimoji="0" lang="en-US" sz="2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" name="Oval 77"/>
          <p:cNvSpPr>
            <a:spLocks noChangeArrowheads="1"/>
          </p:cNvSpPr>
          <p:nvPr/>
        </p:nvSpPr>
        <p:spPr bwMode="auto">
          <a:xfrm>
            <a:off x="4267200" y="4813300"/>
            <a:ext cx="95250" cy="119063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0" latinLnBrk="0" hangingPunct="0"/>
            <a:endParaRPr kumimoji="0" lang="en-US" sz="2400">
              <a:latin typeface="Arial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Oval 77"/>
          <p:cNvSpPr>
            <a:spLocks noChangeArrowheads="1"/>
          </p:cNvSpPr>
          <p:nvPr/>
        </p:nvSpPr>
        <p:spPr bwMode="auto">
          <a:xfrm>
            <a:off x="4267200" y="5062538"/>
            <a:ext cx="95250" cy="119062"/>
          </a:xfrm>
          <a:prstGeom prst="ellipse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algn="ctr" eaLnBrk="0" latinLnBrk="0" hangingPunct="0"/>
            <a:endParaRPr kumimoji="0" lang="en-US" sz="240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0362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animBg="1"/>
      <p:bldP spid="30727" grpId="0" animBg="1"/>
      <p:bldP spid="30728" grpId="0" animBg="1"/>
      <p:bldP spid="30729" grpId="0" animBg="1"/>
      <p:bldP spid="36" grpId="0" animBg="1"/>
      <p:bldP spid="30732" grpId="0"/>
      <p:bldP spid="78" grpId="0" animBg="1"/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FA66A-C76C-FB40-A437-A9954C6E34E6}" type="slidenum">
              <a:rPr lang="en-US" altLang="ko-KR"/>
              <a:pPr/>
              <a:t>6</a:t>
            </a:fld>
            <a:endParaRPr lang="en-US" altLang="ko-K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Tough life in Internet world</a:t>
            </a:r>
          </a:p>
        </p:txBody>
      </p:sp>
      <p:pic>
        <p:nvPicPr>
          <p:cNvPr id="4109" name="Picture 13" descr="ali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3657600"/>
            <a:ext cx="1047750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0" name="Picture 14" descr="B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3657600"/>
            <a:ext cx="7413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1" name="Line 15"/>
          <p:cNvSpPr>
            <a:spLocks noChangeShapeType="1"/>
          </p:cNvSpPr>
          <p:nvPr/>
        </p:nvSpPr>
        <p:spPr bwMode="auto">
          <a:xfrm>
            <a:off x="3505200" y="40386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14" name="Picture 18" descr="charli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8600" y="1676400"/>
            <a:ext cx="989013" cy="106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15" name="Line 19"/>
          <p:cNvSpPr>
            <a:spLocks noChangeShapeType="1"/>
          </p:cNvSpPr>
          <p:nvPr/>
        </p:nvSpPr>
        <p:spPr bwMode="auto">
          <a:xfrm flipH="1">
            <a:off x="3048000" y="2743200"/>
            <a:ext cx="7620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2" name="Line 36"/>
          <p:cNvSpPr>
            <a:spLocks noChangeShapeType="1"/>
          </p:cNvSpPr>
          <p:nvPr/>
        </p:nvSpPr>
        <p:spPr bwMode="auto">
          <a:xfrm>
            <a:off x="5181600" y="2743200"/>
            <a:ext cx="685800" cy="762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33" name="Picture 37" descr="imagesCA0LZ39H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1676400"/>
            <a:ext cx="9842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34" name="Line 38"/>
          <p:cNvSpPr>
            <a:spLocks noChangeShapeType="1"/>
          </p:cNvSpPr>
          <p:nvPr/>
        </p:nvSpPr>
        <p:spPr bwMode="auto">
          <a:xfrm flipV="1">
            <a:off x="6705600" y="2971800"/>
            <a:ext cx="838200" cy="11430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35" name="Line 39"/>
          <p:cNvSpPr>
            <a:spLocks noChangeShapeType="1"/>
          </p:cNvSpPr>
          <p:nvPr/>
        </p:nvSpPr>
        <p:spPr bwMode="auto">
          <a:xfrm>
            <a:off x="5334000" y="2209800"/>
            <a:ext cx="1524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1" name="Rectangle 45"/>
          <p:cNvSpPr>
            <a:spLocks noChangeArrowheads="1"/>
          </p:cNvSpPr>
          <p:nvPr/>
        </p:nvSpPr>
        <p:spPr bwMode="auto">
          <a:xfrm>
            <a:off x="457200" y="4876800"/>
            <a:ext cx="8229600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ko-KR" sz="2800" dirty="0">
                <a:solidFill>
                  <a:srgbClr val="FF0000"/>
                </a:solidFill>
                <a:latin typeface="Georgia" charset="0"/>
              </a:rPr>
              <a:t>Many copies</a:t>
            </a:r>
            <a:r>
              <a:rPr lang="en-US" altLang="ko-KR" sz="2800" dirty="0">
                <a:latin typeface="Georgia" charset="0"/>
              </a:rPr>
              <a:t> of (</a:t>
            </a:r>
            <a:r>
              <a:rPr lang="en-US" altLang="ko-KR" sz="2800" dirty="0">
                <a:solidFill>
                  <a:srgbClr val="FF0000"/>
                </a:solidFill>
                <a:latin typeface="Georgia" charset="0"/>
              </a:rPr>
              <a:t>the same</a:t>
            </a:r>
            <a:r>
              <a:rPr lang="en-US" altLang="ko-KR" sz="2800" dirty="0">
                <a:latin typeface="Georgia" charset="0"/>
              </a:rPr>
              <a:t>)</a:t>
            </a:r>
            <a:r>
              <a:rPr lang="en-US" altLang="ko-KR" sz="2800" dirty="0">
                <a:solidFill>
                  <a:srgbClr val="FF0000"/>
                </a:solidFill>
                <a:latin typeface="Georgia" charset="0"/>
              </a:rPr>
              <a:t> </a:t>
            </a:r>
            <a:r>
              <a:rPr lang="en-US" altLang="ko-KR" sz="2800" dirty="0">
                <a:latin typeface="Georgia" charset="0"/>
              </a:rPr>
              <a:t>protocol are executed.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altLang="ko-KR" sz="2800" dirty="0">
                <a:latin typeface="Georgia" charset="0"/>
              </a:rPr>
              <a:t>Does a stand-alone secure protocol remains secure in the internet world?</a:t>
            </a:r>
          </a:p>
        </p:txBody>
      </p:sp>
      <p:sp>
        <p:nvSpPr>
          <p:cNvPr id="4145" name="Line 49"/>
          <p:cNvSpPr>
            <a:spLocks noChangeShapeType="1"/>
          </p:cNvSpPr>
          <p:nvPr/>
        </p:nvSpPr>
        <p:spPr bwMode="auto">
          <a:xfrm flipV="1">
            <a:off x="3276600" y="2362200"/>
            <a:ext cx="3733800" cy="1447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46" name="Picture 50" descr="compute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144780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47" name="Line 51"/>
          <p:cNvSpPr>
            <a:spLocks noChangeShapeType="1"/>
          </p:cNvSpPr>
          <p:nvPr/>
        </p:nvSpPr>
        <p:spPr bwMode="auto">
          <a:xfrm flipH="1">
            <a:off x="2438400" y="2438400"/>
            <a:ext cx="13716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48" name="Line 52"/>
          <p:cNvSpPr>
            <a:spLocks noChangeShapeType="1"/>
          </p:cNvSpPr>
          <p:nvPr/>
        </p:nvSpPr>
        <p:spPr bwMode="auto">
          <a:xfrm>
            <a:off x="1600200" y="3048000"/>
            <a:ext cx="609600" cy="685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stealth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49" name="Picture 53" descr="devi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16764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50" name="Picture 54" descr="devil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1339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0" dur="500"/>
                                        <p:tgtEl>
                                          <p:spTgt spid="4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3" dur="500"/>
                                        <p:tgtEl>
                                          <p:spTgt spid="4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11" grpId="0" animBg="1"/>
      <p:bldP spid="4115" grpId="0" animBg="1"/>
      <p:bldP spid="4132" grpId="0" animBg="1"/>
      <p:bldP spid="4134" grpId="0" animBg="1"/>
      <p:bldP spid="4135" grpId="0" animBg="1"/>
      <p:bldP spid="4145" grpId="0" animBg="1"/>
      <p:bldP spid="4147" grpId="0" animBg="1"/>
      <p:bldP spid="414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76B55-E2B4-094A-82EB-359FE4D99895}" type="slidenum">
              <a:rPr lang="en-US" altLang="ko-KR"/>
              <a:pPr/>
              <a:t>7</a:t>
            </a:fld>
            <a:endParaRPr lang="en-US" altLang="ko-KR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Concurrent Security [DDN92, DNS98]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altLang="ko-KR" dirty="0">
                <a:latin typeface="Georgia" charset="0"/>
              </a:rPr>
              <a:t>Concurrent adversary </a:t>
            </a:r>
            <a:r>
              <a:rPr lang="en-US" altLang="ko-KR" b="1" dirty="0">
                <a:latin typeface="궁서" charset="0"/>
                <a:ea typeface="궁서" charset="0"/>
                <a:cs typeface="궁서" charset="0"/>
              </a:rPr>
              <a:t>A</a:t>
            </a:r>
            <a:r>
              <a:rPr lang="en-US" altLang="ko-KR" dirty="0">
                <a:latin typeface="Georgia" charset="0"/>
              </a:rPr>
              <a:t>:</a:t>
            </a:r>
          </a:p>
          <a:p>
            <a:pPr lvl="1"/>
            <a:r>
              <a:rPr lang="en-US" altLang="ko-KR" dirty="0">
                <a:latin typeface="Georgia" charset="0"/>
              </a:rPr>
              <a:t>Can interact with honest parties in </a:t>
            </a:r>
            <a:r>
              <a:rPr lang="en-US" altLang="ko-KR" dirty="0">
                <a:solidFill>
                  <a:srgbClr val="FF0000"/>
                </a:solidFill>
                <a:latin typeface="Georgia" charset="0"/>
              </a:rPr>
              <a:t>multiple executions</a:t>
            </a:r>
            <a:r>
              <a:rPr lang="en-US" altLang="ko-KR" dirty="0">
                <a:latin typeface="Georgia" charset="0"/>
              </a:rPr>
              <a:t> of protocol.</a:t>
            </a:r>
          </a:p>
          <a:p>
            <a:pPr lvl="1"/>
            <a:r>
              <a:rPr lang="en-US" altLang="ko-KR" dirty="0">
                <a:latin typeface="Georgia" charset="0"/>
              </a:rPr>
              <a:t>Malicious scheduling of messages.</a:t>
            </a:r>
          </a:p>
          <a:p>
            <a:endParaRPr lang="en-US" altLang="ko-KR" dirty="0">
              <a:latin typeface="Georgia" charset="0"/>
            </a:endParaRPr>
          </a:p>
          <a:p>
            <a:r>
              <a:rPr lang="en-US" altLang="ko-KR" dirty="0">
                <a:latin typeface="Georgia" charset="0"/>
              </a:rPr>
              <a:t>Simulation-based security definition:</a:t>
            </a:r>
          </a:p>
          <a:p>
            <a:pPr lvl="1"/>
            <a:r>
              <a:rPr lang="en-US" altLang="ko-KR" dirty="0">
                <a:latin typeface="Georgia" charset="0"/>
              </a:rPr>
              <a:t>For all concurrent adversary </a:t>
            </a:r>
            <a:r>
              <a:rPr lang="en-US" altLang="ko-KR" b="1" dirty="0">
                <a:latin typeface="궁서" charset="0"/>
                <a:ea typeface="궁서" charset="0"/>
                <a:cs typeface="궁서" charset="0"/>
              </a:rPr>
              <a:t>A</a:t>
            </a:r>
            <a:r>
              <a:rPr lang="en-US" altLang="ko-KR" dirty="0">
                <a:latin typeface="Georgia" charset="0"/>
              </a:rPr>
              <a:t> in real world, an ideal world adversary </a:t>
            </a:r>
            <a:r>
              <a:rPr lang="en-US" altLang="ko-KR" b="1" dirty="0">
                <a:latin typeface="궁서" charset="0"/>
                <a:ea typeface="궁서" charset="0"/>
                <a:cs typeface="궁서" charset="0"/>
              </a:rPr>
              <a:t>S</a:t>
            </a:r>
            <a:r>
              <a:rPr lang="en-US" altLang="ko-KR" dirty="0">
                <a:latin typeface="Georgia" charset="0"/>
              </a:rPr>
              <a:t> exists outputting a view just looking like the view of </a:t>
            </a:r>
            <a:r>
              <a:rPr lang="en-US" altLang="ko-KR" b="1" dirty="0">
                <a:latin typeface="궁서" charset="0"/>
                <a:ea typeface="궁서" charset="0"/>
                <a:cs typeface="궁서" charset="0"/>
              </a:rPr>
              <a:t>A</a:t>
            </a:r>
            <a:r>
              <a:rPr lang="en-US" altLang="ko-KR" dirty="0">
                <a:latin typeface="Georgia" charset="0"/>
              </a:rPr>
              <a:t> in the real world.</a:t>
            </a:r>
          </a:p>
          <a:p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9756463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B8EB1-D674-C741-9165-C06ED1BF8FCD}" type="slidenum">
              <a:rPr lang="en-US" altLang="ko-KR"/>
              <a:pPr/>
              <a:t>8</a:t>
            </a:fld>
            <a:endParaRPr lang="en-US" altLang="ko-KR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Dark Side of Concurrent security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6358" y="1481596"/>
            <a:ext cx="8698558" cy="5072605"/>
          </a:xfrm>
        </p:spPr>
        <p:txBody>
          <a:bodyPr>
            <a:normAutofit/>
          </a:bodyPr>
          <a:lstStyle/>
          <a:p>
            <a:endParaRPr lang="en-US" altLang="ko-KR" sz="2400" dirty="0" smtClean="0">
              <a:latin typeface="Georgia" charset="0"/>
            </a:endParaRPr>
          </a:p>
          <a:p>
            <a:r>
              <a:rPr lang="en-US" altLang="ko-KR" sz="2400" dirty="0" smtClean="0">
                <a:latin typeface="Georgia" charset="0"/>
              </a:rPr>
              <a:t>In </a:t>
            </a:r>
            <a:r>
              <a:rPr lang="en-US" altLang="ko-KR" sz="2400" dirty="0">
                <a:latin typeface="Georgia" charset="0"/>
              </a:rPr>
              <a:t>the plain model (without help)</a:t>
            </a:r>
            <a:r>
              <a:rPr lang="en-US" altLang="ko-KR" sz="2400" dirty="0" smtClean="0">
                <a:latin typeface="Georgia" charset="0"/>
              </a:rPr>
              <a:t>,</a:t>
            </a:r>
            <a:endParaRPr kumimoji="0" lang="en-US" altLang="ko-KR" sz="2400" dirty="0">
              <a:latin typeface="Georgia" charset="0"/>
            </a:endParaRPr>
          </a:p>
          <a:p>
            <a:pPr lvl="1"/>
            <a:r>
              <a:rPr kumimoji="0" lang="en-US" altLang="ko-KR" sz="2400" dirty="0">
                <a:latin typeface="Georgia" charset="0"/>
              </a:rPr>
              <a:t>Requires </a:t>
            </a:r>
            <a:r>
              <a:rPr kumimoji="0" lang="en-US" altLang="ko-KR" sz="2400" dirty="0" err="1">
                <a:solidFill>
                  <a:srgbClr val="FF0000"/>
                </a:solidFill>
                <a:latin typeface="Georgia" charset="0"/>
              </a:rPr>
              <a:t>ω</a:t>
            </a:r>
            <a:r>
              <a:rPr kumimoji="0" lang="en-US" altLang="ko-KR" sz="2400" dirty="0">
                <a:solidFill>
                  <a:srgbClr val="FF0000"/>
                </a:solidFill>
                <a:latin typeface="Georgia" charset="0"/>
              </a:rPr>
              <a:t>(log n) </a:t>
            </a:r>
            <a:r>
              <a:rPr kumimoji="0" lang="en-US" altLang="ko-KR" sz="2400" dirty="0">
                <a:latin typeface="Georgia" charset="0"/>
              </a:rPr>
              <a:t>rounds for concurrent ZK with black-box simulation [CKPR01]</a:t>
            </a:r>
          </a:p>
          <a:p>
            <a:pPr lvl="1"/>
            <a:r>
              <a:rPr lang="en-US" altLang="ko-KR" sz="2400" dirty="0">
                <a:latin typeface="Georgia" charset="0"/>
              </a:rPr>
              <a:t>Impossibility results for multi-party computation </a:t>
            </a:r>
            <a:br>
              <a:rPr lang="en-US" altLang="ko-KR" sz="2400" dirty="0">
                <a:latin typeface="Georgia" charset="0"/>
              </a:rPr>
            </a:br>
            <a:r>
              <a:rPr lang="en-US" altLang="ko-KR" sz="2400" dirty="0" smtClean="0">
                <a:latin typeface="Georgia" charset="0"/>
              </a:rPr>
              <a:t>[</a:t>
            </a:r>
            <a:r>
              <a:rPr lang="en-US" altLang="ko-KR" sz="2400" dirty="0">
                <a:latin typeface="Georgia" charset="0"/>
              </a:rPr>
              <a:t>Lin04, BPS06, Goy12, AGJ+12, GKOV12]</a:t>
            </a:r>
          </a:p>
          <a:p>
            <a:pPr lvl="1"/>
            <a:endParaRPr lang="en-US" altLang="ko-KR" sz="2400" dirty="0">
              <a:latin typeface="Georgia" charset="0"/>
            </a:endParaRPr>
          </a:p>
          <a:p>
            <a:r>
              <a:rPr lang="en-US" altLang="ko-KR" sz="2400" dirty="0">
                <a:latin typeface="Georgia" charset="0"/>
              </a:rPr>
              <a:t>Why so tough to construct concurrently secure protocols</a:t>
            </a:r>
            <a:r>
              <a:rPr lang="en-US" altLang="ko-KR" sz="2400" dirty="0" smtClean="0">
                <a:latin typeface="Georgia" charset="0"/>
              </a:rPr>
              <a:t>?</a:t>
            </a:r>
            <a:endParaRPr lang="en-US" altLang="ko-KR" sz="2400" dirty="0">
              <a:latin typeface="Georgia" charset="0"/>
            </a:endParaRPr>
          </a:p>
          <a:p>
            <a:pPr lvl="1">
              <a:lnSpc>
                <a:spcPct val="80000"/>
              </a:lnSpc>
            </a:pPr>
            <a:r>
              <a:rPr lang="en-US" altLang="ko-KR" sz="2400" dirty="0">
                <a:latin typeface="Georgia" charset="0"/>
              </a:rPr>
              <a:t>Rewinding is problematic in concurrent setting.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>
                <a:latin typeface="Georgia" charset="0"/>
              </a:rPr>
              <a:t>Simulator needs to recursively rewind </a:t>
            </a:r>
            <a:r>
              <a:rPr lang="en-US" altLang="ko-KR" sz="2400" dirty="0">
                <a:solidFill>
                  <a:srgbClr val="FF0000"/>
                </a:solidFill>
                <a:latin typeface="Georgia" charset="0"/>
              </a:rPr>
              <a:t>the nested </a:t>
            </a:r>
            <a:r>
              <a:rPr lang="en-US" altLang="ko-KR" sz="2400" dirty="0" smtClean="0">
                <a:solidFill>
                  <a:srgbClr val="FF0000"/>
                </a:solidFill>
                <a:latin typeface="Georgia" charset="0"/>
              </a:rPr>
              <a:t>sessions</a:t>
            </a:r>
          </a:p>
          <a:p>
            <a:pPr lvl="1">
              <a:lnSpc>
                <a:spcPct val="80000"/>
              </a:lnSpc>
            </a:pPr>
            <a:r>
              <a:rPr lang="en-US" altLang="ko-KR" sz="2400" dirty="0" smtClean="0">
                <a:latin typeface="Georgia" charset="0"/>
              </a:rPr>
              <a:t>Simulation time blown up</a:t>
            </a:r>
            <a:endParaRPr lang="en-US" altLang="ko-KR" sz="2400" dirty="0">
              <a:latin typeface="Georgia" charset="0"/>
            </a:endParaRPr>
          </a:p>
          <a:p>
            <a:pPr lvl="1"/>
            <a:endParaRPr lang="en-US" altLang="ko-KR" sz="2400" dirty="0">
              <a:latin typeface="Georgi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4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6B398-6F2D-6C4F-9078-93E86B60F7EE}" type="slidenum">
              <a:rPr lang="en-US" altLang="ko-KR"/>
              <a:pPr/>
              <a:t>9</a:t>
            </a:fld>
            <a:endParaRPr lang="en-US" altLang="ko-KR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00008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altLang="ko-KR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Avoiding the trouble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763000" cy="5029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Trusted party setup (CRS, …) [CF01, CLOS02, …]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A single trusted entity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Trusted by every party</a:t>
            </a:r>
          </a:p>
          <a:p>
            <a:pPr lvl="1">
              <a:lnSpc>
                <a:spcPct val="90000"/>
              </a:lnSpc>
            </a:pPr>
            <a:endParaRPr lang="en-US" altLang="ko-KR" sz="200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Public-Key registration (BPK) [CGGM02, …]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A single entity registers public keys of parties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No trust needed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Bounds the number of sessions to rewind</a:t>
            </a:r>
          </a:p>
          <a:p>
            <a:pPr lvl="1">
              <a:lnSpc>
                <a:spcPct val="90000"/>
              </a:lnSpc>
            </a:pPr>
            <a:endParaRPr lang="en-US" altLang="ko-KR" sz="200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Key authorization [BCNP04, …]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Resembles public key authorization infrastructure</a:t>
            </a:r>
          </a:p>
          <a:p>
            <a:pPr lvl="1">
              <a:lnSpc>
                <a:spcPct val="90000"/>
              </a:lnSpc>
            </a:pPr>
            <a:endParaRPr lang="en-US" altLang="ko-KR" sz="200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Relaxation of simulation requirement</a:t>
            </a:r>
          </a:p>
          <a:p>
            <a:pPr lvl="1">
              <a:lnSpc>
                <a:spcPct val="90000"/>
              </a:lnSpc>
            </a:pPr>
            <a:r>
              <a:rPr lang="en-US" altLang="ko-KR" sz="2000">
                <a:latin typeface="Georgia" charset="0"/>
                <a:ea typeface="궁서" charset="0"/>
                <a:cs typeface="궁서" charset="0"/>
              </a:rPr>
              <a:t>Super-polynomial time simulation [</a:t>
            </a:r>
            <a:r>
              <a:rPr kumimoji="0" lang="en-US" altLang="ko-KR" sz="2000">
                <a:latin typeface="Georgia" charset="0"/>
              </a:rPr>
              <a:t>Pas03,PS04,BS05, GGJS11]</a:t>
            </a:r>
            <a:endParaRPr lang="en-US" altLang="ko-KR" sz="200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endParaRPr lang="en-US" altLang="ko-KR" sz="2000">
              <a:latin typeface="Georgia" charset="0"/>
              <a:ea typeface="궁서" charset="0"/>
              <a:cs typeface="궁서" charset="0"/>
            </a:endParaRPr>
          </a:p>
          <a:p>
            <a:pPr>
              <a:lnSpc>
                <a:spcPct val="90000"/>
              </a:lnSpc>
            </a:pPr>
            <a:endParaRPr lang="en-US" altLang="ko-KR" sz="2400">
              <a:latin typeface="Georgia" charset="0"/>
              <a:ea typeface="궁서" charset="0"/>
              <a:cs typeface="궁서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4169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1138</TotalTime>
  <Words>1348</Words>
  <Application>Microsoft Macintosh PowerPoint</Application>
  <PresentationFormat>On-screen Show (4:3)</PresentationFormat>
  <Paragraphs>314</Paragraphs>
  <Slides>28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Office Theme</vt:lpstr>
      <vt:lpstr>Equation</vt:lpstr>
      <vt:lpstr>Cross-Domain Secure Computation</vt:lpstr>
      <vt:lpstr>Secure Computation [Yao, GMW]</vt:lpstr>
      <vt:lpstr>Secure Computation [GMW]</vt:lpstr>
      <vt:lpstr>Secure Computation [GMW]</vt:lpstr>
      <vt:lpstr>(Black-box) Simulator S</vt:lpstr>
      <vt:lpstr>Tough life in Internet world</vt:lpstr>
      <vt:lpstr>Concurrent Security [DDN92, DNS98]</vt:lpstr>
      <vt:lpstr>Dark Side of Concurrent security</vt:lpstr>
      <vt:lpstr>Avoiding the trouble</vt:lpstr>
      <vt:lpstr>Overview of Our Results</vt:lpstr>
      <vt:lpstr>Motivating Scenario</vt:lpstr>
      <vt:lpstr>Cross-Domain (CD) Model</vt:lpstr>
      <vt:lpstr>Cross-Domain (CD) Model</vt:lpstr>
      <vt:lpstr>Cross-Domain (CD) Model</vt:lpstr>
      <vt:lpstr>Cross-Domain (CD) Model</vt:lpstr>
      <vt:lpstr>Cross-Domain (CD) Model</vt:lpstr>
      <vt:lpstr>Comparisons to other models</vt:lpstr>
      <vt:lpstr>Generalization of BPK model</vt:lpstr>
      <vt:lpstr>Main Theorems</vt:lpstr>
      <vt:lpstr>PowerPoint Presentation</vt:lpstr>
      <vt:lpstr>Intuition on  the constant round protocol</vt:lpstr>
      <vt:lpstr>Simulation Intuitions</vt:lpstr>
      <vt:lpstr>Impossibility of cross-domain secure computation</vt:lpstr>
      <vt:lpstr>High-level Proof of Impossibility</vt:lpstr>
      <vt:lpstr>High-level Proof of Impossibility</vt:lpstr>
      <vt:lpstr>Final Step towards the impossibility</vt:lpstr>
      <vt:lpstr>Open Problems</vt:lpstr>
      <vt:lpstr>PowerPoint Presentation</vt:lpstr>
    </vt:vector>
  </TitlesOfParts>
  <Company>HRL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Cross-Domain Secure Protocols</dc:title>
  <dc:creator>Chongwon Cho</dc:creator>
  <cp:lastModifiedBy>Chongwon Cho</cp:lastModifiedBy>
  <cp:revision>123</cp:revision>
  <dcterms:created xsi:type="dcterms:W3CDTF">2014-03-24T06:07:11Z</dcterms:created>
  <dcterms:modified xsi:type="dcterms:W3CDTF">2014-03-31T01:06:25Z</dcterms:modified>
</cp:coreProperties>
</file>