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4"/>
  </p:notesMasterIdLst>
  <p:sldIdLst>
    <p:sldId id="257" r:id="rId2"/>
    <p:sldId id="339" r:id="rId3"/>
    <p:sldId id="326" r:id="rId4"/>
    <p:sldId id="322" r:id="rId5"/>
    <p:sldId id="324" r:id="rId6"/>
    <p:sldId id="323" r:id="rId7"/>
    <p:sldId id="328" r:id="rId8"/>
    <p:sldId id="327" r:id="rId9"/>
    <p:sldId id="330" r:id="rId10"/>
    <p:sldId id="341" r:id="rId11"/>
    <p:sldId id="329" r:id="rId12"/>
    <p:sldId id="333" r:id="rId13"/>
    <p:sldId id="334" r:id="rId14"/>
    <p:sldId id="331" r:id="rId15"/>
    <p:sldId id="332" r:id="rId16"/>
    <p:sldId id="335" r:id="rId17"/>
    <p:sldId id="336" r:id="rId18"/>
    <p:sldId id="337" r:id="rId19"/>
    <p:sldId id="338" r:id="rId20"/>
    <p:sldId id="340" r:id="rId21"/>
    <p:sldId id="342" r:id="rId22"/>
    <p:sldId id="320" r:id="rId23"/>
  </p:sldIdLst>
  <p:sldSz cx="9144000" cy="6858000" type="screen4x3"/>
  <p:notesSz cx="6797675" cy="9872663"/>
  <p:embeddedFontLst>
    <p:embeddedFont>
      <p:font typeface="Cambria Math" panose="02040503050406030204" pitchFamily="18" charset="0"/>
      <p:regular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99"/>
    <a:srgbClr val="00FF00"/>
    <a:srgbClr val="FF0000"/>
    <a:srgbClr val="666633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248" y="-90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E991DB-C7CF-4B8D-A43B-FE2AD31ED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5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ADBD566-23FC-4C28-8196-2CEF08CBFC24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A7DBACD-CDD4-4B25-A7B5-10A106366E7F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A7DBACD-CDD4-4B25-A7B5-10A106366E7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50AE-2EED-4253-BB33-E3D5239C6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5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D7E0-FAF7-4236-84A8-C5D62701A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9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6ABD9-8B8E-4F7F-BDBE-EF6AFFCF1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D1FA-F0E6-49C9-927B-ED457B495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0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45EB-61D1-45B1-ACE1-88E92C558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84A7-32D6-4080-9408-BB29B8D6D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6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CEF7-8EDF-4BB1-9D07-DD7040D47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7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995D-437B-460B-909D-F8B893F28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2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0052-357C-4006-AA89-A7D9CA7C6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03FD-9E65-46B8-823E-A349D7614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477D-B973-4FBC-8E9A-CE619DD8A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63BD491-B4B1-425D-BD0F-1CCAFE543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wmf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/>
            </a:r>
            <a:br>
              <a:rPr lang="da-DK" dirty="0" smtClean="0"/>
            </a:br>
            <a:r>
              <a:rPr lang="da-DK" sz="2800" dirty="0" smtClean="0"/>
              <a:t>Fine-Tuning Groth-Sahai Proofs</a:t>
            </a:r>
            <a:endParaRPr lang="en-US" sz="2800" dirty="0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Alex Escala</a:t>
            </a:r>
          </a:p>
          <a:p>
            <a:pPr eaLnBrk="1" hangingPunct="1"/>
            <a:r>
              <a:rPr lang="da-DK" dirty="0" smtClean="0"/>
              <a:t>Scytl Secure Electronic Voting</a:t>
            </a:r>
          </a:p>
          <a:p>
            <a:pPr eaLnBrk="1" hangingPunct="1"/>
            <a:endParaRPr lang="da-DK" dirty="0"/>
          </a:p>
          <a:p>
            <a:pPr eaLnBrk="1" hangingPunct="1"/>
            <a:r>
              <a:rPr lang="da-DK" dirty="0" smtClean="0"/>
              <a:t>Jens Groth</a:t>
            </a:r>
          </a:p>
          <a:p>
            <a:pPr eaLnBrk="1" hangingPunct="1"/>
            <a:r>
              <a:rPr lang="da-DK" dirty="0" smtClean="0"/>
              <a:t>University College London</a:t>
            </a:r>
          </a:p>
          <a:p>
            <a:pPr eaLnBrk="1" hangingPunct="1"/>
            <a:r>
              <a:rPr lang="da-DK" dirty="0" smtClean="0"/>
              <a:t/>
            </a:r>
            <a:br>
              <a:rPr lang="da-DK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Type-based commit-and-prove system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132857"/>
                <a:ext cx="8856984" cy="4032994"/>
              </a:xfrm>
            </p:spPr>
            <p:txBody>
              <a:bodyPr/>
              <a:lstStyle/>
              <a:p>
                <a:r>
                  <a:rPr lang="en-GB" dirty="0" smtClean="0"/>
                  <a:t>We commit to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𝑤</m:t>
                    </m:r>
                    <m:r>
                      <a:rPr lang="en-GB" b="0" i="1" smtClean="0">
                        <a:latin typeface="Cambria Math"/>
                      </a:rPr>
                      <m:t>=(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with a public part (type)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 smtClean="0"/>
                  <a:t> and a (potentially) private part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Gen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generates a commitment key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𝑐𝑘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Com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𝑐𝑘</m:t>
                    </m:r>
                    <m:r>
                      <a:rPr lang="en-GB" b="0" i="1" smtClean="0">
                        <a:latin typeface="Cambria Math"/>
                      </a:rPr>
                      <m:t>;</m:t>
                    </m:r>
                    <m:r>
                      <a:rPr lang="en-GB" b="0" i="1" smtClean="0">
                        <a:latin typeface="Cambria Math"/>
                      </a:rPr>
                      <m:t>𝑤</m:t>
                    </m:r>
                    <m:r>
                      <a:rPr lang="en-GB" b="0" i="1" smtClean="0">
                        <a:latin typeface="Cambria Math"/>
                      </a:rPr>
                      <m:t>;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generates commitment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𝑤</m:t>
                    </m:r>
                    <m:r>
                      <a:rPr lang="en-GB" b="0" i="1" smtClean="0">
                        <a:latin typeface="Cambria Math"/>
                      </a:rPr>
                      <m:t>=(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Prove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𝑐𝑘</m:t>
                    </m:r>
                    <m:r>
                      <a:rPr lang="en-GB" b="0" i="1" smtClean="0">
                        <a:latin typeface="Cambria Math"/>
                      </a:rPr>
                      <m:t>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generates proof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 smtClean="0"/>
                  <a:t> for commitments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containing witnesses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certifying the veracity of the statement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Verify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𝑐𝑘</m:t>
                    </m:r>
                    <m:r>
                      <a:rPr lang="en-GB" b="0" i="1" smtClean="0">
                        <a:latin typeface="Cambria Math"/>
                      </a:rPr>
                      <m:t>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,…,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verifies the proof and either accepts or rejects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132857"/>
                <a:ext cx="8856984" cy="4032994"/>
              </a:xfrm>
              <a:blipFill rotWithShape="1">
                <a:blip r:embed="rId2"/>
                <a:stretch>
                  <a:fillRect l="-1170" t="-1513" b="-10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E995D-437B-460B-909D-F8B893F289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Commitments to elements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𝑯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51" t="-5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</p:spPr>
            <p:txBody>
              <a:bodyPr/>
              <a:lstStyle/>
              <a:p>
                <a:r>
                  <a:rPr lang="en-GB" dirty="0" smtClean="0"/>
                  <a:t>Common reference string contains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GB" dirty="0" smtClean="0"/>
                  <a:t>    	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𝜌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b="0" dirty="0" smtClean="0"/>
                  <a:t>)</a:t>
                </a:r>
              </a:p>
              <a:p>
                <a:r>
                  <a:rPr lang="en-GB" dirty="0" smtClean="0"/>
                  <a:t>Commitment to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;</m:t>
                        </m:r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(0,1)</m:t>
                    </m:r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𝑟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𝑠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>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br>
                  <a:rPr lang="en-GB" dirty="0" smtClean="0"/>
                </a:br>
                <a:r>
                  <a:rPr lang="en-GB" dirty="0" smtClean="0"/>
                  <a:t>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=(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  <m:r>
                          <a:rPr lang="en-GB" b="0" i="1" smtClean="0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𝜓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  <m:r>
                          <a:rPr lang="en-GB" b="0" i="1" smtClean="0">
                            <a:latin typeface="Cambria Math"/>
                          </a:rPr>
                          <m:t>𝜌</m:t>
                        </m:r>
                      </m:e>
                    </m:d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This is an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encryption of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en-GB" dirty="0" smtClean="0"/>
              </a:p>
              <a:p>
                <a:r>
                  <a:rPr lang="en-GB" dirty="0" smtClean="0"/>
                  <a:t>Zero-knowledge simulation uses CRS with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−(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This makes the commitment perfectly hiding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  <a:blipFill rotWithShape="1">
                <a:blip r:embed="rId3"/>
                <a:stretch>
                  <a:fillRect l="-1220" t="-1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E995D-437B-460B-909D-F8B893F289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err="1" smtClean="0"/>
                  <a:t>ElGamal</a:t>
                </a:r>
                <a:r>
                  <a:rPr lang="en-GB" dirty="0" smtClean="0"/>
                  <a:t> encryption of elements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𝑯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51" t="-5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</p:spPr>
            <p:txBody>
              <a:bodyPr/>
              <a:lstStyle/>
              <a:p>
                <a:r>
                  <a:rPr lang="en-GB" dirty="0" smtClean="0"/>
                  <a:t>Common reference string contains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GB" dirty="0" smtClean="0"/>
                  <a:t>    	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𝜌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b="0" dirty="0" smtClean="0"/>
                  <a:t>)</a:t>
                </a:r>
              </a:p>
              <a:p>
                <a:r>
                  <a:rPr lang="en-GB" dirty="0" err="1" smtClean="0"/>
                  <a:t>ElGamal</a:t>
                </a:r>
                <a:r>
                  <a:rPr lang="en-GB" dirty="0" smtClean="0"/>
                  <a:t> encryption of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;</m:t>
                        </m:r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(0,1)</m:t>
                    </m:r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𝑟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>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br>
                  <a:rPr lang="en-GB" dirty="0" smtClean="0"/>
                </a:br>
                <a:r>
                  <a:rPr lang="en-GB" dirty="0" smtClean="0"/>
                  <a:t>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=(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𝜓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Using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encryption can save computation and reduce proof sizes</a:t>
                </a:r>
              </a:p>
              <a:p>
                <a:r>
                  <a:rPr lang="en-GB" dirty="0" smtClean="0"/>
                  <a:t>Zero-knowledge simulation uses CRS with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−(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err="1" smtClean="0"/>
                  <a:t>ElGamal</a:t>
                </a:r>
                <a:r>
                  <a:rPr lang="en-GB" dirty="0" smtClean="0"/>
                  <a:t> encryption is not perfectly hiding, so be careful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  <a:blipFill rotWithShape="1">
                <a:blip r:embed="rId3"/>
                <a:stretch>
                  <a:fillRect l="-1220" t="-1366" r="-790" b="-7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E995D-437B-460B-909D-F8B893F289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Public constants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𝑯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51" t="-5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</p:spPr>
            <p:txBody>
              <a:bodyPr/>
              <a:lstStyle/>
              <a:p>
                <a:r>
                  <a:rPr lang="en-GB" dirty="0" smtClean="0"/>
                  <a:t>Common reference string contains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GB" dirty="0" smtClean="0"/>
                  <a:t>    	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𝜌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b="0" dirty="0" smtClean="0"/>
                  <a:t>)</a:t>
                </a:r>
              </a:p>
              <a:p>
                <a:r>
                  <a:rPr lang="en-GB" dirty="0" smtClean="0"/>
                  <a:t>Public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dirty="0" smtClean="0"/>
                  <a:t> can be trivially committed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;0,0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(0,1)</m:t>
                    </m:r>
                    <m:r>
                      <a:rPr lang="en-GB" b="0" i="1" dirty="0" smtClean="0">
                        <a:latin typeface="Cambria Math"/>
                      </a:rPr>
                      <m:t>+0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>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br>
                  <a:rPr lang="en-GB" dirty="0" smtClean="0"/>
                </a:br>
                <a:r>
                  <a:rPr lang="en-GB" dirty="0" smtClean="0"/>
                  <a:t>		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=(0, 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This is easily verifiable as commitment to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en-GB" dirty="0" smtClean="0"/>
              </a:p>
              <a:p>
                <a:r>
                  <a:rPr lang="en-GB" dirty="0" smtClean="0"/>
                  <a:t>Simplifies pairing product equations to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⋅</m:t>
                    </m:r>
                    <m:r>
                      <a:rPr lang="en-GB" b="1" dirty="0">
                        <a:latin typeface="Cambria Math"/>
                      </a:rPr>
                      <m:t>𝚪</m:t>
                    </m:r>
                    <m:acc>
                      <m:accPr>
                        <m:chr m:val="̌"/>
                        <m:ctrlPr>
                          <a:rPr lang="en-GB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dirty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some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’s may be public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or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encrypted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132856"/>
                <a:ext cx="8489950" cy="4464495"/>
              </a:xfrm>
              <a:blipFill rotWithShape="1">
                <a:blip r:embed="rId3"/>
                <a:stretch>
                  <a:fillRect l="-1220" t="-1366" b="-8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E995D-437B-460B-909D-F8B893F289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Type-based commitments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844824"/>
                <a:ext cx="8489950" cy="5013175"/>
              </a:xfrm>
            </p:spPr>
            <p:txBody>
              <a:bodyPr/>
              <a:lstStyle/>
              <a:p>
                <a:r>
                  <a:rPr lang="en-GB" dirty="0" smtClean="0"/>
                  <a:t>Generalize commitment scheme to allow many different types of commitments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𝑝𝑢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0" dirty="0" smtClean="0"/>
                  <a:t> commit to public element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GB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𝑒𝑛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 smtClean="0"/>
                  <a:t> commit by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encrypting element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 smtClean="0"/>
                  <a:t> commit using Groth-Sahai commitment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𝑏𝑎𝑠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 smtClean="0"/>
                  <a:t> commit to (public) element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Similar types for elements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dirty="0" smtClean="0"/>
                  <a:t> and also types for committing to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GB" b="1" dirty="0" smtClean="0"/>
              </a:p>
              <a:p>
                <a:r>
                  <a:rPr lang="en-GB" dirty="0" smtClean="0"/>
                  <a:t>Commitment format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𝑐𝑘</m:t>
                    </m:r>
                    <m:r>
                      <a:rPr lang="en-GB" b="0" i="1" smtClean="0">
                        <a:latin typeface="Cambria Math"/>
                      </a:rPr>
                      <m:t>;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;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where we view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 smtClean="0"/>
                  <a:t> as a public part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as a (potentially private) part of the committed message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844824"/>
                <a:ext cx="8489950" cy="5013175"/>
              </a:xfrm>
              <a:blipFill rotWithShape="1">
                <a:blip r:embed="rId2"/>
                <a:stretch>
                  <a:fillRect l="-1220" t="-1217" r="-1795" b="-1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base type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700808"/>
                <a:ext cx="8489950" cy="49685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𝑏𝑎𝑠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acc>
                                  <m:accPr>
                                    <m:chr m:val="̌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̌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acc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;0,0 </m:t>
                        </m:r>
                      </m:e>
                    </m:d>
                  </m:oMath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(0,1)+0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+0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=(0,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Why not just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𝑝𝑢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?</a:t>
                </a:r>
              </a:p>
              <a:p>
                <a:r>
                  <a:rPr lang="en-GB" dirty="0" smtClean="0"/>
                  <a:t>Because in general we do not know discrete logarithm of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b="0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𝑝𝑢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 but for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GB" b="0" dirty="0" smtClean="0"/>
                  <a:t> we do, which helps in the zero-knowledge simulation</a:t>
                </a:r>
              </a:p>
              <a:p>
                <a:r>
                  <a:rPr lang="en-GB" dirty="0" smtClean="0"/>
                  <a:t>In general Groth-Sahai proofs are not (directly) zero-knowledge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b="1" i="1" dirty="0" smtClean="0"/>
                  <a:t> </a:t>
                </a:r>
                <a:r>
                  <a:rPr lang="en-GB" dirty="0" smtClean="0"/>
                  <a:t>involves pairings of public elements, but as it turns out they are zero-knowledge if the discrete logarithms are known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700808"/>
                <a:ext cx="8489950" cy="4968552"/>
              </a:xfrm>
              <a:blipFill rotWithShape="1">
                <a:blip r:embed="rId2"/>
                <a:stretch>
                  <a:fillRect l="-1220" b="-2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89950" cy="1296988"/>
          </a:xfrm>
        </p:spPr>
        <p:txBody>
          <a:bodyPr/>
          <a:lstStyle/>
          <a:p>
            <a:r>
              <a:rPr lang="en-GB" dirty="0" smtClean="0"/>
              <a:t>Commitments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556792"/>
                <a:ext cx="8489950" cy="4609059"/>
              </a:xfrm>
            </p:spPr>
            <p:txBody>
              <a:bodyPr/>
              <a:lstStyle/>
              <a:p>
                <a:r>
                  <a:rPr lang="en-GB" dirty="0" smtClean="0"/>
                  <a:t>All commitments to elements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GB" dirty="0" smtClean="0"/>
                  <a:t> are of the form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𝑐𝑜𝑚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𝑡𝑦𝑝𝑒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for some types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|…|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be a matrix of the commitments, then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en-GB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GB" i="1" dirty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>
                              <a:latin typeface="Cambria Math"/>
                            </a:rPr>
                            <m:t>𝒗</m:t>
                          </m:r>
                        </m:e>
                      </m:acc>
                      <m:sSub>
                        <m:sSubPr>
                          <m:ctrlPr>
                            <a:rPr lang="en-GB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dirty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GB" b="1" i="1" dirty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>
                              <a:latin typeface="Cambria Math"/>
                            </a:rPr>
                            <m:t>𝒘</m:t>
                          </m:r>
                        </m:e>
                      </m:acc>
                      <m:sSub>
                        <m:sSubPr>
                          <m:ctrlPr>
                            <a:rPr lang="en-GB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dirty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GB" b="1" i="1" dirty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GB" b="1" dirty="0" smtClean="0"/>
              </a:p>
              <a:p>
                <a:r>
                  <a:rPr lang="en-GB" dirty="0" smtClean="0"/>
                  <a:t>Similarly, the </a:t>
                </a:r>
                <a:r>
                  <a:rPr lang="en-GB" dirty="0"/>
                  <a:t>matrix </a:t>
                </a:r>
                <a:r>
                  <a:rPr lang="en-GB" dirty="0" smtClean="0"/>
                  <a:t>of commitments </a:t>
                </a:r>
                <a:r>
                  <a:rPr lang="en-GB" dirty="0"/>
                  <a:t>to elements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dirty="0" smtClean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GB" b="1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d>
                        <m:dPr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GB" b="1" i="1" dirty="0" smtClean="0">
                              <a:latin typeface="Cambria Math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̌"/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GB" b="1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GB" b="1" i="1" dirty="0" smtClean="0">
                              <a:latin typeface="Cambria Math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̌"/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556792"/>
                <a:ext cx="8489950" cy="4609059"/>
              </a:xfrm>
              <a:blipFill rotWithShape="1">
                <a:blip r:embed="rId2"/>
                <a:stretch>
                  <a:fillRect l="-1220" t="-1058" b="-13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916833"/>
                <a:ext cx="8633966" cy="4249018"/>
              </a:xfrm>
            </p:spPr>
            <p:txBody>
              <a:bodyPr/>
              <a:lstStyle/>
              <a:p>
                <a:r>
                  <a:rPr lang="en-GB" dirty="0" smtClean="0"/>
                  <a:t>The equation to be proved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The proof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̌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̌"/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sub>
                    </m:sSub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b="0" i="0" dirty="0" smtClean="0">
                          <a:latin typeface="Cambria Math"/>
                        </a:rPr>
                        <m:t>Γ</m:t>
                      </m:r>
                      <m:acc>
                        <m:accPr>
                          <m:chr m:val="̌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</a:rPr>
                            <m:t>𝒘</m:t>
                          </m:r>
                        </m:e>
                      </m:acc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̌"/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̌"/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Completeness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acc>
                          <m:accPr>
                            <m:chr m:val="̂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GB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sSub>
                          <m:sSubPr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GB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  <m:sSub>
                          <m:sSubPr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̌"/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𝒚</m:t>
                            </m:r>
                          </m:e>
                        </m:acc>
                        <m:d>
                          <m:dPr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  <m:acc>
                          <m:accPr>
                            <m:chr m:val="̌"/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en-GB" b="1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  <m:acc>
                          <m:accPr>
                            <m:chr m:val="̌"/>
                            <m:ctrlPr>
                              <a:rPr lang="en-GB" b="1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 dirty="0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          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GB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m:rPr>
                        <m:sty m:val="p"/>
                      </m:rPr>
                      <a:rPr lang="en-GB" dirty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GB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GB" b="1" i="1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something</m:t>
                    </m:r>
                    <m:r>
                      <a:rPr lang="en-GB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with</m:t>
                    </m:r>
                    <m:r>
                      <a:rPr lang="en-GB" b="1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 =0+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something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randomized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916833"/>
                <a:ext cx="8633966" cy="4249018"/>
              </a:xfrm>
              <a:blipFill rotWithShape="1">
                <a:blip r:embed="rId2"/>
                <a:stretch>
                  <a:fillRect l="-1201" t="-1435" b="-6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standard CRS has vectors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𝝃</m:t>
                    </m:r>
                    <m:r>
                      <a:rPr lang="en-GB" b="1" i="1" smtClean="0">
                        <a:latin typeface="Cambria Math"/>
                      </a:rPr>
                      <m:t>,</m:t>
                    </m:r>
                    <m:r>
                      <a:rPr lang="en-GB" b="1" i="1" smtClean="0">
                        <a:latin typeface="Cambria Math"/>
                      </a:rPr>
                      <m:t>𝝍</m:t>
                    </m:r>
                    <m:r>
                      <a:rPr lang="en-GB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𝝃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 </m:t>
                      </m:r>
                      <m:r>
                        <a:rPr lang="en-GB" b="1" i="1" dirty="0" smtClean="0">
                          <a:latin typeface="Cambria Math"/>
                        </a:rPr>
                        <m:t>      </m:t>
                      </m:r>
                      <m:r>
                        <a:rPr lang="en-GB" b="1" i="1" dirty="0" smtClean="0">
                          <a:latin typeface="Cambria Math"/>
                        </a:rPr>
                        <m:t>𝝃</m:t>
                      </m:r>
                      <m:acc>
                        <m:accPr>
                          <m:chr m:val="̂"/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𝒘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 </m:t>
                      </m:r>
                      <m:r>
                        <a:rPr lang="en-GB" b="1" i="1" dirty="0" smtClean="0">
                          <a:latin typeface="Cambria Math"/>
                        </a:rPr>
                        <m:t>     </m:t>
                      </m:r>
                      <m:r>
                        <a:rPr lang="en-GB" b="1" i="1" dirty="0" smtClean="0">
                          <a:latin typeface="Cambria Math"/>
                        </a:rPr>
                        <m:t>𝝃</m:t>
                      </m:r>
                      <m:d>
                        <m:d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1" dirty="0" smtClean="0"/>
              </a:p>
              <a:p>
                <a:pPr marL="0" indent="0">
                  <a:buNone/>
                </a:pPr>
                <a:r>
                  <a:rPr lang="en-GB" b="1" dirty="0"/>
                  <a:t>	</a:t>
                </a:r>
                <a:r>
                  <a:rPr lang="en-GB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𝝍</m:t>
                    </m:r>
                    <m:r>
                      <a:rPr lang="en-GB" b="1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     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𝝍</m:t>
                    </m:r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GB" b="0" i="1" dirty="0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GB" b="1" i="1" dirty="0" smtClean="0">
                        <a:latin typeface="Cambria Math"/>
                      </a:rPr>
                      <m:t>𝝍</m:t>
                    </m:r>
                    <m:r>
                      <a:rPr lang="en-GB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𝝃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GB" b="1" i="1" smtClean="0">
                        <a:latin typeface="Cambria Math"/>
                      </a:rPr>
                      <m:t>𝝍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The verification equation gives 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𝝃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dirty="0">
                          <a:latin typeface="Cambria Math"/>
                        </a:rPr>
                        <m:t>Γ</m:t>
                      </m:r>
                      <m:acc>
                        <m:accPr>
                          <m:chr m:val="̌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GB" b="1" i="1" dirty="0" smtClean="0">
                          <a:latin typeface="Cambria Math"/>
                        </a:rPr>
                        <m:t>𝝍</m:t>
                      </m:r>
                      <m:r>
                        <a:rPr lang="en-GB" b="1" i="1" dirty="0">
                          <a:latin typeface="Cambria Math"/>
                        </a:rPr>
                        <m:t>=</m:t>
                      </m:r>
                      <m:r>
                        <a:rPr lang="en-GB" b="1" i="1" dirty="0" smtClean="0">
                          <a:latin typeface="Cambria Math"/>
                        </a:rPr>
                        <m:t>𝝃</m:t>
                      </m:r>
                      <m:d>
                        <m:dPr>
                          <m:ctrlPr>
                            <a:rPr lang="en-GB" b="1" i="1" dirty="0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1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 dirty="0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̌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acc>
                            </m:sub>
                          </m:sSub>
                          <m:r>
                            <a:rPr lang="en-GB" b="1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̌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</m:acc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̌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acc>
                            </m:sub>
                          </m:s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  <m:r>
                            <a:rPr lang="en-GB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̌"/>
                                  <m:ctrlPr>
                                    <a:rPr lang="en-GB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</m:acc>
                            </m:sub>
                          </m:s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𝝍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so for each equation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(</m:t>
                    </m:r>
                    <m:r>
                      <a:rPr lang="en-GB" b="1" i="1">
                        <a:latin typeface="Cambria Math"/>
                      </a:rPr>
                      <m:t>𝝃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GB" dirty="0">
                        <a:latin typeface="Cambria Math"/>
                      </a:rPr>
                      <m:t>Γ</m:t>
                    </m:r>
                    <m:r>
                      <a:rPr lang="en-GB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̌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GB" b="1" i="1" dirty="0">
                        <a:latin typeface="Cambria Math"/>
                      </a:rPr>
                      <m:t>𝝍</m:t>
                    </m:r>
                    <m:r>
                      <a:rPr lang="en-GB" b="1" i="1" dirty="0" smtClean="0">
                        <a:latin typeface="Cambria Math"/>
                      </a:rPr>
                      <m:t>)</m:t>
                    </m:r>
                    <m:r>
                      <a:rPr lang="en-GB" b="0" i="0" dirty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764" b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Zero-knowledge simulation for commitments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772816"/>
                <a:ext cx="8489950" cy="4393035"/>
              </a:xfrm>
            </p:spPr>
            <p:txBody>
              <a:bodyPr/>
              <a:lstStyle/>
              <a:p>
                <a:pPr marL="342900" lvl="1" indent="-342900">
                  <a:buFontTx/>
                  <a:buChar char="•"/>
                </a:pPr>
                <a:r>
                  <a:rPr lang="en-GB" sz="2800" dirty="0" smtClean="0"/>
                  <a:t>In the simulation, the CRS contains</a:t>
                </a:r>
                <a:br>
                  <a:rPr lang="en-GB" sz="2800" dirty="0" smtClean="0"/>
                </a:br>
                <a:r>
                  <a:rPr lang="en-GB" sz="280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𝜓</m:t>
                        </m:r>
                        <m:acc>
                          <m:accPr>
                            <m:chr m:val="̌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2800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sz="2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1" i="1"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GB" sz="2800" i="1" dirty="0">
                        <a:latin typeface="Cambria Math"/>
                      </a:rPr>
                      <m:t>=</m:t>
                    </m:r>
                    <m:r>
                      <a:rPr lang="en-GB" sz="2800" i="1" dirty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1" i="1" dirty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sz="2800" i="1" dirty="0">
                        <a:latin typeface="Cambria Math"/>
                      </a:rPr>
                      <m:t>−(</m:t>
                    </m:r>
                    <m:acc>
                      <m:accPr>
                        <m:chr m:val="̌"/>
                        <m:ctrlPr>
                          <a:rPr lang="en-GB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sz="2800" i="1" dirty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sz="2800" i="1" dirty="0">
                        <a:latin typeface="Cambria Math"/>
                      </a:rPr>
                      <m:t>)</m:t>
                    </m:r>
                  </m:oMath>
                </a14:m>
                <a:endParaRPr lang="en-GB" sz="2800" dirty="0"/>
              </a:p>
              <a:p>
                <a:r>
                  <a:rPr lang="en-GB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> are linearly independent, commitments using a simulated CRS are perfectly hiding</a:t>
                </a:r>
              </a:p>
              <a:p>
                <a:r>
                  <a:rPr lang="en-GB" dirty="0" smtClean="0"/>
                  <a:t>The simulator knows types, but not values. Simulates commitments as follows</a:t>
                </a:r>
              </a:p>
              <a:p>
                <a:pPr lvl="1"/>
                <a:r>
                  <a:rPr lang="en-GB" dirty="0" smtClean="0"/>
                  <a:t>Commits to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dirty="0" smtClean="0"/>
                  <a:t> instead of making real commitments</a:t>
                </a:r>
              </a:p>
              <a:p>
                <a:pPr lvl="1"/>
                <a:r>
                  <a:rPr lang="en-GB" dirty="0" smtClean="0"/>
                  <a:t>Can open base commitment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0,1</m:t>
                        </m:r>
                      </m:e>
                    </m:d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sz="2800" b="0" i="1" dirty="0" smtClean="0">
                        <a:latin typeface="Cambria Math"/>
                      </a:rPr>
                      <m:t>+</m:t>
                    </m:r>
                    <m:r>
                      <a:rPr lang="en-GB" sz="2800" b="0" i="1" dirty="0" smtClean="0">
                        <a:latin typeface="Cambria Math"/>
                      </a:rPr>
                      <m:t>𝜌</m:t>
                    </m:r>
                    <m:acc>
                      <m:accPr>
                        <m:chr m:val="̌"/>
                        <m:ctrlPr>
                          <a:rPr lang="en-GB" sz="28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sz="2800" b="1" i="1" dirty="0" smtClean="0">
                        <a:latin typeface="Cambria Math"/>
                      </a:rPr>
                      <m:t>−</m:t>
                    </m:r>
                    <m:acc>
                      <m:accPr>
                        <m:chr m:val="̌"/>
                        <m:ctrlPr>
                          <a:rPr lang="en-GB" sz="28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1" i="1" dirty="0" smtClean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>, i.e., it can interpret it as a commitment to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Makes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type commitments as encryptions of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dirty="0" smtClean="0"/>
                  <a:t> </a:t>
                </a:r>
              </a:p>
              <a:p>
                <a:pPr lvl="1"/>
                <a:r>
                  <a:rPr lang="en-GB" dirty="0" smtClean="0"/>
                  <a:t>Makes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𝑝𝑢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commitments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772816"/>
                <a:ext cx="8489950" cy="4393035"/>
              </a:xfrm>
              <a:blipFill rotWithShape="1">
                <a:blip r:embed="rId2"/>
                <a:stretch>
                  <a:fillRect l="-1220" t="-1389" r="-1795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Non-interactive zero-knowledge proofs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013176"/>
            <a:ext cx="8634288" cy="1152674"/>
          </a:xfrm>
        </p:spPr>
        <p:txBody>
          <a:bodyPr/>
          <a:lstStyle/>
          <a:p>
            <a:r>
              <a:rPr lang="en-GB" sz="2400" dirty="0" smtClean="0"/>
              <a:t>Completeness: Prover can prove true statements</a:t>
            </a:r>
          </a:p>
          <a:p>
            <a:r>
              <a:rPr lang="en-GB" sz="2400" dirty="0" smtClean="0"/>
              <a:t>Soundness: Prover cannot prove false statements</a:t>
            </a:r>
          </a:p>
          <a:p>
            <a:r>
              <a:rPr lang="en-GB" sz="2400" dirty="0" smtClean="0"/>
              <a:t>Zero-knowledge: Proofs does not reveal anything else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550879" y="3876063"/>
            <a:ext cx="128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69455" y="3414398"/>
            <a:ext cx="847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ym typeface="Symbol" pitchFamily="18" charset="2"/>
              </a:rPr>
              <a:t></a:t>
            </a:r>
            <a:endParaRPr lang="en-GB" dirty="0"/>
          </a:p>
        </p:txBody>
      </p:sp>
      <p:pic>
        <p:nvPicPr>
          <p:cNvPr id="7" name="Picture 25" descr="pe069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5453" y="2852936"/>
            <a:ext cx="1719645" cy="18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pe069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8" y="2925420"/>
            <a:ext cx="1799629" cy="1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77" y="2335210"/>
            <a:ext cx="190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03391" y="1873545"/>
            <a:ext cx="365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Common reference string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0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Zero-knowledge simulation for proofs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an equation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Γ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 the simulator needs to simulate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̌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acc>
                          <m:accPr>
                            <m:chr m:val="̌"/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i="1" dirty="0" smtClean="0">
                    <a:latin typeface="Cambria Math"/>
                  </a:rPr>
                  <a:t> </a:t>
                </a:r>
                <a:r>
                  <a:rPr lang="en-GB" dirty="0" smtClean="0"/>
                  <a:t>such that</a:t>
                </a: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dirty="0">
                          <a:latin typeface="Cambria Math"/>
                        </a:rPr>
                        <m:t>Γ</m:t>
                      </m:r>
                      <m:acc>
                        <m:accPr>
                          <m:chr m:val="̌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GB" i="1" dirty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1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 dirty="0">
                              <a:latin typeface="Cambria Math"/>
                            </a:rPr>
                            <m:t>𝒗</m:t>
                          </m:r>
                        </m:e>
                      </m:acc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/>
                            </a:rPr>
                            <m:t>𝒘</m:t>
                          </m:r>
                        </m:e>
                      </m:acc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̌"/>
                          <m:ctrlPr>
                            <a:rPr lang="en-GB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GB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̌"/>
                              <m:ctrlPr>
                                <a:rPr lang="en-GB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̌"/>
                          <m:ctrlPr>
                            <a:rPr lang="en-GB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Simulator can create proof if it knows openings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GB" b="0" i="1" dirty="0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𝒗</m:t>
                        </m:r>
                      </m:e>
                    </m:acc>
                    <m:sSub>
                      <m:sSubPr>
                        <m:ctrlPr>
                          <a:rPr lang="en-GB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GB" b="1" i="1" dirty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𝒘</m:t>
                        </m:r>
                      </m:e>
                    </m:acc>
                    <m:sSub>
                      <m:sSubPr>
                        <m:ctrlPr>
                          <a:rPr lang="en-GB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GB" b="1" i="1" dirty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  <m:d>
                      <m:dPr>
                        <m:ctrlPr>
                          <a:rPr lang="en-GB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GB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GB" b="1" i="1" dirty="0">
                            <a:latin typeface="Cambria Math"/>
                          </a:rPr>
                          <m:t>𝒚</m:t>
                        </m:r>
                      </m:sub>
                    </m:sSub>
                    <m:acc>
                      <m:accPr>
                        <m:chr m:val="̌"/>
                        <m:ctrlPr>
                          <a:rPr lang="en-GB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GB" b="1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GB" b="1" i="1" dirty="0">
                            <a:latin typeface="Cambria Math"/>
                          </a:rPr>
                          <m:t>𝒚</m:t>
                        </m:r>
                      </m:sub>
                    </m:sSub>
                    <m:acc>
                      <m:accPr>
                        <m:chr m:val="̌"/>
                        <m:ctrlPr>
                          <a:rPr lang="en-GB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or more generally, if for each non-zero matrix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it knows openings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:r>
                  <a:rPr lang="en-GB" sz="2000" dirty="0" smtClean="0"/>
                  <a:t>(Restrictions on use of </a:t>
                </a:r>
                <a:r>
                  <a:rPr lang="en-GB" sz="2000" dirty="0" err="1" smtClean="0"/>
                  <a:t>ElGamal</a:t>
                </a:r>
                <a:r>
                  <a:rPr lang="en-GB" sz="2000" dirty="0" smtClean="0"/>
                  <a:t> encryptions though in order for the security proof to work)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764" r="-1436" b="-18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Prover-chosen common reference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44" y="2499390"/>
            <a:ext cx="8489950" cy="3457575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Faster computation at the cost of sending a separate CRS and proving it is correct</a:t>
            </a:r>
          </a:p>
          <a:p>
            <a:pPr lvl="1"/>
            <a:r>
              <a:rPr lang="en-GB" dirty="0" smtClean="0"/>
              <a:t>Good trade-off when many proofs to the same verifiers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543639" y="4588267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71800" y="1983780"/>
            <a:ext cx="385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sym typeface="Symbol" pitchFamily="18" charset="2"/>
              </a:rPr>
              <a:t>Common reference string</a:t>
            </a:r>
          </a:p>
        </p:txBody>
      </p:sp>
      <p:pic>
        <p:nvPicPr>
          <p:cNvPr id="7" name="Picture 25" descr="pe069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319" y="2713385"/>
            <a:ext cx="2444803" cy="26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pe069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96" y="2816434"/>
            <a:ext cx="2558516" cy="24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543638" y="3040095"/>
            <a:ext cx="1618177" cy="936104"/>
          </a:xfrm>
          <a:prstGeom prst="wedgeRoundRectCallout">
            <a:avLst>
              <a:gd name="adj1" fmla="val -68023"/>
              <a:gd name="adj2" fmla="val 39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will use this CRS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3639" y="4019292"/>
                <a:ext cx="161817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𝑝𝑘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39" y="4019292"/>
                <a:ext cx="1618177" cy="490199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6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988841"/>
                <a:ext cx="8489950" cy="4177010"/>
              </a:xfrm>
            </p:spPr>
            <p:txBody>
              <a:bodyPr/>
              <a:lstStyle/>
              <a:p>
                <a:r>
                  <a:rPr lang="en-GB" dirty="0" smtClean="0"/>
                  <a:t>Working in the SXDH setting we have fine-tuned Groth-Sahai proofs as follows</a:t>
                </a:r>
              </a:p>
              <a:p>
                <a:pPr lvl="1"/>
                <a:r>
                  <a:rPr lang="en-GB" dirty="0" smtClean="0"/>
                  <a:t>Simplified notation</a:t>
                </a:r>
              </a:p>
              <a:p>
                <a:pPr lvl="1"/>
                <a:r>
                  <a:rPr lang="en-GB" dirty="0" smtClean="0"/>
                  <a:t>Generalized to type-based commit-and-prove schemes</a:t>
                </a:r>
              </a:p>
              <a:p>
                <a:pPr lvl="1"/>
                <a:r>
                  <a:rPr lang="en-GB" dirty="0" smtClean="0"/>
                  <a:t>Enabled the use of </a:t>
                </a:r>
                <a:r>
                  <a:rPr lang="en-GB" dirty="0" err="1" smtClean="0"/>
                  <a:t>ElGamal</a:t>
                </a:r>
                <a:r>
                  <a:rPr lang="en-GB" dirty="0" smtClean="0"/>
                  <a:t> encryption</a:t>
                </a:r>
              </a:p>
              <a:p>
                <a:pPr lvl="1"/>
                <a:r>
                  <a:rPr lang="en-GB" dirty="0" smtClean="0"/>
                  <a:t>Allowed pairings of base elements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GB" dirty="0" smtClean="0"/>
                  <a:t> in equations</a:t>
                </a:r>
              </a:p>
              <a:p>
                <a:pPr lvl="1"/>
                <a:r>
                  <a:rPr lang="en-GB" dirty="0" smtClean="0"/>
                  <a:t>Permitted the prover to choose her own CRS </a:t>
                </a:r>
                <a:endParaRPr lang="en-GB" dirty="0"/>
              </a:p>
              <a:p>
                <a:r>
                  <a:rPr lang="en-GB" dirty="0" smtClean="0"/>
                  <a:t>Weak </a:t>
                </a:r>
                <a:r>
                  <a:rPr lang="en-GB" dirty="0" err="1" smtClean="0"/>
                  <a:t>Boneh-Boyen</a:t>
                </a:r>
                <a:r>
                  <a:rPr lang="en-GB" dirty="0" smtClean="0"/>
                  <a:t> signatures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GB" b="0" i="1" smtClean="0">
                        <a:latin typeface="Cambria Math"/>
                      </a:rPr>
                      <m:t>⋅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⋅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988841"/>
                <a:ext cx="8489950" cy="4177010"/>
              </a:xfrm>
              <a:blipFill rotWithShape="1">
                <a:blip r:embed="rId2"/>
                <a:stretch>
                  <a:fillRect l="-1220" t="-1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395536" y="1772816"/>
                <a:ext cx="4680520" cy="1142598"/>
              </a:xfrm>
              <a:prstGeom prst="wedgeRectCallout">
                <a:avLst>
                  <a:gd name="adj1" fmla="val -27597"/>
                  <a:gd name="adj2" fmla="val 288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Commitment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may be reused many times, making a commit-and-prove scheme ideal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4680520" cy="1142598"/>
              </a:xfrm>
              <a:prstGeom prst="wedgeRectCallout">
                <a:avLst>
                  <a:gd name="adj1" fmla="val -27597"/>
                  <a:gd name="adj2" fmla="val 288494"/>
                </a:avLst>
              </a:prstGeom>
              <a:blipFill rotWithShape="1">
                <a:blip r:embed="rId3"/>
                <a:stretch>
                  <a:fillRect l="-1813" t="-1413" r="-19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2411760" y="3140968"/>
            <a:ext cx="4032448" cy="1133069"/>
          </a:xfrm>
          <a:prstGeom prst="wedgeRectCallout">
            <a:avLst>
              <a:gd name="adj1" fmla="val -38785"/>
              <a:gd name="adj2" fmla="val 1806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Save a couple of group elements in each proof by using </a:t>
            </a:r>
            <a:r>
              <a:rPr lang="en-GB" dirty="0" err="1" smtClean="0">
                <a:solidFill>
                  <a:schemeClr val="tx1"/>
                </a:solidFill>
              </a:rPr>
              <a:t>ElGamal</a:t>
            </a:r>
            <a:r>
              <a:rPr lang="en-GB" dirty="0" smtClean="0">
                <a:solidFill>
                  <a:schemeClr val="tx1"/>
                </a:solidFill>
              </a:rPr>
              <a:t> encryption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11960" y="4565628"/>
            <a:ext cx="3168352" cy="989053"/>
          </a:xfrm>
          <a:prstGeom prst="wedgeRectCallout">
            <a:avLst>
              <a:gd name="adj1" fmla="val -60373"/>
              <a:gd name="adj2" fmla="val 753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We can handle base elements directly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44008" y="5733256"/>
            <a:ext cx="3168352" cy="989053"/>
          </a:xfrm>
          <a:prstGeom prst="wedgeRectCallout">
            <a:avLst>
              <a:gd name="adj1" fmla="val -79212"/>
              <a:gd name="adj2" fmla="val 85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Prover can reduce computation by using own 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283968" y="630218"/>
            <a:ext cx="4680520" cy="1142598"/>
          </a:xfrm>
          <a:prstGeom prst="wedgeRectCallout">
            <a:avLst>
              <a:gd name="adj1" fmla="val -23527"/>
              <a:gd name="adj2" fmla="val 48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Size: Reduced from 16 to 6 group elements ~63%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Computation: Reduced ~40%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NIZK proofs</a:t>
            </a:r>
            <a:endParaRPr lang="en-US" dirty="0" smtClean="0"/>
          </a:p>
        </p:txBody>
      </p:sp>
      <p:graphicFrame>
        <p:nvGraphicFramePr>
          <p:cNvPr id="1443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0764"/>
              </p:ext>
            </p:extLst>
          </p:nvPr>
        </p:nvGraphicFramePr>
        <p:xfrm>
          <a:off x="323850" y="2565400"/>
          <a:ext cx="8489950" cy="3457575"/>
        </p:xfrm>
        <a:graphic>
          <a:graphicData uri="http://schemas.openxmlformats.org/drawingml/2006/table">
            <a:tbl>
              <a:tblPr/>
              <a:tblGrid>
                <a:gridCol w="2830513"/>
                <a:gridCol w="2828925"/>
                <a:gridCol w="2830512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Circuit SAT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Pratical pairing-based statements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Inefficient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3276599" y="3875088"/>
            <a:ext cx="287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0" dirty="0" smtClean="0">
                <a:solidFill>
                  <a:schemeClr val="tx1"/>
                </a:solidFill>
              </a:rPr>
              <a:t>Statistical sampling techniques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3276600" y="5013325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0" dirty="0">
                <a:solidFill>
                  <a:schemeClr val="tx1"/>
                </a:solidFill>
              </a:rPr>
              <a:t>Groth-Ostrovsky-</a:t>
            </a:r>
            <a:br>
              <a:rPr lang="da-DK" sz="2400" b="0" dirty="0">
                <a:solidFill>
                  <a:schemeClr val="tx1"/>
                </a:solidFill>
              </a:rPr>
            </a:br>
            <a:r>
              <a:rPr lang="da-DK" sz="2400" b="0" dirty="0">
                <a:solidFill>
                  <a:schemeClr val="tx1"/>
                </a:solidFill>
              </a:rPr>
              <a:t>Sahai </a:t>
            </a:r>
            <a:r>
              <a:rPr lang="da-DK" sz="2400" b="0" dirty="0" smtClean="0">
                <a:solidFill>
                  <a:schemeClr val="tx1"/>
                </a:solidFill>
              </a:rPr>
              <a:t>2012 (2006)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6264275" y="4005263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0" dirty="0">
                <a:solidFill>
                  <a:schemeClr val="tx1"/>
                </a:solidFill>
              </a:rPr>
              <a:t>Groth </a:t>
            </a:r>
            <a:r>
              <a:rPr lang="da-DK" sz="2400" b="0" dirty="0" smtClean="0">
                <a:solidFill>
                  <a:schemeClr val="tx1"/>
                </a:solidFill>
              </a:rPr>
              <a:t>2006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6300788" y="5013325"/>
            <a:ext cx="2484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0" dirty="0">
                <a:solidFill>
                  <a:schemeClr val="tx1"/>
                </a:solidFill>
              </a:rPr>
              <a:t>Groth-Sahai </a:t>
            </a:r>
            <a:r>
              <a:rPr lang="da-DK" sz="2400" b="0" dirty="0" smtClean="0">
                <a:solidFill>
                  <a:schemeClr val="tx1"/>
                </a:solidFill>
              </a:rPr>
              <a:t>2012 (2008)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143250" y="3068959"/>
            <a:ext cx="2857500" cy="788665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>
                <a:solidFill>
                  <a:srgbClr val="FFFFFF"/>
                </a:solidFill>
              </a:rPr>
              <a:t>1 GB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976955" y="4056376"/>
            <a:ext cx="2857500" cy="821104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>
                <a:solidFill>
                  <a:srgbClr val="FFFFFF"/>
                </a:solidFill>
              </a:rPr>
              <a:t>1 KB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00063" y="1500188"/>
            <a:ext cx="8143875" cy="85725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>
                <a:solidFill>
                  <a:srgbClr val="FFFFFF"/>
                </a:solidFill>
              </a:rPr>
              <a:t>Statement: Here is a ciphertext and a document. The ciphertext contains a digital signature on the document.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6ABD9-8B8E-4F7F-BDBE-EF6AFFCF11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4284564" y="5826820"/>
            <a:ext cx="4032448" cy="989053"/>
          </a:xfrm>
          <a:prstGeom prst="wedgeRectCallout">
            <a:avLst>
              <a:gd name="adj1" fmla="val 20740"/>
              <a:gd name="adj2" fmla="val -825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Further reduction of size</a:t>
            </a:r>
          </a:p>
          <a:p>
            <a:r>
              <a:rPr lang="en-GB" dirty="0">
                <a:solidFill>
                  <a:schemeClr val="tx1"/>
                </a:solidFill>
              </a:rPr>
              <a:t>More efficient computation</a:t>
            </a:r>
          </a:p>
        </p:txBody>
      </p:sp>
    </p:spTree>
    <p:extLst>
      <p:ext uri="{BB962C8B-B14F-4D97-AF65-F5344CB8AC3E}">
        <p14:creationId xmlns:p14="http://schemas.microsoft.com/office/powerpoint/2010/main" val="30812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Prime order bilinear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323850" y="2852936"/>
                <a:ext cx="8489950" cy="3672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Gen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a-DK" sz="2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a-DK" sz="2800" b="0" dirty="0">
                    <a:solidFill>
                      <a:schemeClr val="tx1"/>
                    </a:solidFill>
                  </a:rPr>
                  <a:t>generates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da-DK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a-DK" sz="2800" b="0" dirty="0" smtClean="0">
                    <a:solidFill>
                      <a:schemeClr val="tx1"/>
                    </a:solidFill>
                  </a:rPr>
                  <a:t>finite </a:t>
                </a:r>
                <a:r>
                  <a:rPr lang="da-DK" sz="2800" b="0" dirty="0">
                    <a:solidFill>
                      <a:schemeClr val="tx1"/>
                    </a:solidFill>
                  </a:rPr>
                  <a:t>cyclic groups of </a:t>
                </a:r>
                <a:r>
                  <a:rPr lang="da-DK" sz="2800" b="0" dirty="0" smtClean="0">
                    <a:solidFill>
                      <a:schemeClr val="tx1"/>
                    </a:solidFill>
                  </a:rPr>
                  <a:t>prime order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da-DK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da-DK" sz="2800" b="0" dirty="0" smtClean="0">
                    <a:solidFill>
                      <a:schemeClr val="tx1"/>
                    </a:solidFill>
                  </a:rPr>
                  <a:t>Pairing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acc>
                      <m:accPr>
                        <m:chr m:val="̂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acc>
                      <m:accPr>
                        <m:chr m:val="̌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da-DK" sz="2800" b="0" baseline="-25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̌"/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̌"/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</m:sup>
                    </m:sSup>
                  </m:oMath>
                </a14:m>
                <a:endParaRPr lang="da-DK" sz="2800" b="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̌"/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d>
                      <m:dPr>
                        <m:begChr m:val="〈"/>
                        <m:endChr m:val="〉"/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̌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=〈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̌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da-DK" sz="24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da-DK" sz="2800" b="0" dirty="0" smtClean="0">
                    <a:solidFill>
                      <a:schemeClr val="tx1"/>
                    </a:solidFill>
                  </a:rPr>
                  <a:t>Deciding </a:t>
                </a:r>
                <a:r>
                  <a:rPr lang="da-DK" sz="2800" b="0" dirty="0">
                    <a:solidFill>
                      <a:schemeClr val="tx1"/>
                    </a:solidFill>
                  </a:rPr>
                  <a:t>group membership, group operations, and bilinear pairing efficiently </a:t>
                </a:r>
                <a:r>
                  <a:rPr lang="da-DK" sz="2800" b="0" dirty="0" smtClean="0">
                    <a:solidFill>
                      <a:schemeClr val="tx1"/>
                    </a:solidFill>
                  </a:rPr>
                  <a:t>computable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da-DK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2852936"/>
                <a:ext cx="8489950" cy="3672408"/>
              </a:xfrm>
              <a:prstGeom prst="rect">
                <a:avLst/>
              </a:prstGeom>
              <a:blipFill rotWithShape="1">
                <a:blip r:embed="rId2"/>
                <a:stretch>
                  <a:fillRect l="-1220" t="-997" b="-9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SXDH bilinear groups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Three types of groups</a:t>
                </a:r>
              </a:p>
              <a:p>
                <a:pPr lvl="1"/>
                <a:r>
                  <a:rPr lang="en-GB" dirty="0" smtClean="0"/>
                  <a:t>Type I: Symmetric, i.e.,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Type II: Efficiently computable isomorphism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  <m:r>
                      <a:rPr lang="en-GB" b="0" i="1" smtClean="0">
                        <a:latin typeface="Cambria Math"/>
                      </a:rPr>
                      <m:t>: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→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Type III: No efficiently computable isomorphisms in either direction between the source groups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 smtClean="0"/>
              </a:p>
              <a:p>
                <a:r>
                  <a:rPr lang="en-GB" dirty="0" smtClean="0"/>
                  <a:t>SXDH assumption in Type III bilinear groups</a:t>
                </a:r>
              </a:p>
              <a:p>
                <a:pPr lvl="1"/>
                <a:r>
                  <a:rPr lang="en-GB" dirty="0" smtClean="0"/>
                  <a:t>Decision </a:t>
                </a:r>
                <a:r>
                  <a:rPr lang="en-GB" dirty="0" err="1" smtClean="0"/>
                  <a:t>Diffie</a:t>
                </a:r>
                <a:r>
                  <a:rPr lang="en-GB" dirty="0" smtClean="0"/>
                  <a:t>-Hellman problem hard in both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20" t="-1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E995D-437B-460B-909D-F8B893F289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9592" y="3980656"/>
            <a:ext cx="7776864" cy="1080120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083296"/>
                <a:ext cx="8285360" cy="576064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a-DK" dirty="0" smtClean="0"/>
                  <a:t>Groth and Sahai give NIZK proofs for simultaneous satisfiability a set of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da-DK" dirty="0" smtClean="0"/>
                  <a:t> over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a-DK" dirty="0" smtClean="0"/>
                  <a:t> of the forms</a:t>
                </a:r>
              </a:p>
              <a:p>
                <a:pPr lvl="1" eaLnBrk="1" hangingPunct="1"/>
                <a:r>
                  <a:rPr lang="da-DK" dirty="0" smtClean="0"/>
                  <a:t>Pairing product equations</a:t>
                </a:r>
                <a:br>
                  <a:rPr lang="da-DK" dirty="0" smtClean="0"/>
                </a:b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da-DK" dirty="0" smtClean="0"/>
              </a:p>
              <a:p>
                <a:pPr lvl="1" eaLnBrk="1" hangingPunct="1"/>
                <a:r>
                  <a:rPr lang="da-DK" dirty="0" smtClean="0"/>
                  <a:t>Multi-exponentiation </a:t>
                </a:r>
                <a:r>
                  <a:rPr lang="da-DK" dirty="0"/>
                  <a:t>equations</a:t>
                </a:r>
                <a:br>
                  <a:rPr lang="da-DK" dirty="0"/>
                </a:b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sub/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b/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GB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endParaRPr lang="da-DK" dirty="0"/>
              </a:p>
              <a:p>
                <a:pPr lvl="1" eaLnBrk="1" hangingPunct="1"/>
                <a:r>
                  <a:rPr lang="da-DK" dirty="0" smtClean="0"/>
                  <a:t>Quadratic </a:t>
                </a:r>
                <a:r>
                  <a:rPr lang="da-DK" dirty="0"/>
                  <a:t>equations</a:t>
                </a:r>
                <a:br>
                  <a:rPr lang="da-DK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mod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endParaRPr lang="da-DK" dirty="0"/>
              </a:p>
              <a:p>
                <a:pPr marL="457200" lvl="1" indent="0" eaLnBrk="1" hangingPunct="1">
                  <a:buNone/>
                </a:pPr>
                <a:endParaRPr lang="da-DK" dirty="0" smtClean="0"/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083296"/>
                <a:ext cx="8285360" cy="5760640"/>
              </a:xfrm>
              <a:blipFill rotWithShape="1">
                <a:blip r:embed="rId3"/>
                <a:stretch>
                  <a:fillRect l="-1545" t="-1058" r="-21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D1B02-4B00-4508-8619-49A59B63C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5576" y="2780928"/>
            <a:ext cx="7776864" cy="1080120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algebra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30200" y="2060848"/>
                <a:ext cx="8489950" cy="410500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a-DK" dirty="0" smtClean="0"/>
                  <a:t>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da-DK" dirty="0" smtClean="0"/>
                  <a:t> over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da-DK" dirty="0" smtClean="0"/>
              </a:p>
              <a:p>
                <a:pPr lvl="1" eaLnBrk="1" hangingPunct="1"/>
                <a:r>
                  <a:rPr lang="da-DK" dirty="0" smtClean="0"/>
                  <a:t>Pairing product equations</a:t>
                </a:r>
                <a:br>
                  <a:rPr lang="da-DK" dirty="0" smtClean="0"/>
                </a:b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)</m:t>
                    </m:r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b="0" dirty="0" smtClean="0"/>
              </a:p>
              <a:p>
                <a:pPr marL="0" indent="0" eaLnBrk="1" hangingPunct="1">
                  <a:buNone/>
                </a:pPr>
                <a:r>
                  <a:rPr lang="da-DK" dirty="0" smtClean="0"/>
                  <a:t>Use additive notation for groups, multiplicative notation for pairings to get</a:t>
                </a:r>
              </a:p>
              <a:p>
                <a:pPr marL="0" indent="0" eaLnBrk="1" hangingPunct="1">
                  <a:buNone/>
                </a:pPr>
                <a:r>
                  <a:rPr lang="da-DK" dirty="0" smtClean="0"/>
                  <a:t>Equations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,…</m:t>
                    </m:r>
                  </m:oMath>
                </a14:m>
                <a:r>
                  <a:rPr lang="da-DK" dirty="0"/>
                  <a:t> over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acc>
                      <m:accPr>
                        <m:chr m:val="̌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da-DK" dirty="0"/>
              </a:p>
              <a:p>
                <a:pPr lvl="1" eaLnBrk="1" hangingPunct="1"/>
                <a:r>
                  <a:rPr lang="da-DK" dirty="0"/>
                  <a:t>Pairing product equations</a:t>
                </a:r>
                <a:br>
                  <a:rPr lang="da-DK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1" i="1" dirty="0" smtClean="0">
                        <a:latin typeface="Cambria Math"/>
                      </a:rPr>
                      <m:t>⋅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⋅</m:t>
                    </m:r>
                    <m:acc>
                      <m:accPr>
                        <m:chr m:val="̌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⋅</m:t>
                    </m:r>
                    <m:r>
                      <a:rPr lang="en-GB" b="1" i="0" dirty="0" smtClean="0">
                        <a:latin typeface="Cambria Math"/>
                      </a:rPr>
                      <m:t>𝚪</m:t>
                    </m:r>
                    <m:acc>
                      <m:accPr>
                        <m:chr m:val="̌"/>
                        <m:ctrlPr>
                          <a:rPr lang="en-GB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GB" b="0" i="0" dirty="0" smtClean="0">
                        <a:latin typeface="Cambria Math"/>
                      </a:rPr>
                      <m:t>=0</m:t>
                    </m:r>
                  </m:oMath>
                </a14:m>
                <a:endParaRPr lang="en-GB" b="1" dirty="0"/>
              </a:p>
              <a:p>
                <a:pPr eaLnBrk="1" hangingPunct="1"/>
                <a:endParaRPr lang="da-DK" dirty="0" smtClean="0"/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060848"/>
                <a:ext cx="8489950" cy="4105003"/>
              </a:xfrm>
              <a:blipFill rotWithShape="1">
                <a:blip r:embed="rId3"/>
                <a:stretch>
                  <a:fillRect l="-1436" t="-1189" b="-3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D1B02-4B00-4508-8619-49A59B63C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Groth-Sahai 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601895" y="4797152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/>
              <p:cNvSpPr txBox="1">
                <a:spLocks noChangeArrowheads="1"/>
              </p:cNvSpPr>
              <p:nvPr/>
            </p:nvSpPr>
            <p:spPr bwMode="auto">
              <a:xfrm>
                <a:off x="3166222" y="1988840"/>
                <a:ext cx="3099814" cy="2709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dirty="0" smtClean="0">
                    <a:sym typeface="Symbol" pitchFamily="18" charset="2"/>
                  </a:rPr>
                  <a:t>Commitments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b="0" i="1" smtClean="0"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en-GB" dirty="0" smtClean="0"/>
              </a:p>
              <a:p>
                <a:pPr eaLnBrk="1" hangingPunct="1"/>
                <a:endParaRPr lang="en-GB" dirty="0" smtClean="0"/>
              </a:p>
              <a:p>
                <a:pPr eaLnBrk="1" hangingPunct="1"/>
                <a:r>
                  <a:rPr lang="en-GB" dirty="0" smtClean="0"/>
                  <a:t>Proofs that committed values satisfy equations</a:t>
                </a:r>
                <a:endParaRPr lang="en-GB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6222" y="1988840"/>
                <a:ext cx="3099814" cy="2709396"/>
              </a:xfrm>
              <a:prstGeom prst="rect">
                <a:avLst/>
              </a:prstGeom>
              <a:blipFill rotWithShape="1">
                <a:blip r:embed="rId2"/>
                <a:stretch>
                  <a:fillRect l="-2947" t="-1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5" descr="pe069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2922270"/>
            <a:ext cx="2444803" cy="26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pe069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25319"/>
            <a:ext cx="2558516" cy="24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050"/>
            <a:ext cx="8928992" cy="1296988"/>
          </a:xfrm>
        </p:spPr>
        <p:txBody>
          <a:bodyPr/>
          <a:lstStyle/>
          <a:p>
            <a:r>
              <a:rPr lang="en-GB" dirty="0" smtClean="0"/>
              <a:t>Commit-and-prove system </a:t>
            </a:r>
            <a:r>
              <a:rPr lang="en-GB" sz="2800" dirty="0" smtClean="0"/>
              <a:t>[Kil90,CLOS02,Fuc11]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684033" y="2572543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/>
              <p:cNvSpPr txBox="1">
                <a:spLocks noChangeArrowheads="1"/>
              </p:cNvSpPr>
              <p:nvPr/>
            </p:nvSpPr>
            <p:spPr bwMode="auto">
              <a:xfrm>
                <a:off x="3788156" y="1996478"/>
                <a:ext cx="16218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8156" y="1996478"/>
                <a:ext cx="162180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333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5" descr="pe069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2922270"/>
            <a:ext cx="2444803" cy="26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pe069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25319"/>
            <a:ext cx="2558516" cy="24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719114" y="3358337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/>
              <p:cNvSpPr txBox="1">
                <a:spLocks noChangeArrowheads="1"/>
              </p:cNvSpPr>
              <p:nvPr/>
            </p:nvSpPr>
            <p:spPr bwMode="auto">
              <a:xfrm>
                <a:off x="3823237" y="2782272"/>
                <a:ext cx="16218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̌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3237" y="2782272"/>
                <a:ext cx="162180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6"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719114" y="4149081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>
                <a:spLocks noChangeArrowheads="1"/>
              </p:cNvSpPr>
              <p:nvPr/>
            </p:nvSpPr>
            <p:spPr bwMode="auto">
              <a:xfrm>
                <a:off x="3762508" y="3573016"/>
                <a:ext cx="1621802" cy="493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508" y="3573016"/>
                <a:ext cx="1621802" cy="493405"/>
              </a:xfrm>
              <a:prstGeom prst="rect">
                <a:avLst/>
              </a:prstGeom>
              <a:blipFill rotWithShape="1">
                <a:blip r:embed="rId6"/>
                <a:stretch>
                  <a:fillRect b="-4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706290" y="4941169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/>
              <p:cNvSpPr txBox="1">
                <a:spLocks noChangeArrowheads="1"/>
              </p:cNvSpPr>
              <p:nvPr/>
            </p:nvSpPr>
            <p:spPr bwMode="auto">
              <a:xfrm>
                <a:off x="3810413" y="4365104"/>
                <a:ext cx="16218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413" y="4365104"/>
                <a:ext cx="162180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316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719114" y="5602191"/>
            <a:ext cx="1830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/>
              <p:cNvSpPr txBox="1">
                <a:spLocks noChangeArrowheads="1"/>
              </p:cNvSpPr>
              <p:nvPr/>
            </p:nvSpPr>
            <p:spPr bwMode="auto">
              <a:xfrm>
                <a:off x="3762508" y="5026126"/>
                <a:ext cx="1621802" cy="507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508" y="5026126"/>
                <a:ext cx="1621802" cy="507960"/>
              </a:xfrm>
              <a:prstGeom prst="rect">
                <a:avLst/>
              </a:prstGeom>
              <a:blipFill rotWithShape="1">
                <a:blip r:embed="rId8"/>
                <a:stretch>
                  <a:fillRect b="-1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NS20GROTH@EOD4Q7IFUVWXY596" val="2735"/>
  <p:tag name="FIRSTANNA20BANANA@EOD4Q7IFUVWXY596" val="2972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8230</TotalTime>
  <Words>1205</Words>
  <Application>Microsoft Office PowerPoint</Application>
  <PresentationFormat>On-screen Show (4:3)</PresentationFormat>
  <Paragraphs>191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Symbol</vt:lpstr>
      <vt:lpstr>Custom Design</vt:lpstr>
      <vt:lpstr> Fine-Tuning Groth-Sahai Proofs</vt:lpstr>
      <vt:lpstr>Non-interactive zero-knowledge proofs</vt:lpstr>
      <vt:lpstr>NIZK proofs</vt:lpstr>
      <vt:lpstr>Prime order bilinear groups</vt:lpstr>
      <vt:lpstr>SXDH bilinear groups </vt:lpstr>
      <vt:lpstr>PowerPoint Presentation</vt:lpstr>
      <vt:lpstr>Linear algebra notation</vt:lpstr>
      <vt:lpstr>Groth-Sahai proofs</vt:lpstr>
      <vt:lpstr>Commit-and-prove system [Kil90,CLOS02,Fuc11]</vt:lpstr>
      <vt:lpstr>Type-based commit-and-prove system</vt:lpstr>
      <vt:lpstr>Commitments to elements in H ̌</vt:lpstr>
      <vt:lpstr>ElGamal encryption of elements in H ̌</vt:lpstr>
      <vt:lpstr>Public constants in H ̌</vt:lpstr>
      <vt:lpstr>Type-based commitments</vt:lpstr>
      <vt:lpstr>The base type</vt:lpstr>
      <vt:lpstr>Commitments</vt:lpstr>
      <vt:lpstr>Proofs</vt:lpstr>
      <vt:lpstr>Soundness</vt:lpstr>
      <vt:lpstr>Zero-knowledge simulation for commitments</vt:lpstr>
      <vt:lpstr>Zero-knowledge simulation for proofs</vt:lpstr>
      <vt:lpstr>Prover-chosen common reference string</vt:lpstr>
      <vt:lpstr>Conclusion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Jens Groth</cp:lastModifiedBy>
  <cp:revision>704</cp:revision>
  <cp:lastPrinted>2012-04-16T20:43:27Z</cp:lastPrinted>
  <dcterms:created xsi:type="dcterms:W3CDTF">2005-07-13T12:26:50Z</dcterms:created>
  <dcterms:modified xsi:type="dcterms:W3CDTF">2014-03-29T19:56:28Z</dcterms:modified>
</cp:coreProperties>
</file>