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5"/>
  </p:notesMasterIdLst>
  <p:handoutMasterIdLst>
    <p:handoutMasterId r:id="rId26"/>
  </p:handoutMasterIdLst>
  <p:sldIdLst>
    <p:sldId id="256" r:id="rId2"/>
    <p:sldId id="338" r:id="rId3"/>
    <p:sldId id="359" r:id="rId4"/>
    <p:sldId id="360" r:id="rId5"/>
    <p:sldId id="361" r:id="rId6"/>
    <p:sldId id="363" r:id="rId7"/>
    <p:sldId id="365" r:id="rId8"/>
    <p:sldId id="387" r:id="rId9"/>
    <p:sldId id="367" r:id="rId10"/>
    <p:sldId id="368" r:id="rId11"/>
    <p:sldId id="370" r:id="rId12"/>
    <p:sldId id="372" r:id="rId13"/>
    <p:sldId id="385" r:id="rId14"/>
    <p:sldId id="386" r:id="rId15"/>
    <p:sldId id="375" r:id="rId16"/>
    <p:sldId id="377" r:id="rId17"/>
    <p:sldId id="378" r:id="rId18"/>
    <p:sldId id="380" r:id="rId19"/>
    <p:sldId id="381" r:id="rId20"/>
    <p:sldId id="382" r:id="rId21"/>
    <p:sldId id="383" r:id="rId22"/>
    <p:sldId id="384" r:id="rId23"/>
    <p:sldId id="388" r:id="rId2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CC3300"/>
    <a:srgbClr val="6600FF"/>
    <a:srgbClr val="6600CC"/>
    <a:srgbClr val="9999FF"/>
    <a:srgbClr val="CCCCFF"/>
    <a:srgbClr val="FFCC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69" autoAdjust="0"/>
    <p:restoredTop sz="94660"/>
  </p:normalViewPr>
  <p:slideViewPr>
    <p:cSldViewPr>
      <p:cViewPr>
        <p:scale>
          <a:sx n="70" d="100"/>
          <a:sy n="70" d="100"/>
        </p:scale>
        <p:origin x="-840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E9F197E-5C75-4044-A68B-19887AB09028}" type="datetimeFigureOut">
              <a:rPr lang="en-US"/>
              <a:pPr>
                <a:defRPr/>
              </a:pPr>
              <a:t>4/7/2014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64C3A00-A997-4060-A97A-8A437C2D6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48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98FAFC34-3E37-49E8-8481-0AE5E77FF71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185106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285C8CC-803E-4373-8544-8D4E0B833AD9}" type="slidenum">
              <a:rPr lang="zh-CN" altLang="en-US" b="0" smtClean="0">
                <a:latin typeface="Arial" charset="0"/>
              </a:rPr>
              <a:pPr/>
              <a:t>1</a:t>
            </a:fld>
            <a:endParaRPr lang="en-US" altLang="zh-CN" b="0" smtClean="0">
              <a:latin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DB54FA6-71F8-43FF-91A0-760A9051DF80}" type="slidenum">
              <a:rPr lang="zh-CN" altLang="en-US" b="0" smtClean="0">
                <a:latin typeface="Arial" charset="0"/>
              </a:rPr>
              <a:pPr/>
              <a:t>10</a:t>
            </a:fld>
            <a:endParaRPr lang="en-US" altLang="zh-CN" b="0" smtClean="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6071651-C0E5-4D69-8BD8-4C12FBBA000E}" type="slidenum">
              <a:rPr lang="zh-CN" altLang="en-US" b="0" smtClean="0">
                <a:latin typeface="Arial" charset="0"/>
              </a:rPr>
              <a:pPr/>
              <a:t>11</a:t>
            </a:fld>
            <a:endParaRPr lang="en-US" altLang="zh-CN" b="0" smtClean="0">
              <a:latin typeface="Arial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F348CA8F-F636-44FD-81DF-DABD1CBB4FEB}" type="slidenum">
              <a:rPr lang="zh-CN" altLang="en-US" b="0" smtClean="0">
                <a:latin typeface="Arial" charset="0"/>
              </a:rPr>
              <a:pPr/>
              <a:t>12</a:t>
            </a:fld>
            <a:endParaRPr lang="en-US" altLang="zh-CN" b="0" smtClean="0">
              <a:latin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DC8D715-D542-4918-9641-D2FB46B0FE1E}" type="slidenum">
              <a:rPr lang="zh-CN" altLang="en-US" b="0" smtClean="0">
                <a:latin typeface="Arial" charset="0"/>
              </a:rPr>
              <a:pPr/>
              <a:t>13</a:t>
            </a:fld>
            <a:endParaRPr lang="en-US" altLang="zh-CN" b="0" smtClean="0">
              <a:latin typeface="Arial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DC8D715-D542-4918-9641-D2FB46B0FE1E}" type="slidenum">
              <a:rPr lang="zh-CN" altLang="en-US" b="0" smtClean="0">
                <a:latin typeface="Arial" charset="0"/>
              </a:rPr>
              <a:pPr/>
              <a:t>14</a:t>
            </a:fld>
            <a:endParaRPr lang="en-US" altLang="zh-CN" b="0" smtClean="0">
              <a:latin typeface="Arial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DC8D715-D542-4918-9641-D2FB46B0FE1E}" type="slidenum">
              <a:rPr lang="zh-CN" altLang="en-US" b="0" smtClean="0">
                <a:latin typeface="Arial" charset="0"/>
              </a:rPr>
              <a:pPr/>
              <a:t>15</a:t>
            </a:fld>
            <a:endParaRPr lang="en-US" altLang="zh-CN" b="0" smtClean="0">
              <a:latin typeface="Arial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DC8D715-D542-4918-9641-D2FB46B0FE1E}" type="slidenum">
              <a:rPr lang="zh-CN" altLang="en-US" b="0" smtClean="0">
                <a:latin typeface="Arial" charset="0"/>
              </a:rPr>
              <a:pPr/>
              <a:t>16</a:t>
            </a:fld>
            <a:endParaRPr lang="en-US" altLang="zh-CN" b="0" smtClean="0">
              <a:latin typeface="Arial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DC8D715-D542-4918-9641-D2FB46B0FE1E}" type="slidenum">
              <a:rPr lang="zh-CN" altLang="en-US" b="0" smtClean="0">
                <a:latin typeface="Arial" charset="0"/>
              </a:rPr>
              <a:pPr/>
              <a:t>17</a:t>
            </a:fld>
            <a:endParaRPr lang="en-US" altLang="zh-CN" b="0" smtClean="0">
              <a:latin typeface="Arial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DC8D715-D542-4918-9641-D2FB46B0FE1E}" type="slidenum">
              <a:rPr lang="zh-CN" altLang="en-US" b="0" smtClean="0">
                <a:latin typeface="Arial" charset="0"/>
              </a:rPr>
              <a:pPr/>
              <a:t>18</a:t>
            </a:fld>
            <a:endParaRPr lang="en-US" altLang="zh-CN" b="0" smtClean="0">
              <a:latin typeface="Arial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DC8D715-D542-4918-9641-D2FB46B0FE1E}" type="slidenum">
              <a:rPr lang="zh-CN" altLang="en-US" b="0" smtClean="0">
                <a:latin typeface="Arial" charset="0"/>
              </a:rPr>
              <a:pPr/>
              <a:t>19</a:t>
            </a:fld>
            <a:endParaRPr lang="en-US" altLang="zh-CN" b="0" smtClean="0">
              <a:latin typeface="Arial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8E6110DD-4306-42FC-85D6-1BC037460F6A}" type="slidenum">
              <a:rPr lang="zh-CN" altLang="en-US" b="0" smtClean="0">
                <a:latin typeface="Arial" charset="0"/>
              </a:rPr>
              <a:pPr/>
              <a:t>2</a:t>
            </a:fld>
            <a:endParaRPr lang="en-US" altLang="zh-CN" b="0" smtClean="0">
              <a:latin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DC8D715-D542-4918-9641-D2FB46B0FE1E}" type="slidenum">
              <a:rPr lang="zh-CN" altLang="en-US" b="0" smtClean="0">
                <a:latin typeface="Arial" charset="0"/>
              </a:rPr>
              <a:pPr/>
              <a:t>20</a:t>
            </a:fld>
            <a:endParaRPr lang="en-US" altLang="zh-CN" b="0" smtClean="0">
              <a:latin typeface="Arial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DC8D715-D542-4918-9641-D2FB46B0FE1E}" type="slidenum">
              <a:rPr lang="zh-CN" altLang="en-US" b="0" smtClean="0">
                <a:latin typeface="Arial" charset="0"/>
              </a:rPr>
              <a:pPr/>
              <a:t>21</a:t>
            </a:fld>
            <a:endParaRPr lang="en-US" altLang="zh-CN" b="0" smtClean="0">
              <a:latin typeface="Arial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8E6110DD-4306-42FC-85D6-1BC037460F6A}" type="slidenum">
              <a:rPr lang="zh-CN" altLang="en-US" b="0" smtClean="0">
                <a:latin typeface="Arial" charset="0"/>
              </a:rPr>
              <a:pPr/>
              <a:t>22</a:t>
            </a:fld>
            <a:endParaRPr lang="en-US" altLang="zh-CN" b="0" smtClean="0">
              <a:latin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8E6110DD-4306-42FC-85D6-1BC037460F6A}" type="slidenum">
              <a:rPr lang="zh-CN" altLang="en-US" b="0" smtClean="0">
                <a:latin typeface="Arial" charset="0"/>
              </a:rPr>
              <a:pPr/>
              <a:t>23</a:t>
            </a:fld>
            <a:endParaRPr lang="en-US" altLang="zh-CN" b="0" smtClean="0">
              <a:latin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A19A21AA-D791-4A13-B323-5D1DA4F2A177}" type="slidenum">
              <a:rPr lang="zh-CN" altLang="en-US" b="0" smtClean="0">
                <a:latin typeface="Arial" charset="0"/>
              </a:rPr>
              <a:pPr/>
              <a:t>3</a:t>
            </a:fld>
            <a:endParaRPr lang="en-US" altLang="zh-CN" b="0" smtClean="0">
              <a:latin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CA69600-AE59-44FA-BC9C-0D60390E373B}" type="slidenum">
              <a:rPr lang="zh-CN" altLang="en-US" b="0" smtClean="0">
                <a:latin typeface="Arial" charset="0"/>
              </a:rPr>
              <a:pPr/>
              <a:t>4</a:t>
            </a:fld>
            <a:endParaRPr lang="en-US" altLang="zh-CN" b="0" smtClean="0">
              <a:latin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6A3BDBC3-07C5-4429-BA82-7F2EDBB69794}" type="slidenum">
              <a:rPr lang="zh-CN" altLang="en-US" b="0" smtClean="0">
                <a:latin typeface="Arial" charset="0"/>
              </a:rPr>
              <a:pPr/>
              <a:t>5</a:t>
            </a:fld>
            <a:endParaRPr lang="en-US" altLang="zh-CN" b="0" smtClean="0">
              <a:latin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9CCD32E-7C34-4656-A6B5-0922F64DF465}" type="slidenum">
              <a:rPr lang="zh-CN" altLang="en-US" b="0" smtClean="0">
                <a:latin typeface="Arial" charset="0"/>
              </a:rPr>
              <a:pPr/>
              <a:t>6</a:t>
            </a:fld>
            <a:endParaRPr lang="en-US" altLang="zh-CN" b="0" smtClean="0">
              <a:latin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7D87424-01BF-41C0-A308-20AEFB578071}" type="slidenum">
              <a:rPr lang="zh-CN" altLang="en-US" b="0" smtClean="0">
                <a:latin typeface="Arial" charset="0"/>
              </a:rPr>
              <a:pPr/>
              <a:t>7</a:t>
            </a:fld>
            <a:endParaRPr lang="en-US" altLang="zh-CN" b="0" smtClean="0">
              <a:latin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3B39F14-38D8-4D1A-A0CE-0DCE174DAECE}" type="slidenum">
              <a:rPr lang="zh-CN" altLang="en-US" b="0" smtClean="0">
                <a:latin typeface="Arial" charset="0"/>
              </a:rPr>
              <a:pPr/>
              <a:t>8</a:t>
            </a:fld>
            <a:endParaRPr lang="en-US" altLang="zh-CN" b="0" smtClean="0">
              <a:latin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421E48D-EC1A-437B-B423-3B059C75F504}" type="slidenum">
              <a:rPr lang="zh-CN" altLang="en-US" b="0" smtClean="0">
                <a:latin typeface="Arial" charset="0"/>
              </a:rPr>
              <a:pPr/>
              <a:t>9</a:t>
            </a:fld>
            <a:endParaRPr lang="en-US" altLang="zh-CN" b="0" smtClean="0">
              <a:latin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57 w 64000"/>
                <a:gd name="T1" fmla="*/ -38 h 64000"/>
                <a:gd name="T2" fmla="*/ 83 w 64000"/>
                <a:gd name="T3" fmla="*/ 0 h 64000"/>
                <a:gd name="T4" fmla="*/ 57 w 64000"/>
                <a:gd name="T5" fmla="*/ 38 h 64000"/>
                <a:gd name="T6" fmla="*/ 57 w 64000"/>
                <a:gd name="T7" fmla="*/ 38 h 64000"/>
                <a:gd name="T8" fmla="*/ 57 w 64000"/>
                <a:gd name="T9" fmla="*/ 38 h 64000"/>
                <a:gd name="T10" fmla="*/ 57 w 64000"/>
                <a:gd name="T11" fmla="*/ 38 h 64000"/>
                <a:gd name="T12" fmla="*/ 57 w 64000"/>
                <a:gd name="T13" fmla="*/ -38 h 64000"/>
                <a:gd name="T14" fmla="*/ 57 w 64000"/>
                <a:gd name="T15" fmla="*/ -38 h 64000"/>
                <a:gd name="T16" fmla="*/ 57 w 64000"/>
                <a:gd name="T17" fmla="*/ -38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81 w 64000"/>
                <a:gd name="T1" fmla="*/ -41 h 64000"/>
                <a:gd name="T2" fmla="*/ 101 w 64000"/>
                <a:gd name="T3" fmla="*/ 0 h 64000"/>
                <a:gd name="T4" fmla="*/ 81 w 64000"/>
                <a:gd name="T5" fmla="*/ 41 h 64000"/>
                <a:gd name="T6" fmla="*/ 81 w 64000"/>
                <a:gd name="T7" fmla="*/ 41 h 64000"/>
                <a:gd name="T8" fmla="*/ 81 w 64000"/>
                <a:gd name="T9" fmla="*/ 41 h 64000"/>
                <a:gd name="T10" fmla="*/ 81 w 64000"/>
                <a:gd name="T11" fmla="*/ 41 h 64000"/>
                <a:gd name="T12" fmla="*/ 81 w 64000"/>
                <a:gd name="T13" fmla="*/ -41 h 64000"/>
                <a:gd name="T14" fmla="*/ 81 w 64000"/>
                <a:gd name="T15" fmla="*/ -41 h 64000"/>
                <a:gd name="T16" fmla="*/ 81 w 64000"/>
                <a:gd name="T17" fmla="*/ -41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84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PKC 2014, Buenos Aires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C7BA1-1CBA-4BFF-9BDB-877E6215AD12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61913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PKC 2014, Buenos Aires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1C7C6-1420-4021-A692-AE47E4DFEF1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79374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PKC 2014, Buenos Aires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129FA-CEB7-4CBA-B942-2BE34382CC3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51228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PKC 2014, Buenos Aires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2474D-3DF5-4EDD-A69A-1AAD95FF5356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75393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PKC 2014, Buenos Aires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8C748-DCFA-453D-928F-5E68E462A55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48652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PKC 2014, Buenos Aires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C4C1E-A0D4-46DE-8112-D2273209129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64594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PKC 2014, Buenos Aires</a:t>
            </a: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2945D-09A6-4EA0-A7D8-FF5FB5DF1B9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80920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PKC 2014, Buenos Aires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480C8-7CCC-429C-847C-9E19CE2AA72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82831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PKC 2014, Buenos Aires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EB3FB-33FA-495E-BD45-630AB7F290B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86546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PKC 2014, Buenos Aires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3E68D-4375-41DF-A62E-317B1850308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99103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PKC 2014, Buenos Aires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AA6469-8CBD-41DF-9F8E-382BD45061F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88118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3482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/>
              <a:t>PKC 2014, Buenos Aires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ea typeface="宋体" pitchFamily="2" charset="-122"/>
              </a:defRPr>
            </a:lvl1pPr>
          </a:lstStyle>
          <a:p>
            <a:pPr>
              <a:defRPr/>
            </a:pPr>
            <a:fld id="{939A0523-54E8-4124-BED7-C8FBB108BFB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1219200"/>
            <a:ext cx="7772400" cy="1219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lIns="0" tIns="0" rIns="0" bIns="0"/>
          <a:lstStyle/>
          <a:p>
            <a:pPr algn="ctr" eaLnBrk="1" hangingPunct="1">
              <a:spcBef>
                <a:spcPct val="50000"/>
              </a:spcBef>
              <a:spcAft>
                <a:spcPct val="50000"/>
              </a:spcAft>
            </a:pPr>
            <a:r>
              <a:rPr lang="en-US" altLang="zh-CN" dirty="0" smtClean="0">
                <a:ea typeface="宋体" pitchFamily="2" charset="-122"/>
              </a:rPr>
              <a:t>Practical Covert Authentication</a:t>
            </a:r>
            <a:endParaRPr lang="en-US" altLang="zh-CN" sz="3600" i="1" u="sng" dirty="0" smtClean="0">
              <a:ea typeface="宋体" pitchFamily="2" charset="-122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2971800"/>
            <a:ext cx="5181600" cy="31242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en-US" altLang="zh-CN" sz="2200" dirty="0" smtClean="0">
                <a:ea typeface="宋体" pitchFamily="2" charset="-122"/>
              </a:rPr>
              <a:t>Stanislaw Jarecki</a:t>
            </a:r>
          </a:p>
          <a:p>
            <a:pPr algn="ctr" eaLnBrk="1" hangingPunct="1">
              <a:lnSpc>
                <a:spcPct val="80000"/>
              </a:lnSpc>
            </a:pPr>
            <a:endParaRPr lang="en-US" altLang="zh-CN" sz="2200" dirty="0" smtClean="0">
              <a:ea typeface="宋体" pitchFamily="2" charset="-122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en-US" altLang="zh-CN" sz="1800" dirty="0" smtClean="0">
                <a:ea typeface="宋体" pitchFamily="2" charset="-122"/>
              </a:rPr>
              <a:t>University of California at Irvine</a:t>
            </a:r>
          </a:p>
          <a:p>
            <a:pPr algn="ctr" eaLnBrk="1" hangingPunct="1">
              <a:lnSpc>
                <a:spcPct val="110000"/>
              </a:lnSpc>
            </a:pPr>
            <a:endParaRPr lang="en-US" altLang="zh-CN" sz="2000" dirty="0" smtClean="0">
              <a:ea typeface="宋体" pitchFamily="2" charset="-122"/>
            </a:endParaRPr>
          </a:p>
          <a:p>
            <a:pPr algn="ctr" eaLnBrk="1" hangingPunct="1">
              <a:lnSpc>
                <a:spcPct val="110000"/>
              </a:lnSpc>
            </a:pPr>
            <a:endParaRPr lang="en-US" altLang="zh-CN" sz="2000" dirty="0">
              <a:ea typeface="宋体" pitchFamily="2" charset="-122"/>
            </a:endParaRPr>
          </a:p>
          <a:p>
            <a:pPr algn="ctr" eaLnBrk="1" hangingPunct="1">
              <a:lnSpc>
                <a:spcPct val="110000"/>
              </a:lnSpc>
            </a:pPr>
            <a:endParaRPr lang="en-US" altLang="zh-CN" sz="2000" dirty="0" smtClean="0">
              <a:ea typeface="宋体" pitchFamily="2" charset="-122"/>
            </a:endParaRPr>
          </a:p>
          <a:p>
            <a:pPr algn="ctr" eaLnBrk="1" hangingPunct="1">
              <a:lnSpc>
                <a:spcPct val="110000"/>
              </a:lnSpc>
            </a:pPr>
            <a:endParaRPr lang="en-US" altLang="zh-CN" sz="2000" dirty="0" smtClean="0">
              <a:ea typeface="宋体" pitchFamily="2" charset="-122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en-US" altLang="zh-CN" sz="2000" dirty="0" smtClean="0">
                <a:ea typeface="宋体" pitchFamily="2" charset="-122"/>
              </a:rPr>
              <a:t>Public Key Cryptography 2014</a:t>
            </a:r>
          </a:p>
          <a:p>
            <a:pPr algn="ctr" eaLnBrk="1" hangingPunct="1">
              <a:lnSpc>
                <a:spcPct val="110000"/>
              </a:lnSpc>
            </a:pPr>
            <a:endParaRPr lang="en-US" altLang="zh-CN" sz="2000" dirty="0" smtClean="0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077200" cy="914400"/>
          </a:xfrm>
        </p:spPr>
        <p:txBody>
          <a:bodyPr/>
          <a:lstStyle/>
          <a:p>
            <a:pPr algn="ctr" eaLnBrk="1" hangingPunct="1"/>
            <a:r>
              <a:rPr lang="en-US" altLang="zh-CN" sz="2800" smtClean="0">
                <a:ea typeface="宋体" pitchFamily="2" charset="-122"/>
              </a:rPr>
              <a:t>Covert Authentication</a:t>
            </a:r>
            <a:br>
              <a:rPr lang="en-US" altLang="zh-CN" sz="2800" smtClean="0">
                <a:ea typeface="宋体" pitchFamily="2" charset="-122"/>
              </a:rPr>
            </a:br>
            <a:r>
              <a:rPr lang="en-US" altLang="zh-CN" sz="2400" smtClean="0">
                <a:ea typeface="宋体" pitchFamily="2" charset="-122"/>
              </a:rPr>
              <a:t>Definition</a:t>
            </a:r>
            <a:endParaRPr lang="en-US" altLang="zh-CN" sz="1800" smtClean="0">
              <a:ea typeface="宋体" pitchFamily="2" charset="-122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381000" y="914400"/>
            <a:ext cx="8610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zh-CN" sz="2000" b="0" kern="0" dirty="0" err="1" smtClean="0">
                <a:ea typeface="宋体" pitchFamily="2" charset="-122"/>
              </a:rPr>
              <a:t>KeyGen</a:t>
            </a:r>
            <a:r>
              <a:rPr lang="en-US" altLang="zh-CN" sz="2000" b="0" kern="0" dirty="0" smtClean="0">
                <a:ea typeface="宋体" pitchFamily="2" charset="-122"/>
              </a:rPr>
              <a:t>  </a:t>
            </a:r>
            <a:r>
              <a:rPr lang="en-US" altLang="zh-CN" sz="2000" b="0" kern="0" dirty="0" smtClean="0">
                <a:ea typeface="宋体" pitchFamily="2" charset="-122"/>
                <a:sym typeface="Symbol"/>
              </a:rPr>
              <a:t>  PK + (</a:t>
            </a:r>
            <a:r>
              <a:rPr lang="en-US" altLang="zh-CN" sz="2000" b="0" kern="0" dirty="0" err="1" smtClean="0">
                <a:ea typeface="宋体" pitchFamily="2" charset="-122"/>
                <a:sym typeface="Symbol"/>
              </a:rPr>
              <a:t>Cert</a:t>
            </a:r>
            <a:r>
              <a:rPr lang="en-US" altLang="zh-CN" sz="2000" b="0" kern="0" baseline="-25000" dirty="0" err="1" smtClean="0">
                <a:ea typeface="宋体" pitchFamily="2" charset="-122"/>
                <a:sym typeface="Symbol"/>
              </a:rPr>
              <a:t>A</a:t>
            </a:r>
            <a:r>
              <a:rPr lang="en-US" altLang="zh-CN" sz="2000" b="0" kern="0" dirty="0" err="1" smtClean="0">
                <a:ea typeface="宋体" pitchFamily="2" charset="-122"/>
                <a:sym typeface="Symbol"/>
              </a:rPr>
              <a:t>,Cert</a:t>
            </a:r>
            <a:r>
              <a:rPr lang="en-US" altLang="zh-CN" sz="2000" b="0" kern="0" baseline="-25000" dirty="0" err="1" smtClean="0">
                <a:ea typeface="宋体" pitchFamily="2" charset="-122"/>
                <a:sym typeface="Symbol"/>
              </a:rPr>
              <a:t>B</a:t>
            </a:r>
            <a:r>
              <a:rPr lang="en-US" altLang="zh-CN" sz="2000" b="0" kern="0" dirty="0" err="1" smtClean="0">
                <a:ea typeface="宋体" pitchFamily="2" charset="-122"/>
                <a:sym typeface="Symbol"/>
              </a:rPr>
              <a:t>,Cert</a:t>
            </a:r>
            <a:r>
              <a:rPr lang="en-US" altLang="zh-CN" sz="2000" b="0" kern="0" baseline="-25000" dirty="0" err="1" smtClean="0">
                <a:ea typeface="宋体" pitchFamily="2" charset="-122"/>
                <a:sym typeface="Symbol"/>
              </a:rPr>
              <a:t>C</a:t>
            </a:r>
            <a:r>
              <a:rPr lang="en-US" altLang="zh-CN" sz="2000" b="0" kern="0" dirty="0" smtClean="0">
                <a:ea typeface="宋体" pitchFamily="2" charset="-122"/>
                <a:sym typeface="Symbol"/>
              </a:rPr>
              <a:t>,…)  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[unforgeable cert. scheme]</a:t>
            </a:r>
            <a:endParaRPr lang="en-US" altLang="zh-CN" sz="2000" b="0" kern="0" dirty="0" smtClean="0">
              <a:ea typeface="宋体" pitchFamily="2" charset="-122"/>
            </a:endParaRPr>
          </a:p>
        </p:txBody>
      </p:sp>
      <p:sp>
        <p:nvSpPr>
          <p:cNvPr id="21" name="Line 128"/>
          <p:cNvSpPr>
            <a:spLocks noChangeShapeType="1"/>
          </p:cNvSpPr>
          <p:nvPr/>
        </p:nvSpPr>
        <p:spPr bwMode="auto">
          <a:xfrm flipV="1">
            <a:off x="1081088" y="1851025"/>
            <a:ext cx="1325562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Text Box 130"/>
          <p:cNvSpPr txBox="1">
            <a:spLocks noChangeArrowheads="1"/>
          </p:cNvSpPr>
          <p:nvPr/>
        </p:nvSpPr>
        <p:spPr bwMode="auto">
          <a:xfrm>
            <a:off x="381000" y="1538287"/>
            <a:ext cx="3952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ea typeface="宋体" pitchFamily="2" charset="-122"/>
              </a:rPr>
              <a:t>A</a:t>
            </a:r>
            <a:endParaRPr lang="en-US" altLang="zh-CN" sz="1800" b="0" baseline="-25000">
              <a:ea typeface="宋体" pitchFamily="2" charset="-122"/>
            </a:endParaRPr>
          </a:p>
        </p:txBody>
      </p:sp>
      <p:sp>
        <p:nvSpPr>
          <p:cNvPr id="32" name="Text Box 130"/>
          <p:cNvSpPr txBox="1">
            <a:spLocks noChangeArrowheads="1"/>
          </p:cNvSpPr>
          <p:nvPr/>
        </p:nvSpPr>
        <p:spPr bwMode="auto">
          <a:xfrm>
            <a:off x="8442325" y="1462087"/>
            <a:ext cx="396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ea typeface="宋体" pitchFamily="2" charset="-122"/>
              </a:rPr>
              <a:t>B</a:t>
            </a:r>
            <a:endParaRPr lang="en-US" altLang="zh-CN" sz="1800" b="0" baseline="-25000">
              <a:ea typeface="宋体" pitchFamily="2" charset="-122"/>
            </a:endParaRPr>
          </a:p>
        </p:txBody>
      </p:sp>
      <p:sp>
        <p:nvSpPr>
          <p:cNvPr id="15367" name="Rectangle 34"/>
          <p:cNvSpPr>
            <a:spLocks noChangeArrowheads="1"/>
          </p:cNvSpPr>
          <p:nvPr/>
        </p:nvSpPr>
        <p:spPr bwMode="auto">
          <a:xfrm>
            <a:off x="990600" y="1450975"/>
            <a:ext cx="1422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ea typeface="宋体" pitchFamily="2" charset="-122"/>
              </a:rPr>
              <a:t>(</a:t>
            </a:r>
            <a:r>
              <a:rPr lang="en-US" altLang="zh-CN" sz="1800" b="0" dirty="0" err="1">
                <a:ea typeface="宋体" pitchFamily="2" charset="-122"/>
              </a:rPr>
              <a:t>PK,Cert</a:t>
            </a:r>
            <a:r>
              <a:rPr lang="en-US" altLang="zh-CN" sz="1800" baseline="-25000" dirty="0" err="1">
                <a:ea typeface="宋体" pitchFamily="2" charset="-122"/>
              </a:rPr>
              <a:t>A</a:t>
            </a:r>
            <a:r>
              <a:rPr lang="en-US" altLang="zh-CN" sz="1800" b="0" dirty="0">
                <a:ea typeface="宋体" pitchFamily="2" charset="-122"/>
              </a:rPr>
              <a:t>)</a:t>
            </a:r>
            <a:endParaRPr lang="en-US" altLang="en-US" sz="1800" dirty="0"/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457200" y="4038600"/>
            <a:ext cx="8534400" cy="838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altLang="zh-CN" sz="1800" b="0" kern="0" dirty="0" smtClean="0">
                <a:ea typeface="宋体" pitchFamily="2" charset="-122"/>
                <a:sym typeface="Symbol"/>
              </a:rPr>
              <a:t>If A has no valid (&amp; unrevoked) cert then </a:t>
            </a:r>
            <a:r>
              <a:rPr lang="en-US" altLang="zh-CN" sz="1800" dirty="0" err="1" smtClean="0">
                <a:ea typeface="宋体" pitchFamily="2" charset="-122"/>
              </a:rPr>
              <a:t>F</a:t>
            </a:r>
            <a:r>
              <a:rPr lang="en-US" altLang="zh-CN" sz="1800" baseline="-25000" dirty="0" err="1" smtClean="0">
                <a:ea typeface="宋体" pitchFamily="2" charset="-122"/>
              </a:rPr>
              <a:t>Auth</a:t>
            </a:r>
            <a:r>
              <a:rPr lang="en-US" altLang="zh-CN" sz="1800" b="0" dirty="0" smtClean="0">
                <a:ea typeface="宋体" pitchFamily="2" charset="-122"/>
              </a:rPr>
              <a:t>  ≈  </a:t>
            </a:r>
            <a:r>
              <a:rPr lang="en-US" altLang="zh-CN" sz="1800" dirty="0" smtClean="0">
                <a:ea typeface="宋体" pitchFamily="2" charset="-122"/>
              </a:rPr>
              <a:t>$</a:t>
            </a:r>
            <a:r>
              <a:rPr lang="en-US" altLang="zh-CN" sz="1800" b="0" dirty="0" smtClean="0">
                <a:ea typeface="宋体" pitchFamily="2" charset="-122"/>
              </a:rPr>
              <a:t>[</a:t>
            </a:r>
            <a:r>
              <a:rPr lang="en-US" altLang="zh-CN" sz="1800" dirty="0" err="1" smtClean="0">
                <a:ea typeface="宋体" pitchFamily="2" charset="-122"/>
              </a:rPr>
              <a:t>F</a:t>
            </a:r>
            <a:r>
              <a:rPr lang="en-US" altLang="zh-CN" sz="1800" baseline="-25000" dirty="0" err="1" smtClean="0">
                <a:ea typeface="宋体" pitchFamily="2" charset="-122"/>
              </a:rPr>
              <a:t>Auth</a:t>
            </a:r>
            <a:r>
              <a:rPr lang="en-US" altLang="zh-CN" sz="1800" b="0" dirty="0" smtClean="0">
                <a:ea typeface="宋体" pitchFamily="2" charset="-122"/>
              </a:rPr>
              <a:t>]</a:t>
            </a:r>
          </a:p>
          <a:p>
            <a:pPr marL="0" indent="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endParaRPr lang="en-US" altLang="zh-CN" sz="1000" b="0" dirty="0" smtClean="0">
              <a:solidFill>
                <a:srgbClr val="000066"/>
              </a:solidFill>
              <a:ea typeface="宋体" pitchFamily="2" charset="-122"/>
              <a:sym typeface="Symbol"/>
            </a:endParaRP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en-US" altLang="zh-CN" sz="1800" b="0" kern="0" dirty="0" smtClean="0">
                <a:ea typeface="宋体" pitchFamily="2" charset="-122"/>
                <a:sym typeface="Symbol"/>
              </a:rPr>
              <a:t>Covertness  </a:t>
            </a:r>
            <a:r>
              <a:rPr lang="en-US" altLang="zh-CN" sz="1800" b="0" kern="0" dirty="0" smtClean="0">
                <a:ea typeface="宋体" pitchFamily="2" charset="-122"/>
                <a:sym typeface="Wingdings 3"/>
              </a:rPr>
              <a:t> 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w/o valid (&amp; unrevoked) cert </a:t>
            </a:r>
            <a:r>
              <a:rPr lang="el-GR" altLang="zh-CN" sz="1800" dirty="0" smtClean="0">
                <a:latin typeface="Arial"/>
                <a:ea typeface="宋体" pitchFamily="2" charset="-122"/>
                <a:cs typeface="Arial"/>
              </a:rPr>
              <a:t>π</a:t>
            </a:r>
            <a:r>
              <a:rPr lang="en-US" altLang="zh-CN" sz="1800" baseline="-25000" dirty="0" err="1" smtClean="0">
                <a:ea typeface="宋体" pitchFamily="2" charset="-122"/>
              </a:rPr>
              <a:t>Auth</a:t>
            </a:r>
            <a:r>
              <a:rPr lang="en-US" altLang="zh-CN" sz="1800" b="0" dirty="0" smtClean="0">
                <a:ea typeface="宋体" pitchFamily="2" charset="-122"/>
              </a:rPr>
              <a:t>  ≈  </a:t>
            </a:r>
            <a:r>
              <a:rPr lang="en-US" altLang="zh-CN" sz="1800" dirty="0" smtClean="0">
                <a:ea typeface="宋体" pitchFamily="2" charset="-122"/>
              </a:rPr>
              <a:t>$</a:t>
            </a:r>
            <a:r>
              <a:rPr lang="en-US" altLang="zh-CN" sz="1800" b="0" dirty="0" smtClean="0">
                <a:ea typeface="宋体" pitchFamily="2" charset="-122"/>
              </a:rPr>
              <a:t>[</a:t>
            </a:r>
            <a:r>
              <a:rPr lang="el-GR" altLang="zh-CN" sz="1800" dirty="0" smtClean="0">
                <a:latin typeface="Arial"/>
                <a:ea typeface="宋体" pitchFamily="2" charset="-122"/>
                <a:cs typeface="Arial"/>
              </a:rPr>
              <a:t>π</a:t>
            </a:r>
            <a:r>
              <a:rPr lang="en-US" altLang="zh-CN" sz="1800" baseline="-25000" dirty="0" err="1" smtClean="0">
                <a:ea typeface="宋体" pitchFamily="2" charset="-122"/>
              </a:rPr>
              <a:t>Auth</a:t>
            </a:r>
            <a:r>
              <a:rPr lang="en-US" altLang="zh-CN" sz="1800" b="0" dirty="0" smtClean="0">
                <a:ea typeface="宋体" pitchFamily="2" charset="-122"/>
              </a:rPr>
              <a:t>]</a:t>
            </a:r>
            <a:endParaRPr lang="en-US" altLang="zh-CN" sz="1800" b="0" kern="0" dirty="0" smtClean="0">
              <a:ea typeface="宋体" pitchFamily="2" charset="-122"/>
              <a:sym typeface="Symbol"/>
            </a:endParaRPr>
          </a:p>
        </p:txBody>
      </p:sp>
      <p:sp>
        <p:nvSpPr>
          <p:cNvPr id="38" name="Text Box 131"/>
          <p:cNvSpPr txBox="1">
            <a:spLocks noChangeArrowheads="1"/>
          </p:cNvSpPr>
          <p:nvPr/>
        </p:nvSpPr>
        <p:spPr bwMode="auto">
          <a:xfrm>
            <a:off x="2447925" y="1593850"/>
            <a:ext cx="4333875" cy="223138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600"/>
              </a:spcAft>
              <a:defRPr/>
            </a:pPr>
            <a:r>
              <a:rPr lang="en-US" altLang="zh-CN" sz="2000" dirty="0" err="1" smtClean="0">
                <a:latin typeface="Verdana" pitchFamily="34" charset="0"/>
                <a:ea typeface="宋体" pitchFamily="2" charset="-122"/>
              </a:rPr>
              <a:t>F</a:t>
            </a:r>
            <a:r>
              <a:rPr lang="en-US" altLang="zh-CN" sz="2000" baseline="-25000" dirty="0" err="1" smtClean="0">
                <a:latin typeface="Verdana" pitchFamily="34" charset="0"/>
                <a:ea typeface="宋体" pitchFamily="2" charset="-122"/>
              </a:rPr>
              <a:t>Auth</a:t>
            </a:r>
            <a:endParaRPr lang="en-US" altLang="zh-CN" sz="2000" baseline="-25000" dirty="0" smtClean="0">
              <a:latin typeface="Verdana" pitchFamily="34" charset="0"/>
              <a:ea typeface="宋体" pitchFamily="2" charset="-122"/>
            </a:endParaRPr>
          </a:p>
          <a:p>
            <a:pPr algn="ctr">
              <a:lnSpc>
                <a:spcPct val="150000"/>
              </a:lnSpc>
              <a:defRPr/>
            </a:pP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If </a:t>
            </a:r>
            <a:r>
              <a:rPr lang="en-US" altLang="zh-CN" b="0" dirty="0" err="1" smtClean="0">
                <a:latin typeface="Verdana" pitchFamily="34" charset="0"/>
                <a:ea typeface="宋体" pitchFamily="2" charset="-122"/>
                <a:sym typeface="Symbol"/>
              </a:rPr>
              <a:t>Ver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(</a:t>
            </a:r>
            <a:r>
              <a:rPr lang="en-US" altLang="zh-CN" b="0" dirty="0" err="1" smtClean="0">
                <a:latin typeface="Verdana" pitchFamily="34" charset="0"/>
                <a:ea typeface="宋体" pitchFamily="2" charset="-122"/>
                <a:sym typeface="Symbol"/>
              </a:rPr>
              <a:t>PK,Cert</a:t>
            </a:r>
            <a:r>
              <a:rPr lang="en-US" altLang="zh-CN" baseline="-25000" dirty="0" err="1" smtClean="0">
                <a:latin typeface="Verdana" pitchFamily="34" charset="0"/>
                <a:ea typeface="宋体" pitchFamily="2" charset="-122"/>
                <a:sym typeface="Symbol"/>
              </a:rPr>
              <a:t>A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) and </a:t>
            </a:r>
            <a:r>
              <a:rPr lang="en-US" altLang="zh-CN" b="0" dirty="0" err="1" smtClean="0">
                <a:latin typeface="Verdana" pitchFamily="34" charset="0"/>
                <a:ea typeface="宋体" pitchFamily="2" charset="-122"/>
                <a:sym typeface="Symbol"/>
              </a:rPr>
              <a:t>Ver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(</a:t>
            </a:r>
            <a:r>
              <a:rPr lang="en-US" altLang="zh-CN" b="0" dirty="0" err="1" smtClean="0">
                <a:latin typeface="Verdana" pitchFamily="34" charset="0"/>
                <a:ea typeface="宋体" pitchFamily="2" charset="-122"/>
                <a:sym typeface="Symbol"/>
              </a:rPr>
              <a:t>PK,Cert</a:t>
            </a:r>
            <a:r>
              <a:rPr lang="en-US" altLang="zh-CN" baseline="-25000" dirty="0" err="1" smtClean="0">
                <a:latin typeface="Verdana" pitchFamily="34" charset="0"/>
                <a:ea typeface="宋体" pitchFamily="2" charset="-122"/>
                <a:sym typeface="Symbol"/>
              </a:rPr>
              <a:t>B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) then  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</a:rPr>
              <a:t>K</a:t>
            </a:r>
            <a:r>
              <a:rPr lang="en-US" altLang="zh-CN" baseline="-25000" dirty="0" smtClean="0">
                <a:latin typeface="Verdana" pitchFamily="34" charset="0"/>
                <a:ea typeface="宋体" pitchFamily="2" charset="-122"/>
              </a:rPr>
              <a:t>A</a:t>
            </a:r>
            <a:r>
              <a:rPr lang="en-US" altLang="zh-CN" b="0" baseline="-25000" dirty="0" smtClean="0">
                <a:latin typeface="Verdana" pitchFamily="34" charset="0"/>
                <a:ea typeface="宋体" pitchFamily="2" charset="-122"/>
              </a:rPr>
              <a:t> 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= </a:t>
            </a:r>
            <a:r>
              <a:rPr lang="en-US" altLang="zh-CN" b="0" dirty="0">
                <a:latin typeface="Verdana" pitchFamily="34" charset="0"/>
                <a:ea typeface="宋体" pitchFamily="2" charset="-122"/>
              </a:rPr>
              <a:t>K</a:t>
            </a:r>
            <a:r>
              <a:rPr lang="en-US" altLang="zh-CN" baseline="-25000" dirty="0">
                <a:latin typeface="Verdana" pitchFamily="34" charset="0"/>
                <a:ea typeface="宋体" pitchFamily="2" charset="-122"/>
              </a:rPr>
              <a:t>B </a:t>
            </a:r>
            <a:r>
              <a:rPr lang="en-US" altLang="zh-CN" baseline="-25000" dirty="0" smtClean="0">
                <a:latin typeface="Verdana" pitchFamily="34" charset="0"/>
                <a:ea typeface="宋体" pitchFamily="2" charset="-122"/>
              </a:rPr>
              <a:t>  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(</a:t>
            </a:r>
            <a:r>
              <a:rPr lang="en-US" altLang="zh-CN" b="0" dirty="0">
                <a:latin typeface="Verdana" pitchFamily="34" charset="0"/>
                <a:ea typeface="宋体" pitchFamily="2" charset="-122"/>
                <a:sym typeface="Symbol"/>
              </a:rPr>
              <a:t> 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$) </a:t>
            </a:r>
          </a:p>
          <a:p>
            <a:pPr algn="ctr">
              <a:lnSpc>
                <a:spcPct val="150000"/>
              </a:lnSpc>
              <a:defRPr/>
            </a:pP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      o/w   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</a:rPr>
              <a:t>K</a:t>
            </a:r>
            <a:r>
              <a:rPr lang="en-US" altLang="zh-CN" baseline="-25000" dirty="0" smtClean="0">
                <a:latin typeface="Verdana" pitchFamily="34" charset="0"/>
                <a:ea typeface="宋体" pitchFamily="2" charset="-122"/>
              </a:rPr>
              <a:t>A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</a:rPr>
              <a:t> 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</a:t>
            </a:r>
            <a:r>
              <a:rPr lang="en-US" altLang="zh-CN" dirty="0" smtClean="0">
                <a:latin typeface="Verdana" pitchFamily="34" charset="0"/>
                <a:ea typeface="宋体" pitchFamily="2" charset="-122"/>
              </a:rPr>
              <a:t> 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</a:rPr>
              <a:t>K</a:t>
            </a:r>
            <a:r>
              <a:rPr lang="en-US" altLang="zh-CN" baseline="-25000" dirty="0" smtClean="0">
                <a:latin typeface="Verdana" pitchFamily="34" charset="0"/>
                <a:ea typeface="宋体" pitchFamily="2" charset="-122"/>
              </a:rPr>
              <a:t>B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</a:rPr>
              <a:t>  (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 $  $)</a:t>
            </a:r>
          </a:p>
          <a:p>
            <a:pPr algn="ctr">
              <a:lnSpc>
                <a:spcPct val="150000"/>
              </a:lnSpc>
              <a:defRPr/>
            </a:pPr>
            <a:endParaRPr lang="en-US" altLang="zh-CN" b="0" dirty="0" smtClean="0">
              <a:latin typeface="Verdana" pitchFamily="34" charset="0"/>
              <a:ea typeface="宋体" pitchFamily="2" charset="-122"/>
              <a:sym typeface="Symbol"/>
            </a:endParaRPr>
          </a:p>
          <a:p>
            <a:pPr algn="ctr">
              <a:lnSpc>
                <a:spcPct val="200000"/>
              </a:lnSpc>
              <a:defRPr/>
            </a:pPr>
            <a:endParaRPr lang="en-US" altLang="zh-CN" sz="300" b="0" dirty="0" smtClean="0">
              <a:latin typeface="Verdana" pitchFamily="34" charset="0"/>
              <a:ea typeface="宋体" pitchFamily="2" charset="-122"/>
            </a:endParaRPr>
          </a:p>
        </p:txBody>
      </p:sp>
      <p:sp>
        <p:nvSpPr>
          <p:cNvPr id="18" name="Line 128"/>
          <p:cNvSpPr>
            <a:spLocks noChangeShapeType="1"/>
          </p:cNvSpPr>
          <p:nvPr/>
        </p:nvSpPr>
        <p:spPr bwMode="auto">
          <a:xfrm flipH="1">
            <a:off x="6858000" y="1851025"/>
            <a:ext cx="1338263" cy="3175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Rectangle 30"/>
          <p:cNvSpPr>
            <a:spLocks noChangeArrowheads="1"/>
          </p:cNvSpPr>
          <p:nvPr/>
        </p:nvSpPr>
        <p:spPr bwMode="auto">
          <a:xfrm>
            <a:off x="6865938" y="1447800"/>
            <a:ext cx="1422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ea typeface="宋体" pitchFamily="2" charset="-122"/>
              </a:rPr>
              <a:t>(</a:t>
            </a:r>
            <a:r>
              <a:rPr lang="en-US" altLang="zh-CN" sz="1800" b="0" dirty="0" err="1">
                <a:ea typeface="宋体" pitchFamily="2" charset="-122"/>
              </a:rPr>
              <a:t>PK,Cert</a:t>
            </a:r>
            <a:r>
              <a:rPr lang="en-US" altLang="zh-CN" sz="1800" baseline="-25000" dirty="0" err="1">
                <a:ea typeface="宋体" pitchFamily="2" charset="-122"/>
              </a:rPr>
              <a:t>B</a:t>
            </a:r>
            <a:r>
              <a:rPr lang="en-US" altLang="zh-CN" sz="1800" b="0" dirty="0">
                <a:ea typeface="宋体" pitchFamily="2" charset="-122"/>
              </a:rPr>
              <a:t>)</a:t>
            </a:r>
            <a:endParaRPr lang="en-US" altLang="en-US" sz="1800" dirty="0"/>
          </a:p>
        </p:txBody>
      </p:sp>
      <p:sp>
        <p:nvSpPr>
          <p:cNvPr id="33" name="Line 128"/>
          <p:cNvSpPr>
            <a:spLocks noChangeShapeType="1"/>
          </p:cNvSpPr>
          <p:nvPr/>
        </p:nvSpPr>
        <p:spPr bwMode="auto">
          <a:xfrm flipH="1">
            <a:off x="882650" y="3465512"/>
            <a:ext cx="14732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Rectangle 35"/>
          <p:cNvSpPr>
            <a:spLocks noChangeArrowheads="1"/>
          </p:cNvSpPr>
          <p:nvPr/>
        </p:nvSpPr>
        <p:spPr bwMode="auto">
          <a:xfrm>
            <a:off x="1025525" y="3062287"/>
            <a:ext cx="4651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 smtClean="0">
                <a:ea typeface="宋体" pitchFamily="2" charset="-122"/>
              </a:rPr>
              <a:t>K</a:t>
            </a:r>
            <a:r>
              <a:rPr lang="en-US" altLang="zh-CN" sz="1800" baseline="-25000" dirty="0" smtClean="0">
                <a:ea typeface="宋体" pitchFamily="2" charset="-122"/>
              </a:rPr>
              <a:t>A</a:t>
            </a:r>
            <a:endParaRPr lang="en-US" altLang="en-US" sz="1800" dirty="0"/>
          </a:p>
        </p:txBody>
      </p:sp>
      <p:sp>
        <p:nvSpPr>
          <p:cNvPr id="39" name="Line 128"/>
          <p:cNvSpPr>
            <a:spLocks noChangeShapeType="1"/>
          </p:cNvSpPr>
          <p:nvPr/>
        </p:nvSpPr>
        <p:spPr bwMode="auto">
          <a:xfrm flipH="1">
            <a:off x="6845300" y="3454400"/>
            <a:ext cx="1474788" cy="3175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Rectangle 39"/>
          <p:cNvSpPr>
            <a:spLocks noChangeArrowheads="1"/>
          </p:cNvSpPr>
          <p:nvPr/>
        </p:nvSpPr>
        <p:spPr bwMode="auto">
          <a:xfrm>
            <a:off x="7615214" y="3051175"/>
            <a:ext cx="4619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 smtClean="0">
                <a:ea typeface="宋体" pitchFamily="2" charset="-122"/>
              </a:rPr>
              <a:t>K</a:t>
            </a:r>
            <a:r>
              <a:rPr lang="en-US" altLang="zh-CN" sz="1800" baseline="-25000" dirty="0" smtClean="0">
                <a:ea typeface="宋体" pitchFamily="2" charset="-122"/>
              </a:rPr>
              <a:t>B</a:t>
            </a:r>
            <a:endParaRPr lang="en-US" altLang="en-US" sz="1800" dirty="0"/>
          </a:p>
        </p:txBody>
      </p:sp>
      <p:sp>
        <p:nvSpPr>
          <p:cNvPr id="41" name="Rectangle 40"/>
          <p:cNvSpPr/>
          <p:nvPr/>
        </p:nvSpPr>
        <p:spPr>
          <a:xfrm>
            <a:off x="3200400" y="3390900"/>
            <a:ext cx="29418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0" kern="0" dirty="0" smtClean="0">
                <a:solidFill>
                  <a:srgbClr val="6600FF"/>
                </a:solidFill>
                <a:ea typeface="宋体" pitchFamily="2" charset="-122"/>
                <a:sym typeface="Symbol"/>
              </a:rPr>
              <a:t>[ + </a:t>
            </a:r>
            <a:r>
              <a:rPr lang="en-US" altLang="zh-CN" b="0" kern="0" dirty="0">
                <a:solidFill>
                  <a:srgbClr val="6600FF"/>
                </a:solidFill>
                <a:ea typeface="宋体" pitchFamily="2" charset="-122"/>
                <a:sym typeface="Symbol"/>
              </a:rPr>
              <a:t>handling of </a:t>
            </a:r>
            <a:r>
              <a:rPr lang="en-US" altLang="zh-CN" b="0" kern="0" dirty="0" smtClean="0">
                <a:solidFill>
                  <a:srgbClr val="6600FF"/>
                </a:solidFill>
                <a:ea typeface="宋体" pitchFamily="2" charset="-122"/>
                <a:sym typeface="Symbol"/>
              </a:rPr>
              <a:t>CRL’s ]</a:t>
            </a:r>
            <a:endParaRPr lang="en-US" dirty="0">
              <a:solidFill>
                <a:srgbClr val="66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5024438"/>
            <a:ext cx="8077200" cy="6143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altLang="zh-CN" b="0" kern="0" dirty="0">
                <a:solidFill>
                  <a:srgbClr val="6600FF"/>
                </a:solidFill>
                <a:ea typeface="宋体" pitchFamily="2" charset="-122"/>
                <a:sym typeface="Symbol"/>
              </a:rPr>
              <a:t>Our work:  Game-based definition, no extraction of PK (public input)</a:t>
            </a:r>
          </a:p>
        </p:txBody>
      </p:sp>
      <p:sp>
        <p:nvSpPr>
          <p:cNvPr id="19" name="Rectangle 35"/>
          <p:cNvSpPr>
            <a:spLocks noChangeArrowheads="1"/>
          </p:cNvSpPr>
          <p:nvPr/>
        </p:nvSpPr>
        <p:spPr bwMode="auto">
          <a:xfrm>
            <a:off x="1355937" y="3061255"/>
            <a:ext cx="81464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ea typeface="宋体" pitchFamily="2" charset="-122"/>
              </a:rPr>
              <a:t> </a:t>
            </a:r>
            <a:r>
              <a:rPr lang="en-US" altLang="zh-CN" sz="1800" b="0" dirty="0" smtClean="0">
                <a:ea typeface="宋体" pitchFamily="2" charset="-122"/>
              </a:rPr>
              <a:t>&amp; K</a:t>
            </a:r>
            <a:r>
              <a:rPr lang="en-US" altLang="zh-CN" sz="1800" baseline="-25000" dirty="0" smtClean="0">
                <a:ea typeface="宋体" pitchFamily="2" charset="-122"/>
              </a:rPr>
              <a:t>B</a:t>
            </a:r>
            <a:endParaRPr lang="en-US" altLang="en-US" sz="1800" dirty="0"/>
          </a:p>
        </p:txBody>
      </p:sp>
      <p:sp>
        <p:nvSpPr>
          <p:cNvPr id="24" name="Oval 33"/>
          <p:cNvSpPr>
            <a:spLocks noChangeArrowheads="1"/>
          </p:cNvSpPr>
          <p:nvPr/>
        </p:nvSpPr>
        <p:spPr bwMode="auto">
          <a:xfrm>
            <a:off x="1422400" y="3039196"/>
            <a:ext cx="787400" cy="404091"/>
          </a:xfrm>
          <a:prstGeom prst="ellipse">
            <a:avLst/>
          </a:prstGeom>
          <a:noFill/>
          <a:ln w="38100" algn="ctr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1" grpId="0"/>
      <p:bldP spid="6" grpId="0" animBg="1"/>
      <p:bldP spid="19" grpId="0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077200" cy="755650"/>
          </a:xfrm>
        </p:spPr>
        <p:txBody>
          <a:bodyPr/>
          <a:lstStyle/>
          <a:p>
            <a:pPr algn="ctr" eaLnBrk="1" hangingPunct="1"/>
            <a:r>
              <a:rPr lang="en-US" altLang="zh-CN" sz="2800" smtClean="0">
                <a:ea typeface="宋体" pitchFamily="2" charset="-122"/>
              </a:rPr>
              <a:t>Covert Authentication</a:t>
            </a:r>
            <a:br>
              <a:rPr lang="en-US" altLang="zh-CN" sz="2800" smtClean="0">
                <a:ea typeface="宋体" pitchFamily="2" charset="-122"/>
              </a:rPr>
            </a:br>
            <a:r>
              <a:rPr lang="en-US" altLang="zh-CN" sz="2400" smtClean="0">
                <a:ea typeface="宋体" pitchFamily="2" charset="-122"/>
              </a:rPr>
              <a:t>Protocol Idea: (1) Use a “typical” Group Signature Sch.</a:t>
            </a:r>
            <a:endParaRPr lang="en-US" altLang="zh-CN" sz="1600" smtClean="0">
              <a:ea typeface="宋体" pitchFamily="2" charset="-122"/>
            </a:endParaRPr>
          </a:p>
        </p:txBody>
      </p:sp>
      <p:sp>
        <p:nvSpPr>
          <p:cNvPr id="23" name="Text Box 130"/>
          <p:cNvSpPr txBox="1">
            <a:spLocks noChangeArrowheads="1"/>
          </p:cNvSpPr>
          <p:nvPr/>
        </p:nvSpPr>
        <p:spPr bwMode="auto">
          <a:xfrm>
            <a:off x="381000" y="1524000"/>
            <a:ext cx="3952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ea typeface="宋体" pitchFamily="2" charset="-122"/>
              </a:rPr>
              <a:t>A</a:t>
            </a:r>
            <a:endParaRPr lang="en-US" altLang="zh-CN" sz="1800" b="0" baseline="-25000">
              <a:ea typeface="宋体" pitchFamily="2" charset="-122"/>
            </a:endParaRPr>
          </a:p>
        </p:txBody>
      </p:sp>
      <p:sp>
        <p:nvSpPr>
          <p:cNvPr id="32" name="Text Box 130"/>
          <p:cNvSpPr txBox="1">
            <a:spLocks noChangeArrowheads="1"/>
          </p:cNvSpPr>
          <p:nvPr/>
        </p:nvSpPr>
        <p:spPr bwMode="auto">
          <a:xfrm>
            <a:off x="8442325" y="1447800"/>
            <a:ext cx="396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ea typeface="宋体" pitchFamily="2" charset="-122"/>
              </a:rPr>
              <a:t>B</a:t>
            </a:r>
            <a:endParaRPr lang="en-US" altLang="zh-CN" sz="1800" b="0" baseline="-25000">
              <a:ea typeface="宋体" pitchFamily="2" charset="-122"/>
            </a:endParaRPr>
          </a:p>
        </p:txBody>
      </p:sp>
      <p:sp>
        <p:nvSpPr>
          <p:cNvPr id="16389" name="Rectangle 34"/>
          <p:cNvSpPr>
            <a:spLocks noChangeArrowheads="1"/>
          </p:cNvSpPr>
          <p:nvPr/>
        </p:nvSpPr>
        <p:spPr bwMode="auto">
          <a:xfrm>
            <a:off x="3417888" y="1579563"/>
            <a:ext cx="21739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ea typeface="宋体" pitchFamily="2" charset="-122"/>
              </a:rPr>
              <a:t>C</a:t>
            </a:r>
            <a:r>
              <a:rPr lang="en-US" altLang="zh-CN" sz="1800" baseline="-25000" dirty="0">
                <a:ea typeface="宋体" pitchFamily="2" charset="-122"/>
              </a:rPr>
              <a:t>A</a:t>
            </a:r>
            <a:r>
              <a:rPr lang="en-US" altLang="zh-CN" sz="1800" b="0" dirty="0">
                <a:ea typeface="宋体" pitchFamily="2" charset="-122"/>
              </a:rPr>
              <a:t> = COM(</a:t>
            </a:r>
            <a:r>
              <a:rPr lang="en-US" altLang="zh-CN" sz="1800" b="0" dirty="0" err="1">
                <a:ea typeface="宋体" pitchFamily="2" charset="-122"/>
              </a:rPr>
              <a:t>Cert</a:t>
            </a:r>
            <a:r>
              <a:rPr lang="en-US" altLang="zh-CN" sz="1800" baseline="-25000" dirty="0" err="1">
                <a:ea typeface="宋体" pitchFamily="2" charset="-122"/>
              </a:rPr>
              <a:t>A</a:t>
            </a:r>
            <a:r>
              <a:rPr lang="en-US" altLang="zh-CN" sz="1800" b="0" dirty="0">
                <a:ea typeface="宋体" pitchFamily="2" charset="-122"/>
              </a:rPr>
              <a:t>)</a:t>
            </a:r>
            <a:endParaRPr lang="en-US" altLang="en-US" sz="1800" dirty="0"/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457200" y="5284787"/>
            <a:ext cx="8534400" cy="7556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731520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1800" b="0" kern="0" dirty="0" smtClean="0">
                <a:solidFill>
                  <a:srgbClr val="6600FF"/>
                </a:solidFill>
                <a:ea typeface="宋体" pitchFamily="2" charset="-122"/>
                <a:sym typeface="Symbol"/>
              </a:rPr>
              <a:t>Revocation e.g. by ZKP that certificate in C is not on the CRL</a:t>
            </a:r>
          </a:p>
          <a:p>
            <a:pPr>
              <a:defRPr/>
            </a:pPr>
            <a:r>
              <a:rPr lang="en-US" sz="1800" b="0" kern="0" dirty="0" smtClean="0">
                <a:solidFill>
                  <a:srgbClr val="6600FF"/>
                </a:solidFill>
                <a:ea typeface="宋体" pitchFamily="2" charset="-122"/>
                <a:sym typeface="Symbol"/>
              </a:rPr>
              <a:t>Our work uses “verifier-local” revocation (w/o ZKP)  </a:t>
            </a:r>
            <a:r>
              <a:rPr lang="en-US" sz="1600" b="0" kern="0" dirty="0" smtClean="0">
                <a:solidFill>
                  <a:srgbClr val="6600FF"/>
                </a:solidFill>
                <a:ea typeface="宋体" pitchFamily="2" charset="-122"/>
                <a:sym typeface="Symbol"/>
              </a:rPr>
              <a:t>[BS’04]</a:t>
            </a:r>
            <a:endParaRPr lang="en-US" sz="1800" dirty="0" smtClean="0">
              <a:solidFill>
                <a:srgbClr val="6600FF"/>
              </a:solidFill>
            </a:endParaRPr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en-US" altLang="zh-CN" sz="1800" b="0" kern="0" dirty="0" smtClean="0">
              <a:solidFill>
                <a:srgbClr val="6600FF"/>
              </a:solidFill>
              <a:ea typeface="宋体" pitchFamily="2" charset="-122"/>
              <a:sym typeface="Symbol"/>
            </a:endParaRPr>
          </a:p>
        </p:txBody>
      </p:sp>
      <p:sp>
        <p:nvSpPr>
          <p:cNvPr id="16391" name="Rectangle 30"/>
          <p:cNvSpPr>
            <a:spLocks noChangeArrowheads="1"/>
          </p:cNvSpPr>
          <p:nvPr/>
        </p:nvSpPr>
        <p:spPr bwMode="auto">
          <a:xfrm>
            <a:off x="7164387" y="1493838"/>
            <a:ext cx="1370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ea typeface="宋体" pitchFamily="2" charset="-122"/>
              </a:rPr>
              <a:t>(</a:t>
            </a:r>
            <a:r>
              <a:rPr lang="en-US" altLang="zh-CN" sz="1800" b="0" dirty="0" err="1">
                <a:ea typeface="宋体" pitchFamily="2" charset="-122"/>
              </a:rPr>
              <a:t>PK,Cert</a:t>
            </a:r>
            <a:r>
              <a:rPr lang="en-US" altLang="zh-CN" sz="1800" baseline="-25000" dirty="0" err="1">
                <a:ea typeface="宋体" pitchFamily="2" charset="-122"/>
              </a:rPr>
              <a:t>B</a:t>
            </a:r>
            <a:r>
              <a:rPr lang="en-US" altLang="zh-CN" sz="1800" b="0" dirty="0">
                <a:ea typeface="宋体" pitchFamily="2" charset="-122"/>
              </a:rPr>
              <a:t>)</a:t>
            </a:r>
            <a:endParaRPr lang="en-US" altLang="en-US" sz="1800" dirty="0"/>
          </a:p>
        </p:txBody>
      </p:sp>
      <p:sp>
        <p:nvSpPr>
          <p:cNvPr id="16392" name="Rectangle 18"/>
          <p:cNvSpPr>
            <a:spLocks noChangeArrowheads="1"/>
          </p:cNvSpPr>
          <p:nvPr/>
        </p:nvSpPr>
        <p:spPr bwMode="auto">
          <a:xfrm>
            <a:off x="661988" y="1573213"/>
            <a:ext cx="13853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ea typeface="宋体" pitchFamily="2" charset="-122"/>
              </a:rPr>
              <a:t>(</a:t>
            </a:r>
            <a:r>
              <a:rPr lang="en-US" altLang="zh-CN" sz="1800" b="0" dirty="0" err="1">
                <a:ea typeface="宋体" pitchFamily="2" charset="-122"/>
              </a:rPr>
              <a:t>PK,Cert</a:t>
            </a:r>
            <a:r>
              <a:rPr lang="en-US" altLang="zh-CN" sz="1800" baseline="-25000" dirty="0" err="1">
                <a:ea typeface="宋体" pitchFamily="2" charset="-122"/>
              </a:rPr>
              <a:t>A</a:t>
            </a:r>
            <a:r>
              <a:rPr lang="en-US" altLang="zh-CN" sz="1800" b="0" dirty="0">
                <a:ea typeface="宋体" pitchFamily="2" charset="-122"/>
              </a:rPr>
              <a:t>)</a:t>
            </a:r>
            <a:endParaRPr lang="en-US" altLang="en-US" sz="1800" dirty="0"/>
          </a:p>
        </p:txBody>
      </p:sp>
      <p:sp>
        <p:nvSpPr>
          <p:cNvPr id="20" name="Line 128"/>
          <p:cNvSpPr>
            <a:spLocks noChangeShapeType="1"/>
          </p:cNvSpPr>
          <p:nvPr/>
        </p:nvSpPr>
        <p:spPr bwMode="auto">
          <a:xfrm>
            <a:off x="2794000" y="2624138"/>
            <a:ext cx="3530600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159125" y="2166938"/>
            <a:ext cx="3255963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0" dirty="0">
                <a:ea typeface="宋体" pitchFamily="2" charset="-122"/>
              </a:rPr>
              <a:t>ZKP</a:t>
            </a:r>
            <a:r>
              <a:rPr lang="en-US" altLang="zh-CN" sz="2000" b="0" dirty="0">
                <a:ea typeface="宋体" pitchFamily="2" charset="-122"/>
              </a:rPr>
              <a:t>[</a:t>
            </a:r>
            <a:r>
              <a:rPr lang="en-US" altLang="zh-CN" b="0" dirty="0">
                <a:ea typeface="宋体" pitchFamily="2" charset="-122"/>
              </a:rPr>
              <a:t> (PK,C</a:t>
            </a:r>
            <a:r>
              <a:rPr lang="en-US" altLang="zh-CN" baseline="-25000" dirty="0">
                <a:ea typeface="宋体" pitchFamily="2" charset="-122"/>
              </a:rPr>
              <a:t>A</a:t>
            </a:r>
            <a:r>
              <a:rPr lang="en-US" altLang="zh-CN" b="0" dirty="0">
                <a:ea typeface="宋体" pitchFamily="2" charset="-122"/>
              </a:rPr>
              <a:t>) </a:t>
            </a:r>
            <a:r>
              <a:rPr lang="en-US" altLang="zh-CN" sz="2800" b="0" baseline="2000" dirty="0">
                <a:ea typeface="宋体" pitchFamily="2" charset="-122"/>
                <a:sym typeface="Symbol"/>
              </a:rPr>
              <a:t></a:t>
            </a:r>
            <a:r>
              <a:rPr lang="en-US" altLang="zh-CN" b="0" dirty="0">
                <a:ea typeface="宋体" pitchFamily="2" charset="-122"/>
                <a:sym typeface="Symbol"/>
              </a:rPr>
              <a:t> </a:t>
            </a:r>
            <a:r>
              <a:rPr lang="en-US" altLang="zh-CN" dirty="0" err="1">
                <a:ea typeface="宋体" pitchFamily="2" charset="-122"/>
                <a:sym typeface="Symbol"/>
              </a:rPr>
              <a:t>L</a:t>
            </a:r>
            <a:r>
              <a:rPr lang="en-US" altLang="zh-CN" baseline="30000" dirty="0" err="1">
                <a:latin typeface="+mn-lt"/>
                <a:ea typeface="SimHei" panose="02010609060101010101" pitchFamily="49" charset="-122"/>
                <a:sym typeface="Symbol"/>
              </a:rPr>
              <a:t>ComCert</a:t>
            </a:r>
            <a:r>
              <a:rPr lang="en-US" altLang="zh-CN" sz="2400" b="0" dirty="0">
                <a:ea typeface="宋体" pitchFamily="2" charset="-122"/>
                <a:sym typeface="Symbol"/>
              </a:rPr>
              <a:t> </a:t>
            </a:r>
            <a:r>
              <a:rPr lang="en-US" altLang="zh-CN" sz="2000" b="0" dirty="0">
                <a:ea typeface="宋体" pitchFamily="2" charset="-122"/>
              </a:rPr>
              <a:t>]</a:t>
            </a:r>
            <a:endParaRPr lang="en-US" dirty="0"/>
          </a:p>
        </p:txBody>
      </p:sp>
      <p:sp>
        <p:nvSpPr>
          <p:cNvPr id="18" name="Line 128"/>
          <p:cNvSpPr>
            <a:spLocks noChangeShapeType="1"/>
          </p:cNvSpPr>
          <p:nvPr/>
        </p:nvSpPr>
        <p:spPr bwMode="auto">
          <a:xfrm>
            <a:off x="2794000" y="1981200"/>
            <a:ext cx="353060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Rectangle 2"/>
          <p:cNvSpPr>
            <a:spLocks noChangeArrowheads="1"/>
          </p:cNvSpPr>
          <p:nvPr/>
        </p:nvSpPr>
        <p:spPr bwMode="auto">
          <a:xfrm>
            <a:off x="2514600" y="1524000"/>
            <a:ext cx="4114800" cy="1295400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4" name="Rectangle 23"/>
          <p:cNvSpPr/>
          <p:nvPr/>
        </p:nvSpPr>
        <p:spPr>
          <a:xfrm>
            <a:off x="3417888" y="3886200"/>
            <a:ext cx="2144712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0" dirty="0">
                <a:solidFill>
                  <a:schemeClr val="tx1">
                    <a:lumMod val="50000"/>
                    <a:lumOff val="50000"/>
                  </a:schemeClr>
                </a:solidFill>
                <a:ea typeface="宋体" pitchFamily="2" charset="-122"/>
              </a:rPr>
              <a:t>C</a:t>
            </a:r>
            <a:r>
              <a:rPr lang="en-US" altLang="zh-CN" b="0" baseline="-25000" dirty="0">
                <a:solidFill>
                  <a:schemeClr val="tx1">
                    <a:lumMod val="50000"/>
                    <a:lumOff val="50000"/>
                  </a:schemeClr>
                </a:solidFill>
                <a:ea typeface="宋体" pitchFamily="2" charset="-122"/>
              </a:rPr>
              <a:t>B</a:t>
            </a:r>
            <a:r>
              <a:rPr lang="en-US" altLang="zh-CN" b="0" dirty="0">
                <a:solidFill>
                  <a:schemeClr val="tx1">
                    <a:lumMod val="50000"/>
                    <a:lumOff val="50000"/>
                  </a:schemeClr>
                </a:solidFill>
                <a:ea typeface="宋体" pitchFamily="2" charset="-122"/>
              </a:rPr>
              <a:t> = COM(</a:t>
            </a:r>
            <a:r>
              <a:rPr lang="en-US" altLang="zh-CN" b="0" dirty="0" err="1">
                <a:solidFill>
                  <a:schemeClr val="tx1">
                    <a:lumMod val="50000"/>
                    <a:lumOff val="50000"/>
                  </a:schemeClr>
                </a:solidFill>
                <a:ea typeface="宋体" pitchFamily="2" charset="-122"/>
              </a:rPr>
              <a:t>Cert</a:t>
            </a:r>
            <a:r>
              <a:rPr lang="en-US" altLang="zh-CN" b="0" baseline="-25000" dirty="0" err="1">
                <a:solidFill>
                  <a:schemeClr val="tx1">
                    <a:lumMod val="50000"/>
                    <a:lumOff val="50000"/>
                  </a:schemeClr>
                </a:solidFill>
                <a:ea typeface="宋体" pitchFamily="2" charset="-122"/>
              </a:rPr>
              <a:t>B</a:t>
            </a:r>
            <a:r>
              <a:rPr lang="en-US" altLang="zh-CN" b="0" dirty="0">
                <a:solidFill>
                  <a:schemeClr val="tx1">
                    <a:lumMod val="50000"/>
                    <a:lumOff val="50000"/>
                  </a:schemeClr>
                </a:solidFill>
                <a:ea typeface="宋体" pitchFamily="2" charset="-122"/>
              </a:rPr>
              <a:t>)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5" name="Line 128"/>
          <p:cNvSpPr>
            <a:spLocks noChangeShapeType="1"/>
          </p:cNvSpPr>
          <p:nvPr/>
        </p:nvSpPr>
        <p:spPr bwMode="auto">
          <a:xfrm>
            <a:off x="2794000" y="4951412"/>
            <a:ext cx="3530600" cy="1588"/>
          </a:xfrm>
          <a:prstGeom prst="line">
            <a:avLst/>
          </a:prstGeom>
          <a:noFill/>
          <a:ln w="25400">
            <a:solidFill>
              <a:schemeClr val="tx1">
                <a:lumMod val="50000"/>
                <a:lumOff val="50000"/>
              </a:schemeClr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159125" y="4473575"/>
            <a:ext cx="3255963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0" dirty="0">
                <a:solidFill>
                  <a:schemeClr val="tx1">
                    <a:lumMod val="50000"/>
                    <a:lumOff val="50000"/>
                  </a:schemeClr>
                </a:solidFill>
                <a:ea typeface="宋体" pitchFamily="2" charset="-122"/>
              </a:rPr>
              <a:t>ZKP</a:t>
            </a:r>
            <a:r>
              <a:rPr lang="en-US" altLang="zh-CN" sz="2000" b="0" dirty="0">
                <a:solidFill>
                  <a:schemeClr val="tx1">
                    <a:lumMod val="50000"/>
                    <a:lumOff val="50000"/>
                  </a:schemeClr>
                </a:solidFill>
                <a:ea typeface="宋体" pitchFamily="2" charset="-122"/>
              </a:rPr>
              <a:t>[</a:t>
            </a:r>
            <a:r>
              <a:rPr lang="en-US" altLang="zh-CN" b="0" dirty="0">
                <a:solidFill>
                  <a:schemeClr val="tx1">
                    <a:lumMod val="50000"/>
                    <a:lumOff val="50000"/>
                  </a:schemeClr>
                </a:solidFill>
                <a:ea typeface="宋体" pitchFamily="2" charset="-122"/>
              </a:rPr>
              <a:t> (PK,C</a:t>
            </a:r>
            <a:r>
              <a:rPr lang="en-US" altLang="zh-CN" b="0" baseline="-25000" dirty="0">
                <a:solidFill>
                  <a:schemeClr val="tx1">
                    <a:lumMod val="50000"/>
                    <a:lumOff val="50000"/>
                  </a:schemeClr>
                </a:solidFill>
                <a:ea typeface="宋体" pitchFamily="2" charset="-122"/>
              </a:rPr>
              <a:t>B</a:t>
            </a:r>
            <a:r>
              <a:rPr lang="en-US" altLang="zh-CN" b="0" dirty="0">
                <a:solidFill>
                  <a:schemeClr val="tx1">
                    <a:lumMod val="50000"/>
                    <a:lumOff val="50000"/>
                  </a:schemeClr>
                </a:solidFill>
                <a:ea typeface="宋体" pitchFamily="2" charset="-122"/>
              </a:rPr>
              <a:t>) </a:t>
            </a:r>
            <a:r>
              <a:rPr lang="en-US" altLang="zh-CN" sz="2800" b="0" baseline="2000" dirty="0">
                <a:solidFill>
                  <a:schemeClr val="tx1">
                    <a:lumMod val="50000"/>
                    <a:lumOff val="50000"/>
                  </a:schemeClr>
                </a:solidFill>
                <a:ea typeface="宋体" pitchFamily="2" charset="-122"/>
                <a:sym typeface="Symbol"/>
              </a:rPr>
              <a:t></a:t>
            </a:r>
            <a:r>
              <a:rPr lang="en-US" altLang="zh-CN" b="0" dirty="0">
                <a:solidFill>
                  <a:schemeClr val="tx1">
                    <a:lumMod val="50000"/>
                    <a:lumOff val="50000"/>
                  </a:schemeClr>
                </a:solidFill>
                <a:ea typeface="宋体" pitchFamily="2" charset="-122"/>
                <a:sym typeface="Symbol"/>
              </a:rPr>
              <a:t> </a:t>
            </a:r>
            <a:r>
              <a:rPr lang="en-US" altLang="zh-CN" dirty="0" err="1">
                <a:solidFill>
                  <a:schemeClr val="tx1">
                    <a:lumMod val="50000"/>
                    <a:lumOff val="50000"/>
                  </a:schemeClr>
                </a:solidFill>
                <a:ea typeface="宋体" pitchFamily="2" charset="-122"/>
                <a:sym typeface="Symbol"/>
              </a:rPr>
              <a:t>L</a:t>
            </a:r>
            <a:r>
              <a:rPr lang="en-US" altLang="zh-CN" baseline="30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SimHei" panose="02010609060101010101" pitchFamily="49" charset="-122"/>
                <a:sym typeface="Symbol"/>
              </a:rPr>
              <a:t>ComCert</a:t>
            </a:r>
            <a:r>
              <a:rPr lang="en-US" altLang="zh-CN" sz="2400" b="0" dirty="0">
                <a:solidFill>
                  <a:schemeClr val="tx1">
                    <a:lumMod val="50000"/>
                    <a:lumOff val="50000"/>
                  </a:schemeClr>
                </a:solidFill>
                <a:ea typeface="宋体" pitchFamily="2" charset="-122"/>
                <a:sym typeface="Symbol"/>
              </a:rPr>
              <a:t> </a:t>
            </a:r>
            <a:r>
              <a:rPr lang="en-US" altLang="zh-CN" sz="2000" b="0" dirty="0">
                <a:solidFill>
                  <a:schemeClr val="tx1">
                    <a:lumMod val="50000"/>
                    <a:lumOff val="50000"/>
                  </a:schemeClr>
                </a:solidFill>
                <a:ea typeface="宋体" pitchFamily="2" charset="-122"/>
              </a:rPr>
              <a:t>]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7" name="Line 128"/>
          <p:cNvSpPr>
            <a:spLocks noChangeShapeType="1"/>
          </p:cNvSpPr>
          <p:nvPr/>
        </p:nvSpPr>
        <p:spPr bwMode="auto">
          <a:xfrm>
            <a:off x="2794000" y="4287837"/>
            <a:ext cx="3530600" cy="1588"/>
          </a:xfrm>
          <a:prstGeom prst="line">
            <a:avLst/>
          </a:prstGeom>
          <a:noFill/>
          <a:ln w="25400">
            <a:solidFill>
              <a:schemeClr val="tx1">
                <a:lumMod val="50000"/>
                <a:lumOff val="50000"/>
              </a:schemeClr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2514600" y="3886200"/>
            <a:ext cx="4114800" cy="1239837"/>
          </a:xfrm>
          <a:prstGeom prst="rect">
            <a:avLst/>
          </a:prstGeom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381000" y="2971800"/>
            <a:ext cx="8534400" cy="7064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altLang="zh-CN" sz="1800" dirty="0" err="1" smtClean="0">
                <a:ea typeface="宋体" pitchFamily="2" charset="-122"/>
              </a:rPr>
              <a:t>L</a:t>
            </a:r>
            <a:r>
              <a:rPr lang="en-US" altLang="zh-CN" sz="1800" baseline="30000" dirty="0" err="1" smtClean="0">
                <a:ea typeface="宋体" pitchFamily="2" charset="-122"/>
              </a:rPr>
              <a:t>ComCert</a:t>
            </a:r>
            <a:r>
              <a:rPr lang="en-US" altLang="zh-CN" sz="1800" b="0" dirty="0" smtClean="0">
                <a:ea typeface="宋体" pitchFamily="2" charset="-122"/>
              </a:rPr>
              <a:t>  = { x=(PK,C) </a:t>
            </a:r>
            <a:r>
              <a:rPr lang="en-US" altLang="zh-CN" sz="1800" b="0" dirty="0" err="1" smtClean="0">
                <a:ea typeface="宋体" pitchFamily="2" charset="-122"/>
              </a:rPr>
              <a:t>s.t.</a:t>
            </a:r>
            <a:r>
              <a:rPr lang="en-US" altLang="zh-CN" sz="1800" b="0" dirty="0" smtClean="0">
                <a:ea typeface="宋体" pitchFamily="2" charset="-122"/>
              </a:rPr>
              <a:t> </a:t>
            </a:r>
            <a:r>
              <a:rPr lang="en-US" altLang="zh-CN" sz="1800" b="0" dirty="0" smtClean="0">
                <a:ea typeface="宋体" pitchFamily="2" charset="-122"/>
                <a:sym typeface="Symbol"/>
              </a:rPr>
              <a:t> w=(</a:t>
            </a:r>
            <a:r>
              <a:rPr lang="en-US" altLang="zh-CN" sz="1800" b="0" dirty="0" err="1" smtClean="0">
                <a:ea typeface="宋体" pitchFamily="2" charset="-122"/>
                <a:sym typeface="Symbol"/>
              </a:rPr>
              <a:t>cert,dec</a:t>
            </a:r>
            <a:r>
              <a:rPr lang="en-US" altLang="zh-CN" sz="1800" b="0" dirty="0" smtClean="0">
                <a:ea typeface="宋体" pitchFamily="2" charset="-122"/>
                <a:sym typeface="Symbol"/>
              </a:rPr>
              <a:t>)  </a:t>
            </a:r>
            <a:r>
              <a:rPr lang="en-US" altLang="zh-CN" sz="1800" b="0" dirty="0" err="1" smtClean="0">
                <a:ea typeface="宋体" pitchFamily="2" charset="-122"/>
                <a:sym typeface="Symbol"/>
              </a:rPr>
              <a:t>s.t.</a:t>
            </a:r>
            <a:endParaRPr lang="en-US" altLang="zh-CN" sz="1800" b="0" dirty="0" smtClean="0">
              <a:ea typeface="宋体" pitchFamily="2" charset="-122"/>
              <a:sym typeface="Symbol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altLang="zh-CN" sz="1800" b="0" kern="0" dirty="0" smtClean="0">
                <a:ea typeface="宋体" pitchFamily="2" charset="-122"/>
                <a:sym typeface="Symbol"/>
              </a:rPr>
              <a:t>                   </a:t>
            </a:r>
            <a:r>
              <a:rPr lang="en-US" altLang="zh-CN" sz="1800" b="0" kern="0" dirty="0" err="1" smtClean="0">
                <a:ea typeface="宋体" pitchFamily="2" charset="-122"/>
                <a:sym typeface="Symbol"/>
              </a:rPr>
              <a:t>Ver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(</a:t>
            </a:r>
            <a:r>
              <a:rPr lang="en-US" altLang="zh-CN" sz="1800" b="0" kern="0" dirty="0" err="1" smtClean="0">
                <a:ea typeface="宋体" pitchFamily="2" charset="-122"/>
                <a:sym typeface="Symbol"/>
              </a:rPr>
              <a:t>PK,cert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)=1  and   Decommit(</a:t>
            </a:r>
            <a:r>
              <a:rPr lang="en-US" altLang="zh-CN" sz="1800" b="0" kern="0" dirty="0" err="1" smtClean="0">
                <a:ea typeface="宋体" pitchFamily="2" charset="-122"/>
                <a:sym typeface="Symbol"/>
              </a:rPr>
              <a:t>C,cert,dec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)=1  }</a:t>
            </a:r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381000" y="914400"/>
            <a:ext cx="8610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zh-CN" sz="2000" b="0" kern="0" dirty="0" err="1" smtClean="0">
                <a:ea typeface="宋体" pitchFamily="2" charset="-122"/>
              </a:rPr>
              <a:t>KeyGen</a:t>
            </a:r>
            <a:r>
              <a:rPr lang="en-US" altLang="zh-CN" sz="2000" b="0" kern="0" dirty="0" smtClean="0">
                <a:ea typeface="宋体" pitchFamily="2" charset="-122"/>
              </a:rPr>
              <a:t>  </a:t>
            </a:r>
            <a:r>
              <a:rPr lang="en-US" altLang="zh-CN" sz="2000" b="0" kern="0" dirty="0" smtClean="0">
                <a:ea typeface="宋体" pitchFamily="2" charset="-122"/>
                <a:sym typeface="Symbol"/>
              </a:rPr>
              <a:t>  PK + (</a:t>
            </a:r>
            <a:r>
              <a:rPr lang="en-US" altLang="zh-CN" sz="2000" b="0" kern="0" dirty="0" err="1" smtClean="0">
                <a:ea typeface="宋体" pitchFamily="2" charset="-122"/>
                <a:sym typeface="Symbol"/>
              </a:rPr>
              <a:t>Cert</a:t>
            </a:r>
            <a:r>
              <a:rPr lang="en-US" altLang="zh-CN" sz="2000" b="0" kern="0" baseline="-25000" dirty="0" err="1" smtClean="0">
                <a:ea typeface="宋体" pitchFamily="2" charset="-122"/>
                <a:sym typeface="Symbol"/>
              </a:rPr>
              <a:t>A</a:t>
            </a:r>
            <a:r>
              <a:rPr lang="en-US" altLang="zh-CN" sz="2000" b="0" kern="0" dirty="0" err="1" smtClean="0">
                <a:ea typeface="宋体" pitchFamily="2" charset="-122"/>
                <a:sym typeface="Symbol"/>
              </a:rPr>
              <a:t>,Cert</a:t>
            </a:r>
            <a:r>
              <a:rPr lang="en-US" altLang="zh-CN" sz="2000" b="0" kern="0" baseline="-25000" dirty="0" err="1" smtClean="0">
                <a:ea typeface="宋体" pitchFamily="2" charset="-122"/>
                <a:sym typeface="Symbol"/>
              </a:rPr>
              <a:t>B</a:t>
            </a:r>
            <a:r>
              <a:rPr lang="en-US" altLang="zh-CN" sz="2000" b="0" kern="0" dirty="0" err="1" smtClean="0">
                <a:ea typeface="宋体" pitchFamily="2" charset="-122"/>
                <a:sym typeface="Symbol"/>
              </a:rPr>
              <a:t>,Cert</a:t>
            </a:r>
            <a:r>
              <a:rPr lang="en-US" altLang="zh-CN" sz="2000" b="0" kern="0" baseline="-25000" dirty="0" err="1" smtClean="0">
                <a:ea typeface="宋体" pitchFamily="2" charset="-122"/>
                <a:sym typeface="Symbol"/>
              </a:rPr>
              <a:t>C</a:t>
            </a:r>
            <a:r>
              <a:rPr lang="en-US" altLang="zh-CN" sz="2000" b="0" kern="0" dirty="0" smtClean="0">
                <a:ea typeface="宋体" pitchFamily="2" charset="-122"/>
                <a:sym typeface="Symbol"/>
              </a:rPr>
              <a:t>,…)  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[unforgeable cert. scheme]</a:t>
            </a:r>
            <a:endParaRPr lang="en-US" altLang="zh-CN" sz="2000" b="0" kern="0" dirty="0" smtClean="0">
              <a:ea typeface="宋体" pitchFamily="2" charset="-122"/>
            </a:endParaRPr>
          </a:p>
        </p:txBody>
      </p:sp>
      <p:sp>
        <p:nvSpPr>
          <p:cNvPr id="16405" name="Oval 6"/>
          <p:cNvSpPr>
            <a:spLocks noChangeArrowheads="1"/>
          </p:cNvSpPr>
          <p:nvPr/>
        </p:nvSpPr>
        <p:spPr bwMode="auto">
          <a:xfrm>
            <a:off x="3463925" y="1570038"/>
            <a:ext cx="422275" cy="461962"/>
          </a:xfrm>
          <a:prstGeom prst="ellipse">
            <a:avLst/>
          </a:prstGeom>
          <a:noFill/>
          <a:ln w="38100" algn="ctr">
            <a:solidFill>
              <a:srgbClr val="66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6406" name="Oval 33"/>
          <p:cNvSpPr>
            <a:spLocks noChangeArrowheads="1"/>
          </p:cNvSpPr>
          <p:nvPr/>
        </p:nvSpPr>
        <p:spPr bwMode="auto">
          <a:xfrm>
            <a:off x="3132138" y="2187575"/>
            <a:ext cx="677862" cy="444500"/>
          </a:xfrm>
          <a:prstGeom prst="ellipse">
            <a:avLst/>
          </a:prstGeom>
          <a:noFill/>
          <a:ln w="38100" algn="ctr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24" grpId="0"/>
      <p:bldP spid="25" grpId="0" animBg="1"/>
      <p:bldP spid="26" grpId="0"/>
      <p:bldP spid="27" grpId="0" animBg="1"/>
      <p:bldP spid="28" grpId="0" animBg="1"/>
      <p:bldP spid="16405" grpId="0" animBg="1"/>
      <p:bldP spid="1640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077200" cy="755650"/>
          </a:xfrm>
        </p:spPr>
        <p:txBody>
          <a:bodyPr/>
          <a:lstStyle/>
          <a:p>
            <a:pPr algn="ctr" eaLnBrk="1" hangingPunct="1"/>
            <a:r>
              <a:rPr lang="en-US" altLang="zh-CN" sz="2800" smtClean="0">
                <a:ea typeface="宋体" pitchFamily="2" charset="-122"/>
              </a:rPr>
              <a:t>Covert Authentication</a:t>
            </a:r>
            <a:br>
              <a:rPr lang="en-US" altLang="zh-CN" sz="2800" smtClean="0">
                <a:ea typeface="宋体" pitchFamily="2" charset="-122"/>
              </a:rPr>
            </a:br>
            <a:r>
              <a:rPr lang="en-US" altLang="zh-CN" sz="2400" smtClean="0">
                <a:ea typeface="宋体" pitchFamily="2" charset="-122"/>
              </a:rPr>
              <a:t>Protocol Idea: (1) Use a “typical” Group Signature Sch.</a:t>
            </a:r>
            <a:endParaRPr lang="en-US" altLang="zh-CN" sz="1600" smtClean="0">
              <a:ea typeface="宋体" pitchFamily="2" charset="-122"/>
            </a:endParaRPr>
          </a:p>
        </p:txBody>
      </p:sp>
      <p:sp>
        <p:nvSpPr>
          <p:cNvPr id="23" name="Text Box 130"/>
          <p:cNvSpPr txBox="1">
            <a:spLocks noChangeArrowheads="1"/>
          </p:cNvSpPr>
          <p:nvPr/>
        </p:nvSpPr>
        <p:spPr bwMode="auto">
          <a:xfrm>
            <a:off x="381000" y="1524000"/>
            <a:ext cx="3952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ea typeface="宋体" pitchFamily="2" charset="-122"/>
              </a:rPr>
              <a:t>A</a:t>
            </a:r>
            <a:endParaRPr lang="en-US" altLang="zh-CN" sz="1800" b="0" baseline="-25000">
              <a:ea typeface="宋体" pitchFamily="2" charset="-122"/>
            </a:endParaRPr>
          </a:p>
        </p:txBody>
      </p:sp>
      <p:sp>
        <p:nvSpPr>
          <p:cNvPr id="32" name="Text Box 130"/>
          <p:cNvSpPr txBox="1">
            <a:spLocks noChangeArrowheads="1"/>
          </p:cNvSpPr>
          <p:nvPr/>
        </p:nvSpPr>
        <p:spPr bwMode="auto">
          <a:xfrm>
            <a:off x="8442325" y="1447800"/>
            <a:ext cx="396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ea typeface="宋体" pitchFamily="2" charset="-122"/>
              </a:rPr>
              <a:t>B</a:t>
            </a:r>
            <a:endParaRPr lang="en-US" altLang="zh-CN" sz="1800" b="0" baseline="-25000">
              <a:ea typeface="宋体" pitchFamily="2" charset="-122"/>
            </a:endParaRPr>
          </a:p>
        </p:txBody>
      </p:sp>
      <p:sp>
        <p:nvSpPr>
          <p:cNvPr id="17413" name="Rectangle 34"/>
          <p:cNvSpPr>
            <a:spLocks noChangeArrowheads="1"/>
          </p:cNvSpPr>
          <p:nvPr/>
        </p:nvSpPr>
        <p:spPr bwMode="auto">
          <a:xfrm>
            <a:off x="3417888" y="1579563"/>
            <a:ext cx="21739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ea typeface="宋体" pitchFamily="2" charset="-122"/>
              </a:rPr>
              <a:t>C</a:t>
            </a:r>
            <a:r>
              <a:rPr lang="en-US" altLang="zh-CN" sz="1800" baseline="-25000" dirty="0">
                <a:ea typeface="宋体" pitchFamily="2" charset="-122"/>
              </a:rPr>
              <a:t>A</a:t>
            </a:r>
            <a:r>
              <a:rPr lang="en-US" altLang="zh-CN" sz="1800" b="0" dirty="0">
                <a:ea typeface="宋体" pitchFamily="2" charset="-122"/>
              </a:rPr>
              <a:t> = COM(</a:t>
            </a:r>
            <a:r>
              <a:rPr lang="en-US" altLang="zh-CN" sz="1800" b="0" dirty="0" err="1">
                <a:ea typeface="宋体" pitchFamily="2" charset="-122"/>
              </a:rPr>
              <a:t>Cert</a:t>
            </a:r>
            <a:r>
              <a:rPr lang="en-US" altLang="zh-CN" sz="1800" baseline="-25000" dirty="0" err="1">
                <a:ea typeface="宋体" pitchFamily="2" charset="-122"/>
              </a:rPr>
              <a:t>A</a:t>
            </a:r>
            <a:r>
              <a:rPr lang="en-US" altLang="zh-CN" sz="1800" b="0" dirty="0">
                <a:ea typeface="宋体" pitchFamily="2" charset="-122"/>
              </a:rPr>
              <a:t>)</a:t>
            </a:r>
            <a:endParaRPr lang="en-US" altLang="en-US" sz="1800" dirty="0"/>
          </a:p>
        </p:txBody>
      </p:sp>
      <p:sp>
        <p:nvSpPr>
          <p:cNvPr id="17414" name="Rectangle 30"/>
          <p:cNvSpPr>
            <a:spLocks noChangeArrowheads="1"/>
          </p:cNvSpPr>
          <p:nvPr/>
        </p:nvSpPr>
        <p:spPr bwMode="auto">
          <a:xfrm>
            <a:off x="7162800" y="1493838"/>
            <a:ext cx="1370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ea typeface="宋体" pitchFamily="2" charset="-122"/>
              </a:rPr>
              <a:t>(</a:t>
            </a:r>
            <a:r>
              <a:rPr lang="en-US" altLang="zh-CN" sz="1800" b="0" dirty="0" err="1">
                <a:ea typeface="宋体" pitchFamily="2" charset="-122"/>
              </a:rPr>
              <a:t>PK,Cert</a:t>
            </a:r>
            <a:r>
              <a:rPr lang="en-US" altLang="zh-CN" sz="1800" baseline="-25000" dirty="0" err="1">
                <a:ea typeface="宋体" pitchFamily="2" charset="-122"/>
              </a:rPr>
              <a:t>B</a:t>
            </a:r>
            <a:r>
              <a:rPr lang="en-US" altLang="zh-CN" sz="1800" b="0" dirty="0">
                <a:ea typeface="宋体" pitchFamily="2" charset="-122"/>
              </a:rPr>
              <a:t>)</a:t>
            </a:r>
            <a:endParaRPr lang="en-US" altLang="en-US" sz="1800" dirty="0"/>
          </a:p>
        </p:txBody>
      </p:sp>
      <p:sp>
        <p:nvSpPr>
          <p:cNvPr id="17415" name="Rectangle 18"/>
          <p:cNvSpPr>
            <a:spLocks noChangeArrowheads="1"/>
          </p:cNvSpPr>
          <p:nvPr/>
        </p:nvSpPr>
        <p:spPr bwMode="auto">
          <a:xfrm>
            <a:off x="661988" y="1573213"/>
            <a:ext cx="13853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ea typeface="宋体" pitchFamily="2" charset="-122"/>
              </a:rPr>
              <a:t>(</a:t>
            </a:r>
            <a:r>
              <a:rPr lang="en-US" altLang="zh-CN" sz="1800" b="0" dirty="0" err="1">
                <a:ea typeface="宋体" pitchFamily="2" charset="-122"/>
              </a:rPr>
              <a:t>PK,Cert</a:t>
            </a:r>
            <a:r>
              <a:rPr lang="en-US" altLang="zh-CN" sz="1800" baseline="-25000" dirty="0" err="1">
                <a:ea typeface="宋体" pitchFamily="2" charset="-122"/>
              </a:rPr>
              <a:t>A</a:t>
            </a:r>
            <a:r>
              <a:rPr lang="en-US" altLang="zh-CN" sz="1800" b="0" dirty="0">
                <a:ea typeface="宋体" pitchFamily="2" charset="-122"/>
              </a:rPr>
              <a:t>)</a:t>
            </a:r>
            <a:endParaRPr lang="en-US" altLang="en-US" sz="1800" dirty="0"/>
          </a:p>
        </p:txBody>
      </p:sp>
      <p:sp>
        <p:nvSpPr>
          <p:cNvPr id="20" name="Line 128"/>
          <p:cNvSpPr>
            <a:spLocks noChangeShapeType="1"/>
          </p:cNvSpPr>
          <p:nvPr/>
        </p:nvSpPr>
        <p:spPr bwMode="auto">
          <a:xfrm>
            <a:off x="2794000" y="2624138"/>
            <a:ext cx="3530600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159125" y="2166938"/>
            <a:ext cx="3255963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0" dirty="0">
                <a:ea typeface="宋体" pitchFamily="2" charset="-122"/>
              </a:rPr>
              <a:t>ZKP</a:t>
            </a:r>
            <a:r>
              <a:rPr lang="en-US" altLang="zh-CN" sz="2000" b="0" dirty="0">
                <a:ea typeface="宋体" pitchFamily="2" charset="-122"/>
              </a:rPr>
              <a:t>[</a:t>
            </a:r>
            <a:r>
              <a:rPr lang="en-US" altLang="zh-CN" b="0" dirty="0">
                <a:ea typeface="宋体" pitchFamily="2" charset="-122"/>
              </a:rPr>
              <a:t> (PK,C</a:t>
            </a:r>
            <a:r>
              <a:rPr lang="en-US" altLang="zh-CN" baseline="-25000" dirty="0">
                <a:ea typeface="宋体" pitchFamily="2" charset="-122"/>
              </a:rPr>
              <a:t>A</a:t>
            </a:r>
            <a:r>
              <a:rPr lang="en-US" altLang="zh-CN" b="0" dirty="0">
                <a:ea typeface="宋体" pitchFamily="2" charset="-122"/>
              </a:rPr>
              <a:t>) </a:t>
            </a:r>
            <a:r>
              <a:rPr lang="en-US" altLang="zh-CN" sz="2800" b="0" baseline="2000" dirty="0">
                <a:ea typeface="宋体" pitchFamily="2" charset="-122"/>
                <a:sym typeface="Symbol"/>
              </a:rPr>
              <a:t></a:t>
            </a:r>
            <a:r>
              <a:rPr lang="en-US" altLang="zh-CN" b="0" dirty="0">
                <a:ea typeface="宋体" pitchFamily="2" charset="-122"/>
                <a:sym typeface="Symbol"/>
              </a:rPr>
              <a:t> </a:t>
            </a:r>
            <a:r>
              <a:rPr lang="en-US" altLang="zh-CN" dirty="0" err="1">
                <a:ea typeface="宋体" pitchFamily="2" charset="-122"/>
                <a:sym typeface="Symbol"/>
              </a:rPr>
              <a:t>L</a:t>
            </a:r>
            <a:r>
              <a:rPr lang="en-US" altLang="zh-CN" baseline="30000" dirty="0" err="1">
                <a:latin typeface="+mn-lt"/>
                <a:ea typeface="SimHei" panose="02010609060101010101" pitchFamily="49" charset="-122"/>
                <a:sym typeface="Symbol"/>
              </a:rPr>
              <a:t>ComCert</a:t>
            </a:r>
            <a:r>
              <a:rPr lang="en-US" altLang="zh-CN" sz="2400" b="0" dirty="0">
                <a:ea typeface="宋体" pitchFamily="2" charset="-122"/>
                <a:sym typeface="Symbol"/>
              </a:rPr>
              <a:t> </a:t>
            </a:r>
            <a:r>
              <a:rPr lang="en-US" altLang="zh-CN" sz="2000" b="0" dirty="0">
                <a:ea typeface="宋体" pitchFamily="2" charset="-122"/>
              </a:rPr>
              <a:t>]</a:t>
            </a:r>
            <a:endParaRPr lang="en-US" dirty="0"/>
          </a:p>
        </p:txBody>
      </p:sp>
      <p:sp>
        <p:nvSpPr>
          <p:cNvPr id="18" name="Line 128"/>
          <p:cNvSpPr>
            <a:spLocks noChangeShapeType="1"/>
          </p:cNvSpPr>
          <p:nvPr/>
        </p:nvSpPr>
        <p:spPr bwMode="auto">
          <a:xfrm>
            <a:off x="2794000" y="1981200"/>
            <a:ext cx="353060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Rectangle 2"/>
          <p:cNvSpPr>
            <a:spLocks noChangeArrowheads="1"/>
          </p:cNvSpPr>
          <p:nvPr/>
        </p:nvSpPr>
        <p:spPr bwMode="auto">
          <a:xfrm>
            <a:off x="2514600" y="1524000"/>
            <a:ext cx="4114800" cy="1295400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381000" y="914400"/>
            <a:ext cx="8610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zh-CN" sz="2000" b="0" kern="0" dirty="0" err="1" smtClean="0">
                <a:ea typeface="宋体" pitchFamily="2" charset="-122"/>
              </a:rPr>
              <a:t>KeyGen</a:t>
            </a:r>
            <a:r>
              <a:rPr lang="en-US" altLang="zh-CN" sz="2000" b="0" kern="0" dirty="0" smtClean="0">
                <a:ea typeface="宋体" pitchFamily="2" charset="-122"/>
              </a:rPr>
              <a:t>  </a:t>
            </a:r>
            <a:r>
              <a:rPr lang="en-US" altLang="zh-CN" sz="2000" b="0" kern="0" dirty="0" smtClean="0">
                <a:ea typeface="宋体" pitchFamily="2" charset="-122"/>
                <a:sym typeface="Symbol"/>
              </a:rPr>
              <a:t>  PK + (</a:t>
            </a:r>
            <a:r>
              <a:rPr lang="en-US" altLang="zh-CN" sz="2000" b="0" kern="0" dirty="0" err="1" smtClean="0">
                <a:ea typeface="宋体" pitchFamily="2" charset="-122"/>
                <a:sym typeface="Symbol"/>
              </a:rPr>
              <a:t>Cert</a:t>
            </a:r>
            <a:r>
              <a:rPr lang="en-US" altLang="zh-CN" sz="2000" b="0" kern="0" baseline="-25000" dirty="0" err="1" smtClean="0">
                <a:ea typeface="宋体" pitchFamily="2" charset="-122"/>
                <a:sym typeface="Symbol"/>
              </a:rPr>
              <a:t>A</a:t>
            </a:r>
            <a:r>
              <a:rPr lang="en-US" altLang="zh-CN" sz="2000" b="0" kern="0" dirty="0" err="1" smtClean="0">
                <a:ea typeface="宋体" pitchFamily="2" charset="-122"/>
                <a:sym typeface="Symbol"/>
              </a:rPr>
              <a:t>,Cert</a:t>
            </a:r>
            <a:r>
              <a:rPr lang="en-US" altLang="zh-CN" sz="2000" b="0" kern="0" baseline="-25000" dirty="0" err="1" smtClean="0">
                <a:ea typeface="宋体" pitchFamily="2" charset="-122"/>
                <a:sym typeface="Symbol"/>
              </a:rPr>
              <a:t>B</a:t>
            </a:r>
            <a:r>
              <a:rPr lang="en-US" altLang="zh-CN" sz="2000" b="0" kern="0" dirty="0" err="1" smtClean="0">
                <a:ea typeface="宋体" pitchFamily="2" charset="-122"/>
                <a:sym typeface="Symbol"/>
              </a:rPr>
              <a:t>,Cert</a:t>
            </a:r>
            <a:r>
              <a:rPr lang="en-US" altLang="zh-CN" sz="2000" b="0" kern="0" baseline="-25000" dirty="0" err="1" smtClean="0">
                <a:ea typeface="宋体" pitchFamily="2" charset="-122"/>
                <a:sym typeface="Symbol"/>
              </a:rPr>
              <a:t>C</a:t>
            </a:r>
            <a:r>
              <a:rPr lang="en-US" altLang="zh-CN" sz="2000" b="0" kern="0" dirty="0" smtClean="0">
                <a:ea typeface="宋体" pitchFamily="2" charset="-122"/>
                <a:sym typeface="Symbol"/>
              </a:rPr>
              <a:t>,…)  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[unforgeable cert. scheme]</a:t>
            </a:r>
            <a:endParaRPr lang="en-US" altLang="zh-CN" sz="2000" b="0" kern="0" dirty="0" smtClean="0">
              <a:ea typeface="宋体" pitchFamily="2" charset="-122"/>
            </a:endParaRPr>
          </a:p>
        </p:txBody>
      </p:sp>
      <p:sp>
        <p:nvSpPr>
          <p:cNvPr id="17423" name="Oval 33"/>
          <p:cNvSpPr>
            <a:spLocks noChangeArrowheads="1"/>
          </p:cNvSpPr>
          <p:nvPr/>
        </p:nvSpPr>
        <p:spPr bwMode="auto">
          <a:xfrm>
            <a:off x="3132138" y="2187575"/>
            <a:ext cx="677862" cy="444500"/>
          </a:xfrm>
          <a:prstGeom prst="ellipse">
            <a:avLst/>
          </a:prstGeom>
          <a:noFill/>
          <a:ln w="38100" algn="ctr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3" name="Line 128"/>
          <p:cNvSpPr>
            <a:spLocks noChangeShapeType="1"/>
          </p:cNvSpPr>
          <p:nvPr/>
        </p:nvSpPr>
        <p:spPr bwMode="auto">
          <a:xfrm>
            <a:off x="914400" y="4038600"/>
            <a:ext cx="18034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Text Box 130"/>
          <p:cNvSpPr txBox="1">
            <a:spLocks noChangeArrowheads="1"/>
          </p:cNvSpPr>
          <p:nvPr/>
        </p:nvSpPr>
        <p:spPr bwMode="auto">
          <a:xfrm>
            <a:off x="457200" y="3805238"/>
            <a:ext cx="3698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P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42" name="Text Box 131"/>
          <p:cNvSpPr txBox="1">
            <a:spLocks noChangeArrowheads="1"/>
          </p:cNvSpPr>
          <p:nvPr/>
        </p:nvSpPr>
        <p:spPr bwMode="auto">
          <a:xfrm>
            <a:off x="3052763" y="3725863"/>
            <a:ext cx="3119437" cy="114646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1200"/>
              </a:spcAft>
              <a:defRPr/>
            </a:pPr>
            <a:r>
              <a:rPr lang="en-US" altLang="zh-CN" sz="2000" dirty="0" smtClean="0">
                <a:solidFill>
                  <a:srgbClr val="000066"/>
                </a:solidFill>
                <a:latin typeface="Verdana" pitchFamily="34" charset="0"/>
                <a:ea typeface="宋体" pitchFamily="2" charset="-122"/>
              </a:rPr>
              <a:t>F</a:t>
            </a:r>
            <a:r>
              <a:rPr lang="en-US" altLang="zh-CN" sz="2000" baseline="-25000" dirty="0" smtClean="0">
                <a:solidFill>
                  <a:srgbClr val="000066"/>
                </a:solidFill>
                <a:latin typeface="Verdana" pitchFamily="34" charset="0"/>
                <a:ea typeface="宋体" pitchFamily="2" charset="-122"/>
              </a:rPr>
              <a:t>ZKP for L</a:t>
            </a:r>
          </a:p>
          <a:p>
            <a:pPr algn="ctr">
              <a:spcBef>
                <a:spcPts val="0"/>
              </a:spcBef>
              <a:spcAft>
                <a:spcPts val="300"/>
              </a:spcAft>
              <a:defRPr/>
            </a:pP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If w witness for x in L</a:t>
            </a:r>
          </a:p>
          <a:p>
            <a:pPr algn="ctr">
              <a:spcBef>
                <a:spcPts val="0"/>
              </a:spcBef>
              <a:spcAft>
                <a:spcPts val="300"/>
              </a:spcAft>
              <a:defRPr/>
            </a:pP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then  b</a:t>
            </a:r>
            <a:r>
              <a:rPr lang="en-US" altLang="zh-CN" b="0" baseline="-25000" dirty="0" smtClean="0">
                <a:latin typeface="Verdana" pitchFamily="34" charset="0"/>
                <a:ea typeface="宋体" pitchFamily="2" charset="-122"/>
              </a:rPr>
              <a:t> 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 1, o/w  b</a:t>
            </a:r>
            <a:r>
              <a:rPr lang="en-US" altLang="zh-CN" b="0" baseline="-25000" dirty="0" smtClean="0">
                <a:latin typeface="Verdana" pitchFamily="34" charset="0"/>
                <a:ea typeface="宋体" pitchFamily="2" charset="-122"/>
              </a:rPr>
              <a:t> 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 0</a:t>
            </a:r>
          </a:p>
        </p:txBody>
      </p:sp>
      <p:sp>
        <p:nvSpPr>
          <p:cNvPr id="43" name="Text Box 130"/>
          <p:cNvSpPr txBox="1">
            <a:spLocks noChangeArrowheads="1"/>
          </p:cNvSpPr>
          <p:nvPr/>
        </p:nvSpPr>
        <p:spPr bwMode="auto">
          <a:xfrm>
            <a:off x="8289925" y="3805238"/>
            <a:ext cx="396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V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46" name="Text Box 130"/>
          <p:cNvSpPr txBox="1">
            <a:spLocks noChangeArrowheads="1"/>
          </p:cNvSpPr>
          <p:nvPr/>
        </p:nvSpPr>
        <p:spPr bwMode="auto">
          <a:xfrm>
            <a:off x="6986588" y="4587875"/>
            <a:ext cx="3286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>
                <a:solidFill>
                  <a:srgbClr val="000066"/>
                </a:solidFill>
                <a:ea typeface="宋体" pitchFamily="2" charset="-122"/>
              </a:rPr>
              <a:t>b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17429" name="Oval 46"/>
          <p:cNvSpPr>
            <a:spLocks noChangeArrowheads="1"/>
          </p:cNvSpPr>
          <p:nvPr/>
        </p:nvSpPr>
        <p:spPr bwMode="auto">
          <a:xfrm>
            <a:off x="6919913" y="4572000"/>
            <a:ext cx="395287" cy="444500"/>
          </a:xfrm>
          <a:prstGeom prst="ellipse">
            <a:avLst/>
          </a:prstGeom>
          <a:noFill/>
          <a:ln w="38100" algn="ctr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48" name="Rectangle 3"/>
          <p:cNvSpPr txBox="1">
            <a:spLocks noChangeArrowheads="1"/>
          </p:cNvSpPr>
          <p:nvPr/>
        </p:nvSpPr>
        <p:spPr bwMode="auto">
          <a:xfrm>
            <a:off x="549275" y="3000661"/>
            <a:ext cx="7908925" cy="5455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n-US" altLang="zh-CN" sz="1800" b="0" kern="0" dirty="0" smtClean="0">
                <a:solidFill>
                  <a:srgbClr val="6600FF"/>
                </a:solidFill>
                <a:ea typeface="宋体" pitchFamily="2" charset="-122"/>
                <a:sym typeface="Symbol"/>
              </a:rPr>
              <a:t>ZKP (for non-trivial L) makes a protocol </a:t>
            </a:r>
            <a:r>
              <a:rPr lang="en-US" altLang="zh-CN" sz="1800" b="0" i="1" kern="0" dirty="0" smtClean="0">
                <a:solidFill>
                  <a:srgbClr val="6600FF"/>
                </a:solidFill>
                <a:ea typeface="宋体" pitchFamily="2" charset="-122"/>
                <a:sym typeface="Symbol"/>
              </a:rPr>
              <a:t>inherently</a:t>
            </a:r>
            <a:r>
              <a:rPr lang="en-US" altLang="zh-CN" sz="1800" b="0" kern="0" dirty="0" smtClean="0">
                <a:solidFill>
                  <a:srgbClr val="6600FF"/>
                </a:solidFill>
                <a:ea typeface="宋体" pitchFamily="2" charset="-122"/>
                <a:sym typeface="Symbol"/>
              </a:rPr>
              <a:t> non-covert !</a:t>
            </a:r>
          </a:p>
        </p:txBody>
      </p:sp>
      <p:sp>
        <p:nvSpPr>
          <p:cNvPr id="17431" name="Rectangle 59"/>
          <p:cNvSpPr>
            <a:spLocks noChangeArrowheads="1"/>
          </p:cNvSpPr>
          <p:nvPr/>
        </p:nvSpPr>
        <p:spPr bwMode="auto">
          <a:xfrm>
            <a:off x="1190625" y="3668713"/>
            <a:ext cx="1323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>
                <a:ea typeface="宋体" pitchFamily="2" charset="-122"/>
              </a:rPr>
              <a:t>witness w</a:t>
            </a:r>
            <a:endParaRPr lang="en-US" altLang="en-US" sz="1800"/>
          </a:p>
        </p:txBody>
      </p:sp>
      <p:sp>
        <p:nvSpPr>
          <p:cNvPr id="17432" name="Rectangle 60"/>
          <p:cNvSpPr>
            <a:spLocks noChangeArrowheads="1"/>
          </p:cNvSpPr>
          <p:nvPr/>
        </p:nvSpPr>
        <p:spPr bwMode="auto">
          <a:xfrm>
            <a:off x="6496050" y="3657600"/>
            <a:ext cx="158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ea typeface="宋体" pitchFamily="2" charset="-122"/>
              </a:rPr>
              <a:t>statement x</a:t>
            </a:r>
            <a:endParaRPr lang="en-US" altLang="en-US" sz="1800" dirty="0"/>
          </a:p>
        </p:txBody>
      </p:sp>
      <p:sp>
        <p:nvSpPr>
          <p:cNvPr id="17433" name="Rectangle 61"/>
          <p:cNvSpPr>
            <a:spLocks noChangeArrowheads="1"/>
          </p:cNvSpPr>
          <p:nvPr/>
        </p:nvSpPr>
        <p:spPr bwMode="auto">
          <a:xfrm>
            <a:off x="1143000" y="4025900"/>
            <a:ext cx="15970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>
                <a:ea typeface="宋体" pitchFamily="2" charset="-122"/>
              </a:rPr>
              <a:t>= (cert,dec)</a:t>
            </a:r>
            <a:endParaRPr lang="en-US" altLang="en-US" sz="1800"/>
          </a:p>
        </p:txBody>
      </p:sp>
      <p:sp>
        <p:nvSpPr>
          <p:cNvPr id="17434" name="Rectangle 62"/>
          <p:cNvSpPr>
            <a:spLocks noChangeArrowheads="1"/>
          </p:cNvSpPr>
          <p:nvPr/>
        </p:nvSpPr>
        <p:spPr bwMode="auto">
          <a:xfrm>
            <a:off x="6705600" y="4025900"/>
            <a:ext cx="1209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>
                <a:ea typeface="宋体" pitchFamily="2" charset="-122"/>
              </a:rPr>
              <a:t>= (PK,C)</a:t>
            </a:r>
            <a:endParaRPr lang="en-US" altLang="en-US" sz="1800"/>
          </a:p>
        </p:txBody>
      </p:sp>
      <p:sp>
        <p:nvSpPr>
          <p:cNvPr id="64" name="Line 128"/>
          <p:cNvSpPr>
            <a:spLocks noChangeShapeType="1"/>
          </p:cNvSpPr>
          <p:nvPr/>
        </p:nvSpPr>
        <p:spPr bwMode="auto">
          <a:xfrm flipH="1" flipV="1">
            <a:off x="6343650" y="4038600"/>
            <a:ext cx="173355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Line 128"/>
          <p:cNvSpPr>
            <a:spLocks noChangeShapeType="1"/>
          </p:cNvSpPr>
          <p:nvPr/>
        </p:nvSpPr>
        <p:spPr bwMode="auto">
          <a:xfrm flipH="1">
            <a:off x="6553200" y="4964113"/>
            <a:ext cx="12954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077200" cy="7556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zh-CN" sz="2800" dirty="0" smtClean="0">
                <a:ea typeface="宋体" pitchFamily="2" charset="-122"/>
              </a:rPr>
              <a:t>Covert Authentication</a:t>
            </a:r>
            <a:br>
              <a:rPr lang="en-US" altLang="zh-CN" sz="2800" dirty="0" smtClean="0">
                <a:ea typeface="宋体" pitchFamily="2" charset="-122"/>
              </a:rPr>
            </a:br>
            <a:r>
              <a:rPr lang="en-US" altLang="zh-CN" sz="2400" dirty="0" smtClean="0">
                <a:ea typeface="宋体" pitchFamily="2" charset="-122"/>
              </a:rPr>
              <a:t>Protocol Idea: (2) Replace ZKP by Covert COT </a:t>
            </a:r>
            <a:r>
              <a:rPr lang="en-US" altLang="zh-CN" sz="2400" dirty="0" smtClean="0">
                <a:solidFill>
                  <a:srgbClr val="006666"/>
                </a:solidFill>
                <a:ea typeface="宋体" pitchFamily="2" charset="-122"/>
              </a:rPr>
              <a:t>for </a:t>
            </a:r>
            <a:r>
              <a:rPr lang="en-US" altLang="zh-CN" sz="2000" b="1" dirty="0" err="1" smtClean="0">
                <a:solidFill>
                  <a:srgbClr val="006666"/>
                </a:solidFill>
                <a:latin typeface="+mn-lt"/>
                <a:ea typeface="宋体" pitchFamily="2" charset="-122"/>
              </a:rPr>
              <a:t>L</a:t>
            </a:r>
            <a:r>
              <a:rPr lang="en-US" altLang="zh-CN" sz="2000" b="1" baseline="30000" dirty="0" err="1" smtClean="0">
                <a:solidFill>
                  <a:srgbClr val="006666"/>
                </a:solidFill>
                <a:latin typeface="+mn-lt"/>
                <a:ea typeface="宋体" pitchFamily="2" charset="-122"/>
              </a:rPr>
              <a:t>GrSig</a:t>
            </a:r>
            <a:endParaRPr lang="en-US" altLang="zh-CN" sz="1600" b="1" baseline="30000" dirty="0" smtClean="0">
              <a:latin typeface="+mn-lt"/>
              <a:ea typeface="宋体" pitchFamily="2" charset="-122"/>
            </a:endParaRPr>
          </a:p>
        </p:txBody>
      </p:sp>
      <p:sp>
        <p:nvSpPr>
          <p:cNvPr id="23" name="Text Box 130"/>
          <p:cNvSpPr txBox="1">
            <a:spLocks noChangeArrowheads="1"/>
          </p:cNvSpPr>
          <p:nvPr/>
        </p:nvSpPr>
        <p:spPr bwMode="auto">
          <a:xfrm>
            <a:off x="381000" y="1524000"/>
            <a:ext cx="3952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A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32" name="Text Box 130"/>
          <p:cNvSpPr txBox="1">
            <a:spLocks noChangeArrowheads="1"/>
          </p:cNvSpPr>
          <p:nvPr/>
        </p:nvSpPr>
        <p:spPr bwMode="auto">
          <a:xfrm>
            <a:off x="8442325" y="1447800"/>
            <a:ext cx="396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B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18437" name="Rectangle 34"/>
          <p:cNvSpPr>
            <a:spLocks noChangeArrowheads="1"/>
          </p:cNvSpPr>
          <p:nvPr/>
        </p:nvSpPr>
        <p:spPr bwMode="auto">
          <a:xfrm>
            <a:off x="3417888" y="1579563"/>
            <a:ext cx="21739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solidFill>
                  <a:srgbClr val="000066"/>
                </a:solidFill>
                <a:ea typeface="宋体" pitchFamily="2" charset="-122"/>
              </a:rPr>
              <a:t>C</a:t>
            </a:r>
            <a:r>
              <a:rPr lang="en-US" altLang="zh-CN" sz="1800" baseline="-25000" dirty="0">
                <a:solidFill>
                  <a:srgbClr val="000066"/>
                </a:solidFill>
                <a:ea typeface="宋体" pitchFamily="2" charset="-122"/>
              </a:rPr>
              <a:t>A</a:t>
            </a:r>
            <a:r>
              <a:rPr lang="en-US" altLang="zh-CN" sz="1800" b="0" dirty="0">
                <a:solidFill>
                  <a:srgbClr val="000066"/>
                </a:solidFill>
                <a:ea typeface="宋体" pitchFamily="2" charset="-122"/>
              </a:rPr>
              <a:t> = COM(</a:t>
            </a:r>
            <a:r>
              <a:rPr lang="en-US" altLang="zh-CN" sz="1800" b="0" dirty="0" err="1">
                <a:solidFill>
                  <a:srgbClr val="000066"/>
                </a:solidFill>
                <a:ea typeface="宋体" pitchFamily="2" charset="-122"/>
              </a:rPr>
              <a:t>Cert</a:t>
            </a:r>
            <a:r>
              <a:rPr lang="en-US" altLang="zh-CN" sz="1800" baseline="-25000" dirty="0" err="1">
                <a:solidFill>
                  <a:srgbClr val="000066"/>
                </a:solidFill>
                <a:ea typeface="宋体" pitchFamily="2" charset="-122"/>
              </a:rPr>
              <a:t>A</a:t>
            </a:r>
            <a:r>
              <a:rPr lang="en-US" altLang="zh-CN" sz="1800" b="0" dirty="0">
                <a:solidFill>
                  <a:srgbClr val="000066"/>
                </a:solidFill>
                <a:ea typeface="宋体" pitchFamily="2" charset="-122"/>
              </a:rPr>
              <a:t>)</a:t>
            </a:r>
            <a:endParaRPr lang="en-US" altLang="en-US" sz="1800" dirty="0"/>
          </a:p>
        </p:txBody>
      </p:sp>
      <p:sp>
        <p:nvSpPr>
          <p:cNvPr id="18438" name="Rectangle 30"/>
          <p:cNvSpPr>
            <a:spLocks noChangeArrowheads="1"/>
          </p:cNvSpPr>
          <p:nvPr/>
        </p:nvSpPr>
        <p:spPr bwMode="auto">
          <a:xfrm>
            <a:off x="7162800" y="1493838"/>
            <a:ext cx="13821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solidFill>
                  <a:srgbClr val="000066"/>
                </a:solidFill>
                <a:ea typeface="宋体" pitchFamily="2" charset="-122"/>
              </a:rPr>
              <a:t>(</a:t>
            </a:r>
            <a:r>
              <a:rPr lang="en-US" altLang="zh-CN" sz="1800" b="0" dirty="0" err="1">
                <a:solidFill>
                  <a:srgbClr val="000066"/>
                </a:solidFill>
                <a:ea typeface="宋体" pitchFamily="2" charset="-122"/>
              </a:rPr>
              <a:t>PK,Cert</a:t>
            </a:r>
            <a:r>
              <a:rPr lang="en-US" altLang="zh-CN" sz="1800" baseline="-25000" dirty="0" err="1">
                <a:solidFill>
                  <a:srgbClr val="000066"/>
                </a:solidFill>
                <a:ea typeface="宋体" pitchFamily="2" charset="-122"/>
              </a:rPr>
              <a:t>B</a:t>
            </a:r>
            <a:r>
              <a:rPr lang="en-US" altLang="zh-CN" sz="1800" b="0" dirty="0">
                <a:solidFill>
                  <a:srgbClr val="000066"/>
                </a:solidFill>
                <a:ea typeface="宋体" pitchFamily="2" charset="-122"/>
              </a:rPr>
              <a:t>)</a:t>
            </a:r>
            <a:endParaRPr lang="en-US" altLang="en-US" sz="1800" dirty="0"/>
          </a:p>
        </p:txBody>
      </p:sp>
      <p:sp>
        <p:nvSpPr>
          <p:cNvPr id="18439" name="Rectangle 18"/>
          <p:cNvSpPr>
            <a:spLocks noChangeArrowheads="1"/>
          </p:cNvSpPr>
          <p:nvPr/>
        </p:nvSpPr>
        <p:spPr bwMode="auto">
          <a:xfrm>
            <a:off x="673100" y="1573213"/>
            <a:ext cx="13853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solidFill>
                  <a:srgbClr val="000066"/>
                </a:solidFill>
                <a:ea typeface="宋体" pitchFamily="2" charset="-122"/>
              </a:rPr>
              <a:t>(</a:t>
            </a:r>
            <a:r>
              <a:rPr lang="en-US" altLang="zh-CN" sz="1800" b="0" dirty="0" err="1">
                <a:solidFill>
                  <a:srgbClr val="000066"/>
                </a:solidFill>
                <a:ea typeface="宋体" pitchFamily="2" charset="-122"/>
              </a:rPr>
              <a:t>PK,Cert</a:t>
            </a:r>
            <a:r>
              <a:rPr lang="en-US" altLang="zh-CN" sz="1800" baseline="-25000" dirty="0" err="1">
                <a:solidFill>
                  <a:srgbClr val="000066"/>
                </a:solidFill>
                <a:ea typeface="宋体" pitchFamily="2" charset="-122"/>
              </a:rPr>
              <a:t>A</a:t>
            </a:r>
            <a:r>
              <a:rPr lang="en-US" altLang="zh-CN" sz="1800" b="0" dirty="0">
                <a:solidFill>
                  <a:srgbClr val="000066"/>
                </a:solidFill>
                <a:ea typeface="宋体" pitchFamily="2" charset="-122"/>
              </a:rPr>
              <a:t>)</a:t>
            </a:r>
            <a:endParaRPr lang="en-US" altLang="en-US" sz="1800" dirty="0"/>
          </a:p>
        </p:txBody>
      </p:sp>
      <p:sp>
        <p:nvSpPr>
          <p:cNvPr id="20" name="Line 128"/>
          <p:cNvSpPr>
            <a:spLocks noChangeShapeType="1"/>
          </p:cNvSpPr>
          <p:nvPr/>
        </p:nvSpPr>
        <p:spPr bwMode="auto">
          <a:xfrm>
            <a:off x="2794000" y="2624138"/>
            <a:ext cx="3530600" cy="1587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133725" y="2166938"/>
            <a:ext cx="3170238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0" dirty="0">
                <a:solidFill>
                  <a:srgbClr val="000066"/>
                </a:solidFill>
                <a:ea typeface="宋体" pitchFamily="2" charset="-122"/>
              </a:rPr>
              <a:t>COT</a:t>
            </a:r>
            <a:r>
              <a:rPr lang="en-US" altLang="zh-CN" sz="2000" b="0" dirty="0">
                <a:solidFill>
                  <a:srgbClr val="000066"/>
                </a:solidFill>
                <a:ea typeface="宋体" pitchFamily="2" charset="-122"/>
              </a:rPr>
              <a:t>[</a:t>
            </a:r>
            <a:r>
              <a:rPr lang="en-US" altLang="zh-CN" b="0" dirty="0">
                <a:solidFill>
                  <a:srgbClr val="000066"/>
                </a:solidFill>
                <a:ea typeface="宋体" pitchFamily="2" charset="-122"/>
              </a:rPr>
              <a:t> (PK,C</a:t>
            </a:r>
            <a:r>
              <a:rPr lang="en-US" altLang="zh-CN" baseline="-25000" dirty="0">
                <a:solidFill>
                  <a:srgbClr val="000066"/>
                </a:solidFill>
                <a:ea typeface="宋体" pitchFamily="2" charset="-122"/>
              </a:rPr>
              <a:t>A</a:t>
            </a:r>
            <a:r>
              <a:rPr lang="en-US" altLang="zh-CN" b="0" dirty="0">
                <a:solidFill>
                  <a:srgbClr val="000066"/>
                </a:solidFill>
                <a:ea typeface="宋体" pitchFamily="2" charset="-122"/>
              </a:rPr>
              <a:t>) </a:t>
            </a:r>
            <a:r>
              <a:rPr lang="en-US" altLang="zh-CN" sz="2800" b="0" baseline="2000" dirty="0">
                <a:solidFill>
                  <a:srgbClr val="000066"/>
                </a:solidFill>
                <a:ea typeface="宋体" pitchFamily="2" charset="-122"/>
                <a:sym typeface="Symbol"/>
              </a:rPr>
              <a:t></a:t>
            </a:r>
            <a:r>
              <a:rPr lang="en-US" altLang="zh-CN" b="0" dirty="0">
                <a:solidFill>
                  <a:srgbClr val="000066"/>
                </a:solidFill>
                <a:ea typeface="宋体" pitchFamily="2" charset="-122"/>
                <a:sym typeface="Symbol"/>
              </a:rPr>
              <a:t> </a:t>
            </a:r>
            <a:r>
              <a:rPr lang="en-US" altLang="zh-CN" dirty="0" err="1">
                <a:solidFill>
                  <a:srgbClr val="000066"/>
                </a:solidFill>
                <a:ea typeface="宋体" pitchFamily="2" charset="-122"/>
                <a:sym typeface="Symbol"/>
              </a:rPr>
              <a:t>L</a:t>
            </a:r>
            <a:r>
              <a:rPr lang="en-US" altLang="zh-CN" baseline="30000" dirty="0" err="1">
                <a:solidFill>
                  <a:srgbClr val="000066"/>
                </a:solidFill>
                <a:latin typeface="+mn-lt"/>
                <a:ea typeface="SimHei" panose="02010609060101010101" pitchFamily="49" charset="-122"/>
                <a:sym typeface="Symbol"/>
              </a:rPr>
              <a:t>ComCert</a:t>
            </a:r>
            <a:r>
              <a:rPr lang="en-US" altLang="zh-CN" sz="2400" b="0" dirty="0">
                <a:solidFill>
                  <a:srgbClr val="000066"/>
                </a:solidFill>
                <a:ea typeface="宋体" pitchFamily="2" charset="-122"/>
                <a:sym typeface="Symbol"/>
              </a:rPr>
              <a:t> </a:t>
            </a:r>
            <a:r>
              <a:rPr lang="en-US" altLang="zh-CN" sz="2000" b="0" dirty="0">
                <a:solidFill>
                  <a:srgbClr val="000066"/>
                </a:solidFill>
                <a:ea typeface="宋体" pitchFamily="2" charset="-122"/>
              </a:rPr>
              <a:t>]</a:t>
            </a:r>
            <a:endParaRPr lang="en-US" dirty="0"/>
          </a:p>
        </p:txBody>
      </p:sp>
      <p:sp>
        <p:nvSpPr>
          <p:cNvPr id="18" name="Line 128"/>
          <p:cNvSpPr>
            <a:spLocks noChangeShapeType="1"/>
          </p:cNvSpPr>
          <p:nvPr/>
        </p:nvSpPr>
        <p:spPr bwMode="auto">
          <a:xfrm>
            <a:off x="2794000" y="1981200"/>
            <a:ext cx="35306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Rectangle 2"/>
          <p:cNvSpPr>
            <a:spLocks noChangeArrowheads="1"/>
          </p:cNvSpPr>
          <p:nvPr/>
        </p:nvSpPr>
        <p:spPr bwMode="auto">
          <a:xfrm>
            <a:off x="2514600" y="1524000"/>
            <a:ext cx="4114800" cy="1295400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381000" y="914400"/>
            <a:ext cx="8610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zh-CN" sz="2000" b="0" kern="0" dirty="0" err="1" smtClean="0">
                <a:ea typeface="宋体" pitchFamily="2" charset="-122"/>
              </a:rPr>
              <a:t>KeyGen</a:t>
            </a:r>
            <a:r>
              <a:rPr lang="en-US" altLang="zh-CN" sz="2000" b="0" kern="0" dirty="0" smtClean="0">
                <a:ea typeface="宋体" pitchFamily="2" charset="-122"/>
              </a:rPr>
              <a:t>  </a:t>
            </a:r>
            <a:r>
              <a:rPr lang="en-US" altLang="zh-CN" sz="2000" b="0" kern="0" dirty="0" smtClean="0">
                <a:ea typeface="宋体" pitchFamily="2" charset="-122"/>
                <a:sym typeface="Symbol"/>
              </a:rPr>
              <a:t>  PK + (</a:t>
            </a:r>
            <a:r>
              <a:rPr lang="en-US" altLang="zh-CN" sz="2000" b="0" kern="0" dirty="0" err="1" smtClean="0">
                <a:ea typeface="宋体" pitchFamily="2" charset="-122"/>
                <a:sym typeface="Symbol"/>
              </a:rPr>
              <a:t>Cert</a:t>
            </a:r>
            <a:r>
              <a:rPr lang="en-US" altLang="zh-CN" sz="2000" b="0" kern="0" baseline="-25000" dirty="0" err="1" smtClean="0">
                <a:ea typeface="宋体" pitchFamily="2" charset="-122"/>
                <a:sym typeface="Symbol"/>
              </a:rPr>
              <a:t>A</a:t>
            </a:r>
            <a:r>
              <a:rPr lang="en-US" altLang="zh-CN" sz="2000" b="0" kern="0" dirty="0" err="1" smtClean="0">
                <a:ea typeface="宋体" pitchFamily="2" charset="-122"/>
                <a:sym typeface="Symbol"/>
              </a:rPr>
              <a:t>,Cert</a:t>
            </a:r>
            <a:r>
              <a:rPr lang="en-US" altLang="zh-CN" sz="2000" b="0" kern="0" baseline="-25000" dirty="0" err="1" smtClean="0">
                <a:ea typeface="宋体" pitchFamily="2" charset="-122"/>
                <a:sym typeface="Symbol"/>
              </a:rPr>
              <a:t>B</a:t>
            </a:r>
            <a:r>
              <a:rPr lang="en-US" altLang="zh-CN" sz="2000" b="0" kern="0" dirty="0" err="1" smtClean="0">
                <a:ea typeface="宋体" pitchFamily="2" charset="-122"/>
                <a:sym typeface="Symbol"/>
              </a:rPr>
              <a:t>,Cert</a:t>
            </a:r>
            <a:r>
              <a:rPr lang="en-US" altLang="zh-CN" sz="2000" b="0" kern="0" baseline="-25000" dirty="0" err="1" smtClean="0">
                <a:ea typeface="宋体" pitchFamily="2" charset="-122"/>
                <a:sym typeface="Symbol"/>
              </a:rPr>
              <a:t>C</a:t>
            </a:r>
            <a:r>
              <a:rPr lang="en-US" altLang="zh-CN" sz="2000" b="0" kern="0" dirty="0" smtClean="0">
                <a:ea typeface="宋体" pitchFamily="2" charset="-122"/>
                <a:sym typeface="Symbol"/>
              </a:rPr>
              <a:t>,…)  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[unforgeable cert. scheme]</a:t>
            </a:r>
            <a:endParaRPr lang="en-US" altLang="zh-CN" sz="2000" b="0" kern="0" dirty="0" smtClean="0">
              <a:ea typeface="宋体" pitchFamily="2" charset="-122"/>
            </a:endParaRPr>
          </a:p>
        </p:txBody>
      </p:sp>
      <p:sp>
        <p:nvSpPr>
          <p:cNvPr id="61" name="Text Box 131"/>
          <p:cNvSpPr txBox="1">
            <a:spLocks noChangeArrowheads="1"/>
          </p:cNvSpPr>
          <p:nvPr/>
        </p:nvSpPr>
        <p:spPr bwMode="auto">
          <a:xfrm>
            <a:off x="3057525" y="3722688"/>
            <a:ext cx="3114675" cy="127727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1200"/>
              </a:spcAft>
              <a:defRPr/>
            </a:pPr>
            <a:r>
              <a:rPr lang="en-US" altLang="zh-CN" sz="2000" dirty="0" smtClean="0">
                <a:latin typeface="Verdana" pitchFamily="34" charset="0"/>
                <a:ea typeface="宋体" pitchFamily="2" charset="-122"/>
              </a:rPr>
              <a:t>F</a:t>
            </a:r>
            <a:r>
              <a:rPr lang="en-US" altLang="zh-CN" sz="2000" baseline="-25000" dirty="0" smtClean="0">
                <a:latin typeface="Verdana" pitchFamily="34" charset="0"/>
                <a:ea typeface="宋体" pitchFamily="2" charset="-122"/>
              </a:rPr>
              <a:t>COT for L</a:t>
            </a:r>
          </a:p>
          <a:p>
            <a:pPr algn="ctr">
              <a:spcBef>
                <a:spcPts val="0"/>
              </a:spcBef>
              <a:spcAft>
                <a:spcPts val="300"/>
              </a:spcAft>
              <a:defRPr/>
            </a:pP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If w witness for x in L</a:t>
            </a:r>
          </a:p>
          <a:p>
            <a:pPr algn="ctr">
              <a:spcBef>
                <a:spcPts val="0"/>
              </a:spcBef>
              <a:spcAft>
                <a:spcPts val="300"/>
              </a:spcAft>
              <a:defRPr/>
            </a:pPr>
            <a:r>
              <a:rPr lang="en-US" altLang="zh-CN" b="0" dirty="0">
                <a:latin typeface="Verdana" pitchFamily="34" charset="0"/>
                <a:ea typeface="宋体" pitchFamily="2" charset="-122"/>
                <a:sym typeface="Symbol"/>
              </a:rPr>
              <a:t>then </a:t>
            </a:r>
            <a:r>
              <a:rPr lang="en-US" altLang="zh-CN" b="0" dirty="0">
                <a:latin typeface="Verdana" pitchFamily="34" charset="0"/>
                <a:ea typeface="宋体" pitchFamily="2" charset="-122"/>
              </a:rPr>
              <a:t>K</a:t>
            </a:r>
            <a:r>
              <a:rPr lang="en-US" altLang="zh-CN" baseline="-25000" dirty="0">
                <a:latin typeface="Verdana" pitchFamily="34" charset="0"/>
                <a:ea typeface="宋体" pitchFamily="2" charset="-122"/>
              </a:rPr>
              <a:t>R</a:t>
            </a:r>
            <a:r>
              <a:rPr lang="en-US" altLang="zh-CN" b="0" dirty="0">
                <a:latin typeface="Verdana" pitchFamily="34" charset="0"/>
                <a:ea typeface="宋体" pitchFamily="2" charset="-122"/>
                <a:sym typeface="Symbol"/>
              </a:rPr>
              <a:t>=</a:t>
            </a:r>
            <a:r>
              <a:rPr lang="en-US" altLang="zh-CN" b="0" dirty="0">
                <a:latin typeface="Verdana" pitchFamily="34" charset="0"/>
                <a:ea typeface="宋体" pitchFamily="2" charset="-122"/>
              </a:rPr>
              <a:t>K</a:t>
            </a:r>
            <a:r>
              <a:rPr lang="en-US" altLang="zh-CN" baseline="-25000" dirty="0">
                <a:latin typeface="Verdana" pitchFamily="34" charset="0"/>
                <a:ea typeface="宋体" pitchFamily="2" charset="-122"/>
              </a:rPr>
              <a:t>S</a:t>
            </a:r>
            <a:r>
              <a:rPr lang="en-US" altLang="zh-CN" b="0" dirty="0">
                <a:latin typeface="Verdana" pitchFamily="34" charset="0"/>
                <a:ea typeface="宋体" pitchFamily="2" charset="-122"/>
                <a:sym typeface="Symbol"/>
              </a:rPr>
              <a:t>, o/w  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</a:rPr>
              <a:t>K</a:t>
            </a:r>
            <a:r>
              <a:rPr lang="en-US" altLang="zh-CN" baseline="-25000" dirty="0" smtClean="0">
                <a:latin typeface="Verdana" pitchFamily="34" charset="0"/>
                <a:ea typeface="宋体" pitchFamily="2" charset="-122"/>
              </a:rPr>
              <a:t>R </a:t>
            </a:r>
            <a:r>
              <a:rPr lang="en-US" altLang="zh-CN" b="0" dirty="0">
                <a:latin typeface="Verdana" pitchFamily="34" charset="0"/>
                <a:ea typeface="宋体" pitchFamily="2" charset="-122"/>
                <a:sym typeface="Symbol"/>
              </a:rPr>
              <a:t></a:t>
            </a:r>
            <a:r>
              <a:rPr lang="en-US" altLang="zh-CN" baseline="-25000" dirty="0">
                <a:latin typeface="Verdana" pitchFamily="34" charset="0"/>
                <a:ea typeface="宋体" pitchFamily="2" charset="-122"/>
              </a:rPr>
              <a:t> 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</a:rPr>
              <a:t>K</a:t>
            </a:r>
            <a:r>
              <a:rPr lang="en-US" altLang="zh-CN" baseline="-25000" dirty="0" smtClean="0">
                <a:latin typeface="Verdana" pitchFamily="34" charset="0"/>
                <a:ea typeface="宋体" pitchFamily="2" charset="-122"/>
              </a:rPr>
              <a:t>S</a:t>
            </a:r>
            <a:endParaRPr lang="en-US" altLang="zh-CN" sz="300" b="0" dirty="0">
              <a:latin typeface="Verdana" pitchFamily="34" charset="0"/>
              <a:ea typeface="宋体" pitchFamily="2" charset="-122"/>
            </a:endParaRPr>
          </a:p>
          <a:p>
            <a:pPr algn="ctr">
              <a:lnSpc>
                <a:spcPct val="200000"/>
              </a:lnSpc>
              <a:defRPr/>
            </a:pPr>
            <a:endParaRPr lang="en-US" altLang="zh-CN" sz="300" b="0" dirty="0" smtClean="0">
              <a:latin typeface="Verdana" pitchFamily="34" charset="0"/>
              <a:ea typeface="宋体" pitchFamily="2" charset="-122"/>
            </a:endParaRPr>
          </a:p>
        </p:txBody>
      </p:sp>
      <p:sp>
        <p:nvSpPr>
          <p:cNvPr id="64" name="Line 128"/>
          <p:cNvSpPr>
            <a:spLocks noChangeShapeType="1"/>
          </p:cNvSpPr>
          <p:nvPr/>
        </p:nvSpPr>
        <p:spPr bwMode="auto">
          <a:xfrm flipH="1">
            <a:off x="1065213" y="4991100"/>
            <a:ext cx="1601787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0" name="Rectangle 64"/>
          <p:cNvSpPr>
            <a:spLocks noChangeArrowheads="1"/>
          </p:cNvSpPr>
          <p:nvPr/>
        </p:nvSpPr>
        <p:spPr bwMode="auto">
          <a:xfrm>
            <a:off x="1371600" y="4586288"/>
            <a:ext cx="4651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 smtClean="0">
                <a:ea typeface="宋体" pitchFamily="2" charset="-122"/>
              </a:rPr>
              <a:t>K</a:t>
            </a:r>
            <a:r>
              <a:rPr lang="en-US" altLang="zh-CN" sz="1800" baseline="-25000" dirty="0" smtClean="0">
                <a:ea typeface="宋体" pitchFamily="2" charset="-122"/>
              </a:rPr>
              <a:t>R</a:t>
            </a:r>
            <a:endParaRPr lang="en-US" altLang="en-US" sz="1800" dirty="0"/>
          </a:p>
        </p:txBody>
      </p:sp>
      <p:sp>
        <p:nvSpPr>
          <p:cNvPr id="66" name="Line 128"/>
          <p:cNvSpPr>
            <a:spLocks noChangeShapeType="1"/>
          </p:cNvSpPr>
          <p:nvPr/>
        </p:nvSpPr>
        <p:spPr bwMode="auto">
          <a:xfrm flipH="1">
            <a:off x="6553200" y="4976813"/>
            <a:ext cx="12954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2" name="Rectangle 66"/>
          <p:cNvSpPr>
            <a:spLocks noChangeArrowheads="1"/>
          </p:cNvSpPr>
          <p:nvPr/>
        </p:nvSpPr>
        <p:spPr bwMode="auto">
          <a:xfrm>
            <a:off x="7092950" y="4572000"/>
            <a:ext cx="450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>
                <a:ea typeface="宋体" pitchFamily="2" charset="-122"/>
              </a:rPr>
              <a:t>K</a:t>
            </a:r>
            <a:r>
              <a:rPr lang="en-US" altLang="zh-CN" sz="1800" baseline="-25000">
                <a:ea typeface="宋体" pitchFamily="2" charset="-122"/>
              </a:rPr>
              <a:t>S</a:t>
            </a:r>
            <a:endParaRPr lang="en-US" altLang="en-US" sz="1800"/>
          </a:p>
        </p:txBody>
      </p:sp>
      <p:sp>
        <p:nvSpPr>
          <p:cNvPr id="69" name="Line 128"/>
          <p:cNvSpPr>
            <a:spLocks noChangeShapeType="1"/>
          </p:cNvSpPr>
          <p:nvPr/>
        </p:nvSpPr>
        <p:spPr bwMode="auto">
          <a:xfrm>
            <a:off x="914400" y="4038600"/>
            <a:ext cx="18034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Text Box 130"/>
          <p:cNvSpPr txBox="1">
            <a:spLocks noChangeArrowheads="1"/>
          </p:cNvSpPr>
          <p:nvPr/>
        </p:nvSpPr>
        <p:spPr bwMode="auto">
          <a:xfrm>
            <a:off x="457200" y="3805238"/>
            <a:ext cx="400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R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18456" name="Rectangle 70"/>
          <p:cNvSpPr>
            <a:spLocks noChangeArrowheads="1"/>
          </p:cNvSpPr>
          <p:nvPr/>
        </p:nvSpPr>
        <p:spPr bwMode="auto">
          <a:xfrm>
            <a:off x="1190625" y="3668713"/>
            <a:ext cx="1323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>
                <a:ea typeface="宋体" pitchFamily="2" charset="-122"/>
              </a:rPr>
              <a:t>witness w</a:t>
            </a:r>
            <a:endParaRPr lang="en-US" altLang="en-US" sz="1800"/>
          </a:p>
        </p:txBody>
      </p:sp>
      <p:sp>
        <p:nvSpPr>
          <p:cNvPr id="18457" name="Rectangle 71"/>
          <p:cNvSpPr>
            <a:spLocks noChangeArrowheads="1"/>
          </p:cNvSpPr>
          <p:nvPr/>
        </p:nvSpPr>
        <p:spPr bwMode="auto">
          <a:xfrm>
            <a:off x="1143000" y="4025900"/>
            <a:ext cx="15970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>
                <a:ea typeface="宋体" pitchFamily="2" charset="-122"/>
              </a:rPr>
              <a:t>= (cert,dec)</a:t>
            </a:r>
            <a:endParaRPr lang="en-US" altLang="en-US" sz="1800"/>
          </a:p>
        </p:txBody>
      </p:sp>
      <p:sp>
        <p:nvSpPr>
          <p:cNvPr id="73" name="Text Box 130"/>
          <p:cNvSpPr txBox="1">
            <a:spLocks noChangeArrowheads="1"/>
          </p:cNvSpPr>
          <p:nvPr/>
        </p:nvSpPr>
        <p:spPr bwMode="auto">
          <a:xfrm>
            <a:off x="8289925" y="3805238"/>
            <a:ext cx="396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S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74" name="Line 128"/>
          <p:cNvSpPr>
            <a:spLocks noChangeShapeType="1"/>
          </p:cNvSpPr>
          <p:nvPr/>
        </p:nvSpPr>
        <p:spPr bwMode="auto">
          <a:xfrm flipH="1" flipV="1">
            <a:off x="6343650" y="4038600"/>
            <a:ext cx="173355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0" name="Rectangle 74"/>
          <p:cNvSpPr>
            <a:spLocks noChangeArrowheads="1"/>
          </p:cNvSpPr>
          <p:nvPr/>
        </p:nvSpPr>
        <p:spPr bwMode="auto">
          <a:xfrm>
            <a:off x="6496050" y="3657600"/>
            <a:ext cx="158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>
                <a:ea typeface="宋体" pitchFamily="2" charset="-122"/>
              </a:rPr>
              <a:t>statement x</a:t>
            </a:r>
            <a:endParaRPr lang="en-US" altLang="en-US" sz="1800"/>
          </a:p>
        </p:txBody>
      </p:sp>
      <p:sp>
        <p:nvSpPr>
          <p:cNvPr id="18461" name="Rectangle 75"/>
          <p:cNvSpPr>
            <a:spLocks noChangeArrowheads="1"/>
          </p:cNvSpPr>
          <p:nvPr/>
        </p:nvSpPr>
        <p:spPr bwMode="auto">
          <a:xfrm>
            <a:off x="6705600" y="4025900"/>
            <a:ext cx="1209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>
                <a:ea typeface="宋体" pitchFamily="2" charset="-122"/>
              </a:rPr>
              <a:t>= (PK,C)</a:t>
            </a:r>
            <a:endParaRPr lang="en-US" altLang="en-US" sz="1800"/>
          </a:p>
        </p:txBody>
      </p:sp>
      <p:sp>
        <p:nvSpPr>
          <p:cNvPr id="31" name="Rectangle 64"/>
          <p:cNvSpPr>
            <a:spLocks noChangeArrowheads="1"/>
          </p:cNvSpPr>
          <p:nvPr/>
        </p:nvSpPr>
        <p:spPr bwMode="auto">
          <a:xfrm>
            <a:off x="1728179" y="4584700"/>
            <a:ext cx="8883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ea typeface="宋体" pitchFamily="2" charset="-122"/>
              </a:rPr>
              <a:t> </a:t>
            </a:r>
            <a:r>
              <a:rPr lang="en-US" altLang="zh-CN" sz="1800" b="0" dirty="0" smtClean="0">
                <a:ea typeface="宋体" pitchFamily="2" charset="-122"/>
              </a:rPr>
              <a:t>&amp; </a:t>
            </a:r>
            <a:r>
              <a:rPr lang="en-US" altLang="zh-CN" sz="1800" b="0" dirty="0">
                <a:ea typeface="宋体" pitchFamily="2" charset="-122"/>
              </a:rPr>
              <a:t>K</a:t>
            </a:r>
            <a:r>
              <a:rPr lang="en-US" altLang="zh-CN" sz="1800" baseline="-25000" dirty="0">
                <a:ea typeface="宋体" pitchFamily="2" charset="-122"/>
              </a:rPr>
              <a:t>S</a:t>
            </a:r>
            <a:r>
              <a:rPr lang="en-US" altLang="zh-CN" sz="1800" b="0" dirty="0">
                <a:ea typeface="宋体" pitchFamily="2" charset="-122"/>
              </a:rPr>
              <a:t> </a:t>
            </a:r>
            <a:endParaRPr lang="en-US" altLang="en-US" sz="1800" dirty="0"/>
          </a:p>
        </p:txBody>
      </p: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1812845" y="4572000"/>
            <a:ext cx="777955" cy="444500"/>
          </a:xfrm>
          <a:prstGeom prst="ellipse">
            <a:avLst/>
          </a:prstGeom>
          <a:noFill/>
          <a:ln w="38100" algn="ctr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76200" y="5334000"/>
            <a:ext cx="8915400" cy="685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en-US" altLang="zh-CN" sz="1800" b="0" kern="0" dirty="0" smtClean="0">
                <a:ea typeface="宋体" pitchFamily="2" charset="-122"/>
                <a:sym typeface="Symbol"/>
              </a:rPr>
              <a:t>Covertness: (1) In R’s view </a:t>
            </a:r>
            <a:r>
              <a:rPr lang="el-GR" altLang="zh-CN" sz="1800" dirty="0" smtClean="0">
                <a:latin typeface="Arial"/>
                <a:ea typeface="宋体" pitchFamily="2" charset="-122"/>
                <a:cs typeface="Arial"/>
              </a:rPr>
              <a:t>π</a:t>
            </a:r>
            <a:r>
              <a:rPr lang="en-US" altLang="zh-CN" sz="1800" baseline="-25000" dirty="0" smtClean="0">
                <a:ea typeface="宋体" pitchFamily="2" charset="-122"/>
              </a:rPr>
              <a:t>COT</a:t>
            </a:r>
            <a:r>
              <a:rPr lang="en-US" altLang="zh-CN" sz="1800" b="0" dirty="0" smtClean="0">
                <a:ea typeface="宋体" pitchFamily="2" charset="-122"/>
              </a:rPr>
              <a:t>  ≈  </a:t>
            </a:r>
            <a:r>
              <a:rPr lang="en-US" altLang="zh-CN" sz="1800" dirty="0" smtClean="0">
                <a:ea typeface="宋体" pitchFamily="2" charset="-122"/>
              </a:rPr>
              <a:t>$</a:t>
            </a:r>
            <a:r>
              <a:rPr lang="en-US" altLang="zh-CN" sz="1800" b="0" dirty="0" smtClean="0">
                <a:ea typeface="宋体" pitchFamily="2" charset="-122"/>
              </a:rPr>
              <a:t>[</a:t>
            </a:r>
            <a:r>
              <a:rPr lang="el-GR" altLang="zh-CN" sz="1800" dirty="0" smtClean="0">
                <a:latin typeface="Arial"/>
                <a:ea typeface="宋体" pitchFamily="2" charset="-122"/>
                <a:cs typeface="Arial"/>
              </a:rPr>
              <a:t>π</a:t>
            </a:r>
            <a:r>
              <a:rPr lang="en-US" altLang="zh-CN" sz="1800" baseline="-25000" dirty="0" smtClean="0">
                <a:ea typeface="宋体" pitchFamily="2" charset="-122"/>
              </a:rPr>
              <a:t>COT</a:t>
            </a:r>
            <a:r>
              <a:rPr lang="en-US" altLang="zh-CN" sz="1800" b="0" dirty="0" smtClean="0">
                <a:ea typeface="宋体" pitchFamily="2" charset="-122"/>
              </a:rPr>
              <a:t>] if R has no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valid </a:t>
            </a:r>
            <a:r>
              <a:rPr lang="en-US" altLang="zh-CN" sz="1800" kern="0" dirty="0">
                <a:ea typeface="宋体" pitchFamily="2" charset="-122"/>
                <a:sym typeface="Symbol"/>
              </a:rPr>
              <a:t>w</a:t>
            </a:r>
            <a:r>
              <a:rPr lang="en-US" altLang="zh-CN" sz="1800" b="0" kern="0" dirty="0">
                <a:ea typeface="宋体" pitchFamily="2" charset="-122"/>
                <a:sym typeface="Symbol"/>
              </a:rPr>
              <a:t> for S’s </a:t>
            </a:r>
            <a:r>
              <a:rPr lang="en-US" altLang="zh-CN" sz="1800" kern="0" dirty="0" smtClean="0">
                <a:ea typeface="宋体" pitchFamily="2" charset="-122"/>
                <a:sym typeface="Symbol"/>
              </a:rPr>
              <a:t>x</a:t>
            </a:r>
            <a:endParaRPr lang="en-US" altLang="zh-CN" sz="1800" b="0" dirty="0" smtClean="0">
              <a:ea typeface="宋体" pitchFamily="2" charset="-122"/>
            </a:endParaRP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en-US" altLang="zh-CN" sz="1800" b="0" kern="0" dirty="0">
                <a:ea typeface="宋体" pitchFamily="2" charset="-122"/>
                <a:sym typeface="Symbol"/>
              </a:rPr>
              <a:t>	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    </a:t>
            </a:r>
            <a:r>
              <a:rPr lang="en-US" altLang="zh-CN" sz="1600" b="0" kern="0" dirty="0" smtClean="0">
                <a:ea typeface="宋体" pitchFamily="2" charset="-122"/>
                <a:sym typeface="Symbol"/>
              </a:rPr>
              <a:t>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(2) In S’s view </a:t>
            </a:r>
            <a:r>
              <a:rPr lang="el-GR" altLang="zh-CN" sz="1800" dirty="0">
                <a:latin typeface="Arial"/>
                <a:ea typeface="宋体" pitchFamily="2" charset="-122"/>
                <a:cs typeface="Arial"/>
              </a:rPr>
              <a:t>π</a:t>
            </a:r>
            <a:r>
              <a:rPr lang="en-US" altLang="zh-CN" sz="1800" baseline="-25000" dirty="0">
                <a:ea typeface="宋体" pitchFamily="2" charset="-122"/>
              </a:rPr>
              <a:t>COT</a:t>
            </a:r>
            <a:r>
              <a:rPr lang="en-US" altLang="zh-CN" sz="1800" b="0" dirty="0">
                <a:ea typeface="宋体" pitchFamily="2" charset="-122"/>
              </a:rPr>
              <a:t>  ≈  </a:t>
            </a:r>
            <a:r>
              <a:rPr lang="en-US" altLang="zh-CN" sz="1800" dirty="0">
                <a:ea typeface="宋体" pitchFamily="2" charset="-122"/>
              </a:rPr>
              <a:t>$</a:t>
            </a:r>
            <a:r>
              <a:rPr lang="en-US" altLang="zh-CN" sz="1800" b="0" dirty="0">
                <a:ea typeface="宋体" pitchFamily="2" charset="-122"/>
              </a:rPr>
              <a:t>[</a:t>
            </a:r>
            <a:r>
              <a:rPr lang="el-GR" altLang="zh-CN" sz="1800" dirty="0">
                <a:latin typeface="Arial"/>
                <a:ea typeface="宋体" pitchFamily="2" charset="-122"/>
                <a:cs typeface="Arial"/>
              </a:rPr>
              <a:t>π</a:t>
            </a:r>
            <a:r>
              <a:rPr lang="en-US" altLang="zh-CN" sz="1800" baseline="-25000" dirty="0">
                <a:ea typeface="宋体" pitchFamily="2" charset="-122"/>
              </a:rPr>
              <a:t>COT</a:t>
            </a:r>
            <a:r>
              <a:rPr lang="en-US" altLang="zh-CN" sz="1800" b="0" dirty="0" smtClean="0">
                <a:ea typeface="宋体" pitchFamily="2" charset="-122"/>
              </a:rPr>
              <a:t>] for all </a:t>
            </a:r>
            <a:r>
              <a:rPr lang="en-US" altLang="zh-CN" sz="1800" dirty="0" smtClean="0">
                <a:ea typeface="宋体" pitchFamily="2" charset="-122"/>
              </a:rPr>
              <a:t>x</a:t>
            </a:r>
            <a:endParaRPr lang="en-US" altLang="zh-CN" sz="1800" b="0" kern="0" dirty="0" smtClean="0">
              <a:ea typeface="宋体" pitchFamily="2" charset="-122"/>
              <a:sym typeface="Symbol"/>
            </a:endParaRPr>
          </a:p>
        </p:txBody>
      </p:sp>
      <p:sp>
        <p:nvSpPr>
          <p:cNvPr id="35" name="Rectangle 3"/>
          <p:cNvSpPr txBox="1">
            <a:spLocks noChangeArrowheads="1"/>
          </p:cNvSpPr>
          <p:nvPr/>
        </p:nvSpPr>
        <p:spPr bwMode="auto">
          <a:xfrm>
            <a:off x="549275" y="3000661"/>
            <a:ext cx="7908925" cy="5455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n-US" altLang="zh-CN" sz="1800" b="0" kern="0" dirty="0" smtClean="0">
                <a:solidFill>
                  <a:srgbClr val="6600FF"/>
                </a:solidFill>
                <a:ea typeface="宋体" pitchFamily="2" charset="-122"/>
                <a:sym typeface="Symbol"/>
              </a:rPr>
              <a:t>Covert Conditional Oblivious Transfer (COT) for L    </a:t>
            </a:r>
            <a:r>
              <a:rPr lang="en-US" altLang="zh-CN" sz="1600" b="0" kern="0" dirty="0" smtClean="0">
                <a:solidFill>
                  <a:srgbClr val="6600FF"/>
                </a:solidFill>
                <a:ea typeface="宋体" pitchFamily="2" charset="-122"/>
                <a:sym typeface="Symbol"/>
              </a:rPr>
              <a:t>(KEM version)</a:t>
            </a:r>
          </a:p>
        </p:txBody>
      </p:sp>
      <p:sp>
        <p:nvSpPr>
          <p:cNvPr id="38" name="Oval 37"/>
          <p:cNvSpPr>
            <a:spLocks noChangeArrowheads="1"/>
          </p:cNvSpPr>
          <p:nvPr/>
        </p:nvSpPr>
        <p:spPr bwMode="auto">
          <a:xfrm>
            <a:off x="2166342" y="3715303"/>
            <a:ext cx="332492" cy="275999"/>
          </a:xfrm>
          <a:prstGeom prst="ellipse">
            <a:avLst/>
          </a:prstGeom>
          <a:noFill/>
          <a:ln w="38100" algn="ctr">
            <a:solidFill>
              <a:srgbClr val="CC33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9" name="Rectangle 3"/>
          <p:cNvSpPr txBox="1">
            <a:spLocks noChangeArrowheads="1"/>
          </p:cNvSpPr>
          <p:nvPr/>
        </p:nvSpPr>
        <p:spPr bwMode="auto">
          <a:xfrm>
            <a:off x="76200" y="6172200"/>
            <a:ext cx="8915400" cy="4572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en-US" altLang="zh-CN" sz="1800" b="0" kern="0" dirty="0" smtClean="0">
                <a:ea typeface="宋体" pitchFamily="2" charset="-122"/>
                <a:sym typeface="Symbol"/>
              </a:rPr>
              <a:t>Strong-soundness:  Efficient extraction of w from covertness-breaking R</a:t>
            </a:r>
          </a:p>
        </p:txBody>
      </p:sp>
    </p:spTree>
    <p:extLst>
      <p:ext uri="{BB962C8B-B14F-4D97-AF65-F5344CB8AC3E}">
        <p14:creationId xmlns:p14="http://schemas.microsoft.com/office/powerpoint/2010/main" val="880675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4" grpId="0" animBg="1"/>
      <p:bldP spid="37" grpId="0" animBg="1"/>
      <p:bldP spid="38" grpId="0" animBg="1"/>
      <p:bldP spid="3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077200" cy="7556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zh-CN" sz="2800" dirty="0" smtClean="0">
                <a:ea typeface="宋体" pitchFamily="2" charset="-122"/>
              </a:rPr>
              <a:t>Covert Authentication</a:t>
            </a:r>
            <a:br>
              <a:rPr lang="en-US" altLang="zh-CN" sz="2800" dirty="0" smtClean="0">
                <a:ea typeface="宋体" pitchFamily="2" charset="-122"/>
              </a:rPr>
            </a:br>
            <a:r>
              <a:rPr lang="en-US" altLang="zh-CN" sz="2400" dirty="0" smtClean="0">
                <a:ea typeface="宋体" pitchFamily="2" charset="-122"/>
              </a:rPr>
              <a:t>Protocol Idea: (2) Replace ZKP by Covert COT </a:t>
            </a:r>
            <a:r>
              <a:rPr lang="en-US" altLang="zh-CN" sz="2400" dirty="0" smtClean="0">
                <a:solidFill>
                  <a:srgbClr val="006666"/>
                </a:solidFill>
                <a:ea typeface="宋体" pitchFamily="2" charset="-122"/>
              </a:rPr>
              <a:t>for </a:t>
            </a:r>
            <a:r>
              <a:rPr lang="en-US" altLang="zh-CN" sz="2000" b="1" dirty="0" err="1" smtClean="0">
                <a:solidFill>
                  <a:srgbClr val="006666"/>
                </a:solidFill>
                <a:latin typeface="+mn-lt"/>
                <a:ea typeface="宋体" pitchFamily="2" charset="-122"/>
              </a:rPr>
              <a:t>L</a:t>
            </a:r>
            <a:r>
              <a:rPr lang="en-US" altLang="zh-CN" sz="2000" b="1" baseline="30000" dirty="0" err="1" smtClean="0">
                <a:solidFill>
                  <a:srgbClr val="006666"/>
                </a:solidFill>
                <a:latin typeface="+mn-lt"/>
                <a:ea typeface="宋体" pitchFamily="2" charset="-122"/>
              </a:rPr>
              <a:t>GrSig</a:t>
            </a:r>
            <a:endParaRPr lang="en-US" altLang="zh-CN" sz="1600" b="1" baseline="30000" dirty="0" smtClean="0">
              <a:latin typeface="+mn-lt"/>
              <a:ea typeface="宋体" pitchFamily="2" charset="-122"/>
            </a:endParaRPr>
          </a:p>
        </p:txBody>
      </p:sp>
      <p:sp>
        <p:nvSpPr>
          <p:cNvPr id="23" name="Text Box 130"/>
          <p:cNvSpPr txBox="1">
            <a:spLocks noChangeArrowheads="1"/>
          </p:cNvSpPr>
          <p:nvPr/>
        </p:nvSpPr>
        <p:spPr bwMode="auto">
          <a:xfrm>
            <a:off x="381000" y="1524000"/>
            <a:ext cx="3952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A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32" name="Text Box 130"/>
          <p:cNvSpPr txBox="1">
            <a:spLocks noChangeArrowheads="1"/>
          </p:cNvSpPr>
          <p:nvPr/>
        </p:nvSpPr>
        <p:spPr bwMode="auto">
          <a:xfrm>
            <a:off x="8442325" y="1447800"/>
            <a:ext cx="396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B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18437" name="Rectangle 34"/>
          <p:cNvSpPr>
            <a:spLocks noChangeArrowheads="1"/>
          </p:cNvSpPr>
          <p:nvPr/>
        </p:nvSpPr>
        <p:spPr bwMode="auto">
          <a:xfrm>
            <a:off x="3417888" y="1579563"/>
            <a:ext cx="21739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solidFill>
                  <a:srgbClr val="000066"/>
                </a:solidFill>
                <a:ea typeface="宋体" pitchFamily="2" charset="-122"/>
              </a:rPr>
              <a:t>C</a:t>
            </a:r>
            <a:r>
              <a:rPr lang="en-US" altLang="zh-CN" sz="1800" baseline="-25000" dirty="0">
                <a:solidFill>
                  <a:srgbClr val="000066"/>
                </a:solidFill>
                <a:ea typeface="宋体" pitchFamily="2" charset="-122"/>
              </a:rPr>
              <a:t>A</a:t>
            </a:r>
            <a:r>
              <a:rPr lang="en-US" altLang="zh-CN" sz="1800" b="0" dirty="0">
                <a:solidFill>
                  <a:srgbClr val="000066"/>
                </a:solidFill>
                <a:ea typeface="宋体" pitchFamily="2" charset="-122"/>
              </a:rPr>
              <a:t> = COM(</a:t>
            </a:r>
            <a:r>
              <a:rPr lang="en-US" altLang="zh-CN" sz="1800" b="0" dirty="0" err="1">
                <a:solidFill>
                  <a:srgbClr val="000066"/>
                </a:solidFill>
                <a:ea typeface="宋体" pitchFamily="2" charset="-122"/>
              </a:rPr>
              <a:t>Cert</a:t>
            </a:r>
            <a:r>
              <a:rPr lang="en-US" altLang="zh-CN" sz="1800" baseline="-25000" dirty="0" err="1">
                <a:solidFill>
                  <a:srgbClr val="000066"/>
                </a:solidFill>
                <a:ea typeface="宋体" pitchFamily="2" charset="-122"/>
              </a:rPr>
              <a:t>A</a:t>
            </a:r>
            <a:r>
              <a:rPr lang="en-US" altLang="zh-CN" sz="1800" b="0" dirty="0">
                <a:solidFill>
                  <a:srgbClr val="000066"/>
                </a:solidFill>
                <a:ea typeface="宋体" pitchFamily="2" charset="-122"/>
              </a:rPr>
              <a:t>)</a:t>
            </a:r>
            <a:endParaRPr lang="en-US" altLang="en-US" sz="1800" dirty="0"/>
          </a:p>
        </p:txBody>
      </p:sp>
      <p:sp>
        <p:nvSpPr>
          <p:cNvPr id="18438" name="Rectangle 30"/>
          <p:cNvSpPr>
            <a:spLocks noChangeArrowheads="1"/>
          </p:cNvSpPr>
          <p:nvPr/>
        </p:nvSpPr>
        <p:spPr bwMode="auto">
          <a:xfrm>
            <a:off x="7162800" y="1493838"/>
            <a:ext cx="13821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solidFill>
                  <a:srgbClr val="000066"/>
                </a:solidFill>
                <a:ea typeface="宋体" pitchFamily="2" charset="-122"/>
              </a:rPr>
              <a:t>(</a:t>
            </a:r>
            <a:r>
              <a:rPr lang="en-US" altLang="zh-CN" sz="1800" b="0" dirty="0" err="1">
                <a:solidFill>
                  <a:srgbClr val="000066"/>
                </a:solidFill>
                <a:ea typeface="宋体" pitchFamily="2" charset="-122"/>
              </a:rPr>
              <a:t>PK,Cert</a:t>
            </a:r>
            <a:r>
              <a:rPr lang="en-US" altLang="zh-CN" sz="1800" baseline="-25000" dirty="0" err="1">
                <a:solidFill>
                  <a:srgbClr val="000066"/>
                </a:solidFill>
                <a:ea typeface="宋体" pitchFamily="2" charset="-122"/>
              </a:rPr>
              <a:t>B</a:t>
            </a:r>
            <a:r>
              <a:rPr lang="en-US" altLang="zh-CN" sz="1800" b="0" dirty="0">
                <a:solidFill>
                  <a:srgbClr val="000066"/>
                </a:solidFill>
                <a:ea typeface="宋体" pitchFamily="2" charset="-122"/>
              </a:rPr>
              <a:t>)</a:t>
            </a:r>
            <a:endParaRPr lang="en-US" altLang="en-US" sz="1800" dirty="0"/>
          </a:p>
        </p:txBody>
      </p:sp>
      <p:sp>
        <p:nvSpPr>
          <p:cNvPr id="18439" name="Rectangle 18"/>
          <p:cNvSpPr>
            <a:spLocks noChangeArrowheads="1"/>
          </p:cNvSpPr>
          <p:nvPr/>
        </p:nvSpPr>
        <p:spPr bwMode="auto">
          <a:xfrm>
            <a:off x="673100" y="1573213"/>
            <a:ext cx="13853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solidFill>
                  <a:srgbClr val="000066"/>
                </a:solidFill>
                <a:ea typeface="宋体" pitchFamily="2" charset="-122"/>
              </a:rPr>
              <a:t>(</a:t>
            </a:r>
            <a:r>
              <a:rPr lang="en-US" altLang="zh-CN" sz="1800" b="0" dirty="0" err="1">
                <a:solidFill>
                  <a:srgbClr val="000066"/>
                </a:solidFill>
                <a:ea typeface="宋体" pitchFamily="2" charset="-122"/>
              </a:rPr>
              <a:t>PK,Cert</a:t>
            </a:r>
            <a:r>
              <a:rPr lang="en-US" altLang="zh-CN" sz="1800" baseline="-25000" dirty="0" err="1">
                <a:solidFill>
                  <a:srgbClr val="000066"/>
                </a:solidFill>
                <a:ea typeface="宋体" pitchFamily="2" charset="-122"/>
              </a:rPr>
              <a:t>A</a:t>
            </a:r>
            <a:r>
              <a:rPr lang="en-US" altLang="zh-CN" sz="1800" b="0" dirty="0">
                <a:solidFill>
                  <a:srgbClr val="000066"/>
                </a:solidFill>
                <a:ea typeface="宋体" pitchFamily="2" charset="-122"/>
              </a:rPr>
              <a:t>)</a:t>
            </a:r>
            <a:endParaRPr lang="en-US" altLang="en-US" sz="1800" dirty="0"/>
          </a:p>
        </p:txBody>
      </p:sp>
      <p:sp>
        <p:nvSpPr>
          <p:cNvPr id="20" name="Line 128"/>
          <p:cNvSpPr>
            <a:spLocks noChangeShapeType="1"/>
          </p:cNvSpPr>
          <p:nvPr/>
        </p:nvSpPr>
        <p:spPr bwMode="auto">
          <a:xfrm>
            <a:off x="2794000" y="2624138"/>
            <a:ext cx="3530600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133725" y="2166938"/>
            <a:ext cx="3170238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0" dirty="0">
                <a:solidFill>
                  <a:srgbClr val="000066"/>
                </a:solidFill>
                <a:ea typeface="宋体" pitchFamily="2" charset="-122"/>
              </a:rPr>
              <a:t>COT</a:t>
            </a:r>
            <a:r>
              <a:rPr lang="en-US" altLang="zh-CN" sz="2000" b="0" dirty="0">
                <a:solidFill>
                  <a:srgbClr val="000066"/>
                </a:solidFill>
                <a:ea typeface="宋体" pitchFamily="2" charset="-122"/>
              </a:rPr>
              <a:t>[</a:t>
            </a:r>
            <a:r>
              <a:rPr lang="en-US" altLang="zh-CN" b="0" dirty="0">
                <a:solidFill>
                  <a:srgbClr val="000066"/>
                </a:solidFill>
                <a:ea typeface="宋体" pitchFamily="2" charset="-122"/>
              </a:rPr>
              <a:t> (PK,C</a:t>
            </a:r>
            <a:r>
              <a:rPr lang="en-US" altLang="zh-CN" baseline="-25000" dirty="0">
                <a:solidFill>
                  <a:srgbClr val="000066"/>
                </a:solidFill>
                <a:ea typeface="宋体" pitchFamily="2" charset="-122"/>
              </a:rPr>
              <a:t>A</a:t>
            </a:r>
            <a:r>
              <a:rPr lang="en-US" altLang="zh-CN" b="0" dirty="0">
                <a:solidFill>
                  <a:srgbClr val="000066"/>
                </a:solidFill>
                <a:ea typeface="宋体" pitchFamily="2" charset="-122"/>
              </a:rPr>
              <a:t>) </a:t>
            </a:r>
            <a:r>
              <a:rPr lang="en-US" altLang="zh-CN" sz="2800" b="0" baseline="2000" dirty="0">
                <a:solidFill>
                  <a:srgbClr val="000066"/>
                </a:solidFill>
                <a:ea typeface="宋体" pitchFamily="2" charset="-122"/>
                <a:sym typeface="Symbol"/>
              </a:rPr>
              <a:t></a:t>
            </a:r>
            <a:r>
              <a:rPr lang="en-US" altLang="zh-CN" b="0" dirty="0">
                <a:solidFill>
                  <a:srgbClr val="000066"/>
                </a:solidFill>
                <a:ea typeface="宋体" pitchFamily="2" charset="-122"/>
                <a:sym typeface="Symbol"/>
              </a:rPr>
              <a:t> </a:t>
            </a:r>
            <a:r>
              <a:rPr lang="en-US" altLang="zh-CN" dirty="0" err="1">
                <a:solidFill>
                  <a:srgbClr val="000066"/>
                </a:solidFill>
                <a:ea typeface="宋体" pitchFamily="2" charset="-122"/>
                <a:sym typeface="Symbol"/>
              </a:rPr>
              <a:t>L</a:t>
            </a:r>
            <a:r>
              <a:rPr lang="en-US" altLang="zh-CN" baseline="30000" dirty="0" err="1">
                <a:solidFill>
                  <a:srgbClr val="000066"/>
                </a:solidFill>
                <a:latin typeface="+mn-lt"/>
                <a:ea typeface="SimHei" panose="02010609060101010101" pitchFamily="49" charset="-122"/>
                <a:sym typeface="Symbol"/>
              </a:rPr>
              <a:t>ComCert</a:t>
            </a:r>
            <a:r>
              <a:rPr lang="en-US" altLang="zh-CN" sz="2400" b="0" dirty="0">
                <a:solidFill>
                  <a:srgbClr val="000066"/>
                </a:solidFill>
                <a:ea typeface="宋体" pitchFamily="2" charset="-122"/>
                <a:sym typeface="Symbol"/>
              </a:rPr>
              <a:t> </a:t>
            </a:r>
            <a:r>
              <a:rPr lang="en-US" altLang="zh-CN" sz="2000" b="0" dirty="0">
                <a:solidFill>
                  <a:srgbClr val="000066"/>
                </a:solidFill>
                <a:ea typeface="宋体" pitchFamily="2" charset="-122"/>
              </a:rPr>
              <a:t>]</a:t>
            </a:r>
            <a:endParaRPr lang="en-US" dirty="0"/>
          </a:p>
        </p:txBody>
      </p:sp>
      <p:sp>
        <p:nvSpPr>
          <p:cNvPr id="18" name="Line 128"/>
          <p:cNvSpPr>
            <a:spLocks noChangeShapeType="1"/>
          </p:cNvSpPr>
          <p:nvPr/>
        </p:nvSpPr>
        <p:spPr bwMode="auto">
          <a:xfrm>
            <a:off x="2794000" y="1981200"/>
            <a:ext cx="35306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Rectangle 2"/>
          <p:cNvSpPr>
            <a:spLocks noChangeArrowheads="1"/>
          </p:cNvSpPr>
          <p:nvPr/>
        </p:nvSpPr>
        <p:spPr bwMode="auto">
          <a:xfrm>
            <a:off x="2514600" y="1524000"/>
            <a:ext cx="4114800" cy="1295400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381000" y="914400"/>
            <a:ext cx="8610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zh-CN" sz="2000" b="0" kern="0" dirty="0" err="1" smtClean="0">
                <a:ea typeface="宋体" pitchFamily="2" charset="-122"/>
              </a:rPr>
              <a:t>KeyGen</a:t>
            </a:r>
            <a:r>
              <a:rPr lang="en-US" altLang="zh-CN" sz="2000" b="0" kern="0" dirty="0" smtClean="0">
                <a:ea typeface="宋体" pitchFamily="2" charset="-122"/>
              </a:rPr>
              <a:t>  </a:t>
            </a:r>
            <a:r>
              <a:rPr lang="en-US" altLang="zh-CN" sz="2000" b="0" kern="0" dirty="0" smtClean="0">
                <a:ea typeface="宋体" pitchFamily="2" charset="-122"/>
                <a:sym typeface="Symbol"/>
              </a:rPr>
              <a:t>  PK + (</a:t>
            </a:r>
            <a:r>
              <a:rPr lang="en-US" altLang="zh-CN" sz="2000" b="0" kern="0" dirty="0" err="1" smtClean="0">
                <a:ea typeface="宋体" pitchFamily="2" charset="-122"/>
                <a:sym typeface="Symbol"/>
              </a:rPr>
              <a:t>Cert</a:t>
            </a:r>
            <a:r>
              <a:rPr lang="en-US" altLang="zh-CN" sz="2000" b="0" kern="0" baseline="-25000" dirty="0" err="1" smtClean="0">
                <a:ea typeface="宋体" pitchFamily="2" charset="-122"/>
                <a:sym typeface="Symbol"/>
              </a:rPr>
              <a:t>A</a:t>
            </a:r>
            <a:r>
              <a:rPr lang="en-US" altLang="zh-CN" sz="2000" b="0" kern="0" dirty="0" err="1" smtClean="0">
                <a:ea typeface="宋体" pitchFamily="2" charset="-122"/>
                <a:sym typeface="Symbol"/>
              </a:rPr>
              <a:t>,Cert</a:t>
            </a:r>
            <a:r>
              <a:rPr lang="en-US" altLang="zh-CN" sz="2000" b="0" kern="0" baseline="-25000" dirty="0" err="1" smtClean="0">
                <a:ea typeface="宋体" pitchFamily="2" charset="-122"/>
                <a:sym typeface="Symbol"/>
              </a:rPr>
              <a:t>B</a:t>
            </a:r>
            <a:r>
              <a:rPr lang="en-US" altLang="zh-CN" sz="2000" b="0" kern="0" dirty="0" err="1" smtClean="0">
                <a:ea typeface="宋体" pitchFamily="2" charset="-122"/>
                <a:sym typeface="Symbol"/>
              </a:rPr>
              <a:t>,Cert</a:t>
            </a:r>
            <a:r>
              <a:rPr lang="en-US" altLang="zh-CN" sz="2000" b="0" kern="0" baseline="-25000" dirty="0" err="1" smtClean="0">
                <a:ea typeface="宋体" pitchFamily="2" charset="-122"/>
                <a:sym typeface="Symbol"/>
              </a:rPr>
              <a:t>C</a:t>
            </a:r>
            <a:r>
              <a:rPr lang="en-US" altLang="zh-CN" sz="2000" b="0" kern="0" dirty="0" smtClean="0">
                <a:ea typeface="宋体" pitchFamily="2" charset="-122"/>
                <a:sym typeface="Symbol"/>
              </a:rPr>
              <a:t>,…)  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[unforgeable cert. scheme]</a:t>
            </a:r>
            <a:endParaRPr lang="en-US" altLang="zh-CN" sz="2000" b="0" kern="0" dirty="0" smtClean="0">
              <a:ea typeface="宋体" pitchFamily="2" charset="-122"/>
            </a:endParaRPr>
          </a:p>
        </p:txBody>
      </p:sp>
      <p:sp>
        <p:nvSpPr>
          <p:cNvPr id="61" name="Text Box 131"/>
          <p:cNvSpPr txBox="1">
            <a:spLocks noChangeArrowheads="1"/>
          </p:cNvSpPr>
          <p:nvPr/>
        </p:nvSpPr>
        <p:spPr bwMode="auto">
          <a:xfrm>
            <a:off x="3057525" y="3722688"/>
            <a:ext cx="3114675" cy="127727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1200"/>
              </a:spcAft>
              <a:defRPr/>
            </a:pPr>
            <a:r>
              <a:rPr lang="en-US" altLang="zh-CN" sz="2000" dirty="0" smtClean="0">
                <a:latin typeface="Verdana" pitchFamily="34" charset="0"/>
                <a:ea typeface="宋体" pitchFamily="2" charset="-122"/>
              </a:rPr>
              <a:t>F</a:t>
            </a:r>
            <a:r>
              <a:rPr lang="en-US" altLang="zh-CN" sz="2000" baseline="-25000" dirty="0" smtClean="0">
                <a:latin typeface="Verdana" pitchFamily="34" charset="0"/>
                <a:ea typeface="宋体" pitchFamily="2" charset="-122"/>
              </a:rPr>
              <a:t>COT for L</a:t>
            </a:r>
          </a:p>
          <a:p>
            <a:pPr algn="ctr">
              <a:spcBef>
                <a:spcPts val="0"/>
              </a:spcBef>
              <a:spcAft>
                <a:spcPts val="300"/>
              </a:spcAft>
              <a:defRPr/>
            </a:pP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If w witness for x in L</a:t>
            </a:r>
          </a:p>
          <a:p>
            <a:pPr algn="ctr">
              <a:spcBef>
                <a:spcPts val="0"/>
              </a:spcBef>
              <a:spcAft>
                <a:spcPts val="300"/>
              </a:spcAft>
              <a:defRPr/>
            </a:pPr>
            <a:r>
              <a:rPr lang="en-US" altLang="zh-CN" b="0" dirty="0">
                <a:latin typeface="Verdana" pitchFamily="34" charset="0"/>
                <a:ea typeface="宋体" pitchFamily="2" charset="-122"/>
                <a:sym typeface="Symbol"/>
              </a:rPr>
              <a:t>then </a:t>
            </a:r>
            <a:r>
              <a:rPr lang="en-US" altLang="zh-CN" b="0" dirty="0">
                <a:latin typeface="Verdana" pitchFamily="34" charset="0"/>
                <a:ea typeface="宋体" pitchFamily="2" charset="-122"/>
              </a:rPr>
              <a:t>K</a:t>
            </a:r>
            <a:r>
              <a:rPr lang="en-US" altLang="zh-CN" baseline="-25000" dirty="0">
                <a:latin typeface="Verdana" pitchFamily="34" charset="0"/>
                <a:ea typeface="宋体" pitchFamily="2" charset="-122"/>
              </a:rPr>
              <a:t>R</a:t>
            </a:r>
            <a:r>
              <a:rPr lang="en-US" altLang="zh-CN" b="0" dirty="0">
                <a:latin typeface="Verdana" pitchFamily="34" charset="0"/>
                <a:ea typeface="宋体" pitchFamily="2" charset="-122"/>
                <a:sym typeface="Symbol"/>
              </a:rPr>
              <a:t>=</a:t>
            </a:r>
            <a:r>
              <a:rPr lang="en-US" altLang="zh-CN" b="0" dirty="0">
                <a:latin typeface="Verdana" pitchFamily="34" charset="0"/>
                <a:ea typeface="宋体" pitchFamily="2" charset="-122"/>
              </a:rPr>
              <a:t>K</a:t>
            </a:r>
            <a:r>
              <a:rPr lang="en-US" altLang="zh-CN" baseline="-25000" dirty="0">
                <a:latin typeface="Verdana" pitchFamily="34" charset="0"/>
                <a:ea typeface="宋体" pitchFamily="2" charset="-122"/>
              </a:rPr>
              <a:t>S</a:t>
            </a:r>
            <a:r>
              <a:rPr lang="en-US" altLang="zh-CN" b="0" dirty="0">
                <a:latin typeface="Verdana" pitchFamily="34" charset="0"/>
                <a:ea typeface="宋体" pitchFamily="2" charset="-122"/>
                <a:sym typeface="Symbol"/>
              </a:rPr>
              <a:t>, o/w  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</a:rPr>
              <a:t>K</a:t>
            </a:r>
            <a:r>
              <a:rPr lang="en-US" altLang="zh-CN" baseline="-25000" dirty="0" smtClean="0">
                <a:latin typeface="Verdana" pitchFamily="34" charset="0"/>
                <a:ea typeface="宋体" pitchFamily="2" charset="-122"/>
              </a:rPr>
              <a:t>R </a:t>
            </a:r>
            <a:r>
              <a:rPr lang="en-US" altLang="zh-CN" b="0" dirty="0">
                <a:latin typeface="Verdana" pitchFamily="34" charset="0"/>
                <a:ea typeface="宋体" pitchFamily="2" charset="-122"/>
                <a:sym typeface="Symbol"/>
              </a:rPr>
              <a:t></a:t>
            </a:r>
            <a:r>
              <a:rPr lang="en-US" altLang="zh-CN" baseline="-25000" dirty="0">
                <a:latin typeface="Verdana" pitchFamily="34" charset="0"/>
                <a:ea typeface="宋体" pitchFamily="2" charset="-122"/>
              </a:rPr>
              <a:t> 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</a:rPr>
              <a:t>K</a:t>
            </a:r>
            <a:r>
              <a:rPr lang="en-US" altLang="zh-CN" baseline="-25000" dirty="0" smtClean="0">
                <a:latin typeface="Verdana" pitchFamily="34" charset="0"/>
                <a:ea typeface="宋体" pitchFamily="2" charset="-122"/>
              </a:rPr>
              <a:t>S</a:t>
            </a:r>
            <a:endParaRPr lang="en-US" altLang="zh-CN" sz="300" b="0" dirty="0">
              <a:latin typeface="Verdana" pitchFamily="34" charset="0"/>
              <a:ea typeface="宋体" pitchFamily="2" charset="-122"/>
            </a:endParaRPr>
          </a:p>
          <a:p>
            <a:pPr algn="ctr">
              <a:lnSpc>
                <a:spcPct val="200000"/>
              </a:lnSpc>
              <a:defRPr/>
            </a:pPr>
            <a:endParaRPr lang="en-US" altLang="zh-CN" sz="300" b="0" dirty="0" smtClean="0">
              <a:latin typeface="Verdana" pitchFamily="34" charset="0"/>
              <a:ea typeface="宋体" pitchFamily="2" charset="-122"/>
            </a:endParaRPr>
          </a:p>
        </p:txBody>
      </p:sp>
      <p:sp>
        <p:nvSpPr>
          <p:cNvPr id="64" name="Line 128"/>
          <p:cNvSpPr>
            <a:spLocks noChangeShapeType="1"/>
          </p:cNvSpPr>
          <p:nvPr/>
        </p:nvSpPr>
        <p:spPr bwMode="auto">
          <a:xfrm flipH="1">
            <a:off x="1065213" y="4991100"/>
            <a:ext cx="1601787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0" name="Rectangle 64"/>
          <p:cNvSpPr>
            <a:spLocks noChangeArrowheads="1"/>
          </p:cNvSpPr>
          <p:nvPr/>
        </p:nvSpPr>
        <p:spPr bwMode="auto">
          <a:xfrm>
            <a:off x="1371600" y="4586288"/>
            <a:ext cx="4651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 smtClean="0">
                <a:ea typeface="宋体" pitchFamily="2" charset="-122"/>
              </a:rPr>
              <a:t>K</a:t>
            </a:r>
            <a:r>
              <a:rPr lang="en-US" altLang="zh-CN" sz="1800" baseline="-25000" dirty="0" smtClean="0">
                <a:ea typeface="宋体" pitchFamily="2" charset="-122"/>
              </a:rPr>
              <a:t>R</a:t>
            </a:r>
            <a:endParaRPr lang="en-US" altLang="en-US" sz="1800" dirty="0"/>
          </a:p>
        </p:txBody>
      </p:sp>
      <p:sp>
        <p:nvSpPr>
          <p:cNvPr id="66" name="Line 128"/>
          <p:cNvSpPr>
            <a:spLocks noChangeShapeType="1"/>
          </p:cNvSpPr>
          <p:nvPr/>
        </p:nvSpPr>
        <p:spPr bwMode="auto">
          <a:xfrm flipH="1">
            <a:off x="6553200" y="4976813"/>
            <a:ext cx="12954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2" name="Rectangle 66"/>
          <p:cNvSpPr>
            <a:spLocks noChangeArrowheads="1"/>
          </p:cNvSpPr>
          <p:nvPr/>
        </p:nvSpPr>
        <p:spPr bwMode="auto">
          <a:xfrm>
            <a:off x="7092950" y="4572000"/>
            <a:ext cx="450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>
                <a:ea typeface="宋体" pitchFamily="2" charset="-122"/>
              </a:rPr>
              <a:t>K</a:t>
            </a:r>
            <a:r>
              <a:rPr lang="en-US" altLang="zh-CN" sz="1800" baseline="-25000">
                <a:ea typeface="宋体" pitchFamily="2" charset="-122"/>
              </a:rPr>
              <a:t>S</a:t>
            </a:r>
            <a:endParaRPr lang="en-US" altLang="en-US" sz="1800"/>
          </a:p>
        </p:txBody>
      </p:sp>
      <p:sp>
        <p:nvSpPr>
          <p:cNvPr id="69" name="Line 128"/>
          <p:cNvSpPr>
            <a:spLocks noChangeShapeType="1"/>
          </p:cNvSpPr>
          <p:nvPr/>
        </p:nvSpPr>
        <p:spPr bwMode="auto">
          <a:xfrm>
            <a:off x="914400" y="4038600"/>
            <a:ext cx="18034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Text Box 130"/>
          <p:cNvSpPr txBox="1">
            <a:spLocks noChangeArrowheads="1"/>
          </p:cNvSpPr>
          <p:nvPr/>
        </p:nvSpPr>
        <p:spPr bwMode="auto">
          <a:xfrm>
            <a:off x="457200" y="3805238"/>
            <a:ext cx="400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R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18456" name="Rectangle 70"/>
          <p:cNvSpPr>
            <a:spLocks noChangeArrowheads="1"/>
          </p:cNvSpPr>
          <p:nvPr/>
        </p:nvSpPr>
        <p:spPr bwMode="auto">
          <a:xfrm>
            <a:off x="1190625" y="3668713"/>
            <a:ext cx="1323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>
                <a:ea typeface="宋体" pitchFamily="2" charset="-122"/>
              </a:rPr>
              <a:t>witness w</a:t>
            </a:r>
            <a:endParaRPr lang="en-US" altLang="en-US" sz="1800"/>
          </a:p>
        </p:txBody>
      </p:sp>
      <p:sp>
        <p:nvSpPr>
          <p:cNvPr id="18457" name="Rectangle 71"/>
          <p:cNvSpPr>
            <a:spLocks noChangeArrowheads="1"/>
          </p:cNvSpPr>
          <p:nvPr/>
        </p:nvSpPr>
        <p:spPr bwMode="auto">
          <a:xfrm>
            <a:off x="1143000" y="4025900"/>
            <a:ext cx="15970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>
                <a:ea typeface="宋体" pitchFamily="2" charset="-122"/>
              </a:rPr>
              <a:t>= (cert,dec)</a:t>
            </a:r>
            <a:endParaRPr lang="en-US" altLang="en-US" sz="1800"/>
          </a:p>
        </p:txBody>
      </p:sp>
      <p:sp>
        <p:nvSpPr>
          <p:cNvPr id="73" name="Text Box 130"/>
          <p:cNvSpPr txBox="1">
            <a:spLocks noChangeArrowheads="1"/>
          </p:cNvSpPr>
          <p:nvPr/>
        </p:nvSpPr>
        <p:spPr bwMode="auto">
          <a:xfrm>
            <a:off x="8289925" y="3805238"/>
            <a:ext cx="396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S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74" name="Line 128"/>
          <p:cNvSpPr>
            <a:spLocks noChangeShapeType="1"/>
          </p:cNvSpPr>
          <p:nvPr/>
        </p:nvSpPr>
        <p:spPr bwMode="auto">
          <a:xfrm flipH="1" flipV="1">
            <a:off x="6343650" y="4038600"/>
            <a:ext cx="173355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0" name="Rectangle 74"/>
          <p:cNvSpPr>
            <a:spLocks noChangeArrowheads="1"/>
          </p:cNvSpPr>
          <p:nvPr/>
        </p:nvSpPr>
        <p:spPr bwMode="auto">
          <a:xfrm>
            <a:off x="6496050" y="3657600"/>
            <a:ext cx="158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>
                <a:ea typeface="宋体" pitchFamily="2" charset="-122"/>
              </a:rPr>
              <a:t>statement x</a:t>
            </a:r>
            <a:endParaRPr lang="en-US" altLang="en-US" sz="1800"/>
          </a:p>
        </p:txBody>
      </p:sp>
      <p:sp>
        <p:nvSpPr>
          <p:cNvPr id="18461" name="Rectangle 75"/>
          <p:cNvSpPr>
            <a:spLocks noChangeArrowheads="1"/>
          </p:cNvSpPr>
          <p:nvPr/>
        </p:nvSpPr>
        <p:spPr bwMode="auto">
          <a:xfrm>
            <a:off x="6705600" y="4025900"/>
            <a:ext cx="1209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>
                <a:ea typeface="宋体" pitchFamily="2" charset="-122"/>
              </a:rPr>
              <a:t>= (PK,C)</a:t>
            </a:r>
            <a:endParaRPr lang="en-US" altLang="en-US" sz="1800"/>
          </a:p>
        </p:txBody>
      </p:sp>
      <p:sp>
        <p:nvSpPr>
          <p:cNvPr id="31" name="Rectangle 64"/>
          <p:cNvSpPr>
            <a:spLocks noChangeArrowheads="1"/>
          </p:cNvSpPr>
          <p:nvPr/>
        </p:nvSpPr>
        <p:spPr bwMode="auto">
          <a:xfrm>
            <a:off x="1728179" y="4584700"/>
            <a:ext cx="8883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ea typeface="宋体" pitchFamily="2" charset="-122"/>
              </a:rPr>
              <a:t> </a:t>
            </a:r>
            <a:r>
              <a:rPr lang="en-US" altLang="zh-CN" sz="1800" b="0" dirty="0" smtClean="0">
                <a:ea typeface="宋体" pitchFamily="2" charset="-122"/>
              </a:rPr>
              <a:t>&amp; </a:t>
            </a:r>
            <a:r>
              <a:rPr lang="en-US" altLang="zh-CN" sz="1800" b="0" dirty="0">
                <a:ea typeface="宋体" pitchFamily="2" charset="-122"/>
              </a:rPr>
              <a:t>K</a:t>
            </a:r>
            <a:r>
              <a:rPr lang="en-US" altLang="zh-CN" sz="1800" baseline="-25000" dirty="0">
                <a:ea typeface="宋体" pitchFamily="2" charset="-122"/>
              </a:rPr>
              <a:t>S</a:t>
            </a:r>
            <a:r>
              <a:rPr lang="en-US" altLang="zh-CN" sz="1800" b="0" dirty="0">
                <a:ea typeface="宋体" pitchFamily="2" charset="-122"/>
              </a:rPr>
              <a:t> </a:t>
            </a:r>
            <a:endParaRPr lang="en-US" altLang="en-US" sz="1800" dirty="0"/>
          </a:p>
        </p:txBody>
      </p: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1812845" y="4572000"/>
            <a:ext cx="777955" cy="444500"/>
          </a:xfrm>
          <a:prstGeom prst="ellipse">
            <a:avLst/>
          </a:prstGeom>
          <a:noFill/>
          <a:ln w="38100" algn="ctr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533400" y="5181600"/>
            <a:ext cx="8137525" cy="13716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numCol="3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zh-CN" sz="1800" b="0" kern="0" dirty="0" smtClean="0">
                <a:ea typeface="宋体" pitchFamily="2" charset="-122"/>
                <a:sym typeface="Symbol"/>
              </a:rPr>
              <a:t>Encryption</a:t>
            </a:r>
          </a:p>
          <a:p>
            <a:pPr marL="0" indent="0" algn="ctr" eaLnBrk="1" hangingPunct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zh-CN" sz="1800" b="0" kern="0" dirty="0" smtClean="0">
                <a:ea typeface="宋体" pitchFamily="2" charset="-122"/>
                <a:sym typeface="Symbol"/>
              </a:rPr>
              <a:t>Conditional OT (COT)</a:t>
            </a:r>
          </a:p>
          <a:p>
            <a:pPr marL="0" indent="0" algn="ctr" eaLnBrk="1" hangingPunct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zh-CN" sz="1800" b="0" i="1" kern="0" dirty="0" smtClean="0">
                <a:ea typeface="宋体" pitchFamily="2" charset="-122"/>
                <a:sym typeface="Symbol"/>
              </a:rPr>
              <a:t>Strongly-Sound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COT</a:t>
            </a:r>
          </a:p>
          <a:p>
            <a:pPr marL="0" indent="0" algn="ctr" eaLnBrk="1" hangingPunct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zh-CN" sz="1800" b="0" kern="0" dirty="0" smtClean="0">
                <a:ea typeface="宋体" pitchFamily="2" charset="-122"/>
                <a:sym typeface="Symbol"/>
              </a:rPr>
              <a:t></a:t>
            </a:r>
          </a:p>
          <a:p>
            <a:pPr marL="0" indent="0" algn="ctr" eaLnBrk="1" hangingPunct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zh-CN" sz="1800" b="0" kern="0" dirty="0">
                <a:ea typeface="宋体" pitchFamily="2" charset="-122"/>
                <a:sym typeface="Symbol"/>
              </a:rPr>
              <a:t></a:t>
            </a:r>
          </a:p>
          <a:p>
            <a:pPr marL="0" indent="0" algn="ctr" eaLnBrk="1" hangingPunct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zh-CN" sz="1800" b="0" kern="0" dirty="0">
                <a:ea typeface="宋体" pitchFamily="2" charset="-122"/>
                <a:sym typeface="Symbol"/>
              </a:rPr>
              <a:t></a:t>
            </a:r>
          </a:p>
          <a:p>
            <a:pPr marL="0" indent="0" algn="ctr" eaLnBrk="1" hangingPunct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zh-CN" sz="1800" b="0" kern="0" dirty="0" smtClean="0">
                <a:ea typeface="宋体" pitchFamily="2" charset="-122"/>
                <a:sym typeface="Symbol"/>
              </a:rPr>
              <a:t>Signature</a:t>
            </a:r>
          </a:p>
          <a:p>
            <a:pPr marL="0" indent="0" algn="ctr" eaLnBrk="1" hangingPunct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zh-CN" sz="1800" b="0" kern="0" dirty="0" smtClean="0">
                <a:ea typeface="宋体" pitchFamily="2" charset="-122"/>
                <a:sym typeface="Symbol"/>
              </a:rPr>
              <a:t>ZK Proof</a:t>
            </a:r>
          </a:p>
          <a:p>
            <a:pPr marL="0" indent="0" algn="ctr" eaLnBrk="1" hangingPunct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zh-CN" sz="1800" b="0" kern="0" dirty="0" smtClean="0">
                <a:ea typeface="宋体" pitchFamily="2" charset="-122"/>
                <a:sym typeface="Symbol"/>
              </a:rPr>
              <a:t>ZK Proof of Knowledge</a:t>
            </a:r>
          </a:p>
        </p:txBody>
      </p:sp>
      <p:sp>
        <p:nvSpPr>
          <p:cNvPr id="38" name="Oval 37"/>
          <p:cNvSpPr>
            <a:spLocks noChangeArrowheads="1"/>
          </p:cNvSpPr>
          <p:nvPr/>
        </p:nvSpPr>
        <p:spPr bwMode="auto">
          <a:xfrm>
            <a:off x="2166342" y="3715303"/>
            <a:ext cx="332492" cy="275999"/>
          </a:xfrm>
          <a:prstGeom prst="ellipse">
            <a:avLst/>
          </a:prstGeom>
          <a:noFill/>
          <a:ln w="38100" algn="ctr">
            <a:solidFill>
              <a:srgbClr val="CC33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40" name="Rectangle 3"/>
          <p:cNvSpPr txBox="1">
            <a:spLocks noChangeArrowheads="1"/>
          </p:cNvSpPr>
          <p:nvPr/>
        </p:nvSpPr>
        <p:spPr bwMode="auto">
          <a:xfrm>
            <a:off x="549275" y="3000661"/>
            <a:ext cx="7908925" cy="5455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n-US" altLang="zh-CN" sz="1800" b="0" kern="0" dirty="0" smtClean="0">
                <a:solidFill>
                  <a:srgbClr val="6600FF"/>
                </a:solidFill>
                <a:ea typeface="宋体" pitchFamily="2" charset="-122"/>
                <a:sym typeface="Symbol"/>
              </a:rPr>
              <a:t>Covert Conditional Oblivious Transfer (COT) for L    </a:t>
            </a:r>
            <a:r>
              <a:rPr lang="en-US" altLang="zh-CN" sz="1600" b="0" kern="0" dirty="0" smtClean="0">
                <a:solidFill>
                  <a:srgbClr val="6600FF"/>
                </a:solidFill>
                <a:ea typeface="宋体" pitchFamily="2" charset="-122"/>
                <a:sym typeface="Symbol"/>
              </a:rPr>
              <a:t>(KEM version)</a:t>
            </a:r>
          </a:p>
        </p:txBody>
      </p:sp>
    </p:spTree>
    <p:extLst>
      <p:ext uri="{BB962C8B-B14F-4D97-AF65-F5344CB8AC3E}">
        <p14:creationId xmlns:p14="http://schemas.microsoft.com/office/powerpoint/2010/main" val="408465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077200" cy="7556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zh-CN" sz="2800" dirty="0" smtClean="0">
                <a:ea typeface="宋体" pitchFamily="2" charset="-122"/>
              </a:rPr>
              <a:t>Covert Authentication</a:t>
            </a:r>
            <a:br>
              <a:rPr lang="en-US" altLang="zh-CN" sz="2800" dirty="0" smtClean="0">
                <a:ea typeface="宋体" pitchFamily="2" charset="-122"/>
              </a:rPr>
            </a:br>
            <a:r>
              <a:rPr lang="en-US" altLang="zh-CN" sz="2400" dirty="0" smtClean="0">
                <a:ea typeface="宋体" pitchFamily="2" charset="-122"/>
              </a:rPr>
              <a:t>Full Protocol</a:t>
            </a:r>
            <a:endParaRPr lang="en-US" altLang="zh-CN" sz="1600" b="1" baseline="30000" dirty="0" smtClean="0">
              <a:latin typeface="+mn-lt"/>
              <a:ea typeface="宋体" pitchFamily="2" charset="-122"/>
            </a:endParaRPr>
          </a:p>
        </p:txBody>
      </p:sp>
      <p:sp>
        <p:nvSpPr>
          <p:cNvPr id="23" name="Text Box 130"/>
          <p:cNvSpPr txBox="1">
            <a:spLocks noChangeArrowheads="1"/>
          </p:cNvSpPr>
          <p:nvPr/>
        </p:nvSpPr>
        <p:spPr bwMode="auto">
          <a:xfrm>
            <a:off x="381000" y="1524000"/>
            <a:ext cx="3952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A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32" name="Text Box 130"/>
          <p:cNvSpPr txBox="1">
            <a:spLocks noChangeArrowheads="1"/>
          </p:cNvSpPr>
          <p:nvPr/>
        </p:nvSpPr>
        <p:spPr bwMode="auto">
          <a:xfrm>
            <a:off x="8442325" y="1447800"/>
            <a:ext cx="396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B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18437" name="Rectangle 34"/>
          <p:cNvSpPr>
            <a:spLocks noChangeArrowheads="1"/>
          </p:cNvSpPr>
          <p:nvPr/>
        </p:nvSpPr>
        <p:spPr bwMode="auto">
          <a:xfrm>
            <a:off x="3417888" y="1579563"/>
            <a:ext cx="21739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solidFill>
                  <a:srgbClr val="000066"/>
                </a:solidFill>
                <a:ea typeface="宋体" pitchFamily="2" charset="-122"/>
              </a:rPr>
              <a:t>C</a:t>
            </a:r>
            <a:r>
              <a:rPr lang="en-US" altLang="zh-CN" sz="1800" baseline="-25000" dirty="0">
                <a:solidFill>
                  <a:srgbClr val="000066"/>
                </a:solidFill>
                <a:ea typeface="宋体" pitchFamily="2" charset="-122"/>
              </a:rPr>
              <a:t>A</a:t>
            </a:r>
            <a:r>
              <a:rPr lang="en-US" altLang="zh-CN" sz="1800" b="0" dirty="0">
                <a:solidFill>
                  <a:srgbClr val="000066"/>
                </a:solidFill>
                <a:ea typeface="宋体" pitchFamily="2" charset="-122"/>
              </a:rPr>
              <a:t> = COM(</a:t>
            </a:r>
            <a:r>
              <a:rPr lang="en-US" altLang="zh-CN" sz="1800" b="0" dirty="0" err="1">
                <a:solidFill>
                  <a:srgbClr val="000066"/>
                </a:solidFill>
                <a:ea typeface="宋体" pitchFamily="2" charset="-122"/>
              </a:rPr>
              <a:t>Cert</a:t>
            </a:r>
            <a:r>
              <a:rPr lang="en-US" altLang="zh-CN" sz="1800" baseline="-25000" dirty="0" err="1">
                <a:solidFill>
                  <a:srgbClr val="000066"/>
                </a:solidFill>
                <a:ea typeface="宋体" pitchFamily="2" charset="-122"/>
              </a:rPr>
              <a:t>A</a:t>
            </a:r>
            <a:r>
              <a:rPr lang="en-US" altLang="zh-CN" sz="1800" b="0" dirty="0">
                <a:solidFill>
                  <a:srgbClr val="000066"/>
                </a:solidFill>
                <a:ea typeface="宋体" pitchFamily="2" charset="-122"/>
              </a:rPr>
              <a:t>)</a:t>
            </a:r>
            <a:endParaRPr lang="en-US" altLang="en-US" sz="1800" dirty="0"/>
          </a:p>
        </p:txBody>
      </p:sp>
      <p:sp>
        <p:nvSpPr>
          <p:cNvPr id="18438" name="Rectangle 30"/>
          <p:cNvSpPr>
            <a:spLocks noChangeArrowheads="1"/>
          </p:cNvSpPr>
          <p:nvPr/>
        </p:nvSpPr>
        <p:spPr bwMode="auto">
          <a:xfrm>
            <a:off x="7162800" y="1493838"/>
            <a:ext cx="13821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solidFill>
                  <a:srgbClr val="000066"/>
                </a:solidFill>
                <a:ea typeface="宋体" pitchFamily="2" charset="-122"/>
              </a:rPr>
              <a:t>(</a:t>
            </a:r>
            <a:r>
              <a:rPr lang="en-US" altLang="zh-CN" sz="1800" b="0" dirty="0" err="1">
                <a:solidFill>
                  <a:srgbClr val="000066"/>
                </a:solidFill>
                <a:ea typeface="宋体" pitchFamily="2" charset="-122"/>
              </a:rPr>
              <a:t>PK,Cert</a:t>
            </a:r>
            <a:r>
              <a:rPr lang="en-US" altLang="zh-CN" sz="1800" baseline="-25000" dirty="0" err="1">
                <a:solidFill>
                  <a:srgbClr val="000066"/>
                </a:solidFill>
                <a:ea typeface="宋体" pitchFamily="2" charset="-122"/>
              </a:rPr>
              <a:t>B</a:t>
            </a:r>
            <a:r>
              <a:rPr lang="en-US" altLang="zh-CN" sz="1800" b="0" dirty="0">
                <a:solidFill>
                  <a:srgbClr val="000066"/>
                </a:solidFill>
                <a:ea typeface="宋体" pitchFamily="2" charset="-122"/>
              </a:rPr>
              <a:t>)</a:t>
            </a:r>
            <a:endParaRPr lang="en-US" altLang="en-US" sz="1800" dirty="0"/>
          </a:p>
        </p:txBody>
      </p:sp>
      <p:sp>
        <p:nvSpPr>
          <p:cNvPr id="18439" name="Rectangle 18"/>
          <p:cNvSpPr>
            <a:spLocks noChangeArrowheads="1"/>
          </p:cNvSpPr>
          <p:nvPr/>
        </p:nvSpPr>
        <p:spPr bwMode="auto">
          <a:xfrm>
            <a:off x="673100" y="1573213"/>
            <a:ext cx="13853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solidFill>
                  <a:srgbClr val="000066"/>
                </a:solidFill>
                <a:ea typeface="宋体" pitchFamily="2" charset="-122"/>
              </a:rPr>
              <a:t>(</a:t>
            </a:r>
            <a:r>
              <a:rPr lang="en-US" altLang="zh-CN" sz="1800" b="0" dirty="0" err="1">
                <a:solidFill>
                  <a:srgbClr val="000066"/>
                </a:solidFill>
                <a:ea typeface="宋体" pitchFamily="2" charset="-122"/>
              </a:rPr>
              <a:t>PK,Cert</a:t>
            </a:r>
            <a:r>
              <a:rPr lang="en-US" altLang="zh-CN" sz="1800" baseline="-25000" dirty="0" err="1">
                <a:solidFill>
                  <a:srgbClr val="000066"/>
                </a:solidFill>
                <a:ea typeface="宋体" pitchFamily="2" charset="-122"/>
              </a:rPr>
              <a:t>A</a:t>
            </a:r>
            <a:r>
              <a:rPr lang="en-US" altLang="zh-CN" sz="1800" b="0" dirty="0">
                <a:solidFill>
                  <a:srgbClr val="000066"/>
                </a:solidFill>
                <a:ea typeface="宋体" pitchFamily="2" charset="-122"/>
              </a:rPr>
              <a:t>)</a:t>
            </a:r>
            <a:endParaRPr lang="en-US" altLang="en-US" sz="1800" dirty="0"/>
          </a:p>
        </p:txBody>
      </p:sp>
      <p:sp>
        <p:nvSpPr>
          <p:cNvPr id="20" name="Line 128"/>
          <p:cNvSpPr>
            <a:spLocks noChangeShapeType="1"/>
          </p:cNvSpPr>
          <p:nvPr/>
        </p:nvSpPr>
        <p:spPr bwMode="auto">
          <a:xfrm>
            <a:off x="2794000" y="2624138"/>
            <a:ext cx="3530600" cy="1587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133725" y="2166938"/>
            <a:ext cx="3170238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0" dirty="0">
                <a:solidFill>
                  <a:srgbClr val="000066"/>
                </a:solidFill>
                <a:ea typeface="宋体" pitchFamily="2" charset="-122"/>
              </a:rPr>
              <a:t>COT</a:t>
            </a:r>
            <a:r>
              <a:rPr lang="en-US" altLang="zh-CN" sz="2000" b="0" dirty="0">
                <a:solidFill>
                  <a:srgbClr val="000066"/>
                </a:solidFill>
                <a:ea typeface="宋体" pitchFamily="2" charset="-122"/>
              </a:rPr>
              <a:t>[</a:t>
            </a:r>
            <a:r>
              <a:rPr lang="en-US" altLang="zh-CN" b="0" dirty="0">
                <a:solidFill>
                  <a:srgbClr val="000066"/>
                </a:solidFill>
                <a:ea typeface="宋体" pitchFamily="2" charset="-122"/>
              </a:rPr>
              <a:t> (PK,C</a:t>
            </a:r>
            <a:r>
              <a:rPr lang="en-US" altLang="zh-CN" baseline="-25000" dirty="0">
                <a:solidFill>
                  <a:srgbClr val="000066"/>
                </a:solidFill>
                <a:ea typeface="宋体" pitchFamily="2" charset="-122"/>
              </a:rPr>
              <a:t>A</a:t>
            </a:r>
            <a:r>
              <a:rPr lang="en-US" altLang="zh-CN" b="0" dirty="0">
                <a:solidFill>
                  <a:srgbClr val="000066"/>
                </a:solidFill>
                <a:ea typeface="宋体" pitchFamily="2" charset="-122"/>
              </a:rPr>
              <a:t>) </a:t>
            </a:r>
            <a:r>
              <a:rPr lang="en-US" altLang="zh-CN" sz="2800" b="0" baseline="2000" dirty="0">
                <a:solidFill>
                  <a:srgbClr val="000066"/>
                </a:solidFill>
                <a:ea typeface="宋体" pitchFamily="2" charset="-122"/>
                <a:sym typeface="Symbol"/>
              </a:rPr>
              <a:t></a:t>
            </a:r>
            <a:r>
              <a:rPr lang="en-US" altLang="zh-CN" b="0" dirty="0">
                <a:solidFill>
                  <a:srgbClr val="000066"/>
                </a:solidFill>
                <a:ea typeface="宋体" pitchFamily="2" charset="-122"/>
                <a:sym typeface="Symbol"/>
              </a:rPr>
              <a:t> </a:t>
            </a:r>
            <a:r>
              <a:rPr lang="en-US" altLang="zh-CN" dirty="0" err="1">
                <a:solidFill>
                  <a:srgbClr val="000066"/>
                </a:solidFill>
                <a:ea typeface="宋体" pitchFamily="2" charset="-122"/>
                <a:sym typeface="Symbol"/>
              </a:rPr>
              <a:t>L</a:t>
            </a:r>
            <a:r>
              <a:rPr lang="en-US" altLang="zh-CN" baseline="30000" dirty="0" err="1">
                <a:solidFill>
                  <a:srgbClr val="000066"/>
                </a:solidFill>
                <a:latin typeface="+mn-lt"/>
                <a:ea typeface="SimHei" panose="02010609060101010101" pitchFamily="49" charset="-122"/>
                <a:sym typeface="Symbol"/>
              </a:rPr>
              <a:t>ComCert</a:t>
            </a:r>
            <a:r>
              <a:rPr lang="en-US" altLang="zh-CN" sz="2400" b="0" dirty="0">
                <a:solidFill>
                  <a:srgbClr val="000066"/>
                </a:solidFill>
                <a:ea typeface="宋体" pitchFamily="2" charset="-122"/>
                <a:sym typeface="Symbol"/>
              </a:rPr>
              <a:t> </a:t>
            </a:r>
            <a:r>
              <a:rPr lang="en-US" altLang="zh-CN" sz="2000" b="0" dirty="0">
                <a:solidFill>
                  <a:srgbClr val="000066"/>
                </a:solidFill>
                <a:ea typeface="宋体" pitchFamily="2" charset="-122"/>
              </a:rPr>
              <a:t>]</a:t>
            </a:r>
            <a:endParaRPr lang="en-US" dirty="0"/>
          </a:p>
        </p:txBody>
      </p:sp>
      <p:sp>
        <p:nvSpPr>
          <p:cNvPr id="18" name="Line 128"/>
          <p:cNvSpPr>
            <a:spLocks noChangeShapeType="1"/>
          </p:cNvSpPr>
          <p:nvPr/>
        </p:nvSpPr>
        <p:spPr bwMode="auto">
          <a:xfrm>
            <a:off x="2794000" y="1981200"/>
            <a:ext cx="35306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Rectangle 2"/>
          <p:cNvSpPr>
            <a:spLocks noChangeArrowheads="1"/>
          </p:cNvSpPr>
          <p:nvPr/>
        </p:nvSpPr>
        <p:spPr bwMode="auto">
          <a:xfrm>
            <a:off x="2514600" y="1524000"/>
            <a:ext cx="4114800" cy="1295400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381000" y="914400"/>
            <a:ext cx="8610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zh-CN" sz="2000" b="0" kern="0" dirty="0" err="1" smtClean="0">
                <a:ea typeface="宋体" pitchFamily="2" charset="-122"/>
              </a:rPr>
              <a:t>KeyGen</a:t>
            </a:r>
            <a:r>
              <a:rPr lang="en-US" altLang="zh-CN" sz="2000" b="0" kern="0" dirty="0" smtClean="0">
                <a:ea typeface="宋体" pitchFamily="2" charset="-122"/>
              </a:rPr>
              <a:t>  </a:t>
            </a:r>
            <a:r>
              <a:rPr lang="en-US" altLang="zh-CN" sz="2000" b="0" kern="0" dirty="0" smtClean="0">
                <a:ea typeface="宋体" pitchFamily="2" charset="-122"/>
                <a:sym typeface="Symbol"/>
              </a:rPr>
              <a:t>  PK + (</a:t>
            </a:r>
            <a:r>
              <a:rPr lang="en-US" altLang="zh-CN" sz="2000" b="0" kern="0" dirty="0" err="1" smtClean="0">
                <a:ea typeface="宋体" pitchFamily="2" charset="-122"/>
                <a:sym typeface="Symbol"/>
              </a:rPr>
              <a:t>Cert</a:t>
            </a:r>
            <a:r>
              <a:rPr lang="en-US" altLang="zh-CN" sz="2000" b="0" kern="0" baseline="-25000" dirty="0" err="1" smtClean="0">
                <a:ea typeface="宋体" pitchFamily="2" charset="-122"/>
                <a:sym typeface="Symbol"/>
              </a:rPr>
              <a:t>A</a:t>
            </a:r>
            <a:r>
              <a:rPr lang="en-US" altLang="zh-CN" sz="2000" b="0" kern="0" dirty="0" err="1" smtClean="0">
                <a:ea typeface="宋体" pitchFamily="2" charset="-122"/>
                <a:sym typeface="Symbol"/>
              </a:rPr>
              <a:t>,Cert</a:t>
            </a:r>
            <a:r>
              <a:rPr lang="en-US" altLang="zh-CN" sz="2000" b="0" kern="0" baseline="-25000" dirty="0" err="1" smtClean="0">
                <a:ea typeface="宋体" pitchFamily="2" charset="-122"/>
                <a:sym typeface="Symbol"/>
              </a:rPr>
              <a:t>B</a:t>
            </a:r>
            <a:r>
              <a:rPr lang="en-US" altLang="zh-CN" sz="2000" b="0" kern="0" dirty="0" err="1" smtClean="0">
                <a:ea typeface="宋体" pitchFamily="2" charset="-122"/>
                <a:sym typeface="Symbol"/>
              </a:rPr>
              <a:t>,Cert</a:t>
            </a:r>
            <a:r>
              <a:rPr lang="en-US" altLang="zh-CN" sz="2000" b="0" kern="0" baseline="-25000" dirty="0" err="1" smtClean="0">
                <a:ea typeface="宋体" pitchFamily="2" charset="-122"/>
                <a:sym typeface="Symbol"/>
              </a:rPr>
              <a:t>C</a:t>
            </a:r>
            <a:r>
              <a:rPr lang="en-US" altLang="zh-CN" sz="2000" b="0" kern="0" dirty="0" smtClean="0">
                <a:ea typeface="宋体" pitchFamily="2" charset="-122"/>
                <a:sym typeface="Symbol"/>
              </a:rPr>
              <a:t>,…)  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[unforgeable cert. scheme]</a:t>
            </a:r>
            <a:endParaRPr lang="en-US" altLang="zh-CN" sz="2000" b="0" kern="0" dirty="0" smtClean="0">
              <a:ea typeface="宋体" pitchFamily="2" charset="-122"/>
            </a:endParaRPr>
          </a:p>
        </p:txBody>
      </p:sp>
      <p:sp>
        <p:nvSpPr>
          <p:cNvPr id="31" name="Line 128"/>
          <p:cNvSpPr>
            <a:spLocks noChangeShapeType="1"/>
          </p:cNvSpPr>
          <p:nvPr/>
        </p:nvSpPr>
        <p:spPr bwMode="auto">
          <a:xfrm flipH="1">
            <a:off x="1384300" y="2657475"/>
            <a:ext cx="9779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Rectangle 64"/>
          <p:cNvSpPr>
            <a:spLocks noChangeArrowheads="1"/>
          </p:cNvSpPr>
          <p:nvPr/>
        </p:nvSpPr>
        <p:spPr bwMode="auto">
          <a:xfrm>
            <a:off x="1668408" y="2252663"/>
            <a:ext cx="58541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 smtClean="0">
                <a:ea typeface="宋体" pitchFamily="2" charset="-122"/>
              </a:rPr>
              <a:t>K</a:t>
            </a:r>
            <a:r>
              <a:rPr lang="en-US" altLang="zh-CN" sz="1800" baseline="-25000" dirty="0" smtClean="0">
                <a:ea typeface="宋体" pitchFamily="2" charset="-122"/>
              </a:rPr>
              <a:t>A</a:t>
            </a:r>
            <a:r>
              <a:rPr lang="en-US" altLang="zh-CN" sz="1800" baseline="30000" dirty="0" smtClean="0">
                <a:ea typeface="宋体" pitchFamily="2" charset="-122"/>
              </a:rPr>
              <a:t>R</a:t>
            </a:r>
            <a:endParaRPr lang="en-US" altLang="en-US" sz="1800" dirty="0"/>
          </a:p>
        </p:txBody>
      </p:sp>
      <p:sp>
        <p:nvSpPr>
          <p:cNvPr id="34" name="Line 128"/>
          <p:cNvSpPr>
            <a:spLocks noChangeShapeType="1"/>
          </p:cNvSpPr>
          <p:nvPr/>
        </p:nvSpPr>
        <p:spPr bwMode="auto">
          <a:xfrm flipH="1">
            <a:off x="6743700" y="2614613"/>
            <a:ext cx="9144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Rectangle 66"/>
          <p:cNvSpPr>
            <a:spLocks noChangeArrowheads="1"/>
          </p:cNvSpPr>
          <p:nvPr/>
        </p:nvSpPr>
        <p:spPr bwMode="auto">
          <a:xfrm>
            <a:off x="6934200" y="2209800"/>
            <a:ext cx="58541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 smtClean="0">
                <a:ea typeface="宋体" pitchFamily="2" charset="-122"/>
              </a:rPr>
              <a:t>K</a:t>
            </a:r>
            <a:r>
              <a:rPr lang="en-US" altLang="zh-CN" sz="1800" baseline="-25000" dirty="0" smtClean="0">
                <a:ea typeface="宋体" pitchFamily="2" charset="-122"/>
              </a:rPr>
              <a:t>B</a:t>
            </a:r>
            <a:r>
              <a:rPr lang="en-US" altLang="zh-CN" sz="1800" baseline="30000" dirty="0" smtClean="0">
                <a:ea typeface="宋体" pitchFamily="2" charset="-122"/>
              </a:rPr>
              <a:t>S</a:t>
            </a:r>
            <a:endParaRPr lang="en-US" altLang="en-US" sz="1800" dirty="0"/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3430588" y="3103563"/>
            <a:ext cx="21675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 smtClean="0">
                <a:solidFill>
                  <a:srgbClr val="000066"/>
                </a:solidFill>
                <a:ea typeface="宋体" pitchFamily="2" charset="-122"/>
              </a:rPr>
              <a:t>C</a:t>
            </a:r>
            <a:r>
              <a:rPr lang="en-US" altLang="zh-CN" sz="1800" baseline="-25000" dirty="0" smtClean="0">
                <a:solidFill>
                  <a:srgbClr val="000066"/>
                </a:solidFill>
                <a:ea typeface="宋体" pitchFamily="2" charset="-122"/>
              </a:rPr>
              <a:t>B</a:t>
            </a:r>
            <a:r>
              <a:rPr lang="en-US" altLang="zh-CN" sz="1800" b="0" dirty="0" smtClean="0">
                <a:solidFill>
                  <a:srgbClr val="000066"/>
                </a:solidFill>
                <a:ea typeface="宋体" pitchFamily="2" charset="-122"/>
              </a:rPr>
              <a:t> </a:t>
            </a:r>
            <a:r>
              <a:rPr lang="en-US" altLang="zh-CN" sz="1800" b="0" dirty="0">
                <a:solidFill>
                  <a:srgbClr val="000066"/>
                </a:solidFill>
                <a:ea typeface="宋体" pitchFamily="2" charset="-122"/>
              </a:rPr>
              <a:t>= </a:t>
            </a:r>
            <a:r>
              <a:rPr lang="en-US" altLang="zh-CN" sz="1800" b="0" dirty="0" smtClean="0">
                <a:solidFill>
                  <a:srgbClr val="000066"/>
                </a:solidFill>
                <a:ea typeface="宋体" pitchFamily="2" charset="-122"/>
              </a:rPr>
              <a:t>COM(</a:t>
            </a:r>
            <a:r>
              <a:rPr lang="en-US" altLang="zh-CN" sz="1800" b="0" dirty="0" err="1" smtClean="0">
                <a:solidFill>
                  <a:srgbClr val="000066"/>
                </a:solidFill>
                <a:ea typeface="宋体" pitchFamily="2" charset="-122"/>
              </a:rPr>
              <a:t>Cert</a:t>
            </a:r>
            <a:r>
              <a:rPr lang="en-US" altLang="zh-CN" sz="1800" baseline="-25000" dirty="0" err="1" smtClean="0">
                <a:solidFill>
                  <a:srgbClr val="000066"/>
                </a:solidFill>
                <a:ea typeface="宋体" pitchFamily="2" charset="-122"/>
              </a:rPr>
              <a:t>B</a:t>
            </a:r>
            <a:r>
              <a:rPr lang="en-US" altLang="zh-CN" sz="1800" b="0" dirty="0" smtClean="0">
                <a:solidFill>
                  <a:srgbClr val="000066"/>
                </a:solidFill>
                <a:ea typeface="宋体" pitchFamily="2" charset="-122"/>
              </a:rPr>
              <a:t>)</a:t>
            </a:r>
            <a:endParaRPr lang="en-US" altLang="en-US" sz="1800" dirty="0"/>
          </a:p>
        </p:txBody>
      </p:sp>
      <p:sp>
        <p:nvSpPr>
          <p:cNvPr id="38" name="Line 128"/>
          <p:cNvSpPr>
            <a:spLocks noChangeShapeType="1"/>
          </p:cNvSpPr>
          <p:nvPr/>
        </p:nvSpPr>
        <p:spPr bwMode="auto">
          <a:xfrm>
            <a:off x="2806700" y="4148138"/>
            <a:ext cx="3530600" cy="1587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146425" y="3690938"/>
            <a:ext cx="3170238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0" dirty="0">
                <a:solidFill>
                  <a:srgbClr val="000066"/>
                </a:solidFill>
                <a:ea typeface="宋体" pitchFamily="2" charset="-122"/>
              </a:rPr>
              <a:t>COT</a:t>
            </a:r>
            <a:r>
              <a:rPr lang="en-US" altLang="zh-CN" sz="2000" b="0" dirty="0">
                <a:solidFill>
                  <a:srgbClr val="000066"/>
                </a:solidFill>
                <a:ea typeface="宋体" pitchFamily="2" charset="-122"/>
              </a:rPr>
              <a:t>[</a:t>
            </a:r>
            <a:r>
              <a:rPr lang="en-US" altLang="zh-CN" b="0" dirty="0">
                <a:solidFill>
                  <a:srgbClr val="000066"/>
                </a:solidFill>
                <a:ea typeface="宋体" pitchFamily="2" charset="-122"/>
              </a:rPr>
              <a:t> (</a:t>
            </a:r>
            <a:r>
              <a:rPr lang="en-US" altLang="zh-CN" b="0" dirty="0" smtClean="0">
                <a:solidFill>
                  <a:srgbClr val="000066"/>
                </a:solidFill>
                <a:ea typeface="宋体" pitchFamily="2" charset="-122"/>
              </a:rPr>
              <a:t>PK,C</a:t>
            </a:r>
            <a:r>
              <a:rPr lang="en-US" altLang="zh-CN" baseline="-25000" dirty="0" smtClean="0">
                <a:solidFill>
                  <a:srgbClr val="000066"/>
                </a:solidFill>
                <a:ea typeface="宋体" pitchFamily="2" charset="-122"/>
              </a:rPr>
              <a:t>B</a:t>
            </a:r>
            <a:r>
              <a:rPr lang="en-US" altLang="zh-CN" b="0" dirty="0" smtClean="0">
                <a:solidFill>
                  <a:srgbClr val="000066"/>
                </a:solidFill>
                <a:ea typeface="宋体" pitchFamily="2" charset="-122"/>
              </a:rPr>
              <a:t>) </a:t>
            </a:r>
            <a:r>
              <a:rPr lang="en-US" altLang="zh-CN" sz="2800" b="0" baseline="2000" dirty="0">
                <a:solidFill>
                  <a:srgbClr val="000066"/>
                </a:solidFill>
                <a:ea typeface="宋体" pitchFamily="2" charset="-122"/>
                <a:sym typeface="Symbol"/>
              </a:rPr>
              <a:t></a:t>
            </a:r>
            <a:r>
              <a:rPr lang="en-US" altLang="zh-CN" b="0" dirty="0">
                <a:solidFill>
                  <a:srgbClr val="000066"/>
                </a:solidFill>
                <a:ea typeface="宋体" pitchFamily="2" charset="-122"/>
                <a:sym typeface="Symbol"/>
              </a:rPr>
              <a:t> </a:t>
            </a:r>
            <a:r>
              <a:rPr lang="en-US" altLang="zh-CN" dirty="0" err="1">
                <a:solidFill>
                  <a:srgbClr val="000066"/>
                </a:solidFill>
                <a:ea typeface="宋体" pitchFamily="2" charset="-122"/>
                <a:sym typeface="Symbol"/>
              </a:rPr>
              <a:t>L</a:t>
            </a:r>
            <a:r>
              <a:rPr lang="en-US" altLang="zh-CN" baseline="30000" dirty="0" err="1">
                <a:solidFill>
                  <a:srgbClr val="000066"/>
                </a:solidFill>
                <a:latin typeface="+mn-lt"/>
                <a:ea typeface="SimHei" panose="02010609060101010101" pitchFamily="49" charset="-122"/>
                <a:sym typeface="Symbol"/>
              </a:rPr>
              <a:t>ComCert</a:t>
            </a:r>
            <a:r>
              <a:rPr lang="en-US" altLang="zh-CN" sz="2400" b="0" dirty="0">
                <a:solidFill>
                  <a:srgbClr val="000066"/>
                </a:solidFill>
                <a:ea typeface="宋体" pitchFamily="2" charset="-122"/>
                <a:sym typeface="Symbol"/>
              </a:rPr>
              <a:t> </a:t>
            </a:r>
            <a:r>
              <a:rPr lang="en-US" altLang="zh-CN" sz="2000" b="0" dirty="0">
                <a:solidFill>
                  <a:srgbClr val="000066"/>
                </a:solidFill>
                <a:ea typeface="宋体" pitchFamily="2" charset="-122"/>
              </a:rPr>
              <a:t>]</a:t>
            </a:r>
            <a:endParaRPr lang="en-US" dirty="0"/>
          </a:p>
        </p:txBody>
      </p:sp>
      <p:sp>
        <p:nvSpPr>
          <p:cNvPr id="40" name="Line 128"/>
          <p:cNvSpPr>
            <a:spLocks noChangeShapeType="1"/>
          </p:cNvSpPr>
          <p:nvPr/>
        </p:nvSpPr>
        <p:spPr bwMode="auto">
          <a:xfrm>
            <a:off x="2806700" y="3505200"/>
            <a:ext cx="35306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Rectangle 2"/>
          <p:cNvSpPr>
            <a:spLocks noChangeArrowheads="1"/>
          </p:cNvSpPr>
          <p:nvPr/>
        </p:nvSpPr>
        <p:spPr bwMode="auto">
          <a:xfrm>
            <a:off x="2527300" y="3048000"/>
            <a:ext cx="4114800" cy="1295400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42" name="Line 128"/>
          <p:cNvSpPr>
            <a:spLocks noChangeShapeType="1"/>
          </p:cNvSpPr>
          <p:nvPr/>
        </p:nvSpPr>
        <p:spPr bwMode="auto">
          <a:xfrm flipH="1">
            <a:off x="1397000" y="4181475"/>
            <a:ext cx="9779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Rectangle 64"/>
          <p:cNvSpPr>
            <a:spLocks noChangeArrowheads="1"/>
          </p:cNvSpPr>
          <p:nvPr/>
        </p:nvSpPr>
        <p:spPr bwMode="auto">
          <a:xfrm>
            <a:off x="1681108" y="3776663"/>
            <a:ext cx="58541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 smtClean="0">
                <a:ea typeface="宋体" pitchFamily="2" charset="-122"/>
              </a:rPr>
              <a:t>K</a:t>
            </a:r>
            <a:r>
              <a:rPr lang="en-US" altLang="zh-CN" sz="1800" baseline="-25000" dirty="0" smtClean="0">
                <a:ea typeface="宋体" pitchFamily="2" charset="-122"/>
              </a:rPr>
              <a:t>A</a:t>
            </a:r>
            <a:r>
              <a:rPr lang="en-US" altLang="zh-CN" sz="1800" baseline="30000" dirty="0" smtClean="0">
                <a:ea typeface="宋体" pitchFamily="2" charset="-122"/>
              </a:rPr>
              <a:t>S</a:t>
            </a:r>
            <a:endParaRPr lang="en-US" altLang="en-US" sz="1800" dirty="0"/>
          </a:p>
        </p:txBody>
      </p:sp>
      <p:sp>
        <p:nvSpPr>
          <p:cNvPr id="44" name="Line 128"/>
          <p:cNvSpPr>
            <a:spLocks noChangeShapeType="1"/>
          </p:cNvSpPr>
          <p:nvPr/>
        </p:nvSpPr>
        <p:spPr bwMode="auto">
          <a:xfrm flipH="1">
            <a:off x="6756400" y="4138613"/>
            <a:ext cx="9144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Rectangle 66"/>
          <p:cNvSpPr>
            <a:spLocks noChangeArrowheads="1"/>
          </p:cNvSpPr>
          <p:nvPr/>
        </p:nvSpPr>
        <p:spPr bwMode="auto">
          <a:xfrm>
            <a:off x="6946900" y="3733800"/>
            <a:ext cx="58541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 smtClean="0">
                <a:ea typeface="宋体" pitchFamily="2" charset="-122"/>
              </a:rPr>
              <a:t>K</a:t>
            </a:r>
            <a:r>
              <a:rPr lang="en-US" altLang="zh-CN" sz="1800" baseline="-25000" dirty="0" smtClean="0">
                <a:ea typeface="宋体" pitchFamily="2" charset="-122"/>
              </a:rPr>
              <a:t>B</a:t>
            </a:r>
            <a:r>
              <a:rPr lang="en-US" altLang="zh-CN" sz="1800" baseline="30000" dirty="0" smtClean="0">
                <a:ea typeface="宋体" pitchFamily="2" charset="-122"/>
              </a:rPr>
              <a:t>R</a:t>
            </a:r>
            <a:endParaRPr lang="en-US" altLang="en-US" sz="1800" dirty="0"/>
          </a:p>
        </p:txBody>
      </p:sp>
      <p:sp>
        <p:nvSpPr>
          <p:cNvPr id="49" name="Line 128"/>
          <p:cNvSpPr>
            <a:spLocks noChangeShapeType="1"/>
          </p:cNvSpPr>
          <p:nvPr/>
        </p:nvSpPr>
        <p:spPr bwMode="auto">
          <a:xfrm flipH="1">
            <a:off x="6858000" y="4712732"/>
            <a:ext cx="19812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Rectangle 64"/>
          <p:cNvSpPr>
            <a:spLocks noChangeArrowheads="1"/>
          </p:cNvSpPr>
          <p:nvPr/>
        </p:nvSpPr>
        <p:spPr bwMode="auto">
          <a:xfrm>
            <a:off x="6873875" y="4343400"/>
            <a:ext cx="19653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zh-CN" sz="1800" b="0" dirty="0" smtClean="0">
                <a:ea typeface="宋体" pitchFamily="2" charset="-122"/>
              </a:rPr>
              <a:t>K</a:t>
            </a:r>
            <a:r>
              <a:rPr lang="en-US" altLang="zh-CN" sz="1800" baseline="-25000" dirty="0" smtClean="0">
                <a:ea typeface="宋体" pitchFamily="2" charset="-122"/>
              </a:rPr>
              <a:t>B</a:t>
            </a:r>
            <a:r>
              <a:rPr lang="en-US" altLang="zh-CN" sz="1800" b="0" dirty="0" smtClean="0">
                <a:ea typeface="宋体" pitchFamily="2" charset="-122"/>
              </a:rPr>
              <a:t> = K</a:t>
            </a:r>
            <a:r>
              <a:rPr lang="en-US" altLang="zh-CN" sz="1800" baseline="-25000" dirty="0" smtClean="0">
                <a:ea typeface="宋体" pitchFamily="2" charset="-122"/>
              </a:rPr>
              <a:t>B</a:t>
            </a:r>
            <a:r>
              <a:rPr lang="en-US" altLang="zh-CN" sz="1800" baseline="30000" dirty="0" smtClean="0">
                <a:ea typeface="宋体" pitchFamily="2" charset="-122"/>
              </a:rPr>
              <a:t>S</a:t>
            </a:r>
            <a:r>
              <a:rPr lang="en-US" altLang="zh-CN" sz="1800" b="0" dirty="0" smtClean="0">
                <a:ea typeface="宋体" pitchFamily="2" charset="-122"/>
              </a:rPr>
              <a:t> </a:t>
            </a:r>
            <a:r>
              <a:rPr lang="en-US" altLang="zh-CN" sz="1800" b="0" dirty="0" smtClean="0">
                <a:ea typeface="宋体" pitchFamily="2" charset="-122"/>
                <a:sym typeface="Symbol"/>
              </a:rPr>
              <a:t> </a:t>
            </a:r>
            <a:r>
              <a:rPr lang="en-US" altLang="zh-CN" sz="1800" b="0" dirty="0" smtClean="0">
                <a:ea typeface="宋体" pitchFamily="2" charset="-122"/>
              </a:rPr>
              <a:t>K</a:t>
            </a:r>
            <a:r>
              <a:rPr lang="en-US" altLang="zh-CN" sz="1800" baseline="-25000" dirty="0" smtClean="0">
                <a:ea typeface="宋体" pitchFamily="2" charset="-122"/>
              </a:rPr>
              <a:t>B</a:t>
            </a:r>
            <a:r>
              <a:rPr lang="en-US" altLang="zh-CN" sz="1800" baseline="30000" dirty="0" smtClean="0">
                <a:ea typeface="宋体" pitchFamily="2" charset="-122"/>
              </a:rPr>
              <a:t>R</a:t>
            </a:r>
            <a:endParaRPr lang="en-US" altLang="en-US" sz="1800" dirty="0" smtClean="0"/>
          </a:p>
        </p:txBody>
      </p:sp>
      <p:sp>
        <p:nvSpPr>
          <p:cNvPr id="51" name="Rectangle 3"/>
          <p:cNvSpPr txBox="1">
            <a:spLocks noChangeArrowheads="1"/>
          </p:cNvSpPr>
          <p:nvPr/>
        </p:nvSpPr>
        <p:spPr bwMode="auto">
          <a:xfrm>
            <a:off x="901700" y="4876800"/>
            <a:ext cx="7175500" cy="16764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en-US" altLang="zh-CN" sz="1800" b="0" kern="0" dirty="0" smtClean="0">
                <a:ea typeface="宋体" pitchFamily="2" charset="-122"/>
                <a:sym typeface="Symbol"/>
              </a:rPr>
              <a:t>Covertness (assume A has no valid Cert):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AutoNum type="arabicParenBoth"/>
              <a:defRPr/>
            </a:pPr>
            <a:r>
              <a:rPr lang="en-US" altLang="zh-CN" sz="1800" b="0" kern="0" dirty="0" smtClean="0">
                <a:ea typeface="宋体" pitchFamily="2" charset="-122"/>
                <a:sym typeface="Symbol"/>
              </a:rPr>
              <a:t>A’s view of first COT </a:t>
            </a:r>
            <a:r>
              <a:rPr lang="en-US" altLang="zh-CN" sz="1800" b="0" kern="0" dirty="0" smtClean="0">
                <a:solidFill>
                  <a:srgbClr val="CC3300"/>
                </a:solidFill>
                <a:ea typeface="宋体" pitchFamily="2" charset="-122"/>
                <a:sym typeface="Symbol"/>
              </a:rPr>
              <a:t>together with </a:t>
            </a:r>
            <a:r>
              <a:rPr lang="en-US" altLang="zh-CN" sz="1800" b="0" dirty="0" smtClean="0">
                <a:solidFill>
                  <a:srgbClr val="CC3300"/>
                </a:solidFill>
                <a:ea typeface="宋体" pitchFamily="2" charset="-122"/>
              </a:rPr>
              <a:t>K</a:t>
            </a:r>
            <a:r>
              <a:rPr lang="en-US" altLang="zh-CN" sz="1800" baseline="-25000" dirty="0" smtClean="0">
                <a:solidFill>
                  <a:srgbClr val="CC3300"/>
                </a:solidFill>
                <a:ea typeface="宋体" pitchFamily="2" charset="-122"/>
              </a:rPr>
              <a:t>B</a:t>
            </a:r>
            <a:r>
              <a:rPr lang="en-US" altLang="zh-CN" sz="1800" baseline="30000" dirty="0" smtClean="0">
                <a:solidFill>
                  <a:srgbClr val="CC3300"/>
                </a:solidFill>
                <a:ea typeface="宋体" pitchFamily="2" charset="-122"/>
              </a:rPr>
              <a:t>S 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is</a:t>
            </a:r>
            <a:r>
              <a:rPr lang="en-US" altLang="zh-CN" sz="1800" b="0" dirty="0" smtClean="0">
                <a:ea typeface="宋体" pitchFamily="2" charset="-122"/>
              </a:rPr>
              <a:t> ≈ </a:t>
            </a:r>
            <a:r>
              <a:rPr lang="en-US" altLang="zh-CN" sz="1800" dirty="0" smtClean="0">
                <a:ea typeface="宋体" pitchFamily="2" charset="-122"/>
              </a:rPr>
              <a:t>$</a:t>
            </a:r>
            <a:r>
              <a:rPr lang="en-US" altLang="zh-CN" sz="1800" b="0" dirty="0" smtClean="0">
                <a:ea typeface="宋体" pitchFamily="2" charset="-122"/>
              </a:rPr>
              <a:t>[</a:t>
            </a:r>
            <a:r>
              <a:rPr lang="el-GR" altLang="zh-CN" sz="1800" dirty="0" smtClean="0">
                <a:latin typeface="Arial"/>
                <a:ea typeface="宋体" pitchFamily="2" charset="-122"/>
                <a:cs typeface="Arial"/>
              </a:rPr>
              <a:t>π</a:t>
            </a:r>
            <a:r>
              <a:rPr lang="en-US" altLang="zh-CN" sz="1800" baseline="-25000" dirty="0" smtClean="0">
                <a:ea typeface="宋体" pitchFamily="2" charset="-122"/>
              </a:rPr>
              <a:t>COT</a:t>
            </a:r>
            <a:r>
              <a:rPr lang="en-US" altLang="zh-CN" sz="1800" baseline="30000" dirty="0" smtClean="0">
                <a:ea typeface="宋体" pitchFamily="2" charset="-122"/>
              </a:rPr>
              <a:t>S</a:t>
            </a:r>
            <a:r>
              <a:rPr lang="en-US" altLang="zh-CN" sz="1800" b="0" dirty="0" smtClean="0">
                <a:ea typeface="宋体" pitchFamily="2" charset="-122"/>
              </a:rPr>
              <a:t>]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AutoNum type="arabicParenBoth"/>
              <a:defRPr/>
            </a:pPr>
            <a:r>
              <a:rPr lang="en-US" altLang="zh-CN" sz="1800" b="0" dirty="0" smtClean="0">
                <a:ea typeface="宋体" pitchFamily="2" charset="-122"/>
              </a:rPr>
              <a:t>A’s view of </a:t>
            </a:r>
            <a:r>
              <a:rPr lang="en-US" altLang="zh-CN" sz="1800" b="0" dirty="0" smtClean="0">
                <a:solidFill>
                  <a:srgbClr val="000066"/>
                </a:solidFill>
                <a:ea typeface="宋体" pitchFamily="2" charset="-122"/>
              </a:rPr>
              <a:t>C</a:t>
            </a:r>
            <a:r>
              <a:rPr lang="en-US" altLang="zh-CN" sz="1800" baseline="-25000" dirty="0" smtClean="0">
                <a:solidFill>
                  <a:srgbClr val="000066"/>
                </a:solidFill>
                <a:ea typeface="宋体" pitchFamily="2" charset="-122"/>
              </a:rPr>
              <a:t>B</a:t>
            </a:r>
            <a:r>
              <a:rPr lang="en-US" altLang="zh-CN" sz="1800" b="0" dirty="0" smtClean="0">
                <a:ea typeface="宋体" pitchFamily="2" charset="-122"/>
              </a:rPr>
              <a:t> and of second COT is ≈ </a:t>
            </a:r>
            <a:r>
              <a:rPr lang="en-US" altLang="zh-CN" sz="1800" dirty="0" smtClean="0">
                <a:ea typeface="宋体" pitchFamily="2" charset="-122"/>
              </a:rPr>
              <a:t>$</a:t>
            </a:r>
            <a:r>
              <a:rPr lang="en-US" altLang="zh-CN" sz="1800" b="0" dirty="0" smtClean="0">
                <a:ea typeface="宋体" pitchFamily="2" charset="-122"/>
              </a:rPr>
              <a:t>[</a:t>
            </a:r>
            <a:r>
              <a:rPr lang="el-GR" altLang="zh-CN" sz="1800" dirty="0">
                <a:latin typeface="Arial"/>
                <a:ea typeface="宋体" pitchFamily="2" charset="-122"/>
                <a:cs typeface="Arial"/>
              </a:rPr>
              <a:t>π</a:t>
            </a:r>
            <a:r>
              <a:rPr lang="en-US" altLang="zh-CN" sz="1800" baseline="-25000" dirty="0" smtClean="0">
                <a:ea typeface="宋体" pitchFamily="2" charset="-122"/>
              </a:rPr>
              <a:t>COT</a:t>
            </a:r>
            <a:r>
              <a:rPr lang="en-US" altLang="zh-CN" sz="1800" baseline="30000" dirty="0" smtClean="0">
                <a:ea typeface="宋体" pitchFamily="2" charset="-122"/>
              </a:rPr>
              <a:t>R</a:t>
            </a:r>
            <a:r>
              <a:rPr lang="en-US" altLang="zh-CN" sz="1800" b="0" dirty="0" smtClean="0">
                <a:ea typeface="宋体" pitchFamily="2" charset="-122"/>
              </a:rPr>
              <a:t>]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zh-CN" sz="1800" b="0" kern="0" dirty="0" smtClean="0">
                <a:ea typeface="宋体" pitchFamily="2" charset="-122"/>
                <a:sym typeface="Wingdings 3"/>
              </a:rPr>
              <a:t>  A’s view of the whole interaction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</a:t>
            </a:r>
            <a:r>
              <a:rPr lang="en-US" altLang="zh-CN" sz="1800" b="0" kern="0" dirty="0" smtClean="0">
                <a:solidFill>
                  <a:srgbClr val="CC3300"/>
                </a:solidFill>
                <a:ea typeface="宋体" pitchFamily="2" charset="-122"/>
                <a:sym typeface="Symbol"/>
              </a:rPr>
              <a:t>together with </a:t>
            </a:r>
            <a:r>
              <a:rPr lang="en-US" altLang="zh-CN" sz="1800" b="0" dirty="0">
                <a:solidFill>
                  <a:srgbClr val="CC3300"/>
                </a:solidFill>
                <a:ea typeface="宋体" pitchFamily="2" charset="-122"/>
              </a:rPr>
              <a:t>K</a:t>
            </a:r>
            <a:r>
              <a:rPr lang="en-US" altLang="zh-CN" sz="1800" baseline="-25000" dirty="0">
                <a:solidFill>
                  <a:srgbClr val="CC3300"/>
                </a:solidFill>
                <a:ea typeface="宋体" pitchFamily="2" charset="-122"/>
              </a:rPr>
              <a:t>B</a:t>
            </a:r>
            <a:r>
              <a:rPr lang="en-US" altLang="zh-CN" sz="1800" baseline="-25000" dirty="0">
                <a:ea typeface="宋体" pitchFamily="2" charset="-122"/>
              </a:rPr>
              <a:t> </a:t>
            </a:r>
            <a:r>
              <a:rPr lang="en-US" altLang="zh-CN" sz="1800" baseline="-25000" dirty="0" smtClean="0">
                <a:ea typeface="宋体" pitchFamily="2" charset="-122"/>
              </a:rPr>
              <a:t>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is </a:t>
            </a:r>
            <a:r>
              <a:rPr lang="en-US" altLang="zh-CN" sz="1800" b="0" dirty="0">
                <a:ea typeface="宋体" pitchFamily="2" charset="-122"/>
              </a:rPr>
              <a:t>≈ </a:t>
            </a:r>
            <a:r>
              <a:rPr lang="en-US" altLang="zh-CN" sz="1800" dirty="0" smtClean="0">
                <a:ea typeface="宋体" pitchFamily="2" charset="-122"/>
              </a:rPr>
              <a:t>$</a:t>
            </a:r>
            <a:endParaRPr lang="en-US" altLang="zh-CN" sz="1800" b="0" kern="0" dirty="0" smtClean="0">
              <a:ea typeface="宋体" pitchFamily="2" charset="-122"/>
              <a:sym typeface="Symbol"/>
            </a:endParaRPr>
          </a:p>
        </p:txBody>
      </p:sp>
      <p:sp>
        <p:nvSpPr>
          <p:cNvPr id="52" name="Line 128"/>
          <p:cNvSpPr>
            <a:spLocks noChangeShapeType="1"/>
          </p:cNvSpPr>
          <p:nvPr/>
        </p:nvSpPr>
        <p:spPr bwMode="auto">
          <a:xfrm flipH="1">
            <a:off x="228600" y="4712732"/>
            <a:ext cx="19812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Rectangle 64"/>
          <p:cNvSpPr>
            <a:spLocks noChangeArrowheads="1"/>
          </p:cNvSpPr>
          <p:nvPr/>
        </p:nvSpPr>
        <p:spPr bwMode="auto">
          <a:xfrm>
            <a:off x="324275" y="4343400"/>
            <a:ext cx="19617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zh-CN" sz="1800" b="0" dirty="0" smtClean="0">
                <a:ea typeface="宋体" pitchFamily="2" charset="-122"/>
              </a:rPr>
              <a:t>K</a:t>
            </a:r>
            <a:r>
              <a:rPr lang="en-US" altLang="zh-CN" sz="1800" baseline="-25000" dirty="0" smtClean="0">
                <a:ea typeface="宋体" pitchFamily="2" charset="-122"/>
              </a:rPr>
              <a:t>A</a:t>
            </a:r>
            <a:r>
              <a:rPr lang="en-US" altLang="zh-CN" sz="1800" b="0" dirty="0">
                <a:ea typeface="宋体" pitchFamily="2" charset="-122"/>
              </a:rPr>
              <a:t> </a:t>
            </a:r>
            <a:r>
              <a:rPr lang="en-US" altLang="zh-CN" sz="1800" b="0" dirty="0" smtClean="0">
                <a:ea typeface="宋体" pitchFamily="2" charset="-122"/>
              </a:rPr>
              <a:t>= K</a:t>
            </a:r>
            <a:r>
              <a:rPr lang="en-US" altLang="zh-CN" sz="1800" baseline="-25000" dirty="0" smtClean="0">
                <a:ea typeface="宋体" pitchFamily="2" charset="-122"/>
              </a:rPr>
              <a:t>A</a:t>
            </a:r>
            <a:r>
              <a:rPr lang="en-US" altLang="zh-CN" sz="1800" baseline="30000" dirty="0" smtClean="0">
                <a:ea typeface="宋体" pitchFamily="2" charset="-122"/>
              </a:rPr>
              <a:t>R</a:t>
            </a:r>
            <a:r>
              <a:rPr lang="en-US" altLang="zh-CN" sz="1800" b="0" dirty="0" smtClean="0">
                <a:ea typeface="宋体" pitchFamily="2" charset="-122"/>
              </a:rPr>
              <a:t> </a:t>
            </a:r>
            <a:r>
              <a:rPr lang="en-US" altLang="zh-CN" sz="1800" b="0" dirty="0" smtClean="0">
                <a:ea typeface="宋体" pitchFamily="2" charset="-122"/>
                <a:sym typeface="Symbol"/>
              </a:rPr>
              <a:t> </a:t>
            </a:r>
            <a:r>
              <a:rPr lang="en-US" altLang="zh-CN" sz="1800" b="0" dirty="0" smtClean="0">
                <a:ea typeface="宋体" pitchFamily="2" charset="-122"/>
              </a:rPr>
              <a:t>K</a:t>
            </a:r>
            <a:r>
              <a:rPr lang="en-US" altLang="zh-CN" sz="1800" baseline="-25000" dirty="0" smtClean="0">
                <a:ea typeface="宋体" pitchFamily="2" charset="-122"/>
              </a:rPr>
              <a:t>A</a:t>
            </a:r>
            <a:r>
              <a:rPr lang="en-US" altLang="zh-CN" sz="1800" baseline="30000" dirty="0" smtClean="0">
                <a:ea typeface="宋体" pitchFamily="2" charset="-122"/>
              </a:rPr>
              <a:t>S</a:t>
            </a:r>
            <a:endParaRPr lang="en-US" altLang="en-US" sz="1800" dirty="0" smtClean="0"/>
          </a:p>
        </p:txBody>
      </p:sp>
      <p:sp>
        <p:nvSpPr>
          <p:cNvPr id="54" name="Rectangle 64"/>
          <p:cNvSpPr>
            <a:spLocks noChangeArrowheads="1"/>
          </p:cNvSpPr>
          <p:nvPr/>
        </p:nvSpPr>
        <p:spPr bwMode="auto">
          <a:xfrm>
            <a:off x="1295400" y="2714625"/>
            <a:ext cx="10054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ea typeface="宋体" pitchFamily="2" charset="-122"/>
              </a:rPr>
              <a:t> </a:t>
            </a:r>
            <a:r>
              <a:rPr lang="en-US" altLang="zh-CN" sz="1800" b="0" dirty="0" smtClean="0">
                <a:ea typeface="宋体" pitchFamily="2" charset="-122"/>
              </a:rPr>
              <a:t>&amp; K</a:t>
            </a:r>
            <a:r>
              <a:rPr lang="en-US" altLang="zh-CN" sz="1800" baseline="-25000" dirty="0" smtClean="0">
                <a:ea typeface="宋体" pitchFamily="2" charset="-122"/>
              </a:rPr>
              <a:t>B</a:t>
            </a:r>
            <a:r>
              <a:rPr lang="en-US" altLang="zh-CN" sz="1800" baseline="30000" dirty="0" smtClean="0">
                <a:ea typeface="宋体" pitchFamily="2" charset="-122"/>
              </a:rPr>
              <a:t>S</a:t>
            </a:r>
            <a:r>
              <a:rPr lang="en-US" altLang="zh-CN" sz="1800" b="0" dirty="0" smtClean="0">
                <a:ea typeface="宋体" pitchFamily="2" charset="-122"/>
              </a:rPr>
              <a:t> </a:t>
            </a:r>
            <a:endParaRPr lang="en-US" altLang="en-US" sz="1800" dirty="0"/>
          </a:p>
        </p:txBody>
      </p:sp>
      <p:sp>
        <p:nvSpPr>
          <p:cNvPr id="55" name="Oval 54"/>
          <p:cNvSpPr>
            <a:spLocks noChangeArrowheads="1"/>
          </p:cNvSpPr>
          <p:nvPr/>
        </p:nvSpPr>
        <p:spPr bwMode="auto">
          <a:xfrm>
            <a:off x="1384515" y="2709430"/>
            <a:ext cx="941326" cy="404091"/>
          </a:xfrm>
          <a:prstGeom prst="ellipse">
            <a:avLst/>
          </a:prstGeom>
          <a:noFill/>
          <a:ln w="38100" algn="ctr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57" name="Oval 33"/>
          <p:cNvSpPr>
            <a:spLocks noChangeArrowheads="1"/>
          </p:cNvSpPr>
          <p:nvPr/>
        </p:nvSpPr>
        <p:spPr bwMode="auto">
          <a:xfrm>
            <a:off x="6873875" y="4319032"/>
            <a:ext cx="399214" cy="444500"/>
          </a:xfrm>
          <a:prstGeom prst="ellipse">
            <a:avLst/>
          </a:prstGeom>
          <a:noFill/>
          <a:ln w="38100" algn="ctr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89165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/>
      <p:bldP spid="34" grpId="0" animBg="1"/>
      <p:bldP spid="36" grpId="0"/>
      <p:bldP spid="42" grpId="0" animBg="1"/>
      <p:bldP spid="43" grpId="0"/>
      <p:bldP spid="44" grpId="0" animBg="1"/>
      <p:bldP spid="46" grpId="0"/>
      <p:bldP spid="49" grpId="0" animBg="1"/>
      <p:bldP spid="50" grpId="0"/>
      <p:bldP spid="51" grpId="0" uiExpand="1" build="allAtOnce" animBg="1"/>
      <p:bldP spid="52" grpId="0" animBg="1"/>
      <p:bldP spid="53" grpId="0"/>
      <p:bldP spid="54" grpId="0" build="allAtOnce"/>
      <p:bldP spid="55" grpId="0" uiExpand="1" build="allAtOnce" animBg="1"/>
      <p:bldP spid="57" grpId="0" build="allAtOnce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077200" cy="7556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zh-CN" sz="2800" dirty="0" smtClean="0">
                <a:ea typeface="宋体" pitchFamily="2" charset="-122"/>
              </a:rPr>
              <a:t>Covert Authentication</a:t>
            </a:r>
            <a:br>
              <a:rPr lang="en-US" altLang="zh-CN" sz="2800" dirty="0" smtClean="0">
                <a:ea typeface="宋体" pitchFamily="2" charset="-122"/>
              </a:rPr>
            </a:br>
            <a:r>
              <a:rPr lang="en-US" altLang="zh-CN" sz="2400" dirty="0" smtClean="0">
                <a:ea typeface="宋体" pitchFamily="2" charset="-122"/>
              </a:rPr>
              <a:t>Full Protocol</a:t>
            </a:r>
            <a:endParaRPr lang="en-US" altLang="zh-CN" sz="1600" b="1" baseline="30000" dirty="0" smtClean="0">
              <a:latin typeface="+mn-lt"/>
              <a:ea typeface="宋体" pitchFamily="2" charset="-122"/>
            </a:endParaRPr>
          </a:p>
        </p:txBody>
      </p:sp>
      <p:sp>
        <p:nvSpPr>
          <p:cNvPr id="23" name="Text Box 130"/>
          <p:cNvSpPr txBox="1">
            <a:spLocks noChangeArrowheads="1"/>
          </p:cNvSpPr>
          <p:nvPr/>
        </p:nvSpPr>
        <p:spPr bwMode="auto">
          <a:xfrm>
            <a:off x="381000" y="1524000"/>
            <a:ext cx="3952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A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32" name="Text Box 130"/>
          <p:cNvSpPr txBox="1">
            <a:spLocks noChangeArrowheads="1"/>
          </p:cNvSpPr>
          <p:nvPr/>
        </p:nvSpPr>
        <p:spPr bwMode="auto">
          <a:xfrm>
            <a:off x="8442325" y="1447800"/>
            <a:ext cx="396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B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18437" name="Rectangle 34"/>
          <p:cNvSpPr>
            <a:spLocks noChangeArrowheads="1"/>
          </p:cNvSpPr>
          <p:nvPr/>
        </p:nvSpPr>
        <p:spPr bwMode="auto">
          <a:xfrm>
            <a:off x="3417888" y="1579563"/>
            <a:ext cx="21739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solidFill>
                  <a:srgbClr val="000066"/>
                </a:solidFill>
                <a:ea typeface="宋体" pitchFamily="2" charset="-122"/>
              </a:rPr>
              <a:t>C</a:t>
            </a:r>
            <a:r>
              <a:rPr lang="en-US" altLang="zh-CN" sz="1800" baseline="-25000" dirty="0">
                <a:solidFill>
                  <a:srgbClr val="000066"/>
                </a:solidFill>
                <a:ea typeface="宋体" pitchFamily="2" charset="-122"/>
              </a:rPr>
              <a:t>A</a:t>
            </a:r>
            <a:r>
              <a:rPr lang="en-US" altLang="zh-CN" sz="1800" b="0" dirty="0">
                <a:solidFill>
                  <a:srgbClr val="000066"/>
                </a:solidFill>
                <a:ea typeface="宋体" pitchFamily="2" charset="-122"/>
              </a:rPr>
              <a:t> = COM(</a:t>
            </a:r>
            <a:r>
              <a:rPr lang="en-US" altLang="zh-CN" sz="1800" b="0" dirty="0" err="1">
                <a:solidFill>
                  <a:srgbClr val="000066"/>
                </a:solidFill>
                <a:ea typeface="宋体" pitchFamily="2" charset="-122"/>
              </a:rPr>
              <a:t>Cert</a:t>
            </a:r>
            <a:r>
              <a:rPr lang="en-US" altLang="zh-CN" sz="1800" baseline="-25000" dirty="0" err="1">
                <a:solidFill>
                  <a:srgbClr val="000066"/>
                </a:solidFill>
                <a:ea typeface="宋体" pitchFamily="2" charset="-122"/>
              </a:rPr>
              <a:t>A</a:t>
            </a:r>
            <a:r>
              <a:rPr lang="en-US" altLang="zh-CN" sz="1800" b="0" dirty="0">
                <a:solidFill>
                  <a:srgbClr val="000066"/>
                </a:solidFill>
                <a:ea typeface="宋体" pitchFamily="2" charset="-122"/>
              </a:rPr>
              <a:t>)</a:t>
            </a:r>
            <a:endParaRPr lang="en-US" altLang="en-US" sz="1800" dirty="0"/>
          </a:p>
        </p:txBody>
      </p:sp>
      <p:sp>
        <p:nvSpPr>
          <p:cNvPr id="18438" name="Rectangle 30"/>
          <p:cNvSpPr>
            <a:spLocks noChangeArrowheads="1"/>
          </p:cNvSpPr>
          <p:nvPr/>
        </p:nvSpPr>
        <p:spPr bwMode="auto">
          <a:xfrm>
            <a:off x="7162800" y="1493838"/>
            <a:ext cx="13821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solidFill>
                  <a:srgbClr val="000066"/>
                </a:solidFill>
                <a:ea typeface="宋体" pitchFamily="2" charset="-122"/>
              </a:rPr>
              <a:t>(</a:t>
            </a:r>
            <a:r>
              <a:rPr lang="en-US" altLang="zh-CN" sz="1800" b="0" dirty="0" err="1">
                <a:solidFill>
                  <a:srgbClr val="000066"/>
                </a:solidFill>
                <a:ea typeface="宋体" pitchFamily="2" charset="-122"/>
              </a:rPr>
              <a:t>PK,Cert</a:t>
            </a:r>
            <a:r>
              <a:rPr lang="en-US" altLang="zh-CN" sz="1800" baseline="-25000" dirty="0" err="1">
                <a:solidFill>
                  <a:srgbClr val="000066"/>
                </a:solidFill>
                <a:ea typeface="宋体" pitchFamily="2" charset="-122"/>
              </a:rPr>
              <a:t>B</a:t>
            </a:r>
            <a:r>
              <a:rPr lang="en-US" altLang="zh-CN" sz="1800" b="0" dirty="0">
                <a:solidFill>
                  <a:srgbClr val="000066"/>
                </a:solidFill>
                <a:ea typeface="宋体" pitchFamily="2" charset="-122"/>
              </a:rPr>
              <a:t>)</a:t>
            </a:r>
            <a:endParaRPr lang="en-US" altLang="en-US" sz="1800" dirty="0"/>
          </a:p>
        </p:txBody>
      </p:sp>
      <p:sp>
        <p:nvSpPr>
          <p:cNvPr id="18439" name="Rectangle 18"/>
          <p:cNvSpPr>
            <a:spLocks noChangeArrowheads="1"/>
          </p:cNvSpPr>
          <p:nvPr/>
        </p:nvSpPr>
        <p:spPr bwMode="auto">
          <a:xfrm>
            <a:off x="673100" y="1573213"/>
            <a:ext cx="13853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solidFill>
                  <a:srgbClr val="000066"/>
                </a:solidFill>
                <a:ea typeface="宋体" pitchFamily="2" charset="-122"/>
              </a:rPr>
              <a:t>(</a:t>
            </a:r>
            <a:r>
              <a:rPr lang="en-US" altLang="zh-CN" sz="1800" b="0" dirty="0" err="1">
                <a:solidFill>
                  <a:srgbClr val="000066"/>
                </a:solidFill>
                <a:ea typeface="宋体" pitchFamily="2" charset="-122"/>
              </a:rPr>
              <a:t>PK,Cert</a:t>
            </a:r>
            <a:r>
              <a:rPr lang="en-US" altLang="zh-CN" sz="1800" baseline="-25000" dirty="0" err="1">
                <a:solidFill>
                  <a:srgbClr val="000066"/>
                </a:solidFill>
                <a:ea typeface="宋体" pitchFamily="2" charset="-122"/>
              </a:rPr>
              <a:t>A</a:t>
            </a:r>
            <a:r>
              <a:rPr lang="en-US" altLang="zh-CN" sz="1800" b="0" dirty="0">
                <a:solidFill>
                  <a:srgbClr val="000066"/>
                </a:solidFill>
                <a:ea typeface="宋体" pitchFamily="2" charset="-122"/>
              </a:rPr>
              <a:t>)</a:t>
            </a:r>
            <a:endParaRPr lang="en-US" altLang="en-US" sz="1800" dirty="0"/>
          </a:p>
        </p:txBody>
      </p:sp>
      <p:sp>
        <p:nvSpPr>
          <p:cNvPr id="20" name="Line 128"/>
          <p:cNvSpPr>
            <a:spLocks noChangeShapeType="1"/>
          </p:cNvSpPr>
          <p:nvPr/>
        </p:nvSpPr>
        <p:spPr bwMode="auto">
          <a:xfrm>
            <a:off x="2794000" y="2624138"/>
            <a:ext cx="3530600" cy="1587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133725" y="2166938"/>
            <a:ext cx="3170238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0" dirty="0">
                <a:solidFill>
                  <a:srgbClr val="000066"/>
                </a:solidFill>
                <a:ea typeface="宋体" pitchFamily="2" charset="-122"/>
              </a:rPr>
              <a:t>COT</a:t>
            </a:r>
            <a:r>
              <a:rPr lang="en-US" altLang="zh-CN" sz="2000" b="0" dirty="0">
                <a:solidFill>
                  <a:srgbClr val="000066"/>
                </a:solidFill>
                <a:ea typeface="宋体" pitchFamily="2" charset="-122"/>
              </a:rPr>
              <a:t>[</a:t>
            </a:r>
            <a:r>
              <a:rPr lang="en-US" altLang="zh-CN" b="0" dirty="0">
                <a:solidFill>
                  <a:srgbClr val="000066"/>
                </a:solidFill>
                <a:ea typeface="宋体" pitchFamily="2" charset="-122"/>
              </a:rPr>
              <a:t> (PK,C</a:t>
            </a:r>
            <a:r>
              <a:rPr lang="en-US" altLang="zh-CN" baseline="-25000" dirty="0">
                <a:solidFill>
                  <a:srgbClr val="000066"/>
                </a:solidFill>
                <a:ea typeface="宋体" pitchFamily="2" charset="-122"/>
              </a:rPr>
              <a:t>A</a:t>
            </a:r>
            <a:r>
              <a:rPr lang="en-US" altLang="zh-CN" b="0" dirty="0">
                <a:solidFill>
                  <a:srgbClr val="000066"/>
                </a:solidFill>
                <a:ea typeface="宋体" pitchFamily="2" charset="-122"/>
              </a:rPr>
              <a:t>) </a:t>
            </a:r>
            <a:r>
              <a:rPr lang="en-US" altLang="zh-CN" sz="2800" b="0" baseline="2000" dirty="0">
                <a:solidFill>
                  <a:srgbClr val="000066"/>
                </a:solidFill>
                <a:ea typeface="宋体" pitchFamily="2" charset="-122"/>
                <a:sym typeface="Symbol"/>
              </a:rPr>
              <a:t></a:t>
            </a:r>
            <a:r>
              <a:rPr lang="en-US" altLang="zh-CN" b="0" dirty="0">
                <a:solidFill>
                  <a:srgbClr val="000066"/>
                </a:solidFill>
                <a:ea typeface="宋体" pitchFamily="2" charset="-122"/>
                <a:sym typeface="Symbol"/>
              </a:rPr>
              <a:t> </a:t>
            </a:r>
            <a:r>
              <a:rPr lang="en-US" altLang="zh-CN" dirty="0" err="1">
                <a:solidFill>
                  <a:srgbClr val="000066"/>
                </a:solidFill>
                <a:ea typeface="宋体" pitchFamily="2" charset="-122"/>
                <a:sym typeface="Symbol"/>
              </a:rPr>
              <a:t>L</a:t>
            </a:r>
            <a:r>
              <a:rPr lang="en-US" altLang="zh-CN" baseline="30000" dirty="0" err="1">
                <a:solidFill>
                  <a:srgbClr val="000066"/>
                </a:solidFill>
                <a:latin typeface="+mn-lt"/>
                <a:ea typeface="SimHei" panose="02010609060101010101" pitchFamily="49" charset="-122"/>
                <a:sym typeface="Symbol"/>
              </a:rPr>
              <a:t>ComCert</a:t>
            </a:r>
            <a:r>
              <a:rPr lang="en-US" altLang="zh-CN" sz="2400" b="0" dirty="0">
                <a:solidFill>
                  <a:srgbClr val="000066"/>
                </a:solidFill>
                <a:ea typeface="宋体" pitchFamily="2" charset="-122"/>
                <a:sym typeface="Symbol"/>
              </a:rPr>
              <a:t> </a:t>
            </a:r>
            <a:r>
              <a:rPr lang="en-US" altLang="zh-CN" sz="2000" b="0" dirty="0">
                <a:solidFill>
                  <a:srgbClr val="000066"/>
                </a:solidFill>
                <a:ea typeface="宋体" pitchFamily="2" charset="-122"/>
              </a:rPr>
              <a:t>]</a:t>
            </a:r>
            <a:endParaRPr lang="en-US" dirty="0"/>
          </a:p>
        </p:txBody>
      </p:sp>
      <p:sp>
        <p:nvSpPr>
          <p:cNvPr id="18" name="Line 128"/>
          <p:cNvSpPr>
            <a:spLocks noChangeShapeType="1"/>
          </p:cNvSpPr>
          <p:nvPr/>
        </p:nvSpPr>
        <p:spPr bwMode="auto">
          <a:xfrm>
            <a:off x="2794000" y="1981200"/>
            <a:ext cx="35306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Rectangle 2"/>
          <p:cNvSpPr>
            <a:spLocks noChangeArrowheads="1"/>
          </p:cNvSpPr>
          <p:nvPr/>
        </p:nvSpPr>
        <p:spPr bwMode="auto">
          <a:xfrm>
            <a:off x="2514600" y="1524000"/>
            <a:ext cx="4114800" cy="1295400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381000" y="914400"/>
            <a:ext cx="8610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zh-CN" sz="2000" b="0" kern="0" dirty="0" err="1" smtClean="0">
                <a:ea typeface="宋体" pitchFamily="2" charset="-122"/>
              </a:rPr>
              <a:t>KeyGen</a:t>
            </a:r>
            <a:r>
              <a:rPr lang="en-US" altLang="zh-CN" sz="2000" b="0" kern="0" dirty="0" smtClean="0">
                <a:ea typeface="宋体" pitchFamily="2" charset="-122"/>
              </a:rPr>
              <a:t>  </a:t>
            </a:r>
            <a:r>
              <a:rPr lang="en-US" altLang="zh-CN" sz="2000" b="0" kern="0" dirty="0" smtClean="0">
                <a:ea typeface="宋体" pitchFamily="2" charset="-122"/>
                <a:sym typeface="Symbol"/>
              </a:rPr>
              <a:t>  PK + (</a:t>
            </a:r>
            <a:r>
              <a:rPr lang="en-US" altLang="zh-CN" sz="2000" b="0" kern="0" dirty="0" err="1" smtClean="0">
                <a:ea typeface="宋体" pitchFamily="2" charset="-122"/>
                <a:sym typeface="Symbol"/>
              </a:rPr>
              <a:t>Cert</a:t>
            </a:r>
            <a:r>
              <a:rPr lang="en-US" altLang="zh-CN" sz="2000" b="0" kern="0" baseline="-25000" dirty="0" err="1" smtClean="0">
                <a:ea typeface="宋体" pitchFamily="2" charset="-122"/>
                <a:sym typeface="Symbol"/>
              </a:rPr>
              <a:t>A</a:t>
            </a:r>
            <a:r>
              <a:rPr lang="en-US" altLang="zh-CN" sz="2000" b="0" kern="0" dirty="0" err="1" smtClean="0">
                <a:ea typeface="宋体" pitchFamily="2" charset="-122"/>
                <a:sym typeface="Symbol"/>
              </a:rPr>
              <a:t>,Cert</a:t>
            </a:r>
            <a:r>
              <a:rPr lang="en-US" altLang="zh-CN" sz="2000" b="0" kern="0" baseline="-25000" dirty="0" err="1" smtClean="0">
                <a:ea typeface="宋体" pitchFamily="2" charset="-122"/>
                <a:sym typeface="Symbol"/>
              </a:rPr>
              <a:t>B</a:t>
            </a:r>
            <a:r>
              <a:rPr lang="en-US" altLang="zh-CN" sz="2000" b="0" kern="0" dirty="0" err="1" smtClean="0">
                <a:ea typeface="宋体" pitchFamily="2" charset="-122"/>
                <a:sym typeface="Symbol"/>
              </a:rPr>
              <a:t>,Cert</a:t>
            </a:r>
            <a:r>
              <a:rPr lang="en-US" altLang="zh-CN" sz="2000" b="0" kern="0" baseline="-25000" dirty="0" err="1" smtClean="0">
                <a:ea typeface="宋体" pitchFamily="2" charset="-122"/>
                <a:sym typeface="Symbol"/>
              </a:rPr>
              <a:t>C</a:t>
            </a:r>
            <a:r>
              <a:rPr lang="en-US" altLang="zh-CN" sz="2000" b="0" kern="0" dirty="0" smtClean="0">
                <a:ea typeface="宋体" pitchFamily="2" charset="-122"/>
                <a:sym typeface="Symbol"/>
              </a:rPr>
              <a:t>,…)  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[unforgeable cert. scheme]</a:t>
            </a:r>
            <a:endParaRPr lang="en-US" altLang="zh-CN" sz="2000" b="0" kern="0" dirty="0" smtClean="0">
              <a:ea typeface="宋体" pitchFamily="2" charset="-122"/>
            </a:endParaRPr>
          </a:p>
        </p:txBody>
      </p:sp>
      <p:sp>
        <p:nvSpPr>
          <p:cNvPr id="31" name="Line 128"/>
          <p:cNvSpPr>
            <a:spLocks noChangeShapeType="1"/>
          </p:cNvSpPr>
          <p:nvPr/>
        </p:nvSpPr>
        <p:spPr bwMode="auto">
          <a:xfrm flipH="1">
            <a:off x="1384300" y="2657475"/>
            <a:ext cx="9779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Rectangle 64"/>
          <p:cNvSpPr>
            <a:spLocks noChangeArrowheads="1"/>
          </p:cNvSpPr>
          <p:nvPr/>
        </p:nvSpPr>
        <p:spPr bwMode="auto">
          <a:xfrm>
            <a:off x="1668408" y="2252663"/>
            <a:ext cx="58541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 smtClean="0">
                <a:ea typeface="宋体" pitchFamily="2" charset="-122"/>
              </a:rPr>
              <a:t>K</a:t>
            </a:r>
            <a:r>
              <a:rPr lang="en-US" altLang="zh-CN" sz="1800" baseline="-25000" dirty="0" smtClean="0">
                <a:ea typeface="宋体" pitchFamily="2" charset="-122"/>
              </a:rPr>
              <a:t>A</a:t>
            </a:r>
            <a:r>
              <a:rPr lang="en-US" altLang="zh-CN" sz="1800" baseline="30000" dirty="0" smtClean="0">
                <a:ea typeface="宋体" pitchFamily="2" charset="-122"/>
              </a:rPr>
              <a:t>R</a:t>
            </a:r>
            <a:endParaRPr lang="en-US" altLang="en-US" sz="1800" dirty="0"/>
          </a:p>
        </p:txBody>
      </p:sp>
      <p:sp>
        <p:nvSpPr>
          <p:cNvPr id="34" name="Line 128"/>
          <p:cNvSpPr>
            <a:spLocks noChangeShapeType="1"/>
          </p:cNvSpPr>
          <p:nvPr/>
        </p:nvSpPr>
        <p:spPr bwMode="auto">
          <a:xfrm flipH="1">
            <a:off x="6743700" y="2614613"/>
            <a:ext cx="9144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Rectangle 66"/>
          <p:cNvSpPr>
            <a:spLocks noChangeArrowheads="1"/>
          </p:cNvSpPr>
          <p:nvPr/>
        </p:nvSpPr>
        <p:spPr bwMode="auto">
          <a:xfrm>
            <a:off x="6934200" y="2209800"/>
            <a:ext cx="58541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 smtClean="0">
                <a:ea typeface="宋体" pitchFamily="2" charset="-122"/>
              </a:rPr>
              <a:t>K</a:t>
            </a:r>
            <a:r>
              <a:rPr lang="en-US" altLang="zh-CN" sz="1800" baseline="-25000" dirty="0" smtClean="0">
                <a:ea typeface="宋体" pitchFamily="2" charset="-122"/>
              </a:rPr>
              <a:t>B</a:t>
            </a:r>
            <a:r>
              <a:rPr lang="en-US" altLang="zh-CN" sz="1800" baseline="30000" dirty="0" smtClean="0">
                <a:ea typeface="宋体" pitchFamily="2" charset="-122"/>
              </a:rPr>
              <a:t>S</a:t>
            </a:r>
            <a:endParaRPr lang="en-US" altLang="en-US" sz="1800" dirty="0"/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3430588" y="3103563"/>
            <a:ext cx="21675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 smtClean="0">
                <a:solidFill>
                  <a:srgbClr val="000066"/>
                </a:solidFill>
                <a:ea typeface="宋体" pitchFamily="2" charset="-122"/>
              </a:rPr>
              <a:t>C</a:t>
            </a:r>
            <a:r>
              <a:rPr lang="en-US" altLang="zh-CN" sz="1800" baseline="-25000" dirty="0" smtClean="0">
                <a:solidFill>
                  <a:srgbClr val="000066"/>
                </a:solidFill>
                <a:ea typeface="宋体" pitchFamily="2" charset="-122"/>
              </a:rPr>
              <a:t>B</a:t>
            </a:r>
            <a:r>
              <a:rPr lang="en-US" altLang="zh-CN" sz="1800" b="0" dirty="0" smtClean="0">
                <a:solidFill>
                  <a:srgbClr val="000066"/>
                </a:solidFill>
                <a:ea typeface="宋体" pitchFamily="2" charset="-122"/>
              </a:rPr>
              <a:t> </a:t>
            </a:r>
            <a:r>
              <a:rPr lang="en-US" altLang="zh-CN" sz="1800" b="0" dirty="0">
                <a:solidFill>
                  <a:srgbClr val="000066"/>
                </a:solidFill>
                <a:ea typeface="宋体" pitchFamily="2" charset="-122"/>
              </a:rPr>
              <a:t>= </a:t>
            </a:r>
            <a:r>
              <a:rPr lang="en-US" altLang="zh-CN" sz="1800" b="0" dirty="0" smtClean="0">
                <a:solidFill>
                  <a:srgbClr val="000066"/>
                </a:solidFill>
                <a:ea typeface="宋体" pitchFamily="2" charset="-122"/>
              </a:rPr>
              <a:t>COM(</a:t>
            </a:r>
            <a:r>
              <a:rPr lang="en-US" altLang="zh-CN" sz="1800" b="0" dirty="0" err="1" smtClean="0">
                <a:solidFill>
                  <a:srgbClr val="000066"/>
                </a:solidFill>
                <a:ea typeface="宋体" pitchFamily="2" charset="-122"/>
              </a:rPr>
              <a:t>Cert</a:t>
            </a:r>
            <a:r>
              <a:rPr lang="en-US" altLang="zh-CN" sz="1800" baseline="-25000" dirty="0" err="1" smtClean="0">
                <a:solidFill>
                  <a:srgbClr val="000066"/>
                </a:solidFill>
                <a:ea typeface="宋体" pitchFamily="2" charset="-122"/>
              </a:rPr>
              <a:t>B</a:t>
            </a:r>
            <a:r>
              <a:rPr lang="en-US" altLang="zh-CN" sz="1800" b="0" dirty="0" smtClean="0">
                <a:solidFill>
                  <a:srgbClr val="000066"/>
                </a:solidFill>
                <a:ea typeface="宋体" pitchFamily="2" charset="-122"/>
              </a:rPr>
              <a:t>)</a:t>
            </a:r>
            <a:endParaRPr lang="en-US" altLang="en-US" sz="1800" dirty="0"/>
          </a:p>
        </p:txBody>
      </p:sp>
      <p:sp>
        <p:nvSpPr>
          <p:cNvPr id="38" name="Line 128"/>
          <p:cNvSpPr>
            <a:spLocks noChangeShapeType="1"/>
          </p:cNvSpPr>
          <p:nvPr/>
        </p:nvSpPr>
        <p:spPr bwMode="auto">
          <a:xfrm>
            <a:off x="2806700" y="4148138"/>
            <a:ext cx="3530600" cy="1587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146425" y="3690938"/>
            <a:ext cx="3170238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0" dirty="0">
                <a:solidFill>
                  <a:srgbClr val="000066"/>
                </a:solidFill>
                <a:ea typeface="宋体" pitchFamily="2" charset="-122"/>
              </a:rPr>
              <a:t>COT</a:t>
            </a:r>
            <a:r>
              <a:rPr lang="en-US" altLang="zh-CN" sz="2000" b="0" dirty="0">
                <a:solidFill>
                  <a:srgbClr val="000066"/>
                </a:solidFill>
                <a:ea typeface="宋体" pitchFamily="2" charset="-122"/>
              </a:rPr>
              <a:t>[</a:t>
            </a:r>
            <a:r>
              <a:rPr lang="en-US" altLang="zh-CN" b="0" dirty="0">
                <a:solidFill>
                  <a:srgbClr val="000066"/>
                </a:solidFill>
                <a:ea typeface="宋体" pitchFamily="2" charset="-122"/>
              </a:rPr>
              <a:t> (</a:t>
            </a:r>
            <a:r>
              <a:rPr lang="en-US" altLang="zh-CN" b="0" dirty="0" smtClean="0">
                <a:solidFill>
                  <a:srgbClr val="000066"/>
                </a:solidFill>
                <a:ea typeface="宋体" pitchFamily="2" charset="-122"/>
              </a:rPr>
              <a:t>PK,C</a:t>
            </a:r>
            <a:r>
              <a:rPr lang="en-US" altLang="zh-CN" baseline="-25000" dirty="0" smtClean="0">
                <a:solidFill>
                  <a:srgbClr val="000066"/>
                </a:solidFill>
                <a:ea typeface="宋体" pitchFamily="2" charset="-122"/>
              </a:rPr>
              <a:t>B</a:t>
            </a:r>
            <a:r>
              <a:rPr lang="en-US" altLang="zh-CN" b="0" dirty="0" smtClean="0">
                <a:solidFill>
                  <a:srgbClr val="000066"/>
                </a:solidFill>
                <a:ea typeface="宋体" pitchFamily="2" charset="-122"/>
              </a:rPr>
              <a:t>) </a:t>
            </a:r>
            <a:r>
              <a:rPr lang="en-US" altLang="zh-CN" sz="2800" b="0" baseline="2000" dirty="0">
                <a:solidFill>
                  <a:srgbClr val="000066"/>
                </a:solidFill>
                <a:ea typeface="宋体" pitchFamily="2" charset="-122"/>
                <a:sym typeface="Symbol"/>
              </a:rPr>
              <a:t></a:t>
            </a:r>
            <a:r>
              <a:rPr lang="en-US" altLang="zh-CN" b="0" dirty="0">
                <a:solidFill>
                  <a:srgbClr val="000066"/>
                </a:solidFill>
                <a:ea typeface="宋体" pitchFamily="2" charset="-122"/>
                <a:sym typeface="Symbol"/>
              </a:rPr>
              <a:t> </a:t>
            </a:r>
            <a:r>
              <a:rPr lang="en-US" altLang="zh-CN" dirty="0" err="1">
                <a:solidFill>
                  <a:srgbClr val="000066"/>
                </a:solidFill>
                <a:ea typeface="宋体" pitchFamily="2" charset="-122"/>
                <a:sym typeface="Symbol"/>
              </a:rPr>
              <a:t>L</a:t>
            </a:r>
            <a:r>
              <a:rPr lang="en-US" altLang="zh-CN" baseline="30000" dirty="0" err="1">
                <a:solidFill>
                  <a:srgbClr val="000066"/>
                </a:solidFill>
                <a:latin typeface="+mn-lt"/>
                <a:ea typeface="SimHei" panose="02010609060101010101" pitchFamily="49" charset="-122"/>
                <a:sym typeface="Symbol"/>
              </a:rPr>
              <a:t>ComCert</a:t>
            </a:r>
            <a:r>
              <a:rPr lang="en-US" altLang="zh-CN" sz="2400" b="0" dirty="0">
                <a:solidFill>
                  <a:srgbClr val="000066"/>
                </a:solidFill>
                <a:ea typeface="宋体" pitchFamily="2" charset="-122"/>
                <a:sym typeface="Symbol"/>
              </a:rPr>
              <a:t> </a:t>
            </a:r>
            <a:r>
              <a:rPr lang="en-US" altLang="zh-CN" sz="2000" b="0" dirty="0">
                <a:solidFill>
                  <a:srgbClr val="000066"/>
                </a:solidFill>
                <a:ea typeface="宋体" pitchFamily="2" charset="-122"/>
              </a:rPr>
              <a:t>]</a:t>
            </a:r>
            <a:endParaRPr lang="en-US" dirty="0"/>
          </a:p>
        </p:txBody>
      </p:sp>
      <p:sp>
        <p:nvSpPr>
          <p:cNvPr id="40" name="Line 128"/>
          <p:cNvSpPr>
            <a:spLocks noChangeShapeType="1"/>
          </p:cNvSpPr>
          <p:nvPr/>
        </p:nvSpPr>
        <p:spPr bwMode="auto">
          <a:xfrm>
            <a:off x="2806700" y="3505200"/>
            <a:ext cx="35306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Rectangle 2"/>
          <p:cNvSpPr>
            <a:spLocks noChangeArrowheads="1"/>
          </p:cNvSpPr>
          <p:nvPr/>
        </p:nvSpPr>
        <p:spPr bwMode="auto">
          <a:xfrm>
            <a:off x="2527300" y="3048000"/>
            <a:ext cx="4114800" cy="1295400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42" name="Line 128"/>
          <p:cNvSpPr>
            <a:spLocks noChangeShapeType="1"/>
          </p:cNvSpPr>
          <p:nvPr/>
        </p:nvSpPr>
        <p:spPr bwMode="auto">
          <a:xfrm flipH="1">
            <a:off x="1397000" y="4181475"/>
            <a:ext cx="9779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Rectangle 64"/>
          <p:cNvSpPr>
            <a:spLocks noChangeArrowheads="1"/>
          </p:cNvSpPr>
          <p:nvPr/>
        </p:nvSpPr>
        <p:spPr bwMode="auto">
          <a:xfrm>
            <a:off x="1681108" y="3776663"/>
            <a:ext cx="58541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 smtClean="0">
                <a:ea typeface="宋体" pitchFamily="2" charset="-122"/>
              </a:rPr>
              <a:t>K</a:t>
            </a:r>
            <a:r>
              <a:rPr lang="en-US" altLang="zh-CN" sz="1800" baseline="-25000" dirty="0" smtClean="0">
                <a:ea typeface="宋体" pitchFamily="2" charset="-122"/>
              </a:rPr>
              <a:t>A</a:t>
            </a:r>
            <a:r>
              <a:rPr lang="en-US" altLang="zh-CN" sz="1800" baseline="30000" dirty="0" smtClean="0">
                <a:ea typeface="宋体" pitchFamily="2" charset="-122"/>
              </a:rPr>
              <a:t>S</a:t>
            </a:r>
            <a:endParaRPr lang="en-US" altLang="en-US" sz="1800" dirty="0"/>
          </a:p>
        </p:txBody>
      </p:sp>
      <p:sp>
        <p:nvSpPr>
          <p:cNvPr id="44" name="Line 128"/>
          <p:cNvSpPr>
            <a:spLocks noChangeShapeType="1"/>
          </p:cNvSpPr>
          <p:nvPr/>
        </p:nvSpPr>
        <p:spPr bwMode="auto">
          <a:xfrm flipH="1">
            <a:off x="6756400" y="4138613"/>
            <a:ext cx="9144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Rectangle 66"/>
          <p:cNvSpPr>
            <a:spLocks noChangeArrowheads="1"/>
          </p:cNvSpPr>
          <p:nvPr/>
        </p:nvSpPr>
        <p:spPr bwMode="auto">
          <a:xfrm>
            <a:off x="6946900" y="3733800"/>
            <a:ext cx="58541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 smtClean="0">
                <a:ea typeface="宋体" pitchFamily="2" charset="-122"/>
              </a:rPr>
              <a:t>K</a:t>
            </a:r>
            <a:r>
              <a:rPr lang="en-US" altLang="zh-CN" sz="1800" baseline="-25000" dirty="0" smtClean="0">
                <a:ea typeface="宋体" pitchFamily="2" charset="-122"/>
              </a:rPr>
              <a:t>B</a:t>
            </a:r>
            <a:r>
              <a:rPr lang="en-US" altLang="zh-CN" sz="1800" baseline="30000" dirty="0" smtClean="0">
                <a:ea typeface="宋体" pitchFamily="2" charset="-122"/>
              </a:rPr>
              <a:t>R</a:t>
            </a:r>
            <a:endParaRPr lang="en-US" altLang="en-US" sz="1800" dirty="0"/>
          </a:p>
        </p:txBody>
      </p:sp>
      <p:sp>
        <p:nvSpPr>
          <p:cNvPr id="51" name="Rectangle 3"/>
          <p:cNvSpPr txBox="1">
            <a:spLocks noChangeArrowheads="1"/>
          </p:cNvSpPr>
          <p:nvPr/>
        </p:nvSpPr>
        <p:spPr bwMode="auto">
          <a:xfrm>
            <a:off x="901700" y="4876800"/>
            <a:ext cx="7175500" cy="16764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en-US" altLang="zh-CN" sz="1800" b="0" kern="0" dirty="0" smtClean="0">
                <a:ea typeface="宋体" pitchFamily="2" charset="-122"/>
                <a:sym typeface="Symbol"/>
              </a:rPr>
              <a:t>Covertness (assume A has no valid Cert):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AutoNum type="arabicParenBoth"/>
              <a:defRPr/>
            </a:pPr>
            <a:r>
              <a:rPr lang="en-US" altLang="zh-CN" sz="1800" b="0" kern="0" dirty="0" smtClean="0">
                <a:ea typeface="宋体" pitchFamily="2" charset="-122"/>
                <a:sym typeface="Symbol"/>
              </a:rPr>
              <a:t>A’s view of first COT </a:t>
            </a:r>
            <a:r>
              <a:rPr lang="en-US" altLang="zh-CN" sz="1800" b="0" kern="0" dirty="0" smtClean="0">
                <a:solidFill>
                  <a:srgbClr val="CC3300"/>
                </a:solidFill>
                <a:ea typeface="宋体" pitchFamily="2" charset="-122"/>
                <a:sym typeface="Symbol"/>
              </a:rPr>
              <a:t>together with </a:t>
            </a:r>
            <a:r>
              <a:rPr lang="en-US" altLang="zh-CN" sz="1800" b="0" dirty="0" smtClean="0">
                <a:solidFill>
                  <a:srgbClr val="CC3300"/>
                </a:solidFill>
                <a:ea typeface="宋体" pitchFamily="2" charset="-122"/>
              </a:rPr>
              <a:t>K</a:t>
            </a:r>
            <a:r>
              <a:rPr lang="en-US" altLang="zh-CN" sz="1800" baseline="-25000" dirty="0" smtClean="0">
                <a:solidFill>
                  <a:srgbClr val="CC3300"/>
                </a:solidFill>
                <a:ea typeface="宋体" pitchFamily="2" charset="-122"/>
              </a:rPr>
              <a:t>B</a:t>
            </a:r>
            <a:r>
              <a:rPr lang="en-US" altLang="zh-CN" sz="1800" baseline="30000" dirty="0" smtClean="0">
                <a:solidFill>
                  <a:srgbClr val="CC3300"/>
                </a:solidFill>
                <a:ea typeface="宋体" pitchFamily="2" charset="-122"/>
              </a:rPr>
              <a:t>S 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is</a:t>
            </a:r>
            <a:r>
              <a:rPr lang="en-US" altLang="zh-CN" sz="1800" b="0" dirty="0" smtClean="0">
                <a:ea typeface="宋体" pitchFamily="2" charset="-122"/>
              </a:rPr>
              <a:t> ≈ </a:t>
            </a:r>
            <a:r>
              <a:rPr lang="en-US" altLang="zh-CN" sz="1800" dirty="0" smtClean="0">
                <a:ea typeface="宋体" pitchFamily="2" charset="-122"/>
              </a:rPr>
              <a:t>$</a:t>
            </a:r>
            <a:r>
              <a:rPr lang="en-US" altLang="zh-CN" sz="1800" b="0" dirty="0" smtClean="0">
                <a:ea typeface="宋体" pitchFamily="2" charset="-122"/>
              </a:rPr>
              <a:t>[</a:t>
            </a:r>
            <a:r>
              <a:rPr lang="el-GR" altLang="zh-CN" sz="1800" dirty="0" smtClean="0">
                <a:latin typeface="Arial"/>
                <a:ea typeface="宋体" pitchFamily="2" charset="-122"/>
                <a:cs typeface="Arial"/>
              </a:rPr>
              <a:t>π</a:t>
            </a:r>
            <a:r>
              <a:rPr lang="en-US" altLang="zh-CN" sz="1800" baseline="-25000" dirty="0" smtClean="0">
                <a:ea typeface="宋体" pitchFamily="2" charset="-122"/>
              </a:rPr>
              <a:t>COT</a:t>
            </a:r>
            <a:r>
              <a:rPr lang="en-US" altLang="zh-CN" sz="1800" baseline="30000" dirty="0" smtClean="0">
                <a:ea typeface="宋体" pitchFamily="2" charset="-122"/>
              </a:rPr>
              <a:t>S</a:t>
            </a:r>
            <a:r>
              <a:rPr lang="en-US" altLang="zh-CN" sz="1800" b="0" dirty="0" smtClean="0">
                <a:ea typeface="宋体" pitchFamily="2" charset="-122"/>
              </a:rPr>
              <a:t>]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AutoNum type="arabicParenBoth"/>
              <a:defRPr/>
            </a:pPr>
            <a:r>
              <a:rPr lang="en-US" altLang="zh-CN" sz="1800" b="0" dirty="0" smtClean="0">
                <a:ea typeface="宋体" pitchFamily="2" charset="-122"/>
              </a:rPr>
              <a:t>A’s view of </a:t>
            </a:r>
            <a:r>
              <a:rPr lang="en-US" altLang="zh-CN" sz="1800" b="0" dirty="0" smtClean="0">
                <a:solidFill>
                  <a:srgbClr val="000066"/>
                </a:solidFill>
                <a:ea typeface="宋体" pitchFamily="2" charset="-122"/>
              </a:rPr>
              <a:t>C</a:t>
            </a:r>
            <a:r>
              <a:rPr lang="en-US" altLang="zh-CN" sz="1800" baseline="-25000" dirty="0" smtClean="0">
                <a:solidFill>
                  <a:srgbClr val="000066"/>
                </a:solidFill>
                <a:ea typeface="宋体" pitchFamily="2" charset="-122"/>
              </a:rPr>
              <a:t>B</a:t>
            </a:r>
            <a:r>
              <a:rPr lang="en-US" altLang="zh-CN" sz="1800" b="0" dirty="0" smtClean="0">
                <a:ea typeface="宋体" pitchFamily="2" charset="-122"/>
              </a:rPr>
              <a:t> and of second COT is ≈ </a:t>
            </a:r>
            <a:r>
              <a:rPr lang="en-US" altLang="zh-CN" sz="1800" dirty="0" smtClean="0">
                <a:ea typeface="宋体" pitchFamily="2" charset="-122"/>
              </a:rPr>
              <a:t>$</a:t>
            </a:r>
            <a:r>
              <a:rPr lang="en-US" altLang="zh-CN" sz="1800" b="0" dirty="0" smtClean="0">
                <a:ea typeface="宋体" pitchFamily="2" charset="-122"/>
              </a:rPr>
              <a:t>[</a:t>
            </a:r>
            <a:r>
              <a:rPr lang="el-GR" altLang="zh-CN" sz="1800" dirty="0">
                <a:latin typeface="Arial"/>
                <a:ea typeface="宋体" pitchFamily="2" charset="-122"/>
                <a:cs typeface="Arial"/>
              </a:rPr>
              <a:t>π</a:t>
            </a:r>
            <a:r>
              <a:rPr lang="en-US" altLang="zh-CN" sz="1800" baseline="-25000" dirty="0" smtClean="0">
                <a:ea typeface="宋体" pitchFamily="2" charset="-122"/>
              </a:rPr>
              <a:t>COT</a:t>
            </a:r>
            <a:r>
              <a:rPr lang="en-US" altLang="zh-CN" sz="1800" baseline="30000" dirty="0" smtClean="0">
                <a:ea typeface="宋体" pitchFamily="2" charset="-122"/>
              </a:rPr>
              <a:t>R</a:t>
            </a:r>
            <a:r>
              <a:rPr lang="en-US" altLang="zh-CN" sz="1800" b="0" dirty="0" smtClean="0">
                <a:ea typeface="宋体" pitchFamily="2" charset="-122"/>
              </a:rPr>
              <a:t>]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zh-CN" sz="1800" b="0" kern="0" dirty="0" smtClean="0">
                <a:ea typeface="宋体" pitchFamily="2" charset="-122"/>
                <a:sym typeface="Wingdings 3"/>
              </a:rPr>
              <a:t>  A’s view of the whole interaction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</a:t>
            </a:r>
            <a:r>
              <a:rPr lang="en-US" altLang="zh-CN" sz="1800" b="0" kern="0" dirty="0" smtClean="0">
                <a:solidFill>
                  <a:srgbClr val="CC3300"/>
                </a:solidFill>
                <a:ea typeface="宋体" pitchFamily="2" charset="-122"/>
                <a:sym typeface="Symbol"/>
              </a:rPr>
              <a:t>together with </a:t>
            </a:r>
            <a:r>
              <a:rPr lang="en-US" altLang="zh-CN" sz="1800" b="0" dirty="0">
                <a:solidFill>
                  <a:srgbClr val="CC3300"/>
                </a:solidFill>
                <a:ea typeface="宋体" pitchFamily="2" charset="-122"/>
              </a:rPr>
              <a:t>K</a:t>
            </a:r>
            <a:r>
              <a:rPr lang="en-US" altLang="zh-CN" sz="1800" baseline="-25000" dirty="0">
                <a:solidFill>
                  <a:srgbClr val="CC3300"/>
                </a:solidFill>
                <a:ea typeface="宋体" pitchFamily="2" charset="-122"/>
              </a:rPr>
              <a:t>B</a:t>
            </a:r>
            <a:r>
              <a:rPr lang="en-US" altLang="zh-CN" sz="1800" baseline="-25000" dirty="0">
                <a:ea typeface="宋体" pitchFamily="2" charset="-122"/>
              </a:rPr>
              <a:t> </a:t>
            </a:r>
            <a:r>
              <a:rPr lang="en-US" altLang="zh-CN" sz="1800" baseline="-25000" dirty="0" smtClean="0">
                <a:ea typeface="宋体" pitchFamily="2" charset="-122"/>
              </a:rPr>
              <a:t>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is </a:t>
            </a:r>
            <a:r>
              <a:rPr lang="en-US" altLang="zh-CN" sz="1800" b="0" dirty="0">
                <a:ea typeface="宋体" pitchFamily="2" charset="-122"/>
              </a:rPr>
              <a:t>≈ </a:t>
            </a:r>
            <a:r>
              <a:rPr lang="en-US" altLang="zh-CN" sz="1800" dirty="0" smtClean="0">
                <a:ea typeface="宋体" pitchFamily="2" charset="-122"/>
              </a:rPr>
              <a:t>$</a:t>
            </a:r>
            <a:endParaRPr lang="en-US" altLang="zh-CN" sz="1800" b="0" kern="0" dirty="0" smtClean="0">
              <a:ea typeface="宋体" pitchFamily="2" charset="-122"/>
              <a:sym typeface="Symbo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36008" y="2924651"/>
            <a:ext cx="7086600" cy="172354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endParaRPr lang="en-US" sz="100" b="0" dirty="0" smtClean="0"/>
          </a:p>
          <a:p>
            <a:pPr algn="ctr">
              <a:spcBef>
                <a:spcPts val="0"/>
              </a:spcBef>
              <a:spcAft>
                <a:spcPts val="1800"/>
              </a:spcAft>
            </a:pPr>
            <a:r>
              <a:rPr lang="en-US" b="0" dirty="0" smtClean="0"/>
              <a:t>COT needs to assure extraction of witness </a:t>
            </a:r>
            <a:r>
              <a:rPr lang="en-US" b="0" dirty="0" smtClean="0">
                <a:solidFill>
                  <a:srgbClr val="C00000"/>
                </a:solidFill>
              </a:rPr>
              <a:t>w</a:t>
            </a:r>
            <a:r>
              <a:rPr lang="en-US" b="0" dirty="0" smtClean="0"/>
              <a:t> from covertness-breaking Receiver</a:t>
            </a:r>
            <a:endParaRPr lang="en-US" b="0" dirty="0"/>
          </a:p>
          <a:p>
            <a:pPr marL="285750" indent="-285750">
              <a:buFont typeface="Wingdings 3" pitchFamily="18" charset="2"/>
              <a:buChar char="a"/>
            </a:pPr>
            <a:r>
              <a:rPr lang="en-US" altLang="zh-CN" sz="1800" b="0" kern="0" dirty="0" smtClean="0">
                <a:ea typeface="宋体" pitchFamily="2" charset="-122"/>
                <a:sym typeface="Wingdings 3"/>
              </a:rPr>
              <a:t>If </a:t>
            </a:r>
            <a:r>
              <a:rPr lang="en-US" altLang="zh-CN" b="0" kern="0" dirty="0" err="1" smtClean="0">
                <a:ea typeface="宋体" pitchFamily="2" charset="-122"/>
                <a:sym typeface="Wingdings 3"/>
              </a:rPr>
              <a:t>Adv</a:t>
            </a:r>
            <a:r>
              <a:rPr lang="en-US" altLang="zh-CN" b="0" kern="0" dirty="0" smtClean="0">
                <a:ea typeface="宋体" pitchFamily="2" charset="-122"/>
                <a:sym typeface="Wingdings 3"/>
              </a:rPr>
              <a:t> who breaks covertness of </a:t>
            </a:r>
            <a:r>
              <a:rPr lang="en-US" altLang="zh-CN" sz="1800" b="0" kern="0" dirty="0" smtClean="0">
                <a:ea typeface="宋体" pitchFamily="2" charset="-122"/>
                <a:sym typeface="Wingdings 3"/>
              </a:rPr>
              <a:t>Auth</a:t>
            </a:r>
            <a:r>
              <a:rPr lang="en-US" altLang="zh-CN" b="0" kern="0" dirty="0" smtClean="0">
                <a:ea typeface="宋体" pitchFamily="2" charset="-122"/>
                <a:sym typeface="Wingdings 3"/>
              </a:rPr>
              <a:t>entication Protocol</a:t>
            </a:r>
          </a:p>
          <a:p>
            <a:r>
              <a:rPr lang="en-US" altLang="zh-CN" sz="1800" b="0" kern="0" dirty="0" smtClean="0">
                <a:ea typeface="宋体" pitchFamily="2" charset="-122"/>
                <a:sym typeface="Wingdings 3"/>
              </a:rPr>
              <a:t>    then Reduction extracts a valid certificate (forgery)</a:t>
            </a:r>
            <a:endParaRPr lang="en-US" altLang="zh-CN" b="0" kern="0" dirty="0" smtClean="0">
              <a:ea typeface="宋体" pitchFamily="2" charset="-122"/>
              <a:sym typeface="Wingdings 3"/>
            </a:endParaRPr>
          </a:p>
          <a:p>
            <a:endParaRPr lang="en-US" sz="300" b="0" dirty="0" smtClean="0"/>
          </a:p>
        </p:txBody>
      </p:sp>
    </p:spTree>
    <p:extLst>
      <p:ext uri="{BB962C8B-B14F-4D97-AF65-F5344CB8AC3E}">
        <p14:creationId xmlns:p14="http://schemas.microsoft.com/office/powerpoint/2010/main" val="410520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64"/>
          <p:cNvSpPr>
            <a:spLocks noChangeArrowheads="1"/>
          </p:cNvSpPr>
          <p:nvPr/>
        </p:nvSpPr>
        <p:spPr bwMode="auto">
          <a:xfrm>
            <a:off x="2010307" y="1757795"/>
            <a:ext cx="7040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 smtClean="0">
                <a:ea typeface="宋体" pitchFamily="2" charset="-122"/>
              </a:rPr>
              <a:t>&amp; K</a:t>
            </a:r>
            <a:r>
              <a:rPr lang="en-US" altLang="zh-CN" sz="1800" baseline="-25000" dirty="0" smtClean="0">
                <a:ea typeface="宋体" pitchFamily="2" charset="-122"/>
              </a:rPr>
              <a:t>S</a:t>
            </a:r>
            <a:endParaRPr lang="en-US" altLang="en-US" sz="1800" dirty="0"/>
          </a:p>
        </p:txBody>
      </p:sp>
      <p:sp>
        <p:nvSpPr>
          <p:cNvPr id="64" name="Line 128"/>
          <p:cNvSpPr>
            <a:spLocks noChangeShapeType="1"/>
          </p:cNvSpPr>
          <p:nvPr/>
        </p:nvSpPr>
        <p:spPr bwMode="auto">
          <a:xfrm flipH="1">
            <a:off x="1524000" y="2120900"/>
            <a:ext cx="1074792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0" name="Rectangle 64"/>
          <p:cNvSpPr>
            <a:spLocks noChangeArrowheads="1"/>
          </p:cNvSpPr>
          <p:nvPr/>
        </p:nvSpPr>
        <p:spPr bwMode="auto">
          <a:xfrm>
            <a:off x="1600200" y="1752600"/>
            <a:ext cx="4651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 smtClean="0">
                <a:ea typeface="宋体" pitchFamily="2" charset="-122"/>
              </a:rPr>
              <a:t>K</a:t>
            </a:r>
            <a:r>
              <a:rPr lang="en-US" altLang="zh-CN" sz="1800" baseline="-25000" dirty="0" smtClean="0">
                <a:ea typeface="宋体" pitchFamily="2" charset="-122"/>
              </a:rPr>
              <a:t>R</a:t>
            </a:r>
            <a:endParaRPr lang="en-US" altLang="en-US" sz="1800" dirty="0"/>
          </a:p>
        </p:txBody>
      </p:sp>
      <p:sp>
        <p:nvSpPr>
          <p:cNvPr id="66" name="Line 128"/>
          <p:cNvSpPr>
            <a:spLocks noChangeShapeType="1"/>
          </p:cNvSpPr>
          <p:nvPr/>
        </p:nvSpPr>
        <p:spPr bwMode="auto">
          <a:xfrm flipH="1" flipV="1">
            <a:off x="6629400" y="2147886"/>
            <a:ext cx="10668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2" name="Rectangle 66"/>
          <p:cNvSpPr>
            <a:spLocks noChangeArrowheads="1"/>
          </p:cNvSpPr>
          <p:nvPr/>
        </p:nvSpPr>
        <p:spPr bwMode="auto">
          <a:xfrm>
            <a:off x="7169150" y="1778000"/>
            <a:ext cx="450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ea typeface="宋体" pitchFamily="2" charset="-122"/>
              </a:rPr>
              <a:t>K</a:t>
            </a:r>
            <a:r>
              <a:rPr lang="en-US" altLang="zh-CN" sz="1800" baseline="-25000" dirty="0">
                <a:ea typeface="宋体" pitchFamily="2" charset="-122"/>
              </a:rPr>
              <a:t>S</a:t>
            </a:r>
            <a:endParaRPr lang="en-US" altLang="en-US" sz="1800" dirty="0"/>
          </a:p>
        </p:txBody>
      </p:sp>
      <p:sp>
        <p:nvSpPr>
          <p:cNvPr id="69" name="Line 128"/>
          <p:cNvSpPr>
            <a:spLocks noChangeShapeType="1"/>
          </p:cNvSpPr>
          <p:nvPr/>
        </p:nvSpPr>
        <p:spPr bwMode="auto">
          <a:xfrm flipV="1">
            <a:off x="780214" y="1060450"/>
            <a:ext cx="1962986" cy="635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6" name="Rectangle 70"/>
          <p:cNvSpPr>
            <a:spLocks noChangeArrowheads="1"/>
          </p:cNvSpPr>
          <p:nvPr/>
        </p:nvSpPr>
        <p:spPr bwMode="auto">
          <a:xfrm>
            <a:off x="1056439" y="696913"/>
            <a:ext cx="13612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ea typeface="宋体" pitchFamily="2" charset="-122"/>
              </a:rPr>
              <a:t>witness </a:t>
            </a:r>
            <a:r>
              <a:rPr lang="en-US" altLang="zh-CN" sz="1800" dirty="0">
                <a:ea typeface="宋体" pitchFamily="2" charset="-122"/>
              </a:rPr>
              <a:t>w</a:t>
            </a:r>
            <a:endParaRPr lang="en-US" altLang="en-US" sz="1800" dirty="0"/>
          </a:p>
        </p:txBody>
      </p:sp>
      <p:sp>
        <p:nvSpPr>
          <p:cNvPr id="73" name="Text Box 130"/>
          <p:cNvSpPr txBox="1">
            <a:spLocks noChangeArrowheads="1"/>
          </p:cNvSpPr>
          <p:nvPr/>
        </p:nvSpPr>
        <p:spPr bwMode="auto">
          <a:xfrm>
            <a:off x="8442325" y="833438"/>
            <a:ext cx="396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S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74" name="Line 128"/>
          <p:cNvSpPr>
            <a:spLocks noChangeShapeType="1"/>
          </p:cNvSpPr>
          <p:nvPr/>
        </p:nvSpPr>
        <p:spPr bwMode="auto">
          <a:xfrm flipH="1" flipV="1">
            <a:off x="6496050" y="1066800"/>
            <a:ext cx="173355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0" name="Rectangle 74"/>
          <p:cNvSpPr>
            <a:spLocks noChangeArrowheads="1"/>
          </p:cNvSpPr>
          <p:nvPr/>
        </p:nvSpPr>
        <p:spPr bwMode="auto">
          <a:xfrm>
            <a:off x="6648450" y="685800"/>
            <a:ext cx="159851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ea typeface="宋体" pitchFamily="2" charset="-122"/>
              </a:rPr>
              <a:t>statement </a:t>
            </a:r>
            <a:r>
              <a:rPr lang="en-US" altLang="en-US" sz="1800" dirty="0">
                <a:ea typeface="宋体" pitchFamily="2" charset="-122"/>
              </a:rPr>
              <a:t>x</a:t>
            </a:r>
            <a:endParaRPr lang="en-US" altLang="en-US" sz="1800" dirty="0"/>
          </a:p>
        </p:txBody>
      </p:sp>
      <p:sp>
        <p:nvSpPr>
          <p:cNvPr id="39" name="Oval 38"/>
          <p:cNvSpPr>
            <a:spLocks noChangeArrowheads="1"/>
          </p:cNvSpPr>
          <p:nvPr/>
        </p:nvSpPr>
        <p:spPr bwMode="auto">
          <a:xfrm>
            <a:off x="2030474" y="1752600"/>
            <a:ext cx="712726" cy="404091"/>
          </a:xfrm>
          <a:prstGeom prst="ellipse">
            <a:avLst/>
          </a:prstGeom>
          <a:noFill/>
          <a:ln w="38100" algn="ctr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40" name="Rectangle 3"/>
          <p:cNvSpPr txBox="1">
            <a:spLocks noChangeArrowheads="1"/>
          </p:cNvSpPr>
          <p:nvPr/>
        </p:nvSpPr>
        <p:spPr bwMode="auto">
          <a:xfrm>
            <a:off x="914400" y="2438400"/>
            <a:ext cx="7175500" cy="18288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zh-CN" sz="1800" b="0" kern="0" dirty="0" smtClean="0">
                <a:ea typeface="宋体" pitchFamily="2" charset="-122"/>
                <a:sym typeface="Symbol"/>
              </a:rPr>
              <a:t>Assume </a:t>
            </a:r>
            <a:r>
              <a:rPr lang="en-US" altLang="zh-CN" sz="1800" kern="0" dirty="0" smtClean="0">
                <a:ea typeface="宋体" pitchFamily="2" charset="-122"/>
                <a:sym typeface="Symbol"/>
              </a:rPr>
              <a:t>L</a:t>
            </a:r>
            <a:r>
              <a:rPr lang="en-US" altLang="zh-CN" sz="1800" kern="0" baseline="30000" dirty="0">
                <a:ea typeface="宋体" pitchFamily="2" charset="-122"/>
                <a:sym typeface="Symbol"/>
              </a:rPr>
              <a:t> </a:t>
            </a:r>
            <a:r>
              <a:rPr lang="en-US" altLang="zh-CN" sz="1800" kern="0" dirty="0" smtClean="0">
                <a:ea typeface="宋体" pitchFamily="2" charset="-122"/>
                <a:sym typeface="Symbol"/>
              </a:rPr>
              <a:t>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=   </a:t>
            </a:r>
            <a:r>
              <a:rPr lang="en-US" altLang="zh-CN" sz="1800" kern="0" dirty="0" smtClean="0">
                <a:ea typeface="宋体" pitchFamily="2" charset="-122"/>
                <a:sym typeface="Symbol"/>
              </a:rPr>
              <a:t>{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 </a:t>
            </a:r>
            <a:r>
              <a:rPr lang="en-US" altLang="zh-CN" sz="1800" kern="0" dirty="0" smtClean="0">
                <a:ea typeface="宋体" pitchFamily="2" charset="-122"/>
                <a:sym typeface="Symbol"/>
              </a:rPr>
              <a:t>x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=([</a:t>
            </a:r>
            <a:r>
              <a:rPr lang="en-US" altLang="zh-CN" sz="1800" b="0" kern="0" dirty="0" err="1" smtClean="0">
                <a:ea typeface="宋体" pitchFamily="2" charset="-122"/>
                <a:sym typeface="Symbol"/>
              </a:rPr>
              <a:t>g</a:t>
            </a:r>
            <a:r>
              <a:rPr lang="en-US" altLang="zh-CN" sz="1800" b="0" kern="0" baseline="-25000" dirty="0" err="1" smtClean="0">
                <a:ea typeface="宋体" pitchFamily="2" charset="-122"/>
                <a:sym typeface="Symbol"/>
              </a:rPr>
              <a:t>ij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])  </a:t>
            </a:r>
            <a:r>
              <a:rPr lang="en-US" altLang="zh-CN" sz="1800" b="0" kern="0" dirty="0" err="1" smtClean="0">
                <a:ea typeface="宋体" pitchFamily="2" charset="-122"/>
                <a:sym typeface="Symbol"/>
              </a:rPr>
              <a:t>s.t.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 exits </a:t>
            </a:r>
            <a:r>
              <a:rPr lang="en-US" altLang="zh-CN" sz="1800" kern="0" dirty="0" smtClean="0">
                <a:ea typeface="宋体" pitchFamily="2" charset="-122"/>
                <a:sym typeface="Symbol"/>
              </a:rPr>
              <a:t>w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=[</a:t>
            </a:r>
            <a:r>
              <a:rPr lang="en-US" altLang="zh-CN" sz="1800" b="0" kern="0" dirty="0" err="1" smtClean="0">
                <a:ea typeface="宋体" pitchFamily="2" charset="-122"/>
                <a:sym typeface="Symbol"/>
              </a:rPr>
              <a:t>w</a:t>
            </a:r>
            <a:r>
              <a:rPr lang="en-US" altLang="zh-CN" sz="1800" b="0" kern="0" baseline="-25000" dirty="0" err="1" smtClean="0">
                <a:ea typeface="宋体" pitchFamily="2" charset="-122"/>
                <a:sym typeface="Symbol"/>
              </a:rPr>
              <a:t>j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]  </a:t>
            </a:r>
            <a:r>
              <a:rPr lang="en-US" altLang="zh-CN" sz="1800" b="0" kern="0" dirty="0" err="1" smtClean="0">
                <a:ea typeface="宋体" pitchFamily="2" charset="-122"/>
                <a:sym typeface="Symbol"/>
              </a:rPr>
              <a:t>s.t.</a:t>
            </a:r>
            <a:endParaRPr lang="en-US" altLang="zh-CN" sz="1800" b="0" kern="0" dirty="0" smtClean="0">
              <a:ea typeface="宋体" pitchFamily="2" charset="-122"/>
              <a:sym typeface="Symbol"/>
            </a:endParaRPr>
          </a:p>
          <a:p>
            <a:pPr marL="0" indent="0" eaLnBrk="1" hangingPunct="1">
              <a:lnSpc>
                <a:spcPct val="200000"/>
              </a:lnSpc>
              <a:spcBef>
                <a:spcPts val="0"/>
              </a:spcBef>
              <a:buNone/>
              <a:defRPr/>
            </a:pPr>
            <a:r>
              <a:rPr lang="en-US" altLang="zh-CN" sz="1800" b="0" kern="0" dirty="0" smtClean="0">
                <a:ea typeface="宋体" pitchFamily="2" charset="-122"/>
                <a:sym typeface="Symbol"/>
              </a:rPr>
              <a:t>		   g</a:t>
            </a:r>
            <a:r>
              <a:rPr lang="en-US" altLang="zh-CN" sz="1800" b="0" kern="0" baseline="-25000" dirty="0" smtClean="0">
                <a:ea typeface="宋体" pitchFamily="2" charset="-122"/>
                <a:sym typeface="Symbol"/>
              </a:rPr>
              <a:t>1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=  (g</a:t>
            </a:r>
            <a:r>
              <a:rPr lang="en-US" altLang="zh-CN" sz="1800" b="0" kern="0" baseline="-25000" dirty="0" smtClean="0">
                <a:ea typeface="宋体" pitchFamily="2" charset="-122"/>
                <a:sym typeface="Symbol"/>
              </a:rPr>
              <a:t>11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)</a:t>
            </a:r>
            <a:r>
              <a:rPr lang="en-US" altLang="zh-CN" sz="1800" b="0" kern="0" baseline="30000" dirty="0" smtClean="0">
                <a:ea typeface="宋体" pitchFamily="2" charset="-122"/>
                <a:sym typeface="Symbol"/>
              </a:rPr>
              <a:t>w</a:t>
            </a:r>
            <a:r>
              <a:rPr lang="en-US" altLang="zh-CN" sz="1800" b="0" kern="0" baseline="18000" dirty="0" smtClean="0">
                <a:ea typeface="宋体" pitchFamily="2" charset="-122"/>
                <a:sym typeface="Symbol"/>
              </a:rPr>
              <a:t>1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 (g</a:t>
            </a:r>
            <a:r>
              <a:rPr lang="en-US" altLang="zh-CN" sz="1800" b="0" kern="0" baseline="-25000" dirty="0" smtClean="0">
                <a:ea typeface="宋体" pitchFamily="2" charset="-122"/>
                <a:sym typeface="Symbol"/>
              </a:rPr>
              <a:t>12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)</a:t>
            </a:r>
            <a:r>
              <a:rPr lang="en-US" altLang="zh-CN" sz="1800" b="0" kern="0" baseline="30000" dirty="0" smtClean="0">
                <a:ea typeface="宋体" pitchFamily="2" charset="-122"/>
                <a:sym typeface="Symbol"/>
              </a:rPr>
              <a:t>w</a:t>
            </a:r>
            <a:r>
              <a:rPr lang="en-US" altLang="zh-CN" sz="1800" b="0" kern="0" baseline="18000" dirty="0" smtClean="0">
                <a:ea typeface="宋体" pitchFamily="2" charset="-122"/>
                <a:sym typeface="Symbol"/>
              </a:rPr>
              <a:t>2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</a:t>
            </a:r>
            <a:r>
              <a:rPr lang="en-US" altLang="zh-CN" sz="1800" b="0" kern="0" dirty="0">
                <a:ea typeface="宋体" pitchFamily="2" charset="-122"/>
                <a:sym typeface="Symbol"/>
              </a:rPr>
              <a:t>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…   (g</a:t>
            </a:r>
            <a:r>
              <a:rPr lang="en-US" altLang="zh-CN" sz="1800" b="0" kern="0" baseline="-25000" dirty="0" smtClean="0">
                <a:ea typeface="宋体" pitchFamily="2" charset="-122"/>
                <a:sym typeface="Symbol"/>
              </a:rPr>
              <a:t>1n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)</a:t>
            </a:r>
            <a:r>
              <a:rPr lang="en-US" altLang="zh-CN" sz="1800" b="0" kern="0" baseline="30000" dirty="0" err="1" smtClean="0">
                <a:ea typeface="宋体" pitchFamily="2" charset="-122"/>
                <a:sym typeface="Symbol"/>
              </a:rPr>
              <a:t>w</a:t>
            </a:r>
            <a:r>
              <a:rPr lang="en-US" altLang="zh-CN" sz="1800" b="0" kern="0" baseline="18000" dirty="0" err="1" smtClean="0">
                <a:ea typeface="宋体" pitchFamily="2" charset="-122"/>
                <a:sym typeface="Symbol"/>
              </a:rPr>
              <a:t>n</a:t>
            </a:r>
            <a:endParaRPr lang="en-US" altLang="zh-CN" sz="1800" b="0" kern="0" baseline="18000" dirty="0" smtClean="0">
              <a:ea typeface="宋体" pitchFamily="2" charset="-122"/>
              <a:sym typeface="Symbol"/>
            </a:endParaRP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en-US" altLang="zh-CN" sz="1800" b="0" kern="0" dirty="0" smtClean="0">
                <a:ea typeface="宋体" pitchFamily="2" charset="-122"/>
                <a:sym typeface="Symbol"/>
              </a:rPr>
              <a:t>	</a:t>
            </a:r>
            <a:r>
              <a:rPr lang="en-US" altLang="zh-CN" sz="2400" b="0" kern="0" dirty="0" smtClean="0">
                <a:ea typeface="宋体" pitchFamily="2" charset="-122"/>
                <a:sym typeface="Symbol"/>
              </a:rPr>
              <a:t>	   </a:t>
            </a:r>
            <a:r>
              <a:rPr lang="en-US" altLang="zh-CN" sz="2000" kern="0" dirty="0" smtClean="0">
                <a:ea typeface="宋体" pitchFamily="2" charset="-122"/>
                <a:sym typeface="Symbol"/>
              </a:rPr>
              <a:t>	   	   </a:t>
            </a:r>
            <a:r>
              <a:rPr lang="en-US" altLang="zh-CN" sz="2000" kern="0" dirty="0">
                <a:ea typeface="宋体" pitchFamily="2" charset="-122"/>
                <a:sym typeface="Symbol"/>
              </a:rPr>
              <a:t>	  </a:t>
            </a:r>
            <a:r>
              <a:rPr lang="en-US" altLang="zh-CN" sz="2000" kern="0" dirty="0" smtClean="0">
                <a:ea typeface="宋体" pitchFamily="2" charset="-122"/>
                <a:sym typeface="Symbol"/>
              </a:rPr>
              <a:t>      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zh-CN" sz="1800" b="0" kern="0" dirty="0">
                <a:ea typeface="宋体" pitchFamily="2" charset="-122"/>
                <a:sym typeface="Symbol"/>
              </a:rPr>
              <a:t>	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	   g</a:t>
            </a:r>
            <a:r>
              <a:rPr lang="en-US" altLang="zh-CN" sz="1800" b="0" kern="0" baseline="-25000" dirty="0" smtClean="0">
                <a:ea typeface="宋体" pitchFamily="2" charset="-122"/>
                <a:sym typeface="Symbol"/>
              </a:rPr>
              <a:t>m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</a:t>
            </a:r>
            <a:r>
              <a:rPr lang="en-US" altLang="zh-CN" sz="1800" b="0" kern="0" dirty="0">
                <a:ea typeface="宋体" pitchFamily="2" charset="-122"/>
                <a:sym typeface="Symbol"/>
              </a:rPr>
              <a:t>=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(g</a:t>
            </a:r>
            <a:r>
              <a:rPr lang="en-US" altLang="zh-CN" sz="1800" b="0" kern="0" baseline="-25000" dirty="0" smtClean="0">
                <a:ea typeface="宋体" pitchFamily="2" charset="-122"/>
                <a:sym typeface="Symbol"/>
              </a:rPr>
              <a:t>m1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)</a:t>
            </a:r>
            <a:r>
              <a:rPr lang="en-US" altLang="zh-CN" sz="1800" b="0" kern="0" baseline="30000" dirty="0" smtClean="0">
                <a:ea typeface="宋体" pitchFamily="2" charset="-122"/>
                <a:sym typeface="Symbol"/>
              </a:rPr>
              <a:t>w</a:t>
            </a:r>
            <a:r>
              <a:rPr lang="en-US" altLang="zh-CN" sz="1800" b="0" kern="0" baseline="18000" dirty="0" smtClean="0">
                <a:ea typeface="宋体" pitchFamily="2" charset="-122"/>
                <a:sym typeface="Symbol"/>
              </a:rPr>
              <a:t>1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</a:t>
            </a:r>
            <a:r>
              <a:rPr lang="en-US" altLang="zh-CN" sz="1800" b="0" kern="0" dirty="0">
                <a:ea typeface="宋体" pitchFamily="2" charset="-122"/>
                <a:sym typeface="Symbol"/>
              </a:rPr>
              <a:t>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(g</a:t>
            </a:r>
            <a:r>
              <a:rPr lang="en-US" altLang="zh-CN" sz="1800" b="0" kern="0" baseline="-25000" dirty="0" smtClean="0">
                <a:ea typeface="宋体" pitchFamily="2" charset="-122"/>
                <a:sym typeface="Symbol"/>
              </a:rPr>
              <a:t>m2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)</a:t>
            </a:r>
            <a:r>
              <a:rPr lang="en-US" altLang="zh-CN" sz="1800" b="0" kern="0" baseline="30000" dirty="0" smtClean="0">
                <a:ea typeface="宋体" pitchFamily="2" charset="-122"/>
                <a:sym typeface="Symbol"/>
              </a:rPr>
              <a:t>w</a:t>
            </a:r>
            <a:r>
              <a:rPr lang="en-US" altLang="zh-CN" sz="1800" b="0" kern="0" baseline="18000" dirty="0" smtClean="0">
                <a:ea typeface="宋体" pitchFamily="2" charset="-122"/>
                <a:sym typeface="Symbol"/>
              </a:rPr>
              <a:t>2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</a:t>
            </a:r>
            <a:r>
              <a:rPr lang="en-US" altLang="zh-CN" sz="1800" b="0" kern="0" dirty="0">
                <a:ea typeface="宋体" pitchFamily="2" charset="-122"/>
                <a:sym typeface="Symbol"/>
              </a:rPr>
              <a:t> … 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(g</a:t>
            </a:r>
            <a:r>
              <a:rPr lang="en-US" altLang="zh-CN" sz="1800" b="0" kern="0" baseline="-25000" dirty="0" smtClean="0">
                <a:ea typeface="宋体" pitchFamily="2" charset="-122"/>
                <a:sym typeface="Symbol"/>
              </a:rPr>
              <a:t>1n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)</a:t>
            </a:r>
            <a:r>
              <a:rPr lang="en-US" altLang="zh-CN" sz="1800" b="0" kern="0" baseline="30000" dirty="0" err="1" smtClean="0">
                <a:ea typeface="宋体" pitchFamily="2" charset="-122"/>
                <a:sym typeface="Symbol"/>
              </a:rPr>
              <a:t>w</a:t>
            </a:r>
            <a:r>
              <a:rPr lang="en-US" altLang="zh-CN" sz="1800" b="0" kern="0" baseline="18000" dirty="0" err="1" smtClean="0">
                <a:ea typeface="宋体" pitchFamily="2" charset="-122"/>
                <a:sym typeface="Symbol"/>
              </a:rPr>
              <a:t>n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    </a:t>
            </a:r>
            <a:r>
              <a:rPr lang="en-US" altLang="zh-CN" sz="1800" kern="0" dirty="0" smtClean="0">
                <a:ea typeface="宋体" pitchFamily="2" charset="-122"/>
                <a:sym typeface="Symbol"/>
              </a:rPr>
              <a:t>}</a:t>
            </a:r>
            <a:endParaRPr lang="en-US" altLang="zh-CN" sz="1800" kern="0" dirty="0">
              <a:ea typeface="宋体" pitchFamily="2" charset="-122"/>
              <a:sym typeface="Symbo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14400" y="4953000"/>
            <a:ext cx="7162800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zh-CN" b="0" kern="0" dirty="0" smtClean="0">
                <a:ea typeface="宋体" pitchFamily="2" charset="-122"/>
                <a:sym typeface="Symbol"/>
              </a:rPr>
              <a:t>Smooth Projective Hash Function (SPHF)  </a:t>
            </a:r>
            <a:r>
              <a:rPr lang="en-US" altLang="zh-CN" b="0" kern="0" dirty="0" smtClean="0">
                <a:ea typeface="宋体" pitchFamily="2" charset="-122"/>
                <a:sym typeface="Wingdings 3"/>
              </a:rPr>
              <a:t> </a:t>
            </a:r>
            <a:r>
              <a:rPr lang="en-US" altLang="zh-CN" b="0" kern="0" dirty="0" smtClean="0">
                <a:ea typeface="宋体" pitchFamily="2" charset="-122"/>
                <a:sym typeface="Symbol"/>
              </a:rPr>
              <a:t> Covert COT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zh-CN" b="0" kern="0" dirty="0" smtClean="0">
                <a:solidFill>
                  <a:srgbClr val="CC3300"/>
                </a:solidFill>
                <a:ea typeface="宋体" pitchFamily="2" charset="-122"/>
                <a:sym typeface="Symbol"/>
              </a:rPr>
              <a:t>but no extraction of witness </a:t>
            </a:r>
            <a:r>
              <a:rPr lang="en-US" altLang="zh-CN" kern="0" dirty="0" smtClean="0">
                <a:solidFill>
                  <a:srgbClr val="CC3300"/>
                </a:solidFill>
                <a:ea typeface="宋体" pitchFamily="2" charset="-122"/>
                <a:sym typeface="Symbol"/>
              </a:rPr>
              <a:t>w</a:t>
            </a:r>
            <a:r>
              <a:rPr lang="en-US" altLang="zh-CN" b="0" kern="0" dirty="0" smtClean="0">
                <a:solidFill>
                  <a:srgbClr val="CC3300"/>
                </a:solidFill>
                <a:ea typeface="宋体" pitchFamily="2" charset="-122"/>
                <a:sym typeface="Symbol"/>
              </a:rPr>
              <a:t> from covertness-breaking R</a:t>
            </a:r>
            <a:endParaRPr lang="en-US" altLang="zh-CN" b="0" kern="0" dirty="0">
              <a:solidFill>
                <a:srgbClr val="CC3300"/>
              </a:solidFill>
              <a:ea typeface="宋体" pitchFamily="2" charset="-122"/>
              <a:sym typeface="Symbo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33600" y="4278868"/>
            <a:ext cx="5867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0" kern="0" dirty="0" smtClean="0">
                <a:solidFill>
                  <a:srgbClr val="6666FF"/>
                </a:solidFill>
                <a:ea typeface="宋体" pitchFamily="2" charset="-122"/>
                <a:sym typeface="Symbol"/>
              </a:rPr>
              <a:t> </a:t>
            </a:r>
            <a:r>
              <a:rPr lang="en-US" altLang="zh-CN" sz="1600" b="0" kern="0" dirty="0" smtClean="0">
                <a:solidFill>
                  <a:srgbClr val="6666FF"/>
                </a:solidFill>
                <a:ea typeface="宋体" pitchFamily="2" charset="-122"/>
                <a:sym typeface="Symbol"/>
              </a:rPr>
              <a:t>[ + additive and multiplicative relations between </a:t>
            </a:r>
            <a:r>
              <a:rPr lang="en-US" altLang="zh-CN" sz="1600" b="0" kern="0" dirty="0" err="1" smtClean="0">
                <a:solidFill>
                  <a:srgbClr val="6666FF"/>
                </a:solidFill>
                <a:ea typeface="宋体" pitchFamily="2" charset="-122"/>
                <a:sym typeface="Symbol"/>
              </a:rPr>
              <a:t>a</a:t>
            </a:r>
            <a:r>
              <a:rPr lang="en-US" altLang="zh-CN" sz="1600" b="0" kern="0" baseline="-25000" dirty="0" err="1" smtClean="0">
                <a:solidFill>
                  <a:srgbClr val="6666FF"/>
                </a:solidFill>
                <a:ea typeface="宋体" pitchFamily="2" charset="-122"/>
                <a:sym typeface="Symbol"/>
              </a:rPr>
              <a:t>j</a:t>
            </a:r>
            <a:r>
              <a:rPr lang="en-US" altLang="zh-CN" sz="1600" b="0" kern="0" dirty="0" err="1" smtClean="0">
                <a:solidFill>
                  <a:srgbClr val="6666FF"/>
                </a:solidFill>
                <a:ea typeface="宋体" pitchFamily="2" charset="-122"/>
                <a:sym typeface="Symbol"/>
              </a:rPr>
              <a:t>’s</a:t>
            </a:r>
            <a:r>
              <a:rPr lang="en-US" altLang="zh-CN" sz="1600" b="0" kern="0" dirty="0" smtClean="0">
                <a:solidFill>
                  <a:srgbClr val="6666FF"/>
                </a:solidFill>
                <a:ea typeface="宋体" pitchFamily="2" charset="-122"/>
                <a:sym typeface="Symbol"/>
              </a:rPr>
              <a:t> ]</a:t>
            </a:r>
            <a:endParaRPr lang="en-US" sz="1600" dirty="0"/>
          </a:p>
        </p:txBody>
      </p:sp>
      <p:sp>
        <p:nvSpPr>
          <p:cNvPr id="42" name="Oval 41"/>
          <p:cNvSpPr>
            <a:spLocks noChangeArrowheads="1"/>
          </p:cNvSpPr>
          <p:nvPr/>
        </p:nvSpPr>
        <p:spPr bwMode="auto">
          <a:xfrm>
            <a:off x="2035222" y="755125"/>
            <a:ext cx="332492" cy="275999"/>
          </a:xfrm>
          <a:prstGeom prst="ellipse">
            <a:avLst/>
          </a:prstGeom>
          <a:noFill/>
          <a:ln w="38100" algn="ctr">
            <a:solidFill>
              <a:srgbClr val="CC33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44" name="Rectangle 2"/>
          <p:cNvSpPr txBox="1">
            <a:spLocks noChangeArrowheads="1"/>
          </p:cNvSpPr>
          <p:nvPr/>
        </p:nvSpPr>
        <p:spPr bwMode="auto">
          <a:xfrm>
            <a:off x="386151" y="65315"/>
            <a:ext cx="8211386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zh-CN" sz="2800" b="0" kern="0" dirty="0" smtClean="0">
                <a:solidFill>
                  <a:srgbClr val="006666"/>
                </a:solidFill>
                <a:ea typeface="宋体" pitchFamily="2" charset="-122"/>
              </a:rPr>
              <a:t>Constructing Covert </a:t>
            </a:r>
            <a:r>
              <a:rPr lang="en-US" altLang="zh-CN" sz="2800" b="0" kern="0" dirty="0">
                <a:solidFill>
                  <a:srgbClr val="006666"/>
                </a:solidFill>
                <a:ea typeface="宋体" pitchFamily="2" charset="-122"/>
              </a:rPr>
              <a:t>COT for </a:t>
            </a:r>
            <a:r>
              <a:rPr lang="en-US" altLang="zh-CN" sz="2400" kern="0" dirty="0" err="1" smtClean="0">
                <a:solidFill>
                  <a:srgbClr val="006666"/>
                </a:solidFill>
                <a:latin typeface="+mn-lt"/>
                <a:ea typeface="宋体" pitchFamily="2" charset="-122"/>
              </a:rPr>
              <a:t>L</a:t>
            </a:r>
            <a:r>
              <a:rPr lang="en-US" altLang="zh-CN" sz="2400" kern="0" baseline="30000" dirty="0" err="1" smtClean="0">
                <a:solidFill>
                  <a:srgbClr val="006666"/>
                </a:solidFill>
                <a:latin typeface="+mn-lt"/>
                <a:ea typeface="宋体" pitchFamily="2" charset="-122"/>
              </a:rPr>
              <a:t>ComCert</a:t>
            </a:r>
            <a:endParaRPr lang="en-US" altLang="zh-CN" sz="2400" kern="0" baseline="30000" dirty="0" smtClean="0">
              <a:solidFill>
                <a:srgbClr val="006666"/>
              </a:solidFill>
              <a:latin typeface="+mn-lt"/>
              <a:ea typeface="宋体" pitchFamily="2" charset="-122"/>
            </a:endParaRPr>
          </a:p>
          <a:p>
            <a:pPr algn="ctr" eaLnBrk="1" hangingPunct="1">
              <a:defRPr/>
            </a:pPr>
            <a:r>
              <a:rPr lang="en-US" altLang="zh-CN" sz="2800" b="0" kern="0" dirty="0" smtClean="0">
                <a:solidFill>
                  <a:srgbClr val="006666"/>
                </a:solidFill>
                <a:ea typeface="宋体" pitchFamily="2" charset="-122"/>
              </a:rPr>
              <a:t>	</a:t>
            </a:r>
          </a:p>
        </p:txBody>
      </p:sp>
      <p:sp>
        <p:nvSpPr>
          <p:cNvPr id="46" name="Text Box 131"/>
          <p:cNvSpPr txBox="1">
            <a:spLocks noChangeArrowheads="1"/>
          </p:cNvSpPr>
          <p:nvPr/>
        </p:nvSpPr>
        <p:spPr bwMode="auto">
          <a:xfrm>
            <a:off x="2895600" y="1007270"/>
            <a:ext cx="3448049" cy="114647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1200"/>
              </a:spcAft>
              <a:defRPr/>
            </a:pPr>
            <a:r>
              <a:rPr lang="en-US" altLang="zh-CN" sz="2000" dirty="0" smtClean="0">
                <a:latin typeface="Verdana" pitchFamily="34" charset="0"/>
                <a:ea typeface="宋体" pitchFamily="2" charset="-122"/>
              </a:rPr>
              <a:t>F</a:t>
            </a:r>
            <a:r>
              <a:rPr lang="en-US" altLang="zh-CN" sz="2000" baseline="-25000" dirty="0" smtClean="0">
                <a:latin typeface="Verdana" pitchFamily="34" charset="0"/>
                <a:ea typeface="宋体" pitchFamily="2" charset="-122"/>
              </a:rPr>
              <a:t>COT for L</a:t>
            </a:r>
          </a:p>
          <a:p>
            <a:pPr algn="ctr">
              <a:spcBef>
                <a:spcPts val="0"/>
              </a:spcBef>
              <a:spcAft>
                <a:spcPts val="300"/>
              </a:spcAft>
              <a:defRPr/>
            </a:pP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If w witness for x in L</a:t>
            </a:r>
          </a:p>
          <a:p>
            <a:pPr algn="ctr">
              <a:spcBef>
                <a:spcPts val="0"/>
              </a:spcBef>
              <a:spcAft>
                <a:spcPts val="300"/>
              </a:spcAft>
              <a:defRPr/>
            </a:pP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then 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</a:rPr>
              <a:t>K</a:t>
            </a:r>
            <a:r>
              <a:rPr lang="en-US" altLang="zh-CN" baseline="-25000" dirty="0" smtClean="0">
                <a:latin typeface="Verdana" pitchFamily="34" charset="0"/>
                <a:ea typeface="宋体" pitchFamily="2" charset="-122"/>
              </a:rPr>
              <a:t>R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=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</a:rPr>
              <a:t>K</a:t>
            </a:r>
            <a:r>
              <a:rPr lang="en-US" altLang="zh-CN" baseline="-25000" dirty="0" smtClean="0">
                <a:latin typeface="Verdana" pitchFamily="34" charset="0"/>
                <a:ea typeface="宋体" pitchFamily="2" charset="-122"/>
              </a:rPr>
              <a:t>S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, o/w  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</a:rPr>
              <a:t>K</a:t>
            </a:r>
            <a:r>
              <a:rPr lang="en-US" altLang="zh-CN" baseline="-25000" dirty="0" smtClean="0">
                <a:latin typeface="Verdana" pitchFamily="34" charset="0"/>
                <a:ea typeface="宋体" pitchFamily="2" charset="-122"/>
              </a:rPr>
              <a:t>R 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</a:t>
            </a:r>
            <a:r>
              <a:rPr lang="en-US" altLang="zh-CN" baseline="-25000" dirty="0">
                <a:latin typeface="Verdana" pitchFamily="34" charset="0"/>
                <a:ea typeface="宋体" pitchFamily="2" charset="-122"/>
              </a:rPr>
              <a:t> 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</a:rPr>
              <a:t>K</a:t>
            </a:r>
            <a:r>
              <a:rPr lang="en-US" altLang="zh-CN" baseline="-25000" dirty="0" smtClean="0">
                <a:latin typeface="Verdana" pitchFamily="34" charset="0"/>
                <a:ea typeface="宋体" pitchFamily="2" charset="-122"/>
              </a:rPr>
              <a:t>S</a:t>
            </a:r>
            <a:endParaRPr lang="en-US" altLang="zh-CN" sz="300" b="0" dirty="0" smtClean="0">
              <a:latin typeface="Verdana" pitchFamily="34" charset="0"/>
              <a:ea typeface="宋体" pitchFamily="2" charset="-122"/>
            </a:endParaRPr>
          </a:p>
        </p:txBody>
      </p:sp>
      <p:sp>
        <p:nvSpPr>
          <p:cNvPr id="48" name="Text Box 130"/>
          <p:cNvSpPr txBox="1">
            <a:spLocks noChangeArrowheads="1"/>
          </p:cNvSpPr>
          <p:nvPr/>
        </p:nvSpPr>
        <p:spPr bwMode="auto">
          <a:xfrm>
            <a:off x="323014" y="833438"/>
            <a:ext cx="400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 dirty="0">
                <a:solidFill>
                  <a:srgbClr val="000066"/>
                </a:solidFill>
                <a:ea typeface="宋体" pitchFamily="2" charset="-122"/>
              </a:rPr>
              <a:t>R</a:t>
            </a:r>
            <a:endParaRPr lang="en-US" altLang="zh-CN" sz="1800" b="0" baseline="-25000" dirty="0">
              <a:solidFill>
                <a:srgbClr val="000066"/>
              </a:solidFill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7300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 animBg="1"/>
      <p:bldP spid="2" grpId="0" uiExpand="1" build="p" animBg="1"/>
      <p:bldP spid="4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 Box 130"/>
          <p:cNvSpPr txBox="1">
            <a:spLocks noChangeArrowheads="1"/>
          </p:cNvSpPr>
          <p:nvPr/>
        </p:nvSpPr>
        <p:spPr bwMode="auto">
          <a:xfrm>
            <a:off x="323014" y="833438"/>
            <a:ext cx="400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 dirty="0">
                <a:solidFill>
                  <a:srgbClr val="000066"/>
                </a:solidFill>
                <a:ea typeface="宋体" pitchFamily="2" charset="-122"/>
              </a:rPr>
              <a:t>R</a:t>
            </a:r>
            <a:endParaRPr lang="en-US" altLang="zh-CN" sz="1800" b="0" baseline="-25000" dirty="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79" name="Rectangle 2"/>
          <p:cNvSpPr>
            <a:spLocks noChangeArrowheads="1"/>
          </p:cNvSpPr>
          <p:nvPr/>
        </p:nvSpPr>
        <p:spPr bwMode="auto">
          <a:xfrm>
            <a:off x="709749" y="2438400"/>
            <a:ext cx="3505200" cy="4038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45" name="Rectangle 2"/>
          <p:cNvSpPr txBox="1">
            <a:spLocks noChangeArrowheads="1"/>
          </p:cNvSpPr>
          <p:nvPr/>
        </p:nvSpPr>
        <p:spPr bwMode="auto">
          <a:xfrm>
            <a:off x="152400" y="65315"/>
            <a:ext cx="8839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zh-CN" sz="2800" b="0" kern="0" dirty="0" smtClean="0">
                <a:solidFill>
                  <a:srgbClr val="006666"/>
                </a:solidFill>
                <a:ea typeface="宋体" pitchFamily="2" charset="-122"/>
              </a:rPr>
              <a:t>Compiler from ZKPK</a:t>
            </a:r>
            <a:r>
              <a:rPr lang="en-US" altLang="zh-CN" sz="2800" b="0" kern="0" baseline="30000" dirty="0" smtClean="0">
                <a:solidFill>
                  <a:srgbClr val="006666"/>
                </a:solidFill>
                <a:ea typeface="宋体" pitchFamily="2" charset="-122"/>
              </a:rPr>
              <a:t>+</a:t>
            </a:r>
            <a:r>
              <a:rPr lang="en-US" altLang="zh-CN" sz="2800" b="0" kern="0" dirty="0" smtClean="0">
                <a:solidFill>
                  <a:srgbClr val="006666"/>
                </a:solidFill>
                <a:ea typeface="宋体" pitchFamily="2" charset="-122"/>
              </a:rPr>
              <a:t> </a:t>
            </a:r>
            <a:r>
              <a:rPr lang="en-US" altLang="zh-CN" sz="2800" b="0" kern="0" dirty="0">
                <a:solidFill>
                  <a:srgbClr val="006666"/>
                </a:solidFill>
                <a:latin typeface="Verdana" pitchFamily="34" charset="0"/>
                <a:ea typeface="宋体" pitchFamily="2" charset="-122"/>
              </a:rPr>
              <a:t>for </a:t>
            </a:r>
            <a:r>
              <a:rPr lang="en-US" altLang="zh-CN" sz="2400" kern="0" dirty="0" err="1">
                <a:solidFill>
                  <a:srgbClr val="006666"/>
                </a:solidFill>
                <a:latin typeface="Verdana"/>
                <a:ea typeface="宋体" pitchFamily="2" charset="-122"/>
              </a:rPr>
              <a:t>L</a:t>
            </a:r>
            <a:r>
              <a:rPr lang="en-US" altLang="zh-CN" sz="2400" kern="0" baseline="30000" dirty="0" err="1">
                <a:solidFill>
                  <a:srgbClr val="006666"/>
                </a:solidFill>
                <a:latin typeface="Verdana"/>
                <a:ea typeface="宋体" pitchFamily="2" charset="-122"/>
              </a:rPr>
              <a:t>ComCert</a:t>
            </a:r>
            <a:r>
              <a:rPr lang="en-US" altLang="zh-CN" sz="2400" kern="0" baseline="30000" dirty="0">
                <a:solidFill>
                  <a:srgbClr val="006666"/>
                </a:solidFill>
                <a:latin typeface="Verdana"/>
                <a:ea typeface="宋体" pitchFamily="2" charset="-122"/>
              </a:rPr>
              <a:t> </a:t>
            </a:r>
            <a:r>
              <a:rPr lang="en-US" altLang="zh-CN" sz="2800" b="0" kern="0" dirty="0" smtClean="0">
                <a:solidFill>
                  <a:srgbClr val="006666"/>
                </a:solidFill>
                <a:ea typeface="宋体" pitchFamily="2" charset="-122"/>
              </a:rPr>
              <a:t> to Covert COT</a:t>
            </a:r>
          </a:p>
          <a:p>
            <a:pPr algn="ctr" eaLnBrk="1" hangingPunct="1">
              <a:defRPr/>
            </a:pPr>
            <a:r>
              <a:rPr lang="en-US" altLang="zh-CN" sz="2800" b="0" kern="0" dirty="0" smtClean="0">
                <a:solidFill>
                  <a:srgbClr val="006666"/>
                </a:solidFill>
                <a:ea typeface="宋体" pitchFamily="2" charset="-122"/>
              </a:rPr>
              <a:t>	</a:t>
            </a:r>
            <a:endParaRPr lang="en-US" altLang="zh-CN" sz="1600" b="1" kern="0" baseline="30000" dirty="0" smtClean="0">
              <a:latin typeface="+mn-lt"/>
              <a:ea typeface="宋体" pitchFamily="2" charset="-122"/>
            </a:endParaRPr>
          </a:p>
        </p:txBody>
      </p:sp>
      <p:sp>
        <p:nvSpPr>
          <p:cNvPr id="46" name="Line 128"/>
          <p:cNvSpPr>
            <a:spLocks noChangeShapeType="1"/>
          </p:cNvSpPr>
          <p:nvPr/>
        </p:nvSpPr>
        <p:spPr bwMode="auto">
          <a:xfrm flipH="1">
            <a:off x="1524000" y="2120900"/>
            <a:ext cx="1074792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Rectangle 64"/>
          <p:cNvSpPr>
            <a:spLocks noChangeArrowheads="1"/>
          </p:cNvSpPr>
          <p:nvPr/>
        </p:nvSpPr>
        <p:spPr bwMode="auto">
          <a:xfrm>
            <a:off x="1600200" y="1752600"/>
            <a:ext cx="4651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 smtClean="0">
                <a:ea typeface="宋体" pitchFamily="2" charset="-122"/>
              </a:rPr>
              <a:t>K</a:t>
            </a:r>
            <a:r>
              <a:rPr lang="en-US" altLang="zh-CN" sz="1800" baseline="-25000" dirty="0" smtClean="0">
                <a:ea typeface="宋体" pitchFamily="2" charset="-122"/>
              </a:rPr>
              <a:t>R</a:t>
            </a:r>
            <a:endParaRPr lang="en-US" altLang="en-US" sz="1800" dirty="0"/>
          </a:p>
        </p:txBody>
      </p:sp>
      <p:sp>
        <p:nvSpPr>
          <p:cNvPr id="48" name="Line 128"/>
          <p:cNvSpPr>
            <a:spLocks noChangeShapeType="1"/>
          </p:cNvSpPr>
          <p:nvPr/>
        </p:nvSpPr>
        <p:spPr bwMode="auto">
          <a:xfrm flipH="1" flipV="1">
            <a:off x="6629400" y="2147886"/>
            <a:ext cx="10668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Rectangle 66"/>
          <p:cNvSpPr>
            <a:spLocks noChangeArrowheads="1"/>
          </p:cNvSpPr>
          <p:nvPr/>
        </p:nvSpPr>
        <p:spPr bwMode="auto">
          <a:xfrm>
            <a:off x="7169150" y="1778000"/>
            <a:ext cx="450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ea typeface="宋体" pitchFamily="2" charset="-122"/>
              </a:rPr>
              <a:t>K</a:t>
            </a:r>
            <a:r>
              <a:rPr lang="en-US" altLang="zh-CN" sz="1800" baseline="-25000" dirty="0">
                <a:ea typeface="宋体" pitchFamily="2" charset="-122"/>
              </a:rPr>
              <a:t>S</a:t>
            </a:r>
            <a:endParaRPr lang="en-US" altLang="en-US" sz="1800" dirty="0"/>
          </a:p>
        </p:txBody>
      </p:sp>
      <p:sp>
        <p:nvSpPr>
          <p:cNvPr id="50" name="Line 128"/>
          <p:cNvSpPr>
            <a:spLocks noChangeShapeType="1"/>
          </p:cNvSpPr>
          <p:nvPr/>
        </p:nvSpPr>
        <p:spPr bwMode="auto">
          <a:xfrm flipV="1">
            <a:off x="780214" y="1060450"/>
            <a:ext cx="1962986" cy="635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Rectangle 70"/>
          <p:cNvSpPr>
            <a:spLocks noChangeArrowheads="1"/>
          </p:cNvSpPr>
          <p:nvPr/>
        </p:nvSpPr>
        <p:spPr bwMode="auto">
          <a:xfrm>
            <a:off x="1056439" y="696913"/>
            <a:ext cx="13612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ea typeface="宋体" pitchFamily="2" charset="-122"/>
              </a:rPr>
              <a:t>witness </a:t>
            </a:r>
            <a:r>
              <a:rPr lang="en-US" altLang="zh-CN" sz="1800" dirty="0">
                <a:ea typeface="宋体" pitchFamily="2" charset="-122"/>
              </a:rPr>
              <a:t>w</a:t>
            </a:r>
            <a:endParaRPr lang="en-US" altLang="en-US" sz="1800" dirty="0"/>
          </a:p>
        </p:txBody>
      </p:sp>
      <p:sp>
        <p:nvSpPr>
          <p:cNvPr id="54" name="Text Box 130"/>
          <p:cNvSpPr txBox="1">
            <a:spLocks noChangeArrowheads="1"/>
          </p:cNvSpPr>
          <p:nvPr/>
        </p:nvSpPr>
        <p:spPr bwMode="auto">
          <a:xfrm>
            <a:off x="8442325" y="833438"/>
            <a:ext cx="396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S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55" name="Line 128"/>
          <p:cNvSpPr>
            <a:spLocks noChangeShapeType="1"/>
          </p:cNvSpPr>
          <p:nvPr/>
        </p:nvSpPr>
        <p:spPr bwMode="auto">
          <a:xfrm flipH="1" flipV="1">
            <a:off x="6496050" y="1066800"/>
            <a:ext cx="173355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Rectangle 74"/>
          <p:cNvSpPr>
            <a:spLocks noChangeArrowheads="1"/>
          </p:cNvSpPr>
          <p:nvPr/>
        </p:nvSpPr>
        <p:spPr bwMode="auto">
          <a:xfrm>
            <a:off x="6648450" y="685800"/>
            <a:ext cx="159851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ea typeface="宋体" pitchFamily="2" charset="-122"/>
              </a:rPr>
              <a:t>statement </a:t>
            </a:r>
            <a:r>
              <a:rPr lang="en-US" altLang="en-US" sz="1800" dirty="0">
                <a:ea typeface="宋体" pitchFamily="2" charset="-122"/>
              </a:rPr>
              <a:t>x</a:t>
            </a:r>
            <a:endParaRPr lang="en-US" altLang="en-US" sz="1800" dirty="0"/>
          </a:p>
        </p:txBody>
      </p:sp>
      <p:sp>
        <p:nvSpPr>
          <p:cNvPr id="63" name="Text Box 131"/>
          <p:cNvSpPr txBox="1">
            <a:spLocks noChangeArrowheads="1"/>
          </p:cNvSpPr>
          <p:nvPr/>
        </p:nvSpPr>
        <p:spPr bwMode="auto">
          <a:xfrm>
            <a:off x="2895600" y="1007270"/>
            <a:ext cx="3448049" cy="114647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1200"/>
              </a:spcAft>
              <a:defRPr/>
            </a:pPr>
            <a:r>
              <a:rPr lang="en-US" altLang="zh-CN" sz="2000" dirty="0" smtClean="0">
                <a:latin typeface="Verdana" pitchFamily="34" charset="0"/>
                <a:ea typeface="宋体" pitchFamily="2" charset="-122"/>
              </a:rPr>
              <a:t>F</a:t>
            </a:r>
            <a:r>
              <a:rPr lang="en-US" altLang="zh-CN" sz="2000" baseline="-25000" dirty="0" smtClean="0">
                <a:latin typeface="Verdana" pitchFamily="34" charset="0"/>
                <a:ea typeface="宋体" pitchFamily="2" charset="-122"/>
              </a:rPr>
              <a:t>COT for L</a:t>
            </a:r>
          </a:p>
          <a:p>
            <a:pPr algn="ctr">
              <a:spcBef>
                <a:spcPts val="0"/>
              </a:spcBef>
              <a:spcAft>
                <a:spcPts val="300"/>
              </a:spcAft>
              <a:defRPr/>
            </a:pP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If w witness for x in L</a:t>
            </a:r>
          </a:p>
          <a:p>
            <a:pPr algn="ctr">
              <a:spcBef>
                <a:spcPts val="0"/>
              </a:spcBef>
              <a:spcAft>
                <a:spcPts val="300"/>
              </a:spcAft>
              <a:defRPr/>
            </a:pP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then 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</a:rPr>
              <a:t>K</a:t>
            </a:r>
            <a:r>
              <a:rPr lang="en-US" altLang="zh-CN" baseline="-25000" dirty="0" smtClean="0">
                <a:latin typeface="Verdana" pitchFamily="34" charset="0"/>
                <a:ea typeface="宋体" pitchFamily="2" charset="-122"/>
              </a:rPr>
              <a:t>R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=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</a:rPr>
              <a:t>K</a:t>
            </a:r>
            <a:r>
              <a:rPr lang="en-US" altLang="zh-CN" baseline="-25000" dirty="0" smtClean="0">
                <a:latin typeface="Verdana" pitchFamily="34" charset="0"/>
                <a:ea typeface="宋体" pitchFamily="2" charset="-122"/>
              </a:rPr>
              <a:t>S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, o/w  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</a:rPr>
              <a:t>K</a:t>
            </a:r>
            <a:r>
              <a:rPr lang="en-US" altLang="zh-CN" baseline="-25000" dirty="0" smtClean="0">
                <a:latin typeface="Verdana" pitchFamily="34" charset="0"/>
                <a:ea typeface="宋体" pitchFamily="2" charset="-122"/>
              </a:rPr>
              <a:t>S 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</a:t>
            </a:r>
            <a:r>
              <a:rPr lang="en-US" altLang="zh-CN" baseline="-25000" dirty="0">
                <a:latin typeface="Verdana" pitchFamily="34" charset="0"/>
                <a:ea typeface="宋体" pitchFamily="2" charset="-122"/>
              </a:rPr>
              <a:t> 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</a:rPr>
              <a:t>K</a:t>
            </a:r>
            <a:r>
              <a:rPr lang="en-US" altLang="zh-CN" baseline="-25000" dirty="0" smtClean="0">
                <a:latin typeface="Verdana" pitchFamily="34" charset="0"/>
                <a:ea typeface="宋体" pitchFamily="2" charset="-122"/>
              </a:rPr>
              <a:t>R</a:t>
            </a:r>
            <a:endParaRPr lang="en-US" altLang="zh-CN" sz="300" b="0" dirty="0" smtClean="0">
              <a:latin typeface="Verdana" pitchFamily="34" charset="0"/>
              <a:ea typeface="宋体" pitchFamily="2" charset="-122"/>
            </a:endParaRPr>
          </a:p>
        </p:txBody>
      </p:sp>
      <p:sp>
        <p:nvSpPr>
          <p:cNvPr id="65" name="Line 128"/>
          <p:cNvSpPr>
            <a:spLocks noChangeShapeType="1"/>
          </p:cNvSpPr>
          <p:nvPr/>
        </p:nvSpPr>
        <p:spPr bwMode="auto">
          <a:xfrm flipV="1">
            <a:off x="1566163" y="3882667"/>
            <a:ext cx="1962986" cy="0"/>
          </a:xfrm>
          <a:prstGeom prst="line">
            <a:avLst/>
          </a:prstGeom>
          <a:ln>
            <a:solidFill>
              <a:schemeClr val="tx1"/>
            </a:solidFill>
            <a:headEnd/>
            <a:tailEnd type="arrow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67" name="Rectangle 64"/>
          <p:cNvSpPr>
            <a:spLocks noChangeArrowheads="1"/>
          </p:cNvSpPr>
          <p:nvPr/>
        </p:nvSpPr>
        <p:spPr bwMode="auto">
          <a:xfrm>
            <a:off x="2272938" y="3429000"/>
            <a:ext cx="1143000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en-US" sz="1800" b="0" dirty="0" smtClean="0">
                <a:ea typeface="宋体" pitchFamily="2" charset="-122"/>
              </a:rPr>
              <a:t>a =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g</a:t>
            </a:r>
            <a:r>
              <a:rPr lang="en-US" altLang="zh-CN" sz="2000" b="0" kern="0" baseline="30000" dirty="0" smtClean="0">
                <a:ea typeface="宋体" pitchFamily="2" charset="-122"/>
                <a:sym typeface="Symbol"/>
              </a:rPr>
              <a:t>r</a:t>
            </a:r>
            <a:endParaRPr lang="en-US" altLang="en-US" sz="1800" dirty="0"/>
          </a:p>
        </p:txBody>
      </p:sp>
      <p:sp>
        <p:nvSpPr>
          <p:cNvPr id="68" name="Rectangle 3"/>
          <p:cNvSpPr txBox="1">
            <a:spLocks noChangeArrowheads="1"/>
          </p:cNvSpPr>
          <p:nvPr/>
        </p:nvSpPr>
        <p:spPr bwMode="auto">
          <a:xfrm>
            <a:off x="4609012" y="2438400"/>
            <a:ext cx="4167051" cy="5334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zh-CN" sz="1800" kern="0" dirty="0" smtClean="0">
                <a:ea typeface="宋体" pitchFamily="2" charset="-122"/>
                <a:sym typeface="Symbol"/>
              </a:rPr>
              <a:t>L 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=  </a:t>
            </a:r>
            <a:r>
              <a:rPr lang="en-US" altLang="zh-CN" sz="1800" kern="0" dirty="0" smtClean="0">
                <a:ea typeface="宋体" pitchFamily="2" charset="-122"/>
                <a:sym typeface="Symbol"/>
              </a:rPr>
              <a:t>{ x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 </a:t>
            </a:r>
            <a:r>
              <a:rPr lang="en-US" altLang="zh-CN" sz="1800" b="0" kern="0" dirty="0" err="1" smtClean="0">
                <a:ea typeface="宋体" pitchFamily="2" charset="-122"/>
                <a:sym typeface="Symbol"/>
              </a:rPr>
              <a:t>s.t.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 </a:t>
            </a:r>
            <a:r>
              <a:rPr lang="en-US" altLang="zh-CN" sz="1800" kern="0" dirty="0" smtClean="0">
                <a:ea typeface="宋体" pitchFamily="2" charset="-122"/>
                <a:sym typeface="Symbol"/>
              </a:rPr>
              <a:t>w  </a:t>
            </a:r>
            <a:r>
              <a:rPr lang="en-US" altLang="zh-CN" sz="1800" b="0" kern="0" dirty="0" err="1" smtClean="0">
                <a:ea typeface="宋体" pitchFamily="2" charset="-122"/>
                <a:sym typeface="Symbol"/>
              </a:rPr>
              <a:t>s.t.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 </a:t>
            </a:r>
            <a:r>
              <a:rPr lang="en-US" altLang="zh-CN" sz="1800" kern="0" dirty="0" smtClean="0">
                <a:ea typeface="宋体" pitchFamily="2" charset="-122"/>
                <a:sym typeface="Symbol"/>
              </a:rPr>
              <a:t>x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= </a:t>
            </a:r>
            <a:r>
              <a:rPr lang="en-US" altLang="zh-CN" sz="1800" b="0" kern="0" dirty="0" err="1" smtClean="0">
                <a:ea typeface="宋体" pitchFamily="2" charset="-122"/>
                <a:sym typeface="Symbol"/>
              </a:rPr>
              <a:t>g</a:t>
            </a:r>
            <a:r>
              <a:rPr lang="en-US" altLang="zh-CN" sz="1800" b="0" kern="0" baseline="30000" dirty="0" err="1" smtClean="0">
                <a:ea typeface="宋体" pitchFamily="2" charset="-122"/>
                <a:sym typeface="Symbol"/>
              </a:rPr>
              <a:t>w</a:t>
            </a:r>
            <a:r>
              <a:rPr lang="en-US" altLang="zh-CN" sz="1800" kern="0" dirty="0">
                <a:ea typeface="宋体" pitchFamily="2" charset="-122"/>
                <a:sym typeface="Symbol"/>
              </a:rPr>
              <a:t> </a:t>
            </a:r>
            <a:r>
              <a:rPr lang="en-US" altLang="zh-CN" sz="1800" kern="0" dirty="0" smtClean="0">
                <a:ea typeface="宋体" pitchFamily="2" charset="-122"/>
                <a:sym typeface="Symbol"/>
              </a:rPr>
              <a:t>}</a:t>
            </a:r>
            <a:endParaRPr lang="en-US" altLang="zh-CN" sz="1800" kern="0" dirty="0">
              <a:ea typeface="宋体" pitchFamily="2" charset="-122"/>
              <a:sym typeface="Symbol"/>
            </a:endParaRPr>
          </a:p>
        </p:txBody>
      </p:sp>
      <p:sp>
        <p:nvSpPr>
          <p:cNvPr id="71" name="Line 128"/>
          <p:cNvSpPr>
            <a:spLocks noChangeShapeType="1"/>
          </p:cNvSpPr>
          <p:nvPr/>
        </p:nvSpPr>
        <p:spPr bwMode="auto">
          <a:xfrm>
            <a:off x="1566163" y="4330337"/>
            <a:ext cx="1949923" cy="0"/>
          </a:xfrm>
          <a:prstGeom prst="line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2129062" y="3899263"/>
            <a:ext cx="942887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 smtClean="0">
                <a:ea typeface="宋体" pitchFamily="2" charset="-122"/>
              </a:rPr>
              <a:t>e </a:t>
            </a:r>
            <a:r>
              <a:rPr lang="en-US" altLang="zh-CN" sz="1800" b="0" dirty="0" smtClean="0">
                <a:ea typeface="宋体" pitchFamily="2" charset="-122"/>
                <a:sym typeface="Symbol"/>
              </a:rPr>
              <a:t> $ </a:t>
            </a:r>
            <a:endParaRPr lang="en-US" altLang="en-US" sz="1800" dirty="0"/>
          </a:p>
        </p:txBody>
      </p:sp>
      <p:sp>
        <p:nvSpPr>
          <p:cNvPr id="77" name="Line 128"/>
          <p:cNvSpPr>
            <a:spLocks noChangeShapeType="1"/>
          </p:cNvSpPr>
          <p:nvPr/>
        </p:nvSpPr>
        <p:spPr bwMode="auto">
          <a:xfrm flipV="1">
            <a:off x="1579226" y="4812880"/>
            <a:ext cx="1962986" cy="0"/>
          </a:xfrm>
          <a:prstGeom prst="line">
            <a:avLst/>
          </a:prstGeom>
          <a:ln>
            <a:solidFill>
              <a:schemeClr val="tx1"/>
            </a:solidFill>
            <a:headEnd/>
            <a:tailEnd type="arrow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78" name="Rectangle 64"/>
          <p:cNvSpPr>
            <a:spLocks noChangeArrowheads="1"/>
          </p:cNvSpPr>
          <p:nvPr/>
        </p:nvSpPr>
        <p:spPr bwMode="auto">
          <a:xfrm>
            <a:off x="1852749" y="4406537"/>
            <a:ext cx="167640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ea typeface="宋体" pitchFamily="2" charset="-122"/>
              </a:rPr>
              <a:t>z</a:t>
            </a:r>
            <a:r>
              <a:rPr lang="en-US" altLang="en-US" sz="1800" b="0" dirty="0" smtClean="0">
                <a:ea typeface="宋体" pitchFamily="2" charset="-122"/>
              </a:rPr>
              <a:t> = r + e</a:t>
            </a:r>
            <a:r>
              <a:rPr lang="en-US" altLang="zh-CN" sz="1050" b="0" kern="0" dirty="0" smtClean="0">
                <a:ea typeface="宋体" pitchFamily="2" charset="-122"/>
                <a:sym typeface="Symbol"/>
              </a:rPr>
              <a:t>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</a:t>
            </a:r>
            <a:r>
              <a:rPr lang="en-US" altLang="zh-CN" sz="1050" b="0" kern="0" dirty="0" smtClean="0">
                <a:ea typeface="宋体" pitchFamily="2" charset="-122"/>
                <a:sym typeface="Symbol"/>
              </a:rPr>
              <a:t> </a:t>
            </a:r>
            <a:r>
              <a:rPr lang="en-US" altLang="en-US" sz="1800" b="0" dirty="0" smtClean="0">
                <a:ea typeface="宋体" pitchFamily="2" charset="-122"/>
              </a:rPr>
              <a:t>w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</a:t>
            </a:r>
            <a:r>
              <a:rPr lang="en-US" altLang="en-US" sz="1800" b="0" dirty="0" smtClean="0">
                <a:ea typeface="宋体" pitchFamily="2" charset="-122"/>
              </a:rPr>
              <a:t> </a:t>
            </a:r>
            <a:endParaRPr lang="en-US" alt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1404734" y="2526268"/>
            <a:ext cx="1972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200"/>
              </a:spcAft>
              <a:defRPr/>
            </a:pPr>
            <a:r>
              <a:rPr lang="en-US" altLang="zh-CN" b="0" dirty="0" smtClean="0">
                <a:ea typeface="宋体" pitchFamily="2" charset="-122"/>
              </a:rPr>
              <a:t>(HV)ZKPK for </a:t>
            </a:r>
            <a:r>
              <a:rPr lang="en-US" altLang="zh-CN" dirty="0" smtClean="0">
                <a:ea typeface="宋体" pitchFamily="2" charset="-122"/>
              </a:rPr>
              <a:t>L</a:t>
            </a:r>
            <a:endParaRPr lang="en-US" altLang="zh-CN" dirty="0">
              <a:ea typeface="宋体" pitchFamily="2" charset="-122"/>
            </a:endParaRPr>
          </a:p>
        </p:txBody>
      </p:sp>
      <p:sp>
        <p:nvSpPr>
          <p:cNvPr id="82" name="Rectangle 64"/>
          <p:cNvSpPr>
            <a:spLocks noChangeArrowheads="1"/>
          </p:cNvSpPr>
          <p:nvPr/>
        </p:nvSpPr>
        <p:spPr bwMode="auto">
          <a:xfrm>
            <a:off x="1243149" y="3455406"/>
            <a:ext cx="228600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en-US" sz="1800" b="0" dirty="0" smtClean="0">
                <a:ea typeface="宋体" pitchFamily="2" charset="-122"/>
              </a:rPr>
              <a:t>C=COM(         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)</a:t>
            </a:r>
            <a:endParaRPr lang="en-US" altLang="en-US" sz="1800" dirty="0"/>
          </a:p>
        </p:txBody>
      </p:sp>
      <p:sp>
        <p:nvSpPr>
          <p:cNvPr id="83" name="Line 128"/>
          <p:cNvSpPr>
            <a:spLocks noChangeShapeType="1"/>
          </p:cNvSpPr>
          <p:nvPr/>
        </p:nvSpPr>
        <p:spPr bwMode="auto">
          <a:xfrm flipV="1">
            <a:off x="1180012" y="3881487"/>
            <a:ext cx="196298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84" name="Line 128"/>
          <p:cNvSpPr>
            <a:spLocks noChangeShapeType="1"/>
          </p:cNvSpPr>
          <p:nvPr/>
        </p:nvSpPr>
        <p:spPr bwMode="auto">
          <a:xfrm>
            <a:off x="912223" y="5371011"/>
            <a:ext cx="3159838" cy="0"/>
          </a:xfrm>
          <a:prstGeom prst="line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85" name="Rectangle 64"/>
          <p:cNvSpPr>
            <a:spLocks noChangeArrowheads="1"/>
          </p:cNvSpPr>
          <p:nvPr/>
        </p:nvSpPr>
        <p:spPr bwMode="auto">
          <a:xfrm>
            <a:off x="938349" y="4939937"/>
            <a:ext cx="3159839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 smtClean="0">
                <a:ea typeface="宋体" pitchFamily="2" charset="-122"/>
              </a:rPr>
              <a:t>SPHF[ C=COM(F(</a:t>
            </a:r>
            <a:r>
              <a:rPr lang="en-US" altLang="en-US" sz="1800" b="0" dirty="0" err="1" smtClean="0">
                <a:ea typeface="宋体" pitchFamily="2" charset="-122"/>
              </a:rPr>
              <a:t>x,e,z</a:t>
            </a:r>
            <a:r>
              <a:rPr lang="en-US" altLang="en-US" sz="1800" b="0" dirty="0" smtClean="0">
                <a:ea typeface="宋体" pitchFamily="2" charset="-122"/>
              </a:rPr>
              <a:t>)) ]</a:t>
            </a:r>
            <a:endParaRPr lang="en-US" altLang="en-US" sz="1800" dirty="0"/>
          </a:p>
        </p:txBody>
      </p:sp>
      <p:sp>
        <p:nvSpPr>
          <p:cNvPr id="86" name="Text Box 131"/>
          <p:cNvSpPr txBox="1">
            <a:spLocks noChangeArrowheads="1"/>
          </p:cNvSpPr>
          <p:nvPr/>
        </p:nvSpPr>
        <p:spPr bwMode="auto">
          <a:xfrm>
            <a:off x="4608194" y="4953000"/>
            <a:ext cx="3904117" cy="113877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0"/>
              </a:spcAft>
              <a:defRPr/>
            </a:pP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If COM = ElGamal PKE then</a:t>
            </a:r>
          </a:p>
          <a:p>
            <a:pPr algn="ctr">
              <a:spcAft>
                <a:spcPts val="1200"/>
              </a:spcAft>
              <a:defRPr/>
            </a:pP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SPHF for DDH tuple [CS’98]</a:t>
            </a:r>
          </a:p>
          <a:p>
            <a:pPr algn="ctr">
              <a:spcAft>
                <a:spcPts val="1200"/>
              </a:spcAft>
              <a:defRPr/>
            </a:pPr>
            <a:r>
              <a:rPr lang="en-US" altLang="zh-CN" b="0" dirty="0" smtClean="0">
                <a:latin typeface="Verdana" pitchFamily="34" charset="0"/>
                <a:ea typeface="宋体" pitchFamily="2" charset="-122"/>
              </a:rPr>
              <a:t>(+ 2/3 </a:t>
            </a:r>
            <a:r>
              <a:rPr lang="en-US" altLang="zh-CN" b="0" dirty="0" err="1" smtClean="0">
                <a:latin typeface="Verdana" pitchFamily="34" charset="0"/>
                <a:ea typeface="宋体" pitchFamily="2" charset="-122"/>
              </a:rPr>
              <a:t>exp’s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</a:rPr>
              <a:t> / party)</a:t>
            </a:r>
          </a:p>
        </p:txBody>
      </p:sp>
      <p:sp>
        <p:nvSpPr>
          <p:cNvPr id="87" name="Line 128"/>
          <p:cNvSpPr>
            <a:spLocks noChangeShapeType="1"/>
          </p:cNvSpPr>
          <p:nvPr/>
        </p:nvSpPr>
        <p:spPr bwMode="auto">
          <a:xfrm flipH="1" flipV="1">
            <a:off x="3124200" y="5473337"/>
            <a:ext cx="381000" cy="416987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Rectangle 66"/>
          <p:cNvSpPr>
            <a:spLocks noChangeArrowheads="1"/>
          </p:cNvSpPr>
          <p:nvPr/>
        </p:nvSpPr>
        <p:spPr bwMode="auto">
          <a:xfrm>
            <a:off x="3494315" y="5789249"/>
            <a:ext cx="450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ea typeface="宋体" pitchFamily="2" charset="-122"/>
              </a:rPr>
              <a:t>K</a:t>
            </a:r>
            <a:r>
              <a:rPr lang="en-US" altLang="zh-CN" sz="1800" baseline="-25000" dirty="0">
                <a:ea typeface="宋体" pitchFamily="2" charset="-122"/>
              </a:rPr>
              <a:t>S</a:t>
            </a:r>
            <a:endParaRPr lang="en-US" altLang="en-US" sz="1800" dirty="0"/>
          </a:p>
        </p:txBody>
      </p:sp>
      <p:sp>
        <p:nvSpPr>
          <p:cNvPr id="89" name="Line 128"/>
          <p:cNvSpPr>
            <a:spLocks noChangeShapeType="1"/>
          </p:cNvSpPr>
          <p:nvPr/>
        </p:nvSpPr>
        <p:spPr bwMode="auto">
          <a:xfrm flipV="1">
            <a:off x="1460862" y="5487424"/>
            <a:ext cx="367938" cy="416987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Rectangle 64"/>
          <p:cNvSpPr>
            <a:spLocks noChangeArrowheads="1"/>
          </p:cNvSpPr>
          <p:nvPr/>
        </p:nvSpPr>
        <p:spPr bwMode="auto">
          <a:xfrm>
            <a:off x="1082381" y="5774009"/>
            <a:ext cx="4651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 smtClean="0">
                <a:ea typeface="宋体" pitchFamily="2" charset="-122"/>
              </a:rPr>
              <a:t>K</a:t>
            </a:r>
            <a:r>
              <a:rPr lang="en-US" altLang="zh-CN" sz="1800" baseline="-25000" dirty="0" smtClean="0">
                <a:ea typeface="宋体" pitchFamily="2" charset="-122"/>
              </a:rPr>
              <a:t>R</a:t>
            </a:r>
            <a:endParaRPr lang="en-US" altLang="en-US" sz="1800" dirty="0"/>
          </a:p>
        </p:txBody>
      </p:sp>
      <p:sp>
        <p:nvSpPr>
          <p:cNvPr id="91" name="Rectangle 90"/>
          <p:cNvSpPr/>
          <p:nvPr/>
        </p:nvSpPr>
        <p:spPr>
          <a:xfrm>
            <a:off x="1295400" y="2832463"/>
            <a:ext cx="2408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200"/>
              </a:spcAft>
              <a:defRPr/>
            </a:pPr>
            <a:r>
              <a:rPr lang="en-US" altLang="zh-CN" b="0" dirty="0" smtClean="0">
                <a:ea typeface="宋体" pitchFamily="2" charset="-122"/>
                <a:sym typeface="Wingdings 3"/>
              </a:rPr>
              <a:t></a:t>
            </a:r>
            <a:r>
              <a:rPr lang="en-US" altLang="zh-CN" b="0" dirty="0" smtClean="0">
                <a:ea typeface="宋体" pitchFamily="2" charset="-122"/>
              </a:rPr>
              <a:t> covert COT for </a:t>
            </a:r>
            <a:r>
              <a:rPr lang="en-US" altLang="zh-CN" dirty="0" smtClean="0">
                <a:ea typeface="宋体" pitchFamily="2" charset="-122"/>
              </a:rPr>
              <a:t>L</a:t>
            </a:r>
            <a:endParaRPr lang="en-US" altLang="zh-CN" dirty="0">
              <a:ea typeface="宋体" pitchFamily="2" charset="-122"/>
            </a:endParaRPr>
          </a:p>
        </p:txBody>
      </p:sp>
      <p:sp>
        <p:nvSpPr>
          <p:cNvPr id="92" name="Text Box 131"/>
          <p:cNvSpPr txBox="1">
            <a:spLocks noChangeArrowheads="1"/>
          </p:cNvSpPr>
          <p:nvPr/>
        </p:nvSpPr>
        <p:spPr bwMode="auto">
          <a:xfrm>
            <a:off x="4608195" y="3200400"/>
            <a:ext cx="3448049" cy="13080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1200"/>
              </a:spcAft>
              <a:defRPr/>
            </a:pP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SIM for this ZKPK</a:t>
            </a:r>
            <a:r>
              <a:rPr lang="en-US" altLang="zh-CN" sz="2000" b="0" baseline="30000" dirty="0" smtClean="0">
                <a:latin typeface="Verdana" pitchFamily="34" charset="0"/>
                <a:ea typeface="宋体" pitchFamily="2" charset="-122"/>
              </a:rPr>
              <a:t>+</a:t>
            </a: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:</a:t>
            </a:r>
          </a:p>
          <a:p>
            <a:pPr algn="ctr">
              <a:spcAft>
                <a:spcPts val="600"/>
              </a:spcAft>
              <a:defRPr/>
            </a:pPr>
            <a:r>
              <a:rPr lang="en-US" altLang="en-US" sz="2000" b="0" dirty="0" smtClean="0">
                <a:ea typeface="宋体" pitchFamily="2" charset="-122"/>
              </a:rPr>
              <a:t>z </a:t>
            </a:r>
            <a:r>
              <a:rPr lang="en-US" altLang="zh-CN" sz="2000" b="0" dirty="0">
                <a:ea typeface="宋体" pitchFamily="2" charset="-122"/>
                <a:sym typeface="Symbol"/>
              </a:rPr>
              <a:t> </a:t>
            </a:r>
            <a:r>
              <a:rPr lang="en-US" altLang="zh-CN" sz="2000" b="0" dirty="0" smtClean="0">
                <a:ea typeface="宋体" pitchFamily="2" charset="-122"/>
                <a:sym typeface="Symbol"/>
              </a:rPr>
              <a:t>$  </a:t>
            </a:r>
            <a:r>
              <a:rPr lang="en-US" altLang="en-US" sz="2000" b="0" dirty="0" smtClean="0">
                <a:ea typeface="宋体" pitchFamily="2" charset="-122"/>
              </a:rPr>
              <a:t>,  e</a:t>
            </a:r>
            <a:r>
              <a:rPr lang="en-US" altLang="zh-CN" sz="2000" b="0" dirty="0">
                <a:ea typeface="宋体" pitchFamily="2" charset="-122"/>
                <a:sym typeface="Symbol"/>
              </a:rPr>
              <a:t>  $</a:t>
            </a:r>
            <a:endParaRPr lang="en-US" altLang="zh-CN" sz="2000" b="0" dirty="0" smtClean="0">
              <a:ea typeface="宋体" pitchFamily="2" charset="-122"/>
              <a:sym typeface="Symbol"/>
            </a:endParaRPr>
          </a:p>
          <a:p>
            <a:pPr algn="ctr">
              <a:spcAft>
                <a:spcPts val="600"/>
              </a:spcAft>
              <a:defRPr/>
            </a:pP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a = F(</a:t>
            </a:r>
            <a:r>
              <a:rPr lang="en-US" altLang="zh-CN" sz="2000" b="0" dirty="0" err="1" smtClean="0">
                <a:latin typeface="Verdana" pitchFamily="34" charset="0"/>
                <a:ea typeface="宋体" pitchFamily="2" charset="-122"/>
              </a:rPr>
              <a:t>x,e,z</a:t>
            </a: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) = </a:t>
            </a:r>
            <a:r>
              <a:rPr lang="en-US" altLang="zh-CN" sz="2000" b="0" dirty="0" err="1" smtClean="0">
                <a:latin typeface="Verdana" pitchFamily="34" charset="0"/>
                <a:ea typeface="宋体" pitchFamily="2" charset="-122"/>
              </a:rPr>
              <a:t>g</a:t>
            </a:r>
            <a:r>
              <a:rPr lang="en-US" altLang="zh-CN" sz="2400" b="0" kern="0" baseline="30000" dirty="0" err="1" smtClean="0">
                <a:ea typeface="宋体" pitchFamily="2" charset="-122"/>
                <a:sym typeface="Symbol"/>
              </a:rPr>
              <a:t>z</a:t>
            </a:r>
            <a:r>
              <a:rPr lang="en-US" altLang="zh-CN" sz="2000" b="0" kern="0" dirty="0" smtClean="0">
                <a:ea typeface="宋体" pitchFamily="2" charset="-122"/>
                <a:sym typeface="Symbol"/>
              </a:rPr>
              <a:t> / </a:t>
            </a:r>
            <a:r>
              <a:rPr lang="en-US" altLang="zh-CN" sz="2000" b="0" kern="0" dirty="0" err="1" smtClean="0">
                <a:ea typeface="宋体" pitchFamily="2" charset="-122"/>
                <a:sym typeface="Symbol"/>
              </a:rPr>
              <a:t>x</a:t>
            </a:r>
            <a:r>
              <a:rPr lang="en-US" altLang="zh-CN" sz="2400" b="0" kern="0" baseline="30000" dirty="0" err="1" smtClean="0">
                <a:ea typeface="宋体" pitchFamily="2" charset="-122"/>
                <a:sym typeface="Symbol"/>
              </a:rPr>
              <a:t>e</a:t>
            </a:r>
            <a:endParaRPr lang="en-US" altLang="zh-CN" sz="2000" b="0" dirty="0" smtClean="0">
              <a:latin typeface="Verdana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04298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65" grpId="0" animBg="1"/>
      <p:bldP spid="67" grpId="0"/>
      <p:bldP spid="68" grpId="0" animBg="1"/>
      <p:bldP spid="71" grpId="0" animBg="1"/>
      <p:bldP spid="72" grpId="0"/>
      <p:bldP spid="77" grpId="0" animBg="1"/>
      <p:bldP spid="78" grpId="0"/>
      <p:bldP spid="4" grpId="0"/>
      <p:bldP spid="82" grpId="0"/>
      <p:bldP spid="83" grpId="0" animBg="1"/>
      <p:bldP spid="84" grpId="0" animBg="1"/>
      <p:bldP spid="85" grpId="0"/>
      <p:bldP spid="86" grpId="0" animBg="1"/>
      <p:bldP spid="87" grpId="0" animBg="1"/>
      <p:bldP spid="88" grpId="0"/>
      <p:bldP spid="89" grpId="0" animBg="1"/>
      <p:bldP spid="90" grpId="0"/>
      <p:bldP spid="91" grpId="0"/>
      <p:bldP spid="9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 Box 130"/>
          <p:cNvSpPr txBox="1">
            <a:spLocks noChangeArrowheads="1"/>
          </p:cNvSpPr>
          <p:nvPr/>
        </p:nvSpPr>
        <p:spPr bwMode="auto">
          <a:xfrm>
            <a:off x="323014" y="833438"/>
            <a:ext cx="400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 dirty="0">
                <a:solidFill>
                  <a:srgbClr val="000066"/>
                </a:solidFill>
                <a:ea typeface="宋体" pitchFamily="2" charset="-122"/>
              </a:rPr>
              <a:t>R</a:t>
            </a:r>
            <a:endParaRPr lang="en-US" altLang="zh-CN" sz="1800" b="0" baseline="-25000" dirty="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45" name="Rectangle 2"/>
          <p:cNvSpPr txBox="1">
            <a:spLocks noChangeArrowheads="1"/>
          </p:cNvSpPr>
          <p:nvPr/>
        </p:nvSpPr>
        <p:spPr bwMode="auto">
          <a:xfrm>
            <a:off x="152400" y="65315"/>
            <a:ext cx="8839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zh-CN" sz="2800" b="0" kern="0" dirty="0" smtClean="0">
                <a:solidFill>
                  <a:srgbClr val="006666"/>
                </a:solidFill>
                <a:ea typeface="宋体" pitchFamily="2" charset="-122"/>
              </a:rPr>
              <a:t>Compiler from ZKPK</a:t>
            </a:r>
            <a:r>
              <a:rPr lang="en-US" altLang="zh-CN" sz="2800" b="0" kern="0" baseline="30000" dirty="0" smtClean="0">
                <a:solidFill>
                  <a:srgbClr val="006666"/>
                </a:solidFill>
                <a:ea typeface="宋体" pitchFamily="2" charset="-122"/>
              </a:rPr>
              <a:t>+</a:t>
            </a:r>
            <a:r>
              <a:rPr lang="en-US" altLang="zh-CN" sz="2800" b="0" kern="0" dirty="0" smtClean="0">
                <a:solidFill>
                  <a:srgbClr val="006666"/>
                </a:solidFill>
                <a:ea typeface="宋体" pitchFamily="2" charset="-122"/>
              </a:rPr>
              <a:t> </a:t>
            </a:r>
            <a:r>
              <a:rPr lang="en-US" altLang="zh-CN" sz="2800" b="0" kern="0" dirty="0">
                <a:solidFill>
                  <a:srgbClr val="006666"/>
                </a:solidFill>
                <a:latin typeface="Verdana" pitchFamily="34" charset="0"/>
                <a:ea typeface="宋体" pitchFamily="2" charset="-122"/>
              </a:rPr>
              <a:t>for </a:t>
            </a:r>
            <a:r>
              <a:rPr lang="en-US" altLang="zh-CN" sz="2400" kern="0" dirty="0" err="1">
                <a:solidFill>
                  <a:srgbClr val="006666"/>
                </a:solidFill>
                <a:latin typeface="Verdana"/>
                <a:ea typeface="宋体" pitchFamily="2" charset="-122"/>
              </a:rPr>
              <a:t>L</a:t>
            </a:r>
            <a:r>
              <a:rPr lang="en-US" altLang="zh-CN" sz="2400" kern="0" baseline="30000" dirty="0" err="1">
                <a:solidFill>
                  <a:srgbClr val="006666"/>
                </a:solidFill>
                <a:latin typeface="Verdana"/>
                <a:ea typeface="宋体" pitchFamily="2" charset="-122"/>
              </a:rPr>
              <a:t>ComCert</a:t>
            </a:r>
            <a:r>
              <a:rPr lang="en-US" altLang="zh-CN" sz="2400" kern="0" baseline="30000" dirty="0">
                <a:solidFill>
                  <a:srgbClr val="006666"/>
                </a:solidFill>
                <a:latin typeface="Verdana"/>
                <a:ea typeface="宋体" pitchFamily="2" charset="-122"/>
              </a:rPr>
              <a:t> </a:t>
            </a:r>
            <a:r>
              <a:rPr lang="en-US" altLang="zh-CN" sz="2800" b="0" kern="0" dirty="0" smtClean="0">
                <a:solidFill>
                  <a:srgbClr val="006666"/>
                </a:solidFill>
                <a:ea typeface="宋体" pitchFamily="2" charset="-122"/>
              </a:rPr>
              <a:t> to Covert COT</a:t>
            </a:r>
          </a:p>
          <a:p>
            <a:pPr algn="ctr" eaLnBrk="1" hangingPunct="1">
              <a:defRPr/>
            </a:pPr>
            <a:r>
              <a:rPr lang="en-US" altLang="zh-CN" sz="2800" b="0" kern="0" dirty="0" smtClean="0">
                <a:solidFill>
                  <a:srgbClr val="006666"/>
                </a:solidFill>
                <a:ea typeface="宋体" pitchFamily="2" charset="-122"/>
              </a:rPr>
              <a:t>	</a:t>
            </a:r>
            <a:endParaRPr lang="en-US" altLang="zh-CN" sz="1600" b="1" kern="0" baseline="30000" dirty="0" smtClean="0">
              <a:latin typeface="+mn-lt"/>
              <a:ea typeface="宋体" pitchFamily="2" charset="-122"/>
            </a:endParaRPr>
          </a:p>
        </p:txBody>
      </p:sp>
      <p:sp>
        <p:nvSpPr>
          <p:cNvPr id="46" name="Line 128"/>
          <p:cNvSpPr>
            <a:spLocks noChangeShapeType="1"/>
          </p:cNvSpPr>
          <p:nvPr/>
        </p:nvSpPr>
        <p:spPr bwMode="auto">
          <a:xfrm flipH="1">
            <a:off x="1524000" y="2120900"/>
            <a:ext cx="1074792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Rectangle 64"/>
          <p:cNvSpPr>
            <a:spLocks noChangeArrowheads="1"/>
          </p:cNvSpPr>
          <p:nvPr/>
        </p:nvSpPr>
        <p:spPr bwMode="auto">
          <a:xfrm>
            <a:off x="1600200" y="1752600"/>
            <a:ext cx="4651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 smtClean="0">
                <a:ea typeface="宋体" pitchFamily="2" charset="-122"/>
              </a:rPr>
              <a:t>K</a:t>
            </a:r>
            <a:r>
              <a:rPr lang="en-US" altLang="zh-CN" sz="1800" baseline="-25000" dirty="0" smtClean="0">
                <a:ea typeface="宋体" pitchFamily="2" charset="-122"/>
              </a:rPr>
              <a:t>R</a:t>
            </a:r>
            <a:endParaRPr lang="en-US" altLang="en-US" sz="1800" dirty="0"/>
          </a:p>
        </p:txBody>
      </p:sp>
      <p:sp>
        <p:nvSpPr>
          <p:cNvPr id="48" name="Line 128"/>
          <p:cNvSpPr>
            <a:spLocks noChangeShapeType="1"/>
          </p:cNvSpPr>
          <p:nvPr/>
        </p:nvSpPr>
        <p:spPr bwMode="auto">
          <a:xfrm flipH="1" flipV="1">
            <a:off x="6629400" y="2147886"/>
            <a:ext cx="10668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Rectangle 66"/>
          <p:cNvSpPr>
            <a:spLocks noChangeArrowheads="1"/>
          </p:cNvSpPr>
          <p:nvPr/>
        </p:nvSpPr>
        <p:spPr bwMode="auto">
          <a:xfrm>
            <a:off x="7169150" y="1778000"/>
            <a:ext cx="450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ea typeface="宋体" pitchFamily="2" charset="-122"/>
              </a:rPr>
              <a:t>K</a:t>
            </a:r>
            <a:r>
              <a:rPr lang="en-US" altLang="zh-CN" sz="1800" baseline="-25000" dirty="0">
                <a:ea typeface="宋体" pitchFamily="2" charset="-122"/>
              </a:rPr>
              <a:t>S</a:t>
            </a:r>
            <a:endParaRPr lang="en-US" altLang="en-US" sz="1800" dirty="0"/>
          </a:p>
        </p:txBody>
      </p:sp>
      <p:sp>
        <p:nvSpPr>
          <p:cNvPr id="50" name="Line 128"/>
          <p:cNvSpPr>
            <a:spLocks noChangeShapeType="1"/>
          </p:cNvSpPr>
          <p:nvPr/>
        </p:nvSpPr>
        <p:spPr bwMode="auto">
          <a:xfrm flipV="1">
            <a:off x="780214" y="1060450"/>
            <a:ext cx="1962986" cy="635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Rectangle 70"/>
          <p:cNvSpPr>
            <a:spLocks noChangeArrowheads="1"/>
          </p:cNvSpPr>
          <p:nvPr/>
        </p:nvSpPr>
        <p:spPr bwMode="auto">
          <a:xfrm>
            <a:off x="1056439" y="696913"/>
            <a:ext cx="13612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ea typeface="宋体" pitchFamily="2" charset="-122"/>
              </a:rPr>
              <a:t>witness </a:t>
            </a:r>
            <a:r>
              <a:rPr lang="en-US" altLang="zh-CN" sz="1800" dirty="0">
                <a:ea typeface="宋体" pitchFamily="2" charset="-122"/>
              </a:rPr>
              <a:t>w</a:t>
            </a:r>
            <a:endParaRPr lang="en-US" altLang="en-US" sz="1800" dirty="0"/>
          </a:p>
        </p:txBody>
      </p:sp>
      <p:sp>
        <p:nvSpPr>
          <p:cNvPr id="54" name="Text Box 130"/>
          <p:cNvSpPr txBox="1">
            <a:spLocks noChangeArrowheads="1"/>
          </p:cNvSpPr>
          <p:nvPr/>
        </p:nvSpPr>
        <p:spPr bwMode="auto">
          <a:xfrm>
            <a:off x="8442325" y="833438"/>
            <a:ext cx="396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S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55" name="Line 128"/>
          <p:cNvSpPr>
            <a:spLocks noChangeShapeType="1"/>
          </p:cNvSpPr>
          <p:nvPr/>
        </p:nvSpPr>
        <p:spPr bwMode="auto">
          <a:xfrm flipH="1" flipV="1">
            <a:off x="6496050" y="1066800"/>
            <a:ext cx="173355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Rectangle 74"/>
          <p:cNvSpPr>
            <a:spLocks noChangeArrowheads="1"/>
          </p:cNvSpPr>
          <p:nvPr/>
        </p:nvSpPr>
        <p:spPr bwMode="auto">
          <a:xfrm>
            <a:off x="6648450" y="685800"/>
            <a:ext cx="159851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ea typeface="宋体" pitchFamily="2" charset="-122"/>
              </a:rPr>
              <a:t>statement </a:t>
            </a:r>
            <a:r>
              <a:rPr lang="en-US" altLang="en-US" sz="1800" dirty="0">
                <a:ea typeface="宋体" pitchFamily="2" charset="-122"/>
              </a:rPr>
              <a:t>x</a:t>
            </a:r>
            <a:endParaRPr lang="en-US" altLang="en-US" sz="1800" dirty="0"/>
          </a:p>
        </p:txBody>
      </p:sp>
      <p:sp>
        <p:nvSpPr>
          <p:cNvPr id="63" name="Text Box 131"/>
          <p:cNvSpPr txBox="1">
            <a:spLocks noChangeArrowheads="1"/>
          </p:cNvSpPr>
          <p:nvPr/>
        </p:nvSpPr>
        <p:spPr bwMode="auto">
          <a:xfrm>
            <a:off x="2895600" y="1007270"/>
            <a:ext cx="3448049" cy="114647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1200"/>
              </a:spcAft>
              <a:defRPr/>
            </a:pPr>
            <a:r>
              <a:rPr lang="en-US" altLang="zh-CN" sz="2000" dirty="0" smtClean="0">
                <a:latin typeface="Verdana" pitchFamily="34" charset="0"/>
                <a:ea typeface="宋体" pitchFamily="2" charset="-122"/>
              </a:rPr>
              <a:t>F</a:t>
            </a:r>
            <a:r>
              <a:rPr lang="en-US" altLang="zh-CN" sz="2000" baseline="-25000" dirty="0" smtClean="0">
                <a:latin typeface="Verdana" pitchFamily="34" charset="0"/>
                <a:ea typeface="宋体" pitchFamily="2" charset="-122"/>
              </a:rPr>
              <a:t>COT for L</a:t>
            </a:r>
          </a:p>
          <a:p>
            <a:pPr algn="ctr">
              <a:spcBef>
                <a:spcPts val="0"/>
              </a:spcBef>
              <a:spcAft>
                <a:spcPts val="300"/>
              </a:spcAft>
              <a:defRPr/>
            </a:pP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If w witness for x in L</a:t>
            </a:r>
          </a:p>
          <a:p>
            <a:pPr algn="ctr">
              <a:spcBef>
                <a:spcPts val="0"/>
              </a:spcBef>
              <a:spcAft>
                <a:spcPts val="300"/>
              </a:spcAft>
              <a:defRPr/>
            </a:pP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then 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</a:rPr>
              <a:t>K</a:t>
            </a:r>
            <a:r>
              <a:rPr lang="en-US" altLang="zh-CN" baseline="-25000" dirty="0" smtClean="0">
                <a:latin typeface="Verdana" pitchFamily="34" charset="0"/>
                <a:ea typeface="宋体" pitchFamily="2" charset="-122"/>
              </a:rPr>
              <a:t>R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=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</a:rPr>
              <a:t>K</a:t>
            </a:r>
            <a:r>
              <a:rPr lang="en-US" altLang="zh-CN" baseline="-25000" dirty="0" smtClean="0">
                <a:latin typeface="Verdana" pitchFamily="34" charset="0"/>
                <a:ea typeface="宋体" pitchFamily="2" charset="-122"/>
              </a:rPr>
              <a:t>S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, o/w  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</a:rPr>
              <a:t>K</a:t>
            </a:r>
            <a:r>
              <a:rPr lang="en-US" altLang="zh-CN" baseline="-25000" dirty="0" smtClean="0">
                <a:latin typeface="Verdana" pitchFamily="34" charset="0"/>
                <a:ea typeface="宋体" pitchFamily="2" charset="-122"/>
              </a:rPr>
              <a:t>S 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</a:t>
            </a:r>
            <a:r>
              <a:rPr lang="en-US" altLang="zh-CN" baseline="-25000" dirty="0">
                <a:latin typeface="Verdana" pitchFamily="34" charset="0"/>
                <a:ea typeface="宋体" pitchFamily="2" charset="-122"/>
              </a:rPr>
              <a:t> 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</a:rPr>
              <a:t>K</a:t>
            </a:r>
            <a:r>
              <a:rPr lang="en-US" altLang="zh-CN" baseline="-25000" dirty="0" smtClean="0">
                <a:latin typeface="Verdana" pitchFamily="34" charset="0"/>
                <a:ea typeface="宋体" pitchFamily="2" charset="-122"/>
              </a:rPr>
              <a:t>R</a:t>
            </a:r>
            <a:endParaRPr lang="en-US" altLang="zh-CN" sz="300" b="0" dirty="0" smtClean="0">
              <a:latin typeface="Verdana" pitchFamily="34" charset="0"/>
              <a:ea typeface="宋体" pitchFamily="2" charset="-122"/>
            </a:endParaRPr>
          </a:p>
        </p:txBody>
      </p:sp>
      <p:sp>
        <p:nvSpPr>
          <p:cNvPr id="68" name="Rectangle 3"/>
          <p:cNvSpPr txBox="1">
            <a:spLocks noChangeArrowheads="1"/>
          </p:cNvSpPr>
          <p:nvPr/>
        </p:nvSpPr>
        <p:spPr bwMode="auto">
          <a:xfrm>
            <a:off x="4609012" y="2438400"/>
            <a:ext cx="4167051" cy="5334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zh-CN" sz="1800" kern="0" dirty="0" smtClean="0">
                <a:ea typeface="宋体" pitchFamily="2" charset="-122"/>
                <a:sym typeface="Symbol"/>
              </a:rPr>
              <a:t>L 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=  </a:t>
            </a:r>
            <a:r>
              <a:rPr lang="en-US" altLang="zh-CN" sz="1800" kern="0" dirty="0" smtClean="0">
                <a:ea typeface="宋体" pitchFamily="2" charset="-122"/>
                <a:sym typeface="Symbol"/>
              </a:rPr>
              <a:t>{ x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 </a:t>
            </a:r>
            <a:r>
              <a:rPr lang="en-US" altLang="zh-CN" sz="1800" b="0" kern="0" dirty="0" err="1" smtClean="0">
                <a:ea typeface="宋体" pitchFamily="2" charset="-122"/>
                <a:sym typeface="Symbol"/>
              </a:rPr>
              <a:t>s.t.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 </a:t>
            </a:r>
            <a:r>
              <a:rPr lang="en-US" altLang="zh-CN" sz="1800" kern="0" dirty="0" smtClean="0">
                <a:ea typeface="宋体" pitchFamily="2" charset="-122"/>
                <a:sym typeface="Symbol"/>
              </a:rPr>
              <a:t>w  </a:t>
            </a:r>
            <a:r>
              <a:rPr lang="en-US" altLang="zh-CN" sz="1800" b="0" kern="0" dirty="0" err="1" smtClean="0">
                <a:ea typeface="宋体" pitchFamily="2" charset="-122"/>
                <a:sym typeface="Symbol"/>
              </a:rPr>
              <a:t>s.t.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 </a:t>
            </a:r>
            <a:r>
              <a:rPr lang="en-US" altLang="zh-CN" sz="1800" kern="0" dirty="0" smtClean="0">
                <a:ea typeface="宋体" pitchFamily="2" charset="-122"/>
                <a:sym typeface="Symbol"/>
              </a:rPr>
              <a:t>x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= </a:t>
            </a:r>
            <a:r>
              <a:rPr lang="en-US" altLang="zh-CN" sz="1800" b="0" kern="0" dirty="0" err="1" smtClean="0">
                <a:ea typeface="宋体" pitchFamily="2" charset="-122"/>
                <a:sym typeface="Symbol"/>
              </a:rPr>
              <a:t>g</a:t>
            </a:r>
            <a:r>
              <a:rPr lang="en-US" altLang="zh-CN" sz="1800" b="0" kern="0" baseline="30000" dirty="0" err="1" smtClean="0">
                <a:ea typeface="宋体" pitchFamily="2" charset="-122"/>
                <a:sym typeface="Symbol"/>
              </a:rPr>
              <a:t>w</a:t>
            </a:r>
            <a:r>
              <a:rPr lang="en-US" altLang="zh-CN" sz="1800" kern="0" dirty="0">
                <a:ea typeface="宋体" pitchFamily="2" charset="-122"/>
                <a:sym typeface="Symbol"/>
              </a:rPr>
              <a:t> </a:t>
            </a:r>
            <a:r>
              <a:rPr lang="en-US" altLang="zh-CN" sz="1800" kern="0" dirty="0" smtClean="0">
                <a:ea typeface="宋体" pitchFamily="2" charset="-122"/>
                <a:sym typeface="Symbol"/>
              </a:rPr>
              <a:t>}</a:t>
            </a:r>
            <a:endParaRPr lang="en-US" altLang="zh-CN" sz="1800" kern="0" dirty="0">
              <a:ea typeface="宋体" pitchFamily="2" charset="-122"/>
              <a:sym typeface="Symbol"/>
            </a:endParaRPr>
          </a:p>
        </p:txBody>
      </p:sp>
      <p:sp>
        <p:nvSpPr>
          <p:cNvPr id="80" name="Text Box 131"/>
          <p:cNvSpPr txBox="1">
            <a:spLocks noChangeArrowheads="1"/>
          </p:cNvSpPr>
          <p:nvPr/>
        </p:nvSpPr>
        <p:spPr bwMode="auto">
          <a:xfrm>
            <a:off x="4608195" y="3200400"/>
            <a:ext cx="3448049" cy="13080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1200"/>
              </a:spcAft>
              <a:defRPr/>
            </a:pP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SIM for this ZKPK</a:t>
            </a:r>
            <a:r>
              <a:rPr lang="en-US" altLang="zh-CN" sz="2000" b="0" baseline="30000" dirty="0" smtClean="0">
                <a:latin typeface="Verdana" pitchFamily="34" charset="0"/>
                <a:ea typeface="宋体" pitchFamily="2" charset="-122"/>
              </a:rPr>
              <a:t>+</a:t>
            </a: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:</a:t>
            </a:r>
          </a:p>
          <a:p>
            <a:pPr algn="ctr">
              <a:spcAft>
                <a:spcPts val="600"/>
              </a:spcAft>
              <a:defRPr/>
            </a:pPr>
            <a:r>
              <a:rPr lang="en-US" altLang="en-US" sz="2000" b="0" dirty="0" smtClean="0">
                <a:ea typeface="宋体" pitchFamily="2" charset="-122"/>
              </a:rPr>
              <a:t>z </a:t>
            </a:r>
            <a:r>
              <a:rPr lang="en-US" altLang="zh-CN" sz="2000" b="0" dirty="0">
                <a:ea typeface="宋体" pitchFamily="2" charset="-122"/>
                <a:sym typeface="Symbol"/>
              </a:rPr>
              <a:t> </a:t>
            </a:r>
            <a:r>
              <a:rPr lang="en-US" altLang="zh-CN" sz="2000" b="0" dirty="0" smtClean="0">
                <a:ea typeface="宋体" pitchFamily="2" charset="-122"/>
                <a:sym typeface="Symbol"/>
              </a:rPr>
              <a:t>$  </a:t>
            </a:r>
            <a:r>
              <a:rPr lang="en-US" altLang="en-US" sz="2000" b="0" dirty="0" smtClean="0">
                <a:ea typeface="宋体" pitchFamily="2" charset="-122"/>
              </a:rPr>
              <a:t>,  e</a:t>
            </a:r>
            <a:r>
              <a:rPr lang="en-US" altLang="zh-CN" sz="2000" b="0" dirty="0">
                <a:ea typeface="宋体" pitchFamily="2" charset="-122"/>
                <a:sym typeface="Symbol"/>
              </a:rPr>
              <a:t>  $</a:t>
            </a:r>
            <a:endParaRPr lang="en-US" altLang="zh-CN" sz="2000" b="0" dirty="0" smtClean="0">
              <a:ea typeface="宋体" pitchFamily="2" charset="-122"/>
              <a:sym typeface="Symbol"/>
            </a:endParaRPr>
          </a:p>
          <a:p>
            <a:pPr algn="ctr">
              <a:spcAft>
                <a:spcPts val="600"/>
              </a:spcAft>
              <a:defRPr/>
            </a:pP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a = F(</a:t>
            </a:r>
            <a:r>
              <a:rPr lang="en-US" altLang="zh-CN" sz="2000" b="0" dirty="0" err="1" smtClean="0">
                <a:latin typeface="Verdana" pitchFamily="34" charset="0"/>
                <a:ea typeface="宋体" pitchFamily="2" charset="-122"/>
              </a:rPr>
              <a:t>x,e,z</a:t>
            </a: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) = </a:t>
            </a:r>
            <a:r>
              <a:rPr lang="en-US" altLang="zh-CN" sz="2000" b="0" dirty="0" err="1" smtClean="0">
                <a:latin typeface="Verdana" pitchFamily="34" charset="0"/>
                <a:ea typeface="宋体" pitchFamily="2" charset="-122"/>
              </a:rPr>
              <a:t>g</a:t>
            </a:r>
            <a:r>
              <a:rPr lang="en-US" altLang="zh-CN" sz="2400" b="0" kern="0" baseline="30000" dirty="0" err="1" smtClean="0">
                <a:ea typeface="宋体" pitchFamily="2" charset="-122"/>
                <a:sym typeface="Symbol"/>
              </a:rPr>
              <a:t>z</a:t>
            </a:r>
            <a:r>
              <a:rPr lang="en-US" altLang="zh-CN" sz="2000" b="0" kern="0" dirty="0" smtClean="0">
                <a:ea typeface="宋体" pitchFamily="2" charset="-122"/>
                <a:sym typeface="Symbol"/>
              </a:rPr>
              <a:t> / </a:t>
            </a:r>
            <a:r>
              <a:rPr lang="en-US" altLang="zh-CN" sz="2000" b="0" kern="0" dirty="0" err="1" smtClean="0">
                <a:ea typeface="宋体" pitchFamily="2" charset="-122"/>
                <a:sym typeface="Symbol"/>
              </a:rPr>
              <a:t>x</a:t>
            </a:r>
            <a:r>
              <a:rPr lang="en-US" altLang="zh-CN" sz="2400" b="0" kern="0" baseline="30000" dirty="0" err="1" smtClean="0">
                <a:ea typeface="宋体" pitchFamily="2" charset="-122"/>
                <a:sym typeface="Symbol"/>
              </a:rPr>
              <a:t>e</a:t>
            </a:r>
            <a:endParaRPr lang="en-US" altLang="zh-CN" sz="2000" b="0" dirty="0" smtClean="0">
              <a:latin typeface="Verdana" pitchFamily="34" charset="0"/>
              <a:ea typeface="宋体" pitchFamily="2" charset="-122"/>
            </a:endParaRPr>
          </a:p>
        </p:txBody>
      </p:sp>
      <p:sp>
        <p:nvSpPr>
          <p:cNvPr id="86" name="Text Box 131"/>
          <p:cNvSpPr txBox="1">
            <a:spLocks noChangeArrowheads="1"/>
          </p:cNvSpPr>
          <p:nvPr/>
        </p:nvSpPr>
        <p:spPr bwMode="auto">
          <a:xfrm>
            <a:off x="4608194" y="4724400"/>
            <a:ext cx="4032568" cy="16312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0"/>
              </a:spcAft>
              <a:defRPr/>
            </a:pP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Covertness from malicious S: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covert COM [ElGamal]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z </a:t>
            </a:r>
            <a:r>
              <a:rPr lang="en-US" altLang="zh-CN" sz="2000" b="0" dirty="0" smtClean="0">
                <a:latin typeface="Verdana" pitchFamily="34" charset="0"/>
                <a:ea typeface="宋体" pitchFamily="2" charset="-122"/>
                <a:sym typeface="Symbol"/>
              </a:rPr>
              <a:t> </a:t>
            </a: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$ (by ZKPK</a:t>
            </a:r>
            <a:r>
              <a:rPr lang="en-US" altLang="zh-CN" sz="2000" b="0" baseline="30000" dirty="0" smtClean="0">
                <a:latin typeface="Verdana" pitchFamily="34" charset="0"/>
                <a:ea typeface="宋体" pitchFamily="2" charset="-122"/>
              </a:rPr>
              <a:t>+</a:t>
            </a: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)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SPHF non-interactive</a:t>
            </a:r>
            <a:endParaRPr lang="en-US" altLang="zh-CN" b="0" dirty="0" smtClean="0">
              <a:latin typeface="Verdana" pitchFamily="34" charset="0"/>
              <a:ea typeface="宋体" pitchFamily="2" charset="-122"/>
            </a:endParaRPr>
          </a:p>
        </p:txBody>
      </p:sp>
      <p:sp>
        <p:nvSpPr>
          <p:cNvPr id="64" name="Rectangle 2"/>
          <p:cNvSpPr>
            <a:spLocks noChangeArrowheads="1"/>
          </p:cNvSpPr>
          <p:nvPr/>
        </p:nvSpPr>
        <p:spPr bwMode="auto">
          <a:xfrm>
            <a:off x="709749" y="2438400"/>
            <a:ext cx="3505200" cy="4038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66" name="Line 128"/>
          <p:cNvSpPr>
            <a:spLocks noChangeShapeType="1"/>
          </p:cNvSpPr>
          <p:nvPr/>
        </p:nvSpPr>
        <p:spPr bwMode="auto">
          <a:xfrm flipV="1">
            <a:off x="1566163" y="3882667"/>
            <a:ext cx="1962986" cy="0"/>
          </a:xfrm>
          <a:prstGeom prst="line">
            <a:avLst/>
          </a:prstGeom>
          <a:ln>
            <a:solidFill>
              <a:schemeClr val="tx1"/>
            </a:solidFill>
            <a:headEnd/>
            <a:tailEnd type="arrow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69" name="Rectangle 64"/>
          <p:cNvSpPr>
            <a:spLocks noChangeArrowheads="1"/>
          </p:cNvSpPr>
          <p:nvPr/>
        </p:nvSpPr>
        <p:spPr bwMode="auto">
          <a:xfrm>
            <a:off x="2272938" y="3429000"/>
            <a:ext cx="1143000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en-US" sz="1800" b="0" dirty="0" smtClean="0">
                <a:ea typeface="宋体" pitchFamily="2" charset="-122"/>
              </a:rPr>
              <a:t>a =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g</a:t>
            </a:r>
            <a:r>
              <a:rPr lang="en-US" altLang="zh-CN" sz="2000" b="0" kern="0" baseline="30000" dirty="0" smtClean="0">
                <a:ea typeface="宋体" pitchFamily="2" charset="-122"/>
                <a:sym typeface="Symbol"/>
              </a:rPr>
              <a:t>r</a:t>
            </a:r>
            <a:endParaRPr lang="en-US" altLang="en-US" sz="1800" dirty="0"/>
          </a:p>
        </p:txBody>
      </p:sp>
      <p:sp>
        <p:nvSpPr>
          <p:cNvPr id="70" name="Line 128"/>
          <p:cNvSpPr>
            <a:spLocks noChangeShapeType="1"/>
          </p:cNvSpPr>
          <p:nvPr/>
        </p:nvSpPr>
        <p:spPr bwMode="auto">
          <a:xfrm>
            <a:off x="1566163" y="4330337"/>
            <a:ext cx="1949923" cy="0"/>
          </a:xfrm>
          <a:prstGeom prst="line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73" name="Rectangle 64"/>
          <p:cNvSpPr>
            <a:spLocks noChangeArrowheads="1"/>
          </p:cNvSpPr>
          <p:nvPr/>
        </p:nvSpPr>
        <p:spPr bwMode="auto">
          <a:xfrm>
            <a:off x="2129062" y="3899263"/>
            <a:ext cx="942887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 smtClean="0">
                <a:ea typeface="宋体" pitchFamily="2" charset="-122"/>
              </a:rPr>
              <a:t>e </a:t>
            </a:r>
            <a:r>
              <a:rPr lang="en-US" altLang="zh-CN" sz="1800" b="0" dirty="0" smtClean="0">
                <a:ea typeface="宋体" pitchFamily="2" charset="-122"/>
                <a:sym typeface="Symbol"/>
              </a:rPr>
              <a:t> $ </a:t>
            </a:r>
            <a:endParaRPr lang="en-US" altLang="en-US" sz="1800" dirty="0"/>
          </a:p>
        </p:txBody>
      </p:sp>
      <p:sp>
        <p:nvSpPr>
          <p:cNvPr id="74" name="Line 128"/>
          <p:cNvSpPr>
            <a:spLocks noChangeShapeType="1"/>
          </p:cNvSpPr>
          <p:nvPr/>
        </p:nvSpPr>
        <p:spPr bwMode="auto">
          <a:xfrm flipV="1">
            <a:off x="1579226" y="4812880"/>
            <a:ext cx="1962986" cy="0"/>
          </a:xfrm>
          <a:prstGeom prst="line">
            <a:avLst/>
          </a:prstGeom>
          <a:ln>
            <a:solidFill>
              <a:schemeClr val="tx1"/>
            </a:solidFill>
            <a:headEnd/>
            <a:tailEnd type="arrow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75" name="Rectangle 64"/>
          <p:cNvSpPr>
            <a:spLocks noChangeArrowheads="1"/>
          </p:cNvSpPr>
          <p:nvPr/>
        </p:nvSpPr>
        <p:spPr bwMode="auto">
          <a:xfrm>
            <a:off x="1852749" y="4406537"/>
            <a:ext cx="167640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ea typeface="宋体" pitchFamily="2" charset="-122"/>
              </a:rPr>
              <a:t>z</a:t>
            </a:r>
            <a:r>
              <a:rPr lang="en-US" altLang="en-US" sz="1800" b="0" dirty="0" smtClean="0">
                <a:ea typeface="宋体" pitchFamily="2" charset="-122"/>
              </a:rPr>
              <a:t> = r + e</a:t>
            </a:r>
            <a:r>
              <a:rPr lang="en-US" altLang="zh-CN" sz="1050" b="0" kern="0" dirty="0" smtClean="0">
                <a:ea typeface="宋体" pitchFamily="2" charset="-122"/>
                <a:sym typeface="Symbol"/>
              </a:rPr>
              <a:t>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</a:t>
            </a:r>
            <a:r>
              <a:rPr lang="en-US" altLang="zh-CN" sz="1050" b="0" kern="0" dirty="0" smtClean="0">
                <a:ea typeface="宋体" pitchFamily="2" charset="-122"/>
                <a:sym typeface="Symbol"/>
              </a:rPr>
              <a:t> </a:t>
            </a:r>
            <a:r>
              <a:rPr lang="en-US" altLang="en-US" sz="1800" b="0" dirty="0" smtClean="0">
                <a:ea typeface="宋体" pitchFamily="2" charset="-122"/>
              </a:rPr>
              <a:t>w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</a:t>
            </a:r>
            <a:r>
              <a:rPr lang="en-US" altLang="en-US" sz="1800" b="0" dirty="0" smtClean="0">
                <a:ea typeface="宋体" pitchFamily="2" charset="-122"/>
              </a:rPr>
              <a:t> </a:t>
            </a:r>
            <a:endParaRPr lang="en-US" altLang="en-US" sz="1800" dirty="0"/>
          </a:p>
        </p:txBody>
      </p:sp>
      <p:sp>
        <p:nvSpPr>
          <p:cNvPr id="76" name="Rectangle 75"/>
          <p:cNvSpPr/>
          <p:nvPr/>
        </p:nvSpPr>
        <p:spPr>
          <a:xfrm>
            <a:off x="1404734" y="2526268"/>
            <a:ext cx="1972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200"/>
              </a:spcAft>
              <a:defRPr/>
            </a:pPr>
            <a:r>
              <a:rPr lang="en-US" altLang="zh-CN" b="0" dirty="0" smtClean="0">
                <a:ea typeface="宋体" pitchFamily="2" charset="-122"/>
              </a:rPr>
              <a:t>(HV)ZKPK for </a:t>
            </a:r>
            <a:r>
              <a:rPr lang="en-US" altLang="zh-CN" dirty="0" smtClean="0">
                <a:ea typeface="宋体" pitchFamily="2" charset="-122"/>
              </a:rPr>
              <a:t>L</a:t>
            </a:r>
            <a:endParaRPr lang="en-US" altLang="zh-CN" dirty="0">
              <a:ea typeface="宋体" pitchFamily="2" charset="-122"/>
            </a:endParaRPr>
          </a:p>
        </p:txBody>
      </p:sp>
      <p:sp>
        <p:nvSpPr>
          <p:cNvPr id="92" name="Rectangle 64"/>
          <p:cNvSpPr>
            <a:spLocks noChangeArrowheads="1"/>
          </p:cNvSpPr>
          <p:nvPr/>
        </p:nvSpPr>
        <p:spPr bwMode="auto">
          <a:xfrm>
            <a:off x="1243149" y="3455406"/>
            <a:ext cx="228600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en-US" sz="1800" b="0" dirty="0" smtClean="0">
                <a:ea typeface="宋体" pitchFamily="2" charset="-122"/>
              </a:rPr>
              <a:t>C=COM(         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)</a:t>
            </a:r>
            <a:endParaRPr lang="en-US" altLang="en-US" sz="1800" dirty="0"/>
          </a:p>
        </p:txBody>
      </p:sp>
      <p:sp>
        <p:nvSpPr>
          <p:cNvPr id="93" name="Line 128"/>
          <p:cNvSpPr>
            <a:spLocks noChangeShapeType="1"/>
          </p:cNvSpPr>
          <p:nvPr/>
        </p:nvSpPr>
        <p:spPr bwMode="auto">
          <a:xfrm flipV="1">
            <a:off x="1180012" y="3881487"/>
            <a:ext cx="196298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94" name="Line 128"/>
          <p:cNvSpPr>
            <a:spLocks noChangeShapeType="1"/>
          </p:cNvSpPr>
          <p:nvPr/>
        </p:nvSpPr>
        <p:spPr bwMode="auto">
          <a:xfrm>
            <a:off x="912223" y="5371011"/>
            <a:ext cx="3159838" cy="0"/>
          </a:xfrm>
          <a:prstGeom prst="line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95" name="Rectangle 64"/>
          <p:cNvSpPr>
            <a:spLocks noChangeArrowheads="1"/>
          </p:cNvSpPr>
          <p:nvPr/>
        </p:nvSpPr>
        <p:spPr bwMode="auto">
          <a:xfrm>
            <a:off x="938349" y="4939937"/>
            <a:ext cx="3159839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 smtClean="0">
                <a:ea typeface="宋体" pitchFamily="2" charset="-122"/>
              </a:rPr>
              <a:t>SPHF[ C=COM(F(</a:t>
            </a:r>
            <a:r>
              <a:rPr lang="en-US" altLang="en-US" sz="1800" b="0" dirty="0" err="1" smtClean="0">
                <a:ea typeface="宋体" pitchFamily="2" charset="-122"/>
              </a:rPr>
              <a:t>x,e,z</a:t>
            </a:r>
            <a:r>
              <a:rPr lang="en-US" altLang="en-US" sz="1800" b="0" dirty="0" smtClean="0">
                <a:ea typeface="宋体" pitchFamily="2" charset="-122"/>
              </a:rPr>
              <a:t>)) ]</a:t>
            </a:r>
            <a:endParaRPr lang="en-US" altLang="en-US" sz="1800" dirty="0"/>
          </a:p>
        </p:txBody>
      </p:sp>
      <p:sp>
        <p:nvSpPr>
          <p:cNvPr id="96" name="Line 128"/>
          <p:cNvSpPr>
            <a:spLocks noChangeShapeType="1"/>
          </p:cNvSpPr>
          <p:nvPr/>
        </p:nvSpPr>
        <p:spPr bwMode="auto">
          <a:xfrm flipH="1" flipV="1">
            <a:off x="3124200" y="5473337"/>
            <a:ext cx="381000" cy="416987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Rectangle 66"/>
          <p:cNvSpPr>
            <a:spLocks noChangeArrowheads="1"/>
          </p:cNvSpPr>
          <p:nvPr/>
        </p:nvSpPr>
        <p:spPr bwMode="auto">
          <a:xfrm>
            <a:off x="3494315" y="5789249"/>
            <a:ext cx="450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ea typeface="宋体" pitchFamily="2" charset="-122"/>
              </a:rPr>
              <a:t>K</a:t>
            </a:r>
            <a:r>
              <a:rPr lang="en-US" altLang="zh-CN" sz="1800" baseline="-25000" dirty="0">
                <a:ea typeface="宋体" pitchFamily="2" charset="-122"/>
              </a:rPr>
              <a:t>S</a:t>
            </a:r>
            <a:endParaRPr lang="en-US" altLang="en-US" sz="1800" dirty="0"/>
          </a:p>
        </p:txBody>
      </p:sp>
      <p:sp>
        <p:nvSpPr>
          <p:cNvPr id="98" name="Line 128"/>
          <p:cNvSpPr>
            <a:spLocks noChangeShapeType="1"/>
          </p:cNvSpPr>
          <p:nvPr/>
        </p:nvSpPr>
        <p:spPr bwMode="auto">
          <a:xfrm flipV="1">
            <a:off x="1460862" y="5487424"/>
            <a:ext cx="367938" cy="416987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64"/>
          <p:cNvSpPr>
            <a:spLocks noChangeArrowheads="1"/>
          </p:cNvSpPr>
          <p:nvPr/>
        </p:nvSpPr>
        <p:spPr bwMode="auto">
          <a:xfrm>
            <a:off x="1082381" y="5774009"/>
            <a:ext cx="4651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 smtClean="0">
                <a:ea typeface="宋体" pitchFamily="2" charset="-122"/>
              </a:rPr>
              <a:t>K</a:t>
            </a:r>
            <a:r>
              <a:rPr lang="en-US" altLang="zh-CN" sz="1800" baseline="-25000" dirty="0" smtClean="0">
                <a:ea typeface="宋体" pitchFamily="2" charset="-122"/>
              </a:rPr>
              <a:t>R</a:t>
            </a:r>
            <a:endParaRPr lang="en-US" altLang="en-US" sz="1800" dirty="0"/>
          </a:p>
        </p:txBody>
      </p:sp>
      <p:sp>
        <p:nvSpPr>
          <p:cNvPr id="100" name="Rectangle 99"/>
          <p:cNvSpPr/>
          <p:nvPr/>
        </p:nvSpPr>
        <p:spPr>
          <a:xfrm>
            <a:off x="1295400" y="2832463"/>
            <a:ext cx="2408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200"/>
              </a:spcAft>
              <a:defRPr/>
            </a:pPr>
            <a:r>
              <a:rPr lang="en-US" altLang="zh-CN" b="0" dirty="0" smtClean="0">
                <a:ea typeface="宋体" pitchFamily="2" charset="-122"/>
                <a:sym typeface="Wingdings 3"/>
              </a:rPr>
              <a:t></a:t>
            </a:r>
            <a:r>
              <a:rPr lang="en-US" altLang="zh-CN" b="0" dirty="0" smtClean="0">
                <a:ea typeface="宋体" pitchFamily="2" charset="-122"/>
              </a:rPr>
              <a:t> covert COT for </a:t>
            </a:r>
            <a:r>
              <a:rPr lang="en-US" altLang="zh-CN" dirty="0" smtClean="0">
                <a:ea typeface="宋体" pitchFamily="2" charset="-122"/>
              </a:rPr>
              <a:t>L</a:t>
            </a:r>
            <a:endParaRPr lang="en-US" altLang="zh-CN" dirty="0"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3710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225"/>
            <a:ext cx="7772400" cy="533400"/>
          </a:xfrm>
        </p:spPr>
        <p:txBody>
          <a:bodyPr/>
          <a:lstStyle/>
          <a:p>
            <a:pPr algn="ctr" eaLnBrk="1" hangingPunct="1"/>
            <a:r>
              <a:rPr lang="en-US" altLang="zh-CN" sz="2800" dirty="0" smtClean="0">
                <a:ea typeface="宋体" pitchFamily="2" charset="-122"/>
              </a:rPr>
              <a:t>Presentation Plan</a:t>
            </a:r>
            <a:endParaRPr lang="en-US" altLang="zh-CN" sz="1800" dirty="0" smtClean="0">
              <a:ea typeface="宋体" pitchFamily="2" charset="-122"/>
            </a:endParaRP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82000" cy="4419600"/>
          </a:xfrm>
        </p:spPr>
        <p:txBody>
          <a:bodyPr/>
          <a:lstStyle/>
          <a:p>
            <a:pPr marL="0" indent="0" algn="ctr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endParaRPr lang="en-US" altLang="zh-CN" sz="500" dirty="0" smtClean="0">
              <a:ea typeface="宋体" pitchFamily="2" charset="-122"/>
            </a:endParaRPr>
          </a:p>
          <a:p>
            <a:pPr eaLnBrk="1" hangingPunct="1">
              <a:lnSpc>
                <a:spcPct val="200000"/>
              </a:lnSpc>
              <a:buFont typeface="+mj-lt"/>
              <a:buAutoNum type="arabicPeriod"/>
              <a:defRPr/>
            </a:pPr>
            <a:r>
              <a:rPr lang="en-US" altLang="zh-CN" sz="2000" dirty="0" smtClean="0">
                <a:ea typeface="宋体" pitchFamily="2" charset="-122"/>
              </a:rPr>
              <a:t>Introduction to Covert Computation</a:t>
            </a:r>
          </a:p>
          <a:p>
            <a:pPr eaLnBrk="1" hangingPunct="1">
              <a:lnSpc>
                <a:spcPct val="250000"/>
              </a:lnSpc>
              <a:buFont typeface="+mj-lt"/>
              <a:buAutoNum type="arabicPeriod"/>
              <a:defRPr/>
            </a:pPr>
            <a:r>
              <a:rPr lang="en-US" altLang="zh-CN" sz="2000" dirty="0" smtClean="0">
                <a:ea typeface="宋体" pitchFamily="2" charset="-122"/>
              </a:rPr>
              <a:t>Practical Covert Authentication Protocol</a:t>
            </a:r>
            <a:endParaRPr lang="en-US" altLang="zh-CN" sz="2400" dirty="0">
              <a:ea typeface="宋体" pitchFamily="2" charset="-122"/>
            </a:endParaRPr>
          </a:p>
          <a:p>
            <a:pPr marL="0" indent="0" eaLnBrk="1" hangingPunct="1">
              <a:buNone/>
              <a:defRPr/>
            </a:pPr>
            <a:r>
              <a:rPr lang="en-US" altLang="zh-CN" sz="2000" dirty="0">
                <a:ea typeface="宋体" pitchFamily="2" charset="-122"/>
              </a:rPr>
              <a:t> </a:t>
            </a:r>
            <a:r>
              <a:rPr lang="en-US" altLang="zh-CN" sz="2000" dirty="0" smtClean="0">
                <a:ea typeface="宋体" pitchFamily="2" charset="-122"/>
              </a:rPr>
              <a:t>   </a:t>
            </a:r>
            <a:r>
              <a:rPr lang="en-US" altLang="zh-CN" sz="1800" dirty="0" smtClean="0">
                <a:ea typeface="宋体" pitchFamily="2" charset="-122"/>
              </a:rPr>
              <a:t>O(1) rounds, group elements, exponentiations…</a:t>
            </a:r>
          </a:p>
          <a:p>
            <a:pPr eaLnBrk="1" hangingPunct="1">
              <a:lnSpc>
                <a:spcPct val="250000"/>
              </a:lnSpc>
              <a:buFont typeface="+mj-lt"/>
              <a:buAutoNum type="arabicPeriod"/>
              <a:defRPr/>
            </a:pPr>
            <a:r>
              <a:rPr lang="en-US" altLang="zh-CN" sz="2000" dirty="0" smtClean="0">
                <a:ea typeface="宋体" pitchFamily="2" charset="-122"/>
              </a:rPr>
              <a:t>Main Tool:  Compiler for Covert Conditional OT’s</a:t>
            </a:r>
          </a:p>
          <a:p>
            <a:pPr marL="0" indent="0" eaLnBrk="1" hangingPunct="1">
              <a:buNone/>
              <a:defRPr/>
            </a:pPr>
            <a:r>
              <a:rPr lang="en-US" altLang="zh-CN" sz="1800" dirty="0" smtClean="0">
                <a:ea typeface="宋体" pitchFamily="2" charset="-122"/>
              </a:rPr>
              <a:t>    ZKPK</a:t>
            </a:r>
            <a:r>
              <a:rPr lang="en-US" altLang="zh-CN" sz="1800" baseline="30000" dirty="0" smtClean="0">
                <a:ea typeface="宋体" pitchFamily="2" charset="-122"/>
              </a:rPr>
              <a:t>+</a:t>
            </a:r>
            <a:r>
              <a:rPr lang="en-US" altLang="zh-CN" sz="1800" dirty="0" smtClean="0">
                <a:ea typeface="宋体" pitchFamily="2" charset="-122"/>
              </a:rPr>
              <a:t> (</a:t>
            </a:r>
            <a:r>
              <a:rPr lang="el-GR" altLang="zh-CN" sz="1800" dirty="0" smtClean="0">
                <a:ea typeface="宋体" pitchFamily="2" charset="-122"/>
              </a:rPr>
              <a:t>Σ</a:t>
            </a:r>
            <a:r>
              <a:rPr lang="en-US" altLang="zh-CN" sz="1800" dirty="0" smtClean="0">
                <a:ea typeface="宋体" pitchFamily="2" charset="-122"/>
              </a:rPr>
              <a:t>-protocol)  for language L  </a:t>
            </a:r>
            <a:r>
              <a:rPr lang="en-US" altLang="zh-CN" sz="1800" dirty="0" smtClean="0">
                <a:ea typeface="宋体" pitchFamily="2" charset="-122"/>
                <a:sym typeface="Wingdings 3"/>
              </a:rPr>
              <a:t> </a:t>
            </a:r>
            <a:r>
              <a:rPr lang="en-US" altLang="zh-CN" sz="1800" dirty="0" smtClean="0">
                <a:ea typeface="宋体" pitchFamily="2" charset="-122"/>
              </a:rPr>
              <a:t> Covert Conditional OT for L</a:t>
            </a:r>
            <a:endParaRPr lang="en-US" altLang="zh-CN" sz="2000" dirty="0" smtClean="0">
              <a:ea typeface="宋体" pitchFamily="2" charset="-122"/>
            </a:endParaRPr>
          </a:p>
          <a:p>
            <a:pPr marL="457200" indent="-457200" eaLnBrk="1" hangingPunct="1">
              <a:lnSpc>
                <a:spcPct val="250000"/>
              </a:lnSpc>
              <a:buFont typeface="+mj-lt"/>
              <a:buAutoNum type="arabicPeriod" startAt="4"/>
              <a:defRPr/>
            </a:pPr>
            <a:r>
              <a:rPr lang="en-US" altLang="zh-CN" sz="2000" dirty="0" smtClean="0">
                <a:ea typeface="宋体" pitchFamily="2" charset="-122"/>
              </a:rPr>
              <a:t>Extensions / Open Problems</a:t>
            </a:r>
            <a:endParaRPr lang="en-US" altLang="zh-CN" sz="1600" dirty="0" smtClean="0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 Box 130"/>
          <p:cNvSpPr txBox="1">
            <a:spLocks noChangeArrowheads="1"/>
          </p:cNvSpPr>
          <p:nvPr/>
        </p:nvSpPr>
        <p:spPr bwMode="auto">
          <a:xfrm>
            <a:off x="323014" y="833438"/>
            <a:ext cx="400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 dirty="0">
                <a:solidFill>
                  <a:srgbClr val="000066"/>
                </a:solidFill>
                <a:ea typeface="宋体" pitchFamily="2" charset="-122"/>
              </a:rPr>
              <a:t>R</a:t>
            </a:r>
            <a:endParaRPr lang="en-US" altLang="zh-CN" sz="1800" b="0" baseline="-25000" dirty="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45" name="Rectangle 2"/>
          <p:cNvSpPr txBox="1">
            <a:spLocks noChangeArrowheads="1"/>
          </p:cNvSpPr>
          <p:nvPr/>
        </p:nvSpPr>
        <p:spPr bwMode="auto">
          <a:xfrm>
            <a:off x="152400" y="65315"/>
            <a:ext cx="8839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zh-CN" sz="2800" b="0" kern="0" dirty="0" smtClean="0">
                <a:solidFill>
                  <a:srgbClr val="006666"/>
                </a:solidFill>
                <a:ea typeface="宋体" pitchFamily="2" charset="-122"/>
              </a:rPr>
              <a:t>Compiler from ZKPK</a:t>
            </a:r>
            <a:r>
              <a:rPr lang="en-US" altLang="zh-CN" sz="2800" b="0" kern="0" baseline="30000" dirty="0" smtClean="0">
                <a:solidFill>
                  <a:srgbClr val="006666"/>
                </a:solidFill>
                <a:ea typeface="宋体" pitchFamily="2" charset="-122"/>
              </a:rPr>
              <a:t>+</a:t>
            </a:r>
            <a:r>
              <a:rPr lang="en-US" altLang="zh-CN" sz="2800" b="0" kern="0" dirty="0" smtClean="0">
                <a:solidFill>
                  <a:srgbClr val="006666"/>
                </a:solidFill>
                <a:ea typeface="宋体" pitchFamily="2" charset="-122"/>
              </a:rPr>
              <a:t> </a:t>
            </a:r>
            <a:r>
              <a:rPr lang="en-US" altLang="zh-CN" sz="2800" b="0" kern="0" dirty="0">
                <a:solidFill>
                  <a:srgbClr val="006666"/>
                </a:solidFill>
                <a:latin typeface="Verdana" pitchFamily="34" charset="0"/>
                <a:ea typeface="宋体" pitchFamily="2" charset="-122"/>
              </a:rPr>
              <a:t>for </a:t>
            </a:r>
            <a:r>
              <a:rPr lang="en-US" altLang="zh-CN" sz="2400" kern="0" dirty="0" err="1">
                <a:solidFill>
                  <a:srgbClr val="006666"/>
                </a:solidFill>
                <a:latin typeface="Verdana"/>
                <a:ea typeface="宋体" pitchFamily="2" charset="-122"/>
              </a:rPr>
              <a:t>L</a:t>
            </a:r>
            <a:r>
              <a:rPr lang="en-US" altLang="zh-CN" sz="2400" kern="0" baseline="30000" dirty="0" err="1">
                <a:solidFill>
                  <a:srgbClr val="006666"/>
                </a:solidFill>
                <a:latin typeface="Verdana"/>
                <a:ea typeface="宋体" pitchFamily="2" charset="-122"/>
              </a:rPr>
              <a:t>ComCert</a:t>
            </a:r>
            <a:r>
              <a:rPr lang="en-US" altLang="zh-CN" sz="2400" kern="0" baseline="30000" dirty="0">
                <a:solidFill>
                  <a:srgbClr val="006666"/>
                </a:solidFill>
                <a:latin typeface="Verdana"/>
                <a:ea typeface="宋体" pitchFamily="2" charset="-122"/>
              </a:rPr>
              <a:t> </a:t>
            </a:r>
            <a:r>
              <a:rPr lang="en-US" altLang="zh-CN" sz="2800" b="0" kern="0" dirty="0" smtClean="0">
                <a:solidFill>
                  <a:srgbClr val="006666"/>
                </a:solidFill>
                <a:ea typeface="宋体" pitchFamily="2" charset="-122"/>
              </a:rPr>
              <a:t> to Covert COT</a:t>
            </a:r>
          </a:p>
          <a:p>
            <a:pPr algn="ctr" eaLnBrk="1" hangingPunct="1">
              <a:defRPr/>
            </a:pPr>
            <a:r>
              <a:rPr lang="en-US" altLang="zh-CN" sz="2800" b="0" kern="0" dirty="0" smtClean="0">
                <a:solidFill>
                  <a:srgbClr val="006666"/>
                </a:solidFill>
                <a:ea typeface="宋体" pitchFamily="2" charset="-122"/>
              </a:rPr>
              <a:t>	</a:t>
            </a:r>
            <a:endParaRPr lang="en-US" altLang="zh-CN" sz="1600" b="1" kern="0" baseline="30000" dirty="0" smtClean="0">
              <a:latin typeface="+mn-lt"/>
              <a:ea typeface="宋体" pitchFamily="2" charset="-122"/>
            </a:endParaRPr>
          </a:p>
        </p:txBody>
      </p:sp>
      <p:sp>
        <p:nvSpPr>
          <p:cNvPr id="46" name="Line 128"/>
          <p:cNvSpPr>
            <a:spLocks noChangeShapeType="1"/>
          </p:cNvSpPr>
          <p:nvPr/>
        </p:nvSpPr>
        <p:spPr bwMode="auto">
          <a:xfrm flipH="1">
            <a:off x="1524000" y="2120900"/>
            <a:ext cx="1074792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Rectangle 64"/>
          <p:cNvSpPr>
            <a:spLocks noChangeArrowheads="1"/>
          </p:cNvSpPr>
          <p:nvPr/>
        </p:nvSpPr>
        <p:spPr bwMode="auto">
          <a:xfrm>
            <a:off x="1600200" y="1752600"/>
            <a:ext cx="4651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 smtClean="0">
                <a:ea typeface="宋体" pitchFamily="2" charset="-122"/>
              </a:rPr>
              <a:t>K</a:t>
            </a:r>
            <a:r>
              <a:rPr lang="en-US" altLang="zh-CN" sz="1800" baseline="-25000" dirty="0" smtClean="0">
                <a:ea typeface="宋体" pitchFamily="2" charset="-122"/>
              </a:rPr>
              <a:t>R</a:t>
            </a:r>
            <a:endParaRPr lang="en-US" altLang="en-US" sz="1800" dirty="0"/>
          </a:p>
        </p:txBody>
      </p:sp>
      <p:sp>
        <p:nvSpPr>
          <p:cNvPr id="48" name="Line 128"/>
          <p:cNvSpPr>
            <a:spLocks noChangeShapeType="1"/>
          </p:cNvSpPr>
          <p:nvPr/>
        </p:nvSpPr>
        <p:spPr bwMode="auto">
          <a:xfrm flipH="1" flipV="1">
            <a:off x="6629400" y="2147886"/>
            <a:ext cx="10668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Rectangle 66"/>
          <p:cNvSpPr>
            <a:spLocks noChangeArrowheads="1"/>
          </p:cNvSpPr>
          <p:nvPr/>
        </p:nvSpPr>
        <p:spPr bwMode="auto">
          <a:xfrm>
            <a:off x="7169150" y="1778000"/>
            <a:ext cx="450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ea typeface="宋体" pitchFamily="2" charset="-122"/>
              </a:rPr>
              <a:t>K</a:t>
            </a:r>
            <a:r>
              <a:rPr lang="en-US" altLang="zh-CN" sz="1800" baseline="-25000" dirty="0">
                <a:ea typeface="宋体" pitchFamily="2" charset="-122"/>
              </a:rPr>
              <a:t>S</a:t>
            </a:r>
            <a:endParaRPr lang="en-US" altLang="en-US" sz="1800" dirty="0"/>
          </a:p>
        </p:txBody>
      </p:sp>
      <p:sp>
        <p:nvSpPr>
          <p:cNvPr id="50" name="Line 128"/>
          <p:cNvSpPr>
            <a:spLocks noChangeShapeType="1"/>
          </p:cNvSpPr>
          <p:nvPr/>
        </p:nvSpPr>
        <p:spPr bwMode="auto">
          <a:xfrm flipV="1">
            <a:off x="780214" y="1060450"/>
            <a:ext cx="1962986" cy="635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Rectangle 70"/>
          <p:cNvSpPr>
            <a:spLocks noChangeArrowheads="1"/>
          </p:cNvSpPr>
          <p:nvPr/>
        </p:nvSpPr>
        <p:spPr bwMode="auto">
          <a:xfrm>
            <a:off x="1056439" y="696913"/>
            <a:ext cx="13612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ea typeface="宋体" pitchFamily="2" charset="-122"/>
              </a:rPr>
              <a:t>witness </a:t>
            </a:r>
            <a:r>
              <a:rPr lang="en-US" altLang="zh-CN" sz="1800" dirty="0">
                <a:ea typeface="宋体" pitchFamily="2" charset="-122"/>
              </a:rPr>
              <a:t>w</a:t>
            </a:r>
            <a:endParaRPr lang="en-US" altLang="en-US" sz="1800" dirty="0"/>
          </a:p>
        </p:txBody>
      </p:sp>
      <p:sp>
        <p:nvSpPr>
          <p:cNvPr id="54" name="Text Box 130"/>
          <p:cNvSpPr txBox="1">
            <a:spLocks noChangeArrowheads="1"/>
          </p:cNvSpPr>
          <p:nvPr/>
        </p:nvSpPr>
        <p:spPr bwMode="auto">
          <a:xfrm>
            <a:off x="8442325" y="833438"/>
            <a:ext cx="396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S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55" name="Line 128"/>
          <p:cNvSpPr>
            <a:spLocks noChangeShapeType="1"/>
          </p:cNvSpPr>
          <p:nvPr/>
        </p:nvSpPr>
        <p:spPr bwMode="auto">
          <a:xfrm flipH="1" flipV="1">
            <a:off x="6496050" y="1066800"/>
            <a:ext cx="173355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Rectangle 74"/>
          <p:cNvSpPr>
            <a:spLocks noChangeArrowheads="1"/>
          </p:cNvSpPr>
          <p:nvPr/>
        </p:nvSpPr>
        <p:spPr bwMode="auto">
          <a:xfrm>
            <a:off x="6648450" y="685800"/>
            <a:ext cx="159851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ea typeface="宋体" pitchFamily="2" charset="-122"/>
              </a:rPr>
              <a:t>statement </a:t>
            </a:r>
            <a:r>
              <a:rPr lang="en-US" altLang="en-US" sz="1800" dirty="0">
                <a:ea typeface="宋体" pitchFamily="2" charset="-122"/>
              </a:rPr>
              <a:t>x</a:t>
            </a:r>
            <a:endParaRPr lang="en-US" altLang="en-US" sz="1800" dirty="0"/>
          </a:p>
        </p:txBody>
      </p:sp>
      <p:sp>
        <p:nvSpPr>
          <p:cNvPr id="63" name="Text Box 131"/>
          <p:cNvSpPr txBox="1">
            <a:spLocks noChangeArrowheads="1"/>
          </p:cNvSpPr>
          <p:nvPr/>
        </p:nvSpPr>
        <p:spPr bwMode="auto">
          <a:xfrm>
            <a:off x="2895600" y="1007270"/>
            <a:ext cx="3448049" cy="114647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1200"/>
              </a:spcAft>
              <a:defRPr/>
            </a:pPr>
            <a:r>
              <a:rPr lang="en-US" altLang="zh-CN" sz="2000" dirty="0" smtClean="0">
                <a:latin typeface="Verdana" pitchFamily="34" charset="0"/>
                <a:ea typeface="宋体" pitchFamily="2" charset="-122"/>
              </a:rPr>
              <a:t>F</a:t>
            </a:r>
            <a:r>
              <a:rPr lang="en-US" altLang="zh-CN" sz="2000" baseline="-25000" dirty="0" smtClean="0">
                <a:latin typeface="Verdana" pitchFamily="34" charset="0"/>
                <a:ea typeface="宋体" pitchFamily="2" charset="-122"/>
              </a:rPr>
              <a:t>COT for L</a:t>
            </a:r>
          </a:p>
          <a:p>
            <a:pPr algn="ctr">
              <a:spcBef>
                <a:spcPts val="0"/>
              </a:spcBef>
              <a:spcAft>
                <a:spcPts val="300"/>
              </a:spcAft>
              <a:defRPr/>
            </a:pP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If w witness for x in L</a:t>
            </a:r>
          </a:p>
          <a:p>
            <a:pPr algn="ctr">
              <a:spcBef>
                <a:spcPts val="0"/>
              </a:spcBef>
              <a:spcAft>
                <a:spcPts val="300"/>
              </a:spcAft>
              <a:defRPr/>
            </a:pP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then 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</a:rPr>
              <a:t>K</a:t>
            </a:r>
            <a:r>
              <a:rPr lang="en-US" altLang="zh-CN" baseline="-25000" dirty="0" smtClean="0">
                <a:latin typeface="Verdana" pitchFamily="34" charset="0"/>
                <a:ea typeface="宋体" pitchFamily="2" charset="-122"/>
              </a:rPr>
              <a:t>R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=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</a:rPr>
              <a:t>K</a:t>
            </a:r>
            <a:r>
              <a:rPr lang="en-US" altLang="zh-CN" baseline="-25000" dirty="0" smtClean="0">
                <a:latin typeface="Verdana" pitchFamily="34" charset="0"/>
                <a:ea typeface="宋体" pitchFamily="2" charset="-122"/>
              </a:rPr>
              <a:t>S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, o/w  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</a:rPr>
              <a:t>K</a:t>
            </a:r>
            <a:r>
              <a:rPr lang="en-US" altLang="zh-CN" baseline="-25000" dirty="0" smtClean="0">
                <a:latin typeface="Verdana" pitchFamily="34" charset="0"/>
                <a:ea typeface="宋体" pitchFamily="2" charset="-122"/>
              </a:rPr>
              <a:t>S 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</a:t>
            </a:r>
            <a:r>
              <a:rPr lang="en-US" altLang="zh-CN" baseline="-25000" dirty="0">
                <a:latin typeface="Verdana" pitchFamily="34" charset="0"/>
                <a:ea typeface="宋体" pitchFamily="2" charset="-122"/>
              </a:rPr>
              <a:t> 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</a:rPr>
              <a:t>K</a:t>
            </a:r>
            <a:r>
              <a:rPr lang="en-US" altLang="zh-CN" baseline="-25000" dirty="0" smtClean="0">
                <a:latin typeface="Verdana" pitchFamily="34" charset="0"/>
                <a:ea typeface="宋体" pitchFamily="2" charset="-122"/>
              </a:rPr>
              <a:t>R</a:t>
            </a:r>
            <a:endParaRPr lang="en-US" altLang="zh-CN" sz="300" b="0" dirty="0" smtClean="0">
              <a:latin typeface="Verdana" pitchFamily="34" charset="0"/>
              <a:ea typeface="宋体" pitchFamily="2" charset="-122"/>
            </a:endParaRPr>
          </a:p>
        </p:txBody>
      </p:sp>
      <p:sp>
        <p:nvSpPr>
          <p:cNvPr id="68" name="Rectangle 3"/>
          <p:cNvSpPr txBox="1">
            <a:spLocks noChangeArrowheads="1"/>
          </p:cNvSpPr>
          <p:nvPr/>
        </p:nvSpPr>
        <p:spPr bwMode="auto">
          <a:xfrm>
            <a:off x="4609012" y="2438400"/>
            <a:ext cx="4167051" cy="5334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zh-CN" sz="1800" kern="0" dirty="0" smtClean="0">
                <a:ea typeface="宋体" pitchFamily="2" charset="-122"/>
                <a:sym typeface="Symbol"/>
              </a:rPr>
              <a:t>L 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=  </a:t>
            </a:r>
            <a:r>
              <a:rPr lang="en-US" altLang="zh-CN" sz="1800" kern="0" dirty="0" smtClean="0">
                <a:ea typeface="宋体" pitchFamily="2" charset="-122"/>
                <a:sym typeface="Symbol"/>
              </a:rPr>
              <a:t>{ x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 </a:t>
            </a:r>
            <a:r>
              <a:rPr lang="en-US" altLang="zh-CN" sz="1800" b="0" kern="0" dirty="0" err="1" smtClean="0">
                <a:ea typeface="宋体" pitchFamily="2" charset="-122"/>
                <a:sym typeface="Symbol"/>
              </a:rPr>
              <a:t>s.t.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 </a:t>
            </a:r>
            <a:r>
              <a:rPr lang="en-US" altLang="zh-CN" sz="1800" kern="0" dirty="0" smtClean="0">
                <a:ea typeface="宋体" pitchFamily="2" charset="-122"/>
                <a:sym typeface="Symbol"/>
              </a:rPr>
              <a:t>w  </a:t>
            </a:r>
            <a:r>
              <a:rPr lang="en-US" altLang="zh-CN" sz="1800" b="0" kern="0" dirty="0" err="1" smtClean="0">
                <a:ea typeface="宋体" pitchFamily="2" charset="-122"/>
                <a:sym typeface="Symbol"/>
              </a:rPr>
              <a:t>s.t.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 </a:t>
            </a:r>
            <a:r>
              <a:rPr lang="en-US" altLang="zh-CN" sz="1800" kern="0" dirty="0" smtClean="0">
                <a:ea typeface="宋体" pitchFamily="2" charset="-122"/>
                <a:sym typeface="Symbol"/>
              </a:rPr>
              <a:t>x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= </a:t>
            </a:r>
            <a:r>
              <a:rPr lang="en-US" altLang="zh-CN" sz="1800" b="0" kern="0" dirty="0" err="1" smtClean="0">
                <a:ea typeface="宋体" pitchFamily="2" charset="-122"/>
                <a:sym typeface="Symbol"/>
              </a:rPr>
              <a:t>g</a:t>
            </a:r>
            <a:r>
              <a:rPr lang="en-US" altLang="zh-CN" sz="1800" b="0" kern="0" baseline="30000" dirty="0" err="1" smtClean="0">
                <a:ea typeface="宋体" pitchFamily="2" charset="-122"/>
                <a:sym typeface="Symbol"/>
              </a:rPr>
              <a:t>w</a:t>
            </a:r>
            <a:r>
              <a:rPr lang="en-US" altLang="zh-CN" sz="1800" kern="0" dirty="0">
                <a:ea typeface="宋体" pitchFamily="2" charset="-122"/>
                <a:sym typeface="Symbol"/>
              </a:rPr>
              <a:t> </a:t>
            </a:r>
            <a:r>
              <a:rPr lang="en-US" altLang="zh-CN" sz="1800" kern="0" dirty="0" smtClean="0">
                <a:ea typeface="宋体" pitchFamily="2" charset="-122"/>
                <a:sym typeface="Symbol"/>
              </a:rPr>
              <a:t>}</a:t>
            </a:r>
            <a:endParaRPr lang="en-US" altLang="zh-CN" sz="1800" kern="0" dirty="0">
              <a:ea typeface="宋体" pitchFamily="2" charset="-122"/>
              <a:sym typeface="Symbol"/>
            </a:endParaRPr>
          </a:p>
        </p:txBody>
      </p:sp>
      <p:sp>
        <p:nvSpPr>
          <p:cNvPr id="80" name="Text Box 131"/>
          <p:cNvSpPr txBox="1">
            <a:spLocks noChangeArrowheads="1"/>
          </p:cNvSpPr>
          <p:nvPr/>
        </p:nvSpPr>
        <p:spPr bwMode="auto">
          <a:xfrm>
            <a:off x="4608195" y="3200400"/>
            <a:ext cx="3448049" cy="13080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1200"/>
              </a:spcAft>
              <a:defRPr/>
            </a:pP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SIM for this ZKPK</a:t>
            </a:r>
            <a:r>
              <a:rPr lang="en-US" altLang="zh-CN" sz="2000" b="0" baseline="30000" dirty="0" smtClean="0">
                <a:latin typeface="Verdana" pitchFamily="34" charset="0"/>
                <a:ea typeface="宋体" pitchFamily="2" charset="-122"/>
              </a:rPr>
              <a:t>+</a:t>
            </a: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:</a:t>
            </a:r>
          </a:p>
          <a:p>
            <a:pPr algn="ctr">
              <a:spcAft>
                <a:spcPts val="600"/>
              </a:spcAft>
              <a:defRPr/>
            </a:pPr>
            <a:r>
              <a:rPr lang="en-US" altLang="en-US" sz="2000" b="0" dirty="0" smtClean="0">
                <a:ea typeface="宋体" pitchFamily="2" charset="-122"/>
              </a:rPr>
              <a:t>z </a:t>
            </a:r>
            <a:r>
              <a:rPr lang="en-US" altLang="zh-CN" sz="2000" b="0" dirty="0">
                <a:ea typeface="宋体" pitchFamily="2" charset="-122"/>
                <a:sym typeface="Symbol"/>
              </a:rPr>
              <a:t> </a:t>
            </a:r>
            <a:r>
              <a:rPr lang="en-US" altLang="zh-CN" sz="2000" b="0" dirty="0" smtClean="0">
                <a:ea typeface="宋体" pitchFamily="2" charset="-122"/>
                <a:sym typeface="Symbol"/>
              </a:rPr>
              <a:t>$  </a:t>
            </a:r>
            <a:r>
              <a:rPr lang="en-US" altLang="en-US" sz="2000" b="0" dirty="0" smtClean="0">
                <a:ea typeface="宋体" pitchFamily="2" charset="-122"/>
              </a:rPr>
              <a:t>,  e</a:t>
            </a:r>
            <a:r>
              <a:rPr lang="en-US" altLang="zh-CN" sz="2000" b="0" dirty="0">
                <a:ea typeface="宋体" pitchFamily="2" charset="-122"/>
                <a:sym typeface="Symbol"/>
              </a:rPr>
              <a:t>  $</a:t>
            </a:r>
            <a:endParaRPr lang="en-US" altLang="zh-CN" sz="2000" b="0" dirty="0" smtClean="0">
              <a:ea typeface="宋体" pitchFamily="2" charset="-122"/>
              <a:sym typeface="Symbol"/>
            </a:endParaRPr>
          </a:p>
          <a:p>
            <a:pPr algn="ctr">
              <a:spcAft>
                <a:spcPts val="600"/>
              </a:spcAft>
              <a:defRPr/>
            </a:pP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a = F(</a:t>
            </a:r>
            <a:r>
              <a:rPr lang="en-US" altLang="zh-CN" sz="2000" b="0" dirty="0" err="1" smtClean="0">
                <a:latin typeface="Verdana" pitchFamily="34" charset="0"/>
                <a:ea typeface="宋体" pitchFamily="2" charset="-122"/>
              </a:rPr>
              <a:t>x,e,z</a:t>
            </a: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) = </a:t>
            </a:r>
            <a:r>
              <a:rPr lang="en-US" altLang="zh-CN" sz="2000" b="0" dirty="0" err="1" smtClean="0">
                <a:latin typeface="Verdana" pitchFamily="34" charset="0"/>
                <a:ea typeface="宋体" pitchFamily="2" charset="-122"/>
              </a:rPr>
              <a:t>g</a:t>
            </a:r>
            <a:r>
              <a:rPr lang="en-US" altLang="zh-CN" sz="2400" b="0" kern="0" baseline="30000" dirty="0" err="1" smtClean="0">
                <a:ea typeface="宋体" pitchFamily="2" charset="-122"/>
                <a:sym typeface="Symbol"/>
              </a:rPr>
              <a:t>z</a:t>
            </a:r>
            <a:r>
              <a:rPr lang="en-US" altLang="zh-CN" sz="2000" b="0" kern="0" dirty="0" smtClean="0">
                <a:ea typeface="宋体" pitchFamily="2" charset="-122"/>
                <a:sym typeface="Symbol"/>
              </a:rPr>
              <a:t> / </a:t>
            </a:r>
            <a:r>
              <a:rPr lang="en-US" altLang="zh-CN" sz="2000" b="0" kern="0" dirty="0" err="1" smtClean="0">
                <a:ea typeface="宋体" pitchFamily="2" charset="-122"/>
                <a:sym typeface="Symbol"/>
              </a:rPr>
              <a:t>x</a:t>
            </a:r>
            <a:r>
              <a:rPr lang="en-US" altLang="zh-CN" sz="2400" b="0" kern="0" baseline="30000" dirty="0" err="1" smtClean="0">
                <a:ea typeface="宋体" pitchFamily="2" charset="-122"/>
                <a:sym typeface="Symbol"/>
              </a:rPr>
              <a:t>e</a:t>
            </a:r>
            <a:endParaRPr lang="en-US" altLang="zh-CN" sz="2000" b="0" dirty="0" smtClean="0">
              <a:latin typeface="Verdana" pitchFamily="34" charset="0"/>
              <a:ea typeface="宋体" pitchFamily="2" charset="-122"/>
            </a:endParaRPr>
          </a:p>
        </p:txBody>
      </p:sp>
      <p:sp>
        <p:nvSpPr>
          <p:cNvPr id="86" name="Text Box 131"/>
          <p:cNvSpPr txBox="1">
            <a:spLocks noChangeArrowheads="1"/>
          </p:cNvSpPr>
          <p:nvPr/>
        </p:nvSpPr>
        <p:spPr bwMode="auto">
          <a:xfrm>
            <a:off x="4608194" y="4724400"/>
            <a:ext cx="4032568" cy="196977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0"/>
              </a:spcAft>
              <a:defRPr/>
            </a:pP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Covertness from malicious R:</a:t>
            </a:r>
          </a:p>
          <a:p>
            <a:pPr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(case1) C</a:t>
            </a:r>
            <a:r>
              <a:rPr lang="en-US" altLang="zh-CN" sz="1000" b="0" dirty="0" smtClean="0">
                <a:latin typeface="Verdana" pitchFamily="34" charset="0"/>
                <a:ea typeface="宋体" pitchFamily="2" charset="-122"/>
              </a:rPr>
              <a:t> </a:t>
            </a:r>
            <a:r>
              <a:rPr lang="en-US" altLang="zh-CN" sz="2400" b="0" dirty="0" smtClean="0">
                <a:latin typeface="Verdana" pitchFamily="34" charset="0"/>
                <a:ea typeface="宋体" pitchFamily="2" charset="-122"/>
                <a:sym typeface="Symbol"/>
              </a:rPr>
              <a:t></a:t>
            </a:r>
            <a:r>
              <a:rPr lang="en-US" altLang="zh-CN" sz="1000" b="0" dirty="0" smtClean="0">
                <a:latin typeface="Verdana" pitchFamily="34" charset="0"/>
                <a:ea typeface="宋体" pitchFamily="2" charset="-122"/>
                <a:sym typeface="Symbol"/>
              </a:rPr>
              <a:t> </a:t>
            </a: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COM(F(</a:t>
            </a:r>
            <a:r>
              <a:rPr lang="en-US" altLang="zh-CN" sz="2000" b="0" dirty="0" err="1" smtClean="0">
                <a:latin typeface="Verdana" pitchFamily="34" charset="0"/>
                <a:ea typeface="宋体" pitchFamily="2" charset="-122"/>
              </a:rPr>
              <a:t>x,e,z</a:t>
            </a: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)) </a:t>
            </a:r>
          </a:p>
          <a:p>
            <a:pPr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then </a:t>
            </a:r>
            <a:r>
              <a:rPr lang="en-US" altLang="zh-CN" sz="2000" b="0" dirty="0">
                <a:latin typeface="Verdana" pitchFamily="34" charset="0"/>
                <a:ea typeface="宋体" pitchFamily="2" charset="-122"/>
              </a:rPr>
              <a:t>K</a:t>
            </a:r>
            <a:r>
              <a:rPr lang="en-US" altLang="zh-CN" sz="2000" baseline="-25000" dirty="0">
                <a:latin typeface="Verdana" pitchFamily="34" charset="0"/>
                <a:ea typeface="宋体" pitchFamily="2" charset="-122"/>
              </a:rPr>
              <a:t>S </a:t>
            </a:r>
            <a:r>
              <a:rPr lang="en-US" altLang="zh-CN" sz="2000" b="0" dirty="0">
                <a:latin typeface="Verdana" pitchFamily="34" charset="0"/>
                <a:ea typeface="宋体" pitchFamily="2" charset="-122"/>
                <a:sym typeface="Symbol"/>
              </a:rPr>
              <a:t></a:t>
            </a:r>
            <a:r>
              <a:rPr lang="en-US" altLang="zh-CN" sz="2000" baseline="-25000" dirty="0">
                <a:latin typeface="Verdana" pitchFamily="34" charset="0"/>
                <a:ea typeface="宋体" pitchFamily="2" charset="-122"/>
              </a:rPr>
              <a:t> </a:t>
            </a: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R’s view of SPHF</a:t>
            </a:r>
          </a:p>
          <a:p>
            <a:pPr>
              <a:spcAft>
                <a:spcPts val="0"/>
              </a:spcAft>
              <a:defRPr/>
            </a:pPr>
            <a:endParaRPr lang="en-US" altLang="zh-CN" sz="2000" b="0" dirty="0">
              <a:latin typeface="Verdana" pitchFamily="34" charset="0"/>
              <a:ea typeface="宋体" pitchFamily="2" charset="-122"/>
            </a:endParaRPr>
          </a:p>
          <a:p>
            <a:pPr>
              <a:spcAft>
                <a:spcPts val="0"/>
              </a:spcAft>
              <a:defRPr/>
            </a:pPr>
            <a:endParaRPr lang="en-US" altLang="zh-CN" b="0" dirty="0" smtClean="0">
              <a:latin typeface="Verdana" pitchFamily="34" charset="0"/>
              <a:ea typeface="宋体" pitchFamily="2" charset="-122"/>
            </a:endParaRPr>
          </a:p>
        </p:txBody>
      </p:sp>
      <p:sp>
        <p:nvSpPr>
          <p:cNvPr id="64" name="Rectangle 2"/>
          <p:cNvSpPr>
            <a:spLocks noChangeArrowheads="1"/>
          </p:cNvSpPr>
          <p:nvPr/>
        </p:nvSpPr>
        <p:spPr bwMode="auto">
          <a:xfrm>
            <a:off x="709749" y="2438400"/>
            <a:ext cx="3505200" cy="4038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66" name="Line 128"/>
          <p:cNvSpPr>
            <a:spLocks noChangeShapeType="1"/>
          </p:cNvSpPr>
          <p:nvPr/>
        </p:nvSpPr>
        <p:spPr bwMode="auto">
          <a:xfrm flipV="1">
            <a:off x="1566163" y="3882667"/>
            <a:ext cx="1962986" cy="0"/>
          </a:xfrm>
          <a:prstGeom prst="line">
            <a:avLst/>
          </a:prstGeom>
          <a:ln>
            <a:solidFill>
              <a:schemeClr val="tx1"/>
            </a:solidFill>
            <a:headEnd/>
            <a:tailEnd type="arrow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69" name="Rectangle 64"/>
          <p:cNvSpPr>
            <a:spLocks noChangeArrowheads="1"/>
          </p:cNvSpPr>
          <p:nvPr/>
        </p:nvSpPr>
        <p:spPr bwMode="auto">
          <a:xfrm>
            <a:off x="2272938" y="3429000"/>
            <a:ext cx="1143000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en-US" sz="1800" b="0" dirty="0" smtClean="0">
                <a:ea typeface="宋体" pitchFamily="2" charset="-122"/>
              </a:rPr>
              <a:t>a =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g</a:t>
            </a:r>
            <a:r>
              <a:rPr lang="en-US" altLang="zh-CN" sz="2000" b="0" kern="0" baseline="30000" dirty="0" smtClean="0">
                <a:ea typeface="宋体" pitchFamily="2" charset="-122"/>
                <a:sym typeface="Symbol"/>
              </a:rPr>
              <a:t>r</a:t>
            </a:r>
            <a:endParaRPr lang="en-US" altLang="en-US" sz="1800" dirty="0"/>
          </a:p>
        </p:txBody>
      </p:sp>
      <p:sp>
        <p:nvSpPr>
          <p:cNvPr id="70" name="Line 128"/>
          <p:cNvSpPr>
            <a:spLocks noChangeShapeType="1"/>
          </p:cNvSpPr>
          <p:nvPr/>
        </p:nvSpPr>
        <p:spPr bwMode="auto">
          <a:xfrm>
            <a:off x="1566163" y="4330337"/>
            <a:ext cx="1949923" cy="0"/>
          </a:xfrm>
          <a:prstGeom prst="line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73" name="Rectangle 64"/>
          <p:cNvSpPr>
            <a:spLocks noChangeArrowheads="1"/>
          </p:cNvSpPr>
          <p:nvPr/>
        </p:nvSpPr>
        <p:spPr bwMode="auto">
          <a:xfrm>
            <a:off x="2129062" y="3899263"/>
            <a:ext cx="942887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 smtClean="0">
                <a:ea typeface="宋体" pitchFamily="2" charset="-122"/>
              </a:rPr>
              <a:t>e </a:t>
            </a:r>
            <a:r>
              <a:rPr lang="en-US" altLang="zh-CN" sz="1800" b="0" dirty="0" smtClean="0">
                <a:ea typeface="宋体" pitchFamily="2" charset="-122"/>
                <a:sym typeface="Symbol"/>
              </a:rPr>
              <a:t> $ </a:t>
            </a:r>
            <a:endParaRPr lang="en-US" altLang="en-US" sz="1800" dirty="0"/>
          </a:p>
        </p:txBody>
      </p:sp>
      <p:sp>
        <p:nvSpPr>
          <p:cNvPr id="74" name="Line 128"/>
          <p:cNvSpPr>
            <a:spLocks noChangeShapeType="1"/>
          </p:cNvSpPr>
          <p:nvPr/>
        </p:nvSpPr>
        <p:spPr bwMode="auto">
          <a:xfrm flipV="1">
            <a:off x="1579226" y="4812880"/>
            <a:ext cx="1962986" cy="0"/>
          </a:xfrm>
          <a:prstGeom prst="line">
            <a:avLst/>
          </a:prstGeom>
          <a:ln>
            <a:solidFill>
              <a:schemeClr val="tx1"/>
            </a:solidFill>
            <a:headEnd/>
            <a:tailEnd type="arrow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75" name="Rectangle 64"/>
          <p:cNvSpPr>
            <a:spLocks noChangeArrowheads="1"/>
          </p:cNvSpPr>
          <p:nvPr/>
        </p:nvSpPr>
        <p:spPr bwMode="auto">
          <a:xfrm>
            <a:off x="1852749" y="4406537"/>
            <a:ext cx="167640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ea typeface="宋体" pitchFamily="2" charset="-122"/>
              </a:rPr>
              <a:t>z</a:t>
            </a:r>
            <a:r>
              <a:rPr lang="en-US" altLang="en-US" sz="1800" b="0" dirty="0" smtClean="0">
                <a:ea typeface="宋体" pitchFamily="2" charset="-122"/>
              </a:rPr>
              <a:t> = r + e</a:t>
            </a:r>
            <a:r>
              <a:rPr lang="en-US" altLang="zh-CN" sz="1050" b="0" kern="0" dirty="0" smtClean="0">
                <a:ea typeface="宋体" pitchFamily="2" charset="-122"/>
                <a:sym typeface="Symbol"/>
              </a:rPr>
              <a:t>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</a:t>
            </a:r>
            <a:r>
              <a:rPr lang="en-US" altLang="zh-CN" sz="1050" b="0" kern="0" dirty="0" smtClean="0">
                <a:ea typeface="宋体" pitchFamily="2" charset="-122"/>
                <a:sym typeface="Symbol"/>
              </a:rPr>
              <a:t> </a:t>
            </a:r>
            <a:r>
              <a:rPr lang="en-US" altLang="en-US" sz="1800" b="0" dirty="0" smtClean="0">
                <a:ea typeface="宋体" pitchFamily="2" charset="-122"/>
              </a:rPr>
              <a:t>w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</a:t>
            </a:r>
            <a:r>
              <a:rPr lang="en-US" altLang="en-US" sz="1800" b="0" dirty="0" smtClean="0">
                <a:ea typeface="宋体" pitchFamily="2" charset="-122"/>
              </a:rPr>
              <a:t> </a:t>
            </a:r>
            <a:endParaRPr lang="en-US" altLang="en-US" sz="1800" dirty="0"/>
          </a:p>
        </p:txBody>
      </p:sp>
      <p:sp>
        <p:nvSpPr>
          <p:cNvPr id="76" name="Rectangle 75"/>
          <p:cNvSpPr/>
          <p:nvPr/>
        </p:nvSpPr>
        <p:spPr>
          <a:xfrm>
            <a:off x="1404734" y="2526268"/>
            <a:ext cx="1972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200"/>
              </a:spcAft>
              <a:defRPr/>
            </a:pPr>
            <a:r>
              <a:rPr lang="en-US" altLang="zh-CN" b="0" dirty="0" smtClean="0">
                <a:ea typeface="宋体" pitchFamily="2" charset="-122"/>
              </a:rPr>
              <a:t>(HV)ZKPK for </a:t>
            </a:r>
            <a:r>
              <a:rPr lang="en-US" altLang="zh-CN" dirty="0" smtClean="0">
                <a:ea typeface="宋体" pitchFamily="2" charset="-122"/>
              </a:rPr>
              <a:t>L</a:t>
            </a:r>
            <a:endParaRPr lang="en-US" altLang="zh-CN" dirty="0">
              <a:ea typeface="宋体" pitchFamily="2" charset="-122"/>
            </a:endParaRPr>
          </a:p>
        </p:txBody>
      </p:sp>
      <p:sp>
        <p:nvSpPr>
          <p:cNvPr id="92" name="Rectangle 64"/>
          <p:cNvSpPr>
            <a:spLocks noChangeArrowheads="1"/>
          </p:cNvSpPr>
          <p:nvPr/>
        </p:nvSpPr>
        <p:spPr bwMode="auto">
          <a:xfrm>
            <a:off x="1243149" y="3455406"/>
            <a:ext cx="228600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en-US" sz="1800" b="0" dirty="0" smtClean="0">
                <a:ea typeface="宋体" pitchFamily="2" charset="-122"/>
              </a:rPr>
              <a:t>C=COM(         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)</a:t>
            </a:r>
            <a:endParaRPr lang="en-US" altLang="en-US" sz="1800" dirty="0"/>
          </a:p>
        </p:txBody>
      </p:sp>
      <p:sp>
        <p:nvSpPr>
          <p:cNvPr id="93" name="Line 128"/>
          <p:cNvSpPr>
            <a:spLocks noChangeShapeType="1"/>
          </p:cNvSpPr>
          <p:nvPr/>
        </p:nvSpPr>
        <p:spPr bwMode="auto">
          <a:xfrm flipV="1">
            <a:off x="1180012" y="3881487"/>
            <a:ext cx="196298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94" name="Line 128"/>
          <p:cNvSpPr>
            <a:spLocks noChangeShapeType="1"/>
          </p:cNvSpPr>
          <p:nvPr/>
        </p:nvSpPr>
        <p:spPr bwMode="auto">
          <a:xfrm>
            <a:off x="912223" y="5371011"/>
            <a:ext cx="3159838" cy="0"/>
          </a:xfrm>
          <a:prstGeom prst="line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95" name="Rectangle 64"/>
          <p:cNvSpPr>
            <a:spLocks noChangeArrowheads="1"/>
          </p:cNvSpPr>
          <p:nvPr/>
        </p:nvSpPr>
        <p:spPr bwMode="auto">
          <a:xfrm>
            <a:off x="938349" y="4939937"/>
            <a:ext cx="3159839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 smtClean="0">
                <a:ea typeface="宋体" pitchFamily="2" charset="-122"/>
              </a:rPr>
              <a:t>SPHF[ C=COM(F(</a:t>
            </a:r>
            <a:r>
              <a:rPr lang="en-US" altLang="en-US" sz="1800" b="0" dirty="0" err="1" smtClean="0">
                <a:ea typeface="宋体" pitchFamily="2" charset="-122"/>
              </a:rPr>
              <a:t>x,e,z</a:t>
            </a:r>
            <a:r>
              <a:rPr lang="en-US" altLang="en-US" sz="1800" b="0" dirty="0" smtClean="0">
                <a:ea typeface="宋体" pitchFamily="2" charset="-122"/>
              </a:rPr>
              <a:t>)) ]</a:t>
            </a:r>
            <a:endParaRPr lang="en-US" altLang="en-US" sz="1800" dirty="0"/>
          </a:p>
        </p:txBody>
      </p:sp>
      <p:sp>
        <p:nvSpPr>
          <p:cNvPr id="96" name="Line 128"/>
          <p:cNvSpPr>
            <a:spLocks noChangeShapeType="1"/>
          </p:cNvSpPr>
          <p:nvPr/>
        </p:nvSpPr>
        <p:spPr bwMode="auto">
          <a:xfrm flipH="1" flipV="1">
            <a:off x="3124200" y="5473337"/>
            <a:ext cx="381000" cy="416987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Rectangle 66"/>
          <p:cNvSpPr>
            <a:spLocks noChangeArrowheads="1"/>
          </p:cNvSpPr>
          <p:nvPr/>
        </p:nvSpPr>
        <p:spPr bwMode="auto">
          <a:xfrm>
            <a:off x="3494315" y="5789249"/>
            <a:ext cx="450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ea typeface="宋体" pitchFamily="2" charset="-122"/>
              </a:rPr>
              <a:t>K</a:t>
            </a:r>
            <a:r>
              <a:rPr lang="en-US" altLang="zh-CN" sz="1800" baseline="-25000" dirty="0">
                <a:ea typeface="宋体" pitchFamily="2" charset="-122"/>
              </a:rPr>
              <a:t>S</a:t>
            </a:r>
            <a:endParaRPr lang="en-US" altLang="en-US" sz="1800" dirty="0"/>
          </a:p>
        </p:txBody>
      </p:sp>
      <p:sp>
        <p:nvSpPr>
          <p:cNvPr id="98" name="Line 128"/>
          <p:cNvSpPr>
            <a:spLocks noChangeShapeType="1"/>
          </p:cNvSpPr>
          <p:nvPr/>
        </p:nvSpPr>
        <p:spPr bwMode="auto">
          <a:xfrm flipV="1">
            <a:off x="1460862" y="5487424"/>
            <a:ext cx="367938" cy="416987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64"/>
          <p:cNvSpPr>
            <a:spLocks noChangeArrowheads="1"/>
          </p:cNvSpPr>
          <p:nvPr/>
        </p:nvSpPr>
        <p:spPr bwMode="auto">
          <a:xfrm>
            <a:off x="1082381" y="5774009"/>
            <a:ext cx="4651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 smtClean="0">
                <a:ea typeface="宋体" pitchFamily="2" charset="-122"/>
              </a:rPr>
              <a:t>K</a:t>
            </a:r>
            <a:r>
              <a:rPr lang="en-US" altLang="zh-CN" sz="1800" baseline="-25000" dirty="0" smtClean="0">
                <a:ea typeface="宋体" pitchFamily="2" charset="-122"/>
              </a:rPr>
              <a:t>R</a:t>
            </a:r>
            <a:endParaRPr lang="en-US" altLang="en-US" sz="1800" dirty="0"/>
          </a:p>
        </p:txBody>
      </p:sp>
      <p:sp>
        <p:nvSpPr>
          <p:cNvPr id="100" name="Rectangle 99"/>
          <p:cNvSpPr/>
          <p:nvPr/>
        </p:nvSpPr>
        <p:spPr>
          <a:xfrm>
            <a:off x="1295400" y="2832463"/>
            <a:ext cx="2408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200"/>
              </a:spcAft>
              <a:defRPr/>
            </a:pPr>
            <a:r>
              <a:rPr lang="en-US" altLang="zh-CN" b="0" dirty="0" smtClean="0">
                <a:ea typeface="宋体" pitchFamily="2" charset="-122"/>
                <a:sym typeface="Wingdings 3"/>
              </a:rPr>
              <a:t></a:t>
            </a:r>
            <a:r>
              <a:rPr lang="en-US" altLang="zh-CN" b="0" dirty="0" smtClean="0">
                <a:ea typeface="宋体" pitchFamily="2" charset="-122"/>
              </a:rPr>
              <a:t> covert COT for </a:t>
            </a:r>
            <a:r>
              <a:rPr lang="en-US" altLang="zh-CN" dirty="0" smtClean="0">
                <a:ea typeface="宋体" pitchFamily="2" charset="-122"/>
              </a:rPr>
              <a:t>L</a:t>
            </a:r>
            <a:endParaRPr lang="en-US" altLang="zh-CN" dirty="0"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08328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 Box 130"/>
          <p:cNvSpPr txBox="1">
            <a:spLocks noChangeArrowheads="1"/>
          </p:cNvSpPr>
          <p:nvPr/>
        </p:nvSpPr>
        <p:spPr bwMode="auto">
          <a:xfrm>
            <a:off x="323014" y="833438"/>
            <a:ext cx="400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 dirty="0">
                <a:solidFill>
                  <a:srgbClr val="000066"/>
                </a:solidFill>
                <a:ea typeface="宋体" pitchFamily="2" charset="-122"/>
              </a:rPr>
              <a:t>R</a:t>
            </a:r>
            <a:endParaRPr lang="en-US" altLang="zh-CN" sz="1800" b="0" baseline="-25000" dirty="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45" name="Rectangle 2"/>
          <p:cNvSpPr txBox="1">
            <a:spLocks noChangeArrowheads="1"/>
          </p:cNvSpPr>
          <p:nvPr/>
        </p:nvSpPr>
        <p:spPr bwMode="auto">
          <a:xfrm>
            <a:off x="152400" y="65315"/>
            <a:ext cx="8839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zh-CN" sz="2800" b="0" kern="0" dirty="0" smtClean="0">
                <a:solidFill>
                  <a:srgbClr val="006666"/>
                </a:solidFill>
                <a:ea typeface="宋体" pitchFamily="2" charset="-122"/>
              </a:rPr>
              <a:t>Compiler from ZKPK</a:t>
            </a:r>
            <a:r>
              <a:rPr lang="en-US" altLang="zh-CN" sz="2800" b="0" kern="0" baseline="30000" dirty="0" smtClean="0">
                <a:solidFill>
                  <a:srgbClr val="006666"/>
                </a:solidFill>
                <a:ea typeface="宋体" pitchFamily="2" charset="-122"/>
              </a:rPr>
              <a:t>+</a:t>
            </a:r>
            <a:r>
              <a:rPr lang="en-US" altLang="zh-CN" sz="2800" b="0" kern="0" dirty="0" smtClean="0">
                <a:solidFill>
                  <a:srgbClr val="006666"/>
                </a:solidFill>
                <a:ea typeface="宋体" pitchFamily="2" charset="-122"/>
              </a:rPr>
              <a:t> </a:t>
            </a:r>
            <a:r>
              <a:rPr lang="en-US" altLang="zh-CN" sz="2800" b="0" kern="0" dirty="0">
                <a:solidFill>
                  <a:srgbClr val="006666"/>
                </a:solidFill>
                <a:latin typeface="Verdana" pitchFamily="34" charset="0"/>
                <a:ea typeface="宋体" pitchFamily="2" charset="-122"/>
              </a:rPr>
              <a:t>for </a:t>
            </a:r>
            <a:r>
              <a:rPr lang="en-US" altLang="zh-CN" sz="2400" kern="0" dirty="0" err="1">
                <a:solidFill>
                  <a:srgbClr val="006666"/>
                </a:solidFill>
                <a:latin typeface="Verdana"/>
                <a:ea typeface="宋体" pitchFamily="2" charset="-122"/>
              </a:rPr>
              <a:t>L</a:t>
            </a:r>
            <a:r>
              <a:rPr lang="en-US" altLang="zh-CN" sz="2400" kern="0" baseline="30000" dirty="0" err="1">
                <a:solidFill>
                  <a:srgbClr val="006666"/>
                </a:solidFill>
                <a:latin typeface="Verdana"/>
                <a:ea typeface="宋体" pitchFamily="2" charset="-122"/>
              </a:rPr>
              <a:t>ComCert</a:t>
            </a:r>
            <a:r>
              <a:rPr lang="en-US" altLang="zh-CN" sz="2400" kern="0" baseline="30000" dirty="0">
                <a:solidFill>
                  <a:srgbClr val="006666"/>
                </a:solidFill>
                <a:latin typeface="Verdana"/>
                <a:ea typeface="宋体" pitchFamily="2" charset="-122"/>
              </a:rPr>
              <a:t> </a:t>
            </a:r>
            <a:r>
              <a:rPr lang="en-US" altLang="zh-CN" sz="2800" b="0" kern="0" dirty="0" smtClean="0">
                <a:solidFill>
                  <a:srgbClr val="006666"/>
                </a:solidFill>
                <a:ea typeface="宋体" pitchFamily="2" charset="-122"/>
              </a:rPr>
              <a:t> to Covert COT</a:t>
            </a:r>
          </a:p>
          <a:p>
            <a:pPr algn="ctr" eaLnBrk="1" hangingPunct="1">
              <a:defRPr/>
            </a:pPr>
            <a:r>
              <a:rPr lang="en-US" altLang="zh-CN" sz="2800" b="0" kern="0" dirty="0" smtClean="0">
                <a:solidFill>
                  <a:srgbClr val="006666"/>
                </a:solidFill>
                <a:ea typeface="宋体" pitchFamily="2" charset="-122"/>
              </a:rPr>
              <a:t>	</a:t>
            </a:r>
            <a:endParaRPr lang="en-US" altLang="zh-CN" sz="1600" b="1" kern="0" baseline="30000" dirty="0" smtClean="0">
              <a:latin typeface="+mn-lt"/>
              <a:ea typeface="宋体" pitchFamily="2" charset="-122"/>
            </a:endParaRPr>
          </a:p>
        </p:txBody>
      </p:sp>
      <p:sp>
        <p:nvSpPr>
          <p:cNvPr id="46" name="Line 128"/>
          <p:cNvSpPr>
            <a:spLocks noChangeShapeType="1"/>
          </p:cNvSpPr>
          <p:nvPr/>
        </p:nvSpPr>
        <p:spPr bwMode="auto">
          <a:xfrm flipH="1">
            <a:off x="1524000" y="2120900"/>
            <a:ext cx="1074792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Rectangle 64"/>
          <p:cNvSpPr>
            <a:spLocks noChangeArrowheads="1"/>
          </p:cNvSpPr>
          <p:nvPr/>
        </p:nvSpPr>
        <p:spPr bwMode="auto">
          <a:xfrm>
            <a:off x="1600200" y="1752600"/>
            <a:ext cx="4651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 smtClean="0">
                <a:ea typeface="宋体" pitchFamily="2" charset="-122"/>
              </a:rPr>
              <a:t>K</a:t>
            </a:r>
            <a:r>
              <a:rPr lang="en-US" altLang="zh-CN" sz="1800" baseline="-25000" dirty="0" smtClean="0">
                <a:ea typeface="宋体" pitchFamily="2" charset="-122"/>
              </a:rPr>
              <a:t>R</a:t>
            </a:r>
            <a:endParaRPr lang="en-US" altLang="en-US" sz="1800" dirty="0"/>
          </a:p>
        </p:txBody>
      </p:sp>
      <p:sp>
        <p:nvSpPr>
          <p:cNvPr id="48" name="Line 128"/>
          <p:cNvSpPr>
            <a:spLocks noChangeShapeType="1"/>
          </p:cNvSpPr>
          <p:nvPr/>
        </p:nvSpPr>
        <p:spPr bwMode="auto">
          <a:xfrm flipH="1" flipV="1">
            <a:off x="6629400" y="2147886"/>
            <a:ext cx="10668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Rectangle 66"/>
          <p:cNvSpPr>
            <a:spLocks noChangeArrowheads="1"/>
          </p:cNvSpPr>
          <p:nvPr/>
        </p:nvSpPr>
        <p:spPr bwMode="auto">
          <a:xfrm>
            <a:off x="7169150" y="1778000"/>
            <a:ext cx="450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ea typeface="宋体" pitchFamily="2" charset="-122"/>
              </a:rPr>
              <a:t>K</a:t>
            </a:r>
            <a:r>
              <a:rPr lang="en-US" altLang="zh-CN" sz="1800" baseline="-25000" dirty="0">
                <a:ea typeface="宋体" pitchFamily="2" charset="-122"/>
              </a:rPr>
              <a:t>S</a:t>
            </a:r>
            <a:endParaRPr lang="en-US" altLang="en-US" sz="1800" dirty="0"/>
          </a:p>
        </p:txBody>
      </p:sp>
      <p:sp>
        <p:nvSpPr>
          <p:cNvPr id="50" name="Line 128"/>
          <p:cNvSpPr>
            <a:spLocks noChangeShapeType="1"/>
          </p:cNvSpPr>
          <p:nvPr/>
        </p:nvSpPr>
        <p:spPr bwMode="auto">
          <a:xfrm flipV="1">
            <a:off x="780214" y="1060450"/>
            <a:ext cx="1962986" cy="635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Rectangle 70"/>
          <p:cNvSpPr>
            <a:spLocks noChangeArrowheads="1"/>
          </p:cNvSpPr>
          <p:nvPr/>
        </p:nvSpPr>
        <p:spPr bwMode="auto">
          <a:xfrm>
            <a:off x="1056439" y="696913"/>
            <a:ext cx="13612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ea typeface="宋体" pitchFamily="2" charset="-122"/>
              </a:rPr>
              <a:t>witness </a:t>
            </a:r>
            <a:r>
              <a:rPr lang="en-US" altLang="zh-CN" sz="1800" dirty="0">
                <a:ea typeface="宋体" pitchFamily="2" charset="-122"/>
              </a:rPr>
              <a:t>w</a:t>
            </a:r>
            <a:endParaRPr lang="en-US" altLang="en-US" sz="1800" dirty="0"/>
          </a:p>
        </p:txBody>
      </p:sp>
      <p:sp>
        <p:nvSpPr>
          <p:cNvPr id="54" name="Text Box 130"/>
          <p:cNvSpPr txBox="1">
            <a:spLocks noChangeArrowheads="1"/>
          </p:cNvSpPr>
          <p:nvPr/>
        </p:nvSpPr>
        <p:spPr bwMode="auto">
          <a:xfrm>
            <a:off x="8442325" y="833438"/>
            <a:ext cx="396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S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55" name="Line 128"/>
          <p:cNvSpPr>
            <a:spLocks noChangeShapeType="1"/>
          </p:cNvSpPr>
          <p:nvPr/>
        </p:nvSpPr>
        <p:spPr bwMode="auto">
          <a:xfrm flipH="1" flipV="1">
            <a:off x="6496050" y="1066800"/>
            <a:ext cx="173355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Rectangle 74"/>
          <p:cNvSpPr>
            <a:spLocks noChangeArrowheads="1"/>
          </p:cNvSpPr>
          <p:nvPr/>
        </p:nvSpPr>
        <p:spPr bwMode="auto">
          <a:xfrm>
            <a:off x="6648450" y="685800"/>
            <a:ext cx="159851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ea typeface="宋体" pitchFamily="2" charset="-122"/>
              </a:rPr>
              <a:t>statement </a:t>
            </a:r>
            <a:r>
              <a:rPr lang="en-US" altLang="en-US" sz="1800" dirty="0">
                <a:ea typeface="宋体" pitchFamily="2" charset="-122"/>
              </a:rPr>
              <a:t>x</a:t>
            </a:r>
            <a:endParaRPr lang="en-US" altLang="en-US" sz="1800" dirty="0"/>
          </a:p>
        </p:txBody>
      </p:sp>
      <p:sp>
        <p:nvSpPr>
          <p:cNvPr id="63" name="Text Box 131"/>
          <p:cNvSpPr txBox="1">
            <a:spLocks noChangeArrowheads="1"/>
          </p:cNvSpPr>
          <p:nvPr/>
        </p:nvSpPr>
        <p:spPr bwMode="auto">
          <a:xfrm>
            <a:off x="2895600" y="1007270"/>
            <a:ext cx="3448049" cy="114647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1200"/>
              </a:spcAft>
              <a:defRPr/>
            </a:pPr>
            <a:r>
              <a:rPr lang="en-US" altLang="zh-CN" sz="2000" dirty="0" smtClean="0">
                <a:latin typeface="Verdana" pitchFamily="34" charset="0"/>
                <a:ea typeface="宋体" pitchFamily="2" charset="-122"/>
              </a:rPr>
              <a:t>F</a:t>
            </a:r>
            <a:r>
              <a:rPr lang="en-US" altLang="zh-CN" sz="2000" baseline="-25000" dirty="0" smtClean="0">
                <a:latin typeface="Verdana" pitchFamily="34" charset="0"/>
                <a:ea typeface="宋体" pitchFamily="2" charset="-122"/>
              </a:rPr>
              <a:t>COT for L</a:t>
            </a:r>
          </a:p>
          <a:p>
            <a:pPr algn="ctr">
              <a:spcBef>
                <a:spcPts val="0"/>
              </a:spcBef>
              <a:spcAft>
                <a:spcPts val="300"/>
              </a:spcAft>
              <a:defRPr/>
            </a:pP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If w witness for x in L</a:t>
            </a:r>
          </a:p>
          <a:p>
            <a:pPr algn="ctr">
              <a:spcBef>
                <a:spcPts val="0"/>
              </a:spcBef>
              <a:spcAft>
                <a:spcPts val="300"/>
              </a:spcAft>
              <a:defRPr/>
            </a:pP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then 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</a:rPr>
              <a:t>K</a:t>
            </a:r>
            <a:r>
              <a:rPr lang="en-US" altLang="zh-CN" baseline="-25000" dirty="0" smtClean="0">
                <a:latin typeface="Verdana" pitchFamily="34" charset="0"/>
                <a:ea typeface="宋体" pitchFamily="2" charset="-122"/>
              </a:rPr>
              <a:t>R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=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</a:rPr>
              <a:t>K</a:t>
            </a:r>
            <a:r>
              <a:rPr lang="en-US" altLang="zh-CN" baseline="-25000" dirty="0" smtClean="0">
                <a:latin typeface="Verdana" pitchFamily="34" charset="0"/>
                <a:ea typeface="宋体" pitchFamily="2" charset="-122"/>
              </a:rPr>
              <a:t>S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, o/w  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</a:rPr>
              <a:t>K</a:t>
            </a:r>
            <a:r>
              <a:rPr lang="en-US" altLang="zh-CN" baseline="-25000" dirty="0" smtClean="0">
                <a:latin typeface="Verdana" pitchFamily="34" charset="0"/>
                <a:ea typeface="宋体" pitchFamily="2" charset="-122"/>
              </a:rPr>
              <a:t>S 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  <a:sym typeface="Symbol"/>
              </a:rPr>
              <a:t></a:t>
            </a:r>
            <a:r>
              <a:rPr lang="en-US" altLang="zh-CN" baseline="-25000" dirty="0">
                <a:latin typeface="Verdana" pitchFamily="34" charset="0"/>
                <a:ea typeface="宋体" pitchFamily="2" charset="-122"/>
              </a:rPr>
              <a:t> </a:t>
            </a:r>
            <a:r>
              <a:rPr lang="en-US" altLang="zh-CN" b="0" dirty="0" smtClean="0">
                <a:latin typeface="Verdana" pitchFamily="34" charset="0"/>
                <a:ea typeface="宋体" pitchFamily="2" charset="-122"/>
              </a:rPr>
              <a:t>K</a:t>
            </a:r>
            <a:r>
              <a:rPr lang="en-US" altLang="zh-CN" baseline="-25000" dirty="0" smtClean="0">
                <a:latin typeface="Verdana" pitchFamily="34" charset="0"/>
                <a:ea typeface="宋体" pitchFamily="2" charset="-122"/>
              </a:rPr>
              <a:t>R</a:t>
            </a:r>
            <a:endParaRPr lang="en-US" altLang="zh-CN" sz="300" b="0" dirty="0" smtClean="0">
              <a:latin typeface="Verdana" pitchFamily="34" charset="0"/>
              <a:ea typeface="宋体" pitchFamily="2" charset="-122"/>
            </a:endParaRPr>
          </a:p>
        </p:txBody>
      </p:sp>
      <p:sp>
        <p:nvSpPr>
          <p:cNvPr id="68" name="Rectangle 3"/>
          <p:cNvSpPr txBox="1">
            <a:spLocks noChangeArrowheads="1"/>
          </p:cNvSpPr>
          <p:nvPr/>
        </p:nvSpPr>
        <p:spPr bwMode="auto">
          <a:xfrm>
            <a:off x="4609012" y="2438400"/>
            <a:ext cx="4167051" cy="5334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zh-CN" sz="1800" kern="0" dirty="0" smtClean="0">
                <a:ea typeface="宋体" pitchFamily="2" charset="-122"/>
                <a:sym typeface="Symbol"/>
              </a:rPr>
              <a:t>L 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=  </a:t>
            </a:r>
            <a:r>
              <a:rPr lang="en-US" altLang="zh-CN" sz="1800" kern="0" dirty="0" smtClean="0">
                <a:ea typeface="宋体" pitchFamily="2" charset="-122"/>
                <a:sym typeface="Symbol"/>
              </a:rPr>
              <a:t>{ x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 </a:t>
            </a:r>
            <a:r>
              <a:rPr lang="en-US" altLang="zh-CN" sz="1800" b="0" kern="0" dirty="0" err="1" smtClean="0">
                <a:ea typeface="宋体" pitchFamily="2" charset="-122"/>
                <a:sym typeface="Symbol"/>
              </a:rPr>
              <a:t>s.t.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 </a:t>
            </a:r>
            <a:r>
              <a:rPr lang="en-US" altLang="zh-CN" sz="1800" kern="0" dirty="0" smtClean="0">
                <a:ea typeface="宋体" pitchFamily="2" charset="-122"/>
                <a:sym typeface="Symbol"/>
              </a:rPr>
              <a:t>w  </a:t>
            </a:r>
            <a:r>
              <a:rPr lang="en-US" altLang="zh-CN" sz="1800" b="0" kern="0" dirty="0" err="1" smtClean="0">
                <a:ea typeface="宋体" pitchFamily="2" charset="-122"/>
                <a:sym typeface="Symbol"/>
              </a:rPr>
              <a:t>s.t.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 </a:t>
            </a:r>
            <a:r>
              <a:rPr lang="en-US" altLang="zh-CN" sz="1800" kern="0" dirty="0" smtClean="0">
                <a:ea typeface="宋体" pitchFamily="2" charset="-122"/>
                <a:sym typeface="Symbol"/>
              </a:rPr>
              <a:t>x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= </a:t>
            </a:r>
            <a:r>
              <a:rPr lang="en-US" altLang="zh-CN" sz="1800" b="0" kern="0" dirty="0" err="1" smtClean="0">
                <a:ea typeface="宋体" pitchFamily="2" charset="-122"/>
                <a:sym typeface="Symbol"/>
              </a:rPr>
              <a:t>g</a:t>
            </a:r>
            <a:r>
              <a:rPr lang="en-US" altLang="zh-CN" sz="1800" b="0" kern="0" baseline="30000" dirty="0" err="1" smtClean="0">
                <a:ea typeface="宋体" pitchFamily="2" charset="-122"/>
                <a:sym typeface="Symbol"/>
              </a:rPr>
              <a:t>w</a:t>
            </a:r>
            <a:r>
              <a:rPr lang="en-US" altLang="zh-CN" sz="1800" kern="0" dirty="0">
                <a:ea typeface="宋体" pitchFamily="2" charset="-122"/>
                <a:sym typeface="Symbol"/>
              </a:rPr>
              <a:t> </a:t>
            </a:r>
            <a:r>
              <a:rPr lang="en-US" altLang="zh-CN" sz="1800" kern="0" dirty="0" smtClean="0">
                <a:ea typeface="宋体" pitchFamily="2" charset="-122"/>
                <a:sym typeface="Symbol"/>
              </a:rPr>
              <a:t>}</a:t>
            </a:r>
            <a:endParaRPr lang="en-US" altLang="zh-CN" sz="1800" kern="0" dirty="0">
              <a:ea typeface="宋体" pitchFamily="2" charset="-122"/>
              <a:sym typeface="Symbol"/>
            </a:endParaRPr>
          </a:p>
        </p:txBody>
      </p:sp>
      <p:sp>
        <p:nvSpPr>
          <p:cNvPr id="80" name="Text Box 131"/>
          <p:cNvSpPr txBox="1">
            <a:spLocks noChangeArrowheads="1"/>
          </p:cNvSpPr>
          <p:nvPr/>
        </p:nvSpPr>
        <p:spPr bwMode="auto">
          <a:xfrm>
            <a:off x="4608195" y="3200400"/>
            <a:ext cx="3448049" cy="13080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1200"/>
              </a:spcAft>
              <a:defRPr/>
            </a:pP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SIM for this ZKPK</a:t>
            </a:r>
            <a:r>
              <a:rPr lang="en-US" altLang="zh-CN" sz="2000" b="0" baseline="30000" dirty="0" smtClean="0">
                <a:latin typeface="Verdana" pitchFamily="34" charset="0"/>
                <a:ea typeface="宋体" pitchFamily="2" charset="-122"/>
              </a:rPr>
              <a:t>+</a:t>
            </a: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:</a:t>
            </a:r>
          </a:p>
          <a:p>
            <a:pPr algn="ctr">
              <a:spcAft>
                <a:spcPts val="600"/>
              </a:spcAft>
              <a:defRPr/>
            </a:pPr>
            <a:r>
              <a:rPr lang="en-US" altLang="en-US" sz="2000" b="0" dirty="0" smtClean="0">
                <a:ea typeface="宋体" pitchFamily="2" charset="-122"/>
              </a:rPr>
              <a:t>z </a:t>
            </a:r>
            <a:r>
              <a:rPr lang="en-US" altLang="zh-CN" sz="2000" b="0" dirty="0">
                <a:ea typeface="宋体" pitchFamily="2" charset="-122"/>
                <a:sym typeface="Symbol"/>
              </a:rPr>
              <a:t> </a:t>
            </a:r>
            <a:r>
              <a:rPr lang="en-US" altLang="zh-CN" sz="2000" b="0" dirty="0" smtClean="0">
                <a:ea typeface="宋体" pitchFamily="2" charset="-122"/>
                <a:sym typeface="Symbol"/>
              </a:rPr>
              <a:t>$  </a:t>
            </a:r>
            <a:r>
              <a:rPr lang="en-US" altLang="en-US" sz="2000" b="0" dirty="0" smtClean="0">
                <a:ea typeface="宋体" pitchFamily="2" charset="-122"/>
              </a:rPr>
              <a:t>,  e</a:t>
            </a:r>
            <a:r>
              <a:rPr lang="en-US" altLang="zh-CN" sz="2000" b="0" dirty="0">
                <a:ea typeface="宋体" pitchFamily="2" charset="-122"/>
                <a:sym typeface="Symbol"/>
              </a:rPr>
              <a:t>  $</a:t>
            </a:r>
            <a:endParaRPr lang="en-US" altLang="zh-CN" sz="2000" b="0" dirty="0" smtClean="0">
              <a:ea typeface="宋体" pitchFamily="2" charset="-122"/>
              <a:sym typeface="Symbol"/>
            </a:endParaRPr>
          </a:p>
          <a:p>
            <a:pPr algn="ctr">
              <a:spcAft>
                <a:spcPts val="600"/>
              </a:spcAft>
              <a:defRPr/>
            </a:pP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a = F(</a:t>
            </a:r>
            <a:r>
              <a:rPr lang="en-US" altLang="zh-CN" sz="2000" b="0" dirty="0" err="1" smtClean="0">
                <a:latin typeface="Verdana" pitchFamily="34" charset="0"/>
                <a:ea typeface="宋体" pitchFamily="2" charset="-122"/>
              </a:rPr>
              <a:t>x,e,z</a:t>
            </a: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) = </a:t>
            </a:r>
            <a:r>
              <a:rPr lang="en-US" altLang="zh-CN" sz="2000" b="0" dirty="0" err="1" smtClean="0">
                <a:latin typeface="Verdana" pitchFamily="34" charset="0"/>
                <a:ea typeface="宋体" pitchFamily="2" charset="-122"/>
              </a:rPr>
              <a:t>g</a:t>
            </a:r>
            <a:r>
              <a:rPr lang="en-US" altLang="zh-CN" sz="2400" b="0" kern="0" baseline="30000" dirty="0" err="1" smtClean="0">
                <a:ea typeface="宋体" pitchFamily="2" charset="-122"/>
                <a:sym typeface="Symbol"/>
              </a:rPr>
              <a:t>z</a:t>
            </a:r>
            <a:r>
              <a:rPr lang="en-US" altLang="zh-CN" sz="2000" b="0" kern="0" dirty="0" smtClean="0">
                <a:ea typeface="宋体" pitchFamily="2" charset="-122"/>
                <a:sym typeface="Symbol"/>
              </a:rPr>
              <a:t> / </a:t>
            </a:r>
            <a:r>
              <a:rPr lang="en-US" altLang="zh-CN" sz="2000" b="0" kern="0" dirty="0" err="1" smtClean="0">
                <a:ea typeface="宋体" pitchFamily="2" charset="-122"/>
                <a:sym typeface="Symbol"/>
              </a:rPr>
              <a:t>x</a:t>
            </a:r>
            <a:r>
              <a:rPr lang="en-US" altLang="zh-CN" sz="2400" b="0" kern="0" baseline="30000" dirty="0" err="1" smtClean="0">
                <a:ea typeface="宋体" pitchFamily="2" charset="-122"/>
                <a:sym typeface="Symbol"/>
              </a:rPr>
              <a:t>e</a:t>
            </a:r>
            <a:endParaRPr lang="en-US" altLang="zh-CN" sz="2000" b="0" dirty="0" smtClean="0">
              <a:latin typeface="Verdana" pitchFamily="34" charset="0"/>
              <a:ea typeface="宋体" pitchFamily="2" charset="-122"/>
            </a:endParaRPr>
          </a:p>
        </p:txBody>
      </p:sp>
      <p:sp>
        <p:nvSpPr>
          <p:cNvPr id="86" name="Text Box 131"/>
          <p:cNvSpPr txBox="1">
            <a:spLocks noChangeArrowheads="1"/>
          </p:cNvSpPr>
          <p:nvPr/>
        </p:nvSpPr>
        <p:spPr bwMode="auto">
          <a:xfrm>
            <a:off x="4608194" y="4724400"/>
            <a:ext cx="4032568" cy="196977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0"/>
              </a:spcAft>
              <a:defRPr/>
            </a:pP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Covertness from malicious R:</a:t>
            </a:r>
          </a:p>
          <a:p>
            <a:pPr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(case2) C</a:t>
            </a:r>
            <a:r>
              <a:rPr lang="en-US" altLang="zh-CN" sz="1000" b="0" dirty="0" smtClean="0">
                <a:latin typeface="Verdana" pitchFamily="34" charset="0"/>
                <a:ea typeface="宋体" pitchFamily="2" charset="-122"/>
              </a:rPr>
              <a:t> </a:t>
            </a:r>
            <a:r>
              <a:rPr lang="en-US" altLang="zh-CN" sz="2400" b="0" dirty="0" smtClean="0">
                <a:latin typeface="Verdana" pitchFamily="34" charset="0"/>
                <a:ea typeface="宋体" pitchFamily="2" charset="-122"/>
                <a:sym typeface="Symbol"/>
              </a:rPr>
              <a:t>=</a:t>
            </a:r>
            <a:r>
              <a:rPr lang="en-US" altLang="zh-CN" sz="1000" b="0" dirty="0" smtClean="0">
                <a:latin typeface="Verdana" pitchFamily="34" charset="0"/>
                <a:ea typeface="宋体" pitchFamily="2" charset="-122"/>
                <a:sym typeface="Symbol"/>
              </a:rPr>
              <a:t> </a:t>
            </a: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COM(F(</a:t>
            </a:r>
            <a:r>
              <a:rPr lang="en-US" altLang="zh-CN" sz="2000" b="0" dirty="0" err="1" smtClean="0">
                <a:latin typeface="Verdana" pitchFamily="34" charset="0"/>
                <a:ea typeface="宋体" pitchFamily="2" charset="-122"/>
              </a:rPr>
              <a:t>x,e,z</a:t>
            </a: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)) </a:t>
            </a:r>
          </a:p>
          <a:p>
            <a:pPr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then Forking Lemma </a:t>
            </a:r>
            <a:r>
              <a:rPr lang="en-US" altLang="zh-CN" sz="2000" b="0" dirty="0" smtClean="0">
                <a:ea typeface="宋体" pitchFamily="2" charset="-122"/>
                <a:sym typeface="Wingdings 3"/>
              </a:rPr>
              <a:t> </a:t>
            </a:r>
            <a:endParaRPr lang="en-US" altLang="zh-CN" sz="2000" b="0" dirty="0" smtClean="0">
              <a:latin typeface="Verdana" pitchFamily="34" charset="0"/>
              <a:ea typeface="宋体" pitchFamily="2" charset="-122"/>
            </a:endParaRPr>
          </a:p>
          <a:p>
            <a:pPr>
              <a:spcAft>
                <a:spcPts val="0"/>
              </a:spcAft>
              <a:defRPr/>
            </a:pP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w </a:t>
            </a:r>
            <a:r>
              <a:rPr lang="en-US" altLang="zh-CN" sz="2000" b="0" dirty="0">
                <a:ea typeface="宋体" pitchFamily="2" charset="-122"/>
                <a:sym typeface="Symbol"/>
              </a:rPr>
              <a:t> </a:t>
            </a:r>
            <a:r>
              <a:rPr lang="en-US" altLang="zh-CN" sz="2000" b="0" dirty="0" smtClean="0">
                <a:ea typeface="宋体" pitchFamily="2" charset="-122"/>
                <a:sym typeface="Symbol"/>
              </a:rPr>
              <a:t>Ext( (</a:t>
            </a:r>
            <a:r>
              <a:rPr lang="en-US" altLang="zh-CN" sz="2000" b="0" dirty="0" err="1" smtClean="0">
                <a:latin typeface="Verdana" pitchFamily="34" charset="0"/>
                <a:ea typeface="宋体" pitchFamily="2" charset="-122"/>
              </a:rPr>
              <a:t>e,z</a:t>
            </a: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) , (</a:t>
            </a:r>
            <a:r>
              <a:rPr lang="en-US" altLang="zh-CN" sz="2000" b="0" dirty="0" err="1" smtClean="0">
                <a:latin typeface="Verdana" pitchFamily="34" charset="0"/>
                <a:ea typeface="宋体" pitchFamily="2" charset="-122"/>
              </a:rPr>
              <a:t>e’,z</a:t>
            </a:r>
            <a:r>
              <a:rPr lang="en-US" altLang="zh-CN" sz="2000" b="0" dirty="0" smtClean="0">
                <a:latin typeface="Verdana" pitchFamily="34" charset="0"/>
                <a:ea typeface="宋体" pitchFamily="2" charset="-122"/>
              </a:rPr>
              <a:t>’) )</a:t>
            </a:r>
            <a:endParaRPr lang="en-US" altLang="zh-CN" sz="2000" b="0" dirty="0">
              <a:latin typeface="Verdana" pitchFamily="34" charset="0"/>
              <a:ea typeface="宋体" pitchFamily="2" charset="-122"/>
            </a:endParaRPr>
          </a:p>
          <a:p>
            <a:pPr>
              <a:spcAft>
                <a:spcPts val="0"/>
              </a:spcAft>
              <a:defRPr/>
            </a:pPr>
            <a:endParaRPr lang="en-US" altLang="zh-CN" b="0" dirty="0" smtClean="0">
              <a:latin typeface="Verdana" pitchFamily="34" charset="0"/>
              <a:ea typeface="宋体" pitchFamily="2" charset="-122"/>
            </a:endParaRPr>
          </a:p>
        </p:txBody>
      </p:sp>
      <p:sp>
        <p:nvSpPr>
          <p:cNvPr id="64" name="Rectangle 2"/>
          <p:cNvSpPr>
            <a:spLocks noChangeArrowheads="1"/>
          </p:cNvSpPr>
          <p:nvPr/>
        </p:nvSpPr>
        <p:spPr bwMode="auto">
          <a:xfrm>
            <a:off x="709749" y="2438400"/>
            <a:ext cx="3505200" cy="4038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66" name="Line 128"/>
          <p:cNvSpPr>
            <a:spLocks noChangeShapeType="1"/>
          </p:cNvSpPr>
          <p:nvPr/>
        </p:nvSpPr>
        <p:spPr bwMode="auto">
          <a:xfrm flipV="1">
            <a:off x="1566163" y="3882667"/>
            <a:ext cx="1962986" cy="0"/>
          </a:xfrm>
          <a:prstGeom prst="line">
            <a:avLst/>
          </a:prstGeom>
          <a:ln>
            <a:solidFill>
              <a:schemeClr val="tx1"/>
            </a:solidFill>
            <a:headEnd/>
            <a:tailEnd type="arrow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69" name="Rectangle 64"/>
          <p:cNvSpPr>
            <a:spLocks noChangeArrowheads="1"/>
          </p:cNvSpPr>
          <p:nvPr/>
        </p:nvSpPr>
        <p:spPr bwMode="auto">
          <a:xfrm>
            <a:off x="2272938" y="3429000"/>
            <a:ext cx="1143000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en-US" sz="1800" b="0" dirty="0" smtClean="0">
                <a:ea typeface="宋体" pitchFamily="2" charset="-122"/>
              </a:rPr>
              <a:t>a =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g</a:t>
            </a:r>
            <a:r>
              <a:rPr lang="en-US" altLang="zh-CN" sz="2000" b="0" kern="0" baseline="30000" dirty="0" smtClean="0">
                <a:ea typeface="宋体" pitchFamily="2" charset="-122"/>
                <a:sym typeface="Symbol"/>
              </a:rPr>
              <a:t>r</a:t>
            </a:r>
            <a:endParaRPr lang="en-US" altLang="en-US" sz="1800" dirty="0"/>
          </a:p>
        </p:txBody>
      </p:sp>
      <p:sp>
        <p:nvSpPr>
          <p:cNvPr id="70" name="Line 128"/>
          <p:cNvSpPr>
            <a:spLocks noChangeShapeType="1"/>
          </p:cNvSpPr>
          <p:nvPr/>
        </p:nvSpPr>
        <p:spPr bwMode="auto">
          <a:xfrm>
            <a:off x="1566163" y="4330337"/>
            <a:ext cx="1949923" cy="0"/>
          </a:xfrm>
          <a:prstGeom prst="line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73" name="Rectangle 64"/>
          <p:cNvSpPr>
            <a:spLocks noChangeArrowheads="1"/>
          </p:cNvSpPr>
          <p:nvPr/>
        </p:nvSpPr>
        <p:spPr bwMode="auto">
          <a:xfrm>
            <a:off x="2129062" y="3899263"/>
            <a:ext cx="942887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 smtClean="0">
                <a:ea typeface="宋体" pitchFamily="2" charset="-122"/>
              </a:rPr>
              <a:t>e </a:t>
            </a:r>
            <a:r>
              <a:rPr lang="en-US" altLang="zh-CN" sz="1800" b="0" dirty="0" smtClean="0">
                <a:ea typeface="宋体" pitchFamily="2" charset="-122"/>
                <a:sym typeface="Symbol"/>
              </a:rPr>
              <a:t> $ </a:t>
            </a:r>
            <a:endParaRPr lang="en-US" altLang="en-US" sz="1800" dirty="0"/>
          </a:p>
        </p:txBody>
      </p:sp>
      <p:sp>
        <p:nvSpPr>
          <p:cNvPr id="74" name="Line 128"/>
          <p:cNvSpPr>
            <a:spLocks noChangeShapeType="1"/>
          </p:cNvSpPr>
          <p:nvPr/>
        </p:nvSpPr>
        <p:spPr bwMode="auto">
          <a:xfrm flipV="1">
            <a:off x="1579226" y="4812880"/>
            <a:ext cx="1962986" cy="0"/>
          </a:xfrm>
          <a:prstGeom prst="line">
            <a:avLst/>
          </a:prstGeom>
          <a:ln>
            <a:solidFill>
              <a:schemeClr val="tx1"/>
            </a:solidFill>
            <a:headEnd/>
            <a:tailEnd type="arrow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75" name="Rectangle 64"/>
          <p:cNvSpPr>
            <a:spLocks noChangeArrowheads="1"/>
          </p:cNvSpPr>
          <p:nvPr/>
        </p:nvSpPr>
        <p:spPr bwMode="auto">
          <a:xfrm>
            <a:off x="1852749" y="4406537"/>
            <a:ext cx="167640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ea typeface="宋体" pitchFamily="2" charset="-122"/>
              </a:rPr>
              <a:t>z</a:t>
            </a:r>
            <a:r>
              <a:rPr lang="en-US" altLang="en-US" sz="1800" b="0" dirty="0" smtClean="0">
                <a:ea typeface="宋体" pitchFamily="2" charset="-122"/>
              </a:rPr>
              <a:t> = r + e</a:t>
            </a:r>
            <a:r>
              <a:rPr lang="en-US" altLang="zh-CN" sz="1050" b="0" kern="0" dirty="0" smtClean="0">
                <a:ea typeface="宋体" pitchFamily="2" charset="-122"/>
                <a:sym typeface="Symbol"/>
              </a:rPr>
              <a:t>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</a:t>
            </a:r>
            <a:r>
              <a:rPr lang="en-US" altLang="zh-CN" sz="1050" b="0" kern="0" dirty="0" smtClean="0">
                <a:ea typeface="宋体" pitchFamily="2" charset="-122"/>
                <a:sym typeface="Symbol"/>
              </a:rPr>
              <a:t> </a:t>
            </a:r>
            <a:r>
              <a:rPr lang="en-US" altLang="en-US" sz="1800" b="0" dirty="0" smtClean="0">
                <a:ea typeface="宋体" pitchFamily="2" charset="-122"/>
              </a:rPr>
              <a:t>w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</a:t>
            </a:r>
            <a:r>
              <a:rPr lang="en-US" altLang="en-US" sz="1800" b="0" dirty="0" smtClean="0">
                <a:ea typeface="宋体" pitchFamily="2" charset="-122"/>
              </a:rPr>
              <a:t> </a:t>
            </a:r>
            <a:endParaRPr lang="en-US" altLang="en-US" sz="1800" dirty="0"/>
          </a:p>
        </p:txBody>
      </p:sp>
      <p:sp>
        <p:nvSpPr>
          <p:cNvPr id="76" name="Rectangle 75"/>
          <p:cNvSpPr/>
          <p:nvPr/>
        </p:nvSpPr>
        <p:spPr>
          <a:xfrm>
            <a:off x="1404734" y="2526268"/>
            <a:ext cx="1972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200"/>
              </a:spcAft>
              <a:defRPr/>
            </a:pPr>
            <a:r>
              <a:rPr lang="en-US" altLang="zh-CN" b="0" dirty="0" smtClean="0">
                <a:ea typeface="宋体" pitchFamily="2" charset="-122"/>
              </a:rPr>
              <a:t>(HV)ZKPK for </a:t>
            </a:r>
            <a:r>
              <a:rPr lang="en-US" altLang="zh-CN" dirty="0" smtClean="0">
                <a:ea typeface="宋体" pitchFamily="2" charset="-122"/>
              </a:rPr>
              <a:t>L</a:t>
            </a:r>
            <a:endParaRPr lang="en-US" altLang="zh-CN" dirty="0">
              <a:ea typeface="宋体" pitchFamily="2" charset="-122"/>
            </a:endParaRPr>
          </a:p>
        </p:txBody>
      </p:sp>
      <p:sp>
        <p:nvSpPr>
          <p:cNvPr id="92" name="Rectangle 64"/>
          <p:cNvSpPr>
            <a:spLocks noChangeArrowheads="1"/>
          </p:cNvSpPr>
          <p:nvPr/>
        </p:nvSpPr>
        <p:spPr bwMode="auto">
          <a:xfrm>
            <a:off x="1243149" y="3455406"/>
            <a:ext cx="228600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en-US" sz="1800" b="0" dirty="0" smtClean="0">
                <a:ea typeface="宋体" pitchFamily="2" charset="-122"/>
              </a:rPr>
              <a:t>C=COM(          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)</a:t>
            </a:r>
            <a:endParaRPr lang="en-US" altLang="en-US" sz="1800" dirty="0"/>
          </a:p>
        </p:txBody>
      </p:sp>
      <p:sp>
        <p:nvSpPr>
          <p:cNvPr id="93" name="Line 128"/>
          <p:cNvSpPr>
            <a:spLocks noChangeShapeType="1"/>
          </p:cNvSpPr>
          <p:nvPr/>
        </p:nvSpPr>
        <p:spPr bwMode="auto">
          <a:xfrm flipV="1">
            <a:off x="1180012" y="3881487"/>
            <a:ext cx="1962986" cy="0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94" name="Line 128"/>
          <p:cNvSpPr>
            <a:spLocks noChangeShapeType="1"/>
          </p:cNvSpPr>
          <p:nvPr/>
        </p:nvSpPr>
        <p:spPr bwMode="auto">
          <a:xfrm>
            <a:off x="912223" y="5371011"/>
            <a:ext cx="3159838" cy="0"/>
          </a:xfrm>
          <a:prstGeom prst="line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95" name="Rectangle 64"/>
          <p:cNvSpPr>
            <a:spLocks noChangeArrowheads="1"/>
          </p:cNvSpPr>
          <p:nvPr/>
        </p:nvSpPr>
        <p:spPr bwMode="auto">
          <a:xfrm>
            <a:off x="938349" y="4939937"/>
            <a:ext cx="3159839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 smtClean="0">
                <a:ea typeface="宋体" pitchFamily="2" charset="-122"/>
              </a:rPr>
              <a:t>SPHF[ C=COM(F(</a:t>
            </a:r>
            <a:r>
              <a:rPr lang="en-US" altLang="en-US" sz="1800" b="0" dirty="0" err="1" smtClean="0">
                <a:ea typeface="宋体" pitchFamily="2" charset="-122"/>
              </a:rPr>
              <a:t>x,e,z</a:t>
            </a:r>
            <a:r>
              <a:rPr lang="en-US" altLang="en-US" sz="1800" b="0" dirty="0" smtClean="0">
                <a:ea typeface="宋体" pitchFamily="2" charset="-122"/>
              </a:rPr>
              <a:t>)) ]</a:t>
            </a:r>
            <a:endParaRPr lang="en-US" altLang="en-US" sz="1800" dirty="0"/>
          </a:p>
        </p:txBody>
      </p:sp>
      <p:sp>
        <p:nvSpPr>
          <p:cNvPr id="96" name="Line 128"/>
          <p:cNvSpPr>
            <a:spLocks noChangeShapeType="1"/>
          </p:cNvSpPr>
          <p:nvPr/>
        </p:nvSpPr>
        <p:spPr bwMode="auto">
          <a:xfrm flipH="1" flipV="1">
            <a:off x="3124200" y="5473337"/>
            <a:ext cx="381000" cy="416987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Rectangle 66"/>
          <p:cNvSpPr>
            <a:spLocks noChangeArrowheads="1"/>
          </p:cNvSpPr>
          <p:nvPr/>
        </p:nvSpPr>
        <p:spPr bwMode="auto">
          <a:xfrm>
            <a:off x="3494315" y="5789249"/>
            <a:ext cx="450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>
                <a:ea typeface="宋体" pitchFamily="2" charset="-122"/>
              </a:rPr>
              <a:t>K</a:t>
            </a:r>
            <a:r>
              <a:rPr lang="en-US" altLang="zh-CN" sz="1800" baseline="-25000" dirty="0">
                <a:ea typeface="宋体" pitchFamily="2" charset="-122"/>
              </a:rPr>
              <a:t>S</a:t>
            </a:r>
            <a:endParaRPr lang="en-US" altLang="en-US" sz="1800" dirty="0"/>
          </a:p>
        </p:txBody>
      </p:sp>
      <p:sp>
        <p:nvSpPr>
          <p:cNvPr id="98" name="Line 128"/>
          <p:cNvSpPr>
            <a:spLocks noChangeShapeType="1"/>
          </p:cNvSpPr>
          <p:nvPr/>
        </p:nvSpPr>
        <p:spPr bwMode="auto">
          <a:xfrm flipV="1">
            <a:off x="1460862" y="5487424"/>
            <a:ext cx="367938" cy="416987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64"/>
          <p:cNvSpPr>
            <a:spLocks noChangeArrowheads="1"/>
          </p:cNvSpPr>
          <p:nvPr/>
        </p:nvSpPr>
        <p:spPr bwMode="auto">
          <a:xfrm>
            <a:off x="1082381" y="5774009"/>
            <a:ext cx="4651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 dirty="0" smtClean="0">
                <a:ea typeface="宋体" pitchFamily="2" charset="-122"/>
              </a:rPr>
              <a:t>K</a:t>
            </a:r>
            <a:r>
              <a:rPr lang="en-US" altLang="zh-CN" sz="1800" baseline="-25000" dirty="0" smtClean="0">
                <a:ea typeface="宋体" pitchFamily="2" charset="-122"/>
              </a:rPr>
              <a:t>R</a:t>
            </a:r>
            <a:endParaRPr lang="en-US" altLang="en-US" sz="1800" dirty="0"/>
          </a:p>
        </p:txBody>
      </p:sp>
      <p:sp>
        <p:nvSpPr>
          <p:cNvPr id="100" name="Rectangle 99"/>
          <p:cNvSpPr/>
          <p:nvPr/>
        </p:nvSpPr>
        <p:spPr>
          <a:xfrm>
            <a:off x="1295400" y="2832463"/>
            <a:ext cx="2408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200"/>
              </a:spcAft>
              <a:defRPr/>
            </a:pPr>
            <a:r>
              <a:rPr lang="en-US" altLang="zh-CN" b="0" dirty="0" smtClean="0">
                <a:ea typeface="宋体" pitchFamily="2" charset="-122"/>
                <a:sym typeface="Wingdings 3"/>
              </a:rPr>
              <a:t></a:t>
            </a:r>
            <a:r>
              <a:rPr lang="en-US" altLang="zh-CN" b="0" dirty="0" smtClean="0">
                <a:ea typeface="宋体" pitchFamily="2" charset="-122"/>
              </a:rPr>
              <a:t> covert COT for </a:t>
            </a:r>
            <a:r>
              <a:rPr lang="en-US" altLang="zh-CN" dirty="0" smtClean="0">
                <a:ea typeface="宋体" pitchFamily="2" charset="-122"/>
              </a:rPr>
              <a:t>L</a:t>
            </a:r>
            <a:endParaRPr lang="en-US" altLang="zh-CN" dirty="0"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63144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225"/>
            <a:ext cx="7772400" cy="533400"/>
          </a:xfrm>
        </p:spPr>
        <p:txBody>
          <a:bodyPr/>
          <a:lstStyle/>
          <a:p>
            <a:pPr algn="ctr" eaLnBrk="1" hangingPunct="1"/>
            <a:r>
              <a:rPr lang="en-US" altLang="zh-CN" sz="2800" dirty="0" smtClean="0">
                <a:ea typeface="宋体" pitchFamily="2" charset="-122"/>
              </a:rPr>
              <a:t>Extensions / Open Problems</a:t>
            </a:r>
            <a:endParaRPr lang="en-US" altLang="zh-CN" sz="1800" dirty="0" smtClean="0">
              <a:ea typeface="宋体" pitchFamily="2" charset="-122"/>
            </a:endParaRP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143000"/>
            <a:ext cx="7543800" cy="4191000"/>
          </a:xfrm>
        </p:spPr>
        <p:txBody>
          <a:bodyPr/>
          <a:lstStyle/>
          <a:p>
            <a:pPr eaLnBrk="1" hangingPunct="1">
              <a:lnSpc>
                <a:spcPct val="200000"/>
              </a:lnSpc>
              <a:buFont typeface="+mj-lt"/>
              <a:buAutoNum type="arabicPeriod"/>
              <a:defRPr/>
            </a:pPr>
            <a:r>
              <a:rPr lang="en-US" altLang="zh-CN" sz="2000" dirty="0" smtClean="0">
                <a:ea typeface="宋体" pitchFamily="2" charset="-122"/>
              </a:rPr>
              <a:t>Covert 2PC for any F in CRS in O(1) rounds</a:t>
            </a:r>
          </a:p>
          <a:p>
            <a:pPr eaLnBrk="1" hangingPunct="1">
              <a:lnSpc>
                <a:spcPct val="200000"/>
              </a:lnSpc>
              <a:buFont typeface="+mj-lt"/>
              <a:buAutoNum type="arabicPeriod"/>
              <a:defRPr/>
            </a:pPr>
            <a:r>
              <a:rPr lang="en-US" altLang="zh-CN" sz="2000" dirty="0" smtClean="0">
                <a:ea typeface="宋体" pitchFamily="2" charset="-122"/>
              </a:rPr>
              <a:t>Definitions:  Composable Covert MPC ?</a:t>
            </a:r>
          </a:p>
          <a:p>
            <a:pPr eaLnBrk="1" hangingPunct="1">
              <a:lnSpc>
                <a:spcPct val="200000"/>
              </a:lnSpc>
              <a:buFont typeface="+mj-lt"/>
              <a:buAutoNum type="arabicPeriod"/>
              <a:defRPr/>
            </a:pPr>
            <a:r>
              <a:rPr lang="en-US" altLang="zh-CN" sz="2000" dirty="0" smtClean="0">
                <a:ea typeface="宋体" pitchFamily="2" charset="-122"/>
              </a:rPr>
              <a:t>Shorter Covert Authentication (EC with Bilinear Map)</a:t>
            </a:r>
          </a:p>
          <a:p>
            <a:pPr eaLnBrk="1" hangingPunct="1">
              <a:lnSpc>
                <a:spcPct val="200000"/>
              </a:lnSpc>
              <a:buFont typeface="+mj-lt"/>
              <a:buAutoNum type="arabicPeriod"/>
              <a:defRPr/>
            </a:pPr>
            <a:r>
              <a:rPr lang="en-US" altLang="zh-CN" sz="2000" dirty="0" smtClean="0">
                <a:ea typeface="宋体" pitchFamily="2" charset="-122"/>
              </a:rPr>
              <a:t>Stronger Covert Authentication:  Full-Fledged AKE</a:t>
            </a:r>
          </a:p>
          <a:p>
            <a:pPr eaLnBrk="1" hangingPunct="1">
              <a:lnSpc>
                <a:spcPct val="200000"/>
              </a:lnSpc>
              <a:buFont typeface="+mj-lt"/>
              <a:buAutoNum type="arabicPeriod"/>
              <a:defRPr/>
            </a:pPr>
            <a:r>
              <a:rPr lang="en-US" altLang="zh-CN" sz="2000" dirty="0" smtClean="0">
                <a:ea typeface="宋体" pitchFamily="2" charset="-122"/>
              </a:rPr>
              <a:t>Other Revocation Models</a:t>
            </a:r>
          </a:p>
          <a:p>
            <a:pPr eaLnBrk="1" hangingPunct="1">
              <a:lnSpc>
                <a:spcPct val="200000"/>
              </a:lnSpc>
              <a:buFont typeface="+mj-lt"/>
              <a:buAutoNum type="arabicPeriod"/>
              <a:defRPr/>
            </a:pPr>
            <a:r>
              <a:rPr lang="en-US" altLang="zh-CN" sz="2000" dirty="0" smtClean="0">
                <a:ea typeface="宋体" pitchFamily="2" charset="-122"/>
              </a:rPr>
              <a:t>Other Applications of Covertness </a:t>
            </a:r>
            <a:endParaRPr lang="en-US" altLang="zh-CN" sz="1600" dirty="0" smtClean="0">
              <a:ea typeface="宋体" pitchFamily="2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33400" y="1171902"/>
            <a:ext cx="8382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200000"/>
              </a:lnSpc>
              <a:buNone/>
              <a:defRPr/>
            </a:pPr>
            <a:r>
              <a:rPr lang="en-US" altLang="zh-CN" sz="2000" kern="0" dirty="0" smtClean="0">
                <a:solidFill>
                  <a:srgbClr val="00B050"/>
                </a:solidFill>
                <a:ea typeface="宋体" pitchFamily="2" charset="-122"/>
                <a:sym typeface="Wingdings 2"/>
              </a:rPr>
              <a:t></a:t>
            </a:r>
            <a:r>
              <a:rPr lang="en-US" altLang="zh-CN" sz="2000" b="0" kern="0" dirty="0" smtClean="0">
                <a:solidFill>
                  <a:srgbClr val="00B050"/>
                </a:solidFill>
                <a:ea typeface="宋体" pitchFamily="2" charset="-122"/>
                <a:sym typeface="Wingdings 2"/>
              </a:rPr>
              <a:t>(?)</a:t>
            </a:r>
            <a:endParaRPr lang="en-US" altLang="zh-CN" sz="2000" b="0" kern="0" dirty="0">
              <a:solidFill>
                <a:srgbClr val="00B050"/>
              </a:solidFill>
              <a:ea typeface="宋体" pitchFamily="2" charset="-122"/>
              <a:sym typeface="Wingdings 2"/>
            </a:endParaRPr>
          </a:p>
          <a:p>
            <a:pPr marL="0" indent="0" eaLnBrk="1" hangingPunct="1">
              <a:lnSpc>
                <a:spcPct val="200000"/>
              </a:lnSpc>
              <a:buNone/>
              <a:defRPr/>
            </a:pPr>
            <a:endParaRPr lang="en-US" altLang="zh-CN" sz="2000" b="0" kern="0" dirty="0" smtClean="0">
              <a:solidFill>
                <a:srgbClr val="00B050"/>
              </a:solidFill>
              <a:ea typeface="宋体" pitchFamily="2" charset="-122"/>
            </a:endParaRPr>
          </a:p>
          <a:p>
            <a:pPr marL="0" indent="0" eaLnBrk="1" hangingPunct="1">
              <a:lnSpc>
                <a:spcPct val="200000"/>
              </a:lnSpc>
              <a:buNone/>
              <a:defRPr/>
            </a:pPr>
            <a:r>
              <a:rPr lang="en-US" altLang="zh-CN" sz="2000" b="0" kern="0" dirty="0" smtClean="0">
                <a:solidFill>
                  <a:srgbClr val="00B050"/>
                </a:solidFill>
                <a:ea typeface="宋体" pitchFamily="2" charset="-122"/>
                <a:sym typeface="Wingdings 2"/>
              </a:rPr>
              <a:t> (?)</a:t>
            </a:r>
            <a:endParaRPr lang="en-US" altLang="zh-CN" sz="2000" b="0" kern="0" dirty="0">
              <a:solidFill>
                <a:srgbClr val="00B050"/>
              </a:solidFill>
              <a:ea typeface="宋体" pitchFamily="2" charset="-122"/>
              <a:sym typeface="Wingdings 2"/>
            </a:endParaRPr>
          </a:p>
          <a:p>
            <a:pPr marL="0" indent="0" eaLnBrk="1" hangingPunct="1">
              <a:lnSpc>
                <a:spcPct val="200000"/>
              </a:lnSpc>
              <a:buNone/>
              <a:defRPr/>
            </a:pPr>
            <a:endParaRPr lang="en-US" altLang="zh-CN" sz="1600" b="0" kern="0" dirty="0" smtClean="0">
              <a:solidFill>
                <a:srgbClr val="00B050"/>
              </a:solidFill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8559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225"/>
            <a:ext cx="7772400" cy="533400"/>
          </a:xfrm>
        </p:spPr>
        <p:txBody>
          <a:bodyPr/>
          <a:lstStyle/>
          <a:p>
            <a:pPr algn="ctr" eaLnBrk="1" hangingPunct="1"/>
            <a:r>
              <a:rPr lang="en-US" altLang="zh-CN" sz="2800" dirty="0" smtClean="0">
                <a:ea typeface="宋体" pitchFamily="2" charset="-122"/>
              </a:rPr>
              <a:t>Extensions / Open Problems</a:t>
            </a:r>
            <a:endParaRPr lang="en-US" altLang="zh-CN" sz="1800" dirty="0" smtClean="0">
              <a:ea typeface="宋体" pitchFamily="2" charset="-122"/>
            </a:endParaRP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143000"/>
            <a:ext cx="7543800" cy="4191000"/>
          </a:xfrm>
        </p:spPr>
        <p:txBody>
          <a:bodyPr/>
          <a:lstStyle/>
          <a:p>
            <a:pPr eaLnBrk="1" hangingPunct="1">
              <a:lnSpc>
                <a:spcPct val="200000"/>
              </a:lnSpc>
              <a:buFont typeface="+mj-lt"/>
              <a:buAutoNum type="arabicPeriod"/>
              <a:defRPr/>
            </a:pPr>
            <a:r>
              <a:rPr lang="en-US" altLang="zh-CN" sz="2000" dirty="0" smtClean="0">
                <a:ea typeface="宋体" pitchFamily="2" charset="-122"/>
              </a:rPr>
              <a:t>Covert 2PC for any F in CRS in O(1) rounds</a:t>
            </a:r>
          </a:p>
          <a:p>
            <a:pPr eaLnBrk="1" hangingPunct="1">
              <a:lnSpc>
                <a:spcPct val="200000"/>
              </a:lnSpc>
              <a:buFont typeface="+mj-lt"/>
              <a:buAutoNum type="arabicPeriod"/>
              <a:defRPr/>
            </a:pPr>
            <a:r>
              <a:rPr lang="en-US" altLang="zh-CN" sz="2000" dirty="0" smtClean="0">
                <a:ea typeface="宋体" pitchFamily="2" charset="-122"/>
              </a:rPr>
              <a:t>Shorter </a:t>
            </a:r>
            <a:r>
              <a:rPr lang="en-US" altLang="zh-CN" sz="2000" dirty="0" smtClean="0">
                <a:ea typeface="宋体" pitchFamily="2" charset="-122"/>
              </a:rPr>
              <a:t>Covert Authentication (EC with Bilinear Map)</a:t>
            </a:r>
          </a:p>
          <a:p>
            <a:pPr eaLnBrk="1" hangingPunct="1">
              <a:lnSpc>
                <a:spcPct val="200000"/>
              </a:lnSpc>
              <a:buFont typeface="+mj-lt"/>
              <a:buAutoNum type="arabicPeriod"/>
              <a:defRPr/>
            </a:pPr>
            <a:r>
              <a:rPr lang="en-US" altLang="zh-CN" sz="2000" dirty="0" smtClean="0">
                <a:ea typeface="宋体" pitchFamily="2" charset="-122"/>
              </a:rPr>
              <a:t>Stronger Covert Authentication:  Full-Fledged AKE</a:t>
            </a:r>
          </a:p>
          <a:p>
            <a:pPr eaLnBrk="1" hangingPunct="1">
              <a:lnSpc>
                <a:spcPct val="200000"/>
              </a:lnSpc>
              <a:buFont typeface="+mj-lt"/>
              <a:buAutoNum type="arabicPeriod"/>
              <a:defRPr/>
            </a:pPr>
            <a:r>
              <a:rPr lang="en-US" altLang="zh-CN" sz="2000" dirty="0" smtClean="0">
                <a:ea typeface="宋体" pitchFamily="2" charset="-122"/>
              </a:rPr>
              <a:t>Other Revocation Models</a:t>
            </a:r>
          </a:p>
          <a:p>
            <a:pPr eaLnBrk="1" hangingPunct="1">
              <a:lnSpc>
                <a:spcPct val="200000"/>
              </a:lnSpc>
              <a:buFont typeface="+mj-lt"/>
              <a:buAutoNum type="arabicPeriod"/>
              <a:defRPr/>
            </a:pPr>
            <a:r>
              <a:rPr lang="en-US" altLang="zh-CN" sz="2000" dirty="0" smtClean="0">
                <a:ea typeface="宋体" pitchFamily="2" charset="-122"/>
              </a:rPr>
              <a:t>Other Applications of Covertness </a:t>
            </a:r>
            <a:endParaRPr lang="en-US" altLang="zh-CN" sz="2000" dirty="0" smtClean="0">
              <a:ea typeface="宋体" pitchFamily="2" charset="-122"/>
            </a:endParaRPr>
          </a:p>
          <a:p>
            <a:pPr marL="0" indent="0" eaLnBrk="1" hangingPunct="1">
              <a:lnSpc>
                <a:spcPct val="200000"/>
              </a:lnSpc>
              <a:buNone/>
              <a:defRPr/>
            </a:pPr>
            <a:r>
              <a:rPr lang="en-US" altLang="zh-CN" sz="2000" dirty="0" smtClean="0">
                <a:ea typeface="宋体" pitchFamily="2" charset="-122"/>
              </a:rPr>
              <a:t>… </a:t>
            </a:r>
            <a:r>
              <a:rPr lang="en-US" altLang="zh-CN" sz="2000" dirty="0" smtClean="0">
                <a:solidFill>
                  <a:srgbClr val="00B050"/>
                </a:solidFill>
                <a:ea typeface="宋体" pitchFamily="2" charset="-122"/>
              </a:rPr>
              <a:t>Many Others Topics in Covert Computation to Explore!</a:t>
            </a:r>
            <a:r>
              <a:rPr lang="en-US" altLang="zh-CN" sz="1600" dirty="0" smtClean="0">
                <a:solidFill>
                  <a:srgbClr val="00B050"/>
                </a:solidFill>
                <a:ea typeface="宋体" pitchFamily="2" charset="-122"/>
              </a:rPr>
              <a:t> </a:t>
            </a:r>
            <a:endParaRPr lang="en-US" altLang="zh-CN" sz="1600" dirty="0" smtClean="0">
              <a:solidFill>
                <a:srgbClr val="00B050"/>
              </a:solidFill>
              <a:ea typeface="宋体" pitchFamily="2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38200" y="1280401"/>
            <a:ext cx="533400" cy="2748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en-US" altLang="zh-CN" sz="2400" kern="0" dirty="0" smtClean="0">
                <a:solidFill>
                  <a:srgbClr val="00B050"/>
                </a:solidFill>
                <a:ea typeface="宋体" pitchFamily="2" charset="-122"/>
                <a:sym typeface="Wingdings 2"/>
              </a:rPr>
              <a:t></a:t>
            </a:r>
            <a:endParaRPr lang="en-US" altLang="zh-CN" sz="2400" b="0" kern="0" dirty="0">
              <a:solidFill>
                <a:srgbClr val="00B050"/>
              </a:solidFill>
              <a:ea typeface="宋体" pitchFamily="2" charset="-122"/>
              <a:sym typeface="Wingdings 2"/>
            </a:endParaRP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en-US" altLang="zh-CN" sz="2400" kern="0" dirty="0" smtClean="0">
                <a:solidFill>
                  <a:srgbClr val="00B050"/>
                </a:solidFill>
                <a:ea typeface="宋体" pitchFamily="2" charset="-122"/>
                <a:sym typeface="Wingdings 2"/>
              </a:rPr>
              <a:t></a:t>
            </a:r>
            <a:endParaRPr lang="en-US" altLang="zh-CN" sz="2400" b="0" kern="0" dirty="0">
              <a:solidFill>
                <a:srgbClr val="00B050"/>
              </a:solidFill>
              <a:ea typeface="宋体" pitchFamily="2" charset="-122"/>
              <a:sym typeface="Wingdings 2"/>
            </a:endParaRP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endParaRPr lang="en-US" altLang="zh-CN" sz="1800" b="0" kern="0" dirty="0" smtClean="0">
              <a:solidFill>
                <a:srgbClr val="00B050"/>
              </a:solidFill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8437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988"/>
            <a:ext cx="8077200" cy="533400"/>
          </a:xfrm>
        </p:spPr>
        <p:txBody>
          <a:bodyPr/>
          <a:lstStyle/>
          <a:p>
            <a:pPr algn="ctr" eaLnBrk="1" hangingPunct="1"/>
            <a:r>
              <a:rPr lang="en-US" altLang="zh-CN" sz="2800" dirty="0" smtClean="0">
                <a:ea typeface="宋体" pitchFamily="2" charset="-122"/>
              </a:rPr>
              <a:t>Background:  Secure Computation</a:t>
            </a:r>
            <a:endParaRPr lang="en-US" altLang="zh-CN" sz="1800" dirty="0" smtClean="0">
              <a:ea typeface="宋体" pitchFamily="2" charset="-122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228600" y="990600"/>
            <a:ext cx="8763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zh-CN" sz="2000" b="0" kern="0" dirty="0" smtClean="0">
                <a:ea typeface="宋体" pitchFamily="2" charset="-122"/>
              </a:rPr>
              <a:t>Secure Computation hides all except for what’s revealed by output</a:t>
            </a:r>
            <a:endParaRPr lang="en-US" altLang="zh-CN" sz="1600" b="0" kern="0" dirty="0" smtClean="0">
              <a:ea typeface="宋体" pitchFamily="2" charset="-122"/>
            </a:endParaRPr>
          </a:p>
        </p:txBody>
      </p:sp>
      <p:sp>
        <p:nvSpPr>
          <p:cNvPr id="21" name="Line 128"/>
          <p:cNvSpPr>
            <a:spLocks noChangeShapeType="1"/>
          </p:cNvSpPr>
          <p:nvPr/>
        </p:nvSpPr>
        <p:spPr bwMode="auto">
          <a:xfrm flipV="1">
            <a:off x="3723121" y="2381250"/>
            <a:ext cx="834159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Text Box 130"/>
          <p:cNvSpPr txBox="1">
            <a:spLocks noChangeArrowheads="1"/>
          </p:cNvSpPr>
          <p:nvPr/>
        </p:nvSpPr>
        <p:spPr bwMode="auto">
          <a:xfrm>
            <a:off x="3262313" y="2187575"/>
            <a:ext cx="3952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A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26" name="Line 129"/>
          <p:cNvSpPr>
            <a:spLocks noChangeShapeType="1"/>
          </p:cNvSpPr>
          <p:nvPr/>
        </p:nvSpPr>
        <p:spPr bwMode="auto">
          <a:xfrm rot="10800000">
            <a:off x="3705225" y="2905125"/>
            <a:ext cx="85725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 Box 130"/>
          <p:cNvSpPr txBox="1">
            <a:spLocks noChangeArrowheads="1"/>
          </p:cNvSpPr>
          <p:nvPr/>
        </p:nvSpPr>
        <p:spPr bwMode="auto">
          <a:xfrm>
            <a:off x="3763963" y="2509838"/>
            <a:ext cx="6619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>
                <a:solidFill>
                  <a:srgbClr val="000066"/>
                </a:solidFill>
                <a:ea typeface="宋体" pitchFamily="2" charset="-122"/>
              </a:rPr>
              <a:t>F(x,y)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30" name="Text Box 131"/>
          <p:cNvSpPr txBox="1">
            <a:spLocks noChangeArrowheads="1"/>
          </p:cNvSpPr>
          <p:nvPr/>
        </p:nvSpPr>
        <p:spPr bwMode="auto">
          <a:xfrm>
            <a:off x="4770438" y="2325688"/>
            <a:ext cx="666750" cy="6461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200000"/>
              </a:lnSpc>
              <a:defRPr/>
            </a:pPr>
            <a:r>
              <a:rPr lang="en-US" altLang="zh-CN" dirty="0" smtClean="0">
                <a:solidFill>
                  <a:srgbClr val="000066"/>
                </a:solidFill>
                <a:latin typeface="Verdana" pitchFamily="34" charset="0"/>
                <a:ea typeface="宋体" pitchFamily="2" charset="-122"/>
              </a:rPr>
              <a:t>F</a:t>
            </a:r>
          </a:p>
        </p:txBody>
      </p:sp>
      <p:sp>
        <p:nvSpPr>
          <p:cNvPr id="6153" name="Rectangle 34"/>
          <p:cNvSpPr>
            <a:spLocks noChangeArrowheads="1"/>
          </p:cNvSpPr>
          <p:nvPr/>
        </p:nvSpPr>
        <p:spPr bwMode="auto">
          <a:xfrm>
            <a:off x="4002088" y="1981200"/>
            <a:ext cx="320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>
                <a:solidFill>
                  <a:srgbClr val="000066"/>
                </a:solidFill>
                <a:ea typeface="宋体" pitchFamily="2" charset="-122"/>
              </a:rPr>
              <a:t>x</a:t>
            </a:r>
            <a:endParaRPr lang="en-US" altLang="en-US" sz="1800"/>
          </a:p>
        </p:txBody>
      </p:sp>
      <p:sp>
        <p:nvSpPr>
          <p:cNvPr id="33" name="Line 129"/>
          <p:cNvSpPr>
            <a:spLocks noChangeShapeType="1"/>
          </p:cNvSpPr>
          <p:nvPr/>
        </p:nvSpPr>
        <p:spPr bwMode="auto">
          <a:xfrm rot="10800000" flipV="1">
            <a:off x="2135188" y="2357438"/>
            <a:ext cx="44132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128"/>
          <p:cNvSpPr>
            <a:spLocks noChangeShapeType="1"/>
          </p:cNvSpPr>
          <p:nvPr/>
        </p:nvSpPr>
        <p:spPr bwMode="auto">
          <a:xfrm>
            <a:off x="2195513" y="2509838"/>
            <a:ext cx="44132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129"/>
          <p:cNvSpPr>
            <a:spLocks noChangeShapeType="1"/>
          </p:cNvSpPr>
          <p:nvPr/>
        </p:nvSpPr>
        <p:spPr bwMode="auto">
          <a:xfrm rot="10800000" flipV="1">
            <a:off x="2119313" y="2662238"/>
            <a:ext cx="44132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Text Box 130"/>
          <p:cNvSpPr txBox="1">
            <a:spLocks noChangeArrowheads="1"/>
          </p:cNvSpPr>
          <p:nvPr/>
        </p:nvSpPr>
        <p:spPr bwMode="auto">
          <a:xfrm>
            <a:off x="1528763" y="2165350"/>
            <a:ext cx="3952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A</a:t>
            </a:r>
            <a:endParaRPr lang="en-US" altLang="zh-CN" sz="2400" baseline="30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47" name="Text Box 130"/>
          <p:cNvSpPr txBox="1">
            <a:spLocks noChangeArrowheads="1"/>
          </p:cNvSpPr>
          <p:nvPr/>
        </p:nvSpPr>
        <p:spPr bwMode="auto">
          <a:xfrm>
            <a:off x="1519238" y="3679825"/>
            <a:ext cx="3952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A</a:t>
            </a:r>
            <a:endParaRPr lang="en-US" altLang="zh-CN" sz="1800" baseline="30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48" name="Text Box 131"/>
          <p:cNvSpPr txBox="1">
            <a:spLocks noChangeArrowheads="1"/>
          </p:cNvSpPr>
          <p:nvPr/>
        </p:nvSpPr>
        <p:spPr bwMode="auto">
          <a:xfrm>
            <a:off x="3163888" y="3789363"/>
            <a:ext cx="2273300" cy="92233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l-GR" altLang="zh-CN" dirty="0" smtClean="0">
                <a:solidFill>
                  <a:srgbClr val="000066"/>
                </a:solidFill>
                <a:latin typeface="Arial"/>
                <a:ea typeface="宋体" pitchFamily="2" charset="-122"/>
                <a:cs typeface="Arial"/>
              </a:rPr>
              <a:t>π</a:t>
            </a:r>
            <a:r>
              <a:rPr lang="en-US" altLang="zh-CN" dirty="0" smtClean="0">
                <a:solidFill>
                  <a:srgbClr val="000066"/>
                </a:solidFill>
                <a:latin typeface="Arial"/>
                <a:ea typeface="宋体" pitchFamily="2" charset="-122"/>
                <a:cs typeface="Arial"/>
              </a:rPr>
              <a:t> for </a:t>
            </a:r>
            <a:r>
              <a:rPr lang="en-US" altLang="zh-CN" dirty="0" smtClean="0">
                <a:solidFill>
                  <a:srgbClr val="000066"/>
                </a:solidFill>
                <a:latin typeface="Verdana" pitchFamily="34" charset="0"/>
                <a:ea typeface="宋体" pitchFamily="2" charset="-122"/>
              </a:rPr>
              <a:t>F</a:t>
            </a:r>
          </a:p>
          <a:p>
            <a:pPr>
              <a:defRPr/>
            </a:pPr>
            <a:endParaRPr lang="en-US" altLang="zh-CN" baseline="-25000" dirty="0" smtClean="0">
              <a:solidFill>
                <a:srgbClr val="000066"/>
              </a:solidFill>
              <a:latin typeface="Verdana" pitchFamily="34" charset="0"/>
              <a:ea typeface="宋体" pitchFamily="2" charset="-122"/>
            </a:endParaRPr>
          </a:p>
          <a:p>
            <a:pPr>
              <a:defRPr/>
            </a:pPr>
            <a:endParaRPr lang="en-US" altLang="zh-CN" baseline="-25000" dirty="0" smtClean="0">
              <a:solidFill>
                <a:srgbClr val="000066"/>
              </a:solidFill>
              <a:latin typeface="Verdana" pitchFamily="34" charset="0"/>
              <a:ea typeface="宋体" pitchFamily="2" charset="-122"/>
            </a:endParaRPr>
          </a:p>
          <a:p>
            <a:pPr>
              <a:defRPr/>
            </a:pPr>
            <a:endParaRPr lang="en-US" altLang="zh-CN" baseline="-25000" dirty="0" smtClean="0">
              <a:solidFill>
                <a:srgbClr val="000066"/>
              </a:solidFill>
              <a:latin typeface="Verdana" pitchFamily="34" charset="0"/>
              <a:ea typeface="宋体" pitchFamily="2" charset="-122"/>
            </a:endParaRPr>
          </a:p>
        </p:txBody>
      </p:sp>
      <p:sp>
        <p:nvSpPr>
          <p:cNvPr id="49" name="Text Box 130"/>
          <p:cNvSpPr txBox="1">
            <a:spLocks noChangeArrowheads="1"/>
          </p:cNvSpPr>
          <p:nvPr/>
        </p:nvSpPr>
        <p:spPr bwMode="auto">
          <a:xfrm>
            <a:off x="6381750" y="3751263"/>
            <a:ext cx="8572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B(y)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53" name="Line 129"/>
          <p:cNvSpPr>
            <a:spLocks noChangeShapeType="1"/>
          </p:cNvSpPr>
          <p:nvPr/>
        </p:nvSpPr>
        <p:spPr bwMode="auto">
          <a:xfrm rot="10800000" flipV="1">
            <a:off x="2205038" y="3843338"/>
            <a:ext cx="44132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128"/>
          <p:cNvSpPr>
            <a:spLocks noChangeShapeType="1"/>
          </p:cNvSpPr>
          <p:nvPr/>
        </p:nvSpPr>
        <p:spPr bwMode="auto">
          <a:xfrm>
            <a:off x="2224088" y="4005263"/>
            <a:ext cx="44132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Line 129"/>
          <p:cNvSpPr>
            <a:spLocks noChangeShapeType="1"/>
          </p:cNvSpPr>
          <p:nvPr/>
        </p:nvSpPr>
        <p:spPr bwMode="auto">
          <a:xfrm rot="10800000" flipV="1">
            <a:off x="2205038" y="4165600"/>
            <a:ext cx="44132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4" name="Rectangle 56"/>
          <p:cNvSpPr>
            <a:spLocks noChangeArrowheads="1"/>
          </p:cNvSpPr>
          <p:nvPr/>
        </p:nvSpPr>
        <p:spPr bwMode="auto">
          <a:xfrm>
            <a:off x="3262313" y="2035175"/>
            <a:ext cx="395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b="0">
                <a:solidFill>
                  <a:srgbClr val="000066"/>
                </a:solidFill>
                <a:ea typeface="宋体" pitchFamily="2" charset="-122"/>
              </a:rPr>
              <a:t>~</a:t>
            </a:r>
            <a:endParaRPr lang="en-US" altLang="en-US" sz="2000"/>
          </a:p>
        </p:txBody>
      </p:sp>
      <p:sp>
        <p:nvSpPr>
          <p:cNvPr id="58" name="Rectangle 3"/>
          <p:cNvSpPr txBox="1">
            <a:spLocks noChangeArrowheads="1"/>
          </p:cNvSpPr>
          <p:nvPr/>
        </p:nvSpPr>
        <p:spPr bwMode="auto">
          <a:xfrm>
            <a:off x="457200" y="5105400"/>
            <a:ext cx="7704138" cy="121920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zh-CN" sz="2800" b="0" kern="0" dirty="0" smtClean="0">
                <a:ea typeface="宋体" pitchFamily="2" charset="-122"/>
                <a:sym typeface="Symbol"/>
              </a:rPr>
              <a:t></a:t>
            </a:r>
            <a:r>
              <a:rPr lang="en-US" altLang="zh-CN" sz="2000" b="0" kern="0" dirty="0" smtClean="0">
                <a:ea typeface="宋体" pitchFamily="2" charset="-122"/>
                <a:sym typeface="Symbol"/>
              </a:rPr>
              <a:t> (eff.) adversary </a:t>
            </a:r>
            <a:r>
              <a:rPr lang="en-US" altLang="zh-CN" sz="2000" b="0" dirty="0" smtClean="0">
                <a:solidFill>
                  <a:srgbClr val="000066"/>
                </a:solidFill>
                <a:ea typeface="宋体" pitchFamily="2" charset="-122"/>
              </a:rPr>
              <a:t>A  </a:t>
            </a:r>
            <a:r>
              <a:rPr lang="en-US" altLang="zh-CN" sz="2800" b="0" dirty="0" smtClean="0">
                <a:solidFill>
                  <a:srgbClr val="000066"/>
                </a:solidFill>
                <a:ea typeface="宋体" pitchFamily="2" charset="-122"/>
                <a:sym typeface="Symbol"/>
              </a:rPr>
              <a:t></a:t>
            </a:r>
            <a:r>
              <a:rPr lang="en-US" altLang="zh-CN" sz="2000" b="0" dirty="0" smtClean="0">
                <a:solidFill>
                  <a:srgbClr val="000066"/>
                </a:solidFill>
                <a:ea typeface="宋体" pitchFamily="2" charset="-122"/>
                <a:sym typeface="Symbol"/>
              </a:rPr>
              <a:t> (eff.) simulator</a:t>
            </a:r>
            <a:r>
              <a:rPr lang="en-US" altLang="zh-CN" sz="2000" dirty="0" smtClean="0">
                <a:solidFill>
                  <a:srgbClr val="000066"/>
                </a:solidFill>
                <a:ea typeface="宋体" pitchFamily="2" charset="-122"/>
                <a:sym typeface="Symbol"/>
              </a:rPr>
              <a:t> </a:t>
            </a:r>
            <a:r>
              <a:rPr lang="en-US" altLang="zh-CN" sz="2000" b="0" kern="0" dirty="0" smtClean="0">
                <a:ea typeface="宋体" pitchFamily="2" charset="-122"/>
              </a:rPr>
              <a:t>Ã  </a:t>
            </a:r>
            <a:r>
              <a:rPr lang="en-US" altLang="zh-CN" sz="2000" b="0" kern="0" dirty="0" err="1" smtClean="0">
                <a:ea typeface="宋体" pitchFamily="2" charset="-122"/>
              </a:rPr>
              <a:t>s.t.</a:t>
            </a:r>
            <a:r>
              <a:rPr lang="en-US" altLang="zh-CN" sz="2000" b="0" kern="0" dirty="0" smtClean="0">
                <a:ea typeface="宋体" pitchFamily="2" charset="-122"/>
              </a:rPr>
              <a:t> </a:t>
            </a:r>
            <a:r>
              <a:rPr lang="en-US" altLang="zh-CN" sz="2800" b="0" kern="0" dirty="0" smtClean="0">
                <a:ea typeface="宋体" pitchFamily="2" charset="-122"/>
                <a:sym typeface="Symbol"/>
              </a:rPr>
              <a:t></a:t>
            </a:r>
            <a:r>
              <a:rPr lang="en-US" altLang="zh-CN" sz="2000" b="0" kern="0" dirty="0" smtClean="0">
                <a:ea typeface="宋体" pitchFamily="2" charset="-122"/>
                <a:sym typeface="Symbol"/>
              </a:rPr>
              <a:t> inputs </a:t>
            </a:r>
            <a:r>
              <a:rPr lang="en-US" altLang="zh-CN" sz="2000" b="0" dirty="0" smtClean="0">
                <a:solidFill>
                  <a:srgbClr val="000066"/>
                </a:solidFill>
                <a:ea typeface="宋体" pitchFamily="2" charset="-122"/>
              </a:rPr>
              <a:t>y   </a:t>
            </a:r>
            <a:r>
              <a:rPr lang="en-US" altLang="zh-CN" sz="2000" b="0" kern="0" dirty="0" smtClean="0">
                <a:ea typeface="宋体" pitchFamily="2" charset="-122"/>
              </a:rPr>
              <a:t> </a:t>
            </a:r>
          </a:p>
          <a:p>
            <a:pPr marL="0" indent="0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zh-CN" sz="2000" b="0" dirty="0" smtClean="0">
                <a:solidFill>
                  <a:srgbClr val="000066"/>
                </a:solidFill>
                <a:ea typeface="宋体" pitchFamily="2" charset="-122"/>
              </a:rPr>
              <a:t>	A</a:t>
            </a:r>
            <a:r>
              <a:rPr lang="en-US" altLang="zh-CN" sz="2000" b="0" kern="0" dirty="0" smtClean="0">
                <a:ea typeface="宋体" pitchFamily="2" charset="-122"/>
              </a:rPr>
              <a:t>’s interaction with Ã </a:t>
            </a:r>
            <a:r>
              <a:rPr lang="en-US" altLang="zh-CN" sz="2800" b="0" kern="0" baseline="30000" dirty="0" smtClean="0">
                <a:ea typeface="宋体" pitchFamily="2" charset="-122"/>
              </a:rPr>
              <a:t>F(y)</a:t>
            </a:r>
            <a:r>
              <a:rPr lang="en-US" altLang="zh-CN" sz="2000" b="0" kern="0" dirty="0" smtClean="0">
                <a:ea typeface="宋体" pitchFamily="2" charset="-122"/>
              </a:rPr>
              <a:t>  ≈  </a:t>
            </a:r>
            <a:r>
              <a:rPr lang="en-US" altLang="zh-CN" sz="2000" b="0" dirty="0" smtClean="0">
                <a:solidFill>
                  <a:srgbClr val="000066"/>
                </a:solidFill>
                <a:ea typeface="宋体" pitchFamily="2" charset="-122"/>
              </a:rPr>
              <a:t>A </a:t>
            </a:r>
            <a:r>
              <a:rPr lang="el-GR" altLang="zh-CN" sz="2800" b="0" kern="0" baseline="30000" dirty="0" smtClean="0">
                <a:latin typeface="Arial"/>
                <a:ea typeface="宋体" pitchFamily="2" charset="-122"/>
                <a:cs typeface="Arial"/>
              </a:rPr>
              <a:t>π</a:t>
            </a:r>
            <a:r>
              <a:rPr lang="en-US" altLang="zh-CN" sz="2800" b="0" kern="0" baseline="30000" dirty="0" smtClean="0">
                <a:ea typeface="宋体" pitchFamily="2" charset="-122"/>
              </a:rPr>
              <a:t>(y)</a:t>
            </a:r>
            <a:endParaRPr lang="en-US" altLang="zh-CN" sz="1600" b="0" kern="0" dirty="0" smtClean="0">
              <a:ea typeface="宋体" pitchFamily="2" charset="-122"/>
            </a:endParaRPr>
          </a:p>
        </p:txBody>
      </p:sp>
      <p:sp>
        <p:nvSpPr>
          <p:cNvPr id="6166" name="Rectangle 58"/>
          <p:cNvSpPr>
            <a:spLocks noChangeArrowheads="1"/>
          </p:cNvSpPr>
          <p:nvPr/>
        </p:nvSpPr>
        <p:spPr bwMode="auto">
          <a:xfrm>
            <a:off x="1443038" y="2971800"/>
            <a:ext cx="5222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200" b="0" dirty="0">
                <a:solidFill>
                  <a:srgbClr val="000066"/>
                </a:solidFill>
                <a:ea typeface="宋体" pitchFamily="2" charset="-122"/>
              </a:rPr>
              <a:t>≈</a:t>
            </a:r>
            <a:endParaRPr lang="en-US" altLang="en-US" sz="3200" dirty="0"/>
          </a:p>
        </p:txBody>
      </p:sp>
      <p:sp>
        <p:nvSpPr>
          <p:cNvPr id="6167" name="Rectangle 59"/>
          <p:cNvSpPr>
            <a:spLocks noChangeArrowheads="1"/>
          </p:cNvSpPr>
          <p:nvPr/>
        </p:nvSpPr>
        <p:spPr bwMode="auto">
          <a:xfrm>
            <a:off x="6602413" y="2054225"/>
            <a:ext cx="3937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b="0">
                <a:solidFill>
                  <a:srgbClr val="000066"/>
                </a:solidFill>
                <a:ea typeface="宋体" pitchFamily="2" charset="-122"/>
              </a:rPr>
              <a:t>~</a:t>
            </a:r>
            <a:endParaRPr lang="en-US" altLang="en-US" sz="2000"/>
          </a:p>
        </p:txBody>
      </p:sp>
      <p:sp>
        <p:nvSpPr>
          <p:cNvPr id="61" name="Line 129"/>
          <p:cNvSpPr>
            <a:spLocks noChangeShapeType="1"/>
          </p:cNvSpPr>
          <p:nvPr/>
        </p:nvSpPr>
        <p:spPr bwMode="auto">
          <a:xfrm rot="10800000" flipV="1">
            <a:off x="5708650" y="3843338"/>
            <a:ext cx="439738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Line 128"/>
          <p:cNvSpPr>
            <a:spLocks noChangeShapeType="1"/>
          </p:cNvSpPr>
          <p:nvPr/>
        </p:nvSpPr>
        <p:spPr bwMode="auto">
          <a:xfrm>
            <a:off x="5726113" y="4005263"/>
            <a:ext cx="44132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129"/>
          <p:cNvSpPr>
            <a:spLocks noChangeShapeType="1"/>
          </p:cNvSpPr>
          <p:nvPr/>
        </p:nvSpPr>
        <p:spPr bwMode="auto">
          <a:xfrm rot="10800000" flipV="1">
            <a:off x="5708650" y="4165600"/>
            <a:ext cx="439738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1" name="Rectangle 63"/>
          <p:cNvSpPr>
            <a:spLocks noChangeArrowheads="1"/>
          </p:cNvSpPr>
          <p:nvPr/>
        </p:nvSpPr>
        <p:spPr bwMode="auto">
          <a:xfrm>
            <a:off x="5953125" y="1981200"/>
            <a:ext cx="219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>
                <a:solidFill>
                  <a:srgbClr val="000066"/>
                </a:solidFill>
                <a:ea typeface="宋体" pitchFamily="2" charset="-122"/>
              </a:rPr>
              <a:t>y</a:t>
            </a:r>
            <a:endParaRPr lang="en-US" altLang="en-US" sz="1800"/>
          </a:p>
        </p:txBody>
      </p:sp>
      <p:sp>
        <p:nvSpPr>
          <p:cNvPr id="65" name="Text Box 130"/>
          <p:cNvSpPr txBox="1">
            <a:spLocks noChangeArrowheads="1"/>
          </p:cNvSpPr>
          <p:nvPr/>
        </p:nvSpPr>
        <p:spPr bwMode="auto">
          <a:xfrm>
            <a:off x="6613525" y="2209800"/>
            <a:ext cx="396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B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66" name="Line 128"/>
          <p:cNvSpPr>
            <a:spLocks noChangeShapeType="1"/>
          </p:cNvSpPr>
          <p:nvPr/>
        </p:nvSpPr>
        <p:spPr bwMode="auto">
          <a:xfrm flipH="1" flipV="1">
            <a:off x="5638800" y="2384425"/>
            <a:ext cx="941388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4" name="Rectangle 1"/>
          <p:cNvSpPr>
            <a:spLocks noChangeArrowheads="1"/>
          </p:cNvSpPr>
          <p:nvPr/>
        </p:nvSpPr>
        <p:spPr bwMode="auto">
          <a:xfrm>
            <a:off x="2819400" y="2054225"/>
            <a:ext cx="838200" cy="993775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9" grpId="0" animBg="1"/>
      <p:bldP spid="40" grpId="0" animBg="1"/>
      <p:bldP spid="41" grpId="0"/>
      <p:bldP spid="47" grpId="0"/>
      <p:bldP spid="48" grpId="0" animBg="1"/>
      <p:bldP spid="49" grpId="0"/>
      <p:bldP spid="53" grpId="0" animBg="1"/>
      <p:bldP spid="54" grpId="0" animBg="1"/>
      <p:bldP spid="55" grpId="0" animBg="1"/>
      <p:bldP spid="58" grpId="0" animBg="1"/>
      <p:bldP spid="6166" grpId="0"/>
      <p:bldP spid="61" grpId="0" animBg="1"/>
      <p:bldP spid="62" grpId="0" animBg="1"/>
      <p:bldP spid="63" grpId="0" animBg="1"/>
      <p:bldP spid="617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3"/>
          <p:cNvSpPr txBox="1">
            <a:spLocks noChangeArrowheads="1"/>
          </p:cNvSpPr>
          <p:nvPr/>
        </p:nvSpPr>
        <p:spPr bwMode="auto">
          <a:xfrm>
            <a:off x="762000" y="3429000"/>
            <a:ext cx="7772400" cy="2590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120000"/>
              </a:lnSpc>
              <a:defRPr/>
            </a:pPr>
            <a:r>
              <a:rPr lang="en-US" altLang="zh-CN" sz="1800" b="0" kern="0" dirty="0" smtClean="0">
                <a:ea typeface="宋体" pitchFamily="2" charset="-122"/>
              </a:rPr>
              <a:t>Voting protocol attempt reveals a potential voter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altLang="zh-CN" sz="1800" b="0" kern="0" dirty="0" smtClean="0">
                <a:ea typeface="宋体" pitchFamily="2" charset="-122"/>
              </a:rPr>
              <a:t>Petition signing attempt reveals a potential signer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altLang="zh-CN" sz="1800" b="0" kern="0" dirty="0" smtClean="0">
                <a:ea typeface="宋体" pitchFamily="2" charset="-122"/>
              </a:rPr>
              <a:t>…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altLang="zh-CN" sz="1800" b="0" kern="0" dirty="0" smtClean="0">
                <a:ea typeface="宋体" pitchFamily="2" charset="-122"/>
              </a:rPr>
              <a:t>Authentication attempt reveals a member of some organization which uses the authentication protocol,  no matter how credential/policy/attribute-hiding that protocol is!</a:t>
            </a:r>
          </a:p>
        </p:txBody>
      </p:sp>
      <p:sp>
        <p:nvSpPr>
          <p:cNvPr id="37" name="Line 128"/>
          <p:cNvSpPr>
            <a:spLocks noChangeShapeType="1"/>
          </p:cNvSpPr>
          <p:nvPr/>
        </p:nvSpPr>
        <p:spPr bwMode="auto">
          <a:xfrm flipV="1">
            <a:off x="3723121" y="2381250"/>
            <a:ext cx="834159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Text Box 130"/>
          <p:cNvSpPr txBox="1">
            <a:spLocks noChangeArrowheads="1"/>
          </p:cNvSpPr>
          <p:nvPr/>
        </p:nvSpPr>
        <p:spPr bwMode="auto">
          <a:xfrm>
            <a:off x="3262313" y="2187575"/>
            <a:ext cx="3952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A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42" name="Line 129"/>
          <p:cNvSpPr>
            <a:spLocks noChangeShapeType="1"/>
          </p:cNvSpPr>
          <p:nvPr/>
        </p:nvSpPr>
        <p:spPr bwMode="auto">
          <a:xfrm rot="10800000">
            <a:off x="3705225" y="2905125"/>
            <a:ext cx="85725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Text Box 130"/>
          <p:cNvSpPr txBox="1">
            <a:spLocks noChangeArrowheads="1"/>
          </p:cNvSpPr>
          <p:nvPr/>
        </p:nvSpPr>
        <p:spPr bwMode="auto">
          <a:xfrm>
            <a:off x="3763963" y="2509838"/>
            <a:ext cx="6619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>
                <a:solidFill>
                  <a:srgbClr val="000066"/>
                </a:solidFill>
                <a:ea typeface="宋体" pitchFamily="2" charset="-122"/>
              </a:rPr>
              <a:t>F(x,y)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7177" name="Rectangle 49"/>
          <p:cNvSpPr>
            <a:spLocks noChangeArrowheads="1"/>
          </p:cNvSpPr>
          <p:nvPr/>
        </p:nvSpPr>
        <p:spPr bwMode="auto">
          <a:xfrm>
            <a:off x="4002088" y="1981200"/>
            <a:ext cx="320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>
                <a:solidFill>
                  <a:srgbClr val="000066"/>
                </a:solidFill>
                <a:ea typeface="宋体" pitchFamily="2" charset="-122"/>
              </a:rPr>
              <a:t>x</a:t>
            </a:r>
            <a:endParaRPr lang="en-US" altLang="en-US" sz="1800"/>
          </a:p>
        </p:txBody>
      </p:sp>
      <p:sp>
        <p:nvSpPr>
          <p:cNvPr id="7178" name="Rectangle 50"/>
          <p:cNvSpPr>
            <a:spLocks noChangeArrowheads="1"/>
          </p:cNvSpPr>
          <p:nvPr/>
        </p:nvSpPr>
        <p:spPr bwMode="auto">
          <a:xfrm>
            <a:off x="5953125" y="1981200"/>
            <a:ext cx="219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>
                <a:solidFill>
                  <a:srgbClr val="000066"/>
                </a:solidFill>
                <a:ea typeface="宋体" pitchFamily="2" charset="-122"/>
              </a:rPr>
              <a:t>y</a:t>
            </a:r>
            <a:endParaRPr lang="en-US" altLang="en-US" sz="1800"/>
          </a:p>
        </p:txBody>
      </p:sp>
      <p:sp>
        <p:nvSpPr>
          <p:cNvPr id="69" name="Text Box 130"/>
          <p:cNvSpPr txBox="1">
            <a:spLocks noChangeArrowheads="1"/>
          </p:cNvSpPr>
          <p:nvPr/>
        </p:nvSpPr>
        <p:spPr bwMode="auto">
          <a:xfrm>
            <a:off x="6613525" y="2209800"/>
            <a:ext cx="396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B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70" name="Line 128"/>
          <p:cNvSpPr>
            <a:spLocks noChangeShapeType="1"/>
          </p:cNvSpPr>
          <p:nvPr/>
        </p:nvSpPr>
        <p:spPr bwMode="auto">
          <a:xfrm flipH="1" flipV="1">
            <a:off x="5638800" y="2384425"/>
            <a:ext cx="941388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Text Box 131"/>
          <p:cNvSpPr txBox="1">
            <a:spLocks noChangeArrowheads="1"/>
          </p:cNvSpPr>
          <p:nvPr/>
        </p:nvSpPr>
        <p:spPr bwMode="auto">
          <a:xfrm>
            <a:off x="4724400" y="2133600"/>
            <a:ext cx="800100" cy="92333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50000"/>
              </a:lnSpc>
              <a:defRPr/>
            </a:pPr>
            <a:r>
              <a:rPr lang="el-GR" altLang="zh-CN" dirty="0" smtClean="0">
                <a:solidFill>
                  <a:srgbClr val="000066"/>
                </a:solidFill>
                <a:latin typeface="Arial"/>
                <a:ea typeface="宋体" pitchFamily="2" charset="-122"/>
                <a:cs typeface="Arial"/>
              </a:rPr>
              <a:t>π</a:t>
            </a:r>
            <a:r>
              <a:rPr lang="en-US" altLang="zh-CN" dirty="0" smtClean="0">
                <a:solidFill>
                  <a:srgbClr val="000066"/>
                </a:solidFill>
                <a:latin typeface="Arial"/>
                <a:ea typeface="宋体" pitchFamily="2" charset="-122"/>
                <a:cs typeface="Arial"/>
              </a:rPr>
              <a:t> for </a:t>
            </a:r>
            <a:r>
              <a:rPr lang="en-US" altLang="zh-CN" dirty="0" smtClean="0">
                <a:solidFill>
                  <a:srgbClr val="000066"/>
                </a:solidFill>
                <a:latin typeface="Verdana" pitchFamily="34" charset="0"/>
                <a:ea typeface="宋体" pitchFamily="2" charset="-122"/>
              </a:rPr>
              <a:t>F</a:t>
            </a:r>
            <a:endParaRPr lang="en-US" altLang="zh-CN" baseline="-25000" dirty="0" smtClean="0">
              <a:solidFill>
                <a:srgbClr val="000066"/>
              </a:solidFill>
              <a:latin typeface="Verdana" pitchFamily="34" charset="0"/>
              <a:ea typeface="宋体" pitchFamily="2" charset="-12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707408"/>
            <a:ext cx="8001000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indent="0" algn="ctr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zh-CN" sz="2000" b="0" kern="0" dirty="0" smtClean="0">
                <a:ea typeface="宋体" pitchFamily="2" charset="-122"/>
                <a:sym typeface="Symbol"/>
              </a:rPr>
              <a:t>Secure computation hides everything it can about B’s input… But not </a:t>
            </a:r>
            <a:r>
              <a:rPr lang="en-US" altLang="zh-CN" sz="2000" b="0" kern="0" dirty="0" smtClean="0">
                <a:ea typeface="宋体" pitchFamily="2" charset="-122"/>
                <a:sym typeface="Symbol"/>
              </a:rPr>
              <a:t>the </a:t>
            </a:r>
            <a:r>
              <a:rPr lang="en-US" altLang="zh-CN" sz="2000" b="0" kern="0" dirty="0">
                <a:ea typeface="宋体" pitchFamily="2" charset="-122"/>
                <a:sym typeface="Symbol"/>
              </a:rPr>
              <a:t>fact that B engages in </a:t>
            </a:r>
            <a:r>
              <a:rPr lang="en-US" altLang="zh-CN" sz="2000" b="0" kern="0" dirty="0" smtClean="0">
                <a:ea typeface="宋体" pitchFamily="2" charset="-122"/>
                <a:sym typeface="Symbol"/>
              </a:rPr>
              <a:t>computation of F,</a:t>
            </a:r>
          </a:p>
          <a:p>
            <a:pPr marL="0" indent="0" algn="ctr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zh-CN" sz="2000" b="0" kern="0" dirty="0" smtClean="0">
                <a:ea typeface="宋体" pitchFamily="2" charset="-122"/>
                <a:sym typeface="Symbol"/>
              </a:rPr>
              <a:t>which is </a:t>
            </a:r>
            <a:r>
              <a:rPr lang="en-US" altLang="zh-CN" sz="2000" b="0" kern="0" dirty="0" smtClean="0">
                <a:ea typeface="宋体" pitchFamily="2" charset="-122"/>
                <a:sym typeface="Symbol"/>
              </a:rPr>
              <a:t>an </a:t>
            </a:r>
            <a:r>
              <a:rPr lang="en-US" altLang="zh-CN" sz="2000" b="0" kern="0" dirty="0" smtClean="0">
                <a:ea typeface="宋体" pitchFamily="2" charset="-122"/>
                <a:sym typeface="Symbol"/>
              </a:rPr>
              <a:t>information </a:t>
            </a:r>
            <a:r>
              <a:rPr lang="en-US" altLang="zh-CN" sz="2000" b="0" kern="0" dirty="0" smtClean="0">
                <a:ea typeface="宋体" pitchFamily="2" charset="-122"/>
                <a:sym typeface="Symbol"/>
              </a:rPr>
              <a:t>in itself!</a:t>
            </a:r>
            <a:endParaRPr lang="en-US" altLang="zh-CN" sz="2000" b="0" kern="0" dirty="0">
              <a:ea typeface="宋体" pitchFamily="2" charset="-122"/>
              <a:sym typeface="Symbol"/>
            </a:endParaRPr>
          </a:p>
        </p:txBody>
      </p:sp>
      <p:sp>
        <p:nvSpPr>
          <p:cNvPr id="2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988"/>
            <a:ext cx="8077200" cy="533400"/>
          </a:xfrm>
        </p:spPr>
        <p:txBody>
          <a:bodyPr/>
          <a:lstStyle/>
          <a:p>
            <a:pPr algn="ctr" eaLnBrk="1" hangingPunct="1"/>
            <a:r>
              <a:rPr lang="en-US" altLang="zh-CN" sz="2800" dirty="0" smtClean="0">
                <a:ea typeface="宋体" pitchFamily="2" charset="-122"/>
              </a:rPr>
              <a:t>Background:  Secure Computation</a:t>
            </a:r>
            <a:endParaRPr lang="en-US" altLang="zh-CN" sz="1800" dirty="0" smtClean="0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" y="0"/>
            <a:ext cx="8610600" cy="914400"/>
          </a:xfrm>
        </p:spPr>
        <p:txBody>
          <a:bodyPr/>
          <a:lstStyle/>
          <a:p>
            <a:pPr algn="ctr" eaLnBrk="1" hangingPunct="1"/>
            <a:r>
              <a:rPr lang="en-US" altLang="zh-CN" sz="2800" dirty="0" smtClean="0">
                <a:ea typeface="宋体" pitchFamily="2" charset="-122"/>
              </a:rPr>
              <a:t>Covert Computation </a:t>
            </a:r>
            <a:br>
              <a:rPr lang="en-US" altLang="zh-CN" sz="2800" dirty="0" smtClean="0">
                <a:ea typeface="宋体" pitchFamily="2" charset="-122"/>
              </a:rPr>
            </a:br>
            <a:r>
              <a:rPr lang="en-US" altLang="zh-CN" sz="2400" dirty="0" smtClean="0">
                <a:ea typeface="宋体" pitchFamily="2" charset="-122"/>
              </a:rPr>
              <a:t>Can we hide the fact that computation is taking place?</a:t>
            </a:r>
            <a:endParaRPr lang="en-US" altLang="zh-CN" sz="1600" dirty="0" smtClean="0">
              <a:ea typeface="宋体" pitchFamily="2" charset="-122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381000" y="990600"/>
            <a:ext cx="8610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zh-CN" sz="2000" b="0" kern="0" dirty="0" smtClean="0">
                <a:ea typeface="宋体" pitchFamily="2" charset="-122"/>
              </a:rPr>
              <a:t>Covert Computation (for functionality F) should hide even whether party B engages in a sec. comp. protocol for F</a:t>
            </a:r>
            <a:endParaRPr lang="en-US" altLang="zh-CN" sz="1600" b="0" kern="0" dirty="0" smtClean="0">
              <a:ea typeface="宋体" pitchFamily="2" charset="-122"/>
            </a:endParaRPr>
          </a:p>
        </p:txBody>
      </p:sp>
      <p:sp>
        <p:nvSpPr>
          <p:cNvPr id="21" name="Line 128"/>
          <p:cNvSpPr>
            <a:spLocks noChangeShapeType="1"/>
          </p:cNvSpPr>
          <p:nvPr/>
        </p:nvSpPr>
        <p:spPr bwMode="auto">
          <a:xfrm flipV="1">
            <a:off x="3723121" y="2381250"/>
            <a:ext cx="834159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Text Box 130"/>
          <p:cNvSpPr txBox="1">
            <a:spLocks noChangeArrowheads="1"/>
          </p:cNvSpPr>
          <p:nvPr/>
        </p:nvSpPr>
        <p:spPr bwMode="auto">
          <a:xfrm>
            <a:off x="3262313" y="2187575"/>
            <a:ext cx="3952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A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457200" y="3352800"/>
            <a:ext cx="8534400" cy="3352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zh-CN" sz="2000" b="0" kern="0" dirty="0" smtClean="0">
                <a:ea typeface="宋体" pitchFamily="2" charset="-122"/>
                <a:sym typeface="Symbol"/>
              </a:rPr>
              <a:t>Q: How can we hide that B follows protocol </a:t>
            </a:r>
            <a:r>
              <a:rPr lang="el-GR" altLang="zh-CN" sz="2000" b="0" kern="0" dirty="0" smtClean="0">
                <a:latin typeface="Arial"/>
                <a:ea typeface="宋体" pitchFamily="2" charset="-122"/>
                <a:cs typeface="Arial"/>
                <a:sym typeface="Symbol"/>
              </a:rPr>
              <a:t>π</a:t>
            </a:r>
            <a:r>
              <a:rPr lang="en-US" altLang="zh-CN" sz="2000" b="0" kern="0" dirty="0" smtClean="0">
                <a:latin typeface="Arial"/>
                <a:ea typeface="宋体" pitchFamily="2" charset="-122"/>
                <a:cs typeface="Arial"/>
                <a:sym typeface="Symbol"/>
              </a:rPr>
              <a:t> </a:t>
            </a:r>
            <a:r>
              <a:rPr lang="en-US" altLang="zh-CN" sz="2000" b="0" kern="0" dirty="0" smtClean="0">
                <a:ea typeface="宋体" pitchFamily="2" charset="-122"/>
                <a:sym typeface="Symbol"/>
              </a:rPr>
              <a:t>?</a:t>
            </a:r>
          </a:p>
          <a:p>
            <a:pPr marL="0" indent="0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zh-CN" sz="2000" b="0" kern="0" dirty="0" smtClean="0">
                <a:ea typeface="宋体" pitchFamily="2" charset="-122"/>
                <a:sym typeface="Symbol"/>
              </a:rPr>
              <a:t>A: Make </a:t>
            </a:r>
            <a:r>
              <a:rPr lang="el-GR" altLang="zh-CN" sz="2000" b="0" kern="0" dirty="0" smtClean="0">
                <a:latin typeface="Arial"/>
                <a:ea typeface="宋体" pitchFamily="2" charset="-122"/>
                <a:cs typeface="Arial"/>
                <a:sym typeface="Symbol"/>
              </a:rPr>
              <a:t>π</a:t>
            </a:r>
            <a:r>
              <a:rPr lang="en-US" altLang="zh-CN" sz="2000" b="0" kern="0" dirty="0" smtClean="0">
                <a:ea typeface="宋体" pitchFamily="2" charset="-122"/>
                <a:sym typeface="Symbol"/>
              </a:rPr>
              <a:t>’s messages indistinguishable from $ bits</a:t>
            </a:r>
            <a:endParaRPr lang="en-US" altLang="zh-CN" sz="2000" b="0" kern="0" dirty="0" smtClean="0">
              <a:ea typeface="宋体" pitchFamily="2" charset="-122"/>
            </a:endParaRPr>
          </a:p>
        </p:txBody>
      </p:sp>
      <p:sp>
        <p:nvSpPr>
          <p:cNvPr id="42" name="Text Box 130"/>
          <p:cNvSpPr txBox="1">
            <a:spLocks noChangeArrowheads="1"/>
          </p:cNvSpPr>
          <p:nvPr/>
        </p:nvSpPr>
        <p:spPr bwMode="auto">
          <a:xfrm>
            <a:off x="6613525" y="2209800"/>
            <a:ext cx="7318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B/?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43" name="Line 128"/>
          <p:cNvSpPr>
            <a:spLocks noChangeShapeType="1"/>
          </p:cNvSpPr>
          <p:nvPr/>
        </p:nvSpPr>
        <p:spPr bwMode="auto">
          <a:xfrm flipH="1" flipV="1">
            <a:off x="5638800" y="2384425"/>
            <a:ext cx="941388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Text Box 131"/>
          <p:cNvSpPr txBox="1">
            <a:spLocks noChangeArrowheads="1"/>
          </p:cNvSpPr>
          <p:nvPr/>
        </p:nvSpPr>
        <p:spPr bwMode="auto">
          <a:xfrm>
            <a:off x="4724400" y="2133600"/>
            <a:ext cx="800100" cy="92333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50000"/>
              </a:lnSpc>
              <a:defRPr/>
            </a:pPr>
            <a:r>
              <a:rPr lang="el-GR" altLang="zh-CN" dirty="0" smtClean="0">
                <a:solidFill>
                  <a:srgbClr val="000066"/>
                </a:solidFill>
                <a:latin typeface="Arial"/>
                <a:ea typeface="宋体" pitchFamily="2" charset="-122"/>
                <a:cs typeface="Arial"/>
              </a:rPr>
              <a:t>π</a:t>
            </a:r>
            <a:r>
              <a:rPr lang="en-US" altLang="zh-CN" dirty="0" smtClean="0">
                <a:solidFill>
                  <a:srgbClr val="000066"/>
                </a:solidFill>
                <a:latin typeface="Arial"/>
                <a:ea typeface="宋体" pitchFamily="2" charset="-122"/>
                <a:cs typeface="Arial"/>
              </a:rPr>
              <a:t> for </a:t>
            </a:r>
            <a:r>
              <a:rPr lang="en-US" altLang="zh-CN" dirty="0" smtClean="0">
                <a:solidFill>
                  <a:srgbClr val="000066"/>
                </a:solidFill>
                <a:latin typeface="Verdana" pitchFamily="34" charset="0"/>
                <a:ea typeface="宋体" pitchFamily="2" charset="-122"/>
              </a:rPr>
              <a:t>F</a:t>
            </a:r>
            <a:endParaRPr lang="en-US" altLang="zh-CN" baseline="-25000" dirty="0" smtClean="0">
              <a:solidFill>
                <a:srgbClr val="000066"/>
              </a:solidFill>
              <a:latin typeface="Verdana" pitchFamily="34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381000" y="990600"/>
            <a:ext cx="8610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zh-CN" sz="2000" b="0" kern="0" dirty="0" smtClean="0">
                <a:ea typeface="宋体" pitchFamily="2" charset="-122"/>
              </a:rPr>
              <a:t>Covert Computation (for functionality F) should hide even whether party B engages in a sec. comp. protocol for F</a:t>
            </a:r>
            <a:endParaRPr lang="en-US" altLang="zh-CN" sz="1600" b="0" kern="0" dirty="0" smtClean="0">
              <a:ea typeface="宋体" pitchFamily="2" charset="-122"/>
            </a:endParaRPr>
          </a:p>
        </p:txBody>
      </p:sp>
      <p:sp>
        <p:nvSpPr>
          <p:cNvPr id="21" name="Line 128"/>
          <p:cNvSpPr>
            <a:spLocks noChangeShapeType="1"/>
          </p:cNvSpPr>
          <p:nvPr/>
        </p:nvSpPr>
        <p:spPr bwMode="auto">
          <a:xfrm flipV="1">
            <a:off x="3723121" y="2381250"/>
            <a:ext cx="834159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Text Box 130"/>
          <p:cNvSpPr txBox="1">
            <a:spLocks noChangeArrowheads="1"/>
          </p:cNvSpPr>
          <p:nvPr/>
        </p:nvSpPr>
        <p:spPr bwMode="auto">
          <a:xfrm>
            <a:off x="3262313" y="2187575"/>
            <a:ext cx="3952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A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457200" y="3352800"/>
            <a:ext cx="8534400" cy="3352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zh-CN" sz="2000" b="0" kern="0" dirty="0" smtClean="0">
                <a:ea typeface="宋体" pitchFamily="2" charset="-122"/>
                <a:sym typeface="Symbol"/>
              </a:rPr>
              <a:t>Q: How can we hide that B follows protocol </a:t>
            </a:r>
            <a:r>
              <a:rPr lang="el-GR" altLang="zh-CN" sz="2000" b="0" kern="0" dirty="0" smtClean="0">
                <a:latin typeface="Arial"/>
                <a:ea typeface="宋体" pitchFamily="2" charset="-122"/>
                <a:cs typeface="Arial"/>
                <a:sym typeface="Symbol"/>
              </a:rPr>
              <a:t>π</a:t>
            </a:r>
            <a:r>
              <a:rPr lang="en-US" altLang="zh-CN" sz="2000" b="0" kern="0" dirty="0" smtClean="0">
                <a:latin typeface="Arial"/>
                <a:ea typeface="宋体" pitchFamily="2" charset="-122"/>
                <a:cs typeface="Arial"/>
                <a:sym typeface="Symbol"/>
              </a:rPr>
              <a:t> </a:t>
            </a:r>
            <a:r>
              <a:rPr lang="en-US" altLang="zh-CN" sz="2000" b="0" kern="0" dirty="0" smtClean="0">
                <a:ea typeface="宋体" pitchFamily="2" charset="-122"/>
                <a:sym typeface="Symbol"/>
              </a:rPr>
              <a:t>?</a:t>
            </a:r>
          </a:p>
          <a:p>
            <a:pPr marL="0" indent="0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zh-CN" sz="2000" b="0" kern="0" dirty="0" smtClean="0">
                <a:ea typeface="宋体" pitchFamily="2" charset="-122"/>
                <a:sym typeface="Symbol"/>
              </a:rPr>
              <a:t>A: Make </a:t>
            </a:r>
            <a:r>
              <a:rPr lang="el-GR" altLang="zh-CN" sz="2000" b="0" kern="0" dirty="0" smtClean="0">
                <a:latin typeface="Arial"/>
                <a:ea typeface="宋体" pitchFamily="2" charset="-122"/>
                <a:cs typeface="Arial"/>
                <a:sym typeface="Symbol"/>
              </a:rPr>
              <a:t>π</a:t>
            </a:r>
            <a:r>
              <a:rPr lang="en-US" altLang="zh-CN" sz="2000" b="0" kern="0" dirty="0" smtClean="0">
                <a:ea typeface="宋体" pitchFamily="2" charset="-122"/>
                <a:sym typeface="Symbol"/>
              </a:rPr>
              <a:t>’s messages indistinguishable from $ bits</a:t>
            </a:r>
          </a:p>
          <a:p>
            <a:pPr marL="0" indent="0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endParaRPr lang="en-US" altLang="zh-CN" sz="2000" b="0" kern="0" dirty="0" smtClean="0">
              <a:ea typeface="宋体" pitchFamily="2" charset="-122"/>
              <a:sym typeface="Symbol"/>
            </a:endParaRPr>
          </a:p>
          <a:p>
            <a:pPr marL="0" indent="0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zh-CN" sz="2000" b="0" kern="0" dirty="0" smtClean="0">
                <a:ea typeface="宋体" pitchFamily="2" charset="-122"/>
                <a:sym typeface="Symbol"/>
              </a:rPr>
              <a:t>Q: How can we hide that B follows </a:t>
            </a:r>
            <a:r>
              <a:rPr lang="en-US" altLang="zh-CN" sz="2000" b="0" i="1" kern="0" dirty="0" smtClean="0">
                <a:ea typeface="宋体" pitchFamily="2" charset="-122"/>
                <a:sym typeface="Symbol"/>
              </a:rPr>
              <a:t>some</a:t>
            </a:r>
            <a:r>
              <a:rPr lang="en-US" altLang="zh-CN" sz="2000" b="0" kern="0" dirty="0" smtClean="0">
                <a:ea typeface="宋体" pitchFamily="2" charset="-122"/>
                <a:sym typeface="Symbol"/>
              </a:rPr>
              <a:t> protocol ?</a:t>
            </a:r>
          </a:p>
          <a:p>
            <a:pPr marL="0" indent="0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zh-CN" sz="2000" b="0" kern="0" dirty="0" smtClean="0">
                <a:ea typeface="宋体" pitchFamily="2" charset="-122"/>
                <a:sym typeface="Symbol"/>
              </a:rPr>
              <a:t>A: Run </a:t>
            </a:r>
            <a:r>
              <a:rPr lang="el-GR" altLang="zh-CN" sz="2000" b="0" kern="0" dirty="0" smtClean="0">
                <a:latin typeface="Arial"/>
                <a:ea typeface="宋体" pitchFamily="2" charset="-122"/>
                <a:cs typeface="Arial"/>
                <a:sym typeface="Symbol"/>
              </a:rPr>
              <a:t>π </a:t>
            </a:r>
            <a:r>
              <a:rPr lang="en-US" altLang="zh-CN" sz="2000" b="0" kern="0" dirty="0" smtClean="0">
                <a:ea typeface="宋体" pitchFamily="2" charset="-122"/>
                <a:sym typeface="Symbol"/>
              </a:rPr>
              <a:t>over a </a:t>
            </a:r>
            <a:r>
              <a:rPr lang="en-US" altLang="zh-CN" sz="2000" b="0" u="sng" kern="0" dirty="0" err="1" smtClean="0">
                <a:ea typeface="宋体" pitchFamily="2" charset="-122"/>
                <a:sym typeface="Symbol"/>
              </a:rPr>
              <a:t>steganographic</a:t>
            </a:r>
            <a:r>
              <a:rPr lang="en-US" altLang="zh-CN" sz="2000" b="0" u="sng" kern="0" dirty="0" smtClean="0">
                <a:ea typeface="宋体" pitchFamily="2" charset="-122"/>
                <a:sym typeface="Symbol"/>
              </a:rPr>
              <a:t> channel</a:t>
            </a:r>
            <a:r>
              <a:rPr lang="en-US" altLang="zh-CN" sz="2000" b="0" kern="0" dirty="0" smtClean="0">
                <a:ea typeface="宋体" pitchFamily="2" charset="-122"/>
                <a:sym typeface="Symbol"/>
              </a:rPr>
              <a:t> (= always sends $ bits) 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altLang="zh-CN" sz="1800" b="0" kern="0" dirty="0" smtClean="0">
                <a:ea typeface="宋体" pitchFamily="2" charset="-122"/>
              </a:rPr>
              <a:t>Network control messages, padding, timing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altLang="zh-CN" sz="1800" b="0" kern="0" dirty="0" smtClean="0">
                <a:ea typeface="宋体" pitchFamily="2" charset="-122"/>
              </a:rPr>
              <a:t>Pictures, music, voice, …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altLang="zh-CN" sz="1800" b="0" kern="0" dirty="0" smtClean="0">
                <a:ea typeface="宋体" pitchFamily="2" charset="-122"/>
              </a:rPr>
              <a:t>Encryption (e.g. VPN router), other crypto (e.g. “</a:t>
            </a:r>
            <a:r>
              <a:rPr lang="en-US" altLang="zh-CN" sz="1800" b="0" kern="0" dirty="0" err="1" smtClean="0">
                <a:ea typeface="宋体" pitchFamily="2" charset="-122"/>
              </a:rPr>
              <a:t>kleptography</a:t>
            </a:r>
            <a:r>
              <a:rPr lang="en-US" altLang="zh-CN" sz="1800" b="0" kern="0" dirty="0" smtClean="0">
                <a:ea typeface="宋体" pitchFamily="2" charset="-122"/>
              </a:rPr>
              <a:t>”)</a:t>
            </a:r>
            <a:endParaRPr lang="en-US" altLang="zh-CN" sz="2000" b="0" kern="0" dirty="0" smtClean="0">
              <a:ea typeface="宋体" pitchFamily="2" charset="-122"/>
            </a:endParaRPr>
          </a:p>
        </p:txBody>
      </p:sp>
      <p:sp>
        <p:nvSpPr>
          <p:cNvPr id="14" name="Text Box 130"/>
          <p:cNvSpPr txBox="1">
            <a:spLocks noChangeArrowheads="1"/>
          </p:cNvSpPr>
          <p:nvPr/>
        </p:nvSpPr>
        <p:spPr bwMode="auto">
          <a:xfrm>
            <a:off x="6613525" y="2209800"/>
            <a:ext cx="7318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 dirty="0">
                <a:solidFill>
                  <a:srgbClr val="000066"/>
                </a:solidFill>
                <a:ea typeface="宋体" pitchFamily="2" charset="-122"/>
              </a:rPr>
              <a:t>B/$</a:t>
            </a:r>
            <a:endParaRPr lang="en-US" altLang="zh-CN" sz="1800" b="0" baseline="-25000" dirty="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16" name="Line 128"/>
          <p:cNvSpPr>
            <a:spLocks noChangeShapeType="1"/>
          </p:cNvSpPr>
          <p:nvPr/>
        </p:nvSpPr>
        <p:spPr bwMode="auto">
          <a:xfrm flipH="1" flipV="1">
            <a:off x="5638800" y="2384425"/>
            <a:ext cx="941388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" y="0"/>
            <a:ext cx="8610600" cy="914400"/>
          </a:xfrm>
        </p:spPr>
        <p:txBody>
          <a:bodyPr/>
          <a:lstStyle/>
          <a:p>
            <a:pPr algn="ctr" eaLnBrk="1" hangingPunct="1"/>
            <a:r>
              <a:rPr lang="en-US" altLang="zh-CN" sz="2800" smtClean="0">
                <a:ea typeface="宋体" pitchFamily="2" charset="-122"/>
              </a:rPr>
              <a:t>Covert Computation </a:t>
            </a:r>
            <a:br>
              <a:rPr lang="en-US" altLang="zh-CN" sz="2800" smtClean="0">
                <a:ea typeface="宋体" pitchFamily="2" charset="-122"/>
              </a:rPr>
            </a:br>
            <a:r>
              <a:rPr lang="en-US" altLang="zh-CN" sz="2400" smtClean="0">
                <a:ea typeface="宋体" pitchFamily="2" charset="-122"/>
              </a:rPr>
              <a:t>Can we hide the fact that computation is taking place?</a:t>
            </a:r>
            <a:endParaRPr lang="en-US" altLang="zh-CN" sz="1600" smtClean="0">
              <a:ea typeface="宋体" pitchFamily="2" charset="-122"/>
            </a:endParaRPr>
          </a:p>
        </p:txBody>
      </p:sp>
      <p:sp>
        <p:nvSpPr>
          <p:cNvPr id="24" name="Text Box 131"/>
          <p:cNvSpPr txBox="1">
            <a:spLocks noChangeArrowheads="1"/>
          </p:cNvSpPr>
          <p:nvPr/>
        </p:nvSpPr>
        <p:spPr bwMode="auto">
          <a:xfrm>
            <a:off x="4724400" y="2133600"/>
            <a:ext cx="800100" cy="92333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50000"/>
              </a:lnSpc>
              <a:defRPr/>
            </a:pPr>
            <a:r>
              <a:rPr lang="el-GR" altLang="zh-CN" dirty="0" smtClean="0">
                <a:solidFill>
                  <a:srgbClr val="000066"/>
                </a:solidFill>
                <a:latin typeface="Arial"/>
                <a:ea typeface="宋体" pitchFamily="2" charset="-122"/>
                <a:cs typeface="Arial"/>
              </a:rPr>
              <a:t>π</a:t>
            </a:r>
            <a:r>
              <a:rPr lang="en-US" altLang="zh-CN" dirty="0" smtClean="0">
                <a:solidFill>
                  <a:srgbClr val="000066"/>
                </a:solidFill>
                <a:latin typeface="Arial"/>
                <a:ea typeface="宋体" pitchFamily="2" charset="-122"/>
                <a:cs typeface="Arial"/>
              </a:rPr>
              <a:t> for </a:t>
            </a:r>
            <a:r>
              <a:rPr lang="en-US" altLang="zh-CN" dirty="0" smtClean="0">
                <a:solidFill>
                  <a:srgbClr val="000066"/>
                </a:solidFill>
                <a:latin typeface="Verdana" pitchFamily="34" charset="0"/>
                <a:ea typeface="宋体" pitchFamily="2" charset="-122"/>
              </a:rPr>
              <a:t>F</a:t>
            </a:r>
            <a:endParaRPr lang="en-US" altLang="zh-CN" baseline="-25000" dirty="0" smtClean="0">
              <a:solidFill>
                <a:srgbClr val="000066"/>
              </a:solidFill>
              <a:latin typeface="Verdana" pitchFamily="34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381000" y="990600"/>
            <a:ext cx="8610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zh-CN" sz="2000" b="0" kern="0" dirty="0" smtClean="0">
                <a:ea typeface="宋体" pitchFamily="2" charset="-122"/>
              </a:rPr>
              <a:t>Covert Computation (for functionality F) should hide even whether party B engages in a sec. comp. protocol for F</a:t>
            </a:r>
            <a:endParaRPr lang="en-US" altLang="zh-CN" sz="1600" b="0" kern="0" dirty="0" smtClean="0">
              <a:ea typeface="宋体" pitchFamily="2" charset="-122"/>
            </a:endParaRPr>
          </a:p>
        </p:txBody>
      </p:sp>
      <p:sp>
        <p:nvSpPr>
          <p:cNvPr id="21" name="Line 128"/>
          <p:cNvSpPr>
            <a:spLocks noChangeShapeType="1"/>
          </p:cNvSpPr>
          <p:nvPr/>
        </p:nvSpPr>
        <p:spPr bwMode="auto">
          <a:xfrm flipV="1">
            <a:off x="3723121" y="2381250"/>
            <a:ext cx="834159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Text Box 130"/>
          <p:cNvSpPr txBox="1">
            <a:spLocks noChangeArrowheads="1"/>
          </p:cNvSpPr>
          <p:nvPr/>
        </p:nvSpPr>
        <p:spPr bwMode="auto">
          <a:xfrm>
            <a:off x="3262313" y="2187575"/>
            <a:ext cx="3952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A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26" name="Line 129"/>
          <p:cNvSpPr>
            <a:spLocks noChangeShapeType="1"/>
          </p:cNvSpPr>
          <p:nvPr/>
        </p:nvSpPr>
        <p:spPr bwMode="auto">
          <a:xfrm rot="10800000">
            <a:off x="3705225" y="2905125"/>
            <a:ext cx="85725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 Box 130"/>
          <p:cNvSpPr txBox="1">
            <a:spLocks noChangeArrowheads="1"/>
          </p:cNvSpPr>
          <p:nvPr/>
        </p:nvSpPr>
        <p:spPr bwMode="auto">
          <a:xfrm>
            <a:off x="3763963" y="2509838"/>
            <a:ext cx="6619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>
                <a:solidFill>
                  <a:srgbClr val="000066"/>
                </a:solidFill>
                <a:ea typeface="宋体" pitchFamily="2" charset="-122"/>
              </a:rPr>
              <a:t>F(x,y)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10247" name="Rectangle 34"/>
          <p:cNvSpPr>
            <a:spLocks noChangeArrowheads="1"/>
          </p:cNvSpPr>
          <p:nvPr/>
        </p:nvSpPr>
        <p:spPr bwMode="auto">
          <a:xfrm>
            <a:off x="4002088" y="1981200"/>
            <a:ext cx="320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>
                <a:solidFill>
                  <a:srgbClr val="000066"/>
                </a:solidFill>
                <a:ea typeface="宋体" pitchFamily="2" charset="-122"/>
              </a:rPr>
              <a:t>x</a:t>
            </a:r>
            <a:endParaRPr lang="en-US" altLang="en-US" sz="1800"/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457200" y="3352800"/>
            <a:ext cx="8534400" cy="3352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n-US" altLang="zh-CN" sz="2000" b="0" kern="0" dirty="0" smtClean="0">
                <a:ea typeface="宋体" pitchFamily="2" charset="-122"/>
                <a:sym typeface="Symbol"/>
              </a:rPr>
              <a:t>Q: But doesn’t A’s output z=F(x,y) reveal that B inputs </a:t>
            </a:r>
            <a:r>
              <a:rPr lang="en-US" altLang="zh-CN" sz="2000" b="0" i="1" kern="0" dirty="0" smtClean="0">
                <a:ea typeface="宋体" pitchFamily="2" charset="-122"/>
                <a:sym typeface="Symbol"/>
              </a:rPr>
              <a:t>some</a:t>
            </a:r>
            <a:r>
              <a:rPr lang="en-US" altLang="zh-CN" sz="2000" b="0" kern="0" dirty="0" smtClean="0">
                <a:ea typeface="宋体" pitchFamily="2" charset="-122"/>
                <a:sym typeface="Symbol"/>
              </a:rPr>
              <a:t> y?</a:t>
            </a:r>
          </a:p>
          <a:p>
            <a:pPr marL="0" indent="0" eaLnBrk="1" hangingPunct="1">
              <a:lnSpc>
                <a:spcPct val="250000"/>
              </a:lnSpc>
              <a:buFont typeface="Wingdings" pitchFamily="2" charset="2"/>
              <a:buNone/>
              <a:defRPr/>
            </a:pPr>
            <a:r>
              <a:rPr lang="en-US" altLang="zh-CN" sz="2000" b="0" kern="0" dirty="0" smtClean="0">
                <a:ea typeface="宋体" pitchFamily="2" charset="-122"/>
                <a:sym typeface="Symbol"/>
              </a:rPr>
              <a:t>A: Yes, but F outputs can look $ for many (x,y)’s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altLang="zh-CN" sz="1800" b="0" kern="0" dirty="0" smtClean="0">
                <a:ea typeface="宋体" pitchFamily="2" charset="-122"/>
                <a:sym typeface="Symbol"/>
              </a:rPr>
              <a:t>Authenticated Key Exchange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altLang="zh-CN" sz="1800" b="0" kern="0" dirty="0" smtClean="0">
                <a:ea typeface="宋体" pitchFamily="2" charset="-122"/>
                <a:sym typeface="Symbol"/>
              </a:rPr>
              <a:t>Any authenticated computation…</a:t>
            </a:r>
            <a:endParaRPr lang="en-US" altLang="zh-CN" sz="1800" b="0" kern="0" dirty="0" smtClean="0">
              <a:ea typeface="宋体" pitchFamily="2" charset="-122"/>
            </a:endParaRPr>
          </a:p>
        </p:txBody>
      </p:sp>
      <p:sp>
        <p:nvSpPr>
          <p:cNvPr id="38" name="Text Box 131"/>
          <p:cNvSpPr txBox="1">
            <a:spLocks noChangeArrowheads="1"/>
          </p:cNvSpPr>
          <p:nvPr/>
        </p:nvSpPr>
        <p:spPr bwMode="auto">
          <a:xfrm>
            <a:off x="4724400" y="2133600"/>
            <a:ext cx="800100" cy="92333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50000"/>
              </a:lnSpc>
              <a:defRPr/>
            </a:pPr>
            <a:r>
              <a:rPr lang="el-GR" altLang="zh-CN" dirty="0" smtClean="0">
                <a:solidFill>
                  <a:srgbClr val="000066"/>
                </a:solidFill>
                <a:latin typeface="Arial"/>
                <a:ea typeface="宋体" pitchFamily="2" charset="-122"/>
                <a:cs typeface="Arial"/>
              </a:rPr>
              <a:t>π</a:t>
            </a:r>
            <a:r>
              <a:rPr lang="en-US" altLang="zh-CN" dirty="0" smtClean="0">
                <a:solidFill>
                  <a:srgbClr val="000066"/>
                </a:solidFill>
                <a:latin typeface="Arial"/>
                <a:ea typeface="宋体" pitchFamily="2" charset="-122"/>
                <a:cs typeface="Arial"/>
              </a:rPr>
              <a:t> for </a:t>
            </a:r>
            <a:r>
              <a:rPr lang="en-US" altLang="zh-CN" dirty="0" smtClean="0">
                <a:solidFill>
                  <a:srgbClr val="000066"/>
                </a:solidFill>
                <a:latin typeface="Verdana" pitchFamily="34" charset="0"/>
                <a:ea typeface="宋体" pitchFamily="2" charset="-122"/>
              </a:rPr>
              <a:t>F</a:t>
            </a:r>
            <a:endParaRPr lang="en-US" altLang="zh-CN" baseline="-25000" dirty="0" smtClean="0">
              <a:solidFill>
                <a:srgbClr val="000066"/>
              </a:solidFill>
              <a:latin typeface="Verdana" pitchFamily="34" charset="0"/>
              <a:ea typeface="宋体" pitchFamily="2" charset="-122"/>
            </a:endParaRPr>
          </a:p>
        </p:txBody>
      </p:sp>
      <p:sp>
        <p:nvSpPr>
          <p:cNvPr id="15" name="Text Box 130"/>
          <p:cNvSpPr txBox="1">
            <a:spLocks noChangeArrowheads="1"/>
          </p:cNvSpPr>
          <p:nvPr/>
        </p:nvSpPr>
        <p:spPr bwMode="auto">
          <a:xfrm>
            <a:off x="6613525" y="2209800"/>
            <a:ext cx="7318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B/$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10251" name="Rectangle 15"/>
          <p:cNvSpPr>
            <a:spLocks noChangeArrowheads="1"/>
          </p:cNvSpPr>
          <p:nvPr/>
        </p:nvSpPr>
        <p:spPr bwMode="auto">
          <a:xfrm>
            <a:off x="5924550" y="1981200"/>
            <a:ext cx="552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>
                <a:solidFill>
                  <a:srgbClr val="000066"/>
                </a:solidFill>
                <a:ea typeface="宋体" pitchFamily="2" charset="-122"/>
              </a:rPr>
              <a:t>y</a:t>
            </a:r>
            <a:r>
              <a:rPr lang="en-US" altLang="zh-CN" sz="1800" b="0">
                <a:solidFill>
                  <a:srgbClr val="000066"/>
                </a:solidFill>
                <a:ea typeface="宋体" pitchFamily="2" charset="-122"/>
                <a:sym typeface="Symbol" pitchFamily="18" charset="2"/>
              </a:rPr>
              <a:t>/?</a:t>
            </a:r>
            <a:endParaRPr lang="en-US" altLang="en-US" sz="1800"/>
          </a:p>
        </p:txBody>
      </p:sp>
      <p:sp>
        <p:nvSpPr>
          <p:cNvPr id="19" name="Line 128"/>
          <p:cNvSpPr>
            <a:spLocks noChangeShapeType="1"/>
          </p:cNvSpPr>
          <p:nvPr/>
        </p:nvSpPr>
        <p:spPr bwMode="auto">
          <a:xfrm flipH="1" flipV="1">
            <a:off x="5638800" y="2384425"/>
            <a:ext cx="941388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3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" y="0"/>
            <a:ext cx="8610600" cy="914400"/>
          </a:xfrm>
        </p:spPr>
        <p:txBody>
          <a:bodyPr/>
          <a:lstStyle/>
          <a:p>
            <a:pPr algn="ctr" eaLnBrk="1" hangingPunct="1"/>
            <a:r>
              <a:rPr lang="en-US" altLang="zh-CN" sz="2800" dirty="0" smtClean="0">
                <a:ea typeface="宋体" pitchFamily="2" charset="-122"/>
              </a:rPr>
              <a:t>Covert Computation </a:t>
            </a:r>
            <a:br>
              <a:rPr lang="en-US" altLang="zh-CN" sz="2800" dirty="0" smtClean="0">
                <a:ea typeface="宋体" pitchFamily="2" charset="-122"/>
              </a:rPr>
            </a:br>
            <a:r>
              <a:rPr lang="en-US" altLang="zh-CN" sz="2400" dirty="0" smtClean="0">
                <a:ea typeface="宋体" pitchFamily="2" charset="-122"/>
              </a:rPr>
              <a:t>Can we hide the fact that computation is taking place?</a:t>
            </a:r>
            <a:endParaRPr lang="en-US" altLang="zh-CN" sz="1600" dirty="0" smtClean="0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Line 128"/>
          <p:cNvSpPr>
            <a:spLocks noChangeShapeType="1"/>
          </p:cNvSpPr>
          <p:nvPr/>
        </p:nvSpPr>
        <p:spPr bwMode="auto">
          <a:xfrm flipV="1">
            <a:off x="790575" y="1619250"/>
            <a:ext cx="915988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Text Box 130"/>
          <p:cNvSpPr txBox="1">
            <a:spLocks noChangeArrowheads="1"/>
          </p:cNvSpPr>
          <p:nvPr/>
        </p:nvSpPr>
        <p:spPr bwMode="auto">
          <a:xfrm>
            <a:off x="366713" y="1425575"/>
            <a:ext cx="3952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A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32" name="Text Box 130"/>
          <p:cNvSpPr txBox="1">
            <a:spLocks noChangeArrowheads="1"/>
          </p:cNvSpPr>
          <p:nvPr/>
        </p:nvSpPr>
        <p:spPr bwMode="auto">
          <a:xfrm>
            <a:off x="3722688" y="1447800"/>
            <a:ext cx="396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B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12295" name="Rectangle 34"/>
          <p:cNvSpPr>
            <a:spLocks noChangeArrowheads="1"/>
          </p:cNvSpPr>
          <p:nvPr/>
        </p:nvSpPr>
        <p:spPr bwMode="auto">
          <a:xfrm>
            <a:off x="1111250" y="1219200"/>
            <a:ext cx="320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>
                <a:solidFill>
                  <a:srgbClr val="000066"/>
                </a:solidFill>
                <a:ea typeface="宋体" pitchFamily="2" charset="-122"/>
              </a:rPr>
              <a:t>x</a:t>
            </a:r>
            <a:endParaRPr lang="en-US" altLang="en-US" sz="1800"/>
          </a:p>
        </p:txBody>
      </p:sp>
      <p:sp>
        <p:nvSpPr>
          <p:cNvPr id="12296" name="Rectangle 33"/>
          <p:cNvSpPr>
            <a:spLocks noChangeArrowheads="1"/>
          </p:cNvSpPr>
          <p:nvPr/>
        </p:nvSpPr>
        <p:spPr bwMode="auto">
          <a:xfrm>
            <a:off x="2908300" y="1219200"/>
            <a:ext cx="727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>
                <a:solidFill>
                  <a:srgbClr val="000066"/>
                </a:solidFill>
                <a:ea typeface="宋体" pitchFamily="2" charset="-122"/>
              </a:rPr>
              <a:t>y</a:t>
            </a:r>
            <a:r>
              <a:rPr lang="en-US" altLang="zh-CN" sz="1800" b="0">
                <a:solidFill>
                  <a:srgbClr val="000066"/>
                </a:solidFill>
                <a:ea typeface="宋体" pitchFamily="2" charset="-122"/>
                <a:sym typeface="Symbol" pitchFamily="18" charset="2"/>
              </a:rPr>
              <a:t>D</a:t>
            </a:r>
            <a:endParaRPr lang="en-US" altLang="en-US" sz="1800"/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457200" y="2438400"/>
            <a:ext cx="8534400" cy="6429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altLang="zh-CN" sz="1800" b="0" kern="0" dirty="0" smtClean="0">
                <a:ea typeface="宋体" pitchFamily="2" charset="-122"/>
                <a:sym typeface="Symbol"/>
              </a:rPr>
              <a:t>Distinguishability of </a:t>
            </a:r>
            <a:r>
              <a:rPr lang="en-US" altLang="zh-CN" sz="1800" kern="0" dirty="0" smtClean="0">
                <a:ea typeface="宋体" pitchFamily="2" charset="-122"/>
                <a:sym typeface="Symbol"/>
              </a:rPr>
              <a:t>F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from $ beacon in the </a:t>
            </a:r>
            <a:r>
              <a:rPr lang="en-US" altLang="zh-CN" sz="1800" b="0" u="sng" kern="0" dirty="0" smtClean="0">
                <a:ea typeface="宋体" pitchFamily="2" charset="-122"/>
                <a:sym typeface="Symbol"/>
              </a:rPr>
              <a:t>ideal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world:</a:t>
            </a:r>
            <a:endParaRPr lang="en-US" altLang="zh-CN" sz="2000" b="0" kern="0" dirty="0" smtClean="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38" name="Text Box 131"/>
          <p:cNvSpPr txBox="1">
            <a:spLocks noChangeArrowheads="1"/>
          </p:cNvSpPr>
          <p:nvPr/>
        </p:nvSpPr>
        <p:spPr bwMode="auto">
          <a:xfrm>
            <a:off x="1833563" y="1531938"/>
            <a:ext cx="800100" cy="6461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200000"/>
              </a:lnSpc>
              <a:defRPr/>
            </a:pPr>
            <a:r>
              <a:rPr lang="en-US" altLang="zh-CN" dirty="0" smtClean="0">
                <a:solidFill>
                  <a:srgbClr val="000066"/>
                </a:solidFill>
                <a:latin typeface="Verdana" pitchFamily="34" charset="0"/>
                <a:ea typeface="宋体" pitchFamily="2" charset="-122"/>
              </a:rPr>
              <a:t>F/$</a:t>
            </a:r>
            <a:endParaRPr lang="en-US" altLang="zh-CN" baseline="-25000" dirty="0" smtClean="0">
              <a:solidFill>
                <a:srgbClr val="000066"/>
              </a:solidFill>
              <a:latin typeface="Verdana" pitchFamily="34" charset="0"/>
              <a:ea typeface="宋体" pitchFamily="2" charset="-122"/>
            </a:endParaRPr>
          </a:p>
        </p:txBody>
      </p:sp>
      <p:sp>
        <p:nvSpPr>
          <p:cNvPr id="18" name="Line 128"/>
          <p:cNvSpPr>
            <a:spLocks noChangeShapeType="1"/>
          </p:cNvSpPr>
          <p:nvPr/>
        </p:nvSpPr>
        <p:spPr bwMode="auto">
          <a:xfrm flipH="1" flipV="1">
            <a:off x="2747963" y="1622425"/>
            <a:ext cx="9398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Rectangle 12"/>
          <p:cNvSpPr>
            <a:spLocks noChangeArrowheads="1"/>
          </p:cNvSpPr>
          <p:nvPr/>
        </p:nvSpPr>
        <p:spPr bwMode="auto">
          <a:xfrm>
            <a:off x="366713" y="1295400"/>
            <a:ext cx="395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b="0">
                <a:solidFill>
                  <a:srgbClr val="000066"/>
                </a:solidFill>
                <a:ea typeface="宋体" pitchFamily="2" charset="-122"/>
              </a:rPr>
              <a:t>~</a:t>
            </a:r>
            <a:endParaRPr lang="en-US" altLang="en-US" sz="2000"/>
          </a:p>
        </p:txBody>
      </p:sp>
      <p:sp>
        <p:nvSpPr>
          <p:cNvPr id="12302" name="Rectangle 13"/>
          <p:cNvSpPr>
            <a:spLocks noChangeArrowheads="1"/>
          </p:cNvSpPr>
          <p:nvPr/>
        </p:nvSpPr>
        <p:spPr bwMode="auto">
          <a:xfrm>
            <a:off x="3719513" y="1295400"/>
            <a:ext cx="395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b="0">
                <a:solidFill>
                  <a:srgbClr val="000066"/>
                </a:solidFill>
                <a:ea typeface="宋体" pitchFamily="2" charset="-122"/>
              </a:rPr>
              <a:t>~</a:t>
            </a:r>
            <a:endParaRPr lang="en-US" altLang="en-US" sz="2000"/>
          </a:p>
        </p:txBody>
      </p:sp>
      <p:sp>
        <p:nvSpPr>
          <p:cNvPr id="15" name="Text Box 130"/>
          <p:cNvSpPr txBox="1">
            <a:spLocks noChangeArrowheads="1"/>
          </p:cNvSpPr>
          <p:nvPr/>
        </p:nvSpPr>
        <p:spPr bwMode="auto">
          <a:xfrm>
            <a:off x="4735513" y="1408113"/>
            <a:ext cx="3952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A</a:t>
            </a:r>
            <a:endParaRPr lang="en-US" altLang="zh-CN" sz="1800" baseline="30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19" name="Text Box 131"/>
          <p:cNvSpPr txBox="1">
            <a:spLocks noChangeArrowheads="1"/>
          </p:cNvSpPr>
          <p:nvPr/>
        </p:nvSpPr>
        <p:spPr bwMode="auto">
          <a:xfrm>
            <a:off x="5718175" y="1517650"/>
            <a:ext cx="1066800" cy="6461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200000"/>
              </a:lnSpc>
              <a:defRPr/>
            </a:pPr>
            <a:r>
              <a:rPr lang="el-GR" altLang="zh-CN" dirty="0" smtClean="0">
                <a:solidFill>
                  <a:srgbClr val="000066"/>
                </a:solidFill>
                <a:latin typeface="Arial"/>
                <a:ea typeface="宋体" pitchFamily="2" charset="-122"/>
                <a:cs typeface="Arial"/>
              </a:rPr>
              <a:t>π</a:t>
            </a:r>
            <a:r>
              <a:rPr lang="en-US" altLang="zh-CN" dirty="0" smtClean="0">
                <a:solidFill>
                  <a:srgbClr val="000066"/>
                </a:solidFill>
                <a:latin typeface="Verdana" pitchFamily="34" charset="0"/>
                <a:ea typeface="宋体" pitchFamily="2" charset="-122"/>
              </a:rPr>
              <a:t>/$</a:t>
            </a:r>
          </a:p>
        </p:txBody>
      </p:sp>
      <p:sp>
        <p:nvSpPr>
          <p:cNvPr id="20" name="Text Box 130"/>
          <p:cNvSpPr txBox="1">
            <a:spLocks noChangeArrowheads="1"/>
          </p:cNvSpPr>
          <p:nvPr/>
        </p:nvSpPr>
        <p:spPr bwMode="auto">
          <a:xfrm>
            <a:off x="7394575" y="1479550"/>
            <a:ext cx="857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solidFill>
                  <a:srgbClr val="000066"/>
                </a:solidFill>
                <a:ea typeface="宋体" pitchFamily="2" charset="-122"/>
              </a:rPr>
              <a:t>B(y)</a:t>
            </a:r>
            <a:endParaRPr lang="en-US" altLang="zh-CN" sz="1800" b="0" baseline="-25000">
              <a:solidFill>
                <a:srgbClr val="000066"/>
              </a:solidFill>
              <a:ea typeface="宋体" pitchFamily="2" charset="-122"/>
            </a:endParaRPr>
          </a:p>
        </p:txBody>
      </p:sp>
      <p:sp>
        <p:nvSpPr>
          <p:cNvPr id="22" name="Line 129"/>
          <p:cNvSpPr>
            <a:spLocks noChangeShapeType="1"/>
          </p:cNvSpPr>
          <p:nvPr/>
        </p:nvSpPr>
        <p:spPr bwMode="auto">
          <a:xfrm rot="10800000" flipV="1">
            <a:off x="5105400" y="1571625"/>
            <a:ext cx="44132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128"/>
          <p:cNvSpPr>
            <a:spLocks noChangeShapeType="1"/>
          </p:cNvSpPr>
          <p:nvPr/>
        </p:nvSpPr>
        <p:spPr bwMode="auto">
          <a:xfrm>
            <a:off x="5124450" y="1733550"/>
            <a:ext cx="44132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129"/>
          <p:cNvSpPr>
            <a:spLocks noChangeShapeType="1"/>
          </p:cNvSpPr>
          <p:nvPr/>
        </p:nvSpPr>
        <p:spPr bwMode="auto">
          <a:xfrm rot="10800000" flipV="1">
            <a:off x="5105400" y="1893888"/>
            <a:ext cx="44132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129"/>
          <p:cNvSpPr>
            <a:spLocks noChangeShapeType="1"/>
          </p:cNvSpPr>
          <p:nvPr/>
        </p:nvSpPr>
        <p:spPr bwMode="auto">
          <a:xfrm rot="10800000" flipV="1">
            <a:off x="6937375" y="1571625"/>
            <a:ext cx="44132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128"/>
          <p:cNvSpPr>
            <a:spLocks noChangeShapeType="1"/>
          </p:cNvSpPr>
          <p:nvPr/>
        </p:nvSpPr>
        <p:spPr bwMode="auto">
          <a:xfrm>
            <a:off x="6954838" y="1733550"/>
            <a:ext cx="44132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129"/>
          <p:cNvSpPr>
            <a:spLocks noChangeShapeType="1"/>
          </p:cNvSpPr>
          <p:nvPr/>
        </p:nvSpPr>
        <p:spPr bwMode="auto">
          <a:xfrm rot="10800000" flipV="1">
            <a:off x="6937375" y="1893888"/>
            <a:ext cx="44132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2" name="Rectangle 28"/>
          <p:cNvSpPr>
            <a:spLocks noChangeArrowheads="1"/>
          </p:cNvSpPr>
          <p:nvPr/>
        </p:nvSpPr>
        <p:spPr bwMode="auto">
          <a:xfrm>
            <a:off x="8188325" y="1535113"/>
            <a:ext cx="727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>
                <a:solidFill>
                  <a:srgbClr val="000066"/>
                </a:solidFill>
                <a:ea typeface="宋体" pitchFamily="2" charset="-122"/>
              </a:rPr>
              <a:t>y</a:t>
            </a:r>
            <a:r>
              <a:rPr lang="en-US" altLang="zh-CN" sz="1800" b="0">
                <a:solidFill>
                  <a:srgbClr val="000066"/>
                </a:solidFill>
                <a:ea typeface="宋体" pitchFamily="2" charset="-122"/>
                <a:sym typeface="Symbol" pitchFamily="18" charset="2"/>
              </a:rPr>
              <a:t>D</a:t>
            </a:r>
            <a:endParaRPr lang="en-US" altLang="en-US" sz="1800"/>
          </a:p>
        </p:txBody>
      </p:sp>
      <p:sp>
        <p:nvSpPr>
          <p:cNvPr id="5" name="Rectangle 4"/>
          <p:cNvSpPr/>
          <p:nvPr/>
        </p:nvSpPr>
        <p:spPr>
          <a:xfrm>
            <a:off x="488950" y="2819400"/>
            <a:ext cx="7435850" cy="523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CN" sz="2000" b="0" dirty="0" err="1">
                <a:ea typeface="宋体" pitchFamily="2" charset="-122"/>
              </a:rPr>
              <a:t>CovDist</a:t>
            </a:r>
            <a:r>
              <a:rPr lang="en-US" altLang="zh-CN" sz="2000" b="0" dirty="0">
                <a:ea typeface="宋体" pitchFamily="2" charset="-122"/>
              </a:rPr>
              <a:t> </a:t>
            </a:r>
            <a:r>
              <a:rPr lang="en-US" altLang="zh-CN" sz="2000" baseline="-25000" dirty="0">
                <a:ea typeface="宋体" pitchFamily="2" charset="-122"/>
              </a:rPr>
              <a:t>F,</a:t>
            </a:r>
            <a:r>
              <a:rPr lang="en-US" altLang="zh-CN" sz="2000" b="0" baseline="-25000" dirty="0">
                <a:ea typeface="宋体" pitchFamily="2" charset="-122"/>
              </a:rPr>
              <a:t>D,Ã</a:t>
            </a:r>
            <a:r>
              <a:rPr lang="en-US" altLang="zh-CN" sz="2000" b="0" dirty="0">
                <a:ea typeface="宋体" pitchFamily="2" charset="-122"/>
              </a:rPr>
              <a:t> = </a:t>
            </a:r>
            <a:r>
              <a:rPr lang="en-US" altLang="zh-CN" sz="2800" b="0" dirty="0">
                <a:ea typeface="宋体" pitchFamily="2" charset="-122"/>
              </a:rPr>
              <a:t>|</a:t>
            </a:r>
            <a:r>
              <a:rPr lang="en-US" altLang="zh-CN" sz="2000" b="0" dirty="0">
                <a:ea typeface="宋体" pitchFamily="2" charset="-122"/>
              </a:rPr>
              <a:t> </a:t>
            </a:r>
            <a:r>
              <a:rPr lang="en-US" altLang="zh-CN" sz="2000" b="0" dirty="0" err="1">
                <a:ea typeface="宋体" pitchFamily="2" charset="-122"/>
              </a:rPr>
              <a:t>Pr</a:t>
            </a:r>
            <a:r>
              <a:rPr lang="en-US" altLang="zh-CN" sz="2000" b="0" dirty="0">
                <a:ea typeface="宋体" pitchFamily="2" charset="-122"/>
              </a:rPr>
              <a:t>[1</a:t>
            </a:r>
            <a:r>
              <a:rPr lang="en-US" altLang="zh-CN" sz="2000" b="0" dirty="0">
                <a:ea typeface="宋体" pitchFamily="2" charset="-122"/>
                <a:sym typeface="Symbol"/>
              </a:rPr>
              <a:t></a:t>
            </a:r>
            <a:r>
              <a:rPr lang="en-US" altLang="zh-CN" sz="2000" b="0" dirty="0">
                <a:ea typeface="宋体" pitchFamily="2" charset="-122"/>
              </a:rPr>
              <a:t>Ã</a:t>
            </a:r>
            <a:r>
              <a:rPr lang="en-US" altLang="zh-CN" sz="2000" b="0" kern="0" dirty="0">
                <a:ea typeface="宋体" pitchFamily="2" charset="-122"/>
              </a:rPr>
              <a:t> </a:t>
            </a:r>
            <a:r>
              <a:rPr lang="en-US" altLang="zh-CN" sz="2800" kern="0" baseline="30000" dirty="0">
                <a:ea typeface="宋体" pitchFamily="2" charset="-122"/>
              </a:rPr>
              <a:t>F</a:t>
            </a:r>
            <a:r>
              <a:rPr lang="en-US" altLang="zh-CN" sz="2800" b="0" kern="0" baseline="30000" dirty="0">
                <a:ea typeface="宋体" pitchFamily="2" charset="-122"/>
              </a:rPr>
              <a:t>(y)</a:t>
            </a:r>
            <a:r>
              <a:rPr lang="en-US" altLang="zh-CN" sz="1200" b="0" kern="0" dirty="0">
                <a:ea typeface="宋体" pitchFamily="2" charset="-122"/>
              </a:rPr>
              <a:t> </a:t>
            </a:r>
            <a:r>
              <a:rPr lang="en-US" altLang="zh-CN" sz="2000" b="0" kern="0" dirty="0">
                <a:ea typeface="宋体" pitchFamily="2" charset="-122"/>
              </a:rPr>
              <a:t>|</a:t>
            </a:r>
            <a:r>
              <a:rPr lang="en-US" altLang="zh-CN" sz="1200" b="0" kern="0" dirty="0">
                <a:ea typeface="宋体" pitchFamily="2" charset="-122"/>
              </a:rPr>
              <a:t> </a:t>
            </a:r>
            <a:r>
              <a:rPr lang="en-US" altLang="zh-CN" sz="2000" b="0" kern="0" dirty="0" err="1">
                <a:ea typeface="宋体" pitchFamily="2" charset="-122"/>
              </a:rPr>
              <a:t>y</a:t>
            </a:r>
            <a:r>
              <a:rPr lang="en-US" altLang="zh-CN" sz="2000" b="0" dirty="0" err="1">
                <a:ea typeface="宋体" pitchFamily="2" charset="-122"/>
                <a:sym typeface="Symbol"/>
              </a:rPr>
              <a:t>D</a:t>
            </a:r>
            <a:r>
              <a:rPr lang="en-US" altLang="zh-CN" sz="2000" b="0" dirty="0">
                <a:ea typeface="宋体" pitchFamily="2" charset="-122"/>
                <a:sym typeface="Symbol"/>
              </a:rPr>
              <a:t>]  </a:t>
            </a:r>
            <a:r>
              <a:rPr lang="en-US" altLang="zh-CN" sz="2000" b="0" kern="0" dirty="0">
                <a:ea typeface="宋体" pitchFamily="2" charset="-122"/>
              </a:rPr>
              <a:t>-  </a:t>
            </a:r>
            <a:r>
              <a:rPr lang="en-US" altLang="zh-CN" sz="2000" b="0" dirty="0" err="1">
                <a:ea typeface="宋体" pitchFamily="2" charset="-122"/>
              </a:rPr>
              <a:t>Pr</a:t>
            </a:r>
            <a:r>
              <a:rPr lang="en-US" altLang="zh-CN" sz="2000" b="0" dirty="0">
                <a:ea typeface="宋体" pitchFamily="2" charset="-122"/>
              </a:rPr>
              <a:t>[1</a:t>
            </a:r>
            <a:r>
              <a:rPr lang="en-US" altLang="zh-CN" sz="2000" b="0" dirty="0">
                <a:ea typeface="宋体" pitchFamily="2" charset="-122"/>
                <a:sym typeface="Symbol"/>
              </a:rPr>
              <a:t></a:t>
            </a:r>
            <a:r>
              <a:rPr lang="en-US" altLang="zh-CN" sz="2000" b="0" dirty="0">
                <a:ea typeface="宋体" pitchFamily="2" charset="-122"/>
              </a:rPr>
              <a:t>Ã</a:t>
            </a:r>
            <a:r>
              <a:rPr lang="en-US" altLang="zh-CN" sz="2000" b="0" kern="0" dirty="0">
                <a:ea typeface="宋体" pitchFamily="2" charset="-122"/>
              </a:rPr>
              <a:t> </a:t>
            </a:r>
            <a:r>
              <a:rPr lang="en-US" altLang="zh-CN" sz="2800" b="0" kern="0" baseline="30000" dirty="0">
                <a:ea typeface="宋体" pitchFamily="2" charset="-122"/>
              </a:rPr>
              <a:t>$(</a:t>
            </a:r>
            <a:r>
              <a:rPr lang="en-US" altLang="zh-CN" sz="2800" kern="0" baseline="30000" dirty="0">
                <a:ea typeface="宋体" pitchFamily="2" charset="-122"/>
              </a:rPr>
              <a:t>F</a:t>
            </a:r>
            <a:r>
              <a:rPr lang="en-US" altLang="zh-CN" sz="2800" b="0" kern="0" baseline="30000" dirty="0">
                <a:ea typeface="宋体" pitchFamily="2" charset="-122"/>
              </a:rPr>
              <a:t>)</a:t>
            </a:r>
            <a:r>
              <a:rPr lang="en-US" altLang="zh-CN" sz="2000" b="0" dirty="0">
                <a:ea typeface="宋体" pitchFamily="2" charset="-122"/>
              </a:rPr>
              <a:t>] </a:t>
            </a:r>
            <a:r>
              <a:rPr lang="en-US" altLang="zh-CN" sz="2800" b="0" dirty="0">
                <a:ea typeface="宋体" pitchFamily="2" charset="-122"/>
              </a:rPr>
              <a:t>|</a:t>
            </a:r>
            <a:endParaRPr lang="en-US" altLang="zh-CN" sz="1600" b="0" kern="0" dirty="0">
              <a:ea typeface="宋体" pitchFamily="2" charset="-12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3989696"/>
            <a:ext cx="7467600" cy="523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en-US" altLang="zh-CN" sz="2000" b="0" dirty="0" err="1">
                <a:ea typeface="宋体" pitchFamily="2" charset="-122"/>
              </a:rPr>
              <a:t>CovDist</a:t>
            </a:r>
            <a:r>
              <a:rPr lang="en-US" altLang="zh-CN" sz="2000" b="0" dirty="0">
                <a:ea typeface="宋体" pitchFamily="2" charset="-122"/>
              </a:rPr>
              <a:t> </a:t>
            </a:r>
            <a:r>
              <a:rPr lang="el-GR" altLang="zh-CN" sz="2000" baseline="-25000" dirty="0">
                <a:latin typeface="Arial"/>
                <a:ea typeface="宋体" pitchFamily="2" charset="-122"/>
                <a:cs typeface="Arial"/>
              </a:rPr>
              <a:t>π</a:t>
            </a:r>
            <a:r>
              <a:rPr lang="en-US" altLang="zh-CN" sz="2000" baseline="-25000" dirty="0">
                <a:ea typeface="宋体" pitchFamily="2" charset="-122"/>
              </a:rPr>
              <a:t>,</a:t>
            </a:r>
            <a:r>
              <a:rPr lang="en-US" altLang="zh-CN" sz="2000" b="0" baseline="-25000" dirty="0">
                <a:ea typeface="宋体" pitchFamily="2" charset="-122"/>
              </a:rPr>
              <a:t>D,A</a:t>
            </a:r>
            <a:r>
              <a:rPr lang="en-US" altLang="zh-CN" sz="2000" b="0" dirty="0">
                <a:ea typeface="宋体" pitchFamily="2" charset="-122"/>
              </a:rPr>
              <a:t> = </a:t>
            </a:r>
            <a:r>
              <a:rPr lang="en-US" altLang="zh-CN" sz="2800" b="0" dirty="0">
                <a:ea typeface="宋体" pitchFamily="2" charset="-122"/>
              </a:rPr>
              <a:t>|</a:t>
            </a:r>
            <a:r>
              <a:rPr lang="en-US" altLang="zh-CN" sz="2000" b="0" dirty="0">
                <a:ea typeface="宋体" pitchFamily="2" charset="-122"/>
              </a:rPr>
              <a:t> </a:t>
            </a:r>
            <a:r>
              <a:rPr lang="en-US" altLang="zh-CN" sz="2000" b="0" dirty="0" err="1">
                <a:ea typeface="宋体" pitchFamily="2" charset="-122"/>
              </a:rPr>
              <a:t>Pr</a:t>
            </a:r>
            <a:r>
              <a:rPr lang="en-US" altLang="zh-CN" sz="2000" b="0" dirty="0">
                <a:ea typeface="宋体" pitchFamily="2" charset="-122"/>
              </a:rPr>
              <a:t>[1</a:t>
            </a:r>
            <a:r>
              <a:rPr lang="en-US" altLang="zh-CN" sz="2000" b="0" dirty="0">
                <a:ea typeface="宋体" pitchFamily="2" charset="-122"/>
                <a:sym typeface="Symbol"/>
              </a:rPr>
              <a:t></a:t>
            </a:r>
            <a:r>
              <a:rPr lang="en-US" altLang="zh-CN" sz="2000" b="0" dirty="0">
                <a:ea typeface="宋体" pitchFamily="2" charset="-122"/>
              </a:rPr>
              <a:t>A</a:t>
            </a:r>
            <a:r>
              <a:rPr lang="en-US" altLang="zh-CN" sz="2000" b="0" kern="0" dirty="0">
                <a:ea typeface="宋体" pitchFamily="2" charset="-122"/>
              </a:rPr>
              <a:t> </a:t>
            </a:r>
            <a:r>
              <a:rPr lang="el-GR" altLang="zh-CN" sz="2800" kern="0" baseline="30000" dirty="0">
                <a:latin typeface="Arial"/>
                <a:ea typeface="宋体" pitchFamily="2" charset="-122"/>
                <a:cs typeface="Arial"/>
              </a:rPr>
              <a:t>π</a:t>
            </a:r>
            <a:r>
              <a:rPr lang="en-US" altLang="zh-CN" sz="2800" b="0" kern="0" baseline="30000" dirty="0">
                <a:ea typeface="宋体" pitchFamily="2" charset="-122"/>
              </a:rPr>
              <a:t>(y)</a:t>
            </a:r>
            <a:r>
              <a:rPr lang="en-US" altLang="zh-CN" sz="1200" b="0" kern="0" dirty="0">
                <a:ea typeface="宋体" pitchFamily="2" charset="-122"/>
              </a:rPr>
              <a:t> </a:t>
            </a:r>
            <a:r>
              <a:rPr lang="en-US" altLang="zh-CN" sz="2000" b="0" kern="0" dirty="0">
                <a:ea typeface="宋体" pitchFamily="2" charset="-122"/>
              </a:rPr>
              <a:t>|</a:t>
            </a:r>
            <a:r>
              <a:rPr lang="en-US" altLang="zh-CN" sz="1200" b="0" kern="0" dirty="0">
                <a:ea typeface="宋体" pitchFamily="2" charset="-122"/>
              </a:rPr>
              <a:t> </a:t>
            </a:r>
            <a:r>
              <a:rPr lang="en-US" altLang="zh-CN" sz="2000" b="0" kern="0" dirty="0" err="1">
                <a:ea typeface="宋体" pitchFamily="2" charset="-122"/>
              </a:rPr>
              <a:t>y</a:t>
            </a:r>
            <a:r>
              <a:rPr lang="en-US" altLang="zh-CN" sz="2000" b="0" dirty="0" err="1">
                <a:ea typeface="宋体" pitchFamily="2" charset="-122"/>
                <a:sym typeface="Symbol"/>
              </a:rPr>
              <a:t>D</a:t>
            </a:r>
            <a:r>
              <a:rPr lang="en-US" altLang="zh-CN" sz="2000" b="0" dirty="0">
                <a:ea typeface="宋体" pitchFamily="2" charset="-122"/>
                <a:sym typeface="Symbol"/>
              </a:rPr>
              <a:t>]  </a:t>
            </a:r>
            <a:r>
              <a:rPr lang="en-US" altLang="zh-CN" sz="2000" b="0" kern="0" dirty="0">
                <a:ea typeface="宋体" pitchFamily="2" charset="-122"/>
              </a:rPr>
              <a:t>-  </a:t>
            </a:r>
            <a:r>
              <a:rPr lang="en-US" altLang="zh-CN" sz="2000" b="0" dirty="0" err="1">
                <a:ea typeface="宋体" pitchFamily="2" charset="-122"/>
              </a:rPr>
              <a:t>Pr</a:t>
            </a:r>
            <a:r>
              <a:rPr lang="en-US" altLang="zh-CN" sz="2000" b="0" dirty="0">
                <a:ea typeface="宋体" pitchFamily="2" charset="-122"/>
              </a:rPr>
              <a:t>[1</a:t>
            </a:r>
            <a:r>
              <a:rPr lang="en-US" altLang="zh-CN" sz="2000" b="0" dirty="0">
                <a:ea typeface="宋体" pitchFamily="2" charset="-122"/>
                <a:sym typeface="Symbol"/>
              </a:rPr>
              <a:t></a:t>
            </a:r>
            <a:r>
              <a:rPr lang="en-US" altLang="zh-CN" sz="2000" b="0" dirty="0">
                <a:ea typeface="宋体" pitchFamily="2" charset="-122"/>
              </a:rPr>
              <a:t>A</a:t>
            </a:r>
            <a:r>
              <a:rPr lang="en-US" altLang="zh-CN" sz="2000" b="0" kern="0" dirty="0">
                <a:ea typeface="宋体" pitchFamily="2" charset="-122"/>
              </a:rPr>
              <a:t> </a:t>
            </a:r>
            <a:r>
              <a:rPr lang="en-US" altLang="zh-CN" sz="2800" b="0" kern="0" baseline="30000" dirty="0">
                <a:ea typeface="宋体" pitchFamily="2" charset="-122"/>
              </a:rPr>
              <a:t>$(</a:t>
            </a:r>
            <a:r>
              <a:rPr lang="el-GR" altLang="zh-CN" sz="2800" kern="0" baseline="30000" dirty="0">
                <a:latin typeface="Arial"/>
                <a:ea typeface="宋体" pitchFamily="2" charset="-122"/>
                <a:cs typeface="Arial"/>
              </a:rPr>
              <a:t>π</a:t>
            </a:r>
            <a:r>
              <a:rPr lang="en-US" altLang="zh-CN" sz="2800" b="0" kern="0" baseline="30000" dirty="0">
                <a:ea typeface="宋体" pitchFamily="2" charset="-122"/>
              </a:rPr>
              <a:t>)</a:t>
            </a:r>
            <a:r>
              <a:rPr lang="en-US" altLang="zh-CN" sz="2000" b="0" dirty="0">
                <a:ea typeface="宋体" pitchFamily="2" charset="-122"/>
              </a:rPr>
              <a:t>] </a:t>
            </a:r>
            <a:r>
              <a:rPr lang="en-US" altLang="zh-CN" sz="2800" b="0" dirty="0">
                <a:ea typeface="宋体" pitchFamily="2" charset="-122"/>
              </a:rPr>
              <a:t>|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28600" y="5006975"/>
            <a:ext cx="8686800" cy="86042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altLang="zh-CN" kern="0" dirty="0">
                <a:latin typeface="Arial"/>
                <a:ea typeface="宋体" pitchFamily="2" charset="-122"/>
                <a:cs typeface="Arial"/>
                <a:sym typeface="Symbol"/>
              </a:rPr>
              <a:t>  </a:t>
            </a:r>
            <a:r>
              <a:rPr lang="el-GR" altLang="zh-CN" kern="0" dirty="0">
                <a:latin typeface="Arial"/>
                <a:ea typeface="宋体" pitchFamily="2" charset="-122"/>
                <a:cs typeface="Arial"/>
                <a:sym typeface="Symbol"/>
              </a:rPr>
              <a:t>π</a:t>
            </a:r>
            <a:r>
              <a:rPr lang="en-US" altLang="zh-CN" b="0" kern="0" dirty="0">
                <a:ea typeface="宋体" pitchFamily="2" charset="-122"/>
                <a:sym typeface="Symbol"/>
              </a:rPr>
              <a:t> covert if  </a:t>
            </a:r>
            <a:r>
              <a:rPr lang="en-US" altLang="zh-CN" b="0" dirty="0">
                <a:ea typeface="宋体" pitchFamily="2" charset="-122"/>
              </a:rPr>
              <a:t>A </a:t>
            </a:r>
            <a:r>
              <a:rPr lang="en-US" altLang="zh-CN" b="0" dirty="0">
                <a:ea typeface="宋体" pitchFamily="2" charset="-122"/>
                <a:sym typeface="Symbol"/>
              </a:rPr>
              <a:t></a:t>
            </a:r>
            <a:r>
              <a:rPr lang="en-US" altLang="zh-CN" b="0" kern="0" dirty="0">
                <a:ea typeface="宋体" pitchFamily="2" charset="-122"/>
              </a:rPr>
              <a:t>Ã </a:t>
            </a:r>
            <a:r>
              <a:rPr lang="en-US" altLang="zh-CN" b="0" kern="0" dirty="0" err="1">
                <a:ea typeface="宋体" pitchFamily="2" charset="-122"/>
              </a:rPr>
              <a:t>s.t.</a:t>
            </a:r>
            <a:r>
              <a:rPr lang="en-US" altLang="zh-CN" b="0" kern="0" dirty="0">
                <a:ea typeface="宋体" pitchFamily="2" charset="-122"/>
              </a:rPr>
              <a:t>  (1) [standard secure computation requirements]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zh-CN" b="0" kern="0" dirty="0">
                <a:ea typeface="宋体" pitchFamily="2" charset="-122"/>
              </a:rPr>
              <a:t>		            (2)  </a:t>
            </a:r>
            <a:r>
              <a:rPr lang="en-US" altLang="zh-CN" b="0" kern="0" dirty="0">
                <a:ea typeface="宋体" pitchFamily="2" charset="-122"/>
                <a:sym typeface="Symbol"/>
              </a:rPr>
              <a:t> dist. </a:t>
            </a:r>
            <a:r>
              <a:rPr lang="en-US" altLang="zh-CN" b="0" dirty="0">
                <a:ea typeface="宋体" pitchFamily="2" charset="-122"/>
              </a:rPr>
              <a:t>D   </a:t>
            </a:r>
            <a:r>
              <a:rPr lang="en-US" altLang="zh-CN" b="0" dirty="0" err="1">
                <a:ea typeface="宋体" pitchFamily="2" charset="-122"/>
              </a:rPr>
              <a:t>CovDist</a:t>
            </a:r>
            <a:r>
              <a:rPr lang="en-US" altLang="zh-CN" b="0" dirty="0">
                <a:ea typeface="宋体" pitchFamily="2" charset="-122"/>
              </a:rPr>
              <a:t> </a:t>
            </a:r>
            <a:r>
              <a:rPr lang="en-US" altLang="zh-CN" baseline="-25000" dirty="0">
                <a:ea typeface="宋体" pitchFamily="2" charset="-122"/>
              </a:rPr>
              <a:t>F,D,Ã</a:t>
            </a:r>
            <a:r>
              <a:rPr lang="en-US" altLang="zh-CN" b="0" dirty="0">
                <a:ea typeface="宋体" pitchFamily="2" charset="-122"/>
              </a:rPr>
              <a:t> ≈ </a:t>
            </a:r>
            <a:r>
              <a:rPr lang="en-US" altLang="zh-CN" b="0" dirty="0" err="1">
                <a:ea typeface="宋体" pitchFamily="2" charset="-122"/>
              </a:rPr>
              <a:t>CovDist</a:t>
            </a:r>
            <a:r>
              <a:rPr lang="en-US" altLang="zh-CN" baseline="-25000" dirty="0">
                <a:latin typeface="Arial"/>
                <a:ea typeface="宋体" pitchFamily="2" charset="-122"/>
                <a:cs typeface="Arial"/>
              </a:rPr>
              <a:t> </a:t>
            </a:r>
            <a:r>
              <a:rPr lang="el-GR" altLang="zh-CN" baseline="-25000" dirty="0">
                <a:latin typeface="Arial"/>
                <a:ea typeface="宋体" pitchFamily="2" charset="-122"/>
                <a:cs typeface="Arial"/>
              </a:rPr>
              <a:t>π</a:t>
            </a:r>
            <a:r>
              <a:rPr lang="en-US" altLang="zh-CN" baseline="-25000" dirty="0">
                <a:ea typeface="宋体" pitchFamily="2" charset="-122"/>
              </a:rPr>
              <a:t>,D,A</a:t>
            </a:r>
            <a:r>
              <a:rPr lang="en-US" altLang="zh-CN" b="0" dirty="0">
                <a:ea typeface="宋体" pitchFamily="2" charset="-122"/>
              </a:rPr>
              <a:t> </a:t>
            </a:r>
          </a:p>
        </p:txBody>
      </p:sp>
      <p:sp>
        <p:nvSpPr>
          <p:cNvPr id="33" name="Rectangle 3"/>
          <p:cNvSpPr txBox="1">
            <a:spLocks noChangeArrowheads="1"/>
          </p:cNvSpPr>
          <p:nvPr/>
        </p:nvSpPr>
        <p:spPr bwMode="auto">
          <a:xfrm>
            <a:off x="457200" y="3419475"/>
            <a:ext cx="8534400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200000"/>
              </a:lnSpc>
              <a:buFont typeface="Wingdings" pitchFamily="2" charset="2"/>
              <a:buNone/>
              <a:defRPr/>
            </a:pPr>
            <a:r>
              <a:rPr lang="en-US" altLang="zh-CN" sz="1800" b="0" kern="0" dirty="0" smtClean="0">
                <a:ea typeface="宋体" pitchFamily="2" charset="-122"/>
                <a:sym typeface="Symbol"/>
              </a:rPr>
              <a:t>Distinguishability of </a:t>
            </a:r>
            <a:r>
              <a:rPr lang="el-GR" altLang="zh-CN" sz="1800" kern="0" dirty="0" smtClean="0">
                <a:latin typeface="Arial"/>
                <a:ea typeface="宋体" pitchFamily="2" charset="-122"/>
                <a:cs typeface="Arial"/>
                <a:sym typeface="Symbol"/>
              </a:rPr>
              <a:t>π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from $ beacon in the </a:t>
            </a:r>
            <a:r>
              <a:rPr lang="en-US" altLang="zh-CN" sz="1800" b="0" u="sng" kern="0" dirty="0" smtClean="0">
                <a:ea typeface="宋体" pitchFamily="2" charset="-122"/>
                <a:sym typeface="Symbol"/>
              </a:rPr>
              <a:t>real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 world:</a:t>
            </a:r>
            <a:endParaRPr lang="en-US" altLang="zh-CN" sz="2800" b="0" dirty="0" smtClean="0">
              <a:ea typeface="宋体" pitchFamily="2" charset="-122"/>
            </a:endParaRPr>
          </a:p>
        </p:txBody>
      </p:sp>
      <p:sp>
        <p:nvSpPr>
          <p:cNvPr id="36" name="Rectangle 2"/>
          <p:cNvSpPr>
            <a:spLocks noGrp="1" noChangeArrowheads="1"/>
          </p:cNvSpPr>
          <p:nvPr>
            <p:ph type="title"/>
          </p:nvPr>
        </p:nvSpPr>
        <p:spPr>
          <a:xfrm>
            <a:off x="365234" y="0"/>
            <a:ext cx="8258502" cy="914400"/>
          </a:xfrm>
        </p:spPr>
        <p:txBody>
          <a:bodyPr/>
          <a:lstStyle/>
          <a:p>
            <a:pPr algn="ctr" eaLnBrk="1" hangingPunct="1"/>
            <a:r>
              <a:rPr lang="en-US" altLang="zh-CN" sz="2800" dirty="0" smtClean="0">
                <a:ea typeface="宋体" pitchFamily="2" charset="-122"/>
              </a:rPr>
              <a:t>Covert Computation </a:t>
            </a:r>
            <a:br>
              <a:rPr lang="en-US" altLang="zh-CN" sz="2800" dirty="0" smtClean="0">
                <a:ea typeface="宋体" pitchFamily="2" charset="-122"/>
              </a:rPr>
            </a:br>
            <a:r>
              <a:rPr lang="en-US" altLang="zh-CN" sz="2400" dirty="0" smtClean="0">
                <a:ea typeface="宋体" pitchFamily="2" charset="-122"/>
              </a:rPr>
              <a:t>Covert </a:t>
            </a:r>
            <a:r>
              <a:rPr lang="el-GR" altLang="zh-CN" sz="2400" dirty="0" smtClean="0">
                <a:ea typeface="宋体" pitchFamily="2" charset="-122"/>
                <a:cs typeface="Arial" charset="0"/>
              </a:rPr>
              <a:t>π</a:t>
            </a:r>
            <a:r>
              <a:rPr lang="en-US" altLang="zh-CN" sz="2400" dirty="0" smtClean="0">
                <a:ea typeface="宋体" pitchFamily="2" charset="-122"/>
              </a:rPr>
              <a:t> = as “random” as the ideal F </a:t>
            </a:r>
            <a:r>
              <a:rPr lang="en-US" altLang="zh-CN" sz="1600" dirty="0" smtClean="0">
                <a:ea typeface="宋体" pitchFamily="2" charset="-122"/>
              </a:rPr>
              <a:t>[vAHL05] (refined in [CGOS07]) </a:t>
            </a:r>
          </a:p>
        </p:txBody>
      </p:sp>
    </p:spTree>
    <p:extLst>
      <p:ext uri="{BB962C8B-B14F-4D97-AF65-F5344CB8AC3E}">
        <p14:creationId xmlns:p14="http://schemas.microsoft.com/office/powerpoint/2010/main" val="406463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/>
      <p:bldP spid="32" grpId="0"/>
      <p:bldP spid="12295" grpId="0"/>
      <p:bldP spid="12296" grpId="0"/>
      <p:bldP spid="37" grpId="0" animBg="1"/>
      <p:bldP spid="38" grpId="0" animBg="1"/>
      <p:bldP spid="18" grpId="0" animBg="1"/>
      <p:bldP spid="12301" grpId="0"/>
      <p:bldP spid="12302" grpId="0"/>
      <p:bldP spid="15" grpId="0"/>
      <p:bldP spid="19" grpId="0" animBg="1"/>
      <p:bldP spid="20" grpId="0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12312" grpId="0"/>
      <p:bldP spid="5" grpId="0" animBg="1"/>
      <p:bldP spid="6" grpId="0" animBg="1"/>
      <p:bldP spid="31" grpId="0" animBg="1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077200" cy="914400"/>
          </a:xfrm>
        </p:spPr>
        <p:txBody>
          <a:bodyPr/>
          <a:lstStyle/>
          <a:p>
            <a:pPr algn="ctr" eaLnBrk="1" hangingPunct="1"/>
            <a:r>
              <a:rPr lang="en-US" altLang="zh-CN" sz="2800" smtClean="0">
                <a:ea typeface="宋体" pitchFamily="2" charset="-122"/>
              </a:rPr>
              <a:t>Covert Computation </a:t>
            </a:r>
            <a:br>
              <a:rPr lang="en-US" altLang="zh-CN" sz="2800" smtClean="0">
                <a:ea typeface="宋体" pitchFamily="2" charset="-122"/>
              </a:rPr>
            </a:br>
            <a:r>
              <a:rPr lang="en-US" altLang="zh-CN" sz="2400" smtClean="0">
                <a:ea typeface="宋体" pitchFamily="2" charset="-122"/>
              </a:rPr>
              <a:t>What is currently known?</a:t>
            </a:r>
            <a:endParaRPr lang="en-US" altLang="zh-CN" sz="1600" smtClean="0">
              <a:ea typeface="宋体" pitchFamily="2" charset="-122"/>
            </a:endParaRPr>
          </a:p>
        </p:txBody>
      </p:sp>
      <p:sp>
        <p:nvSpPr>
          <p:cNvPr id="21" name="Line 128"/>
          <p:cNvSpPr>
            <a:spLocks noChangeShapeType="1"/>
          </p:cNvSpPr>
          <p:nvPr/>
        </p:nvSpPr>
        <p:spPr bwMode="auto">
          <a:xfrm flipV="1">
            <a:off x="790575" y="1619250"/>
            <a:ext cx="915988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Text Box 130"/>
          <p:cNvSpPr txBox="1">
            <a:spLocks noChangeArrowheads="1"/>
          </p:cNvSpPr>
          <p:nvPr/>
        </p:nvSpPr>
        <p:spPr bwMode="auto">
          <a:xfrm>
            <a:off x="366713" y="1425575"/>
            <a:ext cx="3952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ea typeface="宋体" pitchFamily="2" charset="-122"/>
              </a:rPr>
              <a:t>A</a:t>
            </a:r>
            <a:endParaRPr lang="en-US" altLang="zh-CN" sz="1800" b="0" baseline="-25000">
              <a:ea typeface="宋体" pitchFamily="2" charset="-122"/>
            </a:endParaRPr>
          </a:p>
        </p:txBody>
      </p:sp>
      <p:sp>
        <p:nvSpPr>
          <p:cNvPr id="32" name="Text Box 130"/>
          <p:cNvSpPr txBox="1">
            <a:spLocks noChangeArrowheads="1"/>
          </p:cNvSpPr>
          <p:nvPr/>
        </p:nvSpPr>
        <p:spPr bwMode="auto">
          <a:xfrm>
            <a:off x="3722688" y="1447800"/>
            <a:ext cx="396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ea typeface="宋体" pitchFamily="2" charset="-122"/>
              </a:rPr>
              <a:t>B</a:t>
            </a:r>
            <a:endParaRPr lang="en-US" altLang="zh-CN" sz="1800" b="0" baseline="-25000">
              <a:ea typeface="宋体" pitchFamily="2" charset="-122"/>
            </a:endParaRPr>
          </a:p>
        </p:txBody>
      </p:sp>
      <p:sp>
        <p:nvSpPr>
          <p:cNvPr id="14343" name="Rectangle 34"/>
          <p:cNvSpPr>
            <a:spLocks noChangeArrowheads="1"/>
          </p:cNvSpPr>
          <p:nvPr/>
        </p:nvSpPr>
        <p:spPr bwMode="auto">
          <a:xfrm>
            <a:off x="1111250" y="1219200"/>
            <a:ext cx="320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>
                <a:ea typeface="宋体" pitchFamily="2" charset="-122"/>
              </a:rPr>
              <a:t>x</a:t>
            </a:r>
            <a:endParaRPr lang="en-US" altLang="en-US" sz="1800"/>
          </a:p>
        </p:txBody>
      </p:sp>
      <p:sp>
        <p:nvSpPr>
          <p:cNvPr id="14344" name="Rectangle 33"/>
          <p:cNvSpPr>
            <a:spLocks noChangeArrowheads="1"/>
          </p:cNvSpPr>
          <p:nvPr/>
        </p:nvSpPr>
        <p:spPr bwMode="auto">
          <a:xfrm>
            <a:off x="2908300" y="1219200"/>
            <a:ext cx="727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>
                <a:ea typeface="宋体" pitchFamily="2" charset="-122"/>
              </a:rPr>
              <a:t>y</a:t>
            </a:r>
            <a:r>
              <a:rPr lang="en-US" altLang="zh-CN" sz="1800" b="0">
                <a:ea typeface="宋体" pitchFamily="2" charset="-122"/>
                <a:sym typeface="Symbol" pitchFamily="18" charset="2"/>
              </a:rPr>
              <a:t>D</a:t>
            </a:r>
            <a:endParaRPr lang="en-US" altLang="en-US" sz="1800"/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457200" y="2590800"/>
            <a:ext cx="8534400" cy="1066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altLang="zh-CN" sz="1800" b="0" kern="0" dirty="0" smtClean="0">
                <a:ea typeface="宋体" pitchFamily="2" charset="-122"/>
                <a:sym typeface="Symbol"/>
              </a:rPr>
              <a:t>[vAHL05]:   Defined covert 2PC, O(</a:t>
            </a:r>
            <a:r>
              <a:rPr lang="en-US" altLang="zh-CN" sz="1800" b="0" kern="0" dirty="0" err="1" smtClean="0">
                <a:ea typeface="宋体" pitchFamily="2" charset="-122"/>
                <a:sym typeface="Symbol"/>
              </a:rPr>
              <a:t>sec.par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.)-round protocol for any F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altLang="zh-CN" sz="1800" b="0" kern="0" dirty="0" smtClean="0">
                <a:ea typeface="宋体" pitchFamily="2" charset="-122"/>
                <a:sym typeface="Symbol"/>
              </a:rPr>
              <a:t>[CGOS07]:  Defined covert MPC, O(</a:t>
            </a:r>
            <a:r>
              <a:rPr lang="en-US" altLang="zh-CN" sz="1800" b="0" kern="0" dirty="0" err="1" smtClean="0">
                <a:ea typeface="宋体" pitchFamily="2" charset="-122"/>
                <a:sym typeface="Symbol"/>
              </a:rPr>
              <a:t>sec.par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.)-round protocol for any F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altLang="zh-CN" sz="1800" b="0" kern="0" dirty="0" smtClean="0">
                <a:ea typeface="宋体" pitchFamily="2" charset="-122"/>
                <a:sym typeface="Symbol"/>
              </a:rPr>
              <a:t>[GJ10]:  </a:t>
            </a:r>
            <a:r>
              <a:rPr lang="el-GR" altLang="zh-CN" sz="1800" b="0" kern="0" dirty="0" smtClean="0">
                <a:ea typeface="宋体" pitchFamily="2" charset="-122"/>
                <a:sym typeface="Symbol"/>
              </a:rPr>
              <a:t>Ω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(</a:t>
            </a:r>
            <a:r>
              <a:rPr lang="en-US" altLang="zh-CN" sz="1800" b="0" kern="0" dirty="0" err="1" smtClean="0">
                <a:ea typeface="宋体" pitchFamily="2" charset="-122"/>
                <a:sym typeface="Symbol"/>
              </a:rPr>
              <a:t>sec.par</a:t>
            </a:r>
            <a:r>
              <a:rPr lang="en-US" altLang="zh-CN" sz="1800" b="0" kern="0" dirty="0" smtClean="0">
                <a:ea typeface="宋体" pitchFamily="2" charset="-122"/>
                <a:sym typeface="Symbol"/>
              </a:rPr>
              <a:t>.) rounds necessary for covert 2/MPC in plain model</a:t>
            </a:r>
          </a:p>
        </p:txBody>
      </p:sp>
      <p:sp>
        <p:nvSpPr>
          <p:cNvPr id="38" name="Text Box 131"/>
          <p:cNvSpPr txBox="1">
            <a:spLocks noChangeArrowheads="1"/>
          </p:cNvSpPr>
          <p:nvPr/>
        </p:nvSpPr>
        <p:spPr bwMode="auto">
          <a:xfrm>
            <a:off x="1833563" y="1531938"/>
            <a:ext cx="800100" cy="6461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200000"/>
              </a:lnSpc>
              <a:spcAft>
                <a:spcPts val="1200"/>
              </a:spcAft>
              <a:defRPr/>
            </a:pPr>
            <a:r>
              <a:rPr lang="en-US" altLang="zh-CN" dirty="0" smtClean="0">
                <a:latin typeface="Verdana" pitchFamily="34" charset="0"/>
                <a:ea typeface="宋体" pitchFamily="2" charset="-122"/>
              </a:rPr>
              <a:t>F/$</a:t>
            </a:r>
            <a:endParaRPr lang="en-US" altLang="zh-CN" baseline="-25000" dirty="0" smtClean="0">
              <a:latin typeface="Verdana" pitchFamily="34" charset="0"/>
              <a:ea typeface="宋体" pitchFamily="2" charset="-122"/>
            </a:endParaRPr>
          </a:p>
        </p:txBody>
      </p:sp>
      <p:sp>
        <p:nvSpPr>
          <p:cNvPr id="18" name="Line 128"/>
          <p:cNvSpPr>
            <a:spLocks noChangeShapeType="1"/>
          </p:cNvSpPr>
          <p:nvPr/>
        </p:nvSpPr>
        <p:spPr bwMode="auto">
          <a:xfrm flipH="1" flipV="1">
            <a:off x="2747963" y="1622425"/>
            <a:ext cx="93980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Rectangle 12"/>
          <p:cNvSpPr>
            <a:spLocks noChangeArrowheads="1"/>
          </p:cNvSpPr>
          <p:nvPr/>
        </p:nvSpPr>
        <p:spPr bwMode="auto">
          <a:xfrm>
            <a:off x="366713" y="1295400"/>
            <a:ext cx="395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b="0">
                <a:ea typeface="宋体" pitchFamily="2" charset="-122"/>
              </a:rPr>
              <a:t>~</a:t>
            </a:r>
            <a:endParaRPr lang="en-US" altLang="en-US" sz="2000"/>
          </a:p>
        </p:txBody>
      </p:sp>
      <p:sp>
        <p:nvSpPr>
          <p:cNvPr id="14350" name="Rectangle 13"/>
          <p:cNvSpPr>
            <a:spLocks noChangeArrowheads="1"/>
          </p:cNvSpPr>
          <p:nvPr/>
        </p:nvSpPr>
        <p:spPr bwMode="auto">
          <a:xfrm>
            <a:off x="3719513" y="1295400"/>
            <a:ext cx="395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b="0">
                <a:ea typeface="宋体" pitchFamily="2" charset="-122"/>
              </a:rPr>
              <a:t>~</a:t>
            </a:r>
            <a:endParaRPr lang="en-US" altLang="en-US" sz="2000"/>
          </a:p>
        </p:txBody>
      </p:sp>
      <p:sp>
        <p:nvSpPr>
          <p:cNvPr id="15" name="Text Box 130"/>
          <p:cNvSpPr txBox="1">
            <a:spLocks noChangeArrowheads="1"/>
          </p:cNvSpPr>
          <p:nvPr/>
        </p:nvSpPr>
        <p:spPr bwMode="auto">
          <a:xfrm>
            <a:off x="4735513" y="1408113"/>
            <a:ext cx="3952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ea typeface="宋体" pitchFamily="2" charset="-122"/>
              </a:rPr>
              <a:t>A</a:t>
            </a:r>
            <a:endParaRPr lang="en-US" altLang="zh-CN" sz="1800" baseline="30000">
              <a:ea typeface="宋体" pitchFamily="2" charset="-122"/>
            </a:endParaRPr>
          </a:p>
        </p:txBody>
      </p:sp>
      <p:sp>
        <p:nvSpPr>
          <p:cNvPr id="19" name="Text Box 131"/>
          <p:cNvSpPr txBox="1">
            <a:spLocks noChangeArrowheads="1"/>
          </p:cNvSpPr>
          <p:nvPr/>
        </p:nvSpPr>
        <p:spPr bwMode="auto">
          <a:xfrm>
            <a:off x="5718175" y="1517650"/>
            <a:ext cx="1066800" cy="6461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200000"/>
              </a:lnSpc>
              <a:spcAft>
                <a:spcPts val="1200"/>
              </a:spcAft>
              <a:defRPr/>
            </a:pPr>
            <a:r>
              <a:rPr lang="el-GR" altLang="zh-CN" dirty="0" smtClean="0">
                <a:latin typeface="Arial"/>
                <a:ea typeface="宋体" pitchFamily="2" charset="-122"/>
                <a:cs typeface="Arial"/>
              </a:rPr>
              <a:t>π</a:t>
            </a:r>
            <a:r>
              <a:rPr lang="en-US" altLang="zh-CN" dirty="0" smtClean="0">
                <a:latin typeface="Verdana" pitchFamily="34" charset="0"/>
                <a:ea typeface="宋体" pitchFamily="2" charset="-122"/>
              </a:rPr>
              <a:t>/$</a:t>
            </a:r>
          </a:p>
        </p:txBody>
      </p:sp>
      <p:sp>
        <p:nvSpPr>
          <p:cNvPr id="20" name="Text Box 130"/>
          <p:cNvSpPr txBox="1">
            <a:spLocks noChangeArrowheads="1"/>
          </p:cNvSpPr>
          <p:nvPr/>
        </p:nvSpPr>
        <p:spPr bwMode="auto">
          <a:xfrm>
            <a:off x="7394575" y="1479550"/>
            <a:ext cx="857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400" b="0">
                <a:ea typeface="宋体" pitchFamily="2" charset="-122"/>
              </a:rPr>
              <a:t>B(y)</a:t>
            </a:r>
            <a:endParaRPr lang="en-US" altLang="zh-CN" sz="1800" b="0" baseline="-25000">
              <a:ea typeface="宋体" pitchFamily="2" charset="-122"/>
            </a:endParaRPr>
          </a:p>
        </p:txBody>
      </p:sp>
      <p:sp>
        <p:nvSpPr>
          <p:cNvPr id="22" name="Line 129"/>
          <p:cNvSpPr>
            <a:spLocks noChangeShapeType="1"/>
          </p:cNvSpPr>
          <p:nvPr/>
        </p:nvSpPr>
        <p:spPr bwMode="auto">
          <a:xfrm rot="10800000" flipV="1">
            <a:off x="5105400" y="1571625"/>
            <a:ext cx="44132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128"/>
          <p:cNvSpPr>
            <a:spLocks noChangeShapeType="1"/>
          </p:cNvSpPr>
          <p:nvPr/>
        </p:nvSpPr>
        <p:spPr bwMode="auto">
          <a:xfrm>
            <a:off x="5124450" y="1733550"/>
            <a:ext cx="44132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129"/>
          <p:cNvSpPr>
            <a:spLocks noChangeShapeType="1"/>
          </p:cNvSpPr>
          <p:nvPr/>
        </p:nvSpPr>
        <p:spPr bwMode="auto">
          <a:xfrm rot="10800000" flipV="1">
            <a:off x="5105400" y="1893888"/>
            <a:ext cx="44132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129"/>
          <p:cNvSpPr>
            <a:spLocks noChangeShapeType="1"/>
          </p:cNvSpPr>
          <p:nvPr/>
        </p:nvSpPr>
        <p:spPr bwMode="auto">
          <a:xfrm rot="10800000" flipV="1">
            <a:off x="6937375" y="1571625"/>
            <a:ext cx="44132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128"/>
          <p:cNvSpPr>
            <a:spLocks noChangeShapeType="1"/>
          </p:cNvSpPr>
          <p:nvPr/>
        </p:nvSpPr>
        <p:spPr bwMode="auto">
          <a:xfrm>
            <a:off x="6954838" y="1733550"/>
            <a:ext cx="44132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129"/>
          <p:cNvSpPr>
            <a:spLocks noChangeShapeType="1"/>
          </p:cNvSpPr>
          <p:nvPr/>
        </p:nvSpPr>
        <p:spPr bwMode="auto">
          <a:xfrm rot="10800000" flipV="1">
            <a:off x="6937375" y="1893888"/>
            <a:ext cx="441325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0" name="Rectangle 28"/>
          <p:cNvSpPr>
            <a:spLocks noChangeArrowheads="1"/>
          </p:cNvSpPr>
          <p:nvPr/>
        </p:nvSpPr>
        <p:spPr bwMode="auto">
          <a:xfrm>
            <a:off x="8188325" y="1535113"/>
            <a:ext cx="727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800" b="0">
                <a:ea typeface="宋体" pitchFamily="2" charset="-122"/>
              </a:rPr>
              <a:t>y</a:t>
            </a:r>
            <a:r>
              <a:rPr lang="en-US" altLang="zh-CN" sz="1800" b="0">
                <a:ea typeface="宋体" pitchFamily="2" charset="-122"/>
                <a:sym typeface="Symbol" pitchFamily="18" charset="2"/>
              </a:rPr>
              <a:t>D</a:t>
            </a:r>
            <a:endParaRPr lang="en-US" altLang="en-US" sz="1800"/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381000" y="4023360"/>
            <a:ext cx="8534400" cy="184404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en-US" altLang="zh-CN" sz="1800" b="0" kern="0" dirty="0" smtClean="0">
                <a:ea typeface="宋体" pitchFamily="2" charset="-122"/>
                <a:sym typeface="Symbol"/>
              </a:rPr>
              <a:t>Can 2PC/MPC be covert in O(1) rounds in CRS model?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altLang="zh-CN" sz="1800" b="0" kern="0" dirty="0" smtClean="0">
                <a:ea typeface="宋体" pitchFamily="2" charset="-122"/>
                <a:sym typeface="Symbol"/>
              </a:rPr>
              <a:t>    </a:t>
            </a:r>
            <a:r>
              <a:rPr lang="en-US" altLang="zh-CN" sz="1800" b="0" kern="0" dirty="0" smtClean="0">
                <a:solidFill>
                  <a:srgbClr val="6600FF"/>
                </a:solidFill>
                <a:ea typeface="宋体" pitchFamily="2" charset="-122"/>
                <a:sym typeface="Symbol"/>
              </a:rPr>
              <a:t>Probably (see the last slide)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en-US" altLang="zh-CN" sz="1800" b="0" kern="0" dirty="0" smtClean="0">
                <a:ea typeface="宋体" pitchFamily="2" charset="-122"/>
                <a:sym typeface="Symbol"/>
              </a:rPr>
              <a:t>How about a covert authentication (not necessarily a covert 2PC)?</a:t>
            </a:r>
          </a:p>
          <a:p>
            <a:pPr marL="0" indent="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altLang="zh-CN" sz="1800" b="0" kern="0" dirty="0" smtClean="0">
                <a:ea typeface="宋体" pitchFamily="2" charset="-122"/>
                <a:sym typeface="Symbol"/>
              </a:rPr>
              <a:t>    </a:t>
            </a:r>
            <a:r>
              <a:rPr lang="en-US" altLang="zh-CN" sz="1800" b="0" kern="0" dirty="0" smtClean="0">
                <a:solidFill>
                  <a:srgbClr val="6600FF"/>
                </a:solidFill>
                <a:ea typeface="宋体" pitchFamily="2" charset="-122"/>
                <a:sym typeface="Symbol"/>
              </a:rPr>
              <a:t>This work:  5 rounds (3 in ROM),  ≈30 RSA exp.’s/party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1" grpId="0" uiExpand="1" build="p" animBg="1"/>
    </p:bldLst>
  </p:timing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13028</TotalTime>
  <Words>2072</Words>
  <Application>Microsoft Office PowerPoint</Application>
  <PresentationFormat>On-screen Show (4:3)</PresentationFormat>
  <Paragraphs>435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Eclipse</vt:lpstr>
      <vt:lpstr>Practical Covert Authentication</vt:lpstr>
      <vt:lpstr>Presentation Plan</vt:lpstr>
      <vt:lpstr>Background:  Secure Computation</vt:lpstr>
      <vt:lpstr>Background:  Secure Computation</vt:lpstr>
      <vt:lpstr>Covert Computation  Can we hide the fact that computation is taking place?</vt:lpstr>
      <vt:lpstr>Covert Computation  Can we hide the fact that computation is taking place?</vt:lpstr>
      <vt:lpstr>Covert Computation  Can we hide the fact that computation is taking place?</vt:lpstr>
      <vt:lpstr>Covert Computation  Covert π = as “random” as the ideal F [vAHL05] (refined in [CGOS07]) </vt:lpstr>
      <vt:lpstr>Covert Computation  What is currently known?</vt:lpstr>
      <vt:lpstr>Covert Authentication Definition</vt:lpstr>
      <vt:lpstr>Covert Authentication Protocol Idea: (1) Use a “typical” Group Signature Sch.</vt:lpstr>
      <vt:lpstr>Covert Authentication Protocol Idea: (1) Use a “typical” Group Signature Sch.</vt:lpstr>
      <vt:lpstr>Covert Authentication Protocol Idea: (2) Replace ZKP by Covert COT for LGrSig</vt:lpstr>
      <vt:lpstr>Covert Authentication Protocol Idea: (2) Replace ZKP by Covert COT for LGrSig</vt:lpstr>
      <vt:lpstr>Covert Authentication Full Protocol</vt:lpstr>
      <vt:lpstr>Covert Authentication Full Protocol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Extensions / Open Problems</vt:lpstr>
      <vt:lpstr>Extensions / Open Problems</vt:lpstr>
    </vt:vector>
  </TitlesOfParts>
  <Company>University of California, Irvine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Information and Computer Sciences</dc:creator>
  <cp:lastModifiedBy>Stanislaw Jarecki</cp:lastModifiedBy>
  <cp:revision>488</cp:revision>
  <cp:lastPrinted>2014-03-23T22:20:49Z</cp:lastPrinted>
  <dcterms:created xsi:type="dcterms:W3CDTF">2009-03-05T02:01:58Z</dcterms:created>
  <dcterms:modified xsi:type="dcterms:W3CDTF">2014-04-08T00:43:21Z</dcterms:modified>
</cp:coreProperties>
</file>