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8" r:id="rId3"/>
    <p:sldId id="359" r:id="rId4"/>
    <p:sldId id="360" r:id="rId5"/>
    <p:sldId id="361" r:id="rId6"/>
    <p:sldId id="363" r:id="rId7"/>
    <p:sldId id="365" r:id="rId8"/>
    <p:sldId id="387" r:id="rId9"/>
    <p:sldId id="367" r:id="rId10"/>
    <p:sldId id="368" r:id="rId11"/>
    <p:sldId id="370" r:id="rId12"/>
    <p:sldId id="372" r:id="rId13"/>
    <p:sldId id="385" r:id="rId14"/>
    <p:sldId id="386" r:id="rId15"/>
    <p:sldId id="375" r:id="rId16"/>
    <p:sldId id="377" r:id="rId17"/>
    <p:sldId id="378" r:id="rId18"/>
    <p:sldId id="380" r:id="rId19"/>
    <p:sldId id="381" r:id="rId20"/>
    <p:sldId id="382" r:id="rId21"/>
    <p:sldId id="383" r:id="rId22"/>
    <p:sldId id="384" r:id="rId23"/>
    <p:sldId id="388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CC3300"/>
    <a:srgbClr val="6600FF"/>
    <a:srgbClr val="6600CC"/>
    <a:srgbClr val="9999FF"/>
    <a:srgbClr val="CCCCF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9" autoAdjust="0"/>
    <p:restoredTop sz="94660"/>
  </p:normalViewPr>
  <p:slideViewPr>
    <p:cSldViewPr>
      <p:cViewPr>
        <p:scale>
          <a:sx n="70" d="100"/>
          <a:sy n="70" d="100"/>
        </p:scale>
        <p:origin x="-84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9F197E-5C75-4044-A68B-19887AB09028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4C3A00-A997-4060-A97A-8A437C2D6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8FAFC34-3E37-49E8-8481-0AE5E77FF7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510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285C8CC-803E-4373-8544-8D4E0B833AD9}" type="slidenum">
              <a:rPr lang="zh-CN" altLang="en-US" b="0" smtClean="0">
                <a:latin typeface="Arial" charset="0"/>
              </a:rPr>
              <a:pPr/>
              <a:t>1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DB54FA6-71F8-43FF-91A0-760A9051DF80}" type="slidenum">
              <a:rPr lang="zh-CN" altLang="en-US" b="0" smtClean="0">
                <a:latin typeface="Arial" charset="0"/>
              </a:rPr>
              <a:pPr/>
              <a:t>10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6071651-C0E5-4D69-8BD8-4C12FBBA000E}" type="slidenum">
              <a:rPr lang="zh-CN" altLang="en-US" b="0" smtClean="0">
                <a:latin typeface="Arial" charset="0"/>
              </a:rPr>
              <a:pPr/>
              <a:t>11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348CA8F-F636-44FD-81DF-DABD1CBB4FEB}" type="slidenum">
              <a:rPr lang="zh-CN" altLang="en-US" b="0" smtClean="0">
                <a:latin typeface="Arial" charset="0"/>
              </a:rPr>
              <a:pPr/>
              <a:t>12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13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14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15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16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17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18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19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E6110DD-4306-42FC-85D6-1BC037460F6A}" type="slidenum">
              <a:rPr lang="zh-CN" altLang="en-US" b="0" smtClean="0">
                <a:latin typeface="Arial" charset="0"/>
              </a:rPr>
              <a:pPr/>
              <a:t>2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20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8D715-D542-4918-9641-D2FB46B0FE1E}" type="slidenum">
              <a:rPr lang="zh-CN" altLang="en-US" b="0" smtClean="0">
                <a:latin typeface="Arial" charset="0"/>
              </a:rPr>
              <a:pPr/>
              <a:t>21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E6110DD-4306-42FC-85D6-1BC037460F6A}" type="slidenum">
              <a:rPr lang="zh-CN" altLang="en-US" b="0" smtClean="0">
                <a:latin typeface="Arial" charset="0"/>
              </a:rPr>
              <a:pPr/>
              <a:t>22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E6110DD-4306-42FC-85D6-1BC037460F6A}" type="slidenum">
              <a:rPr lang="zh-CN" altLang="en-US" b="0" smtClean="0">
                <a:latin typeface="Arial" charset="0"/>
              </a:rPr>
              <a:pPr/>
              <a:t>23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19A21AA-D791-4A13-B323-5D1DA4F2A177}" type="slidenum">
              <a:rPr lang="zh-CN" altLang="en-US" b="0" smtClean="0">
                <a:latin typeface="Arial" charset="0"/>
              </a:rPr>
              <a:pPr/>
              <a:t>3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A69600-AE59-44FA-BC9C-0D60390E373B}" type="slidenum">
              <a:rPr lang="zh-CN" altLang="en-US" b="0" smtClean="0">
                <a:latin typeface="Arial" charset="0"/>
              </a:rPr>
              <a:pPr/>
              <a:t>4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A3BDBC3-07C5-4429-BA82-7F2EDBB69794}" type="slidenum">
              <a:rPr lang="zh-CN" altLang="en-US" b="0" smtClean="0">
                <a:latin typeface="Arial" charset="0"/>
              </a:rPr>
              <a:pPr/>
              <a:t>5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9CCD32E-7C34-4656-A6B5-0922F64DF465}" type="slidenum">
              <a:rPr lang="zh-CN" altLang="en-US" b="0" smtClean="0">
                <a:latin typeface="Arial" charset="0"/>
              </a:rPr>
              <a:pPr/>
              <a:t>6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7D87424-01BF-41C0-A308-20AEFB578071}" type="slidenum">
              <a:rPr lang="zh-CN" altLang="en-US" b="0" smtClean="0">
                <a:latin typeface="Arial" charset="0"/>
              </a:rPr>
              <a:pPr/>
              <a:t>7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3B39F14-38D8-4D1A-A0CE-0DCE174DAECE}" type="slidenum">
              <a:rPr lang="zh-CN" altLang="en-US" b="0" smtClean="0">
                <a:latin typeface="Arial" charset="0"/>
              </a:rPr>
              <a:pPr/>
              <a:t>8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21E48D-EC1A-437B-B423-3B059C75F504}" type="slidenum">
              <a:rPr lang="zh-CN" altLang="en-US" b="0" smtClean="0">
                <a:latin typeface="Arial" charset="0"/>
              </a:rPr>
              <a:pPr/>
              <a:t>9</a:t>
            </a:fld>
            <a:endParaRPr lang="en-US" altLang="zh-CN" b="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7BA1-1CBA-4BFF-9BDB-877E6215AD1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191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C7C6-1420-4021-A692-AE47E4DFEF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93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29FA-CEB7-4CBA-B942-2BE34382CC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122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474D-3DF5-4EDD-A69A-1AAD95FF535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539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8C748-DCFA-453D-928F-5E68E462A5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865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C4C1E-A0D4-46DE-8112-D227320912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45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945D-09A6-4EA0-A7D8-FF5FB5DF1B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92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80C8-7CCC-429C-847C-9E19CE2AA7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283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EB3FB-33FA-495E-BD45-630AB7F290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654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3E68D-4375-41DF-A62E-317B185030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910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A6469-8CBD-41DF-9F8E-382BD45061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11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PKC 2014, Buenos Aires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939A0523-54E8-4124-BED7-C8FBB108BF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219200"/>
            <a:ext cx="7772400" cy="1219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0" tIns="0" rIns="0" bIns="0"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altLang="zh-CN" dirty="0" smtClean="0">
                <a:ea typeface="宋体" pitchFamily="2" charset="-122"/>
              </a:rPr>
              <a:t>Practical Covert Authentication</a:t>
            </a:r>
            <a:endParaRPr lang="en-US" altLang="zh-CN" sz="3600" i="1" u="sng" dirty="0" smtClean="0"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971800"/>
            <a:ext cx="5181600" cy="3124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Stanislaw Jarecki</a:t>
            </a:r>
          </a:p>
          <a:p>
            <a:pPr algn="ctr" eaLnBrk="1" hangingPunct="1">
              <a:lnSpc>
                <a:spcPct val="80000"/>
              </a:lnSpc>
            </a:pPr>
            <a:endParaRPr lang="en-US" altLang="zh-CN" sz="2200" dirty="0" smtClean="0">
              <a:ea typeface="宋体" pitchFamily="2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zh-CN" sz="1800" dirty="0" smtClean="0">
                <a:ea typeface="宋体" pitchFamily="2" charset="-122"/>
              </a:rPr>
              <a:t>University of California at Irvine</a:t>
            </a:r>
          </a:p>
          <a:p>
            <a:pPr algn="ctr" eaLnBrk="1" hangingPunct="1">
              <a:lnSpc>
                <a:spcPct val="1100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 algn="ctr" eaLnBrk="1" hangingPunct="1">
              <a:lnSpc>
                <a:spcPct val="11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algn="ctr" eaLnBrk="1" hangingPunct="1">
              <a:lnSpc>
                <a:spcPct val="1100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 algn="ctr" eaLnBrk="1" hangingPunct="1">
              <a:lnSpc>
                <a:spcPct val="1100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zh-CN" sz="2000" dirty="0" smtClean="0">
                <a:ea typeface="宋体" pitchFamily="2" charset="-122"/>
              </a:rPr>
              <a:t>Public Key Cryptography 2014</a:t>
            </a:r>
          </a:p>
          <a:p>
            <a:pPr algn="ctr" eaLnBrk="1" hangingPunct="1">
              <a:lnSpc>
                <a:spcPct val="110000"/>
              </a:lnSpc>
            </a:pPr>
            <a:endParaRPr lang="en-US" altLang="zh-CN" sz="20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914400"/>
          </a:xfrm>
        </p:spPr>
        <p:txBody>
          <a:bodyPr/>
          <a:lstStyle/>
          <a:p>
            <a:pPr algn="ctr" eaLnBrk="1" hangingPunct="1"/>
            <a:r>
              <a:rPr lang="en-US" altLang="zh-CN" sz="2800" smtClean="0">
                <a:ea typeface="宋体" pitchFamily="2" charset="-122"/>
              </a:rPr>
              <a:t>Covert Authentication</a:t>
            </a:r>
            <a:br>
              <a:rPr lang="en-US" altLang="zh-CN" sz="2800" smtClean="0">
                <a:ea typeface="宋体" pitchFamily="2" charset="-122"/>
              </a:rPr>
            </a:br>
            <a:r>
              <a:rPr lang="en-US" altLang="zh-CN" sz="2400" smtClean="0">
                <a:ea typeface="宋体" pitchFamily="2" charset="-122"/>
              </a:rPr>
              <a:t>Definition</a:t>
            </a:r>
            <a:endParaRPr lang="en-US" altLang="zh-CN" sz="1800" smtClean="0">
              <a:ea typeface="宋体" pitchFamily="2" charset="-12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err="1" smtClean="0">
                <a:ea typeface="宋体" pitchFamily="2" charset="-122"/>
              </a:rPr>
              <a:t>KeyGen</a:t>
            </a:r>
            <a:r>
              <a:rPr lang="en-US" altLang="zh-CN" sz="2000" b="0" kern="0" dirty="0" smtClean="0">
                <a:ea typeface="宋体" pitchFamily="2" charset="-122"/>
              </a:rPr>
              <a:t> 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  PK + (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A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B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C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,…)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[unforgeable cert. scheme]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1081088" y="1851025"/>
            <a:ext cx="132556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81000" y="1538287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A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8442325" y="1462087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B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15367" name="Rectangle 34"/>
          <p:cNvSpPr>
            <a:spLocks noChangeArrowheads="1"/>
          </p:cNvSpPr>
          <p:nvPr/>
        </p:nvSpPr>
        <p:spPr bwMode="auto">
          <a:xfrm>
            <a:off x="990600" y="1450975"/>
            <a:ext cx="142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7200" y="4038600"/>
            <a:ext cx="8534400" cy="838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If A has no valid (&amp; unrevoked) cert then </a:t>
            </a:r>
            <a:r>
              <a:rPr lang="en-US" altLang="zh-CN" sz="1800" dirty="0" err="1" smtClean="0">
                <a:ea typeface="宋体" pitchFamily="2" charset="-122"/>
              </a:rPr>
              <a:t>F</a:t>
            </a:r>
            <a:r>
              <a:rPr lang="en-US" altLang="zh-CN" sz="1800" baseline="-25000" dirty="0" err="1" smtClean="0">
                <a:ea typeface="宋体" pitchFamily="2" charset="-122"/>
              </a:rPr>
              <a:t>Auth</a:t>
            </a:r>
            <a:r>
              <a:rPr lang="en-US" altLang="zh-CN" sz="1800" b="0" dirty="0" smtClean="0">
                <a:ea typeface="宋体" pitchFamily="2" charset="-122"/>
              </a:rPr>
              <a:t>  ≈ 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r>
              <a:rPr lang="en-US" altLang="zh-CN" sz="1800" b="0" dirty="0" smtClean="0">
                <a:ea typeface="宋体" pitchFamily="2" charset="-122"/>
              </a:rPr>
              <a:t>[</a:t>
            </a:r>
            <a:r>
              <a:rPr lang="en-US" altLang="zh-CN" sz="1800" dirty="0" err="1" smtClean="0">
                <a:ea typeface="宋体" pitchFamily="2" charset="-122"/>
              </a:rPr>
              <a:t>F</a:t>
            </a:r>
            <a:r>
              <a:rPr lang="en-US" altLang="zh-CN" sz="1800" baseline="-25000" dirty="0" err="1" smtClean="0">
                <a:ea typeface="宋体" pitchFamily="2" charset="-122"/>
              </a:rPr>
              <a:t>Auth</a:t>
            </a:r>
            <a:r>
              <a:rPr lang="en-US" altLang="zh-CN" sz="1800" b="0" dirty="0" smtClean="0">
                <a:ea typeface="宋体" pitchFamily="2" charset="-122"/>
              </a:rPr>
              <a:t>]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altLang="zh-CN" sz="1000" b="0" dirty="0" smtClean="0">
              <a:solidFill>
                <a:srgbClr val="000066"/>
              </a:solidFill>
              <a:ea typeface="宋体" pitchFamily="2" charset="-122"/>
              <a:sym typeface="Symbol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Covertness  </a:t>
            </a:r>
            <a:r>
              <a:rPr lang="en-US" altLang="zh-CN" sz="1800" b="0" kern="0" dirty="0" smtClean="0">
                <a:ea typeface="宋体" pitchFamily="2" charset="-122"/>
                <a:sym typeface="Wingdings 3"/>
              </a:rPr>
              <a:t>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w/o valid (&amp; unrevoked) cert </a:t>
            </a:r>
            <a:r>
              <a:rPr lang="el-GR" altLang="zh-CN" sz="1800" dirty="0" smtClean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 err="1" smtClean="0">
                <a:ea typeface="宋体" pitchFamily="2" charset="-122"/>
              </a:rPr>
              <a:t>Auth</a:t>
            </a:r>
            <a:r>
              <a:rPr lang="en-US" altLang="zh-CN" sz="1800" b="0" dirty="0" smtClean="0">
                <a:ea typeface="宋体" pitchFamily="2" charset="-122"/>
              </a:rPr>
              <a:t>  ≈ 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r>
              <a:rPr lang="en-US" altLang="zh-CN" sz="1800" b="0" dirty="0" smtClean="0">
                <a:ea typeface="宋体" pitchFamily="2" charset="-122"/>
              </a:rPr>
              <a:t>[</a:t>
            </a:r>
            <a:r>
              <a:rPr lang="el-GR" altLang="zh-CN" sz="1800" dirty="0" smtClean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 err="1" smtClean="0">
                <a:ea typeface="宋体" pitchFamily="2" charset="-122"/>
              </a:rPr>
              <a:t>Auth</a:t>
            </a:r>
            <a:r>
              <a:rPr lang="en-US" altLang="zh-CN" sz="1800" b="0" dirty="0" smtClean="0">
                <a:ea typeface="宋体" pitchFamily="2" charset="-122"/>
              </a:rPr>
              <a:t>]</a:t>
            </a:r>
            <a:endParaRPr lang="en-US" altLang="zh-CN" sz="1800" b="0" kern="0" dirty="0" smtClean="0">
              <a:ea typeface="宋体" pitchFamily="2" charset="-122"/>
              <a:sym typeface="Symbol"/>
            </a:endParaRPr>
          </a:p>
        </p:txBody>
      </p:sp>
      <p:sp>
        <p:nvSpPr>
          <p:cNvPr id="38" name="Text Box 131"/>
          <p:cNvSpPr txBox="1">
            <a:spLocks noChangeArrowheads="1"/>
          </p:cNvSpPr>
          <p:nvPr/>
        </p:nvSpPr>
        <p:spPr bwMode="auto">
          <a:xfrm>
            <a:off x="2447925" y="1593850"/>
            <a:ext cx="4333875" cy="22313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en-US" altLang="zh-CN" sz="2000" dirty="0" err="1" smtClean="0"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err="1" smtClean="0">
                <a:latin typeface="Verdana" pitchFamily="34" charset="0"/>
                <a:ea typeface="宋体" pitchFamily="2" charset="-122"/>
              </a:rPr>
              <a:t>Auth</a:t>
            </a:r>
            <a:endParaRPr lang="en-US" altLang="zh-CN" sz="2000" baseline="-25000" dirty="0" smtClean="0">
              <a:latin typeface="Verdana" pitchFamily="34" charset="0"/>
              <a:ea typeface="宋体" pitchFamily="2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</a:t>
            </a:r>
            <a:r>
              <a:rPr lang="en-US" altLang="zh-CN" b="0" dirty="0" err="1" smtClean="0">
                <a:latin typeface="Verdana" pitchFamily="34" charset="0"/>
                <a:ea typeface="宋体" pitchFamily="2" charset="-122"/>
                <a:sym typeface="Symbol"/>
              </a:rPr>
              <a:t>Ver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(</a:t>
            </a:r>
            <a:r>
              <a:rPr lang="en-US" altLang="zh-CN" b="0" dirty="0" err="1" smtClean="0">
                <a:latin typeface="Verdana" pitchFamily="34" charset="0"/>
                <a:ea typeface="宋体" pitchFamily="2" charset="-122"/>
                <a:sym typeface="Symbol"/>
              </a:rPr>
              <a:t>PK,Cert</a:t>
            </a:r>
            <a:r>
              <a:rPr lang="en-US" altLang="zh-CN" baseline="-25000" dirty="0" err="1" smtClean="0">
                <a:latin typeface="Verdana" pitchFamily="34" charset="0"/>
                <a:ea typeface="宋体" pitchFamily="2" charset="-122"/>
                <a:sym typeface="Symbol"/>
              </a:rPr>
              <a:t>A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) and </a:t>
            </a:r>
            <a:r>
              <a:rPr lang="en-US" altLang="zh-CN" b="0" dirty="0" err="1" smtClean="0">
                <a:latin typeface="Verdana" pitchFamily="34" charset="0"/>
                <a:ea typeface="宋体" pitchFamily="2" charset="-122"/>
                <a:sym typeface="Symbol"/>
              </a:rPr>
              <a:t>Ver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(</a:t>
            </a:r>
            <a:r>
              <a:rPr lang="en-US" altLang="zh-CN" b="0" dirty="0" err="1" smtClean="0">
                <a:latin typeface="Verdana" pitchFamily="34" charset="0"/>
                <a:ea typeface="宋体" pitchFamily="2" charset="-122"/>
                <a:sym typeface="Symbol"/>
              </a:rPr>
              <a:t>PK,Cert</a:t>
            </a:r>
            <a:r>
              <a:rPr lang="en-US" altLang="zh-CN" baseline="-25000" dirty="0" err="1" smtClean="0">
                <a:latin typeface="Verdana" pitchFamily="34" charset="0"/>
                <a:ea typeface="宋体" pitchFamily="2" charset="-122"/>
                <a:sym typeface="Symbol"/>
              </a:rPr>
              <a:t>B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) then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A</a:t>
            </a:r>
            <a:r>
              <a:rPr lang="en-US" altLang="zh-CN" b="0" baseline="-25000" dirty="0" smtClean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=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B 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(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$)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      o/w 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A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dirty="0" smtClean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B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  (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 $  $)</a:t>
            </a:r>
          </a:p>
          <a:p>
            <a:pPr algn="ctr">
              <a:lnSpc>
                <a:spcPct val="150000"/>
              </a:lnSpc>
              <a:defRPr/>
            </a:pPr>
            <a:endParaRPr lang="en-US" altLang="zh-CN" b="0" dirty="0" smtClean="0">
              <a:latin typeface="Verdana" pitchFamily="34" charset="0"/>
              <a:ea typeface="宋体" pitchFamily="2" charset="-122"/>
              <a:sym typeface="Symbol"/>
            </a:endParaRPr>
          </a:p>
          <a:p>
            <a:pPr algn="ctr">
              <a:lnSpc>
                <a:spcPct val="200000"/>
              </a:lnSpc>
              <a:defRPr/>
            </a:pPr>
            <a:endParaRPr lang="en-US" altLang="zh-CN" sz="3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 flipH="1">
            <a:off x="6858000" y="1851025"/>
            <a:ext cx="1338263" cy="3175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Rectangle 30"/>
          <p:cNvSpPr>
            <a:spLocks noChangeArrowheads="1"/>
          </p:cNvSpPr>
          <p:nvPr/>
        </p:nvSpPr>
        <p:spPr bwMode="auto">
          <a:xfrm>
            <a:off x="6865938" y="1447800"/>
            <a:ext cx="142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ea typeface="宋体" pitchFamily="2" charset="-122"/>
              </a:rPr>
              <a:t>B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33" name="Line 128"/>
          <p:cNvSpPr>
            <a:spLocks noChangeShapeType="1"/>
          </p:cNvSpPr>
          <p:nvPr/>
        </p:nvSpPr>
        <p:spPr bwMode="auto">
          <a:xfrm flipH="1">
            <a:off x="882650" y="3465512"/>
            <a:ext cx="1473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Rectangle 35"/>
          <p:cNvSpPr>
            <a:spLocks noChangeArrowheads="1"/>
          </p:cNvSpPr>
          <p:nvPr/>
        </p:nvSpPr>
        <p:spPr bwMode="auto">
          <a:xfrm>
            <a:off x="1025525" y="3062287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A</a:t>
            </a:r>
            <a:endParaRPr lang="en-US" altLang="en-US" sz="1800" dirty="0"/>
          </a:p>
        </p:txBody>
      </p:sp>
      <p:sp>
        <p:nvSpPr>
          <p:cNvPr id="39" name="Line 128"/>
          <p:cNvSpPr>
            <a:spLocks noChangeShapeType="1"/>
          </p:cNvSpPr>
          <p:nvPr/>
        </p:nvSpPr>
        <p:spPr bwMode="auto">
          <a:xfrm flipH="1">
            <a:off x="6845300" y="3454400"/>
            <a:ext cx="1474788" cy="3175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Rectangle 39"/>
          <p:cNvSpPr>
            <a:spLocks noChangeArrowheads="1"/>
          </p:cNvSpPr>
          <p:nvPr/>
        </p:nvSpPr>
        <p:spPr bwMode="auto">
          <a:xfrm>
            <a:off x="7615214" y="3051175"/>
            <a:ext cx="4619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endParaRPr lang="en-US" alt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200400" y="3390900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[ + </a:t>
            </a:r>
            <a:r>
              <a:rPr lang="en-US" altLang="zh-CN" b="0" kern="0" dirty="0">
                <a:solidFill>
                  <a:srgbClr val="6600FF"/>
                </a:solidFill>
                <a:ea typeface="宋体" pitchFamily="2" charset="-122"/>
                <a:sym typeface="Symbol"/>
              </a:rPr>
              <a:t>handling of </a:t>
            </a:r>
            <a:r>
              <a:rPr lang="en-US" altLang="zh-CN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CRL’s ]</a:t>
            </a:r>
            <a:endParaRPr lang="en-US" dirty="0">
              <a:solidFill>
                <a:srgbClr val="66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024438"/>
            <a:ext cx="8077200" cy="614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0" kern="0" dirty="0">
                <a:solidFill>
                  <a:srgbClr val="6600FF"/>
                </a:solidFill>
                <a:ea typeface="宋体" pitchFamily="2" charset="-122"/>
                <a:sym typeface="Symbol"/>
              </a:rPr>
              <a:t>Our work:  Game-based definition, no extraction of PK (public input)</a:t>
            </a:r>
          </a:p>
        </p:txBody>
      </p: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1355937" y="3061255"/>
            <a:ext cx="814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1800" b="0" dirty="0" smtClean="0">
                <a:ea typeface="宋体" pitchFamily="2" charset="-122"/>
              </a:rPr>
              <a:t>&amp; 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endParaRPr lang="en-US" altLang="en-US" sz="1800" dirty="0"/>
          </a:p>
        </p:txBody>
      </p:sp>
      <p:sp>
        <p:nvSpPr>
          <p:cNvPr id="24" name="Oval 33"/>
          <p:cNvSpPr>
            <a:spLocks noChangeArrowheads="1"/>
          </p:cNvSpPr>
          <p:nvPr/>
        </p:nvSpPr>
        <p:spPr bwMode="auto">
          <a:xfrm>
            <a:off x="1422400" y="3039196"/>
            <a:ext cx="787400" cy="404091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/>
      <p:bldP spid="6" grpId="0" animBg="1"/>
      <p:bldP spid="19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077200" cy="755650"/>
          </a:xfrm>
        </p:spPr>
        <p:txBody>
          <a:bodyPr/>
          <a:lstStyle/>
          <a:p>
            <a:pPr algn="ctr" eaLnBrk="1" hangingPunct="1"/>
            <a:r>
              <a:rPr lang="en-US" altLang="zh-CN" sz="2800" smtClean="0">
                <a:ea typeface="宋体" pitchFamily="2" charset="-122"/>
              </a:rPr>
              <a:t>Covert Authentication</a:t>
            </a:r>
            <a:br>
              <a:rPr lang="en-US" altLang="zh-CN" sz="2800" smtClean="0">
                <a:ea typeface="宋体" pitchFamily="2" charset="-122"/>
              </a:rPr>
            </a:br>
            <a:r>
              <a:rPr lang="en-US" altLang="zh-CN" sz="2400" smtClean="0">
                <a:ea typeface="宋体" pitchFamily="2" charset="-122"/>
              </a:rPr>
              <a:t>Protocol Idea: (1) Use a “typical” Group Signature Sch.</a:t>
            </a:r>
            <a:endParaRPr lang="en-US" altLang="zh-CN" sz="1600" smtClean="0">
              <a:ea typeface="宋体" pitchFamily="2" charset="-122"/>
            </a:endParaRPr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81000" y="1524000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A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8442325" y="1447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B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16389" name="Rectangle 34"/>
          <p:cNvSpPr>
            <a:spLocks noChangeArrowheads="1"/>
          </p:cNvSpPr>
          <p:nvPr/>
        </p:nvSpPr>
        <p:spPr bwMode="auto">
          <a:xfrm>
            <a:off x="3417888" y="1579563"/>
            <a:ext cx="21739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C</a:t>
            </a:r>
            <a:r>
              <a:rPr lang="en-US" altLang="zh-CN" sz="1800" baseline="-25000" dirty="0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 = COM(</a:t>
            </a:r>
            <a:r>
              <a:rPr lang="en-US" altLang="zh-CN" sz="1800" b="0" dirty="0" err="1"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7200" y="5284787"/>
            <a:ext cx="8534400" cy="755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3152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18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Revocation e.g. by ZKP that certificate in C is not on the CRL</a:t>
            </a:r>
          </a:p>
          <a:p>
            <a:pPr>
              <a:defRPr/>
            </a:pPr>
            <a:r>
              <a:rPr lang="en-US" sz="18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Our work uses “verifier-local” revocation (w/o ZKP)  </a:t>
            </a:r>
            <a:r>
              <a:rPr lang="en-US" sz="16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[BS’04]</a:t>
            </a:r>
            <a:endParaRPr lang="en-US" sz="1800" dirty="0" smtClean="0">
              <a:solidFill>
                <a:srgbClr val="6600FF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altLang="zh-CN" sz="1800" b="0" kern="0" dirty="0" smtClean="0">
              <a:solidFill>
                <a:srgbClr val="6600FF"/>
              </a:solidFill>
              <a:ea typeface="宋体" pitchFamily="2" charset="-122"/>
              <a:sym typeface="Symbol"/>
            </a:endParaRPr>
          </a:p>
        </p:txBody>
      </p:sp>
      <p:sp>
        <p:nvSpPr>
          <p:cNvPr id="16391" name="Rectangle 30"/>
          <p:cNvSpPr>
            <a:spLocks noChangeArrowheads="1"/>
          </p:cNvSpPr>
          <p:nvPr/>
        </p:nvSpPr>
        <p:spPr bwMode="auto">
          <a:xfrm>
            <a:off x="7164387" y="1493838"/>
            <a:ext cx="1370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ea typeface="宋体" pitchFamily="2" charset="-122"/>
              </a:rPr>
              <a:t>B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6392" name="Rectangle 18"/>
          <p:cNvSpPr>
            <a:spLocks noChangeArrowheads="1"/>
          </p:cNvSpPr>
          <p:nvPr/>
        </p:nvSpPr>
        <p:spPr bwMode="auto">
          <a:xfrm>
            <a:off x="661988" y="1573213"/>
            <a:ext cx="13853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20" name="Line 128"/>
          <p:cNvSpPr>
            <a:spLocks noChangeShapeType="1"/>
          </p:cNvSpPr>
          <p:nvPr/>
        </p:nvSpPr>
        <p:spPr bwMode="auto">
          <a:xfrm>
            <a:off x="2794000" y="2624138"/>
            <a:ext cx="3530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59125" y="2166938"/>
            <a:ext cx="325596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ea typeface="宋体" pitchFamily="2" charset="-122"/>
              </a:rPr>
              <a:t>ZKP</a:t>
            </a:r>
            <a:r>
              <a:rPr lang="en-US" altLang="zh-CN" sz="2000" b="0" dirty="0">
                <a:ea typeface="宋体" pitchFamily="2" charset="-122"/>
              </a:rPr>
              <a:t>[</a:t>
            </a:r>
            <a:r>
              <a:rPr lang="en-US" altLang="zh-CN" b="0" dirty="0">
                <a:ea typeface="宋体" pitchFamily="2" charset="-122"/>
              </a:rPr>
              <a:t> (PK,C</a:t>
            </a:r>
            <a:r>
              <a:rPr lang="en-US" altLang="zh-CN" baseline="-25000" dirty="0">
                <a:ea typeface="宋体" pitchFamily="2" charset="-122"/>
              </a:rPr>
              <a:t>A</a:t>
            </a:r>
            <a:r>
              <a:rPr lang="en-US" altLang="zh-CN" b="0" dirty="0">
                <a:ea typeface="宋体" pitchFamily="2" charset="-122"/>
              </a:rPr>
              <a:t>) </a:t>
            </a:r>
            <a:r>
              <a:rPr lang="en-US" altLang="zh-CN" sz="2800" b="0" baseline="2000" dirty="0"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>
            <a:off x="2794000" y="1981200"/>
            <a:ext cx="3530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2514600" y="1524000"/>
            <a:ext cx="4114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" name="Rectangle 23"/>
          <p:cNvSpPr/>
          <p:nvPr/>
        </p:nvSpPr>
        <p:spPr>
          <a:xfrm>
            <a:off x="3417888" y="3886200"/>
            <a:ext cx="214471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C</a:t>
            </a:r>
            <a:r>
              <a:rPr lang="en-US" altLang="zh-CN" b="0" baseline="-2500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B</a:t>
            </a:r>
            <a:r>
              <a:rPr lang="en-US" altLang="zh-CN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 = COM(</a:t>
            </a:r>
            <a:r>
              <a:rPr lang="en-US" altLang="zh-CN" b="0" dirty="0" err="1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Cert</a:t>
            </a:r>
            <a:r>
              <a:rPr lang="en-US" altLang="zh-CN" b="0" baseline="-25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B</a:t>
            </a:r>
            <a:r>
              <a:rPr lang="en-US" altLang="zh-CN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Line 128"/>
          <p:cNvSpPr>
            <a:spLocks noChangeShapeType="1"/>
          </p:cNvSpPr>
          <p:nvPr/>
        </p:nvSpPr>
        <p:spPr bwMode="auto">
          <a:xfrm>
            <a:off x="2794000" y="4951412"/>
            <a:ext cx="3530600" cy="1588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59125" y="4473575"/>
            <a:ext cx="325596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ZKP</a:t>
            </a:r>
            <a:r>
              <a:rPr lang="en-US" altLang="zh-CN" sz="2000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[</a:t>
            </a:r>
            <a:r>
              <a:rPr lang="en-US" altLang="zh-CN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 (PK,C</a:t>
            </a:r>
            <a:r>
              <a:rPr lang="en-US" altLang="zh-CN" b="0" baseline="-2500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B</a:t>
            </a:r>
            <a:r>
              <a:rPr lang="en-US" altLang="zh-CN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) </a:t>
            </a:r>
            <a:r>
              <a:rPr lang="en-US" altLang="zh-CN" sz="2800" b="0" baseline="200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pitchFamily="2" charset="-122"/>
              </a:rPr>
              <a:t>]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Line 128"/>
          <p:cNvSpPr>
            <a:spLocks noChangeShapeType="1"/>
          </p:cNvSpPr>
          <p:nvPr/>
        </p:nvSpPr>
        <p:spPr bwMode="auto">
          <a:xfrm>
            <a:off x="2794000" y="4287837"/>
            <a:ext cx="3530600" cy="1588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3886200"/>
            <a:ext cx="4114800" cy="1239837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381000" y="2971800"/>
            <a:ext cx="8534400" cy="706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800" dirty="0" err="1" smtClean="0">
                <a:ea typeface="宋体" pitchFamily="2" charset="-122"/>
              </a:rPr>
              <a:t>L</a:t>
            </a:r>
            <a:r>
              <a:rPr lang="en-US" altLang="zh-CN" sz="1800" baseline="30000" dirty="0" err="1" smtClean="0">
                <a:ea typeface="宋体" pitchFamily="2" charset="-122"/>
              </a:rPr>
              <a:t>ComCert</a:t>
            </a:r>
            <a:r>
              <a:rPr lang="en-US" altLang="zh-CN" sz="1800" b="0" dirty="0" smtClean="0">
                <a:ea typeface="宋体" pitchFamily="2" charset="-122"/>
              </a:rPr>
              <a:t>  = { x=(PK,C) </a:t>
            </a:r>
            <a:r>
              <a:rPr lang="en-US" altLang="zh-CN" sz="1800" b="0" dirty="0" err="1" smtClean="0">
                <a:ea typeface="宋体" pitchFamily="2" charset="-122"/>
              </a:rPr>
              <a:t>s.t.</a:t>
            </a:r>
            <a:r>
              <a:rPr lang="en-US" altLang="zh-CN" sz="1800" b="0" dirty="0" smtClean="0">
                <a:ea typeface="宋体" pitchFamily="2" charset="-122"/>
              </a:rPr>
              <a:t> </a:t>
            </a:r>
            <a:r>
              <a:rPr lang="en-US" altLang="zh-CN" sz="1800" b="0" dirty="0" smtClean="0">
                <a:ea typeface="宋体" pitchFamily="2" charset="-122"/>
                <a:sym typeface="Symbol"/>
              </a:rPr>
              <a:t> w=(</a:t>
            </a:r>
            <a:r>
              <a:rPr lang="en-US" altLang="zh-CN" sz="1800" b="0" dirty="0" err="1" smtClean="0">
                <a:ea typeface="宋体" pitchFamily="2" charset="-122"/>
                <a:sym typeface="Symbol"/>
              </a:rPr>
              <a:t>cert,dec</a:t>
            </a:r>
            <a:r>
              <a:rPr lang="en-US" altLang="zh-CN" sz="1800" b="0" dirty="0" smtClean="0">
                <a:ea typeface="宋体" pitchFamily="2" charset="-122"/>
                <a:sym typeface="Symbol"/>
              </a:rPr>
              <a:t>)  </a:t>
            </a:r>
            <a:r>
              <a:rPr lang="en-US" altLang="zh-CN" sz="1800" b="0" dirty="0" err="1" smtClean="0">
                <a:ea typeface="宋体" pitchFamily="2" charset="-122"/>
                <a:sym typeface="Symbol"/>
              </a:rPr>
              <a:t>s.t.</a:t>
            </a:r>
            <a:endParaRPr lang="en-US" altLang="zh-CN" sz="1800" b="0" dirty="0" smtClean="0">
              <a:ea typeface="宋体" pitchFamily="2" charset="-122"/>
              <a:sym typeface="Symbol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               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Ver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(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PK,cert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)=1  and   Decommit(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C,cert,dec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)=1  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err="1" smtClean="0">
                <a:ea typeface="宋体" pitchFamily="2" charset="-122"/>
              </a:rPr>
              <a:t>KeyGen</a:t>
            </a:r>
            <a:r>
              <a:rPr lang="en-US" altLang="zh-CN" sz="2000" b="0" kern="0" dirty="0" smtClean="0">
                <a:ea typeface="宋体" pitchFamily="2" charset="-122"/>
              </a:rPr>
              <a:t> 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  PK + (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A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B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C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,…)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[unforgeable cert. scheme]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16405" name="Oval 6"/>
          <p:cNvSpPr>
            <a:spLocks noChangeArrowheads="1"/>
          </p:cNvSpPr>
          <p:nvPr/>
        </p:nvSpPr>
        <p:spPr bwMode="auto">
          <a:xfrm>
            <a:off x="3463925" y="1570038"/>
            <a:ext cx="422275" cy="461962"/>
          </a:xfrm>
          <a:prstGeom prst="ellipse">
            <a:avLst/>
          </a:prstGeom>
          <a:noFill/>
          <a:ln w="38100" algn="ctr">
            <a:solidFill>
              <a:srgbClr val="66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406" name="Oval 33"/>
          <p:cNvSpPr>
            <a:spLocks noChangeArrowheads="1"/>
          </p:cNvSpPr>
          <p:nvPr/>
        </p:nvSpPr>
        <p:spPr bwMode="auto">
          <a:xfrm>
            <a:off x="3132138" y="2187575"/>
            <a:ext cx="677862" cy="444500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4" grpId="0"/>
      <p:bldP spid="25" grpId="0" animBg="1"/>
      <p:bldP spid="26" grpId="0"/>
      <p:bldP spid="27" grpId="0" animBg="1"/>
      <p:bldP spid="28" grpId="0" animBg="1"/>
      <p:bldP spid="16405" grpId="0" animBg="1"/>
      <p:bldP spid="164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077200" cy="755650"/>
          </a:xfrm>
        </p:spPr>
        <p:txBody>
          <a:bodyPr/>
          <a:lstStyle/>
          <a:p>
            <a:pPr algn="ctr" eaLnBrk="1" hangingPunct="1"/>
            <a:r>
              <a:rPr lang="en-US" altLang="zh-CN" sz="2800" smtClean="0">
                <a:ea typeface="宋体" pitchFamily="2" charset="-122"/>
              </a:rPr>
              <a:t>Covert Authentication</a:t>
            </a:r>
            <a:br>
              <a:rPr lang="en-US" altLang="zh-CN" sz="2800" smtClean="0">
                <a:ea typeface="宋体" pitchFamily="2" charset="-122"/>
              </a:rPr>
            </a:br>
            <a:r>
              <a:rPr lang="en-US" altLang="zh-CN" sz="2400" smtClean="0">
                <a:ea typeface="宋体" pitchFamily="2" charset="-122"/>
              </a:rPr>
              <a:t>Protocol Idea: (1) Use a “typical” Group Signature Sch.</a:t>
            </a:r>
            <a:endParaRPr lang="en-US" altLang="zh-CN" sz="1600" smtClean="0">
              <a:ea typeface="宋体" pitchFamily="2" charset="-122"/>
            </a:endParaRPr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81000" y="1524000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A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8442325" y="1447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B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17413" name="Rectangle 34"/>
          <p:cNvSpPr>
            <a:spLocks noChangeArrowheads="1"/>
          </p:cNvSpPr>
          <p:nvPr/>
        </p:nvSpPr>
        <p:spPr bwMode="auto">
          <a:xfrm>
            <a:off x="3417888" y="1579563"/>
            <a:ext cx="21739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C</a:t>
            </a:r>
            <a:r>
              <a:rPr lang="en-US" altLang="zh-CN" sz="1800" baseline="-25000" dirty="0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 = COM(</a:t>
            </a:r>
            <a:r>
              <a:rPr lang="en-US" altLang="zh-CN" sz="1800" b="0" dirty="0" err="1"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7414" name="Rectangle 30"/>
          <p:cNvSpPr>
            <a:spLocks noChangeArrowheads="1"/>
          </p:cNvSpPr>
          <p:nvPr/>
        </p:nvSpPr>
        <p:spPr bwMode="auto">
          <a:xfrm>
            <a:off x="7162800" y="1493838"/>
            <a:ext cx="1370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ea typeface="宋体" pitchFamily="2" charset="-122"/>
              </a:rPr>
              <a:t>B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7415" name="Rectangle 18"/>
          <p:cNvSpPr>
            <a:spLocks noChangeArrowheads="1"/>
          </p:cNvSpPr>
          <p:nvPr/>
        </p:nvSpPr>
        <p:spPr bwMode="auto">
          <a:xfrm>
            <a:off x="661988" y="1573213"/>
            <a:ext cx="13853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(</a:t>
            </a:r>
            <a:r>
              <a:rPr lang="en-US" altLang="zh-CN" sz="1800" b="0" dirty="0" err="1"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20" name="Line 128"/>
          <p:cNvSpPr>
            <a:spLocks noChangeShapeType="1"/>
          </p:cNvSpPr>
          <p:nvPr/>
        </p:nvSpPr>
        <p:spPr bwMode="auto">
          <a:xfrm>
            <a:off x="2794000" y="2624138"/>
            <a:ext cx="3530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59125" y="2166938"/>
            <a:ext cx="325596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ea typeface="宋体" pitchFamily="2" charset="-122"/>
              </a:rPr>
              <a:t>ZKP</a:t>
            </a:r>
            <a:r>
              <a:rPr lang="en-US" altLang="zh-CN" sz="2000" b="0" dirty="0">
                <a:ea typeface="宋体" pitchFamily="2" charset="-122"/>
              </a:rPr>
              <a:t>[</a:t>
            </a:r>
            <a:r>
              <a:rPr lang="en-US" altLang="zh-CN" b="0" dirty="0">
                <a:ea typeface="宋体" pitchFamily="2" charset="-122"/>
              </a:rPr>
              <a:t> (PK,C</a:t>
            </a:r>
            <a:r>
              <a:rPr lang="en-US" altLang="zh-CN" baseline="-25000" dirty="0">
                <a:ea typeface="宋体" pitchFamily="2" charset="-122"/>
              </a:rPr>
              <a:t>A</a:t>
            </a:r>
            <a:r>
              <a:rPr lang="en-US" altLang="zh-CN" b="0" dirty="0">
                <a:ea typeface="宋体" pitchFamily="2" charset="-122"/>
              </a:rPr>
              <a:t>) </a:t>
            </a:r>
            <a:r>
              <a:rPr lang="en-US" altLang="zh-CN" sz="2800" b="0" baseline="2000" dirty="0"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>
            <a:off x="2794000" y="1981200"/>
            <a:ext cx="3530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Rectangle 2"/>
          <p:cNvSpPr>
            <a:spLocks noChangeArrowheads="1"/>
          </p:cNvSpPr>
          <p:nvPr/>
        </p:nvSpPr>
        <p:spPr bwMode="auto">
          <a:xfrm>
            <a:off x="2514600" y="1524000"/>
            <a:ext cx="4114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err="1" smtClean="0">
                <a:ea typeface="宋体" pitchFamily="2" charset="-122"/>
              </a:rPr>
              <a:t>KeyGen</a:t>
            </a:r>
            <a:r>
              <a:rPr lang="en-US" altLang="zh-CN" sz="2000" b="0" kern="0" dirty="0" smtClean="0">
                <a:ea typeface="宋体" pitchFamily="2" charset="-122"/>
              </a:rPr>
              <a:t> 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  PK + (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A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B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C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,…)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[unforgeable cert. scheme]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17423" name="Oval 33"/>
          <p:cNvSpPr>
            <a:spLocks noChangeArrowheads="1"/>
          </p:cNvSpPr>
          <p:nvPr/>
        </p:nvSpPr>
        <p:spPr bwMode="auto">
          <a:xfrm>
            <a:off x="3132138" y="2187575"/>
            <a:ext cx="677862" cy="444500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" name="Line 128"/>
          <p:cNvSpPr>
            <a:spLocks noChangeShapeType="1"/>
          </p:cNvSpPr>
          <p:nvPr/>
        </p:nvSpPr>
        <p:spPr bwMode="auto">
          <a:xfrm>
            <a:off x="914400" y="4038600"/>
            <a:ext cx="1803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130"/>
          <p:cNvSpPr txBox="1">
            <a:spLocks noChangeArrowheads="1"/>
          </p:cNvSpPr>
          <p:nvPr/>
        </p:nvSpPr>
        <p:spPr bwMode="auto">
          <a:xfrm>
            <a:off x="457200" y="3805238"/>
            <a:ext cx="369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P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2" name="Text Box 131"/>
          <p:cNvSpPr txBox="1">
            <a:spLocks noChangeArrowheads="1"/>
          </p:cNvSpPr>
          <p:nvPr/>
        </p:nvSpPr>
        <p:spPr bwMode="auto">
          <a:xfrm>
            <a:off x="3052763" y="3725863"/>
            <a:ext cx="3119437" cy="11464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ZKP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w witness for x in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then  b</a:t>
            </a:r>
            <a:r>
              <a:rPr lang="en-US" altLang="zh-CN" b="0" baseline="-25000" dirty="0" smtClean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 1, o/w  b</a:t>
            </a:r>
            <a:r>
              <a:rPr lang="en-US" altLang="zh-CN" b="0" baseline="-25000" dirty="0" smtClean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 0</a:t>
            </a:r>
          </a:p>
        </p:txBody>
      </p:sp>
      <p:sp>
        <p:nvSpPr>
          <p:cNvPr id="43" name="Text Box 130"/>
          <p:cNvSpPr txBox="1">
            <a:spLocks noChangeArrowheads="1"/>
          </p:cNvSpPr>
          <p:nvPr/>
        </p:nvSpPr>
        <p:spPr bwMode="auto">
          <a:xfrm>
            <a:off x="8289925" y="38052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V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6" name="Text Box 130"/>
          <p:cNvSpPr txBox="1">
            <a:spLocks noChangeArrowheads="1"/>
          </p:cNvSpPr>
          <p:nvPr/>
        </p:nvSpPr>
        <p:spPr bwMode="auto">
          <a:xfrm>
            <a:off x="6986588" y="4587875"/>
            <a:ext cx="328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919913" y="4572000"/>
            <a:ext cx="395287" cy="444500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549275" y="3000661"/>
            <a:ext cx="7908925" cy="5455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ZKP (for non-trivial L) makes a protocol </a:t>
            </a:r>
            <a:r>
              <a:rPr lang="en-US" altLang="zh-CN" sz="1800" b="0" i="1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inherently</a:t>
            </a:r>
            <a:r>
              <a:rPr lang="en-US" altLang="zh-CN" sz="18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 non-covert !</a:t>
            </a:r>
          </a:p>
        </p:txBody>
      </p:sp>
      <p:sp>
        <p:nvSpPr>
          <p:cNvPr id="17431" name="Rectangle 59"/>
          <p:cNvSpPr>
            <a:spLocks noChangeArrowheads="1"/>
          </p:cNvSpPr>
          <p:nvPr/>
        </p:nvSpPr>
        <p:spPr bwMode="auto">
          <a:xfrm>
            <a:off x="1190625" y="3668713"/>
            <a:ext cx="132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witness w</a:t>
            </a:r>
            <a:endParaRPr lang="en-US" altLang="en-US" sz="1800"/>
          </a:p>
        </p:txBody>
      </p:sp>
      <p:sp>
        <p:nvSpPr>
          <p:cNvPr id="17432" name="Rectangle 60"/>
          <p:cNvSpPr>
            <a:spLocks noChangeArrowheads="1"/>
          </p:cNvSpPr>
          <p:nvPr/>
        </p:nvSpPr>
        <p:spPr bwMode="auto">
          <a:xfrm>
            <a:off x="6496050" y="3657600"/>
            <a:ext cx="158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statement x</a:t>
            </a:r>
            <a:endParaRPr lang="en-US" altLang="en-US" sz="1800" dirty="0"/>
          </a:p>
        </p:txBody>
      </p:sp>
      <p:sp>
        <p:nvSpPr>
          <p:cNvPr id="17433" name="Rectangle 61"/>
          <p:cNvSpPr>
            <a:spLocks noChangeArrowheads="1"/>
          </p:cNvSpPr>
          <p:nvPr/>
        </p:nvSpPr>
        <p:spPr bwMode="auto">
          <a:xfrm>
            <a:off x="1143000" y="4025900"/>
            <a:ext cx="1597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= (cert,dec)</a:t>
            </a:r>
            <a:endParaRPr lang="en-US" altLang="en-US" sz="1800"/>
          </a:p>
        </p:txBody>
      </p:sp>
      <p:sp>
        <p:nvSpPr>
          <p:cNvPr id="17434" name="Rectangle 62"/>
          <p:cNvSpPr>
            <a:spLocks noChangeArrowheads="1"/>
          </p:cNvSpPr>
          <p:nvPr/>
        </p:nvSpPr>
        <p:spPr bwMode="auto">
          <a:xfrm>
            <a:off x="6705600" y="4025900"/>
            <a:ext cx="1209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= (PK,C)</a:t>
            </a:r>
            <a:endParaRPr lang="en-US" altLang="en-US" sz="1800"/>
          </a:p>
        </p:txBody>
      </p:sp>
      <p:sp>
        <p:nvSpPr>
          <p:cNvPr id="64" name="Line 128"/>
          <p:cNvSpPr>
            <a:spLocks noChangeShapeType="1"/>
          </p:cNvSpPr>
          <p:nvPr/>
        </p:nvSpPr>
        <p:spPr bwMode="auto">
          <a:xfrm flipH="1" flipV="1">
            <a:off x="6343650" y="4038600"/>
            <a:ext cx="17335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128"/>
          <p:cNvSpPr>
            <a:spLocks noChangeShapeType="1"/>
          </p:cNvSpPr>
          <p:nvPr/>
        </p:nvSpPr>
        <p:spPr bwMode="auto">
          <a:xfrm flipH="1">
            <a:off x="6553200" y="4964113"/>
            <a:ext cx="1295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077200" cy="7556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dirty="0" smtClean="0">
                <a:ea typeface="宋体" pitchFamily="2" charset="-122"/>
              </a:rPr>
              <a:t>Covert Authentication</a:t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Protocol Idea: (2) Replace ZKP by Covert COT </a:t>
            </a:r>
            <a:r>
              <a:rPr lang="en-US" altLang="zh-CN" sz="2400" dirty="0" smtClean="0">
                <a:solidFill>
                  <a:srgbClr val="006666"/>
                </a:solidFill>
                <a:ea typeface="宋体" pitchFamily="2" charset="-122"/>
              </a:rPr>
              <a:t>for </a:t>
            </a:r>
            <a:r>
              <a:rPr lang="en-US" altLang="zh-CN" sz="2000" b="1" dirty="0" err="1" smtClean="0">
                <a:solidFill>
                  <a:srgbClr val="006666"/>
                </a:solidFill>
                <a:latin typeface="+mn-lt"/>
                <a:ea typeface="宋体" pitchFamily="2" charset="-122"/>
              </a:rPr>
              <a:t>L</a:t>
            </a:r>
            <a:r>
              <a:rPr lang="en-US" altLang="zh-CN" sz="2000" b="1" baseline="30000" dirty="0" err="1" smtClean="0">
                <a:solidFill>
                  <a:srgbClr val="006666"/>
                </a:solidFill>
                <a:latin typeface="+mn-lt"/>
                <a:ea typeface="宋体" pitchFamily="2" charset="-122"/>
              </a:rPr>
              <a:t>GrSig</a:t>
            </a:r>
            <a:endParaRPr lang="en-US" altLang="zh-CN" sz="1600" b="1" baseline="30000" dirty="0" smtClean="0">
              <a:latin typeface="+mn-lt"/>
              <a:ea typeface="宋体" pitchFamily="2" charset="-122"/>
            </a:endParaRPr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81000" y="1524000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8442325" y="1447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8437" name="Rectangle 34"/>
          <p:cNvSpPr>
            <a:spLocks noChangeArrowheads="1"/>
          </p:cNvSpPr>
          <p:nvPr/>
        </p:nvSpPr>
        <p:spPr bwMode="auto">
          <a:xfrm>
            <a:off x="3417888" y="1579563"/>
            <a:ext cx="21739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C</a:t>
            </a:r>
            <a:r>
              <a:rPr lang="en-US" altLang="zh-CN" sz="1800" baseline="-25000" dirty="0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 = COM(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438" name="Rectangle 30"/>
          <p:cNvSpPr>
            <a:spLocks noChangeArrowheads="1"/>
          </p:cNvSpPr>
          <p:nvPr/>
        </p:nvSpPr>
        <p:spPr bwMode="auto">
          <a:xfrm>
            <a:off x="7162800" y="1493838"/>
            <a:ext cx="1382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439" name="Rectangle 18"/>
          <p:cNvSpPr>
            <a:spLocks noChangeArrowheads="1"/>
          </p:cNvSpPr>
          <p:nvPr/>
        </p:nvSpPr>
        <p:spPr bwMode="auto">
          <a:xfrm>
            <a:off x="673100" y="1573213"/>
            <a:ext cx="13853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20" name="Line 128"/>
          <p:cNvSpPr>
            <a:spLocks noChangeShapeType="1"/>
          </p:cNvSpPr>
          <p:nvPr/>
        </p:nvSpPr>
        <p:spPr bwMode="auto">
          <a:xfrm>
            <a:off x="2794000" y="2624138"/>
            <a:ext cx="3530600" cy="1587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33725" y="2166938"/>
            <a:ext cx="31702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COT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[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 (PK,C</a:t>
            </a:r>
            <a:r>
              <a:rPr lang="en-US" altLang="zh-CN" baseline="-25000" dirty="0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) </a:t>
            </a:r>
            <a:r>
              <a:rPr lang="en-US" altLang="zh-CN" sz="2800" b="0" baseline="2000" dirty="0">
                <a:solidFill>
                  <a:srgbClr val="000066"/>
                </a:solidFill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solidFill>
                  <a:srgbClr val="000066"/>
                </a:solidFill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>
            <a:off x="2794000" y="1981200"/>
            <a:ext cx="35306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2"/>
          <p:cNvSpPr>
            <a:spLocks noChangeArrowheads="1"/>
          </p:cNvSpPr>
          <p:nvPr/>
        </p:nvSpPr>
        <p:spPr bwMode="auto">
          <a:xfrm>
            <a:off x="2514600" y="1524000"/>
            <a:ext cx="4114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err="1" smtClean="0">
                <a:ea typeface="宋体" pitchFamily="2" charset="-122"/>
              </a:rPr>
              <a:t>KeyGen</a:t>
            </a:r>
            <a:r>
              <a:rPr lang="en-US" altLang="zh-CN" sz="2000" b="0" kern="0" dirty="0" smtClean="0">
                <a:ea typeface="宋体" pitchFamily="2" charset="-122"/>
              </a:rPr>
              <a:t> 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  PK + (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A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B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C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,…)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[unforgeable cert. scheme]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61" name="Text Box 131"/>
          <p:cNvSpPr txBox="1">
            <a:spLocks noChangeArrowheads="1"/>
          </p:cNvSpPr>
          <p:nvPr/>
        </p:nvSpPr>
        <p:spPr bwMode="auto">
          <a:xfrm>
            <a:off x="3057525" y="3722688"/>
            <a:ext cx="3114675" cy="12772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dirty="0" smtClean="0"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smtClean="0">
                <a:latin typeface="Verdana" pitchFamily="34" charset="0"/>
                <a:ea typeface="宋体" pitchFamily="2" charset="-122"/>
              </a:rPr>
              <a:t>COT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w witness for x in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 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</a:t>
            </a:r>
            <a:endParaRPr lang="en-US" altLang="zh-CN" sz="300" b="0" dirty="0">
              <a:latin typeface="Verdana" pitchFamily="34" charset="0"/>
              <a:ea typeface="宋体" pitchFamily="2" charset="-122"/>
            </a:endParaRPr>
          </a:p>
          <a:p>
            <a:pPr algn="ctr">
              <a:lnSpc>
                <a:spcPct val="200000"/>
              </a:lnSpc>
              <a:defRPr/>
            </a:pPr>
            <a:endParaRPr lang="en-US" altLang="zh-CN" sz="3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4" name="Line 128"/>
          <p:cNvSpPr>
            <a:spLocks noChangeShapeType="1"/>
          </p:cNvSpPr>
          <p:nvPr/>
        </p:nvSpPr>
        <p:spPr bwMode="auto">
          <a:xfrm flipH="1">
            <a:off x="1065213" y="4991100"/>
            <a:ext cx="1601787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Rectangle 64"/>
          <p:cNvSpPr>
            <a:spLocks noChangeArrowheads="1"/>
          </p:cNvSpPr>
          <p:nvPr/>
        </p:nvSpPr>
        <p:spPr bwMode="auto">
          <a:xfrm>
            <a:off x="1371600" y="4586288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H="1">
            <a:off x="6553200" y="4976813"/>
            <a:ext cx="1295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Rectangle 66"/>
          <p:cNvSpPr>
            <a:spLocks noChangeArrowheads="1"/>
          </p:cNvSpPr>
          <p:nvPr/>
        </p:nvSpPr>
        <p:spPr bwMode="auto">
          <a:xfrm>
            <a:off x="7092950" y="4572000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K</a:t>
            </a:r>
            <a:r>
              <a:rPr lang="en-US" altLang="zh-CN" sz="1800" baseline="-25000">
                <a:ea typeface="宋体" pitchFamily="2" charset="-122"/>
              </a:rPr>
              <a:t>S</a:t>
            </a:r>
            <a:endParaRPr lang="en-US" altLang="en-US" sz="1800"/>
          </a:p>
        </p:txBody>
      </p:sp>
      <p:sp>
        <p:nvSpPr>
          <p:cNvPr id="69" name="Line 128"/>
          <p:cNvSpPr>
            <a:spLocks noChangeShapeType="1"/>
          </p:cNvSpPr>
          <p:nvPr/>
        </p:nvSpPr>
        <p:spPr bwMode="auto">
          <a:xfrm>
            <a:off x="914400" y="4038600"/>
            <a:ext cx="1803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130"/>
          <p:cNvSpPr txBox="1">
            <a:spLocks noChangeArrowheads="1"/>
          </p:cNvSpPr>
          <p:nvPr/>
        </p:nvSpPr>
        <p:spPr bwMode="auto">
          <a:xfrm>
            <a:off x="457200" y="38052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8456" name="Rectangle 70"/>
          <p:cNvSpPr>
            <a:spLocks noChangeArrowheads="1"/>
          </p:cNvSpPr>
          <p:nvPr/>
        </p:nvSpPr>
        <p:spPr bwMode="auto">
          <a:xfrm>
            <a:off x="1190625" y="3668713"/>
            <a:ext cx="132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witness w</a:t>
            </a:r>
            <a:endParaRPr lang="en-US" altLang="en-US" sz="1800"/>
          </a:p>
        </p:txBody>
      </p:sp>
      <p:sp>
        <p:nvSpPr>
          <p:cNvPr id="18457" name="Rectangle 71"/>
          <p:cNvSpPr>
            <a:spLocks noChangeArrowheads="1"/>
          </p:cNvSpPr>
          <p:nvPr/>
        </p:nvSpPr>
        <p:spPr bwMode="auto">
          <a:xfrm>
            <a:off x="1143000" y="4025900"/>
            <a:ext cx="1597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= (cert,dec)</a:t>
            </a:r>
            <a:endParaRPr lang="en-US" altLang="en-US" sz="1800"/>
          </a:p>
        </p:txBody>
      </p:sp>
      <p:sp>
        <p:nvSpPr>
          <p:cNvPr id="73" name="Text Box 130"/>
          <p:cNvSpPr txBox="1">
            <a:spLocks noChangeArrowheads="1"/>
          </p:cNvSpPr>
          <p:nvPr/>
        </p:nvSpPr>
        <p:spPr bwMode="auto">
          <a:xfrm>
            <a:off x="8289925" y="38052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H="1" flipV="1">
            <a:off x="6343650" y="4038600"/>
            <a:ext cx="17335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Rectangle 74"/>
          <p:cNvSpPr>
            <a:spLocks noChangeArrowheads="1"/>
          </p:cNvSpPr>
          <p:nvPr/>
        </p:nvSpPr>
        <p:spPr bwMode="auto">
          <a:xfrm>
            <a:off x="6496050" y="3657600"/>
            <a:ext cx="158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>
                <a:ea typeface="宋体" pitchFamily="2" charset="-122"/>
              </a:rPr>
              <a:t>statement x</a:t>
            </a:r>
            <a:endParaRPr lang="en-US" altLang="en-US" sz="1800"/>
          </a:p>
        </p:txBody>
      </p:sp>
      <p:sp>
        <p:nvSpPr>
          <p:cNvPr id="18461" name="Rectangle 75"/>
          <p:cNvSpPr>
            <a:spLocks noChangeArrowheads="1"/>
          </p:cNvSpPr>
          <p:nvPr/>
        </p:nvSpPr>
        <p:spPr bwMode="auto">
          <a:xfrm>
            <a:off x="6705600" y="4025900"/>
            <a:ext cx="1209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= (PK,C)</a:t>
            </a:r>
            <a:endParaRPr lang="en-US" altLang="en-US" sz="1800"/>
          </a:p>
        </p:txBody>
      </p:sp>
      <p:sp>
        <p:nvSpPr>
          <p:cNvPr id="31" name="Rectangle 64"/>
          <p:cNvSpPr>
            <a:spLocks noChangeArrowheads="1"/>
          </p:cNvSpPr>
          <p:nvPr/>
        </p:nvSpPr>
        <p:spPr bwMode="auto">
          <a:xfrm>
            <a:off x="1728179" y="4584700"/>
            <a:ext cx="888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1800" b="0" dirty="0" smtClean="0">
                <a:ea typeface="宋体" pitchFamily="2" charset="-122"/>
              </a:rPr>
              <a:t>&amp; </a:t>
            </a: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r>
              <a:rPr lang="en-US" altLang="zh-CN" sz="1800" b="0" dirty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812845" y="4572000"/>
            <a:ext cx="777955" cy="444500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76200" y="5334000"/>
            <a:ext cx="8915400" cy="685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Covertness: (1) In R’s view </a:t>
            </a:r>
            <a:r>
              <a:rPr lang="el-GR" altLang="zh-CN" sz="1800" dirty="0" smtClean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 smtClean="0">
                <a:ea typeface="宋体" pitchFamily="2" charset="-122"/>
              </a:rPr>
              <a:t>COT</a:t>
            </a:r>
            <a:r>
              <a:rPr lang="en-US" altLang="zh-CN" sz="1800" b="0" dirty="0" smtClean="0">
                <a:ea typeface="宋体" pitchFamily="2" charset="-122"/>
              </a:rPr>
              <a:t>  ≈ 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r>
              <a:rPr lang="en-US" altLang="zh-CN" sz="1800" b="0" dirty="0" smtClean="0">
                <a:ea typeface="宋体" pitchFamily="2" charset="-122"/>
              </a:rPr>
              <a:t>[</a:t>
            </a:r>
            <a:r>
              <a:rPr lang="el-GR" altLang="zh-CN" sz="1800" dirty="0" smtClean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 smtClean="0">
                <a:ea typeface="宋体" pitchFamily="2" charset="-122"/>
              </a:rPr>
              <a:t>COT</a:t>
            </a:r>
            <a:r>
              <a:rPr lang="en-US" altLang="zh-CN" sz="1800" b="0" dirty="0" smtClean="0">
                <a:ea typeface="宋体" pitchFamily="2" charset="-122"/>
              </a:rPr>
              <a:t>] if R has no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valid </a:t>
            </a:r>
            <a:r>
              <a:rPr lang="en-US" altLang="zh-CN" sz="1800" kern="0" dirty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 for S’s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x</a:t>
            </a:r>
            <a:endParaRPr lang="en-US" altLang="zh-CN" sz="1800" b="0" dirty="0" smtClean="0">
              <a:ea typeface="宋体" pitchFamily="2" charset="-122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	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   </a:t>
            </a:r>
            <a:r>
              <a:rPr lang="en-US" altLang="zh-CN" sz="16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(2) In S’s view </a:t>
            </a:r>
            <a:r>
              <a:rPr lang="el-GR" altLang="zh-CN" sz="1800" dirty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>
                <a:ea typeface="宋体" pitchFamily="2" charset="-122"/>
              </a:rPr>
              <a:t>COT</a:t>
            </a:r>
            <a:r>
              <a:rPr lang="en-US" altLang="zh-CN" sz="1800" b="0" dirty="0">
                <a:ea typeface="宋体" pitchFamily="2" charset="-122"/>
              </a:rPr>
              <a:t>  ≈  </a:t>
            </a:r>
            <a:r>
              <a:rPr lang="en-US" altLang="zh-CN" sz="1800" dirty="0">
                <a:ea typeface="宋体" pitchFamily="2" charset="-122"/>
              </a:rPr>
              <a:t>$</a:t>
            </a:r>
            <a:r>
              <a:rPr lang="en-US" altLang="zh-CN" sz="1800" b="0" dirty="0">
                <a:ea typeface="宋体" pitchFamily="2" charset="-122"/>
              </a:rPr>
              <a:t>[</a:t>
            </a:r>
            <a:r>
              <a:rPr lang="el-GR" altLang="zh-CN" sz="1800" dirty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>
                <a:ea typeface="宋体" pitchFamily="2" charset="-122"/>
              </a:rPr>
              <a:t>COT</a:t>
            </a:r>
            <a:r>
              <a:rPr lang="en-US" altLang="zh-CN" sz="1800" b="0" dirty="0" smtClean="0">
                <a:ea typeface="宋体" pitchFamily="2" charset="-122"/>
              </a:rPr>
              <a:t>] for all </a:t>
            </a:r>
            <a:r>
              <a:rPr lang="en-US" altLang="zh-CN" sz="1800" dirty="0" smtClean="0">
                <a:ea typeface="宋体" pitchFamily="2" charset="-122"/>
              </a:rPr>
              <a:t>x</a:t>
            </a:r>
            <a:endParaRPr lang="en-US" altLang="zh-CN" sz="1800" b="0" kern="0" dirty="0" smtClean="0">
              <a:ea typeface="宋体" pitchFamily="2" charset="-122"/>
              <a:sym typeface="Symbol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549275" y="3000661"/>
            <a:ext cx="7908925" cy="5455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Covert Conditional Oblivious Transfer (COT) for L    </a:t>
            </a:r>
            <a:r>
              <a:rPr lang="en-US" altLang="zh-CN" sz="16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(KEM version)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166342" y="3715303"/>
            <a:ext cx="332492" cy="275999"/>
          </a:xfrm>
          <a:prstGeom prst="ellipse">
            <a:avLst/>
          </a:prstGeom>
          <a:noFill/>
          <a:ln w="38100" algn="ctr">
            <a:solidFill>
              <a:srgbClr val="CC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76200" y="6172200"/>
            <a:ext cx="8915400" cy="4572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Strong-soundness:  Efficient extraction of w from covertness-breaking R</a:t>
            </a:r>
          </a:p>
        </p:txBody>
      </p:sp>
    </p:spTree>
    <p:extLst>
      <p:ext uri="{BB962C8B-B14F-4D97-AF65-F5344CB8AC3E}">
        <p14:creationId xmlns:p14="http://schemas.microsoft.com/office/powerpoint/2010/main" val="88067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 animBg="1"/>
      <p:bldP spid="37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077200" cy="7556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dirty="0" smtClean="0">
                <a:ea typeface="宋体" pitchFamily="2" charset="-122"/>
              </a:rPr>
              <a:t>Covert Authentication</a:t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Protocol Idea: (2) Replace ZKP by Covert COT </a:t>
            </a:r>
            <a:r>
              <a:rPr lang="en-US" altLang="zh-CN" sz="2400" dirty="0" smtClean="0">
                <a:solidFill>
                  <a:srgbClr val="006666"/>
                </a:solidFill>
                <a:ea typeface="宋体" pitchFamily="2" charset="-122"/>
              </a:rPr>
              <a:t>for </a:t>
            </a:r>
            <a:r>
              <a:rPr lang="en-US" altLang="zh-CN" sz="2000" b="1" dirty="0" err="1" smtClean="0">
                <a:solidFill>
                  <a:srgbClr val="006666"/>
                </a:solidFill>
                <a:latin typeface="+mn-lt"/>
                <a:ea typeface="宋体" pitchFamily="2" charset="-122"/>
              </a:rPr>
              <a:t>L</a:t>
            </a:r>
            <a:r>
              <a:rPr lang="en-US" altLang="zh-CN" sz="2000" b="1" baseline="30000" dirty="0" err="1" smtClean="0">
                <a:solidFill>
                  <a:srgbClr val="006666"/>
                </a:solidFill>
                <a:latin typeface="+mn-lt"/>
                <a:ea typeface="宋体" pitchFamily="2" charset="-122"/>
              </a:rPr>
              <a:t>GrSig</a:t>
            </a:r>
            <a:endParaRPr lang="en-US" altLang="zh-CN" sz="1600" b="1" baseline="30000" dirty="0" smtClean="0">
              <a:latin typeface="+mn-lt"/>
              <a:ea typeface="宋体" pitchFamily="2" charset="-122"/>
            </a:endParaRPr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81000" y="1524000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8442325" y="1447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8437" name="Rectangle 34"/>
          <p:cNvSpPr>
            <a:spLocks noChangeArrowheads="1"/>
          </p:cNvSpPr>
          <p:nvPr/>
        </p:nvSpPr>
        <p:spPr bwMode="auto">
          <a:xfrm>
            <a:off x="3417888" y="1579563"/>
            <a:ext cx="21739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C</a:t>
            </a:r>
            <a:r>
              <a:rPr lang="en-US" altLang="zh-CN" sz="1800" baseline="-25000" dirty="0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 = COM(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438" name="Rectangle 30"/>
          <p:cNvSpPr>
            <a:spLocks noChangeArrowheads="1"/>
          </p:cNvSpPr>
          <p:nvPr/>
        </p:nvSpPr>
        <p:spPr bwMode="auto">
          <a:xfrm>
            <a:off x="7162800" y="1493838"/>
            <a:ext cx="1382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439" name="Rectangle 18"/>
          <p:cNvSpPr>
            <a:spLocks noChangeArrowheads="1"/>
          </p:cNvSpPr>
          <p:nvPr/>
        </p:nvSpPr>
        <p:spPr bwMode="auto">
          <a:xfrm>
            <a:off x="673100" y="1573213"/>
            <a:ext cx="13853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20" name="Line 128"/>
          <p:cNvSpPr>
            <a:spLocks noChangeShapeType="1"/>
          </p:cNvSpPr>
          <p:nvPr/>
        </p:nvSpPr>
        <p:spPr bwMode="auto">
          <a:xfrm>
            <a:off x="2794000" y="2624138"/>
            <a:ext cx="3530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33725" y="2166938"/>
            <a:ext cx="31702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COT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[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 (PK,C</a:t>
            </a:r>
            <a:r>
              <a:rPr lang="en-US" altLang="zh-CN" baseline="-25000" dirty="0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) </a:t>
            </a:r>
            <a:r>
              <a:rPr lang="en-US" altLang="zh-CN" sz="2800" b="0" baseline="2000" dirty="0">
                <a:solidFill>
                  <a:srgbClr val="000066"/>
                </a:solidFill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solidFill>
                  <a:srgbClr val="000066"/>
                </a:solidFill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>
            <a:off x="2794000" y="1981200"/>
            <a:ext cx="35306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2"/>
          <p:cNvSpPr>
            <a:spLocks noChangeArrowheads="1"/>
          </p:cNvSpPr>
          <p:nvPr/>
        </p:nvSpPr>
        <p:spPr bwMode="auto">
          <a:xfrm>
            <a:off x="2514600" y="1524000"/>
            <a:ext cx="4114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err="1" smtClean="0">
                <a:ea typeface="宋体" pitchFamily="2" charset="-122"/>
              </a:rPr>
              <a:t>KeyGen</a:t>
            </a:r>
            <a:r>
              <a:rPr lang="en-US" altLang="zh-CN" sz="2000" b="0" kern="0" dirty="0" smtClean="0">
                <a:ea typeface="宋体" pitchFamily="2" charset="-122"/>
              </a:rPr>
              <a:t> 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  PK + (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A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B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C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,…)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[unforgeable cert. scheme]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61" name="Text Box 131"/>
          <p:cNvSpPr txBox="1">
            <a:spLocks noChangeArrowheads="1"/>
          </p:cNvSpPr>
          <p:nvPr/>
        </p:nvSpPr>
        <p:spPr bwMode="auto">
          <a:xfrm>
            <a:off x="3057525" y="3722688"/>
            <a:ext cx="3114675" cy="12772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dirty="0" smtClean="0"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smtClean="0">
                <a:latin typeface="Verdana" pitchFamily="34" charset="0"/>
                <a:ea typeface="宋体" pitchFamily="2" charset="-122"/>
              </a:rPr>
              <a:t>COT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w witness for x in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 </a:t>
            </a:r>
            <a:r>
              <a:rPr lang="en-US" altLang="zh-CN" b="0" dirty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</a:t>
            </a:r>
            <a:endParaRPr lang="en-US" altLang="zh-CN" sz="300" b="0" dirty="0">
              <a:latin typeface="Verdana" pitchFamily="34" charset="0"/>
              <a:ea typeface="宋体" pitchFamily="2" charset="-122"/>
            </a:endParaRPr>
          </a:p>
          <a:p>
            <a:pPr algn="ctr">
              <a:lnSpc>
                <a:spcPct val="200000"/>
              </a:lnSpc>
              <a:defRPr/>
            </a:pPr>
            <a:endParaRPr lang="en-US" altLang="zh-CN" sz="3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4" name="Line 128"/>
          <p:cNvSpPr>
            <a:spLocks noChangeShapeType="1"/>
          </p:cNvSpPr>
          <p:nvPr/>
        </p:nvSpPr>
        <p:spPr bwMode="auto">
          <a:xfrm flipH="1">
            <a:off x="1065213" y="4991100"/>
            <a:ext cx="1601787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Rectangle 64"/>
          <p:cNvSpPr>
            <a:spLocks noChangeArrowheads="1"/>
          </p:cNvSpPr>
          <p:nvPr/>
        </p:nvSpPr>
        <p:spPr bwMode="auto">
          <a:xfrm>
            <a:off x="1371600" y="4586288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H="1">
            <a:off x="6553200" y="4976813"/>
            <a:ext cx="1295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Rectangle 66"/>
          <p:cNvSpPr>
            <a:spLocks noChangeArrowheads="1"/>
          </p:cNvSpPr>
          <p:nvPr/>
        </p:nvSpPr>
        <p:spPr bwMode="auto">
          <a:xfrm>
            <a:off x="7092950" y="4572000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K</a:t>
            </a:r>
            <a:r>
              <a:rPr lang="en-US" altLang="zh-CN" sz="1800" baseline="-25000">
                <a:ea typeface="宋体" pitchFamily="2" charset="-122"/>
              </a:rPr>
              <a:t>S</a:t>
            </a:r>
            <a:endParaRPr lang="en-US" altLang="en-US" sz="1800"/>
          </a:p>
        </p:txBody>
      </p:sp>
      <p:sp>
        <p:nvSpPr>
          <p:cNvPr id="69" name="Line 128"/>
          <p:cNvSpPr>
            <a:spLocks noChangeShapeType="1"/>
          </p:cNvSpPr>
          <p:nvPr/>
        </p:nvSpPr>
        <p:spPr bwMode="auto">
          <a:xfrm>
            <a:off x="914400" y="4038600"/>
            <a:ext cx="1803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130"/>
          <p:cNvSpPr txBox="1">
            <a:spLocks noChangeArrowheads="1"/>
          </p:cNvSpPr>
          <p:nvPr/>
        </p:nvSpPr>
        <p:spPr bwMode="auto">
          <a:xfrm>
            <a:off x="457200" y="38052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8456" name="Rectangle 70"/>
          <p:cNvSpPr>
            <a:spLocks noChangeArrowheads="1"/>
          </p:cNvSpPr>
          <p:nvPr/>
        </p:nvSpPr>
        <p:spPr bwMode="auto">
          <a:xfrm>
            <a:off x="1190625" y="3668713"/>
            <a:ext cx="132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witness w</a:t>
            </a:r>
            <a:endParaRPr lang="en-US" altLang="en-US" sz="1800"/>
          </a:p>
        </p:txBody>
      </p:sp>
      <p:sp>
        <p:nvSpPr>
          <p:cNvPr id="18457" name="Rectangle 71"/>
          <p:cNvSpPr>
            <a:spLocks noChangeArrowheads="1"/>
          </p:cNvSpPr>
          <p:nvPr/>
        </p:nvSpPr>
        <p:spPr bwMode="auto">
          <a:xfrm>
            <a:off x="1143000" y="4025900"/>
            <a:ext cx="1597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= (cert,dec)</a:t>
            </a:r>
            <a:endParaRPr lang="en-US" altLang="en-US" sz="1800"/>
          </a:p>
        </p:txBody>
      </p:sp>
      <p:sp>
        <p:nvSpPr>
          <p:cNvPr id="73" name="Text Box 130"/>
          <p:cNvSpPr txBox="1">
            <a:spLocks noChangeArrowheads="1"/>
          </p:cNvSpPr>
          <p:nvPr/>
        </p:nvSpPr>
        <p:spPr bwMode="auto">
          <a:xfrm>
            <a:off x="8289925" y="38052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H="1" flipV="1">
            <a:off x="6343650" y="4038600"/>
            <a:ext cx="17335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Rectangle 74"/>
          <p:cNvSpPr>
            <a:spLocks noChangeArrowheads="1"/>
          </p:cNvSpPr>
          <p:nvPr/>
        </p:nvSpPr>
        <p:spPr bwMode="auto">
          <a:xfrm>
            <a:off x="6496050" y="3657600"/>
            <a:ext cx="158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>
                <a:ea typeface="宋体" pitchFamily="2" charset="-122"/>
              </a:rPr>
              <a:t>statement x</a:t>
            </a:r>
            <a:endParaRPr lang="en-US" altLang="en-US" sz="1800"/>
          </a:p>
        </p:txBody>
      </p:sp>
      <p:sp>
        <p:nvSpPr>
          <p:cNvPr id="18461" name="Rectangle 75"/>
          <p:cNvSpPr>
            <a:spLocks noChangeArrowheads="1"/>
          </p:cNvSpPr>
          <p:nvPr/>
        </p:nvSpPr>
        <p:spPr bwMode="auto">
          <a:xfrm>
            <a:off x="6705600" y="4025900"/>
            <a:ext cx="1209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= (PK,C)</a:t>
            </a:r>
            <a:endParaRPr lang="en-US" altLang="en-US" sz="1800"/>
          </a:p>
        </p:txBody>
      </p:sp>
      <p:sp>
        <p:nvSpPr>
          <p:cNvPr id="31" name="Rectangle 64"/>
          <p:cNvSpPr>
            <a:spLocks noChangeArrowheads="1"/>
          </p:cNvSpPr>
          <p:nvPr/>
        </p:nvSpPr>
        <p:spPr bwMode="auto">
          <a:xfrm>
            <a:off x="1728179" y="4584700"/>
            <a:ext cx="888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1800" b="0" dirty="0" smtClean="0">
                <a:ea typeface="宋体" pitchFamily="2" charset="-122"/>
              </a:rPr>
              <a:t>&amp; </a:t>
            </a: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r>
              <a:rPr lang="en-US" altLang="zh-CN" sz="1800" b="0" dirty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812845" y="4572000"/>
            <a:ext cx="777955" cy="444500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533400" y="5181600"/>
            <a:ext cx="8137525" cy="1371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3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Encryption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Conditional OT (COT)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i="1" kern="0" dirty="0" smtClean="0">
                <a:ea typeface="宋体" pitchFamily="2" charset="-122"/>
                <a:sym typeface="Symbol"/>
              </a:rPr>
              <a:t>Strongly-Sound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COT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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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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Signature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ZK Proof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ZK Proof of Knowledge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166342" y="3715303"/>
            <a:ext cx="332492" cy="275999"/>
          </a:xfrm>
          <a:prstGeom prst="ellipse">
            <a:avLst/>
          </a:prstGeom>
          <a:noFill/>
          <a:ln w="38100" algn="ctr">
            <a:solidFill>
              <a:srgbClr val="CC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549275" y="3000661"/>
            <a:ext cx="7908925" cy="5455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Covert Conditional Oblivious Transfer (COT) for L    </a:t>
            </a:r>
            <a:r>
              <a:rPr lang="en-US" altLang="zh-CN" sz="16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(KEM version)</a:t>
            </a:r>
          </a:p>
        </p:txBody>
      </p:sp>
    </p:spTree>
    <p:extLst>
      <p:ext uri="{BB962C8B-B14F-4D97-AF65-F5344CB8AC3E}">
        <p14:creationId xmlns:p14="http://schemas.microsoft.com/office/powerpoint/2010/main" val="408465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077200" cy="7556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dirty="0" smtClean="0">
                <a:ea typeface="宋体" pitchFamily="2" charset="-122"/>
              </a:rPr>
              <a:t>Covert Authentication</a:t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Full Protocol</a:t>
            </a:r>
            <a:endParaRPr lang="en-US" altLang="zh-CN" sz="1600" b="1" baseline="30000" dirty="0" smtClean="0">
              <a:latin typeface="+mn-lt"/>
              <a:ea typeface="宋体" pitchFamily="2" charset="-122"/>
            </a:endParaRPr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81000" y="1524000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8442325" y="1447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8437" name="Rectangle 34"/>
          <p:cNvSpPr>
            <a:spLocks noChangeArrowheads="1"/>
          </p:cNvSpPr>
          <p:nvPr/>
        </p:nvSpPr>
        <p:spPr bwMode="auto">
          <a:xfrm>
            <a:off x="3417888" y="1579563"/>
            <a:ext cx="21739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C</a:t>
            </a:r>
            <a:r>
              <a:rPr lang="en-US" altLang="zh-CN" sz="1800" baseline="-25000" dirty="0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 = COM(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438" name="Rectangle 30"/>
          <p:cNvSpPr>
            <a:spLocks noChangeArrowheads="1"/>
          </p:cNvSpPr>
          <p:nvPr/>
        </p:nvSpPr>
        <p:spPr bwMode="auto">
          <a:xfrm>
            <a:off x="7162800" y="1493838"/>
            <a:ext cx="1382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439" name="Rectangle 18"/>
          <p:cNvSpPr>
            <a:spLocks noChangeArrowheads="1"/>
          </p:cNvSpPr>
          <p:nvPr/>
        </p:nvSpPr>
        <p:spPr bwMode="auto">
          <a:xfrm>
            <a:off x="673100" y="1573213"/>
            <a:ext cx="13853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20" name="Line 128"/>
          <p:cNvSpPr>
            <a:spLocks noChangeShapeType="1"/>
          </p:cNvSpPr>
          <p:nvPr/>
        </p:nvSpPr>
        <p:spPr bwMode="auto">
          <a:xfrm>
            <a:off x="2794000" y="2624138"/>
            <a:ext cx="3530600" cy="15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33725" y="2166938"/>
            <a:ext cx="31702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COT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[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 (PK,C</a:t>
            </a:r>
            <a:r>
              <a:rPr lang="en-US" altLang="zh-CN" baseline="-25000" dirty="0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) </a:t>
            </a:r>
            <a:r>
              <a:rPr lang="en-US" altLang="zh-CN" sz="2800" b="0" baseline="2000" dirty="0">
                <a:solidFill>
                  <a:srgbClr val="000066"/>
                </a:solidFill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solidFill>
                  <a:srgbClr val="000066"/>
                </a:solidFill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>
            <a:off x="2794000" y="1981200"/>
            <a:ext cx="35306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2"/>
          <p:cNvSpPr>
            <a:spLocks noChangeArrowheads="1"/>
          </p:cNvSpPr>
          <p:nvPr/>
        </p:nvSpPr>
        <p:spPr bwMode="auto">
          <a:xfrm>
            <a:off x="2514600" y="1524000"/>
            <a:ext cx="4114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err="1" smtClean="0">
                <a:ea typeface="宋体" pitchFamily="2" charset="-122"/>
              </a:rPr>
              <a:t>KeyGen</a:t>
            </a:r>
            <a:r>
              <a:rPr lang="en-US" altLang="zh-CN" sz="2000" b="0" kern="0" dirty="0" smtClean="0">
                <a:ea typeface="宋体" pitchFamily="2" charset="-122"/>
              </a:rPr>
              <a:t> 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  PK + (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A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B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C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,…)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[unforgeable cert. scheme]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31" name="Line 128"/>
          <p:cNvSpPr>
            <a:spLocks noChangeShapeType="1"/>
          </p:cNvSpPr>
          <p:nvPr/>
        </p:nvSpPr>
        <p:spPr bwMode="auto">
          <a:xfrm flipH="1">
            <a:off x="1384300" y="2657475"/>
            <a:ext cx="977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Rectangle 64"/>
          <p:cNvSpPr>
            <a:spLocks noChangeArrowheads="1"/>
          </p:cNvSpPr>
          <p:nvPr/>
        </p:nvSpPr>
        <p:spPr bwMode="auto">
          <a:xfrm>
            <a:off x="1668408" y="2252663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A</a:t>
            </a:r>
            <a:r>
              <a:rPr lang="en-US" altLang="zh-CN" sz="1800" baseline="30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34" name="Line 128"/>
          <p:cNvSpPr>
            <a:spLocks noChangeShapeType="1"/>
          </p:cNvSpPr>
          <p:nvPr/>
        </p:nvSpPr>
        <p:spPr bwMode="auto">
          <a:xfrm flipH="1">
            <a:off x="6743700" y="2614613"/>
            <a:ext cx="914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66"/>
          <p:cNvSpPr>
            <a:spLocks noChangeArrowheads="1"/>
          </p:cNvSpPr>
          <p:nvPr/>
        </p:nvSpPr>
        <p:spPr bwMode="auto">
          <a:xfrm>
            <a:off x="6934200" y="2209800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3430588" y="3103563"/>
            <a:ext cx="21675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C</a:t>
            </a:r>
            <a:r>
              <a:rPr lang="en-US" altLang="zh-CN" sz="1800" baseline="-25000" dirty="0" smtClean="0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 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= </a:t>
            </a: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COM(</a:t>
            </a:r>
            <a:r>
              <a:rPr lang="en-US" altLang="zh-CN" sz="1800" b="0" dirty="0" err="1" smtClean="0">
                <a:solidFill>
                  <a:srgbClr val="000066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 smtClean="0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38" name="Line 128"/>
          <p:cNvSpPr>
            <a:spLocks noChangeShapeType="1"/>
          </p:cNvSpPr>
          <p:nvPr/>
        </p:nvSpPr>
        <p:spPr bwMode="auto">
          <a:xfrm>
            <a:off x="2806700" y="4148138"/>
            <a:ext cx="3530600" cy="15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146425" y="3690938"/>
            <a:ext cx="31702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COT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[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 (</a:t>
            </a:r>
            <a:r>
              <a:rPr lang="en-US" altLang="zh-CN" b="0" dirty="0" smtClean="0">
                <a:solidFill>
                  <a:srgbClr val="000066"/>
                </a:solidFill>
                <a:ea typeface="宋体" pitchFamily="2" charset="-122"/>
              </a:rPr>
              <a:t>PK,C</a:t>
            </a:r>
            <a:r>
              <a:rPr lang="en-US" altLang="zh-CN" baseline="-25000" dirty="0" smtClean="0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b="0" dirty="0" smtClean="0">
                <a:solidFill>
                  <a:srgbClr val="000066"/>
                </a:solidFill>
                <a:ea typeface="宋体" pitchFamily="2" charset="-122"/>
              </a:rPr>
              <a:t>) </a:t>
            </a:r>
            <a:r>
              <a:rPr lang="en-US" altLang="zh-CN" sz="2800" b="0" baseline="2000" dirty="0">
                <a:solidFill>
                  <a:srgbClr val="000066"/>
                </a:solidFill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solidFill>
                  <a:srgbClr val="000066"/>
                </a:solidFill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40" name="Line 128"/>
          <p:cNvSpPr>
            <a:spLocks noChangeShapeType="1"/>
          </p:cNvSpPr>
          <p:nvPr/>
        </p:nvSpPr>
        <p:spPr bwMode="auto">
          <a:xfrm>
            <a:off x="2806700" y="3505200"/>
            <a:ext cx="35306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2527300" y="3048000"/>
            <a:ext cx="4114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2" name="Line 128"/>
          <p:cNvSpPr>
            <a:spLocks noChangeShapeType="1"/>
          </p:cNvSpPr>
          <p:nvPr/>
        </p:nvSpPr>
        <p:spPr bwMode="auto">
          <a:xfrm flipH="1">
            <a:off x="1397000" y="4181475"/>
            <a:ext cx="977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64"/>
          <p:cNvSpPr>
            <a:spLocks noChangeArrowheads="1"/>
          </p:cNvSpPr>
          <p:nvPr/>
        </p:nvSpPr>
        <p:spPr bwMode="auto">
          <a:xfrm>
            <a:off x="1681108" y="3776663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A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44" name="Line 128"/>
          <p:cNvSpPr>
            <a:spLocks noChangeShapeType="1"/>
          </p:cNvSpPr>
          <p:nvPr/>
        </p:nvSpPr>
        <p:spPr bwMode="auto">
          <a:xfrm flipH="1">
            <a:off x="6756400" y="4138613"/>
            <a:ext cx="914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66"/>
          <p:cNvSpPr>
            <a:spLocks noChangeArrowheads="1"/>
          </p:cNvSpPr>
          <p:nvPr/>
        </p:nvSpPr>
        <p:spPr bwMode="auto">
          <a:xfrm>
            <a:off x="6946900" y="3733800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49" name="Line 128"/>
          <p:cNvSpPr>
            <a:spLocks noChangeShapeType="1"/>
          </p:cNvSpPr>
          <p:nvPr/>
        </p:nvSpPr>
        <p:spPr bwMode="auto">
          <a:xfrm flipH="1">
            <a:off x="6858000" y="4712732"/>
            <a:ext cx="19812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64"/>
          <p:cNvSpPr>
            <a:spLocks noChangeArrowheads="1"/>
          </p:cNvSpPr>
          <p:nvPr/>
        </p:nvSpPr>
        <p:spPr bwMode="auto">
          <a:xfrm>
            <a:off x="6873875" y="4343400"/>
            <a:ext cx="196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r>
              <a:rPr lang="en-US" altLang="zh-CN" sz="1800" b="0" dirty="0" smtClean="0">
                <a:ea typeface="宋体" pitchFamily="2" charset="-122"/>
              </a:rPr>
              <a:t> = 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r>
              <a:rPr lang="en-US" altLang="zh-CN" sz="1800" b="0" dirty="0" smtClean="0">
                <a:ea typeface="宋体" pitchFamily="2" charset="-122"/>
              </a:rPr>
              <a:t> </a:t>
            </a:r>
            <a:r>
              <a:rPr lang="en-US" altLang="zh-CN" sz="1800" b="0" dirty="0" smtClean="0">
                <a:ea typeface="宋体" pitchFamily="2" charset="-122"/>
                <a:sym typeface="Symbol"/>
              </a:rPr>
              <a:t> </a:t>
            </a: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ea typeface="宋体" pitchFamily="2" charset="-122"/>
              </a:rPr>
              <a:t>R</a:t>
            </a:r>
            <a:endParaRPr lang="en-US" altLang="en-US" sz="1800" dirty="0" smtClean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901700" y="4876800"/>
            <a:ext cx="7175500" cy="1676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Covertness (assume A has no valid Cert):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AutoNum type="arabicParenBoth"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A’s view of first COT </a:t>
            </a:r>
            <a:r>
              <a:rPr lang="en-US" altLang="zh-CN" sz="1800" b="0" kern="0" dirty="0" smtClean="0">
                <a:solidFill>
                  <a:srgbClr val="CC3300"/>
                </a:solidFill>
                <a:ea typeface="宋体" pitchFamily="2" charset="-122"/>
                <a:sym typeface="Symbol"/>
              </a:rPr>
              <a:t>together with </a:t>
            </a:r>
            <a:r>
              <a:rPr lang="en-US" altLang="zh-CN" sz="1800" b="0" dirty="0" smtClean="0">
                <a:solidFill>
                  <a:srgbClr val="CC3300"/>
                </a:solidFill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solidFill>
                  <a:srgbClr val="CC3300"/>
                </a:solidFill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solidFill>
                  <a:srgbClr val="CC3300"/>
                </a:solidFill>
                <a:ea typeface="宋体" pitchFamily="2" charset="-122"/>
              </a:rPr>
              <a:t>S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is</a:t>
            </a:r>
            <a:r>
              <a:rPr lang="en-US" altLang="zh-CN" sz="1800" b="0" dirty="0" smtClean="0">
                <a:ea typeface="宋体" pitchFamily="2" charset="-122"/>
              </a:rPr>
              <a:t> ≈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r>
              <a:rPr lang="en-US" altLang="zh-CN" sz="1800" b="0" dirty="0" smtClean="0">
                <a:ea typeface="宋体" pitchFamily="2" charset="-122"/>
              </a:rPr>
              <a:t>[</a:t>
            </a:r>
            <a:r>
              <a:rPr lang="el-GR" altLang="zh-CN" sz="1800" dirty="0" smtClean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 smtClean="0">
                <a:ea typeface="宋体" pitchFamily="2" charset="-122"/>
              </a:rPr>
              <a:t>COT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r>
              <a:rPr lang="en-US" altLang="zh-CN" sz="1800" b="0" dirty="0" smtClean="0">
                <a:ea typeface="宋体" pitchFamily="2" charset="-122"/>
              </a:rPr>
              <a:t>]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AutoNum type="arabicParenBoth"/>
              <a:defRPr/>
            </a:pPr>
            <a:r>
              <a:rPr lang="en-US" altLang="zh-CN" sz="1800" b="0" dirty="0" smtClean="0">
                <a:ea typeface="宋体" pitchFamily="2" charset="-122"/>
              </a:rPr>
              <a:t>A’s view of </a:t>
            </a: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C</a:t>
            </a:r>
            <a:r>
              <a:rPr lang="en-US" altLang="zh-CN" sz="1800" baseline="-25000" dirty="0" smtClean="0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 smtClean="0">
                <a:ea typeface="宋体" pitchFamily="2" charset="-122"/>
              </a:rPr>
              <a:t> and of second COT is ≈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r>
              <a:rPr lang="en-US" altLang="zh-CN" sz="1800" b="0" dirty="0" smtClean="0">
                <a:ea typeface="宋体" pitchFamily="2" charset="-122"/>
              </a:rPr>
              <a:t>[</a:t>
            </a:r>
            <a:r>
              <a:rPr lang="el-GR" altLang="zh-CN" sz="1800" dirty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 smtClean="0">
                <a:ea typeface="宋体" pitchFamily="2" charset="-122"/>
              </a:rPr>
              <a:t>COT</a:t>
            </a:r>
            <a:r>
              <a:rPr lang="en-US" altLang="zh-CN" sz="1800" baseline="30000" dirty="0" smtClean="0">
                <a:ea typeface="宋体" pitchFamily="2" charset="-122"/>
              </a:rPr>
              <a:t>R</a:t>
            </a:r>
            <a:r>
              <a:rPr lang="en-US" altLang="zh-CN" sz="1800" b="0" dirty="0" smtClean="0">
                <a:ea typeface="宋体" pitchFamily="2" charset="-122"/>
              </a:rPr>
              <a:t>]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Wingdings 3"/>
              </a:rPr>
              <a:t>  A’s view of the whole interaction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 smtClean="0">
                <a:solidFill>
                  <a:srgbClr val="CC3300"/>
                </a:solidFill>
                <a:ea typeface="宋体" pitchFamily="2" charset="-122"/>
                <a:sym typeface="Symbol"/>
              </a:rPr>
              <a:t>together with </a:t>
            </a:r>
            <a:r>
              <a:rPr lang="en-US" altLang="zh-CN" sz="1800" b="0" dirty="0">
                <a:solidFill>
                  <a:srgbClr val="CC3300"/>
                </a:solidFill>
                <a:ea typeface="宋体" pitchFamily="2" charset="-122"/>
              </a:rPr>
              <a:t>K</a:t>
            </a:r>
            <a:r>
              <a:rPr lang="en-US" altLang="zh-CN" sz="1800" baseline="-25000" dirty="0">
                <a:solidFill>
                  <a:srgbClr val="CC3300"/>
                </a:solidFill>
                <a:ea typeface="宋体" pitchFamily="2" charset="-122"/>
              </a:rPr>
              <a:t>B</a:t>
            </a:r>
            <a:r>
              <a:rPr lang="en-US" altLang="zh-CN" sz="1800" baseline="-25000" dirty="0">
                <a:ea typeface="宋体" pitchFamily="2" charset="-122"/>
              </a:rPr>
              <a:t> </a:t>
            </a:r>
            <a:r>
              <a:rPr lang="en-US" altLang="zh-CN" sz="1800" baseline="-25000" dirty="0" smtClean="0">
                <a:ea typeface="宋体" pitchFamily="2" charset="-122"/>
              </a:rPr>
              <a:t>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is </a:t>
            </a:r>
            <a:r>
              <a:rPr lang="en-US" altLang="zh-CN" sz="1800" b="0" dirty="0">
                <a:ea typeface="宋体" pitchFamily="2" charset="-122"/>
              </a:rPr>
              <a:t>≈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endParaRPr lang="en-US" altLang="zh-CN" sz="1800" b="0" kern="0" dirty="0" smtClean="0">
              <a:ea typeface="宋体" pitchFamily="2" charset="-122"/>
              <a:sym typeface="Symbol"/>
            </a:endParaRPr>
          </a:p>
        </p:txBody>
      </p:sp>
      <p:sp>
        <p:nvSpPr>
          <p:cNvPr id="52" name="Line 128"/>
          <p:cNvSpPr>
            <a:spLocks noChangeShapeType="1"/>
          </p:cNvSpPr>
          <p:nvPr/>
        </p:nvSpPr>
        <p:spPr bwMode="auto">
          <a:xfrm flipH="1">
            <a:off x="228600" y="4712732"/>
            <a:ext cx="19812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324275" y="4343400"/>
            <a:ext cx="1961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A</a:t>
            </a: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1800" b="0" dirty="0" smtClean="0">
                <a:ea typeface="宋体" pitchFamily="2" charset="-122"/>
              </a:rPr>
              <a:t>= K</a:t>
            </a:r>
            <a:r>
              <a:rPr lang="en-US" altLang="zh-CN" sz="1800" baseline="-25000" dirty="0" smtClean="0">
                <a:ea typeface="宋体" pitchFamily="2" charset="-122"/>
              </a:rPr>
              <a:t>A</a:t>
            </a:r>
            <a:r>
              <a:rPr lang="en-US" altLang="zh-CN" sz="1800" baseline="30000" dirty="0" smtClean="0">
                <a:ea typeface="宋体" pitchFamily="2" charset="-122"/>
              </a:rPr>
              <a:t>R</a:t>
            </a:r>
            <a:r>
              <a:rPr lang="en-US" altLang="zh-CN" sz="1800" b="0" dirty="0" smtClean="0">
                <a:ea typeface="宋体" pitchFamily="2" charset="-122"/>
              </a:rPr>
              <a:t> </a:t>
            </a:r>
            <a:r>
              <a:rPr lang="en-US" altLang="zh-CN" sz="1800" b="0" dirty="0" smtClean="0">
                <a:ea typeface="宋体" pitchFamily="2" charset="-122"/>
                <a:sym typeface="Symbol"/>
              </a:rPr>
              <a:t> </a:t>
            </a: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A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endParaRPr lang="en-US" altLang="en-US" sz="1800" dirty="0" smtClean="0"/>
          </a:p>
        </p:txBody>
      </p:sp>
      <p:sp>
        <p:nvSpPr>
          <p:cNvPr id="54" name="Rectangle 64"/>
          <p:cNvSpPr>
            <a:spLocks noChangeArrowheads="1"/>
          </p:cNvSpPr>
          <p:nvPr/>
        </p:nvSpPr>
        <p:spPr bwMode="auto">
          <a:xfrm>
            <a:off x="1295400" y="2714625"/>
            <a:ext cx="1005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 </a:t>
            </a:r>
            <a:r>
              <a:rPr lang="en-US" altLang="zh-CN" sz="1800" b="0" dirty="0" smtClean="0">
                <a:ea typeface="宋体" pitchFamily="2" charset="-122"/>
              </a:rPr>
              <a:t>&amp; 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r>
              <a:rPr lang="en-US" altLang="zh-CN" sz="1800" b="0" dirty="0" smtClean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1384515" y="2709430"/>
            <a:ext cx="941326" cy="404091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" name="Oval 33"/>
          <p:cNvSpPr>
            <a:spLocks noChangeArrowheads="1"/>
          </p:cNvSpPr>
          <p:nvPr/>
        </p:nvSpPr>
        <p:spPr bwMode="auto">
          <a:xfrm>
            <a:off x="6873875" y="4319032"/>
            <a:ext cx="399214" cy="444500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9165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  <p:bldP spid="34" grpId="0" animBg="1"/>
      <p:bldP spid="36" grpId="0"/>
      <p:bldP spid="42" grpId="0" animBg="1"/>
      <p:bldP spid="43" grpId="0"/>
      <p:bldP spid="44" grpId="0" animBg="1"/>
      <p:bldP spid="46" grpId="0"/>
      <p:bldP spid="49" grpId="0" animBg="1"/>
      <p:bldP spid="50" grpId="0"/>
      <p:bldP spid="51" grpId="0" uiExpand="1" build="allAtOnce" animBg="1"/>
      <p:bldP spid="52" grpId="0" animBg="1"/>
      <p:bldP spid="53" grpId="0"/>
      <p:bldP spid="54" grpId="0" build="allAtOnce"/>
      <p:bldP spid="55" grpId="0" uiExpand="1" build="allAtOnce" animBg="1"/>
      <p:bldP spid="57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077200" cy="7556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dirty="0" smtClean="0">
                <a:ea typeface="宋体" pitchFamily="2" charset="-122"/>
              </a:rPr>
              <a:t>Covert Authentication</a:t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Full Protocol</a:t>
            </a:r>
            <a:endParaRPr lang="en-US" altLang="zh-CN" sz="1600" b="1" baseline="30000" dirty="0" smtClean="0">
              <a:latin typeface="+mn-lt"/>
              <a:ea typeface="宋体" pitchFamily="2" charset="-122"/>
            </a:endParaRPr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81000" y="1524000"/>
            <a:ext cx="39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8442325" y="1447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8437" name="Rectangle 34"/>
          <p:cNvSpPr>
            <a:spLocks noChangeArrowheads="1"/>
          </p:cNvSpPr>
          <p:nvPr/>
        </p:nvSpPr>
        <p:spPr bwMode="auto">
          <a:xfrm>
            <a:off x="3417888" y="1579563"/>
            <a:ext cx="21739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C</a:t>
            </a:r>
            <a:r>
              <a:rPr lang="en-US" altLang="zh-CN" sz="1800" baseline="-25000" dirty="0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 = COM(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438" name="Rectangle 30"/>
          <p:cNvSpPr>
            <a:spLocks noChangeArrowheads="1"/>
          </p:cNvSpPr>
          <p:nvPr/>
        </p:nvSpPr>
        <p:spPr bwMode="auto">
          <a:xfrm>
            <a:off x="7162800" y="1493838"/>
            <a:ext cx="1382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18439" name="Rectangle 18"/>
          <p:cNvSpPr>
            <a:spLocks noChangeArrowheads="1"/>
          </p:cNvSpPr>
          <p:nvPr/>
        </p:nvSpPr>
        <p:spPr bwMode="auto">
          <a:xfrm>
            <a:off x="673100" y="1573213"/>
            <a:ext cx="13853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(</a:t>
            </a:r>
            <a:r>
              <a:rPr lang="en-US" altLang="zh-CN" sz="1800" b="0" dirty="0" err="1">
                <a:solidFill>
                  <a:srgbClr val="000066"/>
                </a:solidFill>
                <a:ea typeface="宋体" pitchFamily="2" charset="-122"/>
              </a:rPr>
              <a:t>PK,Cert</a:t>
            </a:r>
            <a:r>
              <a:rPr lang="en-US" altLang="zh-CN" sz="1800" baseline="-25000" dirty="0" err="1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20" name="Line 128"/>
          <p:cNvSpPr>
            <a:spLocks noChangeShapeType="1"/>
          </p:cNvSpPr>
          <p:nvPr/>
        </p:nvSpPr>
        <p:spPr bwMode="auto">
          <a:xfrm>
            <a:off x="2794000" y="2624138"/>
            <a:ext cx="3530600" cy="15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33725" y="2166938"/>
            <a:ext cx="31702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COT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[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 (PK,C</a:t>
            </a:r>
            <a:r>
              <a:rPr lang="en-US" altLang="zh-CN" baseline="-25000" dirty="0">
                <a:solidFill>
                  <a:srgbClr val="000066"/>
                </a:solidFill>
                <a:ea typeface="宋体" pitchFamily="2" charset="-122"/>
              </a:rPr>
              <a:t>A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) </a:t>
            </a:r>
            <a:r>
              <a:rPr lang="en-US" altLang="zh-CN" sz="2800" b="0" baseline="2000" dirty="0">
                <a:solidFill>
                  <a:srgbClr val="000066"/>
                </a:solidFill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solidFill>
                  <a:srgbClr val="000066"/>
                </a:solidFill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>
            <a:off x="2794000" y="1981200"/>
            <a:ext cx="35306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2"/>
          <p:cNvSpPr>
            <a:spLocks noChangeArrowheads="1"/>
          </p:cNvSpPr>
          <p:nvPr/>
        </p:nvSpPr>
        <p:spPr bwMode="auto">
          <a:xfrm>
            <a:off x="2514600" y="1524000"/>
            <a:ext cx="4114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err="1" smtClean="0">
                <a:ea typeface="宋体" pitchFamily="2" charset="-122"/>
              </a:rPr>
              <a:t>KeyGen</a:t>
            </a:r>
            <a:r>
              <a:rPr lang="en-US" altLang="zh-CN" sz="2000" b="0" kern="0" dirty="0" smtClean="0">
                <a:ea typeface="宋体" pitchFamily="2" charset="-122"/>
              </a:rPr>
              <a:t> 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  PK + (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A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B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,Cert</a:t>
            </a:r>
            <a:r>
              <a:rPr lang="en-US" altLang="zh-CN" sz="2000" b="0" kern="0" baseline="-25000" dirty="0" err="1" smtClean="0">
                <a:ea typeface="宋体" pitchFamily="2" charset="-122"/>
                <a:sym typeface="Symbol"/>
              </a:rPr>
              <a:t>C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,…)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[unforgeable cert. scheme]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31" name="Line 128"/>
          <p:cNvSpPr>
            <a:spLocks noChangeShapeType="1"/>
          </p:cNvSpPr>
          <p:nvPr/>
        </p:nvSpPr>
        <p:spPr bwMode="auto">
          <a:xfrm flipH="1">
            <a:off x="1384300" y="2657475"/>
            <a:ext cx="977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Rectangle 64"/>
          <p:cNvSpPr>
            <a:spLocks noChangeArrowheads="1"/>
          </p:cNvSpPr>
          <p:nvPr/>
        </p:nvSpPr>
        <p:spPr bwMode="auto">
          <a:xfrm>
            <a:off x="1668408" y="2252663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A</a:t>
            </a:r>
            <a:r>
              <a:rPr lang="en-US" altLang="zh-CN" sz="1800" baseline="30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34" name="Line 128"/>
          <p:cNvSpPr>
            <a:spLocks noChangeShapeType="1"/>
          </p:cNvSpPr>
          <p:nvPr/>
        </p:nvSpPr>
        <p:spPr bwMode="auto">
          <a:xfrm flipH="1">
            <a:off x="6743700" y="2614613"/>
            <a:ext cx="914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66"/>
          <p:cNvSpPr>
            <a:spLocks noChangeArrowheads="1"/>
          </p:cNvSpPr>
          <p:nvPr/>
        </p:nvSpPr>
        <p:spPr bwMode="auto">
          <a:xfrm>
            <a:off x="6934200" y="2209800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3430588" y="3103563"/>
            <a:ext cx="21675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C</a:t>
            </a:r>
            <a:r>
              <a:rPr lang="en-US" altLang="zh-CN" sz="1800" baseline="-25000" dirty="0" smtClean="0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 </a:t>
            </a:r>
            <a:r>
              <a:rPr lang="en-US" altLang="zh-CN" sz="1800" b="0" dirty="0">
                <a:solidFill>
                  <a:srgbClr val="000066"/>
                </a:solidFill>
                <a:ea typeface="宋体" pitchFamily="2" charset="-122"/>
              </a:rPr>
              <a:t>= </a:t>
            </a: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COM(</a:t>
            </a:r>
            <a:r>
              <a:rPr lang="en-US" altLang="zh-CN" sz="1800" b="0" dirty="0" err="1" smtClean="0">
                <a:solidFill>
                  <a:srgbClr val="000066"/>
                </a:solidFill>
                <a:ea typeface="宋体" pitchFamily="2" charset="-122"/>
              </a:rPr>
              <a:t>Cert</a:t>
            </a:r>
            <a:r>
              <a:rPr lang="en-US" altLang="zh-CN" sz="1800" baseline="-25000" dirty="0" err="1" smtClean="0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)</a:t>
            </a:r>
            <a:endParaRPr lang="en-US" altLang="en-US" sz="1800" dirty="0"/>
          </a:p>
        </p:txBody>
      </p:sp>
      <p:sp>
        <p:nvSpPr>
          <p:cNvPr id="38" name="Line 128"/>
          <p:cNvSpPr>
            <a:spLocks noChangeShapeType="1"/>
          </p:cNvSpPr>
          <p:nvPr/>
        </p:nvSpPr>
        <p:spPr bwMode="auto">
          <a:xfrm>
            <a:off x="2806700" y="4148138"/>
            <a:ext cx="3530600" cy="15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146425" y="3690938"/>
            <a:ext cx="31702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COT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[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</a:rPr>
              <a:t> (</a:t>
            </a:r>
            <a:r>
              <a:rPr lang="en-US" altLang="zh-CN" b="0" dirty="0" smtClean="0">
                <a:solidFill>
                  <a:srgbClr val="000066"/>
                </a:solidFill>
                <a:ea typeface="宋体" pitchFamily="2" charset="-122"/>
              </a:rPr>
              <a:t>PK,C</a:t>
            </a:r>
            <a:r>
              <a:rPr lang="en-US" altLang="zh-CN" baseline="-25000" dirty="0" smtClean="0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b="0" dirty="0" smtClean="0">
                <a:solidFill>
                  <a:srgbClr val="000066"/>
                </a:solidFill>
                <a:ea typeface="宋体" pitchFamily="2" charset="-122"/>
              </a:rPr>
              <a:t>) </a:t>
            </a:r>
            <a:r>
              <a:rPr lang="en-US" altLang="zh-CN" sz="2800" b="0" baseline="2000" dirty="0">
                <a:solidFill>
                  <a:srgbClr val="000066"/>
                </a:solidFill>
                <a:ea typeface="宋体" pitchFamily="2" charset="-122"/>
                <a:sym typeface="Symbol"/>
              </a:rPr>
              <a:t></a:t>
            </a:r>
            <a:r>
              <a:rPr lang="en-US" altLang="zh-CN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dirty="0" err="1">
                <a:solidFill>
                  <a:srgbClr val="000066"/>
                </a:solidFill>
                <a:ea typeface="宋体" pitchFamily="2" charset="-122"/>
                <a:sym typeface="Symbol"/>
              </a:rPr>
              <a:t>L</a:t>
            </a:r>
            <a:r>
              <a:rPr lang="en-US" altLang="zh-CN" baseline="30000" dirty="0" err="1">
                <a:solidFill>
                  <a:srgbClr val="000066"/>
                </a:solidFill>
                <a:latin typeface="+mn-lt"/>
                <a:ea typeface="SimHei" panose="02010609060101010101" pitchFamily="49" charset="-122"/>
                <a:sym typeface="Symbol"/>
              </a:rPr>
              <a:t>ComCert</a:t>
            </a: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>
                <a:solidFill>
                  <a:srgbClr val="000066"/>
                </a:solidFill>
                <a:ea typeface="宋体" pitchFamily="2" charset="-122"/>
              </a:rPr>
              <a:t>]</a:t>
            </a:r>
            <a:endParaRPr lang="en-US" dirty="0"/>
          </a:p>
        </p:txBody>
      </p:sp>
      <p:sp>
        <p:nvSpPr>
          <p:cNvPr id="40" name="Line 128"/>
          <p:cNvSpPr>
            <a:spLocks noChangeShapeType="1"/>
          </p:cNvSpPr>
          <p:nvPr/>
        </p:nvSpPr>
        <p:spPr bwMode="auto">
          <a:xfrm>
            <a:off x="2806700" y="3505200"/>
            <a:ext cx="35306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2527300" y="3048000"/>
            <a:ext cx="41148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2" name="Line 128"/>
          <p:cNvSpPr>
            <a:spLocks noChangeShapeType="1"/>
          </p:cNvSpPr>
          <p:nvPr/>
        </p:nvSpPr>
        <p:spPr bwMode="auto">
          <a:xfrm flipH="1">
            <a:off x="1397000" y="4181475"/>
            <a:ext cx="977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64"/>
          <p:cNvSpPr>
            <a:spLocks noChangeArrowheads="1"/>
          </p:cNvSpPr>
          <p:nvPr/>
        </p:nvSpPr>
        <p:spPr bwMode="auto">
          <a:xfrm>
            <a:off x="1681108" y="3776663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A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44" name="Line 128"/>
          <p:cNvSpPr>
            <a:spLocks noChangeShapeType="1"/>
          </p:cNvSpPr>
          <p:nvPr/>
        </p:nvSpPr>
        <p:spPr bwMode="auto">
          <a:xfrm flipH="1">
            <a:off x="6756400" y="4138613"/>
            <a:ext cx="9144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66"/>
          <p:cNvSpPr>
            <a:spLocks noChangeArrowheads="1"/>
          </p:cNvSpPr>
          <p:nvPr/>
        </p:nvSpPr>
        <p:spPr bwMode="auto">
          <a:xfrm>
            <a:off x="6946900" y="3733800"/>
            <a:ext cx="5854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901700" y="4876800"/>
            <a:ext cx="7175500" cy="1676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Covertness (assume A has no valid Cert):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AutoNum type="arabicParenBoth"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A’s view of first COT </a:t>
            </a:r>
            <a:r>
              <a:rPr lang="en-US" altLang="zh-CN" sz="1800" b="0" kern="0" dirty="0" smtClean="0">
                <a:solidFill>
                  <a:srgbClr val="CC3300"/>
                </a:solidFill>
                <a:ea typeface="宋体" pitchFamily="2" charset="-122"/>
                <a:sym typeface="Symbol"/>
              </a:rPr>
              <a:t>together with </a:t>
            </a:r>
            <a:r>
              <a:rPr lang="en-US" altLang="zh-CN" sz="1800" b="0" dirty="0" smtClean="0">
                <a:solidFill>
                  <a:srgbClr val="CC3300"/>
                </a:solidFill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solidFill>
                  <a:srgbClr val="CC3300"/>
                </a:solidFill>
                <a:ea typeface="宋体" pitchFamily="2" charset="-122"/>
              </a:rPr>
              <a:t>B</a:t>
            </a:r>
            <a:r>
              <a:rPr lang="en-US" altLang="zh-CN" sz="1800" baseline="30000" dirty="0" smtClean="0">
                <a:solidFill>
                  <a:srgbClr val="CC3300"/>
                </a:solidFill>
                <a:ea typeface="宋体" pitchFamily="2" charset="-122"/>
              </a:rPr>
              <a:t>S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is</a:t>
            </a:r>
            <a:r>
              <a:rPr lang="en-US" altLang="zh-CN" sz="1800" b="0" dirty="0" smtClean="0">
                <a:ea typeface="宋体" pitchFamily="2" charset="-122"/>
              </a:rPr>
              <a:t> ≈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r>
              <a:rPr lang="en-US" altLang="zh-CN" sz="1800" b="0" dirty="0" smtClean="0">
                <a:ea typeface="宋体" pitchFamily="2" charset="-122"/>
              </a:rPr>
              <a:t>[</a:t>
            </a:r>
            <a:r>
              <a:rPr lang="el-GR" altLang="zh-CN" sz="1800" dirty="0" smtClean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 smtClean="0">
                <a:ea typeface="宋体" pitchFamily="2" charset="-122"/>
              </a:rPr>
              <a:t>COT</a:t>
            </a:r>
            <a:r>
              <a:rPr lang="en-US" altLang="zh-CN" sz="1800" baseline="30000" dirty="0" smtClean="0">
                <a:ea typeface="宋体" pitchFamily="2" charset="-122"/>
              </a:rPr>
              <a:t>S</a:t>
            </a:r>
            <a:r>
              <a:rPr lang="en-US" altLang="zh-CN" sz="1800" b="0" dirty="0" smtClean="0">
                <a:ea typeface="宋体" pitchFamily="2" charset="-122"/>
              </a:rPr>
              <a:t>]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AutoNum type="arabicParenBoth"/>
              <a:defRPr/>
            </a:pPr>
            <a:r>
              <a:rPr lang="en-US" altLang="zh-CN" sz="1800" b="0" dirty="0" smtClean="0">
                <a:ea typeface="宋体" pitchFamily="2" charset="-122"/>
              </a:rPr>
              <a:t>A’s view of </a:t>
            </a:r>
            <a:r>
              <a:rPr lang="en-US" altLang="zh-CN" sz="1800" b="0" dirty="0" smtClean="0">
                <a:solidFill>
                  <a:srgbClr val="000066"/>
                </a:solidFill>
                <a:ea typeface="宋体" pitchFamily="2" charset="-122"/>
              </a:rPr>
              <a:t>C</a:t>
            </a:r>
            <a:r>
              <a:rPr lang="en-US" altLang="zh-CN" sz="1800" baseline="-25000" dirty="0" smtClean="0">
                <a:solidFill>
                  <a:srgbClr val="000066"/>
                </a:solidFill>
                <a:ea typeface="宋体" pitchFamily="2" charset="-122"/>
              </a:rPr>
              <a:t>B</a:t>
            </a:r>
            <a:r>
              <a:rPr lang="en-US" altLang="zh-CN" sz="1800" b="0" dirty="0" smtClean="0">
                <a:ea typeface="宋体" pitchFamily="2" charset="-122"/>
              </a:rPr>
              <a:t> and of second COT is ≈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r>
              <a:rPr lang="en-US" altLang="zh-CN" sz="1800" b="0" dirty="0" smtClean="0">
                <a:ea typeface="宋体" pitchFamily="2" charset="-122"/>
              </a:rPr>
              <a:t>[</a:t>
            </a:r>
            <a:r>
              <a:rPr lang="el-GR" altLang="zh-CN" sz="1800" dirty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1800" baseline="-25000" dirty="0" smtClean="0">
                <a:ea typeface="宋体" pitchFamily="2" charset="-122"/>
              </a:rPr>
              <a:t>COT</a:t>
            </a:r>
            <a:r>
              <a:rPr lang="en-US" altLang="zh-CN" sz="1800" baseline="30000" dirty="0" smtClean="0">
                <a:ea typeface="宋体" pitchFamily="2" charset="-122"/>
              </a:rPr>
              <a:t>R</a:t>
            </a:r>
            <a:r>
              <a:rPr lang="en-US" altLang="zh-CN" sz="1800" b="0" dirty="0" smtClean="0">
                <a:ea typeface="宋体" pitchFamily="2" charset="-122"/>
              </a:rPr>
              <a:t>]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Wingdings 3"/>
              </a:rPr>
              <a:t>  A’s view of the whole interaction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 smtClean="0">
                <a:solidFill>
                  <a:srgbClr val="CC3300"/>
                </a:solidFill>
                <a:ea typeface="宋体" pitchFamily="2" charset="-122"/>
                <a:sym typeface="Symbol"/>
              </a:rPr>
              <a:t>together with </a:t>
            </a:r>
            <a:r>
              <a:rPr lang="en-US" altLang="zh-CN" sz="1800" b="0" dirty="0">
                <a:solidFill>
                  <a:srgbClr val="CC3300"/>
                </a:solidFill>
                <a:ea typeface="宋体" pitchFamily="2" charset="-122"/>
              </a:rPr>
              <a:t>K</a:t>
            </a:r>
            <a:r>
              <a:rPr lang="en-US" altLang="zh-CN" sz="1800" baseline="-25000" dirty="0">
                <a:solidFill>
                  <a:srgbClr val="CC3300"/>
                </a:solidFill>
                <a:ea typeface="宋体" pitchFamily="2" charset="-122"/>
              </a:rPr>
              <a:t>B</a:t>
            </a:r>
            <a:r>
              <a:rPr lang="en-US" altLang="zh-CN" sz="1800" baseline="-25000" dirty="0">
                <a:ea typeface="宋体" pitchFamily="2" charset="-122"/>
              </a:rPr>
              <a:t> </a:t>
            </a:r>
            <a:r>
              <a:rPr lang="en-US" altLang="zh-CN" sz="1800" baseline="-25000" dirty="0" smtClean="0">
                <a:ea typeface="宋体" pitchFamily="2" charset="-122"/>
              </a:rPr>
              <a:t>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is </a:t>
            </a:r>
            <a:r>
              <a:rPr lang="en-US" altLang="zh-CN" sz="1800" b="0" dirty="0">
                <a:ea typeface="宋体" pitchFamily="2" charset="-122"/>
              </a:rPr>
              <a:t>≈ </a:t>
            </a:r>
            <a:r>
              <a:rPr lang="en-US" altLang="zh-CN" sz="1800" dirty="0" smtClean="0">
                <a:ea typeface="宋体" pitchFamily="2" charset="-122"/>
              </a:rPr>
              <a:t>$</a:t>
            </a:r>
            <a:endParaRPr lang="en-US" altLang="zh-CN" sz="1800" b="0" kern="0" dirty="0" smtClean="0">
              <a:ea typeface="宋体" pitchFamily="2" charset="-122"/>
              <a:sym typeface="Symbo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6008" y="2924651"/>
            <a:ext cx="7086600" cy="17235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n-US" sz="100" b="0" dirty="0" smtClean="0"/>
          </a:p>
          <a:p>
            <a:pPr algn="ctr">
              <a:spcBef>
                <a:spcPts val="0"/>
              </a:spcBef>
              <a:spcAft>
                <a:spcPts val="1800"/>
              </a:spcAft>
            </a:pPr>
            <a:r>
              <a:rPr lang="en-US" b="0" dirty="0" smtClean="0"/>
              <a:t>COT needs to assure extraction of witness </a:t>
            </a:r>
            <a:r>
              <a:rPr lang="en-US" b="0" dirty="0" smtClean="0">
                <a:solidFill>
                  <a:srgbClr val="C00000"/>
                </a:solidFill>
              </a:rPr>
              <a:t>w</a:t>
            </a:r>
            <a:r>
              <a:rPr lang="en-US" b="0" dirty="0" smtClean="0"/>
              <a:t> from covertness-breaking Receiver</a:t>
            </a:r>
            <a:endParaRPr lang="en-US" b="0" dirty="0"/>
          </a:p>
          <a:p>
            <a:pPr marL="285750" indent="-285750">
              <a:buFont typeface="Wingdings 3" pitchFamily="18" charset="2"/>
              <a:buChar char="a"/>
            </a:pPr>
            <a:r>
              <a:rPr lang="en-US" altLang="zh-CN" sz="1800" b="0" kern="0" dirty="0" smtClean="0">
                <a:ea typeface="宋体" pitchFamily="2" charset="-122"/>
                <a:sym typeface="Wingdings 3"/>
              </a:rPr>
              <a:t>If </a:t>
            </a:r>
            <a:r>
              <a:rPr lang="en-US" altLang="zh-CN" b="0" kern="0" dirty="0" err="1" smtClean="0">
                <a:ea typeface="宋体" pitchFamily="2" charset="-122"/>
                <a:sym typeface="Wingdings 3"/>
              </a:rPr>
              <a:t>Adv</a:t>
            </a:r>
            <a:r>
              <a:rPr lang="en-US" altLang="zh-CN" b="0" kern="0" dirty="0" smtClean="0">
                <a:ea typeface="宋体" pitchFamily="2" charset="-122"/>
                <a:sym typeface="Wingdings 3"/>
              </a:rPr>
              <a:t> who breaks covertness of </a:t>
            </a:r>
            <a:r>
              <a:rPr lang="en-US" altLang="zh-CN" sz="1800" b="0" kern="0" dirty="0" smtClean="0">
                <a:ea typeface="宋体" pitchFamily="2" charset="-122"/>
                <a:sym typeface="Wingdings 3"/>
              </a:rPr>
              <a:t>Auth</a:t>
            </a:r>
            <a:r>
              <a:rPr lang="en-US" altLang="zh-CN" b="0" kern="0" dirty="0" smtClean="0">
                <a:ea typeface="宋体" pitchFamily="2" charset="-122"/>
                <a:sym typeface="Wingdings 3"/>
              </a:rPr>
              <a:t>entication Protocol</a:t>
            </a:r>
          </a:p>
          <a:p>
            <a:r>
              <a:rPr lang="en-US" altLang="zh-CN" sz="1800" b="0" kern="0" dirty="0" smtClean="0">
                <a:ea typeface="宋体" pitchFamily="2" charset="-122"/>
                <a:sym typeface="Wingdings 3"/>
              </a:rPr>
              <a:t>    then Reduction extracts a valid certificate (forgery)</a:t>
            </a:r>
            <a:endParaRPr lang="en-US" altLang="zh-CN" b="0" kern="0" dirty="0" smtClean="0">
              <a:ea typeface="宋体" pitchFamily="2" charset="-122"/>
              <a:sym typeface="Wingdings 3"/>
            </a:endParaRPr>
          </a:p>
          <a:p>
            <a:endParaRPr lang="en-US" sz="300" b="0" dirty="0" smtClean="0"/>
          </a:p>
        </p:txBody>
      </p:sp>
    </p:spTree>
    <p:extLst>
      <p:ext uri="{BB962C8B-B14F-4D97-AF65-F5344CB8AC3E}">
        <p14:creationId xmlns:p14="http://schemas.microsoft.com/office/powerpoint/2010/main" val="41052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64"/>
          <p:cNvSpPr>
            <a:spLocks noChangeArrowheads="1"/>
          </p:cNvSpPr>
          <p:nvPr/>
        </p:nvSpPr>
        <p:spPr bwMode="auto">
          <a:xfrm>
            <a:off x="2010307" y="1757795"/>
            <a:ext cx="7040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&amp; K</a:t>
            </a:r>
            <a:r>
              <a:rPr lang="en-US" altLang="zh-CN" sz="1800" baseline="-25000" dirty="0" smtClean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64" name="Line 128"/>
          <p:cNvSpPr>
            <a:spLocks noChangeShapeType="1"/>
          </p:cNvSpPr>
          <p:nvPr/>
        </p:nvSpPr>
        <p:spPr bwMode="auto">
          <a:xfrm flipH="1">
            <a:off x="1524000" y="2120900"/>
            <a:ext cx="107479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Rectangle 64"/>
          <p:cNvSpPr>
            <a:spLocks noChangeArrowheads="1"/>
          </p:cNvSpPr>
          <p:nvPr/>
        </p:nvSpPr>
        <p:spPr bwMode="auto">
          <a:xfrm>
            <a:off x="1600200" y="1752600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H="1" flipV="1">
            <a:off x="6629400" y="2147886"/>
            <a:ext cx="10668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Rectangle 66"/>
          <p:cNvSpPr>
            <a:spLocks noChangeArrowheads="1"/>
          </p:cNvSpPr>
          <p:nvPr/>
        </p:nvSpPr>
        <p:spPr bwMode="auto">
          <a:xfrm>
            <a:off x="7169150" y="1778000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69" name="Line 128"/>
          <p:cNvSpPr>
            <a:spLocks noChangeShapeType="1"/>
          </p:cNvSpPr>
          <p:nvPr/>
        </p:nvSpPr>
        <p:spPr bwMode="auto">
          <a:xfrm flipV="1">
            <a:off x="780214" y="1060450"/>
            <a:ext cx="1962986" cy="635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Rectangle 70"/>
          <p:cNvSpPr>
            <a:spLocks noChangeArrowheads="1"/>
          </p:cNvSpPr>
          <p:nvPr/>
        </p:nvSpPr>
        <p:spPr bwMode="auto">
          <a:xfrm>
            <a:off x="1056439" y="696913"/>
            <a:ext cx="13612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witness </a:t>
            </a:r>
            <a:r>
              <a:rPr lang="en-US" altLang="zh-CN" sz="1800" dirty="0">
                <a:ea typeface="宋体" pitchFamily="2" charset="-122"/>
              </a:rPr>
              <a:t>w</a:t>
            </a:r>
            <a:endParaRPr lang="en-US" altLang="en-US" sz="1800" dirty="0"/>
          </a:p>
        </p:txBody>
      </p:sp>
      <p:sp>
        <p:nvSpPr>
          <p:cNvPr id="73" name="Text Box 130"/>
          <p:cNvSpPr txBox="1">
            <a:spLocks noChangeArrowheads="1"/>
          </p:cNvSpPr>
          <p:nvPr/>
        </p:nvSpPr>
        <p:spPr bwMode="auto">
          <a:xfrm>
            <a:off x="8442325" y="8334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H="1" flipV="1">
            <a:off x="6496050" y="1066800"/>
            <a:ext cx="17335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Rectangle 74"/>
          <p:cNvSpPr>
            <a:spLocks noChangeArrowheads="1"/>
          </p:cNvSpPr>
          <p:nvPr/>
        </p:nvSpPr>
        <p:spPr bwMode="auto">
          <a:xfrm>
            <a:off x="6648450" y="685800"/>
            <a:ext cx="1598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statement </a:t>
            </a:r>
            <a:r>
              <a:rPr lang="en-US" altLang="en-US" sz="1800" dirty="0">
                <a:ea typeface="宋体" pitchFamily="2" charset="-122"/>
              </a:rPr>
              <a:t>x</a:t>
            </a:r>
            <a:endParaRPr lang="en-US" altLang="en-US" sz="1800" dirty="0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030474" y="1752600"/>
            <a:ext cx="712726" cy="404091"/>
          </a:xfrm>
          <a:prstGeom prst="ellipse">
            <a:avLst/>
          </a:prstGeom>
          <a:noFill/>
          <a:ln w="38100" algn="ctr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914400" y="2438400"/>
            <a:ext cx="7175500" cy="1828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Assume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L</a:t>
            </a:r>
            <a:r>
              <a:rPr lang="en-US" altLang="zh-CN" sz="1800" kern="0" baseline="30000" dirty="0">
                <a:ea typeface="宋体" pitchFamily="2" charset="-122"/>
                <a:sym typeface="Symbol"/>
              </a:rPr>
              <a:t>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= 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{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=([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g</a:t>
            </a:r>
            <a:r>
              <a:rPr lang="en-US" altLang="zh-CN" sz="1800" b="0" kern="0" baseline="-25000" dirty="0" err="1" smtClean="0">
                <a:ea typeface="宋体" pitchFamily="2" charset="-122"/>
                <a:sym typeface="Symbol"/>
              </a:rPr>
              <a:t>ij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])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exits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=[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baseline="-25000" dirty="0" err="1" smtClean="0">
                <a:ea typeface="宋体" pitchFamily="2" charset="-122"/>
                <a:sym typeface="Symbol"/>
              </a:rPr>
              <a:t>j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]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endParaRPr lang="en-US" altLang="zh-CN" sz="1800" b="0" kern="0" dirty="0" smtClean="0">
              <a:ea typeface="宋体" pitchFamily="2" charset="-122"/>
              <a:sym typeface="Symbol"/>
            </a:endParaRPr>
          </a:p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		   g</a:t>
            </a:r>
            <a:r>
              <a:rPr lang="en-US" altLang="zh-CN" sz="1800" b="0" kern="0" baseline="-25000" dirty="0" smtClean="0">
                <a:ea typeface="宋体" pitchFamily="2" charset="-122"/>
                <a:sym typeface="Symbol"/>
              </a:rPr>
              <a:t>1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=  (g</a:t>
            </a:r>
            <a:r>
              <a:rPr lang="en-US" altLang="zh-CN" sz="1800" b="0" kern="0" baseline="-25000" dirty="0" smtClean="0">
                <a:ea typeface="宋体" pitchFamily="2" charset="-122"/>
                <a:sym typeface="Symbol"/>
              </a:rPr>
              <a:t>11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r>
              <a:rPr lang="en-US" altLang="zh-CN" sz="1800" b="0" kern="0" baseline="30000" dirty="0" smtClean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baseline="18000" dirty="0" smtClean="0">
                <a:ea typeface="宋体" pitchFamily="2" charset="-122"/>
                <a:sym typeface="Symbol"/>
              </a:rPr>
              <a:t>1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 (g</a:t>
            </a:r>
            <a:r>
              <a:rPr lang="en-US" altLang="zh-CN" sz="1800" b="0" kern="0" baseline="-25000" dirty="0" smtClean="0">
                <a:ea typeface="宋体" pitchFamily="2" charset="-122"/>
                <a:sym typeface="Symbol"/>
              </a:rPr>
              <a:t>12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r>
              <a:rPr lang="en-US" altLang="zh-CN" sz="1800" b="0" kern="0" baseline="30000" dirty="0" smtClean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baseline="18000" dirty="0" smtClean="0">
                <a:ea typeface="宋体" pitchFamily="2" charset="-122"/>
                <a:sym typeface="Symbol"/>
              </a:rPr>
              <a:t>2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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…   (g</a:t>
            </a:r>
            <a:r>
              <a:rPr lang="en-US" altLang="zh-CN" sz="1800" b="0" kern="0" baseline="-25000" dirty="0" smtClean="0">
                <a:ea typeface="宋体" pitchFamily="2" charset="-122"/>
                <a:sym typeface="Symbol"/>
              </a:rPr>
              <a:t>1n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r>
              <a:rPr lang="en-US" altLang="zh-CN" sz="1800" b="0" kern="0" baseline="30000" dirty="0" err="1" smtClean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baseline="18000" dirty="0" err="1" smtClean="0">
                <a:ea typeface="宋体" pitchFamily="2" charset="-122"/>
                <a:sym typeface="Symbol"/>
              </a:rPr>
              <a:t>n</a:t>
            </a:r>
            <a:endParaRPr lang="en-US" altLang="zh-CN" sz="1800" b="0" kern="0" baseline="18000" dirty="0" smtClean="0">
              <a:ea typeface="宋体" pitchFamily="2" charset="-122"/>
              <a:sym typeface="Symbol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	</a:t>
            </a:r>
            <a:r>
              <a:rPr lang="en-US" altLang="zh-CN" sz="2400" b="0" kern="0" dirty="0" smtClean="0">
                <a:ea typeface="宋体" pitchFamily="2" charset="-122"/>
                <a:sym typeface="Symbol"/>
              </a:rPr>
              <a:t>	   </a:t>
            </a:r>
            <a:r>
              <a:rPr lang="en-US" altLang="zh-CN" sz="2000" kern="0" dirty="0" smtClean="0">
                <a:ea typeface="宋体" pitchFamily="2" charset="-122"/>
                <a:sym typeface="Symbol"/>
              </a:rPr>
              <a:t>	   	   </a:t>
            </a:r>
            <a:r>
              <a:rPr lang="en-US" altLang="zh-CN" sz="2000" kern="0" dirty="0">
                <a:ea typeface="宋体" pitchFamily="2" charset="-122"/>
                <a:sym typeface="Symbol"/>
              </a:rPr>
              <a:t>	  </a:t>
            </a:r>
            <a:r>
              <a:rPr lang="en-US" altLang="zh-CN" sz="2000" kern="0" dirty="0" smtClean="0">
                <a:ea typeface="宋体" pitchFamily="2" charset="-122"/>
                <a:sym typeface="Symbol"/>
              </a:rPr>
              <a:t>      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b="0" kern="0" dirty="0">
                <a:ea typeface="宋体" pitchFamily="2" charset="-122"/>
                <a:sym typeface="Symbol"/>
              </a:rPr>
              <a:t>	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	   g</a:t>
            </a:r>
            <a:r>
              <a:rPr lang="en-US" altLang="zh-CN" sz="1800" b="0" kern="0" baseline="-25000" dirty="0" smtClean="0">
                <a:ea typeface="宋体" pitchFamily="2" charset="-122"/>
                <a:sym typeface="Symbol"/>
              </a:rPr>
              <a:t>m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=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(g</a:t>
            </a:r>
            <a:r>
              <a:rPr lang="en-US" altLang="zh-CN" sz="1800" b="0" kern="0" baseline="-25000" dirty="0" smtClean="0">
                <a:ea typeface="宋体" pitchFamily="2" charset="-122"/>
                <a:sym typeface="Symbol"/>
              </a:rPr>
              <a:t>m1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r>
              <a:rPr lang="en-US" altLang="zh-CN" sz="1800" b="0" kern="0" baseline="30000" dirty="0" smtClean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baseline="18000" dirty="0" smtClean="0">
                <a:ea typeface="宋体" pitchFamily="2" charset="-122"/>
                <a:sym typeface="Symbol"/>
              </a:rPr>
              <a:t>1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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(g</a:t>
            </a:r>
            <a:r>
              <a:rPr lang="en-US" altLang="zh-CN" sz="1800" b="0" kern="0" baseline="-25000" dirty="0" smtClean="0">
                <a:ea typeface="宋体" pitchFamily="2" charset="-122"/>
                <a:sym typeface="Symbol"/>
              </a:rPr>
              <a:t>m2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r>
              <a:rPr lang="en-US" altLang="zh-CN" sz="1800" b="0" kern="0" baseline="30000" dirty="0" smtClean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baseline="18000" dirty="0" smtClean="0">
                <a:ea typeface="宋体" pitchFamily="2" charset="-122"/>
                <a:sym typeface="Symbol"/>
              </a:rPr>
              <a:t>2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>
                <a:ea typeface="宋体" pitchFamily="2" charset="-122"/>
                <a:sym typeface="Symbol"/>
              </a:rPr>
              <a:t> … 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(g</a:t>
            </a:r>
            <a:r>
              <a:rPr lang="en-US" altLang="zh-CN" sz="1800" b="0" kern="0" baseline="-25000" dirty="0" smtClean="0">
                <a:ea typeface="宋体" pitchFamily="2" charset="-122"/>
                <a:sym typeface="Symbol"/>
              </a:rPr>
              <a:t>1n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r>
              <a:rPr lang="en-US" altLang="zh-CN" sz="1800" b="0" kern="0" baseline="30000" dirty="0" err="1" smtClean="0">
                <a:ea typeface="宋体" pitchFamily="2" charset="-122"/>
                <a:sym typeface="Symbol"/>
              </a:rPr>
              <a:t>w</a:t>
            </a:r>
            <a:r>
              <a:rPr lang="en-US" altLang="zh-CN" sz="1800" b="0" kern="0" baseline="18000" dirty="0" err="1" smtClean="0">
                <a:ea typeface="宋体" pitchFamily="2" charset="-122"/>
                <a:sym typeface="Symbol"/>
              </a:rPr>
              <a:t>n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 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}</a:t>
            </a:r>
            <a:endParaRPr lang="en-US" altLang="zh-CN" sz="1800" kern="0" dirty="0">
              <a:ea typeface="宋体" pitchFamily="2" charset="-122"/>
              <a:sym typeface="Symbo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4953000"/>
            <a:ext cx="71628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b="0" kern="0" dirty="0" smtClean="0">
                <a:ea typeface="宋体" pitchFamily="2" charset="-122"/>
                <a:sym typeface="Symbol"/>
              </a:rPr>
              <a:t>Smooth Projective Hash Function (SPHF)  </a:t>
            </a:r>
            <a:r>
              <a:rPr lang="en-US" altLang="zh-CN" b="0" kern="0" dirty="0" smtClean="0">
                <a:ea typeface="宋体" pitchFamily="2" charset="-122"/>
                <a:sym typeface="Wingdings 3"/>
              </a:rPr>
              <a:t> </a:t>
            </a:r>
            <a:r>
              <a:rPr lang="en-US" altLang="zh-CN" b="0" kern="0" dirty="0" smtClean="0">
                <a:ea typeface="宋体" pitchFamily="2" charset="-122"/>
                <a:sym typeface="Symbol"/>
              </a:rPr>
              <a:t> Covert COT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b="0" kern="0" dirty="0" smtClean="0">
                <a:solidFill>
                  <a:srgbClr val="CC3300"/>
                </a:solidFill>
                <a:ea typeface="宋体" pitchFamily="2" charset="-122"/>
                <a:sym typeface="Symbol"/>
              </a:rPr>
              <a:t>but no extraction of witness </a:t>
            </a:r>
            <a:r>
              <a:rPr lang="en-US" altLang="zh-CN" kern="0" dirty="0" smtClean="0">
                <a:solidFill>
                  <a:srgbClr val="CC3300"/>
                </a:solidFill>
                <a:ea typeface="宋体" pitchFamily="2" charset="-122"/>
                <a:sym typeface="Symbol"/>
              </a:rPr>
              <a:t>w</a:t>
            </a:r>
            <a:r>
              <a:rPr lang="en-US" altLang="zh-CN" b="0" kern="0" dirty="0" smtClean="0">
                <a:solidFill>
                  <a:srgbClr val="CC3300"/>
                </a:solidFill>
                <a:ea typeface="宋体" pitchFamily="2" charset="-122"/>
                <a:sym typeface="Symbol"/>
              </a:rPr>
              <a:t> from covertness-breaking R</a:t>
            </a:r>
            <a:endParaRPr lang="en-US" altLang="zh-CN" b="0" kern="0" dirty="0">
              <a:solidFill>
                <a:srgbClr val="CC3300"/>
              </a:solidFill>
              <a:ea typeface="宋体" pitchFamily="2" charset="-122"/>
              <a:sym typeface="Symbo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4278868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0" kern="0" dirty="0" smtClean="0">
                <a:solidFill>
                  <a:srgbClr val="6666FF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1600" b="0" kern="0" dirty="0" smtClean="0">
                <a:solidFill>
                  <a:srgbClr val="6666FF"/>
                </a:solidFill>
                <a:ea typeface="宋体" pitchFamily="2" charset="-122"/>
                <a:sym typeface="Symbol"/>
              </a:rPr>
              <a:t>[ + additive and multiplicative relations between </a:t>
            </a:r>
            <a:r>
              <a:rPr lang="en-US" altLang="zh-CN" sz="1600" b="0" kern="0" dirty="0" err="1" smtClean="0">
                <a:solidFill>
                  <a:srgbClr val="6666FF"/>
                </a:solidFill>
                <a:ea typeface="宋体" pitchFamily="2" charset="-122"/>
                <a:sym typeface="Symbol"/>
              </a:rPr>
              <a:t>a</a:t>
            </a:r>
            <a:r>
              <a:rPr lang="en-US" altLang="zh-CN" sz="1600" b="0" kern="0" baseline="-25000" dirty="0" err="1" smtClean="0">
                <a:solidFill>
                  <a:srgbClr val="6666FF"/>
                </a:solidFill>
                <a:ea typeface="宋体" pitchFamily="2" charset="-122"/>
                <a:sym typeface="Symbol"/>
              </a:rPr>
              <a:t>j</a:t>
            </a:r>
            <a:r>
              <a:rPr lang="en-US" altLang="zh-CN" sz="1600" b="0" kern="0" dirty="0" err="1" smtClean="0">
                <a:solidFill>
                  <a:srgbClr val="6666FF"/>
                </a:solidFill>
                <a:ea typeface="宋体" pitchFamily="2" charset="-122"/>
                <a:sym typeface="Symbol"/>
              </a:rPr>
              <a:t>’s</a:t>
            </a:r>
            <a:r>
              <a:rPr lang="en-US" altLang="zh-CN" sz="1600" b="0" kern="0" dirty="0" smtClean="0">
                <a:solidFill>
                  <a:srgbClr val="6666FF"/>
                </a:solidFill>
                <a:ea typeface="宋体" pitchFamily="2" charset="-122"/>
                <a:sym typeface="Symbol"/>
              </a:rPr>
              <a:t> ]</a:t>
            </a:r>
            <a:endParaRPr lang="en-US" sz="1600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2035222" y="755125"/>
            <a:ext cx="332492" cy="275999"/>
          </a:xfrm>
          <a:prstGeom prst="ellipse">
            <a:avLst/>
          </a:prstGeom>
          <a:noFill/>
          <a:ln w="38100" algn="ctr">
            <a:solidFill>
              <a:srgbClr val="CC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386151" y="65315"/>
            <a:ext cx="821138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Constructing Covert </a:t>
            </a:r>
            <a:r>
              <a:rPr lang="en-US" altLang="zh-CN" sz="2800" b="0" kern="0" dirty="0">
                <a:solidFill>
                  <a:srgbClr val="006666"/>
                </a:solidFill>
                <a:ea typeface="宋体" pitchFamily="2" charset="-122"/>
              </a:rPr>
              <a:t>COT for </a:t>
            </a:r>
            <a:r>
              <a:rPr lang="en-US" altLang="zh-CN" sz="2400" kern="0" dirty="0" err="1" smtClean="0">
                <a:solidFill>
                  <a:srgbClr val="006666"/>
                </a:solidFill>
                <a:latin typeface="+mn-lt"/>
                <a:ea typeface="宋体" pitchFamily="2" charset="-122"/>
              </a:rPr>
              <a:t>L</a:t>
            </a:r>
            <a:r>
              <a:rPr lang="en-US" altLang="zh-CN" sz="2400" kern="0" baseline="30000" dirty="0" err="1" smtClean="0">
                <a:solidFill>
                  <a:srgbClr val="006666"/>
                </a:solidFill>
                <a:latin typeface="+mn-lt"/>
                <a:ea typeface="宋体" pitchFamily="2" charset="-122"/>
              </a:rPr>
              <a:t>ComCert</a:t>
            </a:r>
            <a:endParaRPr lang="en-US" altLang="zh-CN" sz="2400" kern="0" baseline="30000" dirty="0" smtClean="0">
              <a:solidFill>
                <a:srgbClr val="006666"/>
              </a:solidFill>
              <a:latin typeface="+mn-lt"/>
              <a:ea typeface="宋体" pitchFamily="2" charset="-122"/>
            </a:endParaRPr>
          </a:p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	</a:t>
            </a:r>
          </a:p>
        </p:txBody>
      </p:sp>
      <p:sp>
        <p:nvSpPr>
          <p:cNvPr id="46" name="Text Box 131"/>
          <p:cNvSpPr txBox="1">
            <a:spLocks noChangeArrowheads="1"/>
          </p:cNvSpPr>
          <p:nvPr/>
        </p:nvSpPr>
        <p:spPr bwMode="auto">
          <a:xfrm>
            <a:off x="2895600" y="1007270"/>
            <a:ext cx="3448049" cy="1146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dirty="0" smtClean="0"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smtClean="0">
                <a:latin typeface="Verdana" pitchFamily="34" charset="0"/>
                <a:ea typeface="宋体" pitchFamily="2" charset="-122"/>
              </a:rPr>
              <a:t>COT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w witness for x in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</a:t>
            </a:r>
            <a:endParaRPr lang="en-US" altLang="zh-CN" sz="3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48" name="Text Box 130"/>
          <p:cNvSpPr txBox="1">
            <a:spLocks noChangeArrowheads="1"/>
          </p:cNvSpPr>
          <p:nvPr/>
        </p:nvSpPr>
        <p:spPr bwMode="auto">
          <a:xfrm>
            <a:off x="323014" y="8334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30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2" grpId="0" uiExpand="1" build="p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0"/>
          <p:cNvSpPr txBox="1">
            <a:spLocks noChangeArrowheads="1"/>
          </p:cNvSpPr>
          <p:nvPr/>
        </p:nvSpPr>
        <p:spPr bwMode="auto">
          <a:xfrm>
            <a:off x="323014" y="8334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709749" y="2438400"/>
            <a:ext cx="3505200" cy="403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52400" y="65315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Compiler from ZKPK</a:t>
            </a:r>
            <a:r>
              <a:rPr lang="en-US" altLang="zh-CN" sz="2800" b="0" kern="0" baseline="30000" dirty="0" smtClean="0">
                <a:solidFill>
                  <a:srgbClr val="006666"/>
                </a:solidFill>
                <a:ea typeface="宋体" pitchFamily="2" charset="-122"/>
              </a:rPr>
              <a:t>+</a:t>
            </a: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 </a:t>
            </a:r>
            <a:r>
              <a:rPr lang="en-US" altLang="zh-CN" sz="2800" b="0" kern="0" dirty="0">
                <a:solidFill>
                  <a:srgbClr val="006666"/>
                </a:solidFill>
                <a:latin typeface="Verdana" pitchFamily="34" charset="0"/>
                <a:ea typeface="宋体" pitchFamily="2" charset="-122"/>
              </a:rPr>
              <a:t>for </a:t>
            </a:r>
            <a:r>
              <a:rPr lang="en-US" altLang="zh-CN" sz="2400" kern="0" dirty="0" err="1">
                <a:solidFill>
                  <a:srgbClr val="006666"/>
                </a:solidFill>
                <a:latin typeface="Verdana"/>
                <a:ea typeface="宋体" pitchFamily="2" charset="-122"/>
              </a:rPr>
              <a:t>L</a:t>
            </a:r>
            <a:r>
              <a:rPr lang="en-US" altLang="zh-CN" sz="2400" kern="0" baseline="30000" dirty="0" err="1">
                <a:solidFill>
                  <a:srgbClr val="006666"/>
                </a:solidFill>
                <a:latin typeface="Verdana"/>
                <a:ea typeface="宋体" pitchFamily="2" charset="-122"/>
              </a:rPr>
              <a:t>ComCert</a:t>
            </a:r>
            <a:r>
              <a:rPr lang="en-US" altLang="zh-CN" sz="2400" kern="0" baseline="30000" dirty="0">
                <a:solidFill>
                  <a:srgbClr val="006666"/>
                </a:solidFill>
                <a:latin typeface="Verdana"/>
                <a:ea typeface="宋体" pitchFamily="2" charset="-122"/>
              </a:rPr>
              <a:t> </a:t>
            </a: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 to Covert COT</a:t>
            </a:r>
          </a:p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	</a:t>
            </a:r>
            <a:endParaRPr lang="en-US" altLang="zh-CN" sz="1600" b="1" kern="0" baseline="30000" dirty="0" smtClean="0">
              <a:latin typeface="+mn-lt"/>
              <a:ea typeface="宋体" pitchFamily="2" charset="-122"/>
            </a:endParaRPr>
          </a:p>
        </p:txBody>
      </p:sp>
      <p:sp>
        <p:nvSpPr>
          <p:cNvPr id="46" name="Line 128"/>
          <p:cNvSpPr>
            <a:spLocks noChangeShapeType="1"/>
          </p:cNvSpPr>
          <p:nvPr/>
        </p:nvSpPr>
        <p:spPr bwMode="auto">
          <a:xfrm flipH="1">
            <a:off x="1524000" y="2120900"/>
            <a:ext cx="107479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1600200" y="1752600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48" name="Line 128"/>
          <p:cNvSpPr>
            <a:spLocks noChangeShapeType="1"/>
          </p:cNvSpPr>
          <p:nvPr/>
        </p:nvSpPr>
        <p:spPr bwMode="auto">
          <a:xfrm flipH="1" flipV="1">
            <a:off x="6629400" y="2147886"/>
            <a:ext cx="10668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7169150" y="1778000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50" name="Line 128"/>
          <p:cNvSpPr>
            <a:spLocks noChangeShapeType="1"/>
          </p:cNvSpPr>
          <p:nvPr/>
        </p:nvSpPr>
        <p:spPr bwMode="auto">
          <a:xfrm flipV="1">
            <a:off x="780214" y="1060450"/>
            <a:ext cx="1962986" cy="635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70"/>
          <p:cNvSpPr>
            <a:spLocks noChangeArrowheads="1"/>
          </p:cNvSpPr>
          <p:nvPr/>
        </p:nvSpPr>
        <p:spPr bwMode="auto">
          <a:xfrm>
            <a:off x="1056439" y="696913"/>
            <a:ext cx="13612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witness </a:t>
            </a:r>
            <a:r>
              <a:rPr lang="en-US" altLang="zh-CN" sz="1800" dirty="0">
                <a:ea typeface="宋体" pitchFamily="2" charset="-122"/>
              </a:rPr>
              <a:t>w</a:t>
            </a:r>
            <a:endParaRPr lang="en-US" altLang="en-US" sz="1800" dirty="0"/>
          </a:p>
        </p:txBody>
      </p:sp>
      <p:sp>
        <p:nvSpPr>
          <p:cNvPr id="54" name="Text Box 130"/>
          <p:cNvSpPr txBox="1">
            <a:spLocks noChangeArrowheads="1"/>
          </p:cNvSpPr>
          <p:nvPr/>
        </p:nvSpPr>
        <p:spPr bwMode="auto">
          <a:xfrm>
            <a:off x="8442325" y="8334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55" name="Line 128"/>
          <p:cNvSpPr>
            <a:spLocks noChangeShapeType="1"/>
          </p:cNvSpPr>
          <p:nvPr/>
        </p:nvSpPr>
        <p:spPr bwMode="auto">
          <a:xfrm flipH="1" flipV="1">
            <a:off x="6496050" y="1066800"/>
            <a:ext cx="17335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74"/>
          <p:cNvSpPr>
            <a:spLocks noChangeArrowheads="1"/>
          </p:cNvSpPr>
          <p:nvPr/>
        </p:nvSpPr>
        <p:spPr bwMode="auto">
          <a:xfrm>
            <a:off x="6648450" y="685800"/>
            <a:ext cx="1598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statement </a:t>
            </a:r>
            <a:r>
              <a:rPr lang="en-US" altLang="en-US" sz="1800" dirty="0">
                <a:ea typeface="宋体" pitchFamily="2" charset="-122"/>
              </a:rPr>
              <a:t>x</a:t>
            </a:r>
            <a:endParaRPr lang="en-US" altLang="en-US" sz="1800" dirty="0"/>
          </a:p>
        </p:txBody>
      </p:sp>
      <p:sp>
        <p:nvSpPr>
          <p:cNvPr id="63" name="Text Box 131"/>
          <p:cNvSpPr txBox="1">
            <a:spLocks noChangeArrowheads="1"/>
          </p:cNvSpPr>
          <p:nvPr/>
        </p:nvSpPr>
        <p:spPr bwMode="auto">
          <a:xfrm>
            <a:off x="2895600" y="1007270"/>
            <a:ext cx="3448049" cy="1146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dirty="0" smtClean="0"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smtClean="0">
                <a:latin typeface="Verdana" pitchFamily="34" charset="0"/>
                <a:ea typeface="宋体" pitchFamily="2" charset="-122"/>
              </a:rPr>
              <a:t>COT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w witness for x in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endParaRPr lang="en-US" altLang="zh-CN" sz="3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5" name="Line 128"/>
          <p:cNvSpPr>
            <a:spLocks noChangeShapeType="1"/>
          </p:cNvSpPr>
          <p:nvPr/>
        </p:nvSpPr>
        <p:spPr bwMode="auto">
          <a:xfrm flipV="1">
            <a:off x="1566163" y="3882667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2272938" y="3429000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 smtClean="0">
                <a:ea typeface="宋体" pitchFamily="2" charset="-122"/>
              </a:rPr>
              <a:t>a =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g</a:t>
            </a:r>
            <a:r>
              <a:rPr lang="en-US" altLang="zh-CN" sz="2000" b="0" kern="0" baseline="30000" dirty="0" smtClean="0">
                <a:ea typeface="宋体" pitchFamily="2" charset="-122"/>
                <a:sym typeface="Symbol"/>
              </a:rPr>
              <a:t>r</a:t>
            </a:r>
            <a:endParaRPr lang="en-US" altLang="en-US" sz="1800" dirty="0"/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4609012" y="2438400"/>
            <a:ext cx="4167051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kern="0" dirty="0" smtClean="0">
                <a:ea typeface="宋体" pitchFamily="2" charset="-122"/>
                <a:sym typeface="Symbol"/>
              </a:rPr>
              <a:t>L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=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{ 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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w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=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g</a:t>
            </a:r>
            <a:r>
              <a:rPr lang="en-US" altLang="zh-CN" sz="1800" b="0" kern="0" baseline="30000" dirty="0" err="1" smtClean="0">
                <a:ea typeface="宋体" pitchFamily="2" charset="-122"/>
                <a:sym typeface="Symbol"/>
              </a:rPr>
              <a:t>w</a:t>
            </a:r>
            <a:r>
              <a:rPr lang="en-US" altLang="zh-CN" sz="180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}</a:t>
            </a:r>
            <a:endParaRPr lang="en-US" altLang="zh-CN" sz="1800" kern="0" dirty="0">
              <a:ea typeface="宋体" pitchFamily="2" charset="-122"/>
              <a:sym typeface="Symbol"/>
            </a:endParaRPr>
          </a:p>
        </p:txBody>
      </p:sp>
      <p:sp>
        <p:nvSpPr>
          <p:cNvPr id="71" name="Line 128"/>
          <p:cNvSpPr>
            <a:spLocks noChangeShapeType="1"/>
          </p:cNvSpPr>
          <p:nvPr/>
        </p:nvSpPr>
        <p:spPr bwMode="auto">
          <a:xfrm>
            <a:off x="1566163" y="4330337"/>
            <a:ext cx="1949923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2129062" y="3899263"/>
            <a:ext cx="9428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smtClean="0">
                <a:ea typeface="宋体" pitchFamily="2" charset="-122"/>
              </a:rPr>
              <a:t>e </a:t>
            </a:r>
            <a:r>
              <a:rPr lang="en-US" altLang="zh-CN" sz="1800" b="0" dirty="0" smtClean="0">
                <a:ea typeface="宋体" pitchFamily="2" charset="-122"/>
                <a:sym typeface="Symbol"/>
              </a:rPr>
              <a:t> $ </a:t>
            </a:r>
            <a:endParaRPr lang="en-US" altLang="en-US" sz="1800" dirty="0"/>
          </a:p>
        </p:txBody>
      </p:sp>
      <p:sp>
        <p:nvSpPr>
          <p:cNvPr id="77" name="Line 128"/>
          <p:cNvSpPr>
            <a:spLocks noChangeShapeType="1"/>
          </p:cNvSpPr>
          <p:nvPr/>
        </p:nvSpPr>
        <p:spPr bwMode="auto">
          <a:xfrm flipV="1">
            <a:off x="1579226" y="4812880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8" name="Rectangle 64"/>
          <p:cNvSpPr>
            <a:spLocks noChangeArrowheads="1"/>
          </p:cNvSpPr>
          <p:nvPr/>
        </p:nvSpPr>
        <p:spPr bwMode="auto">
          <a:xfrm>
            <a:off x="1852749" y="4406537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z</a:t>
            </a:r>
            <a:r>
              <a:rPr lang="en-US" altLang="en-US" sz="1800" b="0" dirty="0" smtClean="0">
                <a:ea typeface="宋体" pitchFamily="2" charset="-122"/>
              </a:rPr>
              <a:t> = r + e</a:t>
            </a:r>
            <a:r>
              <a:rPr lang="en-US" altLang="zh-CN" sz="105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</a:t>
            </a:r>
            <a:r>
              <a:rPr lang="en-US" altLang="zh-CN" sz="105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 smtClean="0">
                <a:ea typeface="宋体" pitchFamily="2" charset="-122"/>
              </a:rPr>
              <a:t>w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 smtClean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404734" y="2526268"/>
            <a:ext cx="197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ea typeface="宋体" pitchFamily="2" charset="-122"/>
              </a:rPr>
              <a:t>(HV)ZKPK for </a:t>
            </a:r>
            <a:r>
              <a:rPr lang="en-US" altLang="zh-CN" dirty="0" smtClean="0">
                <a:ea typeface="宋体" pitchFamily="2" charset="-122"/>
              </a:rPr>
              <a:t>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82" name="Rectangle 64"/>
          <p:cNvSpPr>
            <a:spLocks noChangeArrowheads="1"/>
          </p:cNvSpPr>
          <p:nvPr/>
        </p:nvSpPr>
        <p:spPr bwMode="auto">
          <a:xfrm>
            <a:off x="1243149" y="3455406"/>
            <a:ext cx="2286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 smtClean="0">
                <a:ea typeface="宋体" pitchFamily="2" charset="-122"/>
              </a:rPr>
              <a:t>C=COM(       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endParaRPr lang="en-US" altLang="en-US" sz="1800" dirty="0"/>
          </a:p>
        </p:txBody>
      </p:sp>
      <p:sp>
        <p:nvSpPr>
          <p:cNvPr id="83" name="Line 128"/>
          <p:cNvSpPr>
            <a:spLocks noChangeShapeType="1"/>
          </p:cNvSpPr>
          <p:nvPr/>
        </p:nvSpPr>
        <p:spPr bwMode="auto">
          <a:xfrm flipV="1">
            <a:off x="1180012" y="3881487"/>
            <a:ext cx="19629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84" name="Line 128"/>
          <p:cNvSpPr>
            <a:spLocks noChangeShapeType="1"/>
          </p:cNvSpPr>
          <p:nvPr/>
        </p:nvSpPr>
        <p:spPr bwMode="auto">
          <a:xfrm>
            <a:off x="912223" y="5371011"/>
            <a:ext cx="3159838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Rectangle 64"/>
          <p:cNvSpPr>
            <a:spLocks noChangeArrowheads="1"/>
          </p:cNvSpPr>
          <p:nvPr/>
        </p:nvSpPr>
        <p:spPr bwMode="auto">
          <a:xfrm>
            <a:off x="938349" y="4939937"/>
            <a:ext cx="315983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smtClean="0">
                <a:ea typeface="宋体" pitchFamily="2" charset="-122"/>
              </a:rPr>
              <a:t>SPHF[ C=COM(F(</a:t>
            </a:r>
            <a:r>
              <a:rPr lang="en-US" altLang="en-US" sz="1800" b="0" dirty="0" err="1" smtClean="0">
                <a:ea typeface="宋体" pitchFamily="2" charset="-122"/>
              </a:rPr>
              <a:t>x,e,z</a:t>
            </a:r>
            <a:r>
              <a:rPr lang="en-US" altLang="en-US" sz="1800" b="0" dirty="0" smtClean="0">
                <a:ea typeface="宋体" pitchFamily="2" charset="-122"/>
              </a:rPr>
              <a:t>)) ]</a:t>
            </a:r>
            <a:endParaRPr lang="en-US" altLang="en-US" sz="1800" dirty="0"/>
          </a:p>
        </p:txBody>
      </p:sp>
      <p:sp>
        <p:nvSpPr>
          <p:cNvPr id="86" name="Text Box 131"/>
          <p:cNvSpPr txBox="1">
            <a:spLocks noChangeArrowheads="1"/>
          </p:cNvSpPr>
          <p:nvPr/>
        </p:nvSpPr>
        <p:spPr bwMode="auto">
          <a:xfrm>
            <a:off x="4608194" y="4953000"/>
            <a:ext cx="3904117" cy="11387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If COM = ElGamal PKE then</a:t>
            </a:r>
          </a:p>
          <a:p>
            <a:pPr algn="ctr">
              <a:spcAft>
                <a:spcPts val="12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SPHF for DDH tuple [CS’98]</a:t>
            </a:r>
          </a:p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(+ 2/3 </a:t>
            </a:r>
            <a:r>
              <a:rPr lang="en-US" altLang="zh-CN" b="0" dirty="0" err="1" smtClean="0">
                <a:latin typeface="Verdana" pitchFamily="34" charset="0"/>
                <a:ea typeface="宋体" pitchFamily="2" charset="-122"/>
              </a:rPr>
              <a:t>exp’s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 / party)</a:t>
            </a:r>
          </a:p>
        </p:txBody>
      </p:sp>
      <p:sp>
        <p:nvSpPr>
          <p:cNvPr id="87" name="Line 128"/>
          <p:cNvSpPr>
            <a:spLocks noChangeShapeType="1"/>
          </p:cNvSpPr>
          <p:nvPr/>
        </p:nvSpPr>
        <p:spPr bwMode="auto">
          <a:xfrm flipH="1" flipV="1">
            <a:off x="3124200" y="5473337"/>
            <a:ext cx="381000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66"/>
          <p:cNvSpPr>
            <a:spLocks noChangeArrowheads="1"/>
          </p:cNvSpPr>
          <p:nvPr/>
        </p:nvSpPr>
        <p:spPr bwMode="auto">
          <a:xfrm>
            <a:off x="3494315" y="5789249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89" name="Line 128"/>
          <p:cNvSpPr>
            <a:spLocks noChangeShapeType="1"/>
          </p:cNvSpPr>
          <p:nvPr/>
        </p:nvSpPr>
        <p:spPr bwMode="auto">
          <a:xfrm flipV="1">
            <a:off x="1460862" y="5487424"/>
            <a:ext cx="367938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Rectangle 64"/>
          <p:cNvSpPr>
            <a:spLocks noChangeArrowheads="1"/>
          </p:cNvSpPr>
          <p:nvPr/>
        </p:nvSpPr>
        <p:spPr bwMode="auto">
          <a:xfrm>
            <a:off x="1082381" y="5774009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91" name="Rectangle 90"/>
          <p:cNvSpPr/>
          <p:nvPr/>
        </p:nvSpPr>
        <p:spPr>
          <a:xfrm>
            <a:off x="1295400" y="2832463"/>
            <a:ext cx="240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ea typeface="宋体" pitchFamily="2" charset="-122"/>
                <a:sym typeface="Wingdings 3"/>
              </a:rPr>
              <a:t></a:t>
            </a:r>
            <a:r>
              <a:rPr lang="en-US" altLang="zh-CN" b="0" dirty="0" smtClean="0">
                <a:ea typeface="宋体" pitchFamily="2" charset="-122"/>
              </a:rPr>
              <a:t> covert COT for </a:t>
            </a:r>
            <a:r>
              <a:rPr lang="en-US" altLang="zh-CN" dirty="0" smtClean="0">
                <a:ea typeface="宋体" pitchFamily="2" charset="-122"/>
              </a:rPr>
              <a:t>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92" name="Text Box 131"/>
          <p:cNvSpPr txBox="1">
            <a:spLocks noChangeArrowheads="1"/>
          </p:cNvSpPr>
          <p:nvPr/>
        </p:nvSpPr>
        <p:spPr bwMode="auto">
          <a:xfrm>
            <a:off x="4608195" y="3200400"/>
            <a:ext cx="3448049" cy="1308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SIM for this ZKPK</a:t>
            </a:r>
            <a:r>
              <a:rPr lang="en-US" altLang="zh-CN" sz="2000" b="0" baseline="30000" dirty="0" smtClean="0">
                <a:latin typeface="Verdana" pitchFamily="34" charset="0"/>
                <a:ea typeface="宋体" pitchFamily="2" charset="-122"/>
              </a:rPr>
              <a:t>+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:</a:t>
            </a:r>
          </a:p>
          <a:p>
            <a:pPr algn="ctr">
              <a:spcAft>
                <a:spcPts val="600"/>
              </a:spcAft>
              <a:defRPr/>
            </a:pPr>
            <a:r>
              <a:rPr lang="en-US" altLang="en-US" sz="2000" b="0" dirty="0" smtClean="0">
                <a:ea typeface="宋体" pitchFamily="2" charset="-122"/>
              </a:rPr>
              <a:t>z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</a:t>
            </a:r>
            <a:r>
              <a:rPr lang="en-US" altLang="zh-CN" sz="2000" b="0" dirty="0" smtClean="0">
                <a:ea typeface="宋体" pitchFamily="2" charset="-122"/>
                <a:sym typeface="Symbol"/>
              </a:rPr>
              <a:t>$  </a:t>
            </a:r>
            <a:r>
              <a:rPr lang="en-US" altLang="en-US" sz="2000" b="0" dirty="0" smtClean="0">
                <a:ea typeface="宋体" pitchFamily="2" charset="-122"/>
              </a:rPr>
              <a:t>,  e</a:t>
            </a:r>
            <a:r>
              <a:rPr lang="en-US" altLang="zh-CN" sz="2000" b="0" dirty="0">
                <a:ea typeface="宋体" pitchFamily="2" charset="-122"/>
                <a:sym typeface="Symbol"/>
              </a:rPr>
              <a:t>  $</a:t>
            </a:r>
            <a:endParaRPr lang="en-US" altLang="zh-CN" sz="2000" b="0" dirty="0" smtClean="0">
              <a:ea typeface="宋体" pitchFamily="2" charset="-122"/>
              <a:sym typeface="Symbol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a = F(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x,e,z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) = 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g</a:t>
            </a:r>
            <a:r>
              <a:rPr lang="en-US" altLang="zh-CN" sz="2400" b="0" kern="0" baseline="30000" dirty="0" err="1" smtClean="0">
                <a:ea typeface="宋体" pitchFamily="2" charset="-122"/>
                <a:sym typeface="Symbol"/>
              </a:rPr>
              <a:t>z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/ 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x</a:t>
            </a:r>
            <a:r>
              <a:rPr lang="en-US" altLang="zh-CN" sz="2400" b="0" kern="0" baseline="30000" dirty="0" err="1" smtClean="0">
                <a:ea typeface="宋体" pitchFamily="2" charset="-122"/>
                <a:sym typeface="Symbol"/>
              </a:rPr>
              <a:t>e</a:t>
            </a:r>
            <a:endParaRPr lang="en-US" altLang="zh-CN" sz="2000" b="0" dirty="0" smtClean="0">
              <a:latin typeface="Verdana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429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65" grpId="0" animBg="1"/>
      <p:bldP spid="67" grpId="0"/>
      <p:bldP spid="68" grpId="0" animBg="1"/>
      <p:bldP spid="71" grpId="0" animBg="1"/>
      <p:bldP spid="72" grpId="0"/>
      <p:bldP spid="77" grpId="0" animBg="1"/>
      <p:bldP spid="78" grpId="0"/>
      <p:bldP spid="4" grpId="0"/>
      <p:bldP spid="82" grpId="0"/>
      <p:bldP spid="83" grpId="0" animBg="1"/>
      <p:bldP spid="84" grpId="0" animBg="1"/>
      <p:bldP spid="85" grpId="0"/>
      <p:bldP spid="86" grpId="0" animBg="1"/>
      <p:bldP spid="87" grpId="0" animBg="1"/>
      <p:bldP spid="88" grpId="0"/>
      <p:bldP spid="89" grpId="0" animBg="1"/>
      <p:bldP spid="90" grpId="0"/>
      <p:bldP spid="91" grpId="0"/>
      <p:bldP spid="9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0"/>
          <p:cNvSpPr txBox="1">
            <a:spLocks noChangeArrowheads="1"/>
          </p:cNvSpPr>
          <p:nvPr/>
        </p:nvSpPr>
        <p:spPr bwMode="auto">
          <a:xfrm>
            <a:off x="323014" y="8334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52400" y="65315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Compiler from ZKPK</a:t>
            </a:r>
            <a:r>
              <a:rPr lang="en-US" altLang="zh-CN" sz="2800" b="0" kern="0" baseline="30000" dirty="0" smtClean="0">
                <a:solidFill>
                  <a:srgbClr val="006666"/>
                </a:solidFill>
                <a:ea typeface="宋体" pitchFamily="2" charset="-122"/>
              </a:rPr>
              <a:t>+</a:t>
            </a: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 </a:t>
            </a:r>
            <a:r>
              <a:rPr lang="en-US" altLang="zh-CN" sz="2800" b="0" kern="0" dirty="0">
                <a:solidFill>
                  <a:srgbClr val="006666"/>
                </a:solidFill>
                <a:latin typeface="Verdana" pitchFamily="34" charset="0"/>
                <a:ea typeface="宋体" pitchFamily="2" charset="-122"/>
              </a:rPr>
              <a:t>for </a:t>
            </a:r>
            <a:r>
              <a:rPr lang="en-US" altLang="zh-CN" sz="2400" kern="0" dirty="0" err="1">
                <a:solidFill>
                  <a:srgbClr val="006666"/>
                </a:solidFill>
                <a:latin typeface="Verdana"/>
                <a:ea typeface="宋体" pitchFamily="2" charset="-122"/>
              </a:rPr>
              <a:t>L</a:t>
            </a:r>
            <a:r>
              <a:rPr lang="en-US" altLang="zh-CN" sz="2400" kern="0" baseline="30000" dirty="0" err="1">
                <a:solidFill>
                  <a:srgbClr val="006666"/>
                </a:solidFill>
                <a:latin typeface="Verdana"/>
                <a:ea typeface="宋体" pitchFamily="2" charset="-122"/>
              </a:rPr>
              <a:t>ComCert</a:t>
            </a:r>
            <a:r>
              <a:rPr lang="en-US" altLang="zh-CN" sz="2400" kern="0" baseline="30000" dirty="0">
                <a:solidFill>
                  <a:srgbClr val="006666"/>
                </a:solidFill>
                <a:latin typeface="Verdana"/>
                <a:ea typeface="宋体" pitchFamily="2" charset="-122"/>
              </a:rPr>
              <a:t> </a:t>
            </a: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 to Covert COT</a:t>
            </a:r>
          </a:p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	</a:t>
            </a:r>
            <a:endParaRPr lang="en-US" altLang="zh-CN" sz="1600" b="1" kern="0" baseline="30000" dirty="0" smtClean="0">
              <a:latin typeface="+mn-lt"/>
              <a:ea typeface="宋体" pitchFamily="2" charset="-122"/>
            </a:endParaRPr>
          </a:p>
        </p:txBody>
      </p:sp>
      <p:sp>
        <p:nvSpPr>
          <p:cNvPr id="46" name="Line 128"/>
          <p:cNvSpPr>
            <a:spLocks noChangeShapeType="1"/>
          </p:cNvSpPr>
          <p:nvPr/>
        </p:nvSpPr>
        <p:spPr bwMode="auto">
          <a:xfrm flipH="1">
            <a:off x="1524000" y="2120900"/>
            <a:ext cx="107479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1600200" y="1752600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48" name="Line 128"/>
          <p:cNvSpPr>
            <a:spLocks noChangeShapeType="1"/>
          </p:cNvSpPr>
          <p:nvPr/>
        </p:nvSpPr>
        <p:spPr bwMode="auto">
          <a:xfrm flipH="1" flipV="1">
            <a:off x="6629400" y="2147886"/>
            <a:ext cx="10668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7169150" y="1778000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50" name="Line 128"/>
          <p:cNvSpPr>
            <a:spLocks noChangeShapeType="1"/>
          </p:cNvSpPr>
          <p:nvPr/>
        </p:nvSpPr>
        <p:spPr bwMode="auto">
          <a:xfrm flipV="1">
            <a:off x="780214" y="1060450"/>
            <a:ext cx="1962986" cy="635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70"/>
          <p:cNvSpPr>
            <a:spLocks noChangeArrowheads="1"/>
          </p:cNvSpPr>
          <p:nvPr/>
        </p:nvSpPr>
        <p:spPr bwMode="auto">
          <a:xfrm>
            <a:off x="1056439" y="696913"/>
            <a:ext cx="13612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witness </a:t>
            </a:r>
            <a:r>
              <a:rPr lang="en-US" altLang="zh-CN" sz="1800" dirty="0">
                <a:ea typeface="宋体" pitchFamily="2" charset="-122"/>
              </a:rPr>
              <a:t>w</a:t>
            </a:r>
            <a:endParaRPr lang="en-US" altLang="en-US" sz="1800" dirty="0"/>
          </a:p>
        </p:txBody>
      </p:sp>
      <p:sp>
        <p:nvSpPr>
          <p:cNvPr id="54" name="Text Box 130"/>
          <p:cNvSpPr txBox="1">
            <a:spLocks noChangeArrowheads="1"/>
          </p:cNvSpPr>
          <p:nvPr/>
        </p:nvSpPr>
        <p:spPr bwMode="auto">
          <a:xfrm>
            <a:off x="8442325" y="8334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55" name="Line 128"/>
          <p:cNvSpPr>
            <a:spLocks noChangeShapeType="1"/>
          </p:cNvSpPr>
          <p:nvPr/>
        </p:nvSpPr>
        <p:spPr bwMode="auto">
          <a:xfrm flipH="1" flipV="1">
            <a:off x="6496050" y="1066800"/>
            <a:ext cx="17335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74"/>
          <p:cNvSpPr>
            <a:spLocks noChangeArrowheads="1"/>
          </p:cNvSpPr>
          <p:nvPr/>
        </p:nvSpPr>
        <p:spPr bwMode="auto">
          <a:xfrm>
            <a:off x="6648450" y="685800"/>
            <a:ext cx="1598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statement </a:t>
            </a:r>
            <a:r>
              <a:rPr lang="en-US" altLang="en-US" sz="1800" dirty="0">
                <a:ea typeface="宋体" pitchFamily="2" charset="-122"/>
              </a:rPr>
              <a:t>x</a:t>
            </a:r>
            <a:endParaRPr lang="en-US" altLang="en-US" sz="1800" dirty="0"/>
          </a:p>
        </p:txBody>
      </p:sp>
      <p:sp>
        <p:nvSpPr>
          <p:cNvPr id="63" name="Text Box 131"/>
          <p:cNvSpPr txBox="1">
            <a:spLocks noChangeArrowheads="1"/>
          </p:cNvSpPr>
          <p:nvPr/>
        </p:nvSpPr>
        <p:spPr bwMode="auto">
          <a:xfrm>
            <a:off x="2895600" y="1007270"/>
            <a:ext cx="3448049" cy="1146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dirty="0" smtClean="0"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smtClean="0">
                <a:latin typeface="Verdana" pitchFamily="34" charset="0"/>
                <a:ea typeface="宋体" pitchFamily="2" charset="-122"/>
              </a:rPr>
              <a:t>COT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w witness for x in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endParaRPr lang="en-US" altLang="zh-CN" sz="3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4609012" y="2438400"/>
            <a:ext cx="4167051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kern="0" dirty="0" smtClean="0">
                <a:ea typeface="宋体" pitchFamily="2" charset="-122"/>
                <a:sym typeface="Symbol"/>
              </a:rPr>
              <a:t>L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=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{ 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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w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=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g</a:t>
            </a:r>
            <a:r>
              <a:rPr lang="en-US" altLang="zh-CN" sz="1800" b="0" kern="0" baseline="30000" dirty="0" err="1" smtClean="0">
                <a:ea typeface="宋体" pitchFamily="2" charset="-122"/>
                <a:sym typeface="Symbol"/>
              </a:rPr>
              <a:t>w</a:t>
            </a:r>
            <a:r>
              <a:rPr lang="en-US" altLang="zh-CN" sz="180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}</a:t>
            </a:r>
            <a:endParaRPr lang="en-US" altLang="zh-CN" sz="1800" kern="0" dirty="0">
              <a:ea typeface="宋体" pitchFamily="2" charset="-122"/>
              <a:sym typeface="Symbol"/>
            </a:endParaRPr>
          </a:p>
        </p:txBody>
      </p:sp>
      <p:sp>
        <p:nvSpPr>
          <p:cNvPr id="80" name="Text Box 131"/>
          <p:cNvSpPr txBox="1">
            <a:spLocks noChangeArrowheads="1"/>
          </p:cNvSpPr>
          <p:nvPr/>
        </p:nvSpPr>
        <p:spPr bwMode="auto">
          <a:xfrm>
            <a:off x="4608195" y="3200400"/>
            <a:ext cx="3448049" cy="1308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SIM for this ZKPK</a:t>
            </a:r>
            <a:r>
              <a:rPr lang="en-US" altLang="zh-CN" sz="2000" b="0" baseline="30000" dirty="0" smtClean="0">
                <a:latin typeface="Verdana" pitchFamily="34" charset="0"/>
                <a:ea typeface="宋体" pitchFamily="2" charset="-122"/>
              </a:rPr>
              <a:t>+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:</a:t>
            </a:r>
          </a:p>
          <a:p>
            <a:pPr algn="ctr">
              <a:spcAft>
                <a:spcPts val="600"/>
              </a:spcAft>
              <a:defRPr/>
            </a:pPr>
            <a:r>
              <a:rPr lang="en-US" altLang="en-US" sz="2000" b="0" dirty="0" smtClean="0">
                <a:ea typeface="宋体" pitchFamily="2" charset="-122"/>
              </a:rPr>
              <a:t>z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</a:t>
            </a:r>
            <a:r>
              <a:rPr lang="en-US" altLang="zh-CN" sz="2000" b="0" dirty="0" smtClean="0">
                <a:ea typeface="宋体" pitchFamily="2" charset="-122"/>
                <a:sym typeface="Symbol"/>
              </a:rPr>
              <a:t>$  </a:t>
            </a:r>
            <a:r>
              <a:rPr lang="en-US" altLang="en-US" sz="2000" b="0" dirty="0" smtClean="0">
                <a:ea typeface="宋体" pitchFamily="2" charset="-122"/>
              </a:rPr>
              <a:t>,  e</a:t>
            </a:r>
            <a:r>
              <a:rPr lang="en-US" altLang="zh-CN" sz="2000" b="0" dirty="0">
                <a:ea typeface="宋体" pitchFamily="2" charset="-122"/>
                <a:sym typeface="Symbol"/>
              </a:rPr>
              <a:t>  $</a:t>
            </a:r>
            <a:endParaRPr lang="en-US" altLang="zh-CN" sz="2000" b="0" dirty="0" smtClean="0">
              <a:ea typeface="宋体" pitchFamily="2" charset="-122"/>
              <a:sym typeface="Symbol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a = F(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x,e,z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) = 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g</a:t>
            </a:r>
            <a:r>
              <a:rPr lang="en-US" altLang="zh-CN" sz="2400" b="0" kern="0" baseline="30000" dirty="0" err="1" smtClean="0">
                <a:ea typeface="宋体" pitchFamily="2" charset="-122"/>
                <a:sym typeface="Symbol"/>
              </a:rPr>
              <a:t>z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/ 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x</a:t>
            </a:r>
            <a:r>
              <a:rPr lang="en-US" altLang="zh-CN" sz="2400" b="0" kern="0" baseline="30000" dirty="0" err="1" smtClean="0">
                <a:ea typeface="宋体" pitchFamily="2" charset="-122"/>
                <a:sym typeface="Symbol"/>
              </a:rPr>
              <a:t>e</a:t>
            </a:r>
            <a:endParaRPr lang="en-US" altLang="zh-CN" sz="20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86" name="Text Box 131"/>
          <p:cNvSpPr txBox="1">
            <a:spLocks noChangeArrowheads="1"/>
          </p:cNvSpPr>
          <p:nvPr/>
        </p:nvSpPr>
        <p:spPr bwMode="auto">
          <a:xfrm>
            <a:off x="4608194" y="4724400"/>
            <a:ext cx="4032568" cy="1631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Covertness from malicious S: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covert COM [ElGamal]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z 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  <a:sym typeface="Symbol"/>
              </a:rPr>
              <a:t> 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$ (by ZKPK</a:t>
            </a:r>
            <a:r>
              <a:rPr lang="en-US" altLang="zh-CN" sz="2000" b="0" baseline="30000" dirty="0" smtClean="0">
                <a:latin typeface="Verdana" pitchFamily="34" charset="0"/>
                <a:ea typeface="宋体" pitchFamily="2" charset="-122"/>
              </a:rPr>
              <a:t>+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)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SPHF non-interactive</a:t>
            </a:r>
            <a:endParaRPr lang="en-US" altLang="zh-CN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709749" y="2438400"/>
            <a:ext cx="3505200" cy="403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V="1">
            <a:off x="1566163" y="3882667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2272938" y="3429000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 smtClean="0">
                <a:ea typeface="宋体" pitchFamily="2" charset="-122"/>
              </a:rPr>
              <a:t>a =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g</a:t>
            </a:r>
            <a:r>
              <a:rPr lang="en-US" altLang="zh-CN" sz="2000" b="0" kern="0" baseline="30000" dirty="0" smtClean="0">
                <a:ea typeface="宋体" pitchFamily="2" charset="-122"/>
                <a:sym typeface="Symbol"/>
              </a:rPr>
              <a:t>r</a:t>
            </a:r>
            <a:endParaRPr lang="en-US" altLang="en-US" sz="1800" dirty="0"/>
          </a:p>
        </p:txBody>
      </p:sp>
      <p:sp>
        <p:nvSpPr>
          <p:cNvPr id="70" name="Line 128"/>
          <p:cNvSpPr>
            <a:spLocks noChangeShapeType="1"/>
          </p:cNvSpPr>
          <p:nvPr/>
        </p:nvSpPr>
        <p:spPr bwMode="auto">
          <a:xfrm>
            <a:off x="1566163" y="4330337"/>
            <a:ext cx="1949923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3" name="Rectangle 64"/>
          <p:cNvSpPr>
            <a:spLocks noChangeArrowheads="1"/>
          </p:cNvSpPr>
          <p:nvPr/>
        </p:nvSpPr>
        <p:spPr bwMode="auto">
          <a:xfrm>
            <a:off x="2129062" y="3899263"/>
            <a:ext cx="9428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smtClean="0">
                <a:ea typeface="宋体" pitchFamily="2" charset="-122"/>
              </a:rPr>
              <a:t>e </a:t>
            </a:r>
            <a:r>
              <a:rPr lang="en-US" altLang="zh-CN" sz="1800" b="0" dirty="0" smtClean="0">
                <a:ea typeface="宋体" pitchFamily="2" charset="-122"/>
                <a:sym typeface="Symbol"/>
              </a:rPr>
              <a:t> $ </a:t>
            </a:r>
            <a:endParaRPr lang="en-US" altLang="en-US" sz="1800" dirty="0"/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V="1">
            <a:off x="1579226" y="4812880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Rectangle 64"/>
          <p:cNvSpPr>
            <a:spLocks noChangeArrowheads="1"/>
          </p:cNvSpPr>
          <p:nvPr/>
        </p:nvSpPr>
        <p:spPr bwMode="auto">
          <a:xfrm>
            <a:off x="1852749" y="4406537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z</a:t>
            </a:r>
            <a:r>
              <a:rPr lang="en-US" altLang="en-US" sz="1800" b="0" dirty="0" smtClean="0">
                <a:ea typeface="宋体" pitchFamily="2" charset="-122"/>
              </a:rPr>
              <a:t> = r + e</a:t>
            </a:r>
            <a:r>
              <a:rPr lang="en-US" altLang="zh-CN" sz="105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</a:t>
            </a:r>
            <a:r>
              <a:rPr lang="en-US" altLang="zh-CN" sz="105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 smtClean="0">
                <a:ea typeface="宋体" pitchFamily="2" charset="-122"/>
              </a:rPr>
              <a:t>w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 smtClean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76" name="Rectangle 75"/>
          <p:cNvSpPr/>
          <p:nvPr/>
        </p:nvSpPr>
        <p:spPr>
          <a:xfrm>
            <a:off x="1404734" y="2526268"/>
            <a:ext cx="197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ea typeface="宋体" pitchFamily="2" charset="-122"/>
              </a:rPr>
              <a:t>(HV)ZKPK for </a:t>
            </a:r>
            <a:r>
              <a:rPr lang="en-US" altLang="zh-CN" dirty="0" smtClean="0">
                <a:ea typeface="宋体" pitchFamily="2" charset="-122"/>
              </a:rPr>
              <a:t>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1243149" y="3455406"/>
            <a:ext cx="2286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 smtClean="0">
                <a:ea typeface="宋体" pitchFamily="2" charset="-122"/>
              </a:rPr>
              <a:t>C=COM(       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endParaRPr lang="en-US" altLang="en-US" sz="1800" dirty="0"/>
          </a:p>
        </p:txBody>
      </p:sp>
      <p:sp>
        <p:nvSpPr>
          <p:cNvPr id="93" name="Line 128"/>
          <p:cNvSpPr>
            <a:spLocks noChangeShapeType="1"/>
          </p:cNvSpPr>
          <p:nvPr/>
        </p:nvSpPr>
        <p:spPr bwMode="auto">
          <a:xfrm flipV="1">
            <a:off x="1180012" y="3881487"/>
            <a:ext cx="19629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94" name="Line 128"/>
          <p:cNvSpPr>
            <a:spLocks noChangeShapeType="1"/>
          </p:cNvSpPr>
          <p:nvPr/>
        </p:nvSpPr>
        <p:spPr bwMode="auto">
          <a:xfrm>
            <a:off x="912223" y="5371011"/>
            <a:ext cx="3159838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95" name="Rectangle 64"/>
          <p:cNvSpPr>
            <a:spLocks noChangeArrowheads="1"/>
          </p:cNvSpPr>
          <p:nvPr/>
        </p:nvSpPr>
        <p:spPr bwMode="auto">
          <a:xfrm>
            <a:off x="938349" y="4939937"/>
            <a:ext cx="315983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smtClean="0">
                <a:ea typeface="宋体" pitchFamily="2" charset="-122"/>
              </a:rPr>
              <a:t>SPHF[ C=COM(F(</a:t>
            </a:r>
            <a:r>
              <a:rPr lang="en-US" altLang="en-US" sz="1800" b="0" dirty="0" err="1" smtClean="0">
                <a:ea typeface="宋体" pitchFamily="2" charset="-122"/>
              </a:rPr>
              <a:t>x,e,z</a:t>
            </a:r>
            <a:r>
              <a:rPr lang="en-US" altLang="en-US" sz="1800" b="0" dirty="0" smtClean="0">
                <a:ea typeface="宋体" pitchFamily="2" charset="-122"/>
              </a:rPr>
              <a:t>)) ]</a:t>
            </a:r>
            <a:endParaRPr lang="en-US" altLang="en-US" sz="1800" dirty="0"/>
          </a:p>
        </p:txBody>
      </p:sp>
      <p:sp>
        <p:nvSpPr>
          <p:cNvPr id="96" name="Line 128"/>
          <p:cNvSpPr>
            <a:spLocks noChangeShapeType="1"/>
          </p:cNvSpPr>
          <p:nvPr/>
        </p:nvSpPr>
        <p:spPr bwMode="auto">
          <a:xfrm flipH="1" flipV="1">
            <a:off x="3124200" y="5473337"/>
            <a:ext cx="381000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66"/>
          <p:cNvSpPr>
            <a:spLocks noChangeArrowheads="1"/>
          </p:cNvSpPr>
          <p:nvPr/>
        </p:nvSpPr>
        <p:spPr bwMode="auto">
          <a:xfrm>
            <a:off x="3494315" y="5789249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98" name="Line 128"/>
          <p:cNvSpPr>
            <a:spLocks noChangeShapeType="1"/>
          </p:cNvSpPr>
          <p:nvPr/>
        </p:nvSpPr>
        <p:spPr bwMode="auto">
          <a:xfrm flipV="1">
            <a:off x="1460862" y="5487424"/>
            <a:ext cx="367938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4"/>
          <p:cNvSpPr>
            <a:spLocks noChangeArrowheads="1"/>
          </p:cNvSpPr>
          <p:nvPr/>
        </p:nvSpPr>
        <p:spPr bwMode="auto">
          <a:xfrm>
            <a:off x="1082381" y="5774009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100" name="Rectangle 99"/>
          <p:cNvSpPr/>
          <p:nvPr/>
        </p:nvSpPr>
        <p:spPr>
          <a:xfrm>
            <a:off x="1295400" y="2832463"/>
            <a:ext cx="240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ea typeface="宋体" pitchFamily="2" charset="-122"/>
                <a:sym typeface="Wingdings 3"/>
              </a:rPr>
              <a:t></a:t>
            </a:r>
            <a:r>
              <a:rPr lang="en-US" altLang="zh-CN" b="0" dirty="0" smtClean="0">
                <a:ea typeface="宋体" pitchFamily="2" charset="-122"/>
              </a:rPr>
              <a:t> covert COT for </a:t>
            </a:r>
            <a:r>
              <a:rPr lang="en-US" altLang="zh-CN" dirty="0" smtClean="0">
                <a:ea typeface="宋体" pitchFamily="2" charset="-122"/>
              </a:rPr>
              <a:t>L</a:t>
            </a:r>
            <a:endParaRPr lang="en-US" altLang="zh-CN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71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"/>
            <a:ext cx="77724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Presentation Plan</a:t>
            </a:r>
            <a:endParaRPr lang="en-US" altLang="zh-CN" sz="1800" dirty="0" smtClean="0">
              <a:ea typeface="宋体" pitchFamily="2" charset="-122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4419600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altLang="zh-CN" sz="500" dirty="0" smtClean="0">
              <a:ea typeface="宋体" pitchFamily="2" charset="-122"/>
            </a:endParaRP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Introduction to Covert Computation</a:t>
            </a:r>
          </a:p>
          <a:p>
            <a:pPr eaLnBrk="1" hangingPunct="1">
              <a:lnSpc>
                <a:spcPct val="25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Practical Covert Authentication Protocol</a:t>
            </a:r>
            <a:endParaRPr lang="en-US" altLang="zh-CN" sz="2400" dirty="0">
              <a:ea typeface="宋体" pitchFamily="2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 smtClean="0">
                <a:ea typeface="宋体" pitchFamily="2" charset="-122"/>
              </a:rPr>
              <a:t>   </a:t>
            </a:r>
            <a:r>
              <a:rPr lang="en-US" altLang="zh-CN" sz="1800" dirty="0" smtClean="0">
                <a:ea typeface="宋体" pitchFamily="2" charset="-122"/>
              </a:rPr>
              <a:t>O(1) rounds, group elements, exponentiations…</a:t>
            </a:r>
          </a:p>
          <a:p>
            <a:pPr eaLnBrk="1" hangingPunct="1">
              <a:lnSpc>
                <a:spcPct val="25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Main Tool:  Compiler for Covert Conditional OT’s</a:t>
            </a:r>
          </a:p>
          <a:p>
            <a:pPr marL="0" indent="0" eaLnBrk="1" hangingPunct="1">
              <a:buNone/>
              <a:defRPr/>
            </a:pPr>
            <a:r>
              <a:rPr lang="en-US" altLang="zh-CN" sz="1800" dirty="0" smtClean="0">
                <a:ea typeface="宋体" pitchFamily="2" charset="-122"/>
              </a:rPr>
              <a:t>    ZKPK</a:t>
            </a:r>
            <a:r>
              <a:rPr lang="en-US" altLang="zh-CN" sz="1800" baseline="30000" dirty="0" smtClean="0">
                <a:ea typeface="宋体" pitchFamily="2" charset="-122"/>
              </a:rPr>
              <a:t>+</a:t>
            </a:r>
            <a:r>
              <a:rPr lang="en-US" altLang="zh-CN" sz="1800" dirty="0" smtClean="0">
                <a:ea typeface="宋体" pitchFamily="2" charset="-122"/>
              </a:rPr>
              <a:t> (</a:t>
            </a:r>
            <a:r>
              <a:rPr lang="el-GR" altLang="zh-CN" sz="1800" dirty="0" smtClean="0">
                <a:ea typeface="宋体" pitchFamily="2" charset="-122"/>
              </a:rPr>
              <a:t>Σ</a:t>
            </a:r>
            <a:r>
              <a:rPr lang="en-US" altLang="zh-CN" sz="1800" dirty="0" smtClean="0">
                <a:ea typeface="宋体" pitchFamily="2" charset="-122"/>
              </a:rPr>
              <a:t>-protocol)  for language L  </a:t>
            </a:r>
            <a:r>
              <a:rPr lang="en-US" altLang="zh-CN" sz="1800" dirty="0" smtClean="0">
                <a:ea typeface="宋体" pitchFamily="2" charset="-122"/>
                <a:sym typeface="Wingdings 3"/>
              </a:rPr>
              <a:t> </a:t>
            </a:r>
            <a:r>
              <a:rPr lang="en-US" altLang="zh-CN" sz="1800" dirty="0" smtClean="0">
                <a:ea typeface="宋体" pitchFamily="2" charset="-122"/>
              </a:rPr>
              <a:t> Covert Conditional OT for L</a:t>
            </a:r>
            <a:endParaRPr lang="en-US" altLang="zh-CN" sz="2000" dirty="0" smtClean="0">
              <a:ea typeface="宋体" pitchFamily="2" charset="-122"/>
            </a:endParaRPr>
          </a:p>
          <a:p>
            <a:pPr marL="457200" indent="-457200" eaLnBrk="1" hangingPunct="1">
              <a:lnSpc>
                <a:spcPct val="250000"/>
              </a:lnSpc>
              <a:buFont typeface="+mj-lt"/>
              <a:buAutoNum type="arabicPeriod" startAt="4"/>
              <a:defRPr/>
            </a:pPr>
            <a:r>
              <a:rPr lang="en-US" altLang="zh-CN" sz="2000" dirty="0" smtClean="0">
                <a:ea typeface="宋体" pitchFamily="2" charset="-122"/>
              </a:rPr>
              <a:t>Extensions / Open Problems</a:t>
            </a:r>
            <a:endParaRPr lang="en-US" altLang="zh-CN" sz="16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0"/>
          <p:cNvSpPr txBox="1">
            <a:spLocks noChangeArrowheads="1"/>
          </p:cNvSpPr>
          <p:nvPr/>
        </p:nvSpPr>
        <p:spPr bwMode="auto">
          <a:xfrm>
            <a:off x="323014" y="8334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52400" y="65315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Compiler from ZKPK</a:t>
            </a:r>
            <a:r>
              <a:rPr lang="en-US" altLang="zh-CN" sz="2800" b="0" kern="0" baseline="30000" dirty="0" smtClean="0">
                <a:solidFill>
                  <a:srgbClr val="006666"/>
                </a:solidFill>
                <a:ea typeface="宋体" pitchFamily="2" charset="-122"/>
              </a:rPr>
              <a:t>+</a:t>
            </a: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 </a:t>
            </a:r>
            <a:r>
              <a:rPr lang="en-US" altLang="zh-CN" sz="2800" b="0" kern="0" dirty="0">
                <a:solidFill>
                  <a:srgbClr val="006666"/>
                </a:solidFill>
                <a:latin typeface="Verdana" pitchFamily="34" charset="0"/>
                <a:ea typeface="宋体" pitchFamily="2" charset="-122"/>
              </a:rPr>
              <a:t>for </a:t>
            </a:r>
            <a:r>
              <a:rPr lang="en-US" altLang="zh-CN" sz="2400" kern="0" dirty="0" err="1">
                <a:solidFill>
                  <a:srgbClr val="006666"/>
                </a:solidFill>
                <a:latin typeface="Verdana"/>
                <a:ea typeface="宋体" pitchFamily="2" charset="-122"/>
              </a:rPr>
              <a:t>L</a:t>
            </a:r>
            <a:r>
              <a:rPr lang="en-US" altLang="zh-CN" sz="2400" kern="0" baseline="30000" dirty="0" err="1">
                <a:solidFill>
                  <a:srgbClr val="006666"/>
                </a:solidFill>
                <a:latin typeface="Verdana"/>
                <a:ea typeface="宋体" pitchFamily="2" charset="-122"/>
              </a:rPr>
              <a:t>ComCert</a:t>
            </a:r>
            <a:r>
              <a:rPr lang="en-US" altLang="zh-CN" sz="2400" kern="0" baseline="30000" dirty="0">
                <a:solidFill>
                  <a:srgbClr val="006666"/>
                </a:solidFill>
                <a:latin typeface="Verdana"/>
                <a:ea typeface="宋体" pitchFamily="2" charset="-122"/>
              </a:rPr>
              <a:t> </a:t>
            </a: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 to Covert COT</a:t>
            </a:r>
          </a:p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	</a:t>
            </a:r>
            <a:endParaRPr lang="en-US" altLang="zh-CN" sz="1600" b="1" kern="0" baseline="30000" dirty="0" smtClean="0">
              <a:latin typeface="+mn-lt"/>
              <a:ea typeface="宋体" pitchFamily="2" charset="-122"/>
            </a:endParaRPr>
          </a:p>
        </p:txBody>
      </p:sp>
      <p:sp>
        <p:nvSpPr>
          <p:cNvPr id="46" name="Line 128"/>
          <p:cNvSpPr>
            <a:spLocks noChangeShapeType="1"/>
          </p:cNvSpPr>
          <p:nvPr/>
        </p:nvSpPr>
        <p:spPr bwMode="auto">
          <a:xfrm flipH="1">
            <a:off x="1524000" y="2120900"/>
            <a:ext cx="107479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1600200" y="1752600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48" name="Line 128"/>
          <p:cNvSpPr>
            <a:spLocks noChangeShapeType="1"/>
          </p:cNvSpPr>
          <p:nvPr/>
        </p:nvSpPr>
        <p:spPr bwMode="auto">
          <a:xfrm flipH="1" flipV="1">
            <a:off x="6629400" y="2147886"/>
            <a:ext cx="10668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7169150" y="1778000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50" name="Line 128"/>
          <p:cNvSpPr>
            <a:spLocks noChangeShapeType="1"/>
          </p:cNvSpPr>
          <p:nvPr/>
        </p:nvSpPr>
        <p:spPr bwMode="auto">
          <a:xfrm flipV="1">
            <a:off x="780214" y="1060450"/>
            <a:ext cx="1962986" cy="635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70"/>
          <p:cNvSpPr>
            <a:spLocks noChangeArrowheads="1"/>
          </p:cNvSpPr>
          <p:nvPr/>
        </p:nvSpPr>
        <p:spPr bwMode="auto">
          <a:xfrm>
            <a:off x="1056439" y="696913"/>
            <a:ext cx="13612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witness </a:t>
            </a:r>
            <a:r>
              <a:rPr lang="en-US" altLang="zh-CN" sz="1800" dirty="0">
                <a:ea typeface="宋体" pitchFamily="2" charset="-122"/>
              </a:rPr>
              <a:t>w</a:t>
            </a:r>
            <a:endParaRPr lang="en-US" altLang="en-US" sz="1800" dirty="0"/>
          </a:p>
        </p:txBody>
      </p:sp>
      <p:sp>
        <p:nvSpPr>
          <p:cNvPr id="54" name="Text Box 130"/>
          <p:cNvSpPr txBox="1">
            <a:spLocks noChangeArrowheads="1"/>
          </p:cNvSpPr>
          <p:nvPr/>
        </p:nvSpPr>
        <p:spPr bwMode="auto">
          <a:xfrm>
            <a:off x="8442325" y="8334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55" name="Line 128"/>
          <p:cNvSpPr>
            <a:spLocks noChangeShapeType="1"/>
          </p:cNvSpPr>
          <p:nvPr/>
        </p:nvSpPr>
        <p:spPr bwMode="auto">
          <a:xfrm flipH="1" flipV="1">
            <a:off x="6496050" y="1066800"/>
            <a:ext cx="17335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74"/>
          <p:cNvSpPr>
            <a:spLocks noChangeArrowheads="1"/>
          </p:cNvSpPr>
          <p:nvPr/>
        </p:nvSpPr>
        <p:spPr bwMode="auto">
          <a:xfrm>
            <a:off x="6648450" y="685800"/>
            <a:ext cx="1598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statement </a:t>
            </a:r>
            <a:r>
              <a:rPr lang="en-US" altLang="en-US" sz="1800" dirty="0">
                <a:ea typeface="宋体" pitchFamily="2" charset="-122"/>
              </a:rPr>
              <a:t>x</a:t>
            </a:r>
            <a:endParaRPr lang="en-US" altLang="en-US" sz="1800" dirty="0"/>
          </a:p>
        </p:txBody>
      </p:sp>
      <p:sp>
        <p:nvSpPr>
          <p:cNvPr id="63" name="Text Box 131"/>
          <p:cNvSpPr txBox="1">
            <a:spLocks noChangeArrowheads="1"/>
          </p:cNvSpPr>
          <p:nvPr/>
        </p:nvSpPr>
        <p:spPr bwMode="auto">
          <a:xfrm>
            <a:off x="2895600" y="1007270"/>
            <a:ext cx="3448049" cy="1146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dirty="0" smtClean="0"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smtClean="0">
                <a:latin typeface="Verdana" pitchFamily="34" charset="0"/>
                <a:ea typeface="宋体" pitchFamily="2" charset="-122"/>
              </a:rPr>
              <a:t>COT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w witness for x in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endParaRPr lang="en-US" altLang="zh-CN" sz="3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4609012" y="2438400"/>
            <a:ext cx="4167051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kern="0" dirty="0" smtClean="0">
                <a:ea typeface="宋体" pitchFamily="2" charset="-122"/>
                <a:sym typeface="Symbol"/>
              </a:rPr>
              <a:t>L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=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{ 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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w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=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g</a:t>
            </a:r>
            <a:r>
              <a:rPr lang="en-US" altLang="zh-CN" sz="1800" b="0" kern="0" baseline="30000" dirty="0" err="1" smtClean="0">
                <a:ea typeface="宋体" pitchFamily="2" charset="-122"/>
                <a:sym typeface="Symbol"/>
              </a:rPr>
              <a:t>w</a:t>
            </a:r>
            <a:r>
              <a:rPr lang="en-US" altLang="zh-CN" sz="180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}</a:t>
            </a:r>
            <a:endParaRPr lang="en-US" altLang="zh-CN" sz="1800" kern="0" dirty="0">
              <a:ea typeface="宋体" pitchFamily="2" charset="-122"/>
              <a:sym typeface="Symbol"/>
            </a:endParaRPr>
          </a:p>
        </p:txBody>
      </p:sp>
      <p:sp>
        <p:nvSpPr>
          <p:cNvPr id="80" name="Text Box 131"/>
          <p:cNvSpPr txBox="1">
            <a:spLocks noChangeArrowheads="1"/>
          </p:cNvSpPr>
          <p:nvPr/>
        </p:nvSpPr>
        <p:spPr bwMode="auto">
          <a:xfrm>
            <a:off x="4608195" y="3200400"/>
            <a:ext cx="3448049" cy="1308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SIM for this ZKPK</a:t>
            </a:r>
            <a:r>
              <a:rPr lang="en-US" altLang="zh-CN" sz="2000" b="0" baseline="30000" dirty="0" smtClean="0">
                <a:latin typeface="Verdana" pitchFamily="34" charset="0"/>
                <a:ea typeface="宋体" pitchFamily="2" charset="-122"/>
              </a:rPr>
              <a:t>+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:</a:t>
            </a:r>
          </a:p>
          <a:p>
            <a:pPr algn="ctr">
              <a:spcAft>
                <a:spcPts val="600"/>
              </a:spcAft>
              <a:defRPr/>
            </a:pPr>
            <a:r>
              <a:rPr lang="en-US" altLang="en-US" sz="2000" b="0" dirty="0" smtClean="0">
                <a:ea typeface="宋体" pitchFamily="2" charset="-122"/>
              </a:rPr>
              <a:t>z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</a:t>
            </a:r>
            <a:r>
              <a:rPr lang="en-US" altLang="zh-CN" sz="2000" b="0" dirty="0" smtClean="0">
                <a:ea typeface="宋体" pitchFamily="2" charset="-122"/>
                <a:sym typeface="Symbol"/>
              </a:rPr>
              <a:t>$  </a:t>
            </a:r>
            <a:r>
              <a:rPr lang="en-US" altLang="en-US" sz="2000" b="0" dirty="0" smtClean="0">
                <a:ea typeface="宋体" pitchFamily="2" charset="-122"/>
              </a:rPr>
              <a:t>,  e</a:t>
            </a:r>
            <a:r>
              <a:rPr lang="en-US" altLang="zh-CN" sz="2000" b="0" dirty="0">
                <a:ea typeface="宋体" pitchFamily="2" charset="-122"/>
                <a:sym typeface="Symbol"/>
              </a:rPr>
              <a:t>  $</a:t>
            </a:r>
            <a:endParaRPr lang="en-US" altLang="zh-CN" sz="2000" b="0" dirty="0" smtClean="0">
              <a:ea typeface="宋体" pitchFamily="2" charset="-122"/>
              <a:sym typeface="Symbol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a = F(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x,e,z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) = 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g</a:t>
            </a:r>
            <a:r>
              <a:rPr lang="en-US" altLang="zh-CN" sz="2400" b="0" kern="0" baseline="30000" dirty="0" err="1" smtClean="0">
                <a:ea typeface="宋体" pitchFamily="2" charset="-122"/>
                <a:sym typeface="Symbol"/>
              </a:rPr>
              <a:t>z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/ 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x</a:t>
            </a:r>
            <a:r>
              <a:rPr lang="en-US" altLang="zh-CN" sz="2400" b="0" kern="0" baseline="30000" dirty="0" err="1" smtClean="0">
                <a:ea typeface="宋体" pitchFamily="2" charset="-122"/>
                <a:sym typeface="Symbol"/>
              </a:rPr>
              <a:t>e</a:t>
            </a:r>
            <a:endParaRPr lang="en-US" altLang="zh-CN" sz="20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86" name="Text Box 131"/>
          <p:cNvSpPr txBox="1">
            <a:spLocks noChangeArrowheads="1"/>
          </p:cNvSpPr>
          <p:nvPr/>
        </p:nvSpPr>
        <p:spPr bwMode="auto">
          <a:xfrm>
            <a:off x="4608194" y="4724400"/>
            <a:ext cx="4032568" cy="19697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Covertness from malicious R:</a:t>
            </a: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(case1) C</a:t>
            </a:r>
            <a:r>
              <a:rPr lang="en-US" altLang="zh-CN" sz="1000" b="0" dirty="0" smtClean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sz="2400" b="0" dirty="0" smtClean="0">
                <a:latin typeface="Verdana" pitchFamily="34" charset="0"/>
                <a:ea typeface="宋体" pitchFamily="2" charset="-122"/>
                <a:sym typeface="Symbol"/>
              </a:rPr>
              <a:t></a:t>
            </a:r>
            <a:r>
              <a:rPr lang="en-US" altLang="zh-CN" sz="1000" b="0" dirty="0" smtClean="0">
                <a:latin typeface="Verdana" pitchFamily="34" charset="0"/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COM(F(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x,e,z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)) </a:t>
            </a: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then </a:t>
            </a:r>
            <a:r>
              <a:rPr lang="en-US" altLang="zh-CN" sz="2000" b="0" dirty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sz="2000" baseline="-25000" dirty="0">
                <a:latin typeface="Verdana" pitchFamily="34" charset="0"/>
                <a:ea typeface="宋体" pitchFamily="2" charset="-122"/>
              </a:rPr>
              <a:t>S </a:t>
            </a:r>
            <a:r>
              <a:rPr lang="en-US" altLang="zh-CN" sz="2000" b="0" dirty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sz="2000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R’s view of SPHF</a:t>
            </a:r>
          </a:p>
          <a:p>
            <a:pPr>
              <a:spcAft>
                <a:spcPts val="0"/>
              </a:spcAft>
              <a:defRPr/>
            </a:pPr>
            <a:endParaRPr lang="en-US" altLang="zh-CN" sz="2000" b="0" dirty="0">
              <a:latin typeface="Verdana" pitchFamily="34" charset="0"/>
              <a:ea typeface="宋体" pitchFamily="2" charset="-122"/>
            </a:endParaRPr>
          </a:p>
          <a:p>
            <a:pPr>
              <a:spcAft>
                <a:spcPts val="0"/>
              </a:spcAft>
              <a:defRPr/>
            </a:pPr>
            <a:endParaRPr lang="en-US" altLang="zh-CN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709749" y="2438400"/>
            <a:ext cx="3505200" cy="403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V="1">
            <a:off x="1566163" y="3882667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2272938" y="3429000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 smtClean="0">
                <a:ea typeface="宋体" pitchFamily="2" charset="-122"/>
              </a:rPr>
              <a:t>a =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g</a:t>
            </a:r>
            <a:r>
              <a:rPr lang="en-US" altLang="zh-CN" sz="2000" b="0" kern="0" baseline="30000" dirty="0" smtClean="0">
                <a:ea typeface="宋体" pitchFamily="2" charset="-122"/>
                <a:sym typeface="Symbol"/>
              </a:rPr>
              <a:t>r</a:t>
            </a:r>
            <a:endParaRPr lang="en-US" altLang="en-US" sz="1800" dirty="0"/>
          </a:p>
        </p:txBody>
      </p:sp>
      <p:sp>
        <p:nvSpPr>
          <p:cNvPr id="70" name="Line 128"/>
          <p:cNvSpPr>
            <a:spLocks noChangeShapeType="1"/>
          </p:cNvSpPr>
          <p:nvPr/>
        </p:nvSpPr>
        <p:spPr bwMode="auto">
          <a:xfrm>
            <a:off x="1566163" y="4330337"/>
            <a:ext cx="1949923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3" name="Rectangle 64"/>
          <p:cNvSpPr>
            <a:spLocks noChangeArrowheads="1"/>
          </p:cNvSpPr>
          <p:nvPr/>
        </p:nvSpPr>
        <p:spPr bwMode="auto">
          <a:xfrm>
            <a:off x="2129062" y="3899263"/>
            <a:ext cx="9428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smtClean="0">
                <a:ea typeface="宋体" pitchFamily="2" charset="-122"/>
              </a:rPr>
              <a:t>e </a:t>
            </a:r>
            <a:r>
              <a:rPr lang="en-US" altLang="zh-CN" sz="1800" b="0" dirty="0" smtClean="0">
                <a:ea typeface="宋体" pitchFamily="2" charset="-122"/>
                <a:sym typeface="Symbol"/>
              </a:rPr>
              <a:t> $ </a:t>
            </a:r>
            <a:endParaRPr lang="en-US" altLang="en-US" sz="1800" dirty="0"/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V="1">
            <a:off x="1579226" y="4812880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Rectangle 64"/>
          <p:cNvSpPr>
            <a:spLocks noChangeArrowheads="1"/>
          </p:cNvSpPr>
          <p:nvPr/>
        </p:nvSpPr>
        <p:spPr bwMode="auto">
          <a:xfrm>
            <a:off x="1852749" y="4406537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z</a:t>
            </a:r>
            <a:r>
              <a:rPr lang="en-US" altLang="en-US" sz="1800" b="0" dirty="0" smtClean="0">
                <a:ea typeface="宋体" pitchFamily="2" charset="-122"/>
              </a:rPr>
              <a:t> = r + e</a:t>
            </a:r>
            <a:r>
              <a:rPr lang="en-US" altLang="zh-CN" sz="105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</a:t>
            </a:r>
            <a:r>
              <a:rPr lang="en-US" altLang="zh-CN" sz="105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 smtClean="0">
                <a:ea typeface="宋体" pitchFamily="2" charset="-122"/>
              </a:rPr>
              <a:t>w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 smtClean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76" name="Rectangle 75"/>
          <p:cNvSpPr/>
          <p:nvPr/>
        </p:nvSpPr>
        <p:spPr>
          <a:xfrm>
            <a:off x="1404734" y="2526268"/>
            <a:ext cx="197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ea typeface="宋体" pitchFamily="2" charset="-122"/>
              </a:rPr>
              <a:t>(HV)ZKPK for </a:t>
            </a:r>
            <a:r>
              <a:rPr lang="en-US" altLang="zh-CN" dirty="0" smtClean="0">
                <a:ea typeface="宋体" pitchFamily="2" charset="-122"/>
              </a:rPr>
              <a:t>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1243149" y="3455406"/>
            <a:ext cx="2286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 smtClean="0">
                <a:ea typeface="宋体" pitchFamily="2" charset="-122"/>
              </a:rPr>
              <a:t>C=COM(       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endParaRPr lang="en-US" altLang="en-US" sz="1800" dirty="0"/>
          </a:p>
        </p:txBody>
      </p:sp>
      <p:sp>
        <p:nvSpPr>
          <p:cNvPr id="93" name="Line 128"/>
          <p:cNvSpPr>
            <a:spLocks noChangeShapeType="1"/>
          </p:cNvSpPr>
          <p:nvPr/>
        </p:nvSpPr>
        <p:spPr bwMode="auto">
          <a:xfrm flipV="1">
            <a:off x="1180012" y="3881487"/>
            <a:ext cx="19629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94" name="Line 128"/>
          <p:cNvSpPr>
            <a:spLocks noChangeShapeType="1"/>
          </p:cNvSpPr>
          <p:nvPr/>
        </p:nvSpPr>
        <p:spPr bwMode="auto">
          <a:xfrm>
            <a:off x="912223" y="5371011"/>
            <a:ext cx="3159838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95" name="Rectangle 64"/>
          <p:cNvSpPr>
            <a:spLocks noChangeArrowheads="1"/>
          </p:cNvSpPr>
          <p:nvPr/>
        </p:nvSpPr>
        <p:spPr bwMode="auto">
          <a:xfrm>
            <a:off x="938349" y="4939937"/>
            <a:ext cx="315983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smtClean="0">
                <a:ea typeface="宋体" pitchFamily="2" charset="-122"/>
              </a:rPr>
              <a:t>SPHF[ C=COM(F(</a:t>
            </a:r>
            <a:r>
              <a:rPr lang="en-US" altLang="en-US" sz="1800" b="0" dirty="0" err="1" smtClean="0">
                <a:ea typeface="宋体" pitchFamily="2" charset="-122"/>
              </a:rPr>
              <a:t>x,e,z</a:t>
            </a:r>
            <a:r>
              <a:rPr lang="en-US" altLang="en-US" sz="1800" b="0" dirty="0" smtClean="0">
                <a:ea typeface="宋体" pitchFamily="2" charset="-122"/>
              </a:rPr>
              <a:t>)) ]</a:t>
            </a:r>
            <a:endParaRPr lang="en-US" altLang="en-US" sz="1800" dirty="0"/>
          </a:p>
        </p:txBody>
      </p:sp>
      <p:sp>
        <p:nvSpPr>
          <p:cNvPr id="96" name="Line 128"/>
          <p:cNvSpPr>
            <a:spLocks noChangeShapeType="1"/>
          </p:cNvSpPr>
          <p:nvPr/>
        </p:nvSpPr>
        <p:spPr bwMode="auto">
          <a:xfrm flipH="1" flipV="1">
            <a:off x="3124200" y="5473337"/>
            <a:ext cx="381000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66"/>
          <p:cNvSpPr>
            <a:spLocks noChangeArrowheads="1"/>
          </p:cNvSpPr>
          <p:nvPr/>
        </p:nvSpPr>
        <p:spPr bwMode="auto">
          <a:xfrm>
            <a:off x="3494315" y="5789249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98" name="Line 128"/>
          <p:cNvSpPr>
            <a:spLocks noChangeShapeType="1"/>
          </p:cNvSpPr>
          <p:nvPr/>
        </p:nvSpPr>
        <p:spPr bwMode="auto">
          <a:xfrm flipV="1">
            <a:off x="1460862" y="5487424"/>
            <a:ext cx="367938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4"/>
          <p:cNvSpPr>
            <a:spLocks noChangeArrowheads="1"/>
          </p:cNvSpPr>
          <p:nvPr/>
        </p:nvSpPr>
        <p:spPr bwMode="auto">
          <a:xfrm>
            <a:off x="1082381" y="5774009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100" name="Rectangle 99"/>
          <p:cNvSpPr/>
          <p:nvPr/>
        </p:nvSpPr>
        <p:spPr>
          <a:xfrm>
            <a:off x="1295400" y="2832463"/>
            <a:ext cx="240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ea typeface="宋体" pitchFamily="2" charset="-122"/>
                <a:sym typeface="Wingdings 3"/>
              </a:rPr>
              <a:t></a:t>
            </a:r>
            <a:r>
              <a:rPr lang="en-US" altLang="zh-CN" b="0" dirty="0" smtClean="0">
                <a:ea typeface="宋体" pitchFamily="2" charset="-122"/>
              </a:rPr>
              <a:t> covert COT for </a:t>
            </a:r>
            <a:r>
              <a:rPr lang="en-US" altLang="zh-CN" dirty="0" smtClean="0">
                <a:ea typeface="宋体" pitchFamily="2" charset="-122"/>
              </a:rPr>
              <a:t>L</a:t>
            </a:r>
            <a:endParaRPr lang="en-US" altLang="zh-CN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83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0"/>
          <p:cNvSpPr txBox="1">
            <a:spLocks noChangeArrowheads="1"/>
          </p:cNvSpPr>
          <p:nvPr/>
        </p:nvSpPr>
        <p:spPr bwMode="auto">
          <a:xfrm>
            <a:off x="323014" y="833438"/>
            <a:ext cx="40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R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52400" y="65315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Compiler from ZKPK</a:t>
            </a:r>
            <a:r>
              <a:rPr lang="en-US" altLang="zh-CN" sz="2800" b="0" kern="0" baseline="30000" dirty="0" smtClean="0">
                <a:solidFill>
                  <a:srgbClr val="006666"/>
                </a:solidFill>
                <a:ea typeface="宋体" pitchFamily="2" charset="-122"/>
              </a:rPr>
              <a:t>+</a:t>
            </a: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 </a:t>
            </a:r>
            <a:r>
              <a:rPr lang="en-US" altLang="zh-CN" sz="2800" b="0" kern="0" dirty="0">
                <a:solidFill>
                  <a:srgbClr val="006666"/>
                </a:solidFill>
                <a:latin typeface="Verdana" pitchFamily="34" charset="0"/>
                <a:ea typeface="宋体" pitchFamily="2" charset="-122"/>
              </a:rPr>
              <a:t>for </a:t>
            </a:r>
            <a:r>
              <a:rPr lang="en-US" altLang="zh-CN" sz="2400" kern="0" dirty="0" err="1">
                <a:solidFill>
                  <a:srgbClr val="006666"/>
                </a:solidFill>
                <a:latin typeface="Verdana"/>
                <a:ea typeface="宋体" pitchFamily="2" charset="-122"/>
              </a:rPr>
              <a:t>L</a:t>
            </a:r>
            <a:r>
              <a:rPr lang="en-US" altLang="zh-CN" sz="2400" kern="0" baseline="30000" dirty="0" err="1">
                <a:solidFill>
                  <a:srgbClr val="006666"/>
                </a:solidFill>
                <a:latin typeface="Verdana"/>
                <a:ea typeface="宋体" pitchFamily="2" charset="-122"/>
              </a:rPr>
              <a:t>ComCert</a:t>
            </a:r>
            <a:r>
              <a:rPr lang="en-US" altLang="zh-CN" sz="2400" kern="0" baseline="30000" dirty="0">
                <a:solidFill>
                  <a:srgbClr val="006666"/>
                </a:solidFill>
                <a:latin typeface="Verdana"/>
                <a:ea typeface="宋体" pitchFamily="2" charset="-122"/>
              </a:rPr>
              <a:t> </a:t>
            </a: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 to Covert COT</a:t>
            </a:r>
          </a:p>
          <a:p>
            <a:pPr algn="ctr" eaLnBrk="1" hangingPunct="1">
              <a:defRPr/>
            </a:pPr>
            <a:r>
              <a:rPr lang="en-US" altLang="zh-CN" sz="2800" b="0" kern="0" dirty="0" smtClean="0">
                <a:solidFill>
                  <a:srgbClr val="006666"/>
                </a:solidFill>
                <a:ea typeface="宋体" pitchFamily="2" charset="-122"/>
              </a:rPr>
              <a:t>	</a:t>
            </a:r>
            <a:endParaRPr lang="en-US" altLang="zh-CN" sz="1600" b="1" kern="0" baseline="30000" dirty="0" smtClean="0">
              <a:latin typeface="+mn-lt"/>
              <a:ea typeface="宋体" pitchFamily="2" charset="-122"/>
            </a:endParaRPr>
          </a:p>
        </p:txBody>
      </p:sp>
      <p:sp>
        <p:nvSpPr>
          <p:cNvPr id="46" name="Line 128"/>
          <p:cNvSpPr>
            <a:spLocks noChangeShapeType="1"/>
          </p:cNvSpPr>
          <p:nvPr/>
        </p:nvSpPr>
        <p:spPr bwMode="auto">
          <a:xfrm flipH="1">
            <a:off x="1524000" y="2120900"/>
            <a:ext cx="107479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1600200" y="1752600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48" name="Line 128"/>
          <p:cNvSpPr>
            <a:spLocks noChangeShapeType="1"/>
          </p:cNvSpPr>
          <p:nvPr/>
        </p:nvSpPr>
        <p:spPr bwMode="auto">
          <a:xfrm flipH="1" flipV="1">
            <a:off x="6629400" y="2147886"/>
            <a:ext cx="10668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7169150" y="1778000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50" name="Line 128"/>
          <p:cNvSpPr>
            <a:spLocks noChangeShapeType="1"/>
          </p:cNvSpPr>
          <p:nvPr/>
        </p:nvSpPr>
        <p:spPr bwMode="auto">
          <a:xfrm flipV="1">
            <a:off x="780214" y="1060450"/>
            <a:ext cx="1962986" cy="635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70"/>
          <p:cNvSpPr>
            <a:spLocks noChangeArrowheads="1"/>
          </p:cNvSpPr>
          <p:nvPr/>
        </p:nvSpPr>
        <p:spPr bwMode="auto">
          <a:xfrm>
            <a:off x="1056439" y="696913"/>
            <a:ext cx="13612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witness </a:t>
            </a:r>
            <a:r>
              <a:rPr lang="en-US" altLang="zh-CN" sz="1800" dirty="0">
                <a:ea typeface="宋体" pitchFamily="2" charset="-122"/>
              </a:rPr>
              <a:t>w</a:t>
            </a:r>
            <a:endParaRPr lang="en-US" altLang="en-US" sz="1800" dirty="0"/>
          </a:p>
        </p:txBody>
      </p:sp>
      <p:sp>
        <p:nvSpPr>
          <p:cNvPr id="54" name="Text Box 130"/>
          <p:cNvSpPr txBox="1">
            <a:spLocks noChangeArrowheads="1"/>
          </p:cNvSpPr>
          <p:nvPr/>
        </p:nvSpPr>
        <p:spPr bwMode="auto">
          <a:xfrm>
            <a:off x="8442325" y="833438"/>
            <a:ext cx="39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S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55" name="Line 128"/>
          <p:cNvSpPr>
            <a:spLocks noChangeShapeType="1"/>
          </p:cNvSpPr>
          <p:nvPr/>
        </p:nvSpPr>
        <p:spPr bwMode="auto">
          <a:xfrm flipH="1" flipV="1">
            <a:off x="6496050" y="1066800"/>
            <a:ext cx="17335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74"/>
          <p:cNvSpPr>
            <a:spLocks noChangeArrowheads="1"/>
          </p:cNvSpPr>
          <p:nvPr/>
        </p:nvSpPr>
        <p:spPr bwMode="auto">
          <a:xfrm>
            <a:off x="6648450" y="685800"/>
            <a:ext cx="1598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statement </a:t>
            </a:r>
            <a:r>
              <a:rPr lang="en-US" altLang="en-US" sz="1800" dirty="0">
                <a:ea typeface="宋体" pitchFamily="2" charset="-122"/>
              </a:rPr>
              <a:t>x</a:t>
            </a:r>
            <a:endParaRPr lang="en-US" altLang="en-US" sz="1800" dirty="0"/>
          </a:p>
        </p:txBody>
      </p:sp>
      <p:sp>
        <p:nvSpPr>
          <p:cNvPr id="63" name="Text Box 131"/>
          <p:cNvSpPr txBox="1">
            <a:spLocks noChangeArrowheads="1"/>
          </p:cNvSpPr>
          <p:nvPr/>
        </p:nvSpPr>
        <p:spPr bwMode="auto">
          <a:xfrm>
            <a:off x="2895600" y="1007270"/>
            <a:ext cx="3448049" cy="1146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dirty="0" smtClean="0">
                <a:latin typeface="Verdana" pitchFamily="34" charset="0"/>
                <a:ea typeface="宋体" pitchFamily="2" charset="-122"/>
              </a:rPr>
              <a:t>F</a:t>
            </a:r>
            <a:r>
              <a:rPr lang="en-US" altLang="zh-CN" sz="2000" baseline="-25000" dirty="0" smtClean="0">
                <a:latin typeface="Verdana" pitchFamily="34" charset="0"/>
                <a:ea typeface="宋体" pitchFamily="2" charset="-122"/>
              </a:rPr>
              <a:t>COT for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If w witness for x in L</a:t>
            </a:r>
          </a:p>
          <a:p>
            <a:pPr algn="ctr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then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, o/w 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S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  <a:sym typeface="Symbol"/>
              </a:rPr>
              <a:t></a:t>
            </a:r>
            <a:r>
              <a:rPr lang="en-US" altLang="zh-CN" baseline="-25000" dirty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b="0" dirty="0" smtClean="0">
                <a:latin typeface="Verdana" pitchFamily="34" charset="0"/>
                <a:ea typeface="宋体" pitchFamily="2" charset="-122"/>
              </a:rPr>
              <a:t>K</a:t>
            </a:r>
            <a:r>
              <a:rPr lang="en-US" altLang="zh-CN" baseline="-25000" dirty="0" smtClean="0">
                <a:latin typeface="Verdana" pitchFamily="34" charset="0"/>
                <a:ea typeface="宋体" pitchFamily="2" charset="-122"/>
              </a:rPr>
              <a:t>R</a:t>
            </a:r>
            <a:endParaRPr lang="en-US" altLang="zh-CN" sz="3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4609012" y="2438400"/>
            <a:ext cx="4167051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800" kern="0" dirty="0" smtClean="0">
                <a:ea typeface="宋体" pitchFamily="2" charset="-122"/>
                <a:sym typeface="Symbol"/>
              </a:rPr>
              <a:t>L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=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{ 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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w 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s.t.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x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= 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g</a:t>
            </a:r>
            <a:r>
              <a:rPr lang="en-US" altLang="zh-CN" sz="1800" b="0" kern="0" baseline="30000" dirty="0" err="1" smtClean="0">
                <a:ea typeface="宋体" pitchFamily="2" charset="-122"/>
                <a:sym typeface="Symbol"/>
              </a:rPr>
              <a:t>w</a:t>
            </a:r>
            <a:r>
              <a:rPr lang="en-US" altLang="zh-CN" sz="1800" kern="0" dirty="0">
                <a:ea typeface="宋体" pitchFamily="2" charset="-122"/>
                <a:sym typeface="Symbol"/>
              </a:rPr>
              <a:t>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}</a:t>
            </a:r>
            <a:endParaRPr lang="en-US" altLang="zh-CN" sz="1800" kern="0" dirty="0">
              <a:ea typeface="宋体" pitchFamily="2" charset="-122"/>
              <a:sym typeface="Symbol"/>
            </a:endParaRPr>
          </a:p>
        </p:txBody>
      </p:sp>
      <p:sp>
        <p:nvSpPr>
          <p:cNvPr id="80" name="Text Box 131"/>
          <p:cNvSpPr txBox="1">
            <a:spLocks noChangeArrowheads="1"/>
          </p:cNvSpPr>
          <p:nvPr/>
        </p:nvSpPr>
        <p:spPr bwMode="auto">
          <a:xfrm>
            <a:off x="4608195" y="3200400"/>
            <a:ext cx="3448049" cy="1308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SIM for this ZKPK</a:t>
            </a:r>
            <a:r>
              <a:rPr lang="en-US" altLang="zh-CN" sz="2000" b="0" baseline="30000" dirty="0" smtClean="0">
                <a:latin typeface="Verdana" pitchFamily="34" charset="0"/>
                <a:ea typeface="宋体" pitchFamily="2" charset="-122"/>
              </a:rPr>
              <a:t>+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:</a:t>
            </a:r>
          </a:p>
          <a:p>
            <a:pPr algn="ctr">
              <a:spcAft>
                <a:spcPts val="600"/>
              </a:spcAft>
              <a:defRPr/>
            </a:pPr>
            <a:r>
              <a:rPr lang="en-US" altLang="en-US" sz="2000" b="0" dirty="0" smtClean="0">
                <a:ea typeface="宋体" pitchFamily="2" charset="-122"/>
              </a:rPr>
              <a:t>z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</a:t>
            </a:r>
            <a:r>
              <a:rPr lang="en-US" altLang="zh-CN" sz="2000" b="0" dirty="0" smtClean="0">
                <a:ea typeface="宋体" pitchFamily="2" charset="-122"/>
                <a:sym typeface="Symbol"/>
              </a:rPr>
              <a:t>$  </a:t>
            </a:r>
            <a:r>
              <a:rPr lang="en-US" altLang="en-US" sz="2000" b="0" dirty="0" smtClean="0">
                <a:ea typeface="宋体" pitchFamily="2" charset="-122"/>
              </a:rPr>
              <a:t>,  e</a:t>
            </a:r>
            <a:r>
              <a:rPr lang="en-US" altLang="zh-CN" sz="2000" b="0" dirty="0">
                <a:ea typeface="宋体" pitchFamily="2" charset="-122"/>
                <a:sym typeface="Symbol"/>
              </a:rPr>
              <a:t>  $</a:t>
            </a:r>
            <a:endParaRPr lang="en-US" altLang="zh-CN" sz="2000" b="0" dirty="0" smtClean="0">
              <a:ea typeface="宋体" pitchFamily="2" charset="-122"/>
              <a:sym typeface="Symbol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a = F(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x,e,z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) = 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g</a:t>
            </a:r>
            <a:r>
              <a:rPr lang="en-US" altLang="zh-CN" sz="2400" b="0" kern="0" baseline="30000" dirty="0" err="1" smtClean="0">
                <a:ea typeface="宋体" pitchFamily="2" charset="-122"/>
                <a:sym typeface="Symbol"/>
              </a:rPr>
              <a:t>z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/ </a:t>
            </a:r>
            <a:r>
              <a:rPr lang="en-US" altLang="zh-CN" sz="2000" b="0" kern="0" dirty="0" err="1" smtClean="0">
                <a:ea typeface="宋体" pitchFamily="2" charset="-122"/>
                <a:sym typeface="Symbol"/>
              </a:rPr>
              <a:t>x</a:t>
            </a:r>
            <a:r>
              <a:rPr lang="en-US" altLang="zh-CN" sz="2400" b="0" kern="0" baseline="30000" dirty="0" err="1" smtClean="0">
                <a:ea typeface="宋体" pitchFamily="2" charset="-122"/>
                <a:sym typeface="Symbol"/>
              </a:rPr>
              <a:t>e</a:t>
            </a:r>
            <a:endParaRPr lang="en-US" altLang="zh-CN" sz="2000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86" name="Text Box 131"/>
          <p:cNvSpPr txBox="1">
            <a:spLocks noChangeArrowheads="1"/>
          </p:cNvSpPr>
          <p:nvPr/>
        </p:nvSpPr>
        <p:spPr bwMode="auto">
          <a:xfrm>
            <a:off x="4608194" y="4724400"/>
            <a:ext cx="4032568" cy="19697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Covertness from malicious R:</a:t>
            </a: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(case2) C</a:t>
            </a:r>
            <a:r>
              <a:rPr lang="en-US" altLang="zh-CN" sz="1000" b="0" dirty="0" smtClean="0">
                <a:latin typeface="Verdana" pitchFamily="34" charset="0"/>
                <a:ea typeface="宋体" pitchFamily="2" charset="-122"/>
              </a:rPr>
              <a:t> </a:t>
            </a:r>
            <a:r>
              <a:rPr lang="en-US" altLang="zh-CN" sz="2400" b="0" dirty="0" smtClean="0">
                <a:latin typeface="Verdana" pitchFamily="34" charset="0"/>
                <a:ea typeface="宋体" pitchFamily="2" charset="-122"/>
                <a:sym typeface="Symbol"/>
              </a:rPr>
              <a:t>=</a:t>
            </a:r>
            <a:r>
              <a:rPr lang="en-US" altLang="zh-CN" sz="1000" b="0" dirty="0" smtClean="0">
                <a:latin typeface="Verdana" pitchFamily="34" charset="0"/>
                <a:ea typeface="宋体" pitchFamily="2" charset="-122"/>
                <a:sym typeface="Symbol"/>
              </a:rPr>
              <a:t> 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COM(F(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x,e,z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)) </a:t>
            </a:r>
          </a:p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then Forking Lemma </a:t>
            </a:r>
            <a:r>
              <a:rPr lang="en-US" altLang="zh-CN" sz="2000" b="0" dirty="0" smtClean="0">
                <a:ea typeface="宋体" pitchFamily="2" charset="-122"/>
                <a:sym typeface="Wingdings 3"/>
              </a:rPr>
              <a:t> </a:t>
            </a:r>
            <a:endParaRPr lang="en-US" altLang="zh-CN" sz="2000" b="0" dirty="0" smtClean="0">
              <a:latin typeface="Verdana" pitchFamily="34" charset="0"/>
              <a:ea typeface="宋体" pitchFamily="2" charset="-122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w 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 </a:t>
            </a:r>
            <a:r>
              <a:rPr lang="en-US" altLang="zh-CN" sz="2000" b="0" dirty="0" smtClean="0">
                <a:ea typeface="宋体" pitchFamily="2" charset="-122"/>
                <a:sym typeface="Symbol"/>
              </a:rPr>
              <a:t>Ext( (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e,z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) , (</a:t>
            </a:r>
            <a:r>
              <a:rPr lang="en-US" altLang="zh-CN" sz="2000" b="0" dirty="0" err="1" smtClean="0">
                <a:latin typeface="Verdana" pitchFamily="34" charset="0"/>
                <a:ea typeface="宋体" pitchFamily="2" charset="-122"/>
              </a:rPr>
              <a:t>e’,z</a:t>
            </a:r>
            <a:r>
              <a:rPr lang="en-US" altLang="zh-CN" sz="2000" b="0" dirty="0" smtClean="0">
                <a:latin typeface="Verdana" pitchFamily="34" charset="0"/>
                <a:ea typeface="宋体" pitchFamily="2" charset="-122"/>
              </a:rPr>
              <a:t>’) )</a:t>
            </a:r>
            <a:endParaRPr lang="en-US" altLang="zh-CN" sz="2000" b="0" dirty="0">
              <a:latin typeface="Verdana" pitchFamily="34" charset="0"/>
              <a:ea typeface="宋体" pitchFamily="2" charset="-122"/>
            </a:endParaRPr>
          </a:p>
          <a:p>
            <a:pPr>
              <a:spcAft>
                <a:spcPts val="0"/>
              </a:spcAft>
              <a:defRPr/>
            </a:pPr>
            <a:endParaRPr lang="en-US" altLang="zh-CN" b="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709749" y="2438400"/>
            <a:ext cx="3505200" cy="403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V="1">
            <a:off x="1566163" y="3882667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2272938" y="3429000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 smtClean="0">
                <a:ea typeface="宋体" pitchFamily="2" charset="-122"/>
              </a:rPr>
              <a:t>a =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g</a:t>
            </a:r>
            <a:r>
              <a:rPr lang="en-US" altLang="zh-CN" sz="2000" b="0" kern="0" baseline="30000" dirty="0" smtClean="0">
                <a:ea typeface="宋体" pitchFamily="2" charset="-122"/>
                <a:sym typeface="Symbol"/>
              </a:rPr>
              <a:t>r</a:t>
            </a:r>
            <a:endParaRPr lang="en-US" altLang="en-US" sz="1800" dirty="0"/>
          </a:p>
        </p:txBody>
      </p:sp>
      <p:sp>
        <p:nvSpPr>
          <p:cNvPr id="70" name="Line 128"/>
          <p:cNvSpPr>
            <a:spLocks noChangeShapeType="1"/>
          </p:cNvSpPr>
          <p:nvPr/>
        </p:nvSpPr>
        <p:spPr bwMode="auto">
          <a:xfrm>
            <a:off x="1566163" y="4330337"/>
            <a:ext cx="1949923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3" name="Rectangle 64"/>
          <p:cNvSpPr>
            <a:spLocks noChangeArrowheads="1"/>
          </p:cNvSpPr>
          <p:nvPr/>
        </p:nvSpPr>
        <p:spPr bwMode="auto">
          <a:xfrm>
            <a:off x="2129062" y="3899263"/>
            <a:ext cx="9428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smtClean="0">
                <a:ea typeface="宋体" pitchFamily="2" charset="-122"/>
              </a:rPr>
              <a:t>e </a:t>
            </a:r>
            <a:r>
              <a:rPr lang="en-US" altLang="zh-CN" sz="1800" b="0" dirty="0" smtClean="0">
                <a:ea typeface="宋体" pitchFamily="2" charset="-122"/>
                <a:sym typeface="Symbol"/>
              </a:rPr>
              <a:t> $ </a:t>
            </a:r>
            <a:endParaRPr lang="en-US" altLang="en-US" sz="1800" dirty="0"/>
          </a:p>
        </p:txBody>
      </p:sp>
      <p:sp>
        <p:nvSpPr>
          <p:cNvPr id="74" name="Line 128"/>
          <p:cNvSpPr>
            <a:spLocks noChangeShapeType="1"/>
          </p:cNvSpPr>
          <p:nvPr/>
        </p:nvSpPr>
        <p:spPr bwMode="auto">
          <a:xfrm flipV="1">
            <a:off x="1579226" y="4812880"/>
            <a:ext cx="1962986" cy="0"/>
          </a:xfrm>
          <a:prstGeom prst="line">
            <a:avLst/>
          </a:prstGeom>
          <a:ln>
            <a:solidFill>
              <a:schemeClr val="tx1"/>
            </a:solidFill>
            <a:headEnd/>
            <a:tailEnd type="arrow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Rectangle 64"/>
          <p:cNvSpPr>
            <a:spLocks noChangeArrowheads="1"/>
          </p:cNvSpPr>
          <p:nvPr/>
        </p:nvSpPr>
        <p:spPr bwMode="auto">
          <a:xfrm>
            <a:off x="1852749" y="4406537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ea typeface="宋体" pitchFamily="2" charset="-122"/>
              </a:rPr>
              <a:t>z</a:t>
            </a:r>
            <a:r>
              <a:rPr lang="en-US" altLang="en-US" sz="1800" b="0" dirty="0" smtClean="0">
                <a:ea typeface="宋体" pitchFamily="2" charset="-122"/>
              </a:rPr>
              <a:t> = r + e</a:t>
            </a:r>
            <a:r>
              <a:rPr lang="en-US" altLang="zh-CN" sz="105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</a:t>
            </a:r>
            <a:r>
              <a:rPr lang="en-US" altLang="zh-CN" sz="105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 smtClean="0">
                <a:ea typeface="宋体" pitchFamily="2" charset="-122"/>
              </a:rPr>
              <a:t>w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</a:t>
            </a:r>
            <a:r>
              <a:rPr lang="en-US" altLang="en-US" sz="1800" b="0" dirty="0" smtClean="0">
                <a:ea typeface="宋体" pitchFamily="2" charset="-122"/>
              </a:rPr>
              <a:t> </a:t>
            </a:r>
            <a:endParaRPr lang="en-US" altLang="en-US" sz="1800" dirty="0"/>
          </a:p>
        </p:txBody>
      </p:sp>
      <p:sp>
        <p:nvSpPr>
          <p:cNvPr id="76" name="Rectangle 75"/>
          <p:cNvSpPr/>
          <p:nvPr/>
        </p:nvSpPr>
        <p:spPr>
          <a:xfrm>
            <a:off x="1404734" y="2526268"/>
            <a:ext cx="197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ea typeface="宋体" pitchFamily="2" charset="-122"/>
              </a:rPr>
              <a:t>(HV)ZKPK for </a:t>
            </a:r>
            <a:r>
              <a:rPr lang="en-US" altLang="zh-CN" dirty="0" smtClean="0">
                <a:ea typeface="宋体" pitchFamily="2" charset="-122"/>
              </a:rPr>
              <a:t>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1243149" y="3455406"/>
            <a:ext cx="2286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0" dirty="0" smtClean="0">
                <a:ea typeface="宋体" pitchFamily="2" charset="-122"/>
              </a:rPr>
              <a:t>C=COM(          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)</a:t>
            </a:r>
            <a:endParaRPr lang="en-US" altLang="en-US" sz="1800" dirty="0"/>
          </a:p>
        </p:txBody>
      </p:sp>
      <p:sp>
        <p:nvSpPr>
          <p:cNvPr id="93" name="Line 128"/>
          <p:cNvSpPr>
            <a:spLocks noChangeShapeType="1"/>
          </p:cNvSpPr>
          <p:nvPr/>
        </p:nvSpPr>
        <p:spPr bwMode="auto">
          <a:xfrm flipV="1">
            <a:off x="1180012" y="3881487"/>
            <a:ext cx="196298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94" name="Line 128"/>
          <p:cNvSpPr>
            <a:spLocks noChangeShapeType="1"/>
          </p:cNvSpPr>
          <p:nvPr/>
        </p:nvSpPr>
        <p:spPr bwMode="auto">
          <a:xfrm>
            <a:off x="912223" y="5371011"/>
            <a:ext cx="3159838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95" name="Rectangle 64"/>
          <p:cNvSpPr>
            <a:spLocks noChangeArrowheads="1"/>
          </p:cNvSpPr>
          <p:nvPr/>
        </p:nvSpPr>
        <p:spPr bwMode="auto">
          <a:xfrm>
            <a:off x="938349" y="4939937"/>
            <a:ext cx="315983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smtClean="0">
                <a:ea typeface="宋体" pitchFamily="2" charset="-122"/>
              </a:rPr>
              <a:t>SPHF[ C=COM(F(</a:t>
            </a:r>
            <a:r>
              <a:rPr lang="en-US" altLang="en-US" sz="1800" b="0" dirty="0" err="1" smtClean="0">
                <a:ea typeface="宋体" pitchFamily="2" charset="-122"/>
              </a:rPr>
              <a:t>x,e,z</a:t>
            </a:r>
            <a:r>
              <a:rPr lang="en-US" altLang="en-US" sz="1800" b="0" dirty="0" smtClean="0">
                <a:ea typeface="宋体" pitchFamily="2" charset="-122"/>
              </a:rPr>
              <a:t>)) ]</a:t>
            </a:r>
            <a:endParaRPr lang="en-US" altLang="en-US" sz="1800" dirty="0"/>
          </a:p>
        </p:txBody>
      </p:sp>
      <p:sp>
        <p:nvSpPr>
          <p:cNvPr id="96" name="Line 128"/>
          <p:cNvSpPr>
            <a:spLocks noChangeShapeType="1"/>
          </p:cNvSpPr>
          <p:nvPr/>
        </p:nvSpPr>
        <p:spPr bwMode="auto">
          <a:xfrm flipH="1" flipV="1">
            <a:off x="3124200" y="5473337"/>
            <a:ext cx="381000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66"/>
          <p:cNvSpPr>
            <a:spLocks noChangeArrowheads="1"/>
          </p:cNvSpPr>
          <p:nvPr/>
        </p:nvSpPr>
        <p:spPr bwMode="auto">
          <a:xfrm>
            <a:off x="3494315" y="5789249"/>
            <a:ext cx="45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>
                <a:ea typeface="宋体" pitchFamily="2" charset="-122"/>
              </a:rPr>
              <a:t>K</a:t>
            </a:r>
            <a:r>
              <a:rPr lang="en-US" altLang="zh-CN" sz="1800" baseline="-25000" dirty="0">
                <a:ea typeface="宋体" pitchFamily="2" charset="-122"/>
              </a:rPr>
              <a:t>S</a:t>
            </a:r>
            <a:endParaRPr lang="en-US" altLang="en-US" sz="1800" dirty="0"/>
          </a:p>
        </p:txBody>
      </p:sp>
      <p:sp>
        <p:nvSpPr>
          <p:cNvPr id="98" name="Line 128"/>
          <p:cNvSpPr>
            <a:spLocks noChangeShapeType="1"/>
          </p:cNvSpPr>
          <p:nvPr/>
        </p:nvSpPr>
        <p:spPr bwMode="auto">
          <a:xfrm flipV="1">
            <a:off x="1460862" y="5487424"/>
            <a:ext cx="367938" cy="4169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4"/>
          <p:cNvSpPr>
            <a:spLocks noChangeArrowheads="1"/>
          </p:cNvSpPr>
          <p:nvPr/>
        </p:nvSpPr>
        <p:spPr bwMode="auto">
          <a:xfrm>
            <a:off x="1082381" y="5774009"/>
            <a:ext cx="4651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 dirty="0" smtClean="0">
                <a:ea typeface="宋体" pitchFamily="2" charset="-122"/>
              </a:rPr>
              <a:t>K</a:t>
            </a:r>
            <a:r>
              <a:rPr lang="en-US" altLang="zh-CN" sz="1800" baseline="-25000" dirty="0" smtClean="0">
                <a:ea typeface="宋体" pitchFamily="2" charset="-122"/>
              </a:rPr>
              <a:t>R</a:t>
            </a:r>
            <a:endParaRPr lang="en-US" altLang="en-US" sz="1800" dirty="0"/>
          </a:p>
        </p:txBody>
      </p:sp>
      <p:sp>
        <p:nvSpPr>
          <p:cNvPr id="100" name="Rectangle 99"/>
          <p:cNvSpPr/>
          <p:nvPr/>
        </p:nvSpPr>
        <p:spPr>
          <a:xfrm>
            <a:off x="1295400" y="2832463"/>
            <a:ext cx="240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altLang="zh-CN" b="0" dirty="0" smtClean="0">
                <a:ea typeface="宋体" pitchFamily="2" charset="-122"/>
                <a:sym typeface="Wingdings 3"/>
              </a:rPr>
              <a:t></a:t>
            </a:r>
            <a:r>
              <a:rPr lang="en-US" altLang="zh-CN" b="0" dirty="0" smtClean="0">
                <a:ea typeface="宋体" pitchFamily="2" charset="-122"/>
              </a:rPr>
              <a:t> covert COT for </a:t>
            </a:r>
            <a:r>
              <a:rPr lang="en-US" altLang="zh-CN" dirty="0" smtClean="0">
                <a:ea typeface="宋体" pitchFamily="2" charset="-122"/>
              </a:rPr>
              <a:t>L</a:t>
            </a:r>
            <a:endParaRPr lang="en-US" altLang="zh-CN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314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"/>
            <a:ext cx="77724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Extensions / Open Problems</a:t>
            </a:r>
            <a:endParaRPr lang="en-US" altLang="zh-CN" sz="1800" dirty="0" smtClean="0">
              <a:ea typeface="宋体" pitchFamily="2" charset="-122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143000"/>
            <a:ext cx="7543800" cy="41910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Covert 2PC for any F in CRS in O(1) rounds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Definitions:  Composable Covert MPC ?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Shorter Covert Authentication (EC with Bilinear Map)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Stronger Covert Authentication:  Full-Fledged AKE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Other Revocation Models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Other Applications of Covertness </a:t>
            </a:r>
            <a:endParaRPr lang="en-US" altLang="zh-CN" sz="1600" dirty="0" smtClean="0">
              <a:ea typeface="宋体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1171902"/>
            <a:ext cx="838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200000"/>
              </a:lnSpc>
              <a:buNone/>
              <a:defRPr/>
            </a:pPr>
            <a:r>
              <a:rPr lang="en-US" altLang="zh-CN" sz="2000" kern="0" dirty="0" smtClean="0">
                <a:solidFill>
                  <a:srgbClr val="00B050"/>
                </a:solidFill>
                <a:ea typeface="宋体" pitchFamily="2" charset="-122"/>
                <a:sym typeface="Wingdings 2"/>
              </a:rPr>
              <a:t></a:t>
            </a:r>
            <a:r>
              <a:rPr lang="en-US" altLang="zh-CN" sz="2000" b="0" kern="0" dirty="0" smtClean="0">
                <a:solidFill>
                  <a:srgbClr val="00B050"/>
                </a:solidFill>
                <a:ea typeface="宋体" pitchFamily="2" charset="-122"/>
                <a:sym typeface="Wingdings 2"/>
              </a:rPr>
              <a:t>(?)</a:t>
            </a:r>
            <a:endParaRPr lang="en-US" altLang="zh-CN" sz="2000" b="0" kern="0" dirty="0">
              <a:solidFill>
                <a:srgbClr val="00B050"/>
              </a:solidFill>
              <a:ea typeface="宋体" pitchFamily="2" charset="-122"/>
              <a:sym typeface="Wingdings 2"/>
            </a:endParaRPr>
          </a:p>
          <a:p>
            <a:pPr marL="0" indent="0" eaLnBrk="1" hangingPunct="1">
              <a:lnSpc>
                <a:spcPct val="200000"/>
              </a:lnSpc>
              <a:buNone/>
              <a:defRPr/>
            </a:pPr>
            <a:endParaRPr lang="en-US" altLang="zh-CN" sz="2000" b="0" kern="0" dirty="0" smtClean="0">
              <a:solidFill>
                <a:srgbClr val="00B050"/>
              </a:solidFill>
              <a:ea typeface="宋体" pitchFamily="2" charset="-122"/>
            </a:endParaRPr>
          </a:p>
          <a:p>
            <a:pPr marL="0" indent="0" eaLnBrk="1" hangingPunct="1">
              <a:lnSpc>
                <a:spcPct val="200000"/>
              </a:lnSpc>
              <a:buNone/>
              <a:defRPr/>
            </a:pPr>
            <a:r>
              <a:rPr lang="en-US" altLang="zh-CN" sz="2000" b="0" kern="0" dirty="0" smtClean="0">
                <a:solidFill>
                  <a:srgbClr val="00B050"/>
                </a:solidFill>
                <a:ea typeface="宋体" pitchFamily="2" charset="-122"/>
                <a:sym typeface="Wingdings 2"/>
              </a:rPr>
              <a:t> (?)</a:t>
            </a:r>
            <a:endParaRPr lang="en-US" altLang="zh-CN" sz="2000" b="0" kern="0" dirty="0">
              <a:solidFill>
                <a:srgbClr val="00B050"/>
              </a:solidFill>
              <a:ea typeface="宋体" pitchFamily="2" charset="-122"/>
              <a:sym typeface="Wingdings 2"/>
            </a:endParaRPr>
          </a:p>
          <a:p>
            <a:pPr marL="0" indent="0" eaLnBrk="1" hangingPunct="1">
              <a:lnSpc>
                <a:spcPct val="200000"/>
              </a:lnSpc>
              <a:buNone/>
              <a:defRPr/>
            </a:pPr>
            <a:endParaRPr lang="en-US" altLang="zh-CN" sz="1600" b="0" kern="0" dirty="0" smtClean="0">
              <a:solidFill>
                <a:srgbClr val="00B05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55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"/>
            <a:ext cx="77724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Extensions / Open Problems</a:t>
            </a:r>
            <a:endParaRPr lang="en-US" altLang="zh-CN" sz="1800" dirty="0" smtClean="0">
              <a:ea typeface="宋体" pitchFamily="2" charset="-122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143000"/>
            <a:ext cx="7543800" cy="41910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Covert 2PC for any F in CRS in O(1) rounds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Shorter </a:t>
            </a:r>
            <a:r>
              <a:rPr lang="en-US" altLang="zh-CN" sz="2000" dirty="0" smtClean="0">
                <a:ea typeface="宋体" pitchFamily="2" charset="-122"/>
              </a:rPr>
              <a:t>Covert Authentication (EC with Bilinear Map)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Stronger Covert Authentication:  Full-Fledged AKE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Other Revocation Models</a:t>
            </a:r>
          </a:p>
          <a:p>
            <a:pPr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altLang="zh-CN" sz="2000" dirty="0" smtClean="0">
                <a:ea typeface="宋体" pitchFamily="2" charset="-122"/>
              </a:rPr>
              <a:t>Other Applications of Covertness </a:t>
            </a:r>
            <a:endParaRPr lang="en-US" altLang="zh-CN" sz="20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200000"/>
              </a:lnSpc>
              <a:buNone/>
              <a:defRPr/>
            </a:pPr>
            <a:r>
              <a:rPr lang="en-US" altLang="zh-CN" sz="2000" dirty="0" smtClean="0">
                <a:ea typeface="宋体" pitchFamily="2" charset="-122"/>
              </a:rPr>
              <a:t>… </a:t>
            </a:r>
            <a:r>
              <a:rPr lang="en-US" altLang="zh-CN" sz="2000" dirty="0" smtClean="0">
                <a:solidFill>
                  <a:srgbClr val="00B050"/>
                </a:solidFill>
                <a:ea typeface="宋体" pitchFamily="2" charset="-122"/>
              </a:rPr>
              <a:t>Many Others Topics in Covert Computation to Explore!</a:t>
            </a:r>
            <a:r>
              <a:rPr lang="en-US" altLang="zh-CN" sz="1600" dirty="0" smtClean="0">
                <a:solidFill>
                  <a:srgbClr val="00B050"/>
                </a:solidFill>
                <a:ea typeface="宋体" pitchFamily="2" charset="-122"/>
              </a:rPr>
              <a:t> </a:t>
            </a:r>
            <a:endParaRPr lang="en-US" altLang="zh-CN" sz="1600" dirty="0" smtClean="0">
              <a:solidFill>
                <a:srgbClr val="00B050"/>
              </a:solidFill>
              <a:ea typeface="宋体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1280401"/>
            <a:ext cx="533400" cy="2748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CN" sz="2400" kern="0" dirty="0" smtClean="0">
                <a:solidFill>
                  <a:srgbClr val="00B050"/>
                </a:solidFill>
                <a:ea typeface="宋体" pitchFamily="2" charset="-122"/>
                <a:sym typeface="Wingdings 2"/>
              </a:rPr>
              <a:t></a:t>
            </a:r>
            <a:endParaRPr lang="en-US" altLang="zh-CN" sz="2400" b="0" kern="0" dirty="0">
              <a:solidFill>
                <a:srgbClr val="00B050"/>
              </a:solidFill>
              <a:ea typeface="宋体" pitchFamily="2" charset="-122"/>
              <a:sym typeface="Wingdings 2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CN" sz="2400" kern="0" dirty="0" smtClean="0">
                <a:solidFill>
                  <a:srgbClr val="00B050"/>
                </a:solidFill>
                <a:ea typeface="宋体" pitchFamily="2" charset="-122"/>
                <a:sym typeface="Wingdings 2"/>
              </a:rPr>
              <a:t></a:t>
            </a:r>
            <a:endParaRPr lang="en-US" altLang="zh-CN" sz="2400" b="0" kern="0" dirty="0">
              <a:solidFill>
                <a:srgbClr val="00B050"/>
              </a:solidFill>
              <a:ea typeface="宋体" pitchFamily="2" charset="-122"/>
              <a:sym typeface="Wingdings 2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en-US" altLang="zh-CN" sz="1800" b="0" kern="0" dirty="0" smtClean="0">
              <a:solidFill>
                <a:srgbClr val="00B05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43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0772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Background:  Secure Computation</a:t>
            </a:r>
            <a:endParaRPr lang="en-US" altLang="zh-CN" sz="1800" dirty="0" smtClean="0">
              <a:ea typeface="宋体" pitchFamily="2" charset="-12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876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</a:rPr>
              <a:t>Secure Computation hides all except for what’s revealed by output</a:t>
            </a:r>
            <a:endParaRPr lang="en-US" altLang="zh-CN" sz="1600" b="0" kern="0" dirty="0" smtClean="0">
              <a:ea typeface="宋体" pitchFamily="2" charset="-122"/>
            </a:endParaRPr>
          </a:p>
        </p:txBody>
      </p:sp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37231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262313" y="2187575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26" name="Line 129"/>
          <p:cNvSpPr>
            <a:spLocks noChangeShapeType="1"/>
          </p:cNvSpPr>
          <p:nvPr/>
        </p:nvSpPr>
        <p:spPr bwMode="auto">
          <a:xfrm rot="10800000">
            <a:off x="3705225" y="2905125"/>
            <a:ext cx="8572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30"/>
          <p:cNvSpPr txBox="1">
            <a:spLocks noChangeArrowheads="1"/>
          </p:cNvSpPr>
          <p:nvPr/>
        </p:nvSpPr>
        <p:spPr bwMode="auto">
          <a:xfrm>
            <a:off x="3763963" y="2509838"/>
            <a:ext cx="661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F(x,y)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4770438" y="2325688"/>
            <a:ext cx="666750" cy="646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200000"/>
              </a:lnSpc>
              <a:defRPr/>
            </a:pPr>
            <a:r>
              <a:rPr lang="en-US" altLang="zh-CN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F</a:t>
            </a:r>
          </a:p>
        </p:txBody>
      </p:sp>
      <p:sp>
        <p:nvSpPr>
          <p:cNvPr id="6153" name="Rectangle 34"/>
          <p:cNvSpPr>
            <a:spLocks noChangeArrowheads="1"/>
          </p:cNvSpPr>
          <p:nvPr/>
        </p:nvSpPr>
        <p:spPr bwMode="auto">
          <a:xfrm>
            <a:off x="4002088" y="1981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/>
          </a:p>
        </p:txBody>
      </p:sp>
      <p:sp>
        <p:nvSpPr>
          <p:cNvPr id="33" name="Line 129"/>
          <p:cNvSpPr>
            <a:spLocks noChangeShapeType="1"/>
          </p:cNvSpPr>
          <p:nvPr/>
        </p:nvSpPr>
        <p:spPr bwMode="auto">
          <a:xfrm rot="10800000" flipV="1">
            <a:off x="2135188" y="2357438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28"/>
          <p:cNvSpPr>
            <a:spLocks noChangeShapeType="1"/>
          </p:cNvSpPr>
          <p:nvPr/>
        </p:nvSpPr>
        <p:spPr bwMode="auto">
          <a:xfrm>
            <a:off x="2195513" y="2509838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29"/>
          <p:cNvSpPr>
            <a:spLocks noChangeShapeType="1"/>
          </p:cNvSpPr>
          <p:nvPr/>
        </p:nvSpPr>
        <p:spPr bwMode="auto">
          <a:xfrm rot="10800000" flipV="1">
            <a:off x="2119313" y="2662238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130"/>
          <p:cNvSpPr txBox="1">
            <a:spLocks noChangeArrowheads="1"/>
          </p:cNvSpPr>
          <p:nvPr/>
        </p:nvSpPr>
        <p:spPr bwMode="auto">
          <a:xfrm>
            <a:off x="1528763" y="2165350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2400" baseline="30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7" name="Text Box 130"/>
          <p:cNvSpPr txBox="1">
            <a:spLocks noChangeArrowheads="1"/>
          </p:cNvSpPr>
          <p:nvPr/>
        </p:nvSpPr>
        <p:spPr bwMode="auto">
          <a:xfrm>
            <a:off x="1519238" y="3679825"/>
            <a:ext cx="395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aseline="30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8" name="Text Box 131"/>
          <p:cNvSpPr txBox="1">
            <a:spLocks noChangeArrowheads="1"/>
          </p:cNvSpPr>
          <p:nvPr/>
        </p:nvSpPr>
        <p:spPr bwMode="auto">
          <a:xfrm>
            <a:off x="3163888" y="3789363"/>
            <a:ext cx="2273300" cy="9223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l-GR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 for </a:t>
            </a:r>
            <a:r>
              <a:rPr lang="en-US" altLang="zh-CN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F</a:t>
            </a:r>
          </a:p>
          <a:p>
            <a:pPr>
              <a:defRPr/>
            </a:pPr>
            <a:endParaRPr lang="en-US" altLang="zh-CN" baseline="-25000" dirty="0" smtClean="0">
              <a:solidFill>
                <a:srgbClr val="000066"/>
              </a:solidFill>
              <a:latin typeface="Verdana" pitchFamily="34" charset="0"/>
              <a:ea typeface="宋体" pitchFamily="2" charset="-122"/>
            </a:endParaRPr>
          </a:p>
          <a:p>
            <a:pPr>
              <a:defRPr/>
            </a:pPr>
            <a:endParaRPr lang="en-US" altLang="zh-CN" baseline="-25000" dirty="0" smtClean="0">
              <a:solidFill>
                <a:srgbClr val="000066"/>
              </a:solidFill>
              <a:latin typeface="Verdana" pitchFamily="34" charset="0"/>
              <a:ea typeface="宋体" pitchFamily="2" charset="-122"/>
            </a:endParaRPr>
          </a:p>
          <a:p>
            <a:pPr>
              <a:defRPr/>
            </a:pPr>
            <a:endParaRPr lang="en-US" altLang="zh-CN" baseline="-25000" dirty="0" smtClean="0">
              <a:solidFill>
                <a:srgbClr val="000066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49" name="Text Box 130"/>
          <p:cNvSpPr txBox="1">
            <a:spLocks noChangeArrowheads="1"/>
          </p:cNvSpPr>
          <p:nvPr/>
        </p:nvSpPr>
        <p:spPr bwMode="auto">
          <a:xfrm>
            <a:off x="6381750" y="3751263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B(y)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53" name="Line 129"/>
          <p:cNvSpPr>
            <a:spLocks noChangeShapeType="1"/>
          </p:cNvSpPr>
          <p:nvPr/>
        </p:nvSpPr>
        <p:spPr bwMode="auto">
          <a:xfrm rot="10800000" flipV="1">
            <a:off x="2205038" y="3843338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28"/>
          <p:cNvSpPr>
            <a:spLocks noChangeShapeType="1"/>
          </p:cNvSpPr>
          <p:nvPr/>
        </p:nvSpPr>
        <p:spPr bwMode="auto">
          <a:xfrm>
            <a:off x="2224088" y="4005263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29"/>
          <p:cNvSpPr>
            <a:spLocks noChangeShapeType="1"/>
          </p:cNvSpPr>
          <p:nvPr/>
        </p:nvSpPr>
        <p:spPr bwMode="auto">
          <a:xfrm rot="10800000" flipV="1">
            <a:off x="2205038" y="4165600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Rectangle 56"/>
          <p:cNvSpPr>
            <a:spLocks noChangeArrowheads="1"/>
          </p:cNvSpPr>
          <p:nvPr/>
        </p:nvSpPr>
        <p:spPr bwMode="auto">
          <a:xfrm>
            <a:off x="3262313" y="2035175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0">
                <a:solidFill>
                  <a:srgbClr val="000066"/>
                </a:solidFill>
                <a:ea typeface="宋体" pitchFamily="2" charset="-122"/>
              </a:rPr>
              <a:t>~</a:t>
            </a:r>
            <a:endParaRPr lang="en-US" altLang="en-US" sz="2000"/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57200" y="5105400"/>
            <a:ext cx="7704138" cy="1219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800" b="0" kern="0" dirty="0" smtClean="0">
                <a:ea typeface="宋体" pitchFamily="2" charset="-122"/>
                <a:sym typeface="Symbol"/>
              </a:rPr>
              <a:t>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(eff.) adversary </a:t>
            </a:r>
            <a:r>
              <a:rPr lang="en-US" altLang="zh-CN" sz="2000" b="0" dirty="0" smtClean="0">
                <a:solidFill>
                  <a:srgbClr val="000066"/>
                </a:solidFill>
                <a:ea typeface="宋体" pitchFamily="2" charset="-122"/>
              </a:rPr>
              <a:t>A  </a:t>
            </a:r>
            <a:r>
              <a:rPr lang="en-US" altLang="zh-CN" sz="2800" b="0" dirty="0" smtClean="0">
                <a:solidFill>
                  <a:srgbClr val="000066"/>
                </a:solidFill>
                <a:ea typeface="宋体" pitchFamily="2" charset="-122"/>
                <a:sym typeface="Symbol"/>
              </a:rPr>
              <a:t></a:t>
            </a:r>
            <a:r>
              <a:rPr lang="en-US" altLang="zh-CN" sz="2000" b="0" dirty="0" smtClean="0">
                <a:solidFill>
                  <a:srgbClr val="000066"/>
                </a:solidFill>
                <a:ea typeface="宋体" pitchFamily="2" charset="-122"/>
                <a:sym typeface="Symbol"/>
              </a:rPr>
              <a:t> (eff.) simulator</a:t>
            </a:r>
            <a:r>
              <a:rPr lang="en-US" altLang="zh-CN" sz="2000" dirty="0" smtClean="0">
                <a:solidFill>
                  <a:srgbClr val="000066"/>
                </a:solidFill>
                <a:ea typeface="宋体" pitchFamily="2" charset="-122"/>
                <a:sym typeface="Symbol"/>
              </a:rPr>
              <a:t> </a:t>
            </a:r>
            <a:r>
              <a:rPr lang="en-US" altLang="zh-CN" sz="2000" b="0" kern="0" dirty="0" smtClean="0">
                <a:ea typeface="宋体" pitchFamily="2" charset="-122"/>
              </a:rPr>
              <a:t>Ã  </a:t>
            </a:r>
            <a:r>
              <a:rPr lang="en-US" altLang="zh-CN" sz="2000" b="0" kern="0" dirty="0" err="1" smtClean="0">
                <a:ea typeface="宋体" pitchFamily="2" charset="-122"/>
              </a:rPr>
              <a:t>s.t.</a:t>
            </a:r>
            <a:r>
              <a:rPr lang="en-US" altLang="zh-CN" sz="2000" b="0" kern="0" dirty="0" smtClean="0">
                <a:ea typeface="宋体" pitchFamily="2" charset="-122"/>
              </a:rPr>
              <a:t> </a:t>
            </a:r>
            <a:r>
              <a:rPr lang="en-US" altLang="zh-CN" sz="2800" b="0" kern="0" dirty="0" smtClean="0">
                <a:ea typeface="宋体" pitchFamily="2" charset="-122"/>
                <a:sym typeface="Symbol"/>
              </a:rPr>
              <a:t>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inputs </a:t>
            </a:r>
            <a:r>
              <a:rPr lang="en-US" altLang="zh-CN" sz="2000" b="0" dirty="0" smtClean="0">
                <a:solidFill>
                  <a:srgbClr val="000066"/>
                </a:solidFill>
                <a:ea typeface="宋体" pitchFamily="2" charset="-122"/>
              </a:rPr>
              <a:t>y   </a:t>
            </a:r>
            <a:r>
              <a:rPr lang="en-US" altLang="zh-CN" sz="2000" b="0" kern="0" dirty="0" smtClean="0">
                <a:ea typeface="宋体" pitchFamily="2" charset="-122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dirty="0" smtClean="0">
                <a:solidFill>
                  <a:srgbClr val="000066"/>
                </a:solidFill>
                <a:ea typeface="宋体" pitchFamily="2" charset="-122"/>
              </a:rPr>
              <a:t>	A</a:t>
            </a:r>
            <a:r>
              <a:rPr lang="en-US" altLang="zh-CN" sz="2000" b="0" kern="0" dirty="0" smtClean="0">
                <a:ea typeface="宋体" pitchFamily="2" charset="-122"/>
              </a:rPr>
              <a:t>’s interaction with Ã </a:t>
            </a:r>
            <a:r>
              <a:rPr lang="en-US" altLang="zh-CN" sz="2800" b="0" kern="0" baseline="30000" dirty="0" smtClean="0">
                <a:ea typeface="宋体" pitchFamily="2" charset="-122"/>
              </a:rPr>
              <a:t>F(y)</a:t>
            </a:r>
            <a:r>
              <a:rPr lang="en-US" altLang="zh-CN" sz="2000" b="0" kern="0" dirty="0" smtClean="0">
                <a:ea typeface="宋体" pitchFamily="2" charset="-122"/>
              </a:rPr>
              <a:t>  ≈  </a:t>
            </a:r>
            <a:r>
              <a:rPr lang="en-US" altLang="zh-CN" sz="2000" b="0" dirty="0" smtClean="0">
                <a:solidFill>
                  <a:srgbClr val="000066"/>
                </a:solidFill>
                <a:ea typeface="宋体" pitchFamily="2" charset="-122"/>
              </a:rPr>
              <a:t>A </a:t>
            </a:r>
            <a:r>
              <a:rPr lang="el-GR" altLang="zh-CN" sz="2800" b="0" kern="0" baseline="30000" dirty="0" smtClean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2800" b="0" kern="0" baseline="30000" dirty="0" smtClean="0">
                <a:ea typeface="宋体" pitchFamily="2" charset="-122"/>
              </a:rPr>
              <a:t>(y)</a:t>
            </a:r>
            <a:endParaRPr lang="en-US" altLang="zh-CN" sz="1600" b="0" kern="0" dirty="0" smtClean="0">
              <a:ea typeface="宋体" pitchFamily="2" charset="-122"/>
            </a:endParaRPr>
          </a:p>
        </p:txBody>
      </p:sp>
      <p:sp>
        <p:nvSpPr>
          <p:cNvPr id="6166" name="Rectangle 58"/>
          <p:cNvSpPr>
            <a:spLocks noChangeArrowheads="1"/>
          </p:cNvSpPr>
          <p:nvPr/>
        </p:nvSpPr>
        <p:spPr bwMode="auto">
          <a:xfrm>
            <a:off x="1443038" y="2971800"/>
            <a:ext cx="522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b="0" dirty="0">
                <a:solidFill>
                  <a:srgbClr val="000066"/>
                </a:solidFill>
                <a:ea typeface="宋体" pitchFamily="2" charset="-122"/>
              </a:rPr>
              <a:t>≈</a:t>
            </a:r>
            <a:endParaRPr lang="en-US" altLang="en-US" sz="3200" dirty="0"/>
          </a:p>
        </p:txBody>
      </p:sp>
      <p:sp>
        <p:nvSpPr>
          <p:cNvPr id="6167" name="Rectangle 59"/>
          <p:cNvSpPr>
            <a:spLocks noChangeArrowheads="1"/>
          </p:cNvSpPr>
          <p:nvPr/>
        </p:nvSpPr>
        <p:spPr bwMode="auto">
          <a:xfrm>
            <a:off x="6602413" y="2054225"/>
            <a:ext cx="3937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0">
                <a:solidFill>
                  <a:srgbClr val="000066"/>
                </a:solidFill>
                <a:ea typeface="宋体" pitchFamily="2" charset="-122"/>
              </a:rPr>
              <a:t>~</a:t>
            </a:r>
            <a:endParaRPr lang="en-US" altLang="en-US" sz="2000"/>
          </a:p>
        </p:txBody>
      </p:sp>
      <p:sp>
        <p:nvSpPr>
          <p:cNvPr id="61" name="Line 129"/>
          <p:cNvSpPr>
            <a:spLocks noChangeShapeType="1"/>
          </p:cNvSpPr>
          <p:nvPr/>
        </p:nvSpPr>
        <p:spPr bwMode="auto">
          <a:xfrm rot="10800000" flipV="1">
            <a:off x="5708650" y="3843338"/>
            <a:ext cx="43973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128"/>
          <p:cNvSpPr>
            <a:spLocks noChangeShapeType="1"/>
          </p:cNvSpPr>
          <p:nvPr/>
        </p:nvSpPr>
        <p:spPr bwMode="auto">
          <a:xfrm>
            <a:off x="5726113" y="4005263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129"/>
          <p:cNvSpPr>
            <a:spLocks noChangeShapeType="1"/>
          </p:cNvSpPr>
          <p:nvPr/>
        </p:nvSpPr>
        <p:spPr bwMode="auto">
          <a:xfrm rot="10800000" flipV="1">
            <a:off x="5708650" y="4165600"/>
            <a:ext cx="43973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Rectangle 63"/>
          <p:cNvSpPr>
            <a:spLocks noChangeArrowheads="1"/>
          </p:cNvSpPr>
          <p:nvPr/>
        </p:nvSpPr>
        <p:spPr bwMode="auto">
          <a:xfrm>
            <a:off x="5953125" y="1981200"/>
            <a:ext cx="219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y</a:t>
            </a:r>
            <a:endParaRPr lang="en-US" altLang="en-US" sz="1800"/>
          </a:p>
        </p:txBody>
      </p:sp>
      <p:sp>
        <p:nvSpPr>
          <p:cNvPr id="65" name="Text Box 130"/>
          <p:cNvSpPr txBox="1">
            <a:spLocks noChangeArrowheads="1"/>
          </p:cNvSpPr>
          <p:nvPr/>
        </p:nvSpPr>
        <p:spPr bwMode="auto">
          <a:xfrm>
            <a:off x="6613525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66" name="Line 128"/>
          <p:cNvSpPr>
            <a:spLocks noChangeShapeType="1"/>
          </p:cNvSpPr>
          <p:nvPr/>
        </p:nvSpPr>
        <p:spPr bwMode="auto">
          <a:xfrm flipH="1" flipV="1">
            <a:off x="5638800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Rectangle 1"/>
          <p:cNvSpPr>
            <a:spLocks noChangeArrowheads="1"/>
          </p:cNvSpPr>
          <p:nvPr/>
        </p:nvSpPr>
        <p:spPr bwMode="auto">
          <a:xfrm>
            <a:off x="2819400" y="2054225"/>
            <a:ext cx="838200" cy="9937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9" grpId="0" animBg="1"/>
      <p:bldP spid="40" grpId="0" animBg="1"/>
      <p:bldP spid="41" grpId="0"/>
      <p:bldP spid="47" grpId="0"/>
      <p:bldP spid="48" grpId="0" animBg="1"/>
      <p:bldP spid="49" grpId="0"/>
      <p:bldP spid="53" grpId="0" animBg="1"/>
      <p:bldP spid="54" grpId="0" animBg="1"/>
      <p:bldP spid="55" grpId="0" animBg="1"/>
      <p:bldP spid="58" grpId="0" animBg="1"/>
      <p:bldP spid="6166" grpId="0"/>
      <p:bldP spid="61" grpId="0" animBg="1"/>
      <p:bldP spid="62" grpId="0" animBg="1"/>
      <p:bldP spid="63" grpId="0" animBg="1"/>
      <p:bldP spid="61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762000" y="3429000"/>
            <a:ext cx="7772400" cy="2590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</a:rPr>
              <a:t>Voting protocol attempt reveals a potential voter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</a:rPr>
              <a:t>Petition signing attempt reveals a potential signer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</a:rPr>
              <a:t>…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</a:rPr>
              <a:t>Authentication attempt reveals a member of some organization which uses the authentication protocol,  no matter how credential/policy/attribute-hiding that protocol is!</a:t>
            </a:r>
          </a:p>
        </p:txBody>
      </p:sp>
      <p:sp>
        <p:nvSpPr>
          <p:cNvPr id="37" name="Line 128"/>
          <p:cNvSpPr>
            <a:spLocks noChangeShapeType="1"/>
          </p:cNvSpPr>
          <p:nvPr/>
        </p:nvSpPr>
        <p:spPr bwMode="auto">
          <a:xfrm flipV="1">
            <a:off x="37231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130"/>
          <p:cNvSpPr txBox="1">
            <a:spLocks noChangeArrowheads="1"/>
          </p:cNvSpPr>
          <p:nvPr/>
        </p:nvSpPr>
        <p:spPr bwMode="auto">
          <a:xfrm>
            <a:off x="3262313" y="2187575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2" name="Line 129"/>
          <p:cNvSpPr>
            <a:spLocks noChangeShapeType="1"/>
          </p:cNvSpPr>
          <p:nvPr/>
        </p:nvSpPr>
        <p:spPr bwMode="auto">
          <a:xfrm rot="10800000">
            <a:off x="3705225" y="2905125"/>
            <a:ext cx="8572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30"/>
          <p:cNvSpPr txBox="1">
            <a:spLocks noChangeArrowheads="1"/>
          </p:cNvSpPr>
          <p:nvPr/>
        </p:nvSpPr>
        <p:spPr bwMode="auto">
          <a:xfrm>
            <a:off x="3763963" y="2509838"/>
            <a:ext cx="661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F(x,y)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177" name="Rectangle 49"/>
          <p:cNvSpPr>
            <a:spLocks noChangeArrowheads="1"/>
          </p:cNvSpPr>
          <p:nvPr/>
        </p:nvSpPr>
        <p:spPr bwMode="auto">
          <a:xfrm>
            <a:off x="4002088" y="1981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/>
          </a:p>
        </p:txBody>
      </p:sp>
      <p:sp>
        <p:nvSpPr>
          <p:cNvPr id="7178" name="Rectangle 50"/>
          <p:cNvSpPr>
            <a:spLocks noChangeArrowheads="1"/>
          </p:cNvSpPr>
          <p:nvPr/>
        </p:nvSpPr>
        <p:spPr bwMode="auto">
          <a:xfrm>
            <a:off x="5953125" y="1981200"/>
            <a:ext cx="219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y</a:t>
            </a:r>
            <a:endParaRPr lang="en-US" altLang="en-US" sz="1800"/>
          </a:p>
        </p:txBody>
      </p:sp>
      <p:sp>
        <p:nvSpPr>
          <p:cNvPr id="69" name="Text Box 130"/>
          <p:cNvSpPr txBox="1">
            <a:spLocks noChangeArrowheads="1"/>
          </p:cNvSpPr>
          <p:nvPr/>
        </p:nvSpPr>
        <p:spPr bwMode="auto">
          <a:xfrm>
            <a:off x="6613525" y="2209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70" name="Line 128"/>
          <p:cNvSpPr>
            <a:spLocks noChangeShapeType="1"/>
          </p:cNvSpPr>
          <p:nvPr/>
        </p:nvSpPr>
        <p:spPr bwMode="auto">
          <a:xfrm flipH="1" flipV="1">
            <a:off x="5638800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131"/>
          <p:cNvSpPr txBox="1">
            <a:spLocks noChangeArrowheads="1"/>
          </p:cNvSpPr>
          <p:nvPr/>
        </p:nvSpPr>
        <p:spPr bwMode="auto">
          <a:xfrm>
            <a:off x="4724400" y="2133600"/>
            <a:ext cx="8001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l-GR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 for </a:t>
            </a:r>
            <a:r>
              <a:rPr lang="en-US" altLang="zh-CN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F</a:t>
            </a:r>
            <a:endParaRPr lang="en-US" altLang="zh-CN" baseline="-25000" dirty="0" smtClean="0">
              <a:solidFill>
                <a:srgbClr val="000066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707408"/>
            <a:ext cx="8001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Secure computation hides everything it can about B’s input… But not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the </a:t>
            </a:r>
            <a:r>
              <a:rPr lang="en-US" altLang="zh-CN" sz="2000" b="0" kern="0" dirty="0">
                <a:ea typeface="宋体" pitchFamily="2" charset="-122"/>
                <a:sym typeface="Symbol"/>
              </a:rPr>
              <a:t>fact that B engages in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computation of F,</a:t>
            </a:r>
          </a:p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which is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an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information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in itself!</a:t>
            </a:r>
            <a:endParaRPr lang="en-US" altLang="zh-CN" sz="2000" b="0" kern="0" dirty="0">
              <a:ea typeface="宋体" pitchFamily="2" charset="-122"/>
              <a:sym typeface="Symbol"/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077200" cy="533400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Background:  Secure Computation</a:t>
            </a:r>
            <a:endParaRPr lang="en-US" altLang="zh-CN" sz="18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610600" cy="914400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Covert Computation </a:t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Can we hide the fact that computation is taking place?</a:t>
            </a:r>
            <a:endParaRPr lang="en-US" altLang="zh-CN" sz="1600" dirty="0" smtClean="0">
              <a:ea typeface="宋体" pitchFamily="2" charset="-12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81000" y="990600"/>
            <a:ext cx="861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</a:rPr>
              <a:t>Covert Computation (for functionality F) should hide even whether party B engages in a sec. comp. protocol for F</a:t>
            </a:r>
            <a:endParaRPr lang="en-US" altLang="zh-CN" sz="1600" b="0" kern="0" dirty="0" smtClean="0">
              <a:ea typeface="宋体" pitchFamily="2" charset="-122"/>
            </a:endParaRPr>
          </a:p>
        </p:txBody>
      </p:sp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37231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262313" y="2187575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7200" y="3352800"/>
            <a:ext cx="85344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Q: How can we hide that B follows protocol </a:t>
            </a:r>
            <a:r>
              <a:rPr lang="el-GR" altLang="zh-CN" sz="2000" b="0" kern="0" dirty="0" smtClean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2000" b="0" kern="0" dirty="0" smtClean="0">
                <a:latin typeface="Arial"/>
                <a:ea typeface="宋体" pitchFamily="2" charset="-122"/>
                <a:cs typeface="Arial"/>
                <a:sym typeface="Symbol"/>
              </a:rPr>
              <a:t>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?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A: Make </a:t>
            </a:r>
            <a:r>
              <a:rPr lang="el-GR" altLang="zh-CN" sz="2000" b="0" kern="0" dirty="0" smtClean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’s messages indistinguishable from $ bits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42" name="Text Box 130"/>
          <p:cNvSpPr txBox="1">
            <a:spLocks noChangeArrowheads="1"/>
          </p:cNvSpPr>
          <p:nvPr/>
        </p:nvSpPr>
        <p:spPr bwMode="auto">
          <a:xfrm>
            <a:off x="6613525" y="2209800"/>
            <a:ext cx="731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B/?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43" name="Line 128"/>
          <p:cNvSpPr>
            <a:spLocks noChangeShapeType="1"/>
          </p:cNvSpPr>
          <p:nvPr/>
        </p:nvSpPr>
        <p:spPr bwMode="auto">
          <a:xfrm flipH="1" flipV="1">
            <a:off x="5638800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31"/>
          <p:cNvSpPr txBox="1">
            <a:spLocks noChangeArrowheads="1"/>
          </p:cNvSpPr>
          <p:nvPr/>
        </p:nvSpPr>
        <p:spPr bwMode="auto">
          <a:xfrm>
            <a:off x="4724400" y="2133600"/>
            <a:ext cx="8001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l-GR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 for </a:t>
            </a:r>
            <a:r>
              <a:rPr lang="en-US" altLang="zh-CN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F</a:t>
            </a:r>
            <a:endParaRPr lang="en-US" altLang="zh-CN" baseline="-25000" dirty="0" smtClean="0">
              <a:solidFill>
                <a:srgbClr val="000066"/>
              </a:solidFill>
              <a:latin typeface="Verdana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81000" y="990600"/>
            <a:ext cx="861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</a:rPr>
              <a:t>Covert Computation (for functionality F) should hide even whether party B engages in a sec. comp. protocol for F</a:t>
            </a:r>
            <a:endParaRPr lang="en-US" altLang="zh-CN" sz="1600" b="0" kern="0" dirty="0" smtClean="0">
              <a:ea typeface="宋体" pitchFamily="2" charset="-122"/>
            </a:endParaRPr>
          </a:p>
        </p:txBody>
      </p:sp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37231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262313" y="2187575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7200" y="3352800"/>
            <a:ext cx="85344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Q: How can we hide that B follows protocol </a:t>
            </a:r>
            <a:r>
              <a:rPr lang="el-GR" altLang="zh-CN" sz="2000" b="0" kern="0" dirty="0" smtClean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2000" b="0" kern="0" dirty="0" smtClean="0">
                <a:latin typeface="Arial"/>
                <a:ea typeface="宋体" pitchFamily="2" charset="-122"/>
                <a:cs typeface="Arial"/>
                <a:sym typeface="Symbol"/>
              </a:rPr>
              <a:t>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?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A: Make </a:t>
            </a:r>
            <a:r>
              <a:rPr lang="el-GR" altLang="zh-CN" sz="2000" b="0" kern="0" dirty="0" smtClean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’s messages indistinguishable from $ bits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altLang="zh-CN" sz="2000" b="0" kern="0" dirty="0" smtClean="0">
              <a:ea typeface="宋体" pitchFamily="2" charset="-122"/>
              <a:sym typeface="Symbol"/>
            </a:endParaRP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Q: How can we hide that B follows </a:t>
            </a:r>
            <a:r>
              <a:rPr lang="en-US" altLang="zh-CN" sz="2000" b="0" i="1" kern="0" dirty="0" smtClean="0">
                <a:ea typeface="宋体" pitchFamily="2" charset="-122"/>
                <a:sym typeface="Symbol"/>
              </a:rPr>
              <a:t>some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protocol ?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A: Run </a:t>
            </a:r>
            <a:r>
              <a:rPr lang="el-GR" altLang="zh-CN" sz="2000" b="0" kern="0" dirty="0" smtClean="0">
                <a:latin typeface="Arial"/>
                <a:ea typeface="宋体" pitchFamily="2" charset="-122"/>
                <a:cs typeface="Arial"/>
                <a:sym typeface="Symbol"/>
              </a:rPr>
              <a:t>π 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over a </a:t>
            </a:r>
            <a:r>
              <a:rPr lang="en-US" altLang="zh-CN" sz="2000" b="0" u="sng" kern="0" dirty="0" err="1" smtClean="0">
                <a:ea typeface="宋体" pitchFamily="2" charset="-122"/>
                <a:sym typeface="Symbol"/>
              </a:rPr>
              <a:t>steganographic</a:t>
            </a:r>
            <a:r>
              <a:rPr lang="en-US" altLang="zh-CN" sz="2000" b="0" u="sng" kern="0" dirty="0" smtClean="0">
                <a:ea typeface="宋体" pitchFamily="2" charset="-122"/>
                <a:sym typeface="Symbol"/>
              </a:rPr>
              <a:t> channel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(= always sends $ bits)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</a:rPr>
              <a:t>Network control messages, padding, timing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</a:rPr>
              <a:t>Pictures, music, voice, …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</a:rPr>
              <a:t>Encryption (e.g. VPN router), other crypto (e.g. “</a:t>
            </a:r>
            <a:r>
              <a:rPr lang="en-US" altLang="zh-CN" sz="1800" b="0" kern="0" dirty="0" err="1" smtClean="0">
                <a:ea typeface="宋体" pitchFamily="2" charset="-122"/>
              </a:rPr>
              <a:t>kleptography</a:t>
            </a:r>
            <a:r>
              <a:rPr lang="en-US" altLang="zh-CN" sz="1800" b="0" kern="0" dirty="0" smtClean="0">
                <a:ea typeface="宋体" pitchFamily="2" charset="-122"/>
              </a:rPr>
              <a:t>”)</a:t>
            </a:r>
            <a:endParaRPr lang="en-US" altLang="zh-CN" sz="2000" b="0" kern="0" dirty="0" smtClean="0">
              <a:ea typeface="宋体" pitchFamily="2" charset="-122"/>
            </a:endParaRPr>
          </a:p>
        </p:txBody>
      </p:sp>
      <p:sp>
        <p:nvSpPr>
          <p:cNvPr id="14" name="Text Box 130"/>
          <p:cNvSpPr txBox="1">
            <a:spLocks noChangeArrowheads="1"/>
          </p:cNvSpPr>
          <p:nvPr/>
        </p:nvSpPr>
        <p:spPr bwMode="auto">
          <a:xfrm>
            <a:off x="6613525" y="2209800"/>
            <a:ext cx="731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 dirty="0">
                <a:solidFill>
                  <a:srgbClr val="000066"/>
                </a:solidFill>
                <a:ea typeface="宋体" pitchFamily="2" charset="-122"/>
              </a:rPr>
              <a:t>B/$</a:t>
            </a:r>
            <a:endParaRPr lang="en-US" altLang="zh-CN" sz="1800" b="0" baseline="-25000" dirty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6" name="Line 128"/>
          <p:cNvSpPr>
            <a:spLocks noChangeShapeType="1"/>
          </p:cNvSpPr>
          <p:nvPr/>
        </p:nvSpPr>
        <p:spPr bwMode="auto">
          <a:xfrm flipH="1" flipV="1">
            <a:off x="5638800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610600" cy="914400"/>
          </a:xfrm>
        </p:spPr>
        <p:txBody>
          <a:bodyPr/>
          <a:lstStyle/>
          <a:p>
            <a:pPr algn="ctr" eaLnBrk="1" hangingPunct="1"/>
            <a:r>
              <a:rPr lang="en-US" altLang="zh-CN" sz="2800" smtClean="0">
                <a:ea typeface="宋体" pitchFamily="2" charset="-122"/>
              </a:rPr>
              <a:t>Covert Computation </a:t>
            </a:r>
            <a:br>
              <a:rPr lang="en-US" altLang="zh-CN" sz="2800" smtClean="0">
                <a:ea typeface="宋体" pitchFamily="2" charset="-122"/>
              </a:rPr>
            </a:br>
            <a:r>
              <a:rPr lang="en-US" altLang="zh-CN" sz="2400" smtClean="0">
                <a:ea typeface="宋体" pitchFamily="2" charset="-122"/>
              </a:rPr>
              <a:t>Can we hide the fact that computation is taking place?</a:t>
            </a:r>
            <a:endParaRPr lang="en-US" altLang="zh-CN" sz="1600" smtClean="0">
              <a:ea typeface="宋体" pitchFamily="2" charset="-122"/>
            </a:endParaRPr>
          </a:p>
        </p:txBody>
      </p:sp>
      <p:sp>
        <p:nvSpPr>
          <p:cNvPr id="24" name="Text Box 131"/>
          <p:cNvSpPr txBox="1">
            <a:spLocks noChangeArrowheads="1"/>
          </p:cNvSpPr>
          <p:nvPr/>
        </p:nvSpPr>
        <p:spPr bwMode="auto">
          <a:xfrm>
            <a:off x="4724400" y="2133600"/>
            <a:ext cx="8001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l-GR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 for </a:t>
            </a:r>
            <a:r>
              <a:rPr lang="en-US" altLang="zh-CN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F</a:t>
            </a:r>
            <a:endParaRPr lang="en-US" altLang="zh-CN" baseline="-25000" dirty="0" smtClean="0">
              <a:solidFill>
                <a:srgbClr val="000066"/>
              </a:solidFill>
              <a:latin typeface="Verdana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81000" y="990600"/>
            <a:ext cx="861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</a:rPr>
              <a:t>Covert Computation (for functionality F) should hide even whether party B engages in a sec. comp. protocol for F</a:t>
            </a:r>
            <a:endParaRPr lang="en-US" altLang="zh-CN" sz="1600" b="0" kern="0" dirty="0" smtClean="0">
              <a:ea typeface="宋体" pitchFamily="2" charset="-122"/>
            </a:endParaRPr>
          </a:p>
        </p:txBody>
      </p:sp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3723121" y="2381250"/>
            <a:ext cx="83415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262313" y="2187575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26" name="Line 129"/>
          <p:cNvSpPr>
            <a:spLocks noChangeShapeType="1"/>
          </p:cNvSpPr>
          <p:nvPr/>
        </p:nvSpPr>
        <p:spPr bwMode="auto">
          <a:xfrm rot="10800000">
            <a:off x="3705225" y="2905125"/>
            <a:ext cx="8572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30"/>
          <p:cNvSpPr txBox="1">
            <a:spLocks noChangeArrowheads="1"/>
          </p:cNvSpPr>
          <p:nvPr/>
        </p:nvSpPr>
        <p:spPr bwMode="auto">
          <a:xfrm>
            <a:off x="3763963" y="2509838"/>
            <a:ext cx="661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F(x,y)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0247" name="Rectangle 34"/>
          <p:cNvSpPr>
            <a:spLocks noChangeArrowheads="1"/>
          </p:cNvSpPr>
          <p:nvPr/>
        </p:nvSpPr>
        <p:spPr bwMode="auto">
          <a:xfrm>
            <a:off x="4002088" y="1981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7200" y="3352800"/>
            <a:ext cx="85344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Q: But doesn’t A’s output z=F(x,y) reveal that B inputs </a:t>
            </a:r>
            <a:r>
              <a:rPr lang="en-US" altLang="zh-CN" sz="2000" b="0" i="1" kern="0" dirty="0" smtClean="0">
                <a:ea typeface="宋体" pitchFamily="2" charset="-122"/>
                <a:sym typeface="Symbol"/>
              </a:rPr>
              <a:t>some</a:t>
            </a:r>
            <a:r>
              <a:rPr lang="en-US" altLang="zh-CN" sz="2000" b="0" kern="0" dirty="0" smtClean="0">
                <a:ea typeface="宋体" pitchFamily="2" charset="-122"/>
                <a:sym typeface="Symbol"/>
              </a:rPr>
              <a:t> y?</a:t>
            </a:r>
          </a:p>
          <a:p>
            <a:pPr marL="0" indent="0" eaLnBrk="1" hangingPunct="1">
              <a:lnSpc>
                <a:spcPct val="250000"/>
              </a:lnSpc>
              <a:buFont typeface="Wingdings" pitchFamily="2" charset="2"/>
              <a:buNone/>
              <a:defRPr/>
            </a:pPr>
            <a:r>
              <a:rPr lang="en-US" altLang="zh-CN" sz="2000" b="0" kern="0" dirty="0" smtClean="0">
                <a:ea typeface="宋体" pitchFamily="2" charset="-122"/>
                <a:sym typeface="Symbol"/>
              </a:rPr>
              <a:t>A: Yes, but F outputs can look $ for many (x,y)’s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Authenticated Key Exchange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Any authenticated computation…</a:t>
            </a:r>
            <a:endParaRPr lang="en-US" altLang="zh-CN" sz="1800" b="0" kern="0" dirty="0" smtClean="0">
              <a:ea typeface="宋体" pitchFamily="2" charset="-122"/>
            </a:endParaRPr>
          </a:p>
        </p:txBody>
      </p:sp>
      <p:sp>
        <p:nvSpPr>
          <p:cNvPr id="38" name="Text Box 131"/>
          <p:cNvSpPr txBox="1">
            <a:spLocks noChangeArrowheads="1"/>
          </p:cNvSpPr>
          <p:nvPr/>
        </p:nvSpPr>
        <p:spPr bwMode="auto">
          <a:xfrm>
            <a:off x="4724400" y="2133600"/>
            <a:ext cx="8001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l-GR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 for </a:t>
            </a:r>
            <a:r>
              <a:rPr lang="en-US" altLang="zh-CN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F</a:t>
            </a:r>
            <a:endParaRPr lang="en-US" altLang="zh-CN" baseline="-25000" dirty="0" smtClean="0">
              <a:solidFill>
                <a:srgbClr val="000066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5" name="Text Box 130"/>
          <p:cNvSpPr txBox="1">
            <a:spLocks noChangeArrowheads="1"/>
          </p:cNvSpPr>
          <p:nvPr/>
        </p:nvSpPr>
        <p:spPr bwMode="auto">
          <a:xfrm>
            <a:off x="6613525" y="2209800"/>
            <a:ext cx="731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B/$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5924550" y="1981200"/>
            <a:ext cx="552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y</a:t>
            </a: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  <a:sym typeface="Symbol" pitchFamily="18" charset="2"/>
              </a:rPr>
              <a:t>/?</a:t>
            </a:r>
            <a:endParaRPr lang="en-US" altLang="en-US" sz="1800"/>
          </a:p>
        </p:txBody>
      </p:sp>
      <p:sp>
        <p:nvSpPr>
          <p:cNvPr id="19" name="Line 128"/>
          <p:cNvSpPr>
            <a:spLocks noChangeShapeType="1"/>
          </p:cNvSpPr>
          <p:nvPr/>
        </p:nvSpPr>
        <p:spPr bwMode="auto">
          <a:xfrm flipH="1" flipV="1">
            <a:off x="5638800" y="2384425"/>
            <a:ext cx="9413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610600" cy="914400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Covert Computation </a:t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Can we hide the fact that computation is taking place?</a:t>
            </a:r>
            <a:endParaRPr lang="en-US" altLang="zh-CN" sz="16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790575" y="1619250"/>
            <a:ext cx="9159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66713" y="1425575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3722688" y="1447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2295" name="Rectangle 34"/>
          <p:cNvSpPr>
            <a:spLocks noChangeArrowheads="1"/>
          </p:cNvSpPr>
          <p:nvPr/>
        </p:nvSpPr>
        <p:spPr bwMode="auto">
          <a:xfrm>
            <a:off x="1111250" y="1219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x</a:t>
            </a:r>
            <a:endParaRPr lang="en-US" altLang="en-US" sz="1800"/>
          </a:p>
        </p:txBody>
      </p:sp>
      <p:sp>
        <p:nvSpPr>
          <p:cNvPr id="12296" name="Rectangle 33"/>
          <p:cNvSpPr>
            <a:spLocks noChangeArrowheads="1"/>
          </p:cNvSpPr>
          <p:nvPr/>
        </p:nvSpPr>
        <p:spPr bwMode="auto">
          <a:xfrm>
            <a:off x="2908300" y="1219200"/>
            <a:ext cx="72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y</a:t>
            </a: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  <a:sym typeface="Symbol" pitchFamily="18" charset="2"/>
              </a:rPr>
              <a:t>D</a:t>
            </a:r>
            <a:endParaRPr lang="en-US" altLang="en-US" sz="180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7200" y="2438400"/>
            <a:ext cx="8534400" cy="6429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Distinguishability of </a:t>
            </a:r>
            <a:r>
              <a:rPr lang="en-US" altLang="zh-CN" sz="1800" kern="0" dirty="0" smtClean="0">
                <a:ea typeface="宋体" pitchFamily="2" charset="-122"/>
                <a:sym typeface="Symbol"/>
              </a:rPr>
              <a:t>F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from $ beacon in the </a:t>
            </a:r>
            <a:r>
              <a:rPr lang="en-US" altLang="zh-CN" sz="1800" b="0" u="sng" kern="0" dirty="0" smtClean="0">
                <a:ea typeface="宋体" pitchFamily="2" charset="-122"/>
                <a:sym typeface="Symbol"/>
              </a:rPr>
              <a:t>ideal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world:</a:t>
            </a:r>
            <a:endParaRPr lang="en-US" altLang="zh-CN" sz="2000" b="0" kern="0" dirty="0" smtClean="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38" name="Text Box 131"/>
          <p:cNvSpPr txBox="1">
            <a:spLocks noChangeArrowheads="1"/>
          </p:cNvSpPr>
          <p:nvPr/>
        </p:nvSpPr>
        <p:spPr bwMode="auto">
          <a:xfrm>
            <a:off x="1833563" y="1531938"/>
            <a:ext cx="800100" cy="646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200000"/>
              </a:lnSpc>
              <a:defRPr/>
            </a:pPr>
            <a:r>
              <a:rPr lang="en-US" altLang="zh-CN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F/$</a:t>
            </a:r>
            <a:endParaRPr lang="en-US" altLang="zh-CN" baseline="-25000" dirty="0" smtClean="0">
              <a:solidFill>
                <a:srgbClr val="000066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 flipH="1" flipV="1">
            <a:off x="2747963" y="1622425"/>
            <a:ext cx="9398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366713" y="1295400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0">
                <a:solidFill>
                  <a:srgbClr val="000066"/>
                </a:solidFill>
                <a:ea typeface="宋体" pitchFamily="2" charset="-122"/>
              </a:rPr>
              <a:t>~</a:t>
            </a:r>
            <a:endParaRPr lang="en-US" altLang="en-US" sz="2000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3719513" y="1295400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0">
                <a:solidFill>
                  <a:srgbClr val="000066"/>
                </a:solidFill>
                <a:ea typeface="宋体" pitchFamily="2" charset="-122"/>
              </a:rPr>
              <a:t>~</a:t>
            </a:r>
            <a:endParaRPr lang="en-US" altLang="en-US" sz="2000"/>
          </a:p>
        </p:txBody>
      </p:sp>
      <p:sp>
        <p:nvSpPr>
          <p:cNvPr id="15" name="Text Box 130"/>
          <p:cNvSpPr txBox="1">
            <a:spLocks noChangeArrowheads="1"/>
          </p:cNvSpPr>
          <p:nvPr/>
        </p:nvSpPr>
        <p:spPr bwMode="auto">
          <a:xfrm>
            <a:off x="4735513" y="1408113"/>
            <a:ext cx="395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A</a:t>
            </a:r>
            <a:endParaRPr lang="en-US" altLang="zh-CN" sz="1800" baseline="30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19" name="Text Box 131"/>
          <p:cNvSpPr txBox="1">
            <a:spLocks noChangeArrowheads="1"/>
          </p:cNvSpPr>
          <p:nvPr/>
        </p:nvSpPr>
        <p:spPr bwMode="auto">
          <a:xfrm>
            <a:off x="5718175" y="1517650"/>
            <a:ext cx="1066800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200000"/>
              </a:lnSpc>
              <a:defRPr/>
            </a:pPr>
            <a:r>
              <a:rPr lang="el-GR" altLang="zh-CN" dirty="0" smtClean="0">
                <a:solidFill>
                  <a:srgbClr val="000066"/>
                </a:solidFill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dirty="0" smtClean="0">
                <a:solidFill>
                  <a:srgbClr val="000066"/>
                </a:solidFill>
                <a:latin typeface="Verdana" pitchFamily="34" charset="0"/>
                <a:ea typeface="宋体" pitchFamily="2" charset="-122"/>
              </a:rPr>
              <a:t>/$</a:t>
            </a:r>
          </a:p>
        </p:txBody>
      </p:sp>
      <p:sp>
        <p:nvSpPr>
          <p:cNvPr id="20" name="Text Box 130"/>
          <p:cNvSpPr txBox="1">
            <a:spLocks noChangeArrowheads="1"/>
          </p:cNvSpPr>
          <p:nvPr/>
        </p:nvSpPr>
        <p:spPr bwMode="auto">
          <a:xfrm>
            <a:off x="7394575" y="147955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solidFill>
                  <a:srgbClr val="000066"/>
                </a:solidFill>
                <a:ea typeface="宋体" pitchFamily="2" charset="-122"/>
              </a:rPr>
              <a:t>B(y)</a:t>
            </a:r>
            <a:endParaRPr lang="en-US" altLang="zh-CN" sz="1800" b="0" baseline="-25000">
              <a:solidFill>
                <a:srgbClr val="000066"/>
              </a:solidFill>
              <a:ea typeface="宋体" pitchFamily="2" charset="-122"/>
            </a:endParaRPr>
          </a:p>
        </p:txBody>
      </p:sp>
      <p:sp>
        <p:nvSpPr>
          <p:cNvPr id="22" name="Line 129"/>
          <p:cNvSpPr>
            <a:spLocks noChangeShapeType="1"/>
          </p:cNvSpPr>
          <p:nvPr/>
        </p:nvSpPr>
        <p:spPr bwMode="auto">
          <a:xfrm rot="10800000" flipV="1">
            <a:off x="5105400" y="1571625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28"/>
          <p:cNvSpPr>
            <a:spLocks noChangeShapeType="1"/>
          </p:cNvSpPr>
          <p:nvPr/>
        </p:nvSpPr>
        <p:spPr bwMode="auto">
          <a:xfrm>
            <a:off x="5124450" y="1733550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29"/>
          <p:cNvSpPr>
            <a:spLocks noChangeShapeType="1"/>
          </p:cNvSpPr>
          <p:nvPr/>
        </p:nvSpPr>
        <p:spPr bwMode="auto">
          <a:xfrm rot="10800000" flipV="1">
            <a:off x="5105400" y="1893888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29"/>
          <p:cNvSpPr>
            <a:spLocks noChangeShapeType="1"/>
          </p:cNvSpPr>
          <p:nvPr/>
        </p:nvSpPr>
        <p:spPr bwMode="auto">
          <a:xfrm rot="10800000" flipV="1">
            <a:off x="6937375" y="1571625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28"/>
          <p:cNvSpPr>
            <a:spLocks noChangeShapeType="1"/>
          </p:cNvSpPr>
          <p:nvPr/>
        </p:nvSpPr>
        <p:spPr bwMode="auto">
          <a:xfrm>
            <a:off x="6954838" y="1733550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9"/>
          <p:cNvSpPr>
            <a:spLocks noChangeShapeType="1"/>
          </p:cNvSpPr>
          <p:nvPr/>
        </p:nvSpPr>
        <p:spPr bwMode="auto">
          <a:xfrm rot="10800000" flipV="1">
            <a:off x="6937375" y="1893888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Rectangle 28"/>
          <p:cNvSpPr>
            <a:spLocks noChangeArrowheads="1"/>
          </p:cNvSpPr>
          <p:nvPr/>
        </p:nvSpPr>
        <p:spPr bwMode="auto">
          <a:xfrm>
            <a:off x="8188325" y="1535113"/>
            <a:ext cx="72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</a:rPr>
              <a:t>y</a:t>
            </a:r>
            <a:r>
              <a:rPr lang="en-US" altLang="zh-CN" sz="1800" b="0">
                <a:solidFill>
                  <a:srgbClr val="000066"/>
                </a:solidFill>
                <a:ea typeface="宋体" pitchFamily="2" charset="-122"/>
                <a:sym typeface="Symbol" pitchFamily="18" charset="2"/>
              </a:rPr>
              <a:t>D</a:t>
            </a:r>
            <a:endParaRPr lang="en-US" altLang="en-US" sz="1800"/>
          </a:p>
        </p:txBody>
      </p:sp>
      <p:sp>
        <p:nvSpPr>
          <p:cNvPr id="5" name="Rectangle 4"/>
          <p:cNvSpPr/>
          <p:nvPr/>
        </p:nvSpPr>
        <p:spPr>
          <a:xfrm>
            <a:off x="488950" y="2819400"/>
            <a:ext cx="743585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000" b="0" dirty="0" err="1">
                <a:ea typeface="宋体" pitchFamily="2" charset="-122"/>
              </a:rPr>
              <a:t>CovDist</a:t>
            </a:r>
            <a:r>
              <a:rPr lang="en-US" altLang="zh-CN" sz="2000" b="0" dirty="0">
                <a:ea typeface="宋体" pitchFamily="2" charset="-122"/>
              </a:rPr>
              <a:t> </a:t>
            </a:r>
            <a:r>
              <a:rPr lang="en-US" altLang="zh-CN" sz="2000" baseline="-25000" dirty="0">
                <a:ea typeface="宋体" pitchFamily="2" charset="-122"/>
              </a:rPr>
              <a:t>F,</a:t>
            </a:r>
            <a:r>
              <a:rPr lang="en-US" altLang="zh-CN" sz="2000" b="0" baseline="-25000" dirty="0">
                <a:ea typeface="宋体" pitchFamily="2" charset="-122"/>
              </a:rPr>
              <a:t>D,Ã</a:t>
            </a:r>
            <a:r>
              <a:rPr lang="en-US" altLang="zh-CN" sz="2000" b="0" dirty="0">
                <a:ea typeface="宋体" pitchFamily="2" charset="-122"/>
              </a:rPr>
              <a:t> = </a:t>
            </a:r>
            <a:r>
              <a:rPr lang="en-US" altLang="zh-CN" sz="2800" b="0" dirty="0">
                <a:ea typeface="宋体" pitchFamily="2" charset="-122"/>
              </a:rPr>
              <a:t>|</a:t>
            </a:r>
            <a:r>
              <a:rPr lang="en-US" altLang="zh-CN" sz="2000" b="0" dirty="0">
                <a:ea typeface="宋体" pitchFamily="2" charset="-122"/>
              </a:rPr>
              <a:t> </a:t>
            </a:r>
            <a:r>
              <a:rPr lang="en-US" altLang="zh-CN" sz="2000" b="0" dirty="0" err="1">
                <a:ea typeface="宋体" pitchFamily="2" charset="-122"/>
              </a:rPr>
              <a:t>Pr</a:t>
            </a:r>
            <a:r>
              <a:rPr lang="en-US" altLang="zh-CN" sz="2000" b="0" dirty="0">
                <a:ea typeface="宋体" pitchFamily="2" charset="-122"/>
              </a:rPr>
              <a:t>[1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</a:t>
            </a:r>
            <a:r>
              <a:rPr lang="en-US" altLang="zh-CN" sz="2000" b="0" dirty="0">
                <a:ea typeface="宋体" pitchFamily="2" charset="-122"/>
              </a:rPr>
              <a:t>Ã</a:t>
            </a:r>
            <a:r>
              <a:rPr lang="en-US" altLang="zh-CN" sz="2000" b="0" kern="0" dirty="0">
                <a:ea typeface="宋体" pitchFamily="2" charset="-122"/>
              </a:rPr>
              <a:t> </a:t>
            </a:r>
            <a:r>
              <a:rPr lang="en-US" altLang="zh-CN" sz="2800" kern="0" baseline="30000" dirty="0">
                <a:ea typeface="宋体" pitchFamily="2" charset="-122"/>
              </a:rPr>
              <a:t>F</a:t>
            </a:r>
            <a:r>
              <a:rPr lang="en-US" altLang="zh-CN" sz="2800" b="0" kern="0" baseline="30000" dirty="0">
                <a:ea typeface="宋体" pitchFamily="2" charset="-122"/>
              </a:rPr>
              <a:t>(y)</a:t>
            </a:r>
            <a:r>
              <a:rPr lang="en-US" altLang="zh-CN" sz="1200" b="0" kern="0" dirty="0">
                <a:ea typeface="宋体" pitchFamily="2" charset="-122"/>
              </a:rPr>
              <a:t> </a:t>
            </a:r>
            <a:r>
              <a:rPr lang="en-US" altLang="zh-CN" sz="2000" b="0" kern="0" dirty="0">
                <a:ea typeface="宋体" pitchFamily="2" charset="-122"/>
              </a:rPr>
              <a:t>|</a:t>
            </a:r>
            <a:r>
              <a:rPr lang="en-US" altLang="zh-CN" sz="1200" b="0" kern="0" dirty="0">
                <a:ea typeface="宋体" pitchFamily="2" charset="-122"/>
              </a:rPr>
              <a:t> </a:t>
            </a:r>
            <a:r>
              <a:rPr lang="en-US" altLang="zh-CN" sz="2000" b="0" kern="0" dirty="0" err="1">
                <a:ea typeface="宋体" pitchFamily="2" charset="-122"/>
              </a:rPr>
              <a:t>y</a:t>
            </a:r>
            <a:r>
              <a:rPr lang="en-US" altLang="zh-CN" sz="2000" b="0" dirty="0" err="1">
                <a:ea typeface="宋体" pitchFamily="2" charset="-122"/>
                <a:sym typeface="Symbol"/>
              </a:rPr>
              <a:t>D</a:t>
            </a:r>
            <a:r>
              <a:rPr lang="en-US" altLang="zh-CN" sz="2000" b="0" dirty="0">
                <a:ea typeface="宋体" pitchFamily="2" charset="-122"/>
                <a:sym typeface="Symbol"/>
              </a:rPr>
              <a:t>]  </a:t>
            </a:r>
            <a:r>
              <a:rPr lang="en-US" altLang="zh-CN" sz="2000" b="0" kern="0" dirty="0">
                <a:ea typeface="宋体" pitchFamily="2" charset="-122"/>
              </a:rPr>
              <a:t>-  </a:t>
            </a:r>
            <a:r>
              <a:rPr lang="en-US" altLang="zh-CN" sz="2000" b="0" dirty="0" err="1">
                <a:ea typeface="宋体" pitchFamily="2" charset="-122"/>
              </a:rPr>
              <a:t>Pr</a:t>
            </a:r>
            <a:r>
              <a:rPr lang="en-US" altLang="zh-CN" sz="2000" b="0" dirty="0">
                <a:ea typeface="宋体" pitchFamily="2" charset="-122"/>
              </a:rPr>
              <a:t>[1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</a:t>
            </a:r>
            <a:r>
              <a:rPr lang="en-US" altLang="zh-CN" sz="2000" b="0" dirty="0">
                <a:ea typeface="宋体" pitchFamily="2" charset="-122"/>
              </a:rPr>
              <a:t>Ã</a:t>
            </a:r>
            <a:r>
              <a:rPr lang="en-US" altLang="zh-CN" sz="2000" b="0" kern="0" dirty="0">
                <a:ea typeface="宋体" pitchFamily="2" charset="-122"/>
              </a:rPr>
              <a:t> </a:t>
            </a:r>
            <a:r>
              <a:rPr lang="en-US" altLang="zh-CN" sz="2800" b="0" kern="0" baseline="30000" dirty="0">
                <a:ea typeface="宋体" pitchFamily="2" charset="-122"/>
              </a:rPr>
              <a:t>$(</a:t>
            </a:r>
            <a:r>
              <a:rPr lang="en-US" altLang="zh-CN" sz="2800" kern="0" baseline="30000" dirty="0">
                <a:ea typeface="宋体" pitchFamily="2" charset="-122"/>
              </a:rPr>
              <a:t>F</a:t>
            </a:r>
            <a:r>
              <a:rPr lang="en-US" altLang="zh-CN" sz="2800" b="0" kern="0" baseline="30000" dirty="0">
                <a:ea typeface="宋体" pitchFamily="2" charset="-122"/>
              </a:rPr>
              <a:t>)</a:t>
            </a:r>
            <a:r>
              <a:rPr lang="en-US" altLang="zh-CN" sz="2000" b="0" dirty="0">
                <a:ea typeface="宋体" pitchFamily="2" charset="-122"/>
              </a:rPr>
              <a:t>] </a:t>
            </a:r>
            <a:r>
              <a:rPr lang="en-US" altLang="zh-CN" sz="2800" b="0" dirty="0">
                <a:ea typeface="宋体" pitchFamily="2" charset="-122"/>
              </a:rPr>
              <a:t>|</a:t>
            </a:r>
            <a:endParaRPr lang="en-US" altLang="zh-CN" sz="1600" b="0" kern="0" dirty="0"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989696"/>
            <a:ext cx="746760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zh-CN" sz="2000" b="0" dirty="0" err="1">
                <a:ea typeface="宋体" pitchFamily="2" charset="-122"/>
              </a:rPr>
              <a:t>CovDist</a:t>
            </a:r>
            <a:r>
              <a:rPr lang="en-US" altLang="zh-CN" sz="2000" b="0" dirty="0">
                <a:ea typeface="宋体" pitchFamily="2" charset="-122"/>
              </a:rPr>
              <a:t> </a:t>
            </a:r>
            <a:r>
              <a:rPr lang="el-GR" altLang="zh-CN" sz="2000" baseline="-25000" dirty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2000" baseline="-25000" dirty="0">
                <a:ea typeface="宋体" pitchFamily="2" charset="-122"/>
              </a:rPr>
              <a:t>,</a:t>
            </a:r>
            <a:r>
              <a:rPr lang="en-US" altLang="zh-CN" sz="2000" b="0" baseline="-25000" dirty="0">
                <a:ea typeface="宋体" pitchFamily="2" charset="-122"/>
              </a:rPr>
              <a:t>D,A</a:t>
            </a:r>
            <a:r>
              <a:rPr lang="en-US" altLang="zh-CN" sz="2000" b="0" dirty="0">
                <a:ea typeface="宋体" pitchFamily="2" charset="-122"/>
              </a:rPr>
              <a:t> = </a:t>
            </a:r>
            <a:r>
              <a:rPr lang="en-US" altLang="zh-CN" sz="2800" b="0" dirty="0">
                <a:ea typeface="宋体" pitchFamily="2" charset="-122"/>
              </a:rPr>
              <a:t>|</a:t>
            </a:r>
            <a:r>
              <a:rPr lang="en-US" altLang="zh-CN" sz="2000" b="0" dirty="0">
                <a:ea typeface="宋体" pitchFamily="2" charset="-122"/>
              </a:rPr>
              <a:t> </a:t>
            </a:r>
            <a:r>
              <a:rPr lang="en-US" altLang="zh-CN" sz="2000" b="0" dirty="0" err="1">
                <a:ea typeface="宋体" pitchFamily="2" charset="-122"/>
              </a:rPr>
              <a:t>Pr</a:t>
            </a:r>
            <a:r>
              <a:rPr lang="en-US" altLang="zh-CN" sz="2000" b="0" dirty="0">
                <a:ea typeface="宋体" pitchFamily="2" charset="-122"/>
              </a:rPr>
              <a:t>[1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</a:t>
            </a:r>
            <a:r>
              <a:rPr lang="en-US" altLang="zh-CN" sz="2000" b="0" dirty="0">
                <a:ea typeface="宋体" pitchFamily="2" charset="-122"/>
              </a:rPr>
              <a:t>A</a:t>
            </a:r>
            <a:r>
              <a:rPr lang="en-US" altLang="zh-CN" sz="2000" b="0" kern="0" dirty="0">
                <a:ea typeface="宋体" pitchFamily="2" charset="-122"/>
              </a:rPr>
              <a:t> </a:t>
            </a:r>
            <a:r>
              <a:rPr lang="el-GR" altLang="zh-CN" sz="2800" kern="0" baseline="30000" dirty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2800" b="0" kern="0" baseline="30000" dirty="0">
                <a:ea typeface="宋体" pitchFamily="2" charset="-122"/>
              </a:rPr>
              <a:t>(y)</a:t>
            </a:r>
            <a:r>
              <a:rPr lang="en-US" altLang="zh-CN" sz="1200" b="0" kern="0" dirty="0">
                <a:ea typeface="宋体" pitchFamily="2" charset="-122"/>
              </a:rPr>
              <a:t> </a:t>
            </a:r>
            <a:r>
              <a:rPr lang="en-US" altLang="zh-CN" sz="2000" b="0" kern="0" dirty="0">
                <a:ea typeface="宋体" pitchFamily="2" charset="-122"/>
              </a:rPr>
              <a:t>|</a:t>
            </a:r>
            <a:r>
              <a:rPr lang="en-US" altLang="zh-CN" sz="1200" b="0" kern="0" dirty="0">
                <a:ea typeface="宋体" pitchFamily="2" charset="-122"/>
              </a:rPr>
              <a:t> </a:t>
            </a:r>
            <a:r>
              <a:rPr lang="en-US" altLang="zh-CN" sz="2000" b="0" kern="0" dirty="0" err="1">
                <a:ea typeface="宋体" pitchFamily="2" charset="-122"/>
              </a:rPr>
              <a:t>y</a:t>
            </a:r>
            <a:r>
              <a:rPr lang="en-US" altLang="zh-CN" sz="2000" b="0" dirty="0" err="1">
                <a:ea typeface="宋体" pitchFamily="2" charset="-122"/>
                <a:sym typeface="Symbol"/>
              </a:rPr>
              <a:t>D</a:t>
            </a:r>
            <a:r>
              <a:rPr lang="en-US" altLang="zh-CN" sz="2000" b="0" dirty="0">
                <a:ea typeface="宋体" pitchFamily="2" charset="-122"/>
                <a:sym typeface="Symbol"/>
              </a:rPr>
              <a:t>]  </a:t>
            </a:r>
            <a:r>
              <a:rPr lang="en-US" altLang="zh-CN" sz="2000" b="0" kern="0" dirty="0">
                <a:ea typeface="宋体" pitchFamily="2" charset="-122"/>
              </a:rPr>
              <a:t>-  </a:t>
            </a:r>
            <a:r>
              <a:rPr lang="en-US" altLang="zh-CN" sz="2000" b="0" dirty="0" err="1">
                <a:ea typeface="宋体" pitchFamily="2" charset="-122"/>
              </a:rPr>
              <a:t>Pr</a:t>
            </a:r>
            <a:r>
              <a:rPr lang="en-US" altLang="zh-CN" sz="2000" b="0" dirty="0">
                <a:ea typeface="宋体" pitchFamily="2" charset="-122"/>
              </a:rPr>
              <a:t>[1</a:t>
            </a:r>
            <a:r>
              <a:rPr lang="en-US" altLang="zh-CN" sz="2000" b="0" dirty="0">
                <a:ea typeface="宋体" pitchFamily="2" charset="-122"/>
                <a:sym typeface="Symbol"/>
              </a:rPr>
              <a:t></a:t>
            </a:r>
            <a:r>
              <a:rPr lang="en-US" altLang="zh-CN" sz="2000" b="0" dirty="0">
                <a:ea typeface="宋体" pitchFamily="2" charset="-122"/>
              </a:rPr>
              <a:t>A</a:t>
            </a:r>
            <a:r>
              <a:rPr lang="en-US" altLang="zh-CN" sz="2000" b="0" kern="0" dirty="0">
                <a:ea typeface="宋体" pitchFamily="2" charset="-122"/>
              </a:rPr>
              <a:t> </a:t>
            </a:r>
            <a:r>
              <a:rPr lang="en-US" altLang="zh-CN" sz="2800" b="0" kern="0" baseline="30000" dirty="0">
                <a:ea typeface="宋体" pitchFamily="2" charset="-122"/>
              </a:rPr>
              <a:t>$(</a:t>
            </a:r>
            <a:r>
              <a:rPr lang="el-GR" altLang="zh-CN" sz="2800" kern="0" baseline="30000" dirty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sz="2800" b="0" kern="0" baseline="30000" dirty="0">
                <a:ea typeface="宋体" pitchFamily="2" charset="-122"/>
              </a:rPr>
              <a:t>)</a:t>
            </a:r>
            <a:r>
              <a:rPr lang="en-US" altLang="zh-CN" sz="2000" b="0" dirty="0">
                <a:ea typeface="宋体" pitchFamily="2" charset="-122"/>
              </a:rPr>
              <a:t>] </a:t>
            </a:r>
            <a:r>
              <a:rPr lang="en-US" altLang="zh-CN" sz="2800" b="0" dirty="0">
                <a:ea typeface="宋体" pitchFamily="2" charset="-122"/>
              </a:rPr>
              <a:t>|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8600" y="5006975"/>
            <a:ext cx="8686800" cy="8604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kern="0" dirty="0">
                <a:latin typeface="Arial"/>
                <a:ea typeface="宋体" pitchFamily="2" charset="-122"/>
                <a:cs typeface="Arial"/>
                <a:sym typeface="Symbol"/>
              </a:rPr>
              <a:t>  </a:t>
            </a:r>
            <a:r>
              <a:rPr lang="el-GR" altLang="zh-CN" kern="0" dirty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b="0" kern="0" dirty="0">
                <a:ea typeface="宋体" pitchFamily="2" charset="-122"/>
                <a:sym typeface="Symbol"/>
              </a:rPr>
              <a:t> covert if  </a:t>
            </a:r>
            <a:r>
              <a:rPr lang="en-US" altLang="zh-CN" b="0" dirty="0">
                <a:ea typeface="宋体" pitchFamily="2" charset="-122"/>
              </a:rPr>
              <a:t>A </a:t>
            </a:r>
            <a:r>
              <a:rPr lang="en-US" altLang="zh-CN" b="0" dirty="0">
                <a:ea typeface="宋体" pitchFamily="2" charset="-122"/>
                <a:sym typeface="Symbol"/>
              </a:rPr>
              <a:t></a:t>
            </a:r>
            <a:r>
              <a:rPr lang="en-US" altLang="zh-CN" b="0" kern="0" dirty="0">
                <a:ea typeface="宋体" pitchFamily="2" charset="-122"/>
              </a:rPr>
              <a:t>Ã </a:t>
            </a:r>
            <a:r>
              <a:rPr lang="en-US" altLang="zh-CN" b="0" kern="0" dirty="0" err="1">
                <a:ea typeface="宋体" pitchFamily="2" charset="-122"/>
              </a:rPr>
              <a:t>s.t.</a:t>
            </a:r>
            <a:r>
              <a:rPr lang="en-US" altLang="zh-CN" b="0" kern="0" dirty="0">
                <a:ea typeface="宋体" pitchFamily="2" charset="-122"/>
              </a:rPr>
              <a:t>  (1) [standard secure computation requirements]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b="0" kern="0" dirty="0">
                <a:ea typeface="宋体" pitchFamily="2" charset="-122"/>
              </a:rPr>
              <a:t>		            (2)  </a:t>
            </a:r>
            <a:r>
              <a:rPr lang="en-US" altLang="zh-CN" b="0" kern="0" dirty="0">
                <a:ea typeface="宋体" pitchFamily="2" charset="-122"/>
                <a:sym typeface="Symbol"/>
              </a:rPr>
              <a:t> dist. </a:t>
            </a:r>
            <a:r>
              <a:rPr lang="en-US" altLang="zh-CN" b="0" dirty="0">
                <a:ea typeface="宋体" pitchFamily="2" charset="-122"/>
              </a:rPr>
              <a:t>D   </a:t>
            </a:r>
            <a:r>
              <a:rPr lang="en-US" altLang="zh-CN" b="0" dirty="0" err="1">
                <a:ea typeface="宋体" pitchFamily="2" charset="-122"/>
              </a:rPr>
              <a:t>CovDist</a:t>
            </a:r>
            <a:r>
              <a:rPr lang="en-US" altLang="zh-CN" b="0" dirty="0">
                <a:ea typeface="宋体" pitchFamily="2" charset="-122"/>
              </a:rPr>
              <a:t> </a:t>
            </a:r>
            <a:r>
              <a:rPr lang="en-US" altLang="zh-CN" baseline="-25000" dirty="0">
                <a:ea typeface="宋体" pitchFamily="2" charset="-122"/>
              </a:rPr>
              <a:t>F,D,Ã</a:t>
            </a:r>
            <a:r>
              <a:rPr lang="en-US" altLang="zh-CN" b="0" dirty="0">
                <a:ea typeface="宋体" pitchFamily="2" charset="-122"/>
              </a:rPr>
              <a:t> ≈ </a:t>
            </a:r>
            <a:r>
              <a:rPr lang="en-US" altLang="zh-CN" b="0" dirty="0" err="1">
                <a:ea typeface="宋体" pitchFamily="2" charset="-122"/>
              </a:rPr>
              <a:t>CovDist</a:t>
            </a:r>
            <a:r>
              <a:rPr lang="en-US" altLang="zh-CN" baseline="-25000" dirty="0">
                <a:latin typeface="Arial"/>
                <a:ea typeface="宋体" pitchFamily="2" charset="-122"/>
                <a:cs typeface="Arial"/>
              </a:rPr>
              <a:t> </a:t>
            </a:r>
            <a:r>
              <a:rPr lang="el-GR" altLang="zh-CN" baseline="-25000" dirty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baseline="-25000" dirty="0">
                <a:ea typeface="宋体" pitchFamily="2" charset="-122"/>
              </a:rPr>
              <a:t>,D,A</a:t>
            </a:r>
            <a:r>
              <a:rPr lang="en-US" altLang="zh-CN" b="0" dirty="0">
                <a:ea typeface="宋体" pitchFamily="2" charset="-122"/>
              </a:rPr>
              <a:t> </a:t>
            </a: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457200" y="3419475"/>
            <a:ext cx="85344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Distinguishability of </a:t>
            </a:r>
            <a:r>
              <a:rPr lang="el-GR" altLang="zh-CN" sz="1800" kern="0" dirty="0" smtClean="0">
                <a:latin typeface="Arial"/>
                <a:ea typeface="宋体" pitchFamily="2" charset="-122"/>
                <a:cs typeface="Arial"/>
                <a:sym typeface="Symbol"/>
              </a:rPr>
              <a:t>π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from $ beacon in the </a:t>
            </a:r>
            <a:r>
              <a:rPr lang="en-US" altLang="zh-CN" sz="1800" b="0" u="sng" kern="0" dirty="0" smtClean="0">
                <a:ea typeface="宋体" pitchFamily="2" charset="-122"/>
                <a:sym typeface="Symbol"/>
              </a:rPr>
              <a:t>real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 world:</a:t>
            </a:r>
            <a:endParaRPr lang="en-US" altLang="zh-CN" sz="2800" b="0" dirty="0" smtClean="0">
              <a:ea typeface="宋体" pitchFamily="2" charset="-122"/>
            </a:endParaRPr>
          </a:p>
        </p:txBody>
      </p: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234" y="0"/>
            <a:ext cx="8258502" cy="914400"/>
          </a:xfrm>
        </p:spPr>
        <p:txBody>
          <a:bodyPr/>
          <a:lstStyle/>
          <a:p>
            <a:pPr algn="ctr" eaLnBrk="1" hangingPunct="1"/>
            <a:r>
              <a:rPr lang="en-US" altLang="zh-CN" sz="2800" dirty="0" smtClean="0">
                <a:ea typeface="宋体" pitchFamily="2" charset="-122"/>
              </a:rPr>
              <a:t>Covert Computation </a:t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Covert </a:t>
            </a:r>
            <a:r>
              <a:rPr lang="el-GR" altLang="zh-CN" sz="2400" dirty="0" smtClean="0">
                <a:ea typeface="宋体" pitchFamily="2" charset="-122"/>
                <a:cs typeface="Arial" charset="0"/>
              </a:rPr>
              <a:t>π</a:t>
            </a:r>
            <a:r>
              <a:rPr lang="en-US" altLang="zh-CN" sz="2400" dirty="0" smtClean="0">
                <a:ea typeface="宋体" pitchFamily="2" charset="-122"/>
              </a:rPr>
              <a:t> = as “random” as the ideal F </a:t>
            </a:r>
            <a:r>
              <a:rPr lang="en-US" altLang="zh-CN" sz="1600" dirty="0" smtClean="0">
                <a:ea typeface="宋体" pitchFamily="2" charset="-122"/>
              </a:rPr>
              <a:t>[vAHL05] (refined in [CGOS07]) </a:t>
            </a:r>
          </a:p>
        </p:txBody>
      </p:sp>
    </p:spTree>
    <p:extLst>
      <p:ext uri="{BB962C8B-B14F-4D97-AF65-F5344CB8AC3E}">
        <p14:creationId xmlns:p14="http://schemas.microsoft.com/office/powerpoint/2010/main" val="406463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32" grpId="0"/>
      <p:bldP spid="12295" grpId="0"/>
      <p:bldP spid="12296" grpId="0"/>
      <p:bldP spid="37" grpId="0" animBg="1"/>
      <p:bldP spid="38" grpId="0" animBg="1"/>
      <p:bldP spid="18" grpId="0" animBg="1"/>
      <p:bldP spid="12301" grpId="0"/>
      <p:bldP spid="12302" grpId="0"/>
      <p:bldP spid="15" grpId="0"/>
      <p:bldP spid="19" grpId="0" animBg="1"/>
      <p:bldP spid="20" grpId="0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2312" grpId="0"/>
      <p:bldP spid="5" grpId="0" animBg="1"/>
      <p:bldP spid="6" grpId="0" animBg="1"/>
      <p:bldP spid="31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914400"/>
          </a:xfrm>
        </p:spPr>
        <p:txBody>
          <a:bodyPr/>
          <a:lstStyle/>
          <a:p>
            <a:pPr algn="ctr" eaLnBrk="1" hangingPunct="1"/>
            <a:r>
              <a:rPr lang="en-US" altLang="zh-CN" sz="2800" smtClean="0">
                <a:ea typeface="宋体" pitchFamily="2" charset="-122"/>
              </a:rPr>
              <a:t>Covert Computation </a:t>
            </a:r>
            <a:br>
              <a:rPr lang="en-US" altLang="zh-CN" sz="2800" smtClean="0">
                <a:ea typeface="宋体" pitchFamily="2" charset="-122"/>
              </a:rPr>
            </a:br>
            <a:r>
              <a:rPr lang="en-US" altLang="zh-CN" sz="2400" smtClean="0">
                <a:ea typeface="宋体" pitchFamily="2" charset="-122"/>
              </a:rPr>
              <a:t>What is currently known?</a:t>
            </a:r>
            <a:endParaRPr lang="en-US" altLang="zh-CN" sz="1600" smtClean="0">
              <a:ea typeface="宋体" pitchFamily="2" charset="-122"/>
            </a:endParaRPr>
          </a:p>
        </p:txBody>
      </p:sp>
      <p:sp>
        <p:nvSpPr>
          <p:cNvPr id="21" name="Line 128"/>
          <p:cNvSpPr>
            <a:spLocks noChangeShapeType="1"/>
          </p:cNvSpPr>
          <p:nvPr/>
        </p:nvSpPr>
        <p:spPr bwMode="auto">
          <a:xfrm flipV="1">
            <a:off x="790575" y="1619250"/>
            <a:ext cx="91598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30"/>
          <p:cNvSpPr txBox="1">
            <a:spLocks noChangeArrowheads="1"/>
          </p:cNvSpPr>
          <p:nvPr/>
        </p:nvSpPr>
        <p:spPr bwMode="auto">
          <a:xfrm>
            <a:off x="366713" y="1425575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A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3722688" y="144780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B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14343" name="Rectangle 34"/>
          <p:cNvSpPr>
            <a:spLocks noChangeArrowheads="1"/>
          </p:cNvSpPr>
          <p:nvPr/>
        </p:nvSpPr>
        <p:spPr bwMode="auto">
          <a:xfrm>
            <a:off x="1111250" y="12192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x</a:t>
            </a:r>
            <a:endParaRPr lang="en-US" altLang="en-US" sz="1800"/>
          </a:p>
        </p:txBody>
      </p:sp>
      <p:sp>
        <p:nvSpPr>
          <p:cNvPr id="14344" name="Rectangle 33"/>
          <p:cNvSpPr>
            <a:spLocks noChangeArrowheads="1"/>
          </p:cNvSpPr>
          <p:nvPr/>
        </p:nvSpPr>
        <p:spPr bwMode="auto">
          <a:xfrm>
            <a:off x="2908300" y="1219200"/>
            <a:ext cx="72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y</a:t>
            </a:r>
            <a:r>
              <a:rPr lang="en-US" altLang="zh-CN" sz="1800" b="0">
                <a:ea typeface="宋体" pitchFamily="2" charset="-122"/>
                <a:sym typeface="Symbol" pitchFamily="18" charset="2"/>
              </a:rPr>
              <a:t>D</a:t>
            </a:r>
            <a:endParaRPr lang="en-US" altLang="en-US" sz="180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7200" y="2590800"/>
            <a:ext cx="8534400" cy="106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[vAHL05]:   Defined covert 2PC, O(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sec.par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.)-round protocol for any F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[CGOS07]:  Defined covert MPC, O(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sec.par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.)-round protocol for any F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[GJ10]:  </a:t>
            </a:r>
            <a:r>
              <a:rPr lang="el-GR" altLang="zh-CN" sz="1800" b="0" kern="0" dirty="0" smtClean="0">
                <a:ea typeface="宋体" pitchFamily="2" charset="-122"/>
                <a:sym typeface="Symbol"/>
              </a:rPr>
              <a:t>Ω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(</a:t>
            </a:r>
            <a:r>
              <a:rPr lang="en-US" altLang="zh-CN" sz="1800" b="0" kern="0" dirty="0" err="1" smtClean="0">
                <a:ea typeface="宋体" pitchFamily="2" charset="-122"/>
                <a:sym typeface="Symbol"/>
              </a:rPr>
              <a:t>sec.par</a:t>
            </a:r>
            <a:r>
              <a:rPr lang="en-US" altLang="zh-CN" sz="1800" b="0" kern="0" dirty="0" smtClean="0">
                <a:ea typeface="宋体" pitchFamily="2" charset="-122"/>
                <a:sym typeface="Symbol"/>
              </a:rPr>
              <a:t>.) rounds necessary for covert 2/MPC in plain model</a:t>
            </a:r>
          </a:p>
        </p:txBody>
      </p:sp>
      <p:sp>
        <p:nvSpPr>
          <p:cNvPr id="38" name="Text Box 131"/>
          <p:cNvSpPr txBox="1">
            <a:spLocks noChangeArrowheads="1"/>
          </p:cNvSpPr>
          <p:nvPr/>
        </p:nvSpPr>
        <p:spPr bwMode="auto">
          <a:xfrm>
            <a:off x="1833563" y="1531938"/>
            <a:ext cx="800100" cy="646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200000"/>
              </a:lnSpc>
              <a:spcAft>
                <a:spcPts val="1200"/>
              </a:spcAft>
              <a:defRPr/>
            </a:pPr>
            <a:r>
              <a:rPr lang="en-US" altLang="zh-CN" dirty="0" smtClean="0">
                <a:latin typeface="Verdana" pitchFamily="34" charset="0"/>
                <a:ea typeface="宋体" pitchFamily="2" charset="-122"/>
              </a:rPr>
              <a:t>F/$</a:t>
            </a:r>
            <a:endParaRPr lang="en-US" altLang="zh-CN" baseline="-25000" dirty="0" smtClean="0"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8" name="Line 128"/>
          <p:cNvSpPr>
            <a:spLocks noChangeShapeType="1"/>
          </p:cNvSpPr>
          <p:nvPr/>
        </p:nvSpPr>
        <p:spPr bwMode="auto">
          <a:xfrm flipH="1" flipV="1">
            <a:off x="2747963" y="1622425"/>
            <a:ext cx="9398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366713" y="1295400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0">
                <a:ea typeface="宋体" pitchFamily="2" charset="-122"/>
              </a:rPr>
              <a:t>~</a:t>
            </a:r>
            <a:endParaRPr lang="en-US" altLang="en-US" sz="2000"/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3719513" y="1295400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b="0">
                <a:ea typeface="宋体" pitchFamily="2" charset="-122"/>
              </a:rPr>
              <a:t>~</a:t>
            </a:r>
            <a:endParaRPr lang="en-US" altLang="en-US" sz="2000"/>
          </a:p>
        </p:txBody>
      </p:sp>
      <p:sp>
        <p:nvSpPr>
          <p:cNvPr id="15" name="Text Box 130"/>
          <p:cNvSpPr txBox="1">
            <a:spLocks noChangeArrowheads="1"/>
          </p:cNvSpPr>
          <p:nvPr/>
        </p:nvSpPr>
        <p:spPr bwMode="auto">
          <a:xfrm>
            <a:off x="4735513" y="1408113"/>
            <a:ext cx="395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A</a:t>
            </a:r>
            <a:endParaRPr lang="en-US" altLang="zh-CN" sz="1800" baseline="30000">
              <a:ea typeface="宋体" pitchFamily="2" charset="-122"/>
            </a:endParaRPr>
          </a:p>
        </p:txBody>
      </p:sp>
      <p:sp>
        <p:nvSpPr>
          <p:cNvPr id="19" name="Text Box 131"/>
          <p:cNvSpPr txBox="1">
            <a:spLocks noChangeArrowheads="1"/>
          </p:cNvSpPr>
          <p:nvPr/>
        </p:nvSpPr>
        <p:spPr bwMode="auto">
          <a:xfrm>
            <a:off x="5718175" y="1517650"/>
            <a:ext cx="1066800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200000"/>
              </a:lnSpc>
              <a:spcAft>
                <a:spcPts val="1200"/>
              </a:spcAft>
              <a:defRPr/>
            </a:pPr>
            <a:r>
              <a:rPr lang="el-GR" altLang="zh-CN" dirty="0" smtClean="0">
                <a:latin typeface="Arial"/>
                <a:ea typeface="宋体" pitchFamily="2" charset="-122"/>
                <a:cs typeface="Arial"/>
              </a:rPr>
              <a:t>π</a:t>
            </a:r>
            <a:r>
              <a:rPr lang="en-US" altLang="zh-CN" dirty="0" smtClean="0">
                <a:latin typeface="Verdana" pitchFamily="34" charset="0"/>
                <a:ea typeface="宋体" pitchFamily="2" charset="-122"/>
              </a:rPr>
              <a:t>/$</a:t>
            </a:r>
          </a:p>
        </p:txBody>
      </p:sp>
      <p:sp>
        <p:nvSpPr>
          <p:cNvPr id="20" name="Text Box 130"/>
          <p:cNvSpPr txBox="1">
            <a:spLocks noChangeArrowheads="1"/>
          </p:cNvSpPr>
          <p:nvPr/>
        </p:nvSpPr>
        <p:spPr bwMode="auto">
          <a:xfrm>
            <a:off x="7394575" y="147955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0">
                <a:ea typeface="宋体" pitchFamily="2" charset="-122"/>
              </a:rPr>
              <a:t>B(y)</a:t>
            </a:r>
            <a:endParaRPr lang="en-US" altLang="zh-CN" sz="1800" b="0" baseline="-25000">
              <a:ea typeface="宋体" pitchFamily="2" charset="-122"/>
            </a:endParaRPr>
          </a:p>
        </p:txBody>
      </p:sp>
      <p:sp>
        <p:nvSpPr>
          <p:cNvPr id="22" name="Line 129"/>
          <p:cNvSpPr>
            <a:spLocks noChangeShapeType="1"/>
          </p:cNvSpPr>
          <p:nvPr/>
        </p:nvSpPr>
        <p:spPr bwMode="auto">
          <a:xfrm rot="10800000" flipV="1">
            <a:off x="5105400" y="1571625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28"/>
          <p:cNvSpPr>
            <a:spLocks noChangeShapeType="1"/>
          </p:cNvSpPr>
          <p:nvPr/>
        </p:nvSpPr>
        <p:spPr bwMode="auto">
          <a:xfrm>
            <a:off x="5124450" y="1733550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29"/>
          <p:cNvSpPr>
            <a:spLocks noChangeShapeType="1"/>
          </p:cNvSpPr>
          <p:nvPr/>
        </p:nvSpPr>
        <p:spPr bwMode="auto">
          <a:xfrm rot="10800000" flipV="1">
            <a:off x="5105400" y="1893888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29"/>
          <p:cNvSpPr>
            <a:spLocks noChangeShapeType="1"/>
          </p:cNvSpPr>
          <p:nvPr/>
        </p:nvSpPr>
        <p:spPr bwMode="auto">
          <a:xfrm rot="10800000" flipV="1">
            <a:off x="6937375" y="1571625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28"/>
          <p:cNvSpPr>
            <a:spLocks noChangeShapeType="1"/>
          </p:cNvSpPr>
          <p:nvPr/>
        </p:nvSpPr>
        <p:spPr bwMode="auto">
          <a:xfrm>
            <a:off x="6954838" y="1733550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9"/>
          <p:cNvSpPr>
            <a:spLocks noChangeShapeType="1"/>
          </p:cNvSpPr>
          <p:nvPr/>
        </p:nvSpPr>
        <p:spPr bwMode="auto">
          <a:xfrm rot="10800000" flipV="1">
            <a:off x="6937375" y="1893888"/>
            <a:ext cx="4413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Rectangle 28"/>
          <p:cNvSpPr>
            <a:spLocks noChangeArrowheads="1"/>
          </p:cNvSpPr>
          <p:nvPr/>
        </p:nvSpPr>
        <p:spPr bwMode="auto">
          <a:xfrm>
            <a:off x="8188325" y="1535113"/>
            <a:ext cx="72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0">
                <a:ea typeface="宋体" pitchFamily="2" charset="-122"/>
              </a:rPr>
              <a:t>y</a:t>
            </a:r>
            <a:r>
              <a:rPr lang="en-US" altLang="zh-CN" sz="1800" b="0">
                <a:ea typeface="宋体" pitchFamily="2" charset="-122"/>
                <a:sym typeface="Symbol" pitchFamily="18" charset="2"/>
              </a:rPr>
              <a:t>D</a:t>
            </a:r>
            <a:endParaRPr lang="en-US" altLang="en-US" sz="180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81000" y="4023360"/>
            <a:ext cx="8534400" cy="1844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Can 2PC/MPC be covert in O(1) rounds in CRS model?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  </a:t>
            </a:r>
            <a:r>
              <a:rPr lang="en-US" altLang="zh-CN" sz="18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Probably (see the last slide)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How about a covert authentication (not necessarily a covert 2PC)?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zh-CN" sz="1800" b="0" kern="0" dirty="0" smtClean="0">
                <a:ea typeface="宋体" pitchFamily="2" charset="-122"/>
                <a:sym typeface="Symbol"/>
              </a:rPr>
              <a:t>    </a:t>
            </a:r>
            <a:r>
              <a:rPr lang="en-US" altLang="zh-CN" sz="1800" b="0" kern="0" dirty="0" smtClean="0">
                <a:solidFill>
                  <a:srgbClr val="6600FF"/>
                </a:solidFill>
                <a:ea typeface="宋体" pitchFamily="2" charset="-122"/>
                <a:sym typeface="Symbol"/>
              </a:rPr>
              <a:t>This work:  5 rounds (3 in ROM),  ≈30 RSA exp.’s/party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1" grpId="0" uiExpand="1" build="p" animBg="1"/>
    </p:bld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13028</TotalTime>
  <Words>2072</Words>
  <Application>Microsoft Office PowerPoint</Application>
  <PresentationFormat>On-screen Show (4:3)</PresentationFormat>
  <Paragraphs>435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Eclipse</vt:lpstr>
      <vt:lpstr>Practical Covert Authentication</vt:lpstr>
      <vt:lpstr>Presentation Plan</vt:lpstr>
      <vt:lpstr>Background:  Secure Computation</vt:lpstr>
      <vt:lpstr>Background:  Secure Computation</vt:lpstr>
      <vt:lpstr>Covert Computation  Can we hide the fact that computation is taking place?</vt:lpstr>
      <vt:lpstr>Covert Computation  Can we hide the fact that computation is taking place?</vt:lpstr>
      <vt:lpstr>Covert Computation  Can we hide the fact that computation is taking place?</vt:lpstr>
      <vt:lpstr>Covert Computation  Covert π = as “random” as the ideal F [vAHL05] (refined in [CGOS07]) </vt:lpstr>
      <vt:lpstr>Covert Computation  What is currently known?</vt:lpstr>
      <vt:lpstr>Covert Authentication Definition</vt:lpstr>
      <vt:lpstr>Covert Authentication Protocol Idea: (1) Use a “typical” Group Signature Sch.</vt:lpstr>
      <vt:lpstr>Covert Authentication Protocol Idea: (1) Use a “typical” Group Signature Sch.</vt:lpstr>
      <vt:lpstr>Covert Authentication Protocol Idea: (2) Replace ZKP by Covert COT for LGrSig</vt:lpstr>
      <vt:lpstr>Covert Authentication Protocol Idea: (2) Replace ZKP by Covert COT for LGrSig</vt:lpstr>
      <vt:lpstr>Covert Authentication Full Protocol</vt:lpstr>
      <vt:lpstr>Covert Authentication Full Protocol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Extensions / Open Problems</vt:lpstr>
      <vt:lpstr>Extensions / Open Problems</vt:lpstr>
    </vt:vector>
  </TitlesOfParts>
  <Company>University of California, Irvine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and Computer Sciences</dc:creator>
  <cp:lastModifiedBy>Stanislaw Jarecki</cp:lastModifiedBy>
  <cp:revision>488</cp:revision>
  <cp:lastPrinted>2014-03-23T22:20:49Z</cp:lastPrinted>
  <dcterms:created xsi:type="dcterms:W3CDTF">2009-03-05T02:01:58Z</dcterms:created>
  <dcterms:modified xsi:type="dcterms:W3CDTF">2014-04-08T00:43:21Z</dcterms:modified>
</cp:coreProperties>
</file>