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59" r:id="rId5"/>
    <p:sldId id="260" r:id="rId6"/>
    <p:sldId id="261" r:id="rId7"/>
    <p:sldId id="266" r:id="rId8"/>
    <p:sldId id="262" r:id="rId9"/>
    <p:sldId id="269" r:id="rId10"/>
    <p:sldId id="265" r:id="rId11"/>
    <p:sldId id="263" r:id="rId12"/>
    <p:sldId id="264" r:id="rId13"/>
    <p:sldId id="267" r:id="rId14"/>
    <p:sldId id="275" r:id="rId15"/>
    <p:sldId id="268" r:id="rId16"/>
    <p:sldId id="274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61E8-F2AC-4268-8B67-6E4B5554052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955A-C905-48EC-8F75-5A06A5EE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7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955A-C905-48EC-8F75-5A06A5EECA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6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955A-C905-48EC-8F75-5A06A5EECA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9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955A-C905-48EC-8F75-5A06A5EECA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955A-C905-48EC-8F75-5A06A5EECA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955A-C905-48EC-8F75-5A06A5EECA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6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2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2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8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2DF2-9BEE-4A0A-A869-52E6490F694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D143-319E-4112-9F46-1CF35F31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Minimal Assumptions for Sender-Deniable Public Key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Dana </a:t>
            </a:r>
            <a:r>
              <a:rPr lang="en-US" dirty="0" err="1" smtClean="0"/>
              <a:t>Dachman</a:t>
            </a:r>
            <a:r>
              <a:rPr lang="en-US" dirty="0" smtClean="0"/>
              <a:t>-Soled</a:t>
            </a:r>
          </a:p>
          <a:p>
            <a:r>
              <a:rPr lang="en-US" dirty="0" smtClean="0"/>
              <a:t>University of Maryland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Proof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Impossibility of Sender-Deniable Encryption: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In a super-</a:t>
                </a:r>
                <a:r>
                  <a:rPr lang="en-US" dirty="0" err="1" smtClean="0"/>
                  <a:t>polynomially</a:t>
                </a:r>
                <a:r>
                  <a:rPr lang="en-US" dirty="0" smtClean="0"/>
                  <a:t>-secure scheme, </a:t>
                </a:r>
                <a:r>
                  <a:rPr lang="en-US" dirty="0"/>
                  <a:t>s</a:t>
                </a:r>
                <a:r>
                  <a:rPr lang="en-US" dirty="0" smtClean="0"/>
                  <a:t>hould be able to run deny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unbounded polynomial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number of times and have that: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𝑝𝑘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𝑏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400" b="0" i="1" dirty="0" smtClean="0">
                    <a:latin typeface="Cambria Math"/>
                  </a:rPr>
                  <a:t> </a:t>
                </a:r>
                <a:r>
                  <a:rPr lang="en-US" sz="2400" b="0" dirty="0" smtClean="0"/>
                  <a:t>original randomness</a:t>
                </a:r>
                <a:endParaRPr lang="en-US" sz="2400" b="0" i="1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=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𝐷𝑒𝑛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𝑝𝑘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sz="2400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1−</m:t>
                            </m:r>
                            <m:r>
                              <a:rPr lang="en-US" sz="2400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dirty="0" smtClean="0"/>
                  <a:t>looks fresh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𝐷𝑒𝑛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0" dirty="0" smtClean="0"/>
                  <a:t> looks fresh</a:t>
                </a:r>
              </a:p>
              <a:p>
                <a:pPr marL="0" indent="0">
                  <a:buNone/>
                </a:pPr>
                <a:r>
                  <a:rPr lang="en-US" sz="2400" b="0" dirty="0" smtClean="0"/>
                  <a:t>	. . .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𝐷𝑒𝑛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𝑝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en-US" sz="2400" i="1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looks fresh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In the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oracle case</a:t>
                </a:r>
                <a:r>
                  <a:rPr lang="en-US" sz="2800" dirty="0" smtClean="0"/>
                  <a:t>:  We consider sequences of Sender views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, …, 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 smtClean="0"/>
                  <a:t>.  Each view contains the input bit, random tape, oracle queries + responses.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3"/>
                <a:stretch>
                  <a:fillRect l="-1704" t="-3202" r="-519" b="-2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66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Proof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Correctness of encryption guarantees:</a:t>
                </a:r>
              </a:p>
              <a:p>
                <a:pPr lvl="1"/>
                <a:r>
                  <a:rPr lang="en-US" dirty="0" smtClean="0"/>
                  <a:t>If Sender’s view is an encryption of a bit b, then Receiver’s view sampled conditioned on Sender’s view will be a decryption of the same bit b </a:t>
                </a:r>
                <a:r>
                  <a:rPr lang="en-US" dirty="0" err="1" smtClean="0"/>
                  <a:t>w.h.p</a:t>
                </a:r>
                <a:r>
                  <a:rPr lang="en-US" dirty="0" smtClean="0"/>
                  <a:t>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𝑉𝑖𝑒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| </m:t>
                      </m:r>
                      <m:r>
                        <a:rPr lang="en-US" b="0" i="1" smtClean="0">
                          <a:latin typeface="Cambria Math"/>
                        </a:rPr>
                        <m:t>𝑉𝑖𝑒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Using [</a:t>
                </a:r>
                <a:r>
                  <a:rPr lang="en-US" dirty="0" err="1" smtClean="0"/>
                  <a:t>Impagliazzo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Rudich</a:t>
                </a:r>
                <a:r>
                  <a:rPr lang="en-US" dirty="0" smtClean="0"/>
                  <a:t>, 89]-type techniques: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can use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Eve</a:t>
                </a:r>
                <a:r>
                  <a:rPr lang="en-US" dirty="0" smtClean="0"/>
                  <a:t> algorithm to find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of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likely</a:t>
                </a:r>
                <a:r>
                  <a:rPr lang="en-US" dirty="0" smtClean="0"/>
                  <a:t> intersection queries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𝑉𝑖𝑒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𝑉𝑖𝑒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𝑉𝑖𝑒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𝑝𝑘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are fixed.</a:t>
                </a:r>
                <a:endParaRPr lang="en-US" dirty="0"/>
              </a:p>
              <a:p>
                <a:pPr lvl="1"/>
                <a:r>
                  <a:rPr lang="en-US" dirty="0"/>
                  <a:t>T</a:t>
                </a:r>
                <a:r>
                  <a:rPr lang="en-US" dirty="0" smtClean="0"/>
                  <a:t>he only way to change the distribution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| </m:t>
                    </m:r>
                    <m:r>
                      <a:rPr lang="en-US" i="1"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is to change the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Distribution must change in each iteration.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695" r="-444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4572000" y="3200400"/>
                <a:ext cx="3886200" cy="1143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is the set of likely intersection queries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𝑅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’s view.</a:t>
                </a:r>
                <a:endParaRPr lang="en-US" dirty="0"/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00400"/>
                <a:ext cx="3886200" cy="11430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9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Attempt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458200" cy="50292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Consider the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generated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from its real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the set corresponding to fake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𝑉𝑖𝑒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“Claim”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Q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⊆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Therefore, in order to change distribution over Receiver’s view, queries must be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removed </a:t>
                </a:r>
                <a:r>
                  <a:rPr lang="en-US" dirty="0" smtClean="0"/>
                  <a:t>each time.</a:t>
                </a:r>
              </a:p>
              <a:p>
                <a:r>
                  <a:rPr lang="en-US" dirty="0" smtClean="0"/>
                  <a:t>There are at most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poly number of queries</a:t>
                </a:r>
                <a:r>
                  <a:rPr lang="en-US" dirty="0" smtClean="0"/>
                  <a:t> in real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so deny can be run at most a polynomial number of times before it fails.</a:t>
                </a:r>
                <a:r>
                  <a:rPr lang="en-US" dirty="0"/>
                  <a:t> </a:t>
                </a:r>
                <a:r>
                  <a:rPr lang="en-US" dirty="0" smtClean="0"/>
                  <a:t> So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cannot</a:t>
                </a:r>
                <a:r>
                  <a:rPr lang="en-US" dirty="0" smtClean="0"/>
                  <a:t> get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super-polynomial security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“Claim”</a:t>
                </a:r>
                <a:r>
                  <a:rPr lang="en-US" dirty="0" smtClean="0"/>
                  <a:t>:  Intuitively, this is what happens in [CDNO97] construction.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458200" cy="5029200"/>
              </a:xfrm>
              <a:blipFill rotWithShape="1">
                <a:blip r:embed="rId2"/>
                <a:stretch>
                  <a:fillRect l="-1153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36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685800" y="5486400"/>
                <a:ext cx="79248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Decrypt:  Decrypt 12n </a:t>
                </a:r>
                <a:r>
                  <a:rPr lang="en-US" dirty="0" err="1" smtClean="0"/>
                  <a:t>ciphertexts</a:t>
                </a:r>
                <a:r>
                  <a:rPr lang="en-US" dirty="0" smtClean="0"/>
                  <a:t>.  If they all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, output 0.</a:t>
                </a:r>
              </a:p>
              <a:p>
                <a:pPr algn="ctr"/>
                <a:r>
                  <a:rPr lang="en-US" dirty="0" smtClean="0"/>
                  <a:t>Otherwise,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and decrypt to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.  Output 1.</a:t>
                </a:r>
                <a:endParaRPr lang="en-US" dirty="0"/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86400"/>
                <a:ext cx="7924800" cy="9144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1"/>
                <a:ext cx="8229600" cy="91439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“Claim” is false!  It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is</a:t>
                </a:r>
                <a:r>
                  <a:rPr lang="en-US" sz="2400" dirty="0" smtClean="0"/>
                  <a:t> possible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≠∅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Toy Example: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1"/>
                <a:ext cx="8229600" cy="914399"/>
              </a:xfrm>
              <a:blipFill rotWithShape="1">
                <a:blip r:embed="rId3"/>
                <a:stretch>
                  <a:fillRect l="-963" t="-5333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27432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432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3400" y="2286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encrypt a 0: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5086350" y="-933450"/>
            <a:ext cx="685800" cy="63627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86400" y="1840468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12n encryptions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905000" y="27432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7432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24600" y="27432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7432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543800" y="27432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7432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5800" y="4572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720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400" y="3810000"/>
                <a:ext cx="617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encrypt a 1:</a:t>
                </a:r>
              </a:p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𝑝𝑘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;  Say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=01. . .10</m:t>
                    </m:r>
                    <m:r>
                      <a:rPr lang="en-US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 smtClean="0"/>
                  <a:t>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12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bits.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10000"/>
                <a:ext cx="61722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88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905000" y="45720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24600" y="45720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543800" y="4572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4572000"/>
                <a:ext cx="1066800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685800" y="5486400"/>
                <a:ext cx="79248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Note: In 0 case, intersection queries will consist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algn="ctr"/>
                <a:r>
                  <a:rPr lang="en-US" dirty="0" smtClean="0"/>
                  <a:t>In 1 case, intersection queries will contain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86400"/>
                <a:ext cx="7924800" cy="91440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21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build="p"/>
      <p:bldP spid="6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1"/>
                <a:ext cx="8229600" cy="91439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“Claim” is false!  It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is</a:t>
                </a:r>
                <a:r>
                  <a:rPr lang="en-US" sz="2400" dirty="0" smtClean="0"/>
                  <a:t> possible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≠∅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Toy Example: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1"/>
                <a:ext cx="8229600" cy="914399"/>
              </a:xfrm>
              <a:blipFill rotWithShape="1">
                <a:blip r:embed="rId2"/>
                <a:stretch>
                  <a:fillRect l="-963" t="-5333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3048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3400" y="2286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claim an encryption of 0 is an encryption of 1:</a:t>
            </a:r>
          </a:p>
          <a:p>
            <a:r>
              <a:rPr lang="en-US" dirty="0" smtClean="0"/>
              <a:t>In the process will add an arbitrary query to set of intersection queries.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905000" y="3048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048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24600" y="3048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48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543800" y="3048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048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5800" y="4572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72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400" y="3952652"/>
                <a:ext cx="563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𝑝𝑘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;  Say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=01. . .10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952652"/>
                <a:ext cx="5638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97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905000" y="45720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24600" y="45720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543800" y="4572000"/>
                <a:ext cx="1066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𝑝𝑘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4572000"/>
                <a:ext cx="1066800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2793" r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685800" y="5562600"/>
                <a:ext cx="8229600" cy="1143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Note: Intersection queries now include,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62600"/>
                <a:ext cx="8229600" cy="11430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8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Proof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Main technical part of proof is to deal with the case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</a:rPr>
                          <m:t>∖</m:t>
                        </m:r>
                        <m:r>
                          <a:rPr lang="en-US" sz="32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≠∅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r>
                  <a:rPr lang="en-US" dirty="0" smtClean="0"/>
                  <a:t>Use an information compression argument to show that </a:t>
                </a:r>
                <a:r>
                  <a:rPr lang="en-US" dirty="0" err="1" smtClean="0"/>
                  <a:t>w.h.p</a:t>
                </a:r>
                <a:r>
                  <a:rPr lang="en-US" dirty="0" smtClean="0"/>
                  <a:t>. over choice of oracle, we cannot have a sequence of openings with too many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dirty="0" smtClean="0"/>
                  <a:t> queries.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585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76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Proof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Since Eve makes a polynomial number of queries:  Can </a:t>
                </a:r>
                <a:r>
                  <a:rPr lang="en-US" dirty="0"/>
                  <a:t>encode a sequence of openings with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short</a:t>
                </a:r>
                <a:r>
                  <a:rPr lang="en-US" dirty="0" smtClean="0"/>
                  <a:t> </a:t>
                </a:r>
                <a:r>
                  <a:rPr lang="en-US" dirty="0"/>
                  <a:t>string.  So total possible number of encodings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small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Intuition:  To encode a query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  <m:r>
                      <a:rPr lang="en-US" i="1" dirty="0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use its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index</a:t>
                </a:r>
                <a:r>
                  <a:rPr lang="en-US" dirty="0" smtClean="0"/>
                  <a:t> in the Eve algorithm.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a </a:t>
                </a:r>
                <a:r>
                  <a:rPr lang="en-US" dirty="0">
                    <a:solidFill>
                      <a:srgbClr val="FF0000"/>
                    </a:solidFill>
                  </a:rPr>
                  <a:t>fixed</a:t>
                </a:r>
                <a:r>
                  <a:rPr lang="en-US" dirty="0"/>
                  <a:t> encoding, probability </a:t>
                </a:r>
                <a:r>
                  <a:rPr lang="en-US" dirty="0" smtClean="0"/>
                  <a:t>randomly chosen oracle </a:t>
                </a:r>
                <a:r>
                  <a:rPr lang="en-US" dirty="0"/>
                  <a:t>is consistent with the encoded sequence of openings is </a:t>
                </a:r>
                <a:r>
                  <a:rPr lang="en-US" dirty="0" smtClean="0"/>
                  <a:t>small.</a:t>
                </a:r>
              </a:p>
              <a:p>
                <a:pPr lvl="1"/>
                <a:r>
                  <a:rPr lang="en-US" dirty="0" smtClean="0"/>
                  <a:t>Follows from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property of oracle</a:t>
                </a:r>
                <a:r>
                  <a:rPr lang="en-US" dirty="0" smtClean="0"/>
                  <a:t> that a random string is unlikely to be in image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𝑝𝑘</m:t>
                    </m:r>
                    <m:r>
                      <a:rPr lang="en-US" b="0" i="1" smtClean="0">
                        <a:latin typeface="Cambria Math"/>
                      </a:rPr>
                      <m:t>, ∗)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Since </a:t>
                </a:r>
                <a:r>
                  <a:rPr lang="en-US" dirty="0"/>
                  <a:t>number of encodings is small, prob. a</a:t>
                </a:r>
                <a:r>
                  <a:rPr lang="en-US" dirty="0" smtClean="0"/>
                  <a:t> randomly chosen oracle </a:t>
                </a:r>
                <a:r>
                  <a:rPr lang="en-US" dirty="0"/>
                  <a:t>is consistent with </a:t>
                </a:r>
                <a:r>
                  <a:rPr lang="en-US" dirty="0">
                    <a:solidFill>
                      <a:srgbClr val="FF0000"/>
                    </a:solidFill>
                  </a:rPr>
                  <a:t>any</a:t>
                </a:r>
                <a:r>
                  <a:rPr lang="en-US" dirty="0"/>
                  <a:t> sequence is small.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3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impossibility result to </a:t>
            </a:r>
            <a:r>
              <a:rPr lang="en-US" dirty="0" smtClean="0">
                <a:solidFill>
                  <a:srgbClr val="FF0000"/>
                </a:solidFill>
              </a:rPr>
              <a:t>trapdoor permutations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Extend impossibility results to </a:t>
            </a:r>
            <a:r>
              <a:rPr lang="en-US" dirty="0" smtClean="0">
                <a:solidFill>
                  <a:srgbClr val="FF0000"/>
                </a:solidFill>
              </a:rPr>
              <a:t>multiple round </a:t>
            </a:r>
            <a:r>
              <a:rPr lang="en-US" dirty="0" smtClean="0"/>
              <a:t>encryption schemes.</a:t>
            </a:r>
          </a:p>
          <a:p>
            <a:r>
              <a:rPr lang="en-US" dirty="0" smtClean="0"/>
              <a:t>Construct sender-deniable public key encryption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relying on </a:t>
            </a:r>
            <a:r>
              <a:rPr lang="en-US" dirty="0" smtClean="0">
                <a:solidFill>
                  <a:srgbClr val="FF0000"/>
                </a:solidFill>
              </a:rPr>
              <a:t>IO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3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Deniable Public Key Encryption</a:t>
            </a:r>
            <a:br>
              <a:rPr lang="en-US" dirty="0" smtClean="0"/>
            </a:br>
            <a:r>
              <a:rPr lang="en-US" dirty="0" smtClean="0"/>
              <a:t>[Canetti,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Naor</a:t>
            </a:r>
            <a:r>
              <a:rPr lang="en-US" dirty="0" smtClean="0"/>
              <a:t>, </a:t>
            </a:r>
            <a:r>
              <a:rPr lang="en-US" dirty="0" err="1" smtClean="0"/>
              <a:t>Ostrovsky</a:t>
            </a:r>
            <a:r>
              <a:rPr lang="en-US" dirty="0" smtClean="0"/>
              <a:t>, 97]</a:t>
            </a:r>
            <a:endParaRPr lang="en-US" dirty="0"/>
          </a:p>
        </p:txBody>
      </p:sp>
      <p:pic>
        <p:nvPicPr>
          <p:cNvPr id="4" name="Picture 2" descr="C:\Users\Dana Dachman-Soled\AppData\Local\Microsoft\Windows\Temporary Internet Files\Content.IE5\5FFH6J7X\MC900389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133600"/>
            <a:ext cx="160077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a Dachman-Soled\AppData\Local\Microsoft\Windows\Temporary Internet Files\Content.IE5\5FFH6J7X\MC900389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022" y="2133600"/>
            <a:ext cx="1600778" cy="1143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Sender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Receiver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24200" y="2705100"/>
            <a:ext cx="281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22860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1447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124200" y="3429000"/>
            <a:ext cx="281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3059668"/>
                <a:ext cx="182880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059668"/>
                <a:ext cx="182880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37338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0" dirty="0" smtClean="0"/>
                  <a:t>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733800"/>
                <a:ext cx="1447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609601" y="4560332"/>
                <a:ext cx="8077199" cy="168806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′</m:t>
                    </m:r>
                  </m:oMath>
                </a14:m>
                <a:r>
                  <a:rPr lang="en-US" sz="2400" dirty="0" smtClean="0"/>
                  <a:t> in the message space, can produce a </a:t>
                </a: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fake opening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′, 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𝑠𝑘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′)</m:t>
                    </m:r>
                  </m:oMath>
                </a14:m>
                <a:r>
                  <a:rPr lang="en-US" sz="2400" dirty="0" smtClean="0"/>
                  <a:t> explaining the transcript as an encryption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4560332"/>
                <a:ext cx="8077199" cy="1688068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1200" y="4103132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Outputs: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03132"/>
                <a:ext cx="281940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50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Sender-Deniable Public Key Encryption</a:t>
            </a:r>
            <a:br>
              <a:rPr lang="en-US" dirty="0" smtClean="0"/>
            </a:br>
            <a:r>
              <a:rPr lang="en-US" dirty="0" smtClean="0"/>
              <a:t>[Canetti,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Naor</a:t>
            </a:r>
            <a:r>
              <a:rPr lang="en-US" dirty="0" smtClean="0"/>
              <a:t>, </a:t>
            </a:r>
            <a:r>
              <a:rPr lang="en-US" dirty="0" err="1" smtClean="0"/>
              <a:t>Ostrovsky</a:t>
            </a:r>
            <a:r>
              <a:rPr lang="en-US" dirty="0" smtClean="0"/>
              <a:t>, 97]</a:t>
            </a:r>
            <a:endParaRPr lang="en-US" dirty="0"/>
          </a:p>
        </p:txBody>
      </p:sp>
      <p:pic>
        <p:nvPicPr>
          <p:cNvPr id="4" name="Picture 2" descr="C:\Users\Dana Dachman-Soled\AppData\Local\Microsoft\Windows\Temporary Internet Files\Content.IE5\5FFH6J7X\MC900389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133600"/>
            <a:ext cx="160077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a Dachman-Soled\AppData\Local\Microsoft\Windows\Temporary Internet Files\Content.IE5\5FFH6J7X\MC900389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022" y="2133600"/>
            <a:ext cx="1600778" cy="1143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Sender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Receiver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24200" y="2705100"/>
            <a:ext cx="281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22860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86000"/>
                <a:ext cx="1447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124200" y="3429000"/>
            <a:ext cx="281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3059668"/>
                <a:ext cx="182880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059668"/>
                <a:ext cx="182880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37338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0" dirty="0" smtClean="0"/>
                  <a:t>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733800"/>
                <a:ext cx="1447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609601" y="4572000"/>
                <a:ext cx="8077199" cy="168806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′</m:t>
                    </m:r>
                  </m:oMath>
                </a14:m>
                <a:r>
                  <a:rPr lang="en-US" sz="2400" dirty="0" smtClean="0"/>
                  <a:t> in the message space, can produce a </a:t>
                </a: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fake opening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′</m:t>
                    </m:r>
                  </m:oMath>
                </a14:m>
                <a:r>
                  <a:rPr lang="en-US" sz="2400" dirty="0" smtClean="0"/>
                  <a:t> explaining the transcript as an encryption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4572000"/>
                <a:ext cx="8077199" cy="1688068"/>
              </a:xfrm>
              <a:prstGeom prst="roundRect">
                <a:avLst/>
              </a:prstGeom>
              <a:blipFill rotWithShape="1">
                <a:blip r:embed="rId6"/>
                <a:stretch>
                  <a:fillRect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609600" y="4572000"/>
            <a:ext cx="8077199" cy="1688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Analogous definition for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Receiver</a:t>
            </a:r>
            <a:r>
              <a:rPr lang="en-US" sz="2400" dirty="0" smtClean="0"/>
              <a:t>-Deniable Public Key Encryption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609601" y="4572000"/>
            <a:ext cx="8077199" cy="1688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Applications: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After the fact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incoercibility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Adaptive</a:t>
            </a:r>
            <a:r>
              <a:rPr lang="en-US" sz="2400" dirty="0" smtClean="0"/>
              <a:t> security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4103132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Outputs: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03132"/>
                <a:ext cx="281940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49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Receiver-Deniable</a:t>
            </a:r>
            <a:r>
              <a:rPr lang="en-US" dirty="0" smtClean="0"/>
              <a:t> PKE and thus </a:t>
            </a:r>
            <a:r>
              <a:rPr lang="en-US" dirty="0" smtClean="0">
                <a:solidFill>
                  <a:srgbClr val="FF0000"/>
                </a:solidFill>
              </a:rPr>
              <a:t>Deniable</a:t>
            </a:r>
            <a:r>
              <a:rPr lang="en-US" dirty="0" smtClean="0"/>
              <a:t> PKE is </a:t>
            </a:r>
            <a:r>
              <a:rPr lang="en-US" dirty="0" smtClean="0">
                <a:solidFill>
                  <a:srgbClr val="FF0000"/>
                </a:solidFill>
              </a:rPr>
              <a:t>impossible </a:t>
            </a:r>
            <a:r>
              <a:rPr lang="en-US" dirty="0" smtClean="0"/>
              <a:t>[</a:t>
            </a:r>
            <a:r>
              <a:rPr lang="en-US" dirty="0" err="1" smtClean="0"/>
              <a:t>Bendlin</a:t>
            </a:r>
            <a:r>
              <a:rPr lang="en-US" dirty="0" smtClean="0"/>
              <a:t>, Nielsen, </a:t>
            </a:r>
            <a:r>
              <a:rPr lang="en-US" dirty="0" err="1" smtClean="0"/>
              <a:t>Nordholt</a:t>
            </a:r>
            <a:r>
              <a:rPr lang="en-US" dirty="0" smtClean="0"/>
              <a:t>, </a:t>
            </a:r>
            <a:r>
              <a:rPr lang="en-US" dirty="0" err="1" smtClean="0"/>
              <a:t>Orlandi</a:t>
            </a:r>
            <a:r>
              <a:rPr lang="en-US" dirty="0" smtClean="0"/>
              <a:t>, 11].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Sender-Deniable</a:t>
            </a:r>
            <a:r>
              <a:rPr lang="en-US" dirty="0" smtClean="0"/>
              <a:t> encryption with </a:t>
            </a:r>
            <a:r>
              <a:rPr lang="en-US" dirty="0" smtClean="0">
                <a:solidFill>
                  <a:srgbClr val="FF0000"/>
                </a:solidFill>
              </a:rPr>
              <a:t>weak</a:t>
            </a:r>
            <a:r>
              <a:rPr lang="en-US" dirty="0" smtClean="0"/>
              <a:t> security from standard assumptions [Canetti, </a:t>
            </a:r>
            <a:r>
              <a:rPr lang="en-US" dirty="0" err="1" smtClean="0"/>
              <a:t>Dwork</a:t>
            </a:r>
            <a:r>
              <a:rPr lang="en-US" dirty="0" smtClean="0"/>
              <a:t>, </a:t>
            </a:r>
            <a:r>
              <a:rPr lang="en-US" dirty="0" err="1" smtClean="0"/>
              <a:t>Naor</a:t>
            </a:r>
            <a:r>
              <a:rPr lang="en-US" dirty="0" smtClean="0"/>
              <a:t>, </a:t>
            </a:r>
            <a:r>
              <a:rPr lang="en-US" dirty="0" err="1" smtClean="0"/>
              <a:t>Ostrovsky</a:t>
            </a:r>
            <a:r>
              <a:rPr lang="en-US" dirty="0" smtClean="0"/>
              <a:t>, 97].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Bi-Deniable</a:t>
            </a:r>
            <a:r>
              <a:rPr lang="en-US" dirty="0" smtClean="0"/>
              <a:t> encryption in the </a:t>
            </a:r>
            <a:r>
              <a:rPr lang="en-US" dirty="0" smtClean="0">
                <a:solidFill>
                  <a:srgbClr val="FF0000"/>
                </a:solidFill>
              </a:rPr>
              <a:t>multi-distributional model </a:t>
            </a:r>
            <a:r>
              <a:rPr lang="en-US" dirty="0" smtClean="0"/>
              <a:t>constructed by [O’Neill, </a:t>
            </a:r>
            <a:r>
              <a:rPr lang="en-US" dirty="0" err="1" smtClean="0"/>
              <a:t>Peikert</a:t>
            </a:r>
            <a:r>
              <a:rPr lang="en-US" dirty="0" smtClean="0"/>
              <a:t>, Waters, 11]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Sahai</a:t>
            </a:r>
            <a:r>
              <a:rPr lang="en-US" dirty="0" smtClean="0"/>
              <a:t>, Waters 14] achieve </a:t>
            </a:r>
            <a:r>
              <a:rPr lang="en-US" dirty="0" smtClean="0">
                <a:solidFill>
                  <a:srgbClr val="FF0000"/>
                </a:solidFill>
              </a:rPr>
              <a:t>Sender-Deniable</a:t>
            </a:r>
            <a:r>
              <a:rPr lang="en-US" dirty="0" smtClean="0"/>
              <a:t> public key encryption from </a:t>
            </a:r>
            <a:r>
              <a:rPr lang="en-US" dirty="0" err="1" smtClean="0"/>
              <a:t>indistinguishability</a:t>
            </a:r>
            <a:r>
              <a:rPr lang="en-US" dirty="0" smtClean="0"/>
              <a:t> obfuscation (</a:t>
            </a:r>
            <a:r>
              <a:rPr lang="en-US" dirty="0" smtClean="0">
                <a:solidFill>
                  <a:srgbClr val="FF0000"/>
                </a:solidFill>
              </a:rPr>
              <a:t>IO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Non-black box use of underlying primitives.</a:t>
            </a:r>
          </a:p>
          <a:p>
            <a:pPr lvl="1"/>
            <a:r>
              <a:rPr lang="en-US" dirty="0" smtClean="0"/>
              <a:t>Requires strong assumptions (FHE + </a:t>
            </a:r>
            <a:r>
              <a:rPr lang="en-US" dirty="0" err="1" smtClean="0"/>
              <a:t>multilinear</a:t>
            </a:r>
            <a:r>
              <a:rPr lang="en-US" dirty="0" smtClean="0"/>
              <a:t> maps).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minimal assumptions necessary for sender-deniable public key encryption.</a:t>
            </a:r>
          </a:p>
          <a:p>
            <a:r>
              <a:rPr lang="en-US" dirty="0" smtClean="0"/>
              <a:t>Necessity of non-black-box techniques.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3505200"/>
            <a:ext cx="76962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 there a black-box construction of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sender-deniable public key encryption</a:t>
            </a:r>
            <a:r>
              <a:rPr lang="en-US" sz="3200" dirty="0" smtClean="0"/>
              <a:t> from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simulatable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 key encryption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4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primitive we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Simulatable</a:t>
            </a:r>
            <a:r>
              <a:rPr lang="en-US" dirty="0" smtClean="0"/>
              <a:t> Public Key Encryption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4800600"/>
            <a:ext cx="8153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Intuition:  Can generate a public key/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honestly</a:t>
            </a:r>
            <a:r>
              <a:rPr lang="en-US" sz="2000" dirty="0" smtClean="0"/>
              <a:t> and claim that it was generated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obliviously</a:t>
            </a:r>
            <a:r>
              <a:rPr lang="en-US" sz="2000" dirty="0" smtClean="0"/>
              <a:t>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00200" y="2699266"/>
                <a:ext cx="2286000" cy="8821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b="0" i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pk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algn="ctr"/>
                <a:r>
                  <a:rPr lang="en-US" dirty="0" smtClean="0"/>
                  <a:t>s.t.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𝑜𝐺𝑒𝑛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699266"/>
                <a:ext cx="2286000" cy="8821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53000" y="2699266"/>
                <a:ext cx="2286000" cy="8821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/>
                          <m:sup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b="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, pk) </a:t>
                </a:r>
              </a:p>
              <a:p>
                <a:pPr algn="ctr"/>
                <a:r>
                  <a:rPr lang="en-US" b="0" dirty="0" err="1" smtClean="0">
                    <a:latin typeface="Cambria Math"/>
                  </a:rPr>
                  <a:t>s.t.</a:t>
                </a:r>
                <a:r>
                  <a:rPr lang="en-US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𝐺𝑒𝑛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𝑝𝑘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𝑟𝐺𝑒𝑛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699266"/>
                <a:ext cx="2286000" cy="882134"/>
              </a:xfrm>
              <a:prstGeom prst="rect">
                <a:avLst/>
              </a:prstGeom>
              <a:blipFill rotWithShape="1">
                <a:blip r:embed="rId4"/>
                <a:stretch>
                  <a:fillRect t="-8054" b="-6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6200" y="312420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124200"/>
                <a:ext cx="9144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" y="2057400"/>
                <a:ext cx="640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Algorithms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𝑜𝐺𝑒𝑛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err="1" smtClean="0">
                        <a:latin typeface="Cambria Math"/>
                      </a:rPr>
                      <m:t>𝑟𝐺𝑒𝑛</m:t>
                    </m:r>
                    <m:r>
                      <a:rPr lang="en-US" sz="2400" i="1" dirty="0" smtClean="0">
                        <a:latin typeface="Cambria Math"/>
                      </a:rPr>
                      <m:t>), (</m:t>
                    </m:r>
                    <m:r>
                      <a:rPr lang="en-US" sz="2400" i="1" dirty="0" err="1" smtClean="0">
                        <a:latin typeface="Cambria Math"/>
                      </a:rPr>
                      <m:t>𝑜𝐸𝑛𝑐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err="1" smtClean="0">
                        <a:latin typeface="Cambria Math"/>
                      </a:rPr>
                      <m:t>𝑟𝐸𝑛𝑐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6400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524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00200" y="3689866"/>
                <a:ext cx="2286000" cy="8821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𝑝𝑘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algn="ctr"/>
                <a:r>
                  <a:rPr lang="en-US" dirty="0" smtClean="0"/>
                  <a:t> s.t.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𝑜𝐸𝑛𝑐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𝑝𝑘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689866"/>
                <a:ext cx="2286000" cy="8821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953000" y="3689866"/>
                <a:ext cx="2286000" cy="8821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𝑝𝑘</m:t>
                            </m:r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𝑟</m:t>
                            </m:r>
                          </m:e>
                          <m:sub/>
                          <m:sup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</m:t>
                    </m:r>
                  </m:oMath>
                </a14:m>
                <a:r>
                  <a:rPr lang="en-US" b="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 </a:t>
                </a:r>
              </a:p>
              <a:p>
                <a:pPr algn="ctr"/>
                <a:r>
                  <a:rPr lang="en-US" b="0" dirty="0" smtClean="0">
                    <a:latin typeface="Cambria Math"/>
                  </a:rPr>
                  <a:t>s.t</a:t>
                </a:r>
                <a:r>
                  <a:rPr lang="en-US" b="0" dirty="0" err="1" smtClean="0">
                    <a:latin typeface="Cambria Math"/>
                  </a:rPr>
                  <a:t>.</a:t>
                </a:r>
                <a:r>
                  <a:rPr lang="en-US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𝑟𝐸𝑛𝑐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689866"/>
                <a:ext cx="2286000" cy="882134"/>
              </a:xfrm>
              <a:prstGeom prst="rect">
                <a:avLst/>
              </a:prstGeom>
              <a:blipFill rotWithShape="1">
                <a:blip r:embed="rId8"/>
                <a:stretch>
                  <a:fillRect b="-6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228600" y="32766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“Oblivious”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" y="4800600"/>
            <a:ext cx="8153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Why this primitive?  </a:t>
            </a:r>
            <a:r>
              <a:rPr lang="en-US" sz="2000" dirty="0" err="1" smtClean="0"/>
              <a:t>Simulatable</a:t>
            </a:r>
            <a:r>
              <a:rPr lang="en-US" sz="2000" dirty="0" smtClean="0"/>
              <a:t> PKE is sufficient for related primitives: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Bi-deniable encryption in the multi-distributional model [OPW11]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1/poly-secure sender-deniable encryption [CDNO97]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Non-committing encryption [CFGN96].</a:t>
            </a:r>
          </a:p>
        </p:txBody>
      </p:sp>
    </p:spTree>
    <p:extLst>
      <p:ext uri="{BB962C8B-B14F-4D97-AF65-F5344CB8AC3E}">
        <p14:creationId xmlns:p14="http://schemas.microsoft.com/office/powerpoint/2010/main" val="47518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Sender-</a:t>
            </a:r>
            <a:r>
              <a:rPr lang="en-US" dirty="0"/>
              <a:t>D</a:t>
            </a:r>
            <a:r>
              <a:rPr lang="en-US" dirty="0" smtClean="0"/>
              <a:t>eniable </a:t>
            </a:r>
            <a:r>
              <a:rPr lang="en-US" dirty="0" err="1" smtClean="0"/>
              <a:t>PKEfrom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imulatable</a:t>
            </a:r>
            <a:r>
              <a:rPr lang="en-US" dirty="0" smtClean="0"/>
              <a:t> PKE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Simplification of [CDNO97] construction: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" y="5181600"/>
            <a:ext cx="807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Problem:  Cannot lie and claim that an obliviously generated </a:t>
            </a:r>
            <a:r>
              <a:rPr lang="en-US" dirty="0" err="1" smtClean="0"/>
              <a:t>ciphertext</a:t>
            </a:r>
            <a:r>
              <a:rPr lang="en-US" dirty="0" smtClean="0"/>
              <a:t> was generated non-obliviously.  </a:t>
            </a:r>
          </a:p>
          <a:p>
            <a:pPr algn="ctr"/>
            <a:r>
              <a:rPr lang="en-US" dirty="0" smtClean="0"/>
              <a:t>Only achieves O(k) security, where k is the number of queries made by encryption.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807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Polynomial security:  Real and Fake openings can be distinguished with 1/poly advantage </a:t>
            </a:r>
          </a:p>
          <a:p>
            <a:pPr algn="ctr"/>
            <a:r>
              <a:rPr lang="en-US" dirty="0" smtClean="0"/>
              <a:t>Super-polynomial security:  Real and Fake openings can only be distinguished with negligible advantage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3400" y="2438400"/>
                <a:ext cx="9906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38400"/>
                <a:ext cx="990600" cy="762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764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62400" y="2438400"/>
                <a:ext cx="9906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438400"/>
                <a:ext cx="990600" cy="762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24600" y="2438400"/>
                <a:ext cx="9906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438400"/>
                <a:ext cx="990600" cy="762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4676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4248149" y="-857249"/>
            <a:ext cx="609601" cy="85725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72100" y="25908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14700" y="3733802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 </a:t>
            </a:r>
            <a:r>
              <a:rPr lang="en-US" b="1" dirty="0" err="1" smtClean="0"/>
              <a:t>ciphertexts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334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624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324600" y="2438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Obliv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33400" y="4179334"/>
            <a:ext cx="8077200" cy="849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To encrypt a 0, set odd number of </a:t>
            </a:r>
            <a:r>
              <a:rPr lang="en-US" sz="2000" dirty="0" err="1"/>
              <a:t>ciphertexts</a:t>
            </a:r>
            <a:r>
              <a:rPr lang="en-US" sz="2000" dirty="0"/>
              <a:t> to oblivious.</a:t>
            </a:r>
          </a:p>
          <a:p>
            <a:r>
              <a:rPr lang="en-US" sz="2000" dirty="0"/>
              <a:t>To encrypt a 1, set an even number of </a:t>
            </a:r>
            <a:r>
              <a:rPr lang="en-US" sz="2000" dirty="0" err="1"/>
              <a:t>ciphertexts</a:t>
            </a:r>
            <a:r>
              <a:rPr lang="en-US" sz="2000" dirty="0"/>
              <a:t> to oblivious.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33400" y="4191000"/>
            <a:ext cx="8077200" cy="849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To </a:t>
            </a:r>
            <a:r>
              <a:rPr lang="en-US" sz="2000" dirty="0" smtClean="0"/>
              <a:t>deny, lie and say that an honestly generated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was generated obliviously.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645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447800"/>
            <a:ext cx="83058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Theorem:  There is no black-box construction of sender-deniable public key encryption with super-polynomial security from </a:t>
            </a:r>
            <a:r>
              <a:rPr lang="en-US" sz="2400" dirty="0" err="1" smtClean="0"/>
              <a:t>simulatable</a:t>
            </a:r>
            <a:r>
              <a:rPr lang="en-US" sz="2400" dirty="0" smtClean="0"/>
              <a:t> public key encryption.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3200400"/>
                <a:ext cx="8229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More specifically:  Every black-box construction of a sender-deniable PKE scheme from </a:t>
                </a:r>
                <a:r>
                  <a:rPr lang="en-US" sz="2400" dirty="0" err="1" smtClean="0"/>
                  <a:t>simulatable</a:t>
                </a:r>
                <a:r>
                  <a:rPr lang="en-US" sz="2400" dirty="0" smtClean="0"/>
                  <a:t> PKE which makes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400" dirty="0" smtClean="0"/>
                  <a:t> queries to the </a:t>
                </a:r>
                <a:r>
                  <a:rPr lang="en-US" sz="2400" dirty="0" err="1" smtClean="0"/>
                  <a:t>simulatable</a:t>
                </a:r>
                <a:r>
                  <a:rPr lang="en-US" sz="2400" dirty="0" smtClean="0"/>
                  <a:t> PKE cannot achieve security better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solidFill>
                          <a:srgbClr val="FF0000"/>
                        </a:solidFill>
                        <a:latin typeface="Cambria Math"/>
                      </a:rPr>
                      <m:t>O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Nearly tight with [CDNO97] construction.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00400"/>
                <a:ext cx="82296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111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Proof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Oracle separation:  Oracle relative to which </a:t>
            </a:r>
            <a:r>
              <a:rPr lang="en-US" sz="2400" dirty="0" err="1" smtClean="0"/>
              <a:t>Simulatable</a:t>
            </a:r>
            <a:r>
              <a:rPr lang="en-US" sz="2400" dirty="0" smtClean="0"/>
              <a:t> PKE exists, Sender-Deniable PKE does not exist.</a:t>
            </a:r>
          </a:p>
          <a:p>
            <a:pPr marL="0" indent="0">
              <a:buNone/>
            </a:pPr>
            <a:r>
              <a:rPr lang="en-US" sz="2400" dirty="0" smtClean="0"/>
              <a:t>Our oracle: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2438400"/>
                <a:ext cx="7239000" cy="167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takes inputs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𝑠𝑘</m:t>
                    </m:r>
                  </m:oMath>
                </a14:m>
                <a:r>
                  <a:rPr lang="en-US" sz="2000" dirty="0" smtClean="0"/>
                  <a:t> and outputs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𝑝𝑘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𝐹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takes inputs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𝑝𝑘</m:t>
                    </m:r>
                    <m:r>
                      <a:rPr lang="en-US" sz="2000" i="1" dirty="0" smtClean="0">
                        <a:latin typeface="Cambria Math"/>
                      </a:rPr>
                      <m:t>, 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and outputs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13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takes inputs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𝑠𝑘</m:t>
                    </m:r>
                    <m:r>
                      <a:rPr lang="en-US" sz="2000" i="1" dirty="0" smtClean="0">
                        <a:latin typeface="Cambria Math"/>
                      </a:rPr>
                      <m:t>, </m:t>
                    </m:r>
                    <m:r>
                      <a:rPr lang="en-US" sz="2000" i="1" dirty="0" smtClean="0">
                        <a:latin typeface="Cambria Math"/>
                      </a:rPr>
                      <m:t>𝑦</m:t>
                    </m:r>
                    <m:r>
                      <a:rPr lang="en-US" sz="2000" i="1" dirty="0" smtClean="0">
                        <a:latin typeface="Cambria Math"/>
                      </a:rPr>
                      <m:t> )</m:t>
                    </m:r>
                  </m:oMath>
                </a14:m>
                <a:r>
                  <a:rPr lang="en-US" sz="2000" dirty="0" smtClean="0"/>
                  <a:t>and returns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 smtClean="0"/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𝐺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𝑠𝑘</m:t>
                    </m:r>
                    <m:r>
                      <a:rPr lang="en-US" sz="2000" i="1" dirty="0" smtClean="0">
                        <a:latin typeface="Cambria Math"/>
                      </a:rPr>
                      <m:t>) = </m:t>
                    </m:r>
                    <m:r>
                      <a:rPr lang="en-US" sz="2000" i="1" dirty="0" err="1" smtClean="0">
                        <a:latin typeface="Cambria Math"/>
                      </a:rPr>
                      <m:t>𝑝𝑘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𝐹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𝑝𝑘</m:t>
                    </m:r>
                    <m:r>
                      <a:rPr lang="en-US" sz="2000" i="1" dirty="0" err="1" smtClean="0">
                        <a:latin typeface="Cambria Math"/>
                      </a:rPr>
                      <m:t>,</m:t>
                    </m:r>
                    <m:r>
                      <a:rPr lang="en-US" sz="2000" i="1" dirty="0" err="1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 = </m:t>
                    </m:r>
                    <m:r>
                      <a:rPr lang="en-US" sz="20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2000" dirty="0" smtClean="0"/>
                  <a:t> otherwise.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438400"/>
                <a:ext cx="7239000" cy="1676400"/>
              </a:xfrm>
              <a:prstGeom prst="rect">
                <a:avLst/>
              </a:prstGeom>
              <a:blipFill rotWithShape="1">
                <a:blip r:embed="rId2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4343400"/>
                <a:ext cx="7239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Simulatable</a:t>
                </a:r>
                <a:r>
                  <a:rPr lang="en-US" sz="2400" dirty="0" smtClean="0"/>
                  <a:t> PKE relative to oracle: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</a:t>
                </a:r>
                <a:r>
                  <a:rPr lang="en-US" sz="2400" dirty="0" smtClean="0"/>
                  <a:t>irst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/>
                  <a:t> bits of input x is plaintext.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</a:t>
                </a:r>
                <a:r>
                  <a:rPr lang="en-US" sz="2400" dirty="0" smtClean="0"/>
                  <a:t>ublic keys and </a:t>
                </a:r>
                <a:r>
                  <a:rPr lang="en-US" sz="2400" dirty="0" err="1" smtClean="0"/>
                  <a:t>ciphertexts</a:t>
                </a:r>
                <a:r>
                  <a:rPr lang="en-US" sz="2400" dirty="0" smtClean="0"/>
                  <a:t> are indistinguishable from random strings:</a:t>
                </a:r>
              </a:p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𝑜𝐺𝑒𝑛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), </m:t>
                    </m:r>
                    <m:r>
                      <a:rPr lang="en-US" sz="2400" i="1" dirty="0" err="1" smtClean="0">
                        <a:latin typeface="Cambria Math"/>
                      </a:rPr>
                      <m:t>𝑜𝐸𝑛𝑐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/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𝑟𝐺𝑒𝑛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𝑝𝑘</m:t>
                    </m:r>
                    <m:r>
                      <a:rPr lang="en-US" sz="2400" i="1" dirty="0" smtClean="0">
                        <a:latin typeface="Cambria Math"/>
                      </a:rPr>
                      <m:t>), </m:t>
                    </m:r>
                    <m:r>
                      <a:rPr lang="en-US" sz="2400" i="1" dirty="0" err="1" smtClean="0">
                        <a:latin typeface="Cambria Math"/>
                      </a:rPr>
                      <m:t>𝑟𝐸𝑛𝑐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𝑝𝑘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𝑐</m:t>
                    </m:r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/>
                  <a:t>output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𝑝𝑘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400" dirty="0" smtClean="0"/>
                  <a:t> itself.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343400"/>
                <a:ext cx="723900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1348" t="-2116" r="-927" b="-5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Alternate Process 5"/>
              <p:cNvSpPr/>
              <p:nvPr/>
            </p:nvSpPr>
            <p:spPr>
              <a:xfrm>
                <a:off x="5791200" y="1981200"/>
                <a:ext cx="2743200" cy="114300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Important:  random string is unlikely to be in the range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𝑝𝑘</m:t>
                        </m:r>
                        <m:r>
                          <a:rPr lang="en-US" i="1" dirty="0" smtClean="0">
                            <a:latin typeface="Cambria Math"/>
                          </a:rPr>
                          <m:t>, ∗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Flowchart: Alternate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981200"/>
                <a:ext cx="2743200" cy="1143000"/>
              </a:xfrm>
              <a:prstGeom prst="flowChartAlternateProcess">
                <a:avLst/>
              </a:prstGeom>
              <a:blipFill rotWithShape="1">
                <a:blip r:embed="rId4"/>
                <a:stretch>
                  <a:fillRect r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8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1739</Words>
  <Application>Microsoft Office PowerPoint</Application>
  <PresentationFormat>On-screen Show (4:3)</PresentationFormat>
  <Paragraphs>172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On Minimal Assumptions for Sender-Deniable Public Key Encryption</vt:lpstr>
      <vt:lpstr>Deniable Public Key Encryption [Canetti, Dwork, Naor, Ostrovsky, 97]</vt:lpstr>
      <vt:lpstr>Sender-Deniable Public Key Encryption [Canetti, Dwork, Naor, Ostrovsky, 97]</vt:lpstr>
      <vt:lpstr>What is known?</vt:lpstr>
      <vt:lpstr>Our Goal</vt:lpstr>
      <vt:lpstr>Underlying primitive we consider</vt:lpstr>
      <vt:lpstr>Weak Sender-Deniable PKEfrom Simulatable PKE</vt:lpstr>
      <vt:lpstr>Our Results</vt:lpstr>
      <vt:lpstr>Some Proof Intuition</vt:lpstr>
      <vt:lpstr>Some Proof Intuition</vt:lpstr>
      <vt:lpstr>Some Proof Intuition</vt:lpstr>
      <vt:lpstr>A First Attempt</vt:lpstr>
      <vt:lpstr>Problem</vt:lpstr>
      <vt:lpstr>Problem</vt:lpstr>
      <vt:lpstr>Some Proof Intuition</vt:lpstr>
      <vt:lpstr>Some Proof Intuition</vt:lpstr>
      <vt:lpstr>Open Problems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108</cp:revision>
  <dcterms:created xsi:type="dcterms:W3CDTF">2014-03-24T13:43:03Z</dcterms:created>
  <dcterms:modified xsi:type="dcterms:W3CDTF">2014-04-17T15:17:05Z</dcterms:modified>
</cp:coreProperties>
</file>