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72" r:id="rId4"/>
    <p:sldId id="259" r:id="rId5"/>
    <p:sldId id="260" r:id="rId6"/>
    <p:sldId id="261" r:id="rId7"/>
    <p:sldId id="266" r:id="rId8"/>
    <p:sldId id="262" r:id="rId9"/>
    <p:sldId id="269" r:id="rId10"/>
    <p:sldId id="265" r:id="rId11"/>
    <p:sldId id="263" r:id="rId12"/>
    <p:sldId id="264" r:id="rId13"/>
    <p:sldId id="267" r:id="rId14"/>
    <p:sldId id="275" r:id="rId15"/>
    <p:sldId id="268" r:id="rId16"/>
    <p:sldId id="274" r:id="rId17"/>
    <p:sldId id="270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107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4161E8-F2AC-4268-8B67-6E4B5554052E}" type="datetimeFigureOut">
              <a:rPr lang="en-US" smtClean="0"/>
              <a:t>4/17/2014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84955A-C905-48EC-8F75-5A06A5EEC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774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4955A-C905-48EC-8F75-5A06A5EECA6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9657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4955A-C905-48EC-8F75-5A06A5EECA6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7976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4955A-C905-48EC-8F75-5A06A5EECA6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1152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4955A-C905-48EC-8F75-5A06A5EECA6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301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4955A-C905-48EC-8F75-5A06A5EECA6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9606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22DF2-9BEE-4A0A-A869-52E6490F6943}" type="datetimeFigureOut">
              <a:rPr lang="en-US" smtClean="0"/>
              <a:t>4/17/2014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1D143-319E-4112-9F46-1CF35F31F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160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22DF2-9BEE-4A0A-A869-52E6490F6943}" type="datetimeFigureOut">
              <a:rPr lang="en-US" smtClean="0"/>
              <a:t>4/17/2014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1D143-319E-4112-9F46-1CF35F31F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124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22DF2-9BEE-4A0A-A869-52E6490F6943}" type="datetimeFigureOut">
              <a:rPr lang="en-US" smtClean="0"/>
              <a:t>4/17/2014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1D143-319E-4112-9F46-1CF35F31F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96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22DF2-9BEE-4A0A-A869-52E6490F6943}" type="datetimeFigureOut">
              <a:rPr lang="en-US" smtClean="0"/>
              <a:t>4/17/2014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1D143-319E-4112-9F46-1CF35F31F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70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22DF2-9BEE-4A0A-A869-52E6490F6943}" type="datetimeFigureOut">
              <a:rPr lang="en-US" smtClean="0"/>
              <a:t>4/17/2014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1D143-319E-4112-9F46-1CF35F31F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523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22DF2-9BEE-4A0A-A869-52E6490F6943}" type="datetimeFigureOut">
              <a:rPr lang="en-US" smtClean="0"/>
              <a:t>4/17/2014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1D143-319E-4112-9F46-1CF35F31F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945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22DF2-9BEE-4A0A-A869-52E6490F6943}" type="datetimeFigureOut">
              <a:rPr lang="en-US" smtClean="0"/>
              <a:t>4/17/2014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1D143-319E-4112-9F46-1CF35F31F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062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22DF2-9BEE-4A0A-A869-52E6490F6943}" type="datetimeFigureOut">
              <a:rPr lang="en-US" smtClean="0"/>
              <a:t>4/17/2014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1D143-319E-4112-9F46-1CF35F31F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088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22DF2-9BEE-4A0A-A869-52E6490F6943}" type="datetimeFigureOut">
              <a:rPr lang="en-US" smtClean="0"/>
              <a:t>4/17/2014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1D143-319E-4112-9F46-1CF35F31F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438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22DF2-9BEE-4A0A-A869-52E6490F6943}" type="datetimeFigureOut">
              <a:rPr lang="en-US" smtClean="0"/>
              <a:t>4/17/2014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1D143-319E-4112-9F46-1CF35F31F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389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22DF2-9BEE-4A0A-A869-52E6490F6943}" type="datetimeFigureOut">
              <a:rPr lang="en-US" smtClean="0"/>
              <a:t>4/17/2014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1D143-319E-4112-9F46-1CF35F31F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469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022DF2-9BEE-4A0A-A869-52E6490F6943}" type="datetimeFigureOut">
              <a:rPr lang="en-US" smtClean="0"/>
              <a:t>4/17/2014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81D143-319E-4112-9F46-1CF35F31F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320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526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On Minimal Assumptions for Sender-Deniable Public Key Encryption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Dana </a:t>
            </a:r>
            <a:r>
              <a:rPr lang="en-US" dirty="0" err="1" smtClean="0"/>
              <a:t>Dachman</a:t>
            </a:r>
            <a:r>
              <a:rPr lang="en-US" dirty="0" smtClean="0"/>
              <a:t>-Soled</a:t>
            </a:r>
          </a:p>
          <a:p>
            <a:r>
              <a:rPr lang="en-US" dirty="0" smtClean="0"/>
              <a:t>University of Maryland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4751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Proof Intuition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953000"/>
              </a:xfrm>
            </p:spPr>
            <p:txBody>
              <a:bodyPr>
                <a:normAutofit fontScale="92500" lnSpcReduction="20000"/>
              </a:bodyPr>
              <a:lstStyle/>
              <a:p>
                <a:pPr marL="0" indent="0">
                  <a:buNone/>
                </a:pPr>
                <a:r>
                  <a:rPr lang="en-US" dirty="0" smtClean="0"/>
                  <a:t>Impossibility of Sender-Deniable Encryption:</a:t>
                </a:r>
              </a:p>
              <a:p>
                <a:pPr marL="0" indent="0">
                  <a:buNone/>
                </a:pPr>
                <a:r>
                  <a:rPr lang="en-US" dirty="0" smtClean="0"/>
                  <a:t>In a super-</a:t>
                </a:r>
                <a:r>
                  <a:rPr lang="en-US" dirty="0" err="1" smtClean="0"/>
                  <a:t>polynomially</a:t>
                </a:r>
                <a:r>
                  <a:rPr lang="en-US" dirty="0" smtClean="0"/>
                  <a:t>-secure scheme, </a:t>
                </a:r>
                <a:r>
                  <a:rPr lang="en-US" dirty="0"/>
                  <a:t>s</a:t>
                </a:r>
                <a:r>
                  <a:rPr lang="en-US" dirty="0" smtClean="0"/>
                  <a:t>hould be able to run deny an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unbounded polynomial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𝑝</m:t>
                    </m:r>
                  </m:oMath>
                </a14:m>
                <a:r>
                  <a:rPr lang="en-US" dirty="0" smtClean="0"/>
                  <a:t> number of times and have that:</a:t>
                </a:r>
              </a:p>
              <a:p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b="0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  <m:t>𝑟</m:t>
                            </m:r>
                          </m:e>
                          <m:sub>
                            <m:r>
                              <a:rPr lang="en-US" sz="2400" b="0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  <m:t>0</m:t>
                            </m:r>
                          </m:sub>
                        </m:sSub>
                        <m:r>
                          <a:rPr lang="en-US" sz="2400" b="0" i="1" smtClean="0">
                            <a:latin typeface="Cambria Math"/>
                          </a:rPr>
                          <m:t>, </m:t>
                        </m:r>
                        <m:r>
                          <a:rPr lang="en-US" sz="2400" b="0" i="1" smtClean="0">
                            <a:latin typeface="Cambria Math"/>
                          </a:rPr>
                          <m:t>𝑐</m:t>
                        </m:r>
                        <m:r>
                          <a:rPr lang="en-US" sz="2400" b="0" i="1" smtClean="0">
                            <a:latin typeface="Cambria Math"/>
                          </a:rPr>
                          <m:t>=</m:t>
                        </m:r>
                        <m:r>
                          <a:rPr lang="en-US" sz="2400" b="0" i="1" smtClean="0">
                            <a:latin typeface="Cambria Math"/>
                          </a:rPr>
                          <m:t>𝐸𝑛</m:t>
                        </m:r>
                        <m:sSub>
                          <m:sSubPr>
                            <m:ctrlPr>
                              <a:rPr lang="en-US" sz="24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/>
                              </a:rPr>
                              <m:t>𝑐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/>
                              </a:rPr>
                              <m:t>𝑝𝑘</m:t>
                            </m:r>
                          </m:sub>
                        </m:sSub>
                        <m:d>
                          <m:dPr>
                            <m:ctrlPr>
                              <a:rPr lang="en-US" sz="2400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solidFill>
                                  <a:srgbClr val="0070C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  <m:t>𝑏</m:t>
                            </m:r>
                            <m:r>
                              <a:rPr lang="en-US" sz="2400" b="0" i="1" smtClean="0">
                                <a:latin typeface="Cambria Math"/>
                              </a:rPr>
                              <m:t>;</m:t>
                            </m:r>
                            <m:sSub>
                              <m:sSubPr>
                                <m:ctrlPr>
                                  <a:rPr lang="en-US" sz="2400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𝑟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0</m:t>
                                </m:r>
                              </m:sub>
                            </m:sSub>
                          </m:e>
                        </m:d>
                      </m:e>
                    </m:d>
                  </m:oMath>
                </a14:m>
                <a:r>
                  <a:rPr lang="en-US" sz="2400" b="0" i="1" dirty="0" smtClean="0">
                    <a:latin typeface="Cambria Math"/>
                  </a:rPr>
                  <a:t> </a:t>
                </a:r>
                <a:r>
                  <a:rPr lang="en-US" sz="2400" b="0" dirty="0" smtClean="0"/>
                  <a:t>original randomness</a:t>
                </a:r>
                <a:endParaRPr lang="en-US" sz="2400" b="0" i="1" dirty="0" smtClean="0"/>
              </a:p>
              <a:p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b="0" i="1" smtClean="0">
                                <a:solidFill>
                                  <a:srgbClr val="00B05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solidFill>
                                  <a:srgbClr val="00B05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  <m:t>𝑟</m:t>
                            </m:r>
                          </m:e>
                          <m:sub>
                            <m:r>
                              <a:rPr lang="en-US" sz="2400" b="0" i="1" smtClean="0">
                                <a:solidFill>
                                  <a:srgbClr val="00B05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sz="2400" b="0" i="1" smtClean="0">
                            <a:latin typeface="Cambria Math"/>
                          </a:rPr>
                          <m:t>= </m:t>
                        </m:r>
                        <m:r>
                          <a:rPr lang="en-US" sz="2400" b="0" i="1" smtClean="0">
                            <a:latin typeface="Cambria Math"/>
                          </a:rPr>
                          <m:t>𝐷𝑒𝑛</m:t>
                        </m:r>
                        <m:sSub>
                          <m:sSubPr>
                            <m:ctrlPr>
                              <a:rPr lang="en-US" sz="24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/>
                              </a:rPr>
                              <m:t>𝑦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/>
                              </a:rPr>
                              <m:t>𝑝𝑘</m:t>
                            </m:r>
                          </m:sub>
                        </m:sSub>
                        <m:d>
                          <m:dPr>
                            <m:ctrlPr>
                              <a:rPr lang="en-US" sz="2400" b="0" i="1" smtClean="0"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400" b="0" i="1" smtClean="0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/>
                                  </a:rPr>
                                  <m:t>𝑟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en-US" sz="2400" b="0" i="1" smtClean="0">
                                <a:latin typeface="Cambria Math"/>
                              </a:rPr>
                              <m:t>, </m:t>
                            </m:r>
                            <m:r>
                              <a:rPr lang="en-US" sz="2400" b="0" i="1" smtClean="0">
                                <a:solidFill>
                                  <a:srgbClr val="FFFF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  <m:t>1−</m:t>
                            </m:r>
                            <m:r>
                              <a:rPr lang="en-US" sz="2400" b="0" i="1" smtClean="0">
                                <a:solidFill>
                                  <a:srgbClr val="FFFF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  <m:t>𝑏</m:t>
                            </m:r>
                          </m:e>
                        </m:d>
                        <m:r>
                          <a:rPr lang="en-US" sz="2400" b="0" i="1" smtClean="0">
                            <a:latin typeface="Cambria Math"/>
                          </a:rPr>
                          <m:t>, </m:t>
                        </m:r>
                        <m:r>
                          <a:rPr lang="en-US" sz="2400" b="0" i="1" smtClean="0">
                            <a:latin typeface="Cambria Math"/>
                          </a:rPr>
                          <m:t>𝑐</m:t>
                        </m:r>
                      </m:e>
                    </m:d>
                    <m:r>
                      <a:rPr lang="en-US" sz="2400" b="0" i="0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sz="2400" b="0" dirty="0" smtClean="0"/>
                  <a:t>looks fresh</a:t>
                </a:r>
              </a:p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sz="2400" b="0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𝑟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sz="2400" b="0" i="1" smtClean="0">
                        <a:latin typeface="Cambria Math"/>
                      </a:rPr>
                      <m:t>=</m:t>
                    </m:r>
                    <m:r>
                      <a:rPr lang="en-US" sz="2400" b="0" i="1" smtClean="0">
                        <a:latin typeface="Cambria Math"/>
                      </a:rPr>
                      <m:t>𝐷𝑒𝑛</m:t>
                    </m:r>
                    <m:sSub>
                      <m:sSub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</a:rPr>
                          <m:t>𝑝𝑘</m:t>
                        </m:r>
                      </m:sub>
                    </m:sSub>
                    <m:d>
                      <m:d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b="0" i="1" smtClean="0">
                                <a:solidFill>
                                  <a:srgbClr val="00B05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solidFill>
                                  <a:srgbClr val="00B05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  <m:t>𝑟</m:t>
                            </m:r>
                          </m:e>
                          <m:sub>
                            <m:r>
                              <a:rPr lang="en-US" sz="2400" b="0" i="1" smtClean="0">
                                <a:solidFill>
                                  <a:srgbClr val="00B05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sz="2400" b="0" i="1" smtClean="0">
                            <a:latin typeface="Cambria Math"/>
                          </a:rPr>
                          <m:t>, </m:t>
                        </m:r>
                        <m:r>
                          <a:rPr lang="en-US" sz="2400" b="0" i="1" smtClean="0">
                            <a:solidFill>
                              <a:srgbClr val="0070C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𝑏</m:t>
                        </m:r>
                      </m:e>
                    </m:d>
                    <m:r>
                      <a:rPr lang="en-US" sz="2400" b="0" i="1" smtClean="0">
                        <a:latin typeface="Cambria Math"/>
                      </a:rPr>
                      <m:t>, </m:t>
                    </m:r>
                    <m:r>
                      <a:rPr lang="en-US" sz="2400" b="0" i="1" smtClean="0">
                        <a:latin typeface="Cambria Math"/>
                      </a:rPr>
                      <m:t>𝑐</m:t>
                    </m:r>
                    <m:r>
                      <a:rPr lang="en-US" sz="2400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sz="2400" b="0" dirty="0" smtClean="0"/>
                  <a:t> looks fresh</a:t>
                </a:r>
              </a:p>
              <a:p>
                <a:pPr marL="0" indent="0">
                  <a:buNone/>
                </a:pPr>
                <a:r>
                  <a:rPr lang="en-US" sz="2400" b="0" dirty="0" smtClean="0"/>
                  <a:t>	. . .</a:t>
                </a:r>
              </a:p>
              <a:p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sz="2400" i="1" smtClean="0">
                            <a:solidFill>
                              <a:srgbClr val="00B05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rgbClr val="00B05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𝑟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rgbClr val="00B05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𝑝</m:t>
                        </m:r>
                      </m:sub>
                    </m:sSub>
                    <m:r>
                      <a:rPr lang="en-US" sz="2400" i="1">
                        <a:latin typeface="Cambria Math"/>
                      </a:rPr>
                      <m:t>=</m:t>
                    </m:r>
                    <m:r>
                      <a:rPr lang="en-US" sz="2400" i="1">
                        <a:latin typeface="Cambria Math"/>
                      </a:rPr>
                      <m:t>𝐷𝑒𝑛</m:t>
                    </m:r>
                    <m:sSub>
                      <m:sSub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</a:rPr>
                          <m:t>𝑝𝑘</m:t>
                        </m:r>
                      </m:sub>
                    </m:sSub>
                    <m:d>
                      <m:dPr>
                        <m:ctrlPr>
                          <a:rPr lang="en-US" sz="2400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  <m:t>𝑟</m:t>
                            </m:r>
                          </m:e>
                          <m:sub>
                            <m:r>
                              <a:rPr lang="en-US" sz="2400" b="0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  <m:t>𝑝</m:t>
                            </m:r>
                            <m:r>
                              <a:rPr lang="en-US" sz="2400" b="0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  <m:t>−1</m:t>
                            </m:r>
                          </m:sub>
                        </m:sSub>
                        <m:r>
                          <a:rPr lang="en-US" sz="2400" i="1">
                            <a:latin typeface="Cambria Math"/>
                          </a:rPr>
                          <m:t>, </m:t>
                        </m:r>
                        <m:r>
                          <a:rPr lang="en-US" sz="2400" b="0" i="1" smtClean="0">
                            <a:solidFill>
                              <a:srgbClr val="FFFF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1−</m:t>
                        </m:r>
                        <m:r>
                          <a:rPr lang="en-US" sz="2400" i="1">
                            <a:solidFill>
                              <a:srgbClr val="FFFF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𝑏</m:t>
                        </m:r>
                      </m:e>
                    </m:d>
                    <m:r>
                      <a:rPr lang="en-US" sz="2400" i="1">
                        <a:latin typeface="Cambria Math"/>
                      </a:rPr>
                      <m:t>, </m:t>
                    </m:r>
                    <m:r>
                      <a:rPr lang="en-US" sz="2400" i="1">
                        <a:latin typeface="Cambria Math"/>
                      </a:rPr>
                      <m:t>𝑐</m:t>
                    </m:r>
                    <m:r>
                      <a:rPr lang="en-US" sz="2400" i="1">
                        <a:latin typeface="Cambria Math"/>
                      </a:rPr>
                      <m:t>)</m:t>
                    </m:r>
                  </m:oMath>
                </a14:m>
                <a:r>
                  <a:rPr lang="en-US" sz="2400" dirty="0" smtClean="0"/>
                  <a:t> looks fresh</a:t>
                </a:r>
              </a:p>
              <a:p>
                <a:pPr marL="0" indent="0">
                  <a:buNone/>
                </a:pPr>
                <a:endParaRPr lang="en-US" sz="2400" dirty="0" smtClean="0"/>
              </a:p>
              <a:p>
                <a:pPr marL="0" indent="0">
                  <a:buNone/>
                </a:pPr>
                <a:r>
                  <a:rPr lang="en-US" sz="2800" dirty="0" smtClean="0"/>
                  <a:t>In the </a:t>
                </a:r>
                <a:r>
                  <a:rPr lang="en-US" sz="2800" dirty="0" smtClean="0">
                    <a:solidFill>
                      <a:srgbClr val="FF0000"/>
                    </a:solidFill>
                  </a:rPr>
                  <a:t>oracle case</a:t>
                </a:r>
                <a:r>
                  <a:rPr lang="en-US" sz="2800" dirty="0" smtClean="0"/>
                  <a:t>:  We consider sequences of Sender views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rgbClr val="FF0000"/>
                        </a:solidFill>
                        <a:latin typeface="Cambria Math"/>
                      </a:rPr>
                      <m:t>𝑉𝑖𝑒</m:t>
                    </m:r>
                    <m:sSub>
                      <m:sSubPr>
                        <m:ctrlPr>
                          <a:rPr lang="en-US" sz="28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𝑤</m:t>
                        </m:r>
                      </m:e>
                      <m:sub>
                        <m:sSub>
                          <m:sSubPr>
                            <m:ctrlPr>
                              <a:rPr lang="en-US" sz="2800" b="0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𝑆</m:t>
                            </m:r>
                          </m:e>
                          <m:sub>
                            <m:r>
                              <a:rPr lang="en-US" sz="2800" b="0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0</m:t>
                            </m:r>
                          </m:sub>
                        </m:sSub>
                      </m:sub>
                    </m:sSub>
                    <m:r>
                      <a:rPr lang="en-US" sz="2800" b="0" i="1" smtClean="0">
                        <a:solidFill>
                          <a:srgbClr val="FF0000"/>
                        </a:solidFill>
                        <a:latin typeface="Cambria Math"/>
                      </a:rPr>
                      <m:t>, </m:t>
                    </m:r>
                    <m:r>
                      <a:rPr lang="en-US" sz="2800" b="0" i="1" smtClean="0">
                        <a:solidFill>
                          <a:srgbClr val="FF0000"/>
                        </a:solidFill>
                        <a:latin typeface="Cambria Math"/>
                      </a:rPr>
                      <m:t>𝑉𝑖𝑒</m:t>
                    </m:r>
                    <m:sSub>
                      <m:sSubPr>
                        <m:ctrlPr>
                          <a:rPr lang="en-US" sz="28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𝑤</m:t>
                        </m:r>
                      </m:e>
                      <m:sub>
                        <m:sSub>
                          <m:sSubPr>
                            <m:ctrlPr>
                              <a:rPr lang="en-US" sz="2800" b="0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𝑆</m:t>
                            </m:r>
                          </m:e>
                          <m:sub>
                            <m:r>
                              <a:rPr lang="en-US" sz="2800" b="0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sub>
                    </m:sSub>
                    <m:r>
                      <a:rPr lang="en-US" sz="2800" b="0" i="1" smtClean="0">
                        <a:solidFill>
                          <a:srgbClr val="FF0000"/>
                        </a:solidFill>
                        <a:latin typeface="Cambria Math"/>
                      </a:rPr>
                      <m:t>, …, </m:t>
                    </m:r>
                    <m:r>
                      <a:rPr lang="en-US" sz="2800" b="0" i="1" smtClean="0">
                        <a:solidFill>
                          <a:srgbClr val="FF0000"/>
                        </a:solidFill>
                        <a:latin typeface="Cambria Math"/>
                      </a:rPr>
                      <m:t>𝑉𝑖𝑒</m:t>
                    </m:r>
                    <m:sSub>
                      <m:sSubPr>
                        <m:ctrlPr>
                          <a:rPr lang="en-US" sz="28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𝑤</m:t>
                        </m:r>
                      </m:e>
                      <m:sub>
                        <m:sSub>
                          <m:sSubPr>
                            <m:ctrlPr>
                              <a:rPr lang="en-US" sz="2800" b="0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𝑆</m:t>
                            </m:r>
                          </m:e>
                          <m:sub>
                            <m:r>
                              <a:rPr lang="en-US" sz="2800" b="0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𝑝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sz="2800" dirty="0" smtClean="0"/>
                  <a:t>.  Each view contains the input bit, random tape, oracle queries + responses.</a:t>
                </a:r>
                <a:endParaRPr lang="en-US" sz="2800" dirty="0"/>
              </a:p>
              <a:p>
                <a:pPr marL="0" indent="0">
                  <a:buNone/>
                </a:pPr>
                <a:endParaRPr lang="en-US" sz="2400" b="0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953000"/>
              </a:xfrm>
              <a:blipFill rotWithShape="1">
                <a:blip r:embed="rId3"/>
                <a:stretch>
                  <a:fillRect l="-1704" t="-3202" r="-519" b="-27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70662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Proof Intuition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20000"/>
              </a:bodyPr>
              <a:lstStyle/>
              <a:p>
                <a:r>
                  <a:rPr lang="en-US" dirty="0" smtClean="0"/>
                  <a:t>Correctness of encryption guarantees:</a:t>
                </a:r>
              </a:p>
              <a:p>
                <a:pPr lvl="1"/>
                <a:r>
                  <a:rPr lang="en-US" dirty="0" smtClean="0"/>
                  <a:t>If Sender’s view is an encryption of a bit b, then Receiver’s view sampled conditioned on Sender’s view will be a decryption of the same bit b </a:t>
                </a:r>
                <a:r>
                  <a:rPr lang="en-US" dirty="0" err="1" smtClean="0"/>
                  <a:t>w.h.p</a:t>
                </a:r>
                <a:r>
                  <a:rPr lang="en-US" dirty="0" smtClean="0"/>
                  <a:t>.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𝑉𝑖𝑒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𝑤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𝑅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| </m:t>
                      </m:r>
                      <m:r>
                        <a:rPr lang="en-US" b="0" i="1" smtClean="0">
                          <a:latin typeface="Cambria Math"/>
                        </a:rPr>
                        <m:t>𝑉𝑖𝑒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𝑤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𝑆</m:t>
                          </m:r>
                        </m:sub>
                      </m:sSub>
                    </m:oMath>
                  </m:oMathPara>
                </a14:m>
                <a:endParaRPr lang="en-US" dirty="0" smtClean="0"/>
              </a:p>
              <a:p>
                <a:pPr lvl="1"/>
                <a:r>
                  <a:rPr lang="en-US" dirty="0" smtClean="0"/>
                  <a:t>Using [</a:t>
                </a:r>
                <a:r>
                  <a:rPr lang="en-US" dirty="0" err="1" smtClean="0"/>
                  <a:t>Impagliazzo</a:t>
                </a:r>
                <a:r>
                  <a:rPr lang="en-US" dirty="0" smtClean="0"/>
                  <a:t>, </a:t>
                </a:r>
                <a:r>
                  <a:rPr lang="en-US" dirty="0" err="1" smtClean="0"/>
                  <a:t>Rudich</a:t>
                </a:r>
                <a:r>
                  <a:rPr lang="en-US" dirty="0" smtClean="0"/>
                  <a:t>, 89]-type techniques:</a:t>
                </a:r>
              </a:p>
              <a:p>
                <a:pPr lvl="2"/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𝑆</m:t>
                    </m:r>
                  </m:oMath>
                </a14:m>
                <a:r>
                  <a:rPr lang="en-US" dirty="0" smtClean="0"/>
                  <a:t> can use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Eve</a:t>
                </a:r>
                <a:r>
                  <a:rPr lang="en-US" dirty="0" smtClean="0"/>
                  <a:t> algorithm to find set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𝑄</m:t>
                    </m:r>
                  </m:oMath>
                </a14:m>
                <a:r>
                  <a:rPr lang="en-US" dirty="0" smtClean="0"/>
                  <a:t> of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likely</a:t>
                </a:r>
                <a:r>
                  <a:rPr lang="en-US" dirty="0" smtClean="0"/>
                  <a:t> intersection queries between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𝑆</m:t>
                    </m:r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𝑅</m:t>
                    </m:r>
                  </m:oMath>
                </a14:m>
                <a:r>
                  <a:rPr lang="en-US" dirty="0" smtClean="0"/>
                  <a:t>: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𝑉𝑖𝑒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𝑤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𝑅</m:t>
                          </m:r>
                        </m:sub>
                      </m:sSub>
                      <m:d>
                        <m:dPr>
                          <m:begChr m:val="|"/>
                          <m:endChr m:val="|"/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</a:rPr>
                            <m:t> </m:t>
                          </m:r>
                          <m:r>
                            <a:rPr lang="en-US" i="1">
                              <a:latin typeface="Cambria Math"/>
                            </a:rPr>
                            <m:t>𝑉𝑖𝑒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𝑆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,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𝑄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≈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𝑉𝑖𝑒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𝑅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𝑝𝑘</m:t>
                      </m:r>
                      <m:r>
                        <a:rPr lang="en-US" b="0" i="1" smtClean="0">
                          <a:latin typeface="Cambria Math"/>
                        </a:rPr>
                        <m:t>, </m:t>
                      </m:r>
                      <m:r>
                        <a:rPr lang="en-US" b="0" i="1" smtClean="0">
                          <a:latin typeface="Cambria Math"/>
                        </a:rPr>
                        <m:t>𝑐</m:t>
                      </m:r>
                      <m:r>
                        <a:rPr lang="en-US" b="0" i="1" smtClean="0">
                          <a:latin typeface="Cambria Math"/>
                        </a:rPr>
                        <m:t>, </m:t>
                      </m:r>
                      <m:r>
                        <a:rPr lang="en-US" b="0" i="1" smtClean="0">
                          <a:latin typeface="Cambria Math"/>
                        </a:rPr>
                        <m:t>𝑄</m:t>
                      </m:r>
                    </m:oMath>
                  </m:oMathPara>
                </a14:m>
                <a:endParaRPr lang="en-US" dirty="0" smtClean="0"/>
              </a:p>
              <a:p>
                <a:pPr lvl="1"/>
                <a:r>
                  <a:rPr lang="en-US" dirty="0" smtClean="0"/>
                  <a:t>Note that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</a:rPr>
                      <m:t>𝑝𝑘</m:t>
                    </m:r>
                    <m:r>
                      <a:rPr lang="en-US" b="0" i="1" smtClean="0">
                        <a:latin typeface="Cambria Math"/>
                      </a:rPr>
                      <m:t>, </m:t>
                    </m:r>
                    <m:r>
                      <a:rPr lang="en-US" b="0" i="1" smtClean="0">
                        <a:latin typeface="Cambria Math"/>
                      </a:rPr>
                      <m:t>𝑐</m:t>
                    </m:r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dirty="0" smtClean="0"/>
                  <a:t> are fixed.</a:t>
                </a:r>
                <a:endParaRPr lang="en-US" dirty="0"/>
              </a:p>
              <a:p>
                <a:pPr lvl="1"/>
                <a:r>
                  <a:rPr lang="en-US" dirty="0"/>
                  <a:t>T</a:t>
                </a:r>
                <a:r>
                  <a:rPr lang="en-US" dirty="0" smtClean="0"/>
                  <a:t>he only way to change the distribution of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𝑉𝑖𝑒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𝑤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𝑅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| </m:t>
                    </m:r>
                    <m:r>
                      <a:rPr lang="en-US" i="1">
                        <a:latin typeface="Cambria Math"/>
                      </a:rPr>
                      <m:t>𝑉𝑖𝑒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𝑤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𝑆</m:t>
                        </m:r>
                      </m:sub>
                    </m:sSub>
                  </m:oMath>
                </a14:m>
                <a:r>
                  <a:rPr lang="en-US" dirty="0" smtClean="0"/>
                  <a:t>,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𝑄</m:t>
                    </m:r>
                  </m:oMath>
                </a14:m>
                <a:r>
                  <a:rPr lang="en-US" dirty="0" smtClean="0"/>
                  <a:t> is to change the set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𝑄</m:t>
                    </m:r>
                  </m:oMath>
                </a14:m>
                <a:r>
                  <a:rPr lang="en-US" dirty="0" smtClean="0"/>
                  <a:t>.</a:t>
                </a:r>
              </a:p>
              <a:p>
                <a:pPr lvl="1"/>
                <a:r>
                  <a:rPr lang="en-US" dirty="0" smtClean="0"/>
                  <a:t>Distribution must change in each iteration.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185" t="-2695" r="-444" b="-5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ounded Rectangle 3"/>
              <p:cNvSpPr/>
              <p:nvPr/>
            </p:nvSpPr>
            <p:spPr>
              <a:xfrm>
                <a:off x="4572000" y="3200400"/>
                <a:ext cx="3886200" cy="114300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𝑄</m:t>
                    </m:r>
                  </m:oMath>
                </a14:m>
                <a:r>
                  <a:rPr lang="en-US" dirty="0" smtClean="0"/>
                  <a:t> is the set of likely intersection queries between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𝑆</m:t>
                    </m:r>
                    <m:r>
                      <a:rPr lang="en-US" i="1" dirty="0" smtClean="0">
                        <a:latin typeface="Cambria Math"/>
                      </a:rPr>
                      <m:t>, </m:t>
                    </m:r>
                    <m:r>
                      <a:rPr lang="en-US" i="1" dirty="0" smtClean="0">
                        <a:latin typeface="Cambria Math"/>
                      </a:rPr>
                      <m:t>𝑅</m:t>
                    </m:r>
                    <m:r>
                      <a:rPr lang="en-US" i="1" dirty="0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dirty="0" smtClean="0"/>
                  <a:t>given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𝑆</m:t>
                    </m:r>
                  </m:oMath>
                </a14:m>
                <a:r>
                  <a:rPr lang="en-US" dirty="0" smtClean="0"/>
                  <a:t>’s view.</a:t>
                </a:r>
                <a:endParaRPr lang="en-US" dirty="0"/>
              </a:p>
            </p:txBody>
          </p:sp>
        </mc:Choice>
        <mc:Fallback xmlns="">
          <p:sp>
            <p:nvSpPr>
              <p:cNvPr id="4" name="Rounded 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200400"/>
                <a:ext cx="3886200" cy="1143000"/>
              </a:xfrm>
              <a:prstGeom prst="round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31943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First Attempt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447800"/>
                <a:ext cx="8458200" cy="5029200"/>
              </a:xfrm>
            </p:spPr>
            <p:txBody>
              <a:bodyPr>
                <a:normAutofit fontScale="85000" lnSpcReduction="10000"/>
              </a:bodyPr>
              <a:lstStyle/>
              <a:p>
                <a:r>
                  <a:rPr lang="en-US" dirty="0" smtClean="0"/>
                  <a:t>Consider the set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 smtClean="0"/>
                  <a:t> generated by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𝑆</m:t>
                    </m:r>
                  </m:oMath>
                </a14:m>
                <a:r>
                  <a:rPr lang="en-US" dirty="0" smtClean="0"/>
                  <a:t> from its real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𝑉𝑖𝑒</m:t>
                    </m:r>
                    <m:sSub>
                      <m:sSubPr>
                        <m:ctrlPr>
                          <a:rPr lang="en-US" b="0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/>
                          </a:rPr>
                          <m:t>𝑤</m:t>
                        </m:r>
                      </m:e>
                      <m:sub>
                        <m:sSub>
                          <m:sSubPr>
                            <m:ctrlPr>
                              <a:rPr lang="en-US" b="0" i="1" dirty="0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dirty="0" smtClean="0">
                                <a:latin typeface="Cambria Math"/>
                              </a:rPr>
                              <m:t>𝑆</m:t>
                            </m:r>
                          </m:e>
                          <m:sub>
                            <m:r>
                              <a:rPr lang="en-US" b="0" i="1" dirty="0" smtClean="0">
                                <a:latin typeface="Cambria Math"/>
                              </a:rPr>
                              <m:t>0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dirty="0" smtClean="0"/>
                  <a:t>.</a:t>
                </a:r>
              </a:p>
              <a:p>
                <a:r>
                  <a:rPr lang="en-US" dirty="0" smtClean="0"/>
                  <a:t>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 smtClean="0"/>
                  <a:t> be the set corresponding to fake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𝑉𝑖𝑒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𝑤</m:t>
                        </m:r>
                      </m:e>
                      <m:sub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𝑆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sub>
                    </m:sSub>
                    <m:r>
                      <a:rPr lang="en-US" b="0" i="1" smtClean="0">
                        <a:latin typeface="Cambria Math"/>
                      </a:rPr>
                      <m:t>.</m:t>
                    </m:r>
                  </m:oMath>
                </a14:m>
                <a:endParaRPr lang="en-US" dirty="0" smtClean="0"/>
              </a:p>
              <a:p>
                <a:r>
                  <a:rPr lang="en-US" dirty="0" smtClean="0">
                    <a:solidFill>
                      <a:srgbClr val="FF0000"/>
                    </a:solidFill>
                  </a:rPr>
                  <a:t>“Claim”</a:t>
                </a:r>
                <a:r>
                  <a:rPr lang="en-US" dirty="0" smtClean="0"/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Q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⊆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endParaRPr lang="en-US" b="0" dirty="0" smtClean="0"/>
              </a:p>
              <a:p>
                <a:r>
                  <a:rPr lang="en-US" dirty="0" smtClean="0"/>
                  <a:t>Therefore, in order to change distribution over Receiver’s view, queries must be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removed </a:t>
                </a:r>
                <a:r>
                  <a:rPr lang="en-US" dirty="0" smtClean="0"/>
                  <a:t>each time.</a:t>
                </a:r>
              </a:p>
              <a:p>
                <a:r>
                  <a:rPr lang="en-US" dirty="0" smtClean="0"/>
                  <a:t>There are at most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poly number of queries</a:t>
                </a:r>
                <a:r>
                  <a:rPr lang="en-US" dirty="0" smtClean="0"/>
                  <a:t> in real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 </m:t>
                    </m:r>
                  </m:oMath>
                </a14:m>
                <a:r>
                  <a:rPr lang="en-US" dirty="0" smtClean="0"/>
                  <a:t> so deny can be run at most a polynomial number of times before it fails.</a:t>
                </a:r>
                <a:r>
                  <a:rPr lang="en-US" dirty="0"/>
                  <a:t> </a:t>
                </a:r>
                <a:r>
                  <a:rPr lang="en-US" dirty="0" smtClean="0"/>
                  <a:t> So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cannot</a:t>
                </a:r>
                <a:r>
                  <a:rPr lang="en-US" dirty="0" smtClean="0"/>
                  <a:t> get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super-polynomial security</a:t>
                </a:r>
                <a:r>
                  <a:rPr lang="en-US" dirty="0" smtClean="0"/>
                  <a:t>.</a:t>
                </a:r>
              </a:p>
              <a:p>
                <a:r>
                  <a:rPr lang="en-US" dirty="0" smtClean="0">
                    <a:solidFill>
                      <a:srgbClr val="FF0000"/>
                    </a:solidFill>
                  </a:rPr>
                  <a:t>“Claim”</a:t>
                </a:r>
                <a:r>
                  <a:rPr lang="en-US" dirty="0" smtClean="0"/>
                  <a:t>:  Intuitively, this is what happens in [CDNO97] construction.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447800"/>
                <a:ext cx="8458200" cy="5029200"/>
              </a:xfrm>
              <a:blipFill rotWithShape="1">
                <a:blip r:embed="rId2"/>
                <a:stretch>
                  <a:fillRect l="-1153" t="-15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23628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ounded Rectangle 22"/>
              <p:cNvSpPr/>
              <p:nvPr/>
            </p:nvSpPr>
            <p:spPr>
              <a:xfrm>
                <a:off x="685800" y="5486400"/>
                <a:ext cx="7924800" cy="91440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Decrypt:  Decrypt 12n </a:t>
                </a:r>
                <a:r>
                  <a:rPr lang="en-US" dirty="0" err="1" smtClean="0"/>
                  <a:t>ciphertexts</a:t>
                </a:r>
                <a:r>
                  <a:rPr lang="en-US" dirty="0" smtClean="0"/>
                  <a:t>.  If they all output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0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𝑘</m:t>
                        </m:r>
                      </m:sup>
                    </m:sSup>
                  </m:oMath>
                </a14:m>
                <a:r>
                  <a:rPr lang="en-US" dirty="0" smtClean="0"/>
                  <a:t>, output 0.</a:t>
                </a:r>
              </a:p>
              <a:p>
                <a:pPr algn="ctr"/>
                <a:r>
                  <a:rPr lang="en-US" dirty="0" smtClean="0"/>
                  <a:t>Otherwise, compute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𝑐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dirty="0" smtClean="0"/>
                  <a:t> and decrypt to get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𝑟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dirty="0" smtClean="0"/>
                  <a:t>.  Output 1.</a:t>
                </a:r>
                <a:endParaRPr lang="en-US" dirty="0"/>
              </a:p>
            </p:txBody>
          </p:sp>
        </mc:Choice>
        <mc:Fallback xmlns="">
          <p:sp>
            <p:nvSpPr>
              <p:cNvPr id="23" name="Rounded 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5486400"/>
                <a:ext cx="7924800" cy="914400"/>
              </a:xfrm>
              <a:prstGeom prst="round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19201"/>
                <a:ext cx="8229600" cy="914399"/>
              </a:xfrm>
            </p:spPr>
            <p:txBody>
              <a:bodyPr>
                <a:normAutofit/>
              </a:bodyPr>
              <a:lstStyle/>
              <a:p>
                <a:r>
                  <a:rPr lang="en-US" sz="2400" dirty="0" smtClean="0"/>
                  <a:t>“Claim” is false!  It </a:t>
                </a:r>
                <a:r>
                  <a:rPr lang="en-US" sz="2400" dirty="0" smtClean="0">
                    <a:solidFill>
                      <a:srgbClr val="FF0000"/>
                    </a:solidFill>
                  </a:rPr>
                  <a:t>is</a:t>
                </a:r>
                <a:r>
                  <a:rPr lang="en-US" sz="2400" dirty="0" smtClean="0"/>
                  <a:t> possible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sz="24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/>
                              </a:rPr>
                              <m:t>𝑄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en-US" sz="2400" b="0" i="1" smtClean="0">
                            <a:latin typeface="Cambria Math"/>
                          </a:rPr>
                          <m:t>∖</m:t>
                        </m:r>
                        <m:r>
                          <a:rPr lang="en-US" sz="2400" b="0" i="1" smtClean="0">
                            <a:latin typeface="Cambria Math"/>
                          </a:rPr>
                          <m:t>𝑄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sz="2400" b="0" i="1" smtClean="0">
                        <a:latin typeface="Cambria Math"/>
                      </a:rPr>
                      <m:t>≠∅</m:t>
                    </m:r>
                  </m:oMath>
                </a14:m>
                <a:r>
                  <a:rPr lang="en-US" sz="2400" dirty="0" smtClean="0"/>
                  <a:t>.</a:t>
                </a:r>
              </a:p>
              <a:p>
                <a:r>
                  <a:rPr lang="en-US" sz="2400" dirty="0" smtClean="0"/>
                  <a:t>Toy Example:</a:t>
                </a:r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19201"/>
                <a:ext cx="8229600" cy="914399"/>
              </a:xfrm>
              <a:blipFill rotWithShape="1">
                <a:blip r:embed="rId3"/>
                <a:stretch>
                  <a:fillRect l="-963" t="-5333"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685800" y="2743200"/>
                <a:ext cx="1066800" cy="6858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𝐸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latin typeface="Cambria Math"/>
                        </a:rPr>
                        <m:t>𝑝𝑘</m:t>
                      </m:r>
                      <m:r>
                        <a:rPr lang="en-US" b="0" i="1" smtClean="0">
                          <a:latin typeface="Cambria Math"/>
                        </a:rPr>
                        <m:t>,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0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𝑘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2743200"/>
                <a:ext cx="1066800" cy="685800"/>
              </a:xfrm>
              <a:prstGeom prst="rect">
                <a:avLst/>
              </a:prstGeom>
              <a:blipFill rotWithShape="1">
                <a:blip r:embed="rId4"/>
                <a:stretch>
                  <a:fillRect l="-2793" r="-11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533400" y="2286000"/>
            <a:ext cx="563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To encrypt a 0:</a:t>
            </a:r>
            <a:endParaRPr lang="en-US" dirty="0"/>
          </a:p>
        </p:txBody>
      </p:sp>
      <p:sp>
        <p:nvSpPr>
          <p:cNvPr id="11" name="Left Brace 10"/>
          <p:cNvSpPr/>
          <p:nvPr/>
        </p:nvSpPr>
        <p:spPr>
          <a:xfrm rot="5400000">
            <a:off x="5086350" y="-933450"/>
            <a:ext cx="685800" cy="6362700"/>
          </a:xfrm>
          <a:prstGeom prst="leftBrac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5486400" y="1840468"/>
            <a:ext cx="2038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12n encryptions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1905000" y="2743200"/>
                <a:ext cx="1066800" cy="6858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𝐸</m:t>
                      </m:r>
                      <m:r>
                        <a:rPr lang="en-US" i="1">
                          <a:latin typeface="Cambria Math"/>
                        </a:rPr>
                        <m:t>(</m:t>
                      </m:r>
                      <m:r>
                        <a:rPr lang="en-US" i="1">
                          <a:latin typeface="Cambria Math"/>
                        </a:rPr>
                        <m:t>𝑝𝑘</m:t>
                      </m:r>
                      <m:r>
                        <a:rPr lang="en-US" i="1">
                          <a:latin typeface="Cambria Math"/>
                        </a:rPr>
                        <m:t>,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0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𝑘</m:t>
                          </m:r>
                        </m:sup>
                      </m:sSup>
                      <m:r>
                        <a:rPr lang="en-US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2743200"/>
                <a:ext cx="1066800" cy="685800"/>
              </a:xfrm>
              <a:prstGeom prst="rect">
                <a:avLst/>
              </a:prstGeom>
              <a:blipFill rotWithShape="1">
                <a:blip r:embed="rId4"/>
                <a:stretch>
                  <a:fillRect l="-2793" r="-11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6324600" y="2743200"/>
                <a:ext cx="1066800" cy="6858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𝐸</m:t>
                      </m:r>
                      <m:r>
                        <a:rPr lang="en-US" i="1">
                          <a:latin typeface="Cambria Math"/>
                        </a:rPr>
                        <m:t>(</m:t>
                      </m:r>
                      <m:r>
                        <a:rPr lang="en-US" i="1">
                          <a:latin typeface="Cambria Math"/>
                        </a:rPr>
                        <m:t>𝑝𝑘</m:t>
                      </m:r>
                      <m:r>
                        <a:rPr lang="en-US" i="1">
                          <a:latin typeface="Cambria Math"/>
                        </a:rPr>
                        <m:t>,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0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𝑘</m:t>
                          </m:r>
                        </m:sup>
                      </m:sSup>
                      <m:r>
                        <a:rPr lang="en-US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4600" y="2743200"/>
                <a:ext cx="1066800" cy="685800"/>
              </a:xfrm>
              <a:prstGeom prst="rect">
                <a:avLst/>
              </a:prstGeom>
              <a:blipFill rotWithShape="1">
                <a:blip r:embed="rId4"/>
                <a:stretch>
                  <a:fillRect l="-2793" r="-11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7543800" y="2743200"/>
                <a:ext cx="1066800" cy="6858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𝐸</m:t>
                      </m:r>
                      <m:r>
                        <a:rPr lang="en-US" i="1">
                          <a:latin typeface="Cambria Math"/>
                        </a:rPr>
                        <m:t>(</m:t>
                      </m:r>
                      <m:r>
                        <a:rPr lang="en-US" i="1">
                          <a:latin typeface="Cambria Math"/>
                        </a:rPr>
                        <m:t>𝑝𝑘</m:t>
                      </m:r>
                      <m:r>
                        <a:rPr lang="en-US" i="1">
                          <a:latin typeface="Cambria Math"/>
                        </a:rPr>
                        <m:t>,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0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𝑘</m:t>
                          </m:r>
                        </m:sup>
                      </m:sSup>
                      <m:r>
                        <a:rPr lang="en-US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3800" y="2743200"/>
                <a:ext cx="1066800" cy="685800"/>
              </a:xfrm>
              <a:prstGeom prst="rect">
                <a:avLst/>
              </a:prstGeom>
              <a:blipFill rotWithShape="1">
                <a:blip r:embed="rId4"/>
                <a:stretch>
                  <a:fillRect l="-2793" r="-11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685800" y="4572000"/>
                <a:ext cx="1066800" cy="6858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𝐸</m:t>
                      </m:r>
                      <m:r>
                        <a:rPr lang="en-US" i="1">
                          <a:latin typeface="Cambria Math"/>
                        </a:rPr>
                        <m:t>(</m:t>
                      </m:r>
                      <m:r>
                        <a:rPr lang="en-US" i="1">
                          <a:latin typeface="Cambria Math"/>
                        </a:rPr>
                        <m:t>𝑝𝑘</m:t>
                      </m:r>
                      <m:r>
                        <a:rPr lang="en-US" i="1">
                          <a:latin typeface="Cambria Math"/>
                        </a:rPr>
                        <m:t>,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0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𝑘</m:t>
                          </m:r>
                        </m:sup>
                      </m:sSup>
                      <m:r>
                        <a:rPr lang="en-US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4572000"/>
                <a:ext cx="1066800" cy="685800"/>
              </a:xfrm>
              <a:prstGeom prst="rect">
                <a:avLst/>
              </a:prstGeom>
              <a:blipFill rotWithShape="1">
                <a:blip r:embed="rId4"/>
                <a:stretch>
                  <a:fillRect l="-2793" r="-11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33400" y="3810000"/>
                <a:ext cx="61722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To encrypt a 1:</a:t>
                </a:r>
              </a:p>
              <a:p>
                <a:r>
                  <a:rPr lang="en-US" dirty="0" smtClean="0"/>
                  <a:t>Compute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𝑐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∗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𝐹</m:t>
                    </m:r>
                    <m:r>
                      <a:rPr lang="en-US" b="0" i="1" smtClean="0">
                        <a:latin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</a:rPr>
                      <m:t>𝑝𝑘</m:t>
                    </m:r>
                    <m:r>
                      <a:rPr lang="en-US" b="0" i="1" smtClean="0">
                        <a:latin typeface="Cambria Math"/>
                      </a:rPr>
                      <m:t>,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𝑟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∗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dirty="0" smtClean="0"/>
                  <a:t>;  Say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𝑐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∗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=01. . .10</m:t>
                    </m:r>
                    <m:r>
                      <a:rPr lang="en-US" b="0" i="0" smtClean="0">
                        <a:latin typeface="Cambria Math"/>
                      </a:rPr>
                      <m:t>, </m:t>
                    </m:r>
                  </m:oMath>
                </a14:m>
                <a:r>
                  <a:rPr lang="en-US" dirty="0" smtClean="0"/>
                  <a:t>length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12</m:t>
                    </m:r>
                    <m:r>
                      <a:rPr lang="en-US" b="0" i="1" smtClean="0">
                        <a:latin typeface="Cambria Math"/>
                      </a:rPr>
                      <m:t>𝑛</m:t>
                    </m:r>
                  </m:oMath>
                </a14:m>
                <a:r>
                  <a:rPr lang="en-US" dirty="0" smtClean="0"/>
                  <a:t> bits.</a:t>
                </a:r>
                <a:endParaRPr lang="en-US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3810000"/>
                <a:ext cx="6172200" cy="646331"/>
              </a:xfrm>
              <a:prstGeom prst="rect">
                <a:avLst/>
              </a:prstGeom>
              <a:blipFill rotWithShape="1">
                <a:blip r:embed="rId5"/>
                <a:stretch>
                  <a:fillRect l="-889" t="-4717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ectangle 17"/>
          <p:cNvSpPr/>
          <p:nvPr/>
        </p:nvSpPr>
        <p:spPr>
          <a:xfrm>
            <a:off x="1905000" y="4572000"/>
            <a:ext cx="1066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Obliv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6324600" y="4572000"/>
            <a:ext cx="1066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Obliv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7543800" y="4572000"/>
                <a:ext cx="1066800" cy="6858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𝐸</m:t>
                      </m:r>
                      <m:r>
                        <a:rPr lang="en-US" i="1">
                          <a:latin typeface="Cambria Math"/>
                        </a:rPr>
                        <m:t>(</m:t>
                      </m:r>
                      <m:r>
                        <a:rPr lang="en-US" i="1">
                          <a:latin typeface="Cambria Math"/>
                        </a:rPr>
                        <m:t>𝑝𝑘</m:t>
                      </m:r>
                      <m:r>
                        <a:rPr lang="en-US" i="1">
                          <a:latin typeface="Cambria Math"/>
                        </a:rPr>
                        <m:t>,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0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𝑘</m:t>
                          </m:r>
                        </m:sup>
                      </m:sSup>
                      <m:r>
                        <a:rPr lang="en-US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3800" y="4572000"/>
                <a:ext cx="1066800" cy="685800"/>
              </a:xfrm>
              <a:prstGeom prst="rect">
                <a:avLst/>
              </a:prstGeom>
              <a:blipFill rotWithShape="1">
                <a:blip r:embed="rId4"/>
                <a:stretch>
                  <a:fillRect l="-2793" r="-11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ounded Rectangle 21"/>
              <p:cNvSpPr/>
              <p:nvPr/>
            </p:nvSpPr>
            <p:spPr>
              <a:xfrm>
                <a:off x="685800" y="5486400"/>
                <a:ext cx="7924800" cy="91440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Note: In 0 case, intersection queries will consist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0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𝑘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;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 smtClean="0"/>
                  <a:t>.</a:t>
                </a:r>
              </a:p>
              <a:p>
                <a:pPr algn="ctr"/>
                <a:r>
                  <a:rPr lang="en-US" dirty="0" smtClean="0"/>
                  <a:t>In 1 case, intersection queries will contain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𝑟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dirty="0" smtClean="0"/>
                  <a:t>.</a:t>
                </a:r>
                <a:endParaRPr lang="en-US" dirty="0"/>
              </a:p>
            </p:txBody>
          </p:sp>
        </mc:Choice>
        <mc:Fallback xmlns="">
          <p:sp>
            <p:nvSpPr>
              <p:cNvPr id="22" name="Rounded 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5486400"/>
                <a:ext cx="7924800" cy="914400"/>
              </a:xfrm>
              <a:prstGeom prst="round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39216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3" grpId="0" build="p"/>
      <p:bldP spid="6" grpId="0" animBg="1"/>
      <p:bldP spid="10" grpId="0"/>
      <p:bldP spid="11" grpId="0" animBg="1"/>
      <p:bldP spid="12" grpId="0"/>
      <p:bldP spid="13" grpId="0" animBg="1"/>
      <p:bldP spid="14" grpId="0" animBg="1"/>
      <p:bldP spid="15" grpId="0" animBg="1"/>
      <p:bldP spid="16" grpId="0" animBg="1"/>
      <p:bldP spid="17" grpId="0"/>
      <p:bldP spid="18" grpId="0" animBg="1"/>
      <p:bldP spid="19" grpId="0" animBg="1"/>
      <p:bldP spid="20" grpId="0" animBg="1"/>
      <p:bldP spid="2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19201"/>
                <a:ext cx="8229600" cy="914399"/>
              </a:xfrm>
            </p:spPr>
            <p:txBody>
              <a:bodyPr>
                <a:normAutofit/>
              </a:bodyPr>
              <a:lstStyle/>
              <a:p>
                <a:r>
                  <a:rPr lang="en-US" sz="2400" dirty="0" smtClean="0"/>
                  <a:t>“Claim” is false!  It </a:t>
                </a:r>
                <a:r>
                  <a:rPr lang="en-US" sz="2400" dirty="0" smtClean="0">
                    <a:solidFill>
                      <a:srgbClr val="FF0000"/>
                    </a:solidFill>
                  </a:rPr>
                  <a:t>is</a:t>
                </a:r>
                <a:r>
                  <a:rPr lang="en-US" sz="2400" dirty="0" smtClean="0"/>
                  <a:t> possible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sz="24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/>
                              </a:rPr>
                              <m:t>𝑄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en-US" sz="2400" b="0" i="1" smtClean="0">
                            <a:latin typeface="Cambria Math"/>
                          </a:rPr>
                          <m:t>∖</m:t>
                        </m:r>
                        <m:r>
                          <a:rPr lang="en-US" sz="2400" b="0" i="1" smtClean="0">
                            <a:latin typeface="Cambria Math"/>
                          </a:rPr>
                          <m:t>𝑄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sz="2400" b="0" i="1" smtClean="0">
                        <a:latin typeface="Cambria Math"/>
                      </a:rPr>
                      <m:t>≠∅</m:t>
                    </m:r>
                  </m:oMath>
                </a14:m>
                <a:r>
                  <a:rPr lang="en-US" sz="2400" dirty="0" smtClean="0"/>
                  <a:t>.</a:t>
                </a:r>
              </a:p>
              <a:p>
                <a:r>
                  <a:rPr lang="en-US" sz="2400" dirty="0" smtClean="0"/>
                  <a:t>Toy Example:</a:t>
                </a:r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19201"/>
                <a:ext cx="8229600" cy="914399"/>
              </a:xfrm>
              <a:blipFill rotWithShape="1">
                <a:blip r:embed="rId2"/>
                <a:stretch>
                  <a:fillRect l="-963" t="-5333"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685800" y="3048000"/>
                <a:ext cx="1066800" cy="6858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𝐸</m:t>
                      </m:r>
                      <m:r>
                        <a:rPr lang="en-US" i="1">
                          <a:latin typeface="Cambria Math"/>
                        </a:rPr>
                        <m:t>(</m:t>
                      </m:r>
                      <m:r>
                        <a:rPr lang="en-US" i="1">
                          <a:latin typeface="Cambria Math"/>
                        </a:rPr>
                        <m:t>𝑝𝑘</m:t>
                      </m:r>
                      <m:r>
                        <a:rPr lang="en-US" i="1">
                          <a:latin typeface="Cambria Math"/>
                        </a:rPr>
                        <m:t>,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0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𝑘</m:t>
                          </m:r>
                        </m:sup>
                      </m:sSup>
                      <m:r>
                        <a:rPr lang="en-US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3048000"/>
                <a:ext cx="1066800" cy="685800"/>
              </a:xfrm>
              <a:prstGeom prst="rect">
                <a:avLst/>
              </a:prstGeom>
              <a:blipFill rotWithShape="1">
                <a:blip r:embed="rId3"/>
                <a:stretch>
                  <a:fillRect l="-2793" r="-11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533400" y="2286000"/>
            <a:ext cx="731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Can claim an encryption of 0 is an encryption of 1:</a:t>
            </a:r>
          </a:p>
          <a:p>
            <a:r>
              <a:rPr lang="en-US" dirty="0" smtClean="0"/>
              <a:t>In the process will add an arbitrary query to set of intersection queries.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1905000" y="3048000"/>
                <a:ext cx="1066800" cy="6858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𝐸</m:t>
                      </m:r>
                      <m:r>
                        <a:rPr lang="en-US" i="1">
                          <a:latin typeface="Cambria Math"/>
                        </a:rPr>
                        <m:t>(</m:t>
                      </m:r>
                      <m:r>
                        <a:rPr lang="en-US" i="1">
                          <a:latin typeface="Cambria Math"/>
                        </a:rPr>
                        <m:t>𝑝𝑘</m:t>
                      </m:r>
                      <m:r>
                        <a:rPr lang="en-US" i="1">
                          <a:latin typeface="Cambria Math"/>
                        </a:rPr>
                        <m:t>,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0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𝑘</m:t>
                          </m:r>
                        </m:sup>
                      </m:sSup>
                      <m:r>
                        <a:rPr lang="en-US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3048000"/>
                <a:ext cx="1066800" cy="685800"/>
              </a:xfrm>
              <a:prstGeom prst="rect">
                <a:avLst/>
              </a:prstGeom>
              <a:blipFill rotWithShape="1">
                <a:blip r:embed="rId3"/>
                <a:stretch>
                  <a:fillRect l="-2793" r="-11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6324600" y="3048000"/>
                <a:ext cx="1066800" cy="6858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𝐸</m:t>
                      </m:r>
                      <m:r>
                        <a:rPr lang="en-US" i="1">
                          <a:latin typeface="Cambria Math"/>
                        </a:rPr>
                        <m:t>(</m:t>
                      </m:r>
                      <m:r>
                        <a:rPr lang="en-US" i="1">
                          <a:latin typeface="Cambria Math"/>
                        </a:rPr>
                        <m:t>𝑝𝑘</m:t>
                      </m:r>
                      <m:r>
                        <a:rPr lang="en-US" i="1">
                          <a:latin typeface="Cambria Math"/>
                        </a:rPr>
                        <m:t>,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0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𝑘</m:t>
                          </m:r>
                        </m:sup>
                      </m:sSup>
                      <m:r>
                        <a:rPr lang="en-US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4600" y="3048000"/>
                <a:ext cx="1066800" cy="685800"/>
              </a:xfrm>
              <a:prstGeom prst="rect">
                <a:avLst/>
              </a:prstGeom>
              <a:blipFill rotWithShape="1">
                <a:blip r:embed="rId3"/>
                <a:stretch>
                  <a:fillRect l="-2793" r="-11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7543800" y="3048000"/>
                <a:ext cx="1066800" cy="6858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𝐸</m:t>
                      </m:r>
                      <m:r>
                        <a:rPr lang="en-US" i="1">
                          <a:latin typeface="Cambria Math"/>
                        </a:rPr>
                        <m:t>(</m:t>
                      </m:r>
                      <m:r>
                        <a:rPr lang="en-US" i="1">
                          <a:latin typeface="Cambria Math"/>
                        </a:rPr>
                        <m:t>𝑝𝑘</m:t>
                      </m:r>
                      <m:r>
                        <a:rPr lang="en-US" i="1">
                          <a:latin typeface="Cambria Math"/>
                        </a:rPr>
                        <m:t>,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0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𝑘</m:t>
                          </m:r>
                        </m:sup>
                      </m:sSup>
                      <m:r>
                        <a:rPr lang="en-US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3800" y="3048000"/>
                <a:ext cx="1066800" cy="685800"/>
              </a:xfrm>
              <a:prstGeom prst="rect">
                <a:avLst/>
              </a:prstGeom>
              <a:blipFill rotWithShape="1">
                <a:blip r:embed="rId3"/>
                <a:stretch>
                  <a:fillRect l="-2793" r="-11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685800" y="4572000"/>
                <a:ext cx="1066800" cy="6858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𝐸</m:t>
                      </m:r>
                      <m:r>
                        <a:rPr lang="en-US" i="1">
                          <a:latin typeface="Cambria Math"/>
                        </a:rPr>
                        <m:t>(</m:t>
                      </m:r>
                      <m:r>
                        <a:rPr lang="en-US" i="1">
                          <a:latin typeface="Cambria Math"/>
                        </a:rPr>
                        <m:t>𝑝𝑘</m:t>
                      </m:r>
                      <m:r>
                        <a:rPr lang="en-US" i="1">
                          <a:latin typeface="Cambria Math"/>
                        </a:rPr>
                        <m:t>,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0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𝑘</m:t>
                          </m:r>
                        </m:sup>
                      </m:sSup>
                      <m:r>
                        <a:rPr lang="en-US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4572000"/>
                <a:ext cx="1066800" cy="685800"/>
              </a:xfrm>
              <a:prstGeom prst="rect">
                <a:avLst/>
              </a:prstGeom>
              <a:blipFill rotWithShape="1">
                <a:blip r:embed="rId3"/>
                <a:stretch>
                  <a:fillRect l="-2793" r="-11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33400" y="3952652"/>
                <a:ext cx="5638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Compute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𝑐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∗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𝐹</m:t>
                    </m:r>
                    <m:r>
                      <a:rPr lang="en-US" b="0" i="1" smtClean="0">
                        <a:latin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</a:rPr>
                      <m:t>𝑝𝑘</m:t>
                    </m:r>
                    <m:r>
                      <a:rPr lang="en-US" b="0" i="1" smtClean="0">
                        <a:latin typeface="Cambria Math"/>
                      </a:rPr>
                      <m:t>, 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𝑟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∗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dirty="0" smtClean="0"/>
                  <a:t>;  Say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𝑐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∗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=01. . .10</m:t>
                    </m:r>
                  </m:oMath>
                </a14:m>
                <a:r>
                  <a:rPr lang="en-US" dirty="0" smtClean="0"/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3952652"/>
                <a:ext cx="5638800" cy="369332"/>
              </a:xfrm>
              <a:prstGeom prst="rect">
                <a:avLst/>
              </a:prstGeom>
              <a:blipFill rotWithShape="1">
                <a:blip r:embed="rId4"/>
                <a:stretch>
                  <a:fillRect l="-973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ectangle 17"/>
          <p:cNvSpPr/>
          <p:nvPr/>
        </p:nvSpPr>
        <p:spPr>
          <a:xfrm>
            <a:off x="1905000" y="4572000"/>
            <a:ext cx="1066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Obliv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6324600" y="4572000"/>
            <a:ext cx="1066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Obliv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7543800" y="4572000"/>
                <a:ext cx="1066800" cy="6858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𝐸</m:t>
                      </m:r>
                      <m:r>
                        <a:rPr lang="en-US" i="1">
                          <a:latin typeface="Cambria Math"/>
                        </a:rPr>
                        <m:t>(</m:t>
                      </m:r>
                      <m:r>
                        <a:rPr lang="en-US" i="1">
                          <a:latin typeface="Cambria Math"/>
                        </a:rPr>
                        <m:t>𝑝𝑘</m:t>
                      </m:r>
                      <m:r>
                        <a:rPr lang="en-US" i="1">
                          <a:latin typeface="Cambria Math"/>
                        </a:rPr>
                        <m:t>,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0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𝑘</m:t>
                          </m:r>
                        </m:sup>
                      </m:sSup>
                      <m:r>
                        <a:rPr lang="en-US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3800" y="4572000"/>
                <a:ext cx="1066800" cy="685800"/>
              </a:xfrm>
              <a:prstGeom prst="rect">
                <a:avLst/>
              </a:prstGeom>
              <a:blipFill rotWithShape="1">
                <a:blip r:embed="rId3"/>
                <a:stretch>
                  <a:fillRect l="-2793" r="-11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ounded Rectangle 4"/>
              <p:cNvSpPr/>
              <p:nvPr/>
            </p:nvSpPr>
            <p:spPr>
              <a:xfrm>
                <a:off x="685800" y="5562600"/>
                <a:ext cx="8229600" cy="114300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Note: Intersection queries now include,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𝑟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dirty="0" smtClean="0"/>
                  <a:t>.</a:t>
                </a:r>
                <a:endParaRPr lang="en-US" dirty="0"/>
              </a:p>
            </p:txBody>
          </p:sp>
        </mc:Choice>
        <mc:Fallback xmlns="">
          <p:sp>
            <p:nvSpPr>
              <p:cNvPr id="5" name="Rounded 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5562600"/>
                <a:ext cx="8229600" cy="1143000"/>
              </a:xfrm>
              <a:prstGeom prst="round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49841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3" grpId="0" animBg="1"/>
      <p:bldP spid="14" grpId="0" animBg="1"/>
      <p:bldP spid="15" grpId="0" animBg="1"/>
      <p:bldP spid="16" grpId="0" animBg="1"/>
      <p:bldP spid="17" grpId="0"/>
      <p:bldP spid="18" grpId="0" animBg="1"/>
      <p:bldP spid="19" grpId="0" animBg="1"/>
      <p:bldP spid="20" grpId="0" animBg="1"/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Proof Intuition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458200" cy="4525963"/>
              </a:xfrm>
            </p:spPr>
            <p:txBody>
              <a:bodyPr>
                <a:normAutofit/>
              </a:bodyPr>
              <a:lstStyle/>
              <a:p>
                <a:pPr marL="342900" lvl="1" indent="-342900">
                  <a:buFont typeface="Arial" panose="020B0604020202020204" pitchFamily="34" charset="0"/>
                  <a:buChar char="•"/>
                </a:pPr>
                <a:r>
                  <a:rPr lang="en-US" sz="3200" dirty="0" smtClean="0"/>
                  <a:t>Main technical part of proof is to deal with the case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>
                            <a:latin typeface="Cambria Math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sz="32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3200" i="1">
                                <a:latin typeface="Cambria Math"/>
                              </a:rPr>
                              <m:t>𝑄</m:t>
                            </m:r>
                          </m:e>
                          <m:sub>
                            <m:r>
                              <a:rPr lang="en-US" sz="3200" i="1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en-US" sz="3200" i="1">
                            <a:latin typeface="Cambria Math"/>
                          </a:rPr>
                          <m:t>∖</m:t>
                        </m:r>
                        <m:r>
                          <a:rPr lang="en-US" sz="3200" i="1">
                            <a:latin typeface="Cambria Math"/>
                          </a:rPr>
                          <m:t>𝑄</m:t>
                        </m:r>
                      </m:e>
                      <m:sub>
                        <m:r>
                          <a:rPr lang="en-US" sz="3200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sz="3200" i="1">
                        <a:latin typeface="Cambria Math"/>
                      </a:rPr>
                      <m:t>≠∅</m:t>
                    </m:r>
                  </m:oMath>
                </a14:m>
                <a:r>
                  <a:rPr lang="en-US" sz="3200" dirty="0" smtClean="0"/>
                  <a:t>.</a:t>
                </a:r>
              </a:p>
              <a:p>
                <a:r>
                  <a:rPr lang="en-US" dirty="0" smtClean="0"/>
                  <a:t>Use an information compression argument to show that </a:t>
                </a:r>
                <a:r>
                  <a:rPr lang="en-US" dirty="0" err="1" smtClean="0"/>
                  <a:t>w.h.p</a:t>
                </a:r>
                <a:r>
                  <a:rPr lang="en-US" dirty="0" smtClean="0"/>
                  <a:t>. over choice of oracle, we cannot have a sequence of openings with too many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new</a:t>
                </a:r>
                <a:r>
                  <a:rPr lang="en-US" dirty="0" smtClean="0"/>
                  <a:t> queries.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458200" cy="4525963"/>
              </a:xfrm>
              <a:blipFill rotWithShape="1">
                <a:blip r:embed="rId2"/>
                <a:stretch>
                  <a:fillRect l="-1585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69766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Proof Intuition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20000"/>
              </a:bodyPr>
              <a:lstStyle/>
              <a:p>
                <a:r>
                  <a:rPr lang="en-US" dirty="0" smtClean="0"/>
                  <a:t>Since Eve makes a polynomial number of queries:  Can </a:t>
                </a:r>
                <a:r>
                  <a:rPr lang="en-US" dirty="0"/>
                  <a:t>encode a sequence of openings with a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short</a:t>
                </a:r>
                <a:r>
                  <a:rPr lang="en-US" dirty="0" smtClean="0"/>
                  <a:t> </a:t>
                </a:r>
                <a:r>
                  <a:rPr lang="en-US" dirty="0"/>
                  <a:t>string.  So total possible number of encodings is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small</a:t>
                </a:r>
                <a:r>
                  <a:rPr lang="en-US" dirty="0" smtClean="0"/>
                  <a:t>.</a:t>
                </a:r>
              </a:p>
              <a:p>
                <a:pPr lvl="1"/>
                <a:r>
                  <a:rPr lang="en-US" dirty="0" smtClean="0"/>
                  <a:t>Intuition:  To encode a query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𝑞</m:t>
                    </m:r>
                    <m:r>
                      <a:rPr lang="en-US" i="1" dirty="0" smtClean="0">
                        <a:latin typeface="Cambria Math"/>
                      </a:rPr>
                      <m:t>∈</m:t>
                    </m:r>
                    <m:sSub>
                      <m:sSubPr>
                        <m:ctrlPr>
                          <a:rPr lang="en-US" b="0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/>
                          </a:rPr>
                          <m:t>𝑄</m:t>
                        </m:r>
                      </m:e>
                      <m:sub>
                        <m:r>
                          <a:rPr lang="en-US" b="0" i="1" dirty="0" smtClean="0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 smtClean="0"/>
                  <a:t>, use its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index</a:t>
                </a:r>
                <a:r>
                  <a:rPr lang="en-US" dirty="0" smtClean="0"/>
                  <a:t> in the Eve algorithm.</a:t>
                </a:r>
              </a:p>
              <a:p>
                <a:r>
                  <a:rPr lang="en-US" dirty="0" smtClean="0"/>
                  <a:t>For </a:t>
                </a:r>
                <a:r>
                  <a:rPr lang="en-US" dirty="0"/>
                  <a:t>a </a:t>
                </a:r>
                <a:r>
                  <a:rPr lang="en-US" dirty="0">
                    <a:solidFill>
                      <a:srgbClr val="FF0000"/>
                    </a:solidFill>
                  </a:rPr>
                  <a:t>fixed</a:t>
                </a:r>
                <a:r>
                  <a:rPr lang="en-US" dirty="0"/>
                  <a:t> encoding, probability </a:t>
                </a:r>
                <a:r>
                  <a:rPr lang="en-US" dirty="0" smtClean="0"/>
                  <a:t>randomly chosen oracle </a:t>
                </a:r>
                <a:r>
                  <a:rPr lang="en-US" dirty="0"/>
                  <a:t>is consistent with the encoded sequence of openings is </a:t>
                </a:r>
                <a:r>
                  <a:rPr lang="en-US" dirty="0" smtClean="0"/>
                  <a:t>small.</a:t>
                </a:r>
              </a:p>
              <a:p>
                <a:pPr lvl="1"/>
                <a:r>
                  <a:rPr lang="en-US" dirty="0" smtClean="0"/>
                  <a:t>Follows from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property of oracle</a:t>
                </a:r>
                <a:r>
                  <a:rPr lang="en-US" dirty="0" smtClean="0"/>
                  <a:t> that a random string is unlikely to be in image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𝐹</m:t>
                    </m:r>
                    <m:r>
                      <a:rPr lang="en-US" b="0" i="1" smtClean="0">
                        <a:latin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</a:rPr>
                      <m:t>𝑝𝑘</m:t>
                    </m:r>
                    <m:r>
                      <a:rPr lang="en-US" b="0" i="1" smtClean="0">
                        <a:latin typeface="Cambria Math"/>
                      </a:rPr>
                      <m:t>, ∗)</m:t>
                    </m:r>
                  </m:oMath>
                </a14:m>
                <a:r>
                  <a:rPr lang="en-US" dirty="0" smtClean="0"/>
                  <a:t>.</a:t>
                </a:r>
              </a:p>
              <a:p>
                <a:r>
                  <a:rPr lang="en-US" dirty="0" smtClean="0"/>
                  <a:t>Since </a:t>
                </a:r>
                <a:r>
                  <a:rPr lang="en-US" dirty="0"/>
                  <a:t>number of encodings is small, prob. a</a:t>
                </a:r>
                <a:r>
                  <a:rPr lang="en-US" dirty="0" smtClean="0"/>
                  <a:t> randomly chosen oracle </a:t>
                </a:r>
                <a:r>
                  <a:rPr lang="en-US" dirty="0"/>
                  <a:t>is consistent with </a:t>
                </a:r>
                <a:r>
                  <a:rPr lang="en-US" dirty="0">
                    <a:solidFill>
                      <a:srgbClr val="FF0000"/>
                    </a:solidFill>
                  </a:rPr>
                  <a:t>any</a:t>
                </a:r>
                <a:r>
                  <a:rPr lang="en-US" dirty="0"/>
                  <a:t> sequence is small.</a:t>
                </a: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185" t="-2695" r="-5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26348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Extend impossibility result to </a:t>
            </a:r>
            <a:r>
              <a:rPr lang="en-US" dirty="0" smtClean="0">
                <a:solidFill>
                  <a:srgbClr val="FF0000"/>
                </a:solidFill>
              </a:rPr>
              <a:t>trapdoor permutations</a:t>
            </a:r>
            <a:r>
              <a:rPr lang="en-US" dirty="0" smtClean="0"/>
              <a:t>.</a:t>
            </a:r>
          </a:p>
          <a:p>
            <a:r>
              <a:rPr lang="en-US" dirty="0" smtClean="0"/>
              <a:t>Extend impossibility results to </a:t>
            </a:r>
            <a:r>
              <a:rPr lang="en-US" dirty="0" smtClean="0">
                <a:solidFill>
                  <a:srgbClr val="FF0000"/>
                </a:solidFill>
              </a:rPr>
              <a:t>multiple round </a:t>
            </a:r>
            <a:r>
              <a:rPr lang="en-US" dirty="0" smtClean="0"/>
              <a:t>encryption schemes.</a:t>
            </a:r>
          </a:p>
          <a:p>
            <a:r>
              <a:rPr lang="en-US" dirty="0" smtClean="0"/>
              <a:t>Construct sender-deniable public key encryption </a:t>
            </a:r>
            <a:r>
              <a:rPr lang="en-US" dirty="0" smtClean="0">
                <a:solidFill>
                  <a:srgbClr val="FF0000"/>
                </a:solidFill>
              </a:rPr>
              <a:t>without</a:t>
            </a:r>
            <a:r>
              <a:rPr lang="en-US" dirty="0" smtClean="0"/>
              <a:t> relying on </a:t>
            </a:r>
            <a:r>
              <a:rPr lang="en-US" dirty="0" smtClean="0">
                <a:solidFill>
                  <a:srgbClr val="FF0000"/>
                </a:solidFill>
              </a:rPr>
              <a:t>IO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7232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348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Deniable Public Key Encryption</a:t>
            </a:r>
            <a:br>
              <a:rPr lang="en-US" dirty="0" smtClean="0"/>
            </a:br>
            <a:r>
              <a:rPr lang="en-US" dirty="0" smtClean="0"/>
              <a:t>[Canetti, </a:t>
            </a:r>
            <a:r>
              <a:rPr lang="en-US" dirty="0" err="1" smtClean="0"/>
              <a:t>Dwork</a:t>
            </a:r>
            <a:r>
              <a:rPr lang="en-US" dirty="0" smtClean="0"/>
              <a:t>, </a:t>
            </a:r>
            <a:r>
              <a:rPr lang="en-US" dirty="0" err="1" smtClean="0"/>
              <a:t>Naor</a:t>
            </a:r>
            <a:r>
              <a:rPr lang="en-US" dirty="0" smtClean="0"/>
              <a:t>, </a:t>
            </a:r>
            <a:r>
              <a:rPr lang="en-US" dirty="0" err="1" smtClean="0"/>
              <a:t>Ostrovsky</a:t>
            </a:r>
            <a:r>
              <a:rPr lang="en-US" dirty="0" smtClean="0"/>
              <a:t>, 97]</a:t>
            </a:r>
            <a:endParaRPr lang="en-US" dirty="0"/>
          </a:p>
        </p:txBody>
      </p:sp>
      <p:pic>
        <p:nvPicPr>
          <p:cNvPr id="4" name="Picture 2" descr="C:\Users\Dana Dachman-Soled\AppData\Local\Microsoft\Windows\Temporary Internet Files\Content.IE5\5FFH6J7X\MC90038919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2133600"/>
            <a:ext cx="1600778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Dana Dachman-Soled\AppData\Local\Microsoft\Windows\Temporary Internet Files\Content.IE5\5FFH6J7X\MC90038919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022" y="2133600"/>
            <a:ext cx="1600778" cy="1143000"/>
          </a:xfrm>
          <a:prstGeom prst="rect">
            <a:avLst/>
          </a:prstGeom>
          <a:noFill/>
          <a:scene3d>
            <a:camera prst="orthographicFront">
              <a:rot lat="0" lon="1080000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33400" y="34290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Sender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248400" y="34290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Receiver</a:t>
            </a:r>
            <a:endParaRPr lang="en-US" b="1" dirty="0"/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3124200" y="2705100"/>
            <a:ext cx="2819400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733800" y="2286000"/>
                <a:ext cx="1447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𝑝𝑘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2286000"/>
                <a:ext cx="1447800" cy="369332"/>
              </a:xfrm>
              <a:prstGeom prst="rect">
                <a:avLst/>
              </a:prstGeom>
              <a:blipFill rotWithShape="1">
                <a:blip r:embed="rId3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Arrow Connector 9"/>
          <p:cNvCxnSpPr/>
          <p:nvPr/>
        </p:nvCxnSpPr>
        <p:spPr>
          <a:xfrm>
            <a:off x="3124200" y="3429000"/>
            <a:ext cx="2819400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657600" y="3059668"/>
                <a:ext cx="1828800" cy="3907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𝑐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𝐸𝑛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𝑐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𝑝𝑘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latin typeface="Cambria Math"/>
                        </a:rPr>
                        <m:t>𝑚</m:t>
                      </m:r>
                      <m:r>
                        <a:rPr lang="en-US" b="0" i="1" smtClean="0">
                          <a:latin typeface="Cambria Math"/>
                        </a:rPr>
                        <m:t>;</m:t>
                      </m:r>
                      <m:r>
                        <a:rPr lang="en-US" b="0" i="1" smtClean="0">
                          <a:latin typeface="Cambria Math"/>
                        </a:rPr>
                        <m:t>𝑟</m:t>
                      </m:r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3059668"/>
                <a:ext cx="1828800" cy="390748"/>
              </a:xfrm>
              <a:prstGeom prst="rect">
                <a:avLst/>
              </a:prstGeom>
              <a:blipFill rotWithShape="1">
                <a:blip r:embed="rId4"/>
                <a:stretch>
                  <a:fillRect b="-78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400800" y="3733800"/>
                <a:ext cx="1447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0" dirty="0" smtClean="0"/>
                  <a:t>s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𝑘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0" y="3733800"/>
                <a:ext cx="1447800" cy="369332"/>
              </a:xfrm>
              <a:prstGeom prst="rect">
                <a:avLst/>
              </a:prstGeom>
              <a:blipFill rotWithShape="1">
                <a:blip r:embed="rId5"/>
                <a:stretch>
                  <a:fillRect t="-8333" b="-2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ounded Rectangle 12"/>
              <p:cNvSpPr/>
              <p:nvPr/>
            </p:nvSpPr>
            <p:spPr>
              <a:xfrm>
                <a:off x="609601" y="4560332"/>
                <a:ext cx="8077199" cy="1688068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 smtClean="0"/>
                  <a:t>For any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𝑚</m:t>
                    </m:r>
                    <m:r>
                      <a:rPr lang="en-US" sz="2400" b="0" i="1" smtClean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′</m:t>
                    </m:r>
                  </m:oMath>
                </a14:m>
                <a:r>
                  <a:rPr lang="en-US" sz="2400" dirty="0" smtClean="0"/>
                  <a:t> in the message space, can produce a </a:t>
                </a:r>
                <a:r>
                  <a:rPr lang="en-US" sz="2400" dirty="0" smtClean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fake opening</a:t>
                </a:r>
                <a:r>
                  <a:rPr lang="en-US" sz="2400" dirty="0" smtClean="0"/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(</m:t>
                    </m:r>
                    <m:r>
                      <a:rPr lang="en-US" sz="2400" b="0" i="1" smtClean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𝑟</m:t>
                    </m:r>
                    <m:r>
                      <a:rPr lang="en-US" sz="2400" b="0" i="1" smtClean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′, </m:t>
                    </m:r>
                    <m:r>
                      <a:rPr lang="en-US" sz="2400" b="0" i="1" smtClean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𝑠𝑘</m:t>
                    </m:r>
                    <m:r>
                      <a:rPr lang="en-US" sz="2400" b="0" i="1" smtClean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′)</m:t>
                    </m:r>
                  </m:oMath>
                </a14:m>
                <a:r>
                  <a:rPr lang="en-US" sz="2400" dirty="0" smtClean="0"/>
                  <a:t> explaining the transcript as an encryption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smtClean="0">
                            <a:solidFill>
                              <a:srgbClr val="FFFF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srgbClr val="FFFF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𝑚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srgbClr val="FFFF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′</m:t>
                        </m:r>
                      </m:sup>
                    </m:sSup>
                    <m:r>
                      <a:rPr lang="en-US" sz="2400" b="0" i="1" smtClean="0">
                        <a:latin typeface="Cambria Math"/>
                      </a:rPr>
                      <m:t>.</m:t>
                    </m:r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13" name="Rounded 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1" y="4560332"/>
                <a:ext cx="8077199" cy="1688068"/>
              </a:xfrm>
              <a:prstGeom prst="round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791200" y="4103132"/>
                <a:ext cx="2819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Outputs: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𝐷𝑒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𝑐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𝑠𝑘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𝑐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𝑚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4103132"/>
                <a:ext cx="2819400" cy="369332"/>
              </a:xfrm>
              <a:prstGeom prst="rect">
                <a:avLst/>
              </a:prstGeom>
              <a:blipFill rotWithShape="1">
                <a:blip r:embed="rId7"/>
                <a:stretch>
                  <a:fillRect l="-1728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1507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Sender-Deniable Public Key Encryption</a:t>
            </a:r>
            <a:br>
              <a:rPr lang="en-US" dirty="0" smtClean="0"/>
            </a:br>
            <a:r>
              <a:rPr lang="en-US" dirty="0" smtClean="0"/>
              <a:t>[Canetti, </a:t>
            </a:r>
            <a:r>
              <a:rPr lang="en-US" dirty="0" err="1" smtClean="0"/>
              <a:t>Dwork</a:t>
            </a:r>
            <a:r>
              <a:rPr lang="en-US" dirty="0" smtClean="0"/>
              <a:t>, </a:t>
            </a:r>
            <a:r>
              <a:rPr lang="en-US" dirty="0" err="1" smtClean="0"/>
              <a:t>Naor</a:t>
            </a:r>
            <a:r>
              <a:rPr lang="en-US" dirty="0" smtClean="0"/>
              <a:t>, </a:t>
            </a:r>
            <a:r>
              <a:rPr lang="en-US" dirty="0" err="1" smtClean="0"/>
              <a:t>Ostrovsky</a:t>
            </a:r>
            <a:r>
              <a:rPr lang="en-US" dirty="0" smtClean="0"/>
              <a:t>, 97]</a:t>
            </a:r>
            <a:endParaRPr lang="en-US" dirty="0"/>
          </a:p>
        </p:txBody>
      </p:sp>
      <p:pic>
        <p:nvPicPr>
          <p:cNvPr id="4" name="Picture 2" descr="C:\Users\Dana Dachman-Soled\AppData\Local\Microsoft\Windows\Temporary Internet Files\Content.IE5\5FFH6J7X\MC90038919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2133600"/>
            <a:ext cx="1600778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Dana Dachman-Soled\AppData\Local\Microsoft\Windows\Temporary Internet Files\Content.IE5\5FFH6J7X\MC90038919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022" y="2133600"/>
            <a:ext cx="1600778" cy="1143000"/>
          </a:xfrm>
          <a:prstGeom prst="rect">
            <a:avLst/>
          </a:prstGeom>
          <a:noFill/>
          <a:scene3d>
            <a:camera prst="orthographicFront">
              <a:rot lat="0" lon="1080000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33400" y="34290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Sender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248400" y="34290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Receiver</a:t>
            </a:r>
            <a:endParaRPr lang="en-US" b="1" dirty="0"/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3124200" y="2705100"/>
            <a:ext cx="2819400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733800" y="2286000"/>
                <a:ext cx="1447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𝑝𝑘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2286000"/>
                <a:ext cx="1447800" cy="369332"/>
              </a:xfrm>
              <a:prstGeom prst="rect">
                <a:avLst/>
              </a:prstGeom>
              <a:blipFill rotWithShape="1">
                <a:blip r:embed="rId3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Arrow Connector 9"/>
          <p:cNvCxnSpPr/>
          <p:nvPr/>
        </p:nvCxnSpPr>
        <p:spPr>
          <a:xfrm>
            <a:off x="3124200" y="3429000"/>
            <a:ext cx="2819400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657600" y="3059668"/>
                <a:ext cx="1828800" cy="3907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𝑐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𝐸𝑛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𝑐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𝑝𝑘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latin typeface="Cambria Math"/>
                        </a:rPr>
                        <m:t>𝑚</m:t>
                      </m:r>
                      <m:r>
                        <a:rPr lang="en-US" b="0" i="1" smtClean="0">
                          <a:latin typeface="Cambria Math"/>
                        </a:rPr>
                        <m:t>;</m:t>
                      </m:r>
                      <m:r>
                        <a:rPr lang="en-US" b="0" i="1" smtClean="0">
                          <a:latin typeface="Cambria Math"/>
                        </a:rPr>
                        <m:t>𝑟</m:t>
                      </m:r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3059668"/>
                <a:ext cx="1828800" cy="390748"/>
              </a:xfrm>
              <a:prstGeom prst="rect">
                <a:avLst/>
              </a:prstGeom>
              <a:blipFill rotWithShape="1">
                <a:blip r:embed="rId4"/>
                <a:stretch>
                  <a:fillRect b="-78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400800" y="3733800"/>
                <a:ext cx="1447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0" dirty="0" smtClean="0"/>
                  <a:t>s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𝑘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0" y="3733800"/>
                <a:ext cx="1447800" cy="369332"/>
              </a:xfrm>
              <a:prstGeom prst="rect">
                <a:avLst/>
              </a:prstGeom>
              <a:blipFill rotWithShape="1">
                <a:blip r:embed="rId5"/>
                <a:stretch>
                  <a:fillRect t="-8333" b="-2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ounded Rectangle 12"/>
              <p:cNvSpPr/>
              <p:nvPr/>
            </p:nvSpPr>
            <p:spPr>
              <a:xfrm>
                <a:off x="609601" y="4572000"/>
                <a:ext cx="8077199" cy="1688068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 smtClean="0"/>
                  <a:t>For any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𝑚</m:t>
                    </m:r>
                    <m:r>
                      <a:rPr lang="en-US" sz="2400" b="0" i="1" smtClean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′</m:t>
                    </m:r>
                  </m:oMath>
                </a14:m>
                <a:r>
                  <a:rPr lang="en-US" sz="2400" dirty="0" smtClean="0"/>
                  <a:t> in the message space, can produce a </a:t>
                </a:r>
                <a:r>
                  <a:rPr lang="en-US" sz="2400" dirty="0" smtClean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fake opening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𝑟</m:t>
                    </m:r>
                    <m:r>
                      <a:rPr lang="en-US" sz="2400" b="0" i="1" smtClean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′</m:t>
                    </m:r>
                  </m:oMath>
                </a14:m>
                <a:r>
                  <a:rPr lang="en-US" sz="2400" dirty="0" smtClean="0"/>
                  <a:t> explaining the transcript as an encryption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smtClean="0">
                            <a:solidFill>
                              <a:srgbClr val="FFFF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srgbClr val="FFFF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𝑚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srgbClr val="FFFF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′</m:t>
                        </m:r>
                      </m:sup>
                    </m:sSup>
                    <m:r>
                      <a:rPr lang="en-US" sz="2400" b="0" i="1" smtClean="0">
                        <a:latin typeface="Cambria Math"/>
                      </a:rPr>
                      <m:t>.</m:t>
                    </m:r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13" name="Rounded 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1" y="4572000"/>
                <a:ext cx="8077199" cy="1688068"/>
              </a:xfrm>
              <a:prstGeom prst="roundRect">
                <a:avLst/>
              </a:prstGeom>
              <a:blipFill rotWithShape="1">
                <a:blip r:embed="rId6"/>
                <a:stretch>
                  <a:fillRect r="-1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ounded Rectangle 14"/>
          <p:cNvSpPr/>
          <p:nvPr/>
        </p:nvSpPr>
        <p:spPr>
          <a:xfrm>
            <a:off x="609600" y="4572000"/>
            <a:ext cx="8077199" cy="16880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Analogous definition for </a:t>
            </a:r>
            <a:r>
              <a:rPr lang="en-US" sz="2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Receiver</a:t>
            </a:r>
            <a:r>
              <a:rPr lang="en-US" sz="2400" dirty="0" smtClean="0"/>
              <a:t>-Deniable Public Key Encryption</a:t>
            </a:r>
            <a:endParaRPr lang="en-US" sz="2400" dirty="0"/>
          </a:p>
        </p:txBody>
      </p:sp>
      <p:sp>
        <p:nvSpPr>
          <p:cNvPr id="14" name="Rounded Rectangle 13"/>
          <p:cNvSpPr/>
          <p:nvPr/>
        </p:nvSpPr>
        <p:spPr>
          <a:xfrm>
            <a:off x="609601" y="4572000"/>
            <a:ext cx="8077199" cy="16880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Applications: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US" sz="2400" dirty="0" smtClean="0"/>
              <a:t>After the fact </a:t>
            </a:r>
            <a:r>
              <a:rPr lang="en-US" sz="24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incoercibility</a:t>
            </a:r>
            <a:endParaRPr lang="en-US" sz="24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Adaptive</a:t>
            </a:r>
            <a:r>
              <a:rPr lang="en-US" sz="2400" dirty="0" smtClean="0"/>
              <a:t> security</a:t>
            </a:r>
            <a:endParaRPr 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791200" y="4103132"/>
                <a:ext cx="2819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Outputs: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𝐷𝑒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𝑐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𝑠𝑘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𝑐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𝑚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4103132"/>
                <a:ext cx="2819400" cy="369332"/>
              </a:xfrm>
              <a:prstGeom prst="rect">
                <a:avLst/>
              </a:prstGeom>
              <a:blipFill rotWithShape="1">
                <a:blip r:embed="rId7"/>
                <a:stretch>
                  <a:fillRect l="-1728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25498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known?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52596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Receiver-Deniable</a:t>
            </a:r>
            <a:r>
              <a:rPr lang="en-US" dirty="0" smtClean="0"/>
              <a:t> PKE and thus </a:t>
            </a:r>
            <a:r>
              <a:rPr lang="en-US" dirty="0" smtClean="0">
                <a:solidFill>
                  <a:srgbClr val="FF0000"/>
                </a:solidFill>
              </a:rPr>
              <a:t>Deniable</a:t>
            </a:r>
            <a:r>
              <a:rPr lang="en-US" dirty="0" smtClean="0"/>
              <a:t> PKE is </a:t>
            </a:r>
            <a:r>
              <a:rPr lang="en-US" dirty="0" smtClean="0">
                <a:solidFill>
                  <a:srgbClr val="FF0000"/>
                </a:solidFill>
              </a:rPr>
              <a:t>impossible </a:t>
            </a:r>
            <a:r>
              <a:rPr lang="en-US" dirty="0" smtClean="0"/>
              <a:t>[</a:t>
            </a:r>
            <a:r>
              <a:rPr lang="en-US" dirty="0" err="1" smtClean="0"/>
              <a:t>Bendlin</a:t>
            </a:r>
            <a:r>
              <a:rPr lang="en-US" dirty="0" smtClean="0"/>
              <a:t>, Nielsen, </a:t>
            </a:r>
            <a:r>
              <a:rPr lang="en-US" dirty="0" err="1" smtClean="0"/>
              <a:t>Nordholt</a:t>
            </a:r>
            <a:r>
              <a:rPr lang="en-US" dirty="0" smtClean="0"/>
              <a:t>, </a:t>
            </a:r>
            <a:r>
              <a:rPr lang="en-US" dirty="0" err="1" smtClean="0"/>
              <a:t>Orlandi</a:t>
            </a:r>
            <a:r>
              <a:rPr lang="en-US" dirty="0" smtClean="0"/>
              <a:t>, 11].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Sender-Deniable</a:t>
            </a:r>
            <a:r>
              <a:rPr lang="en-US" dirty="0" smtClean="0"/>
              <a:t> encryption with </a:t>
            </a:r>
            <a:r>
              <a:rPr lang="en-US" dirty="0" smtClean="0">
                <a:solidFill>
                  <a:srgbClr val="FF0000"/>
                </a:solidFill>
              </a:rPr>
              <a:t>weak</a:t>
            </a:r>
            <a:r>
              <a:rPr lang="en-US" dirty="0" smtClean="0"/>
              <a:t> security from standard assumptions [Canetti, </a:t>
            </a:r>
            <a:r>
              <a:rPr lang="en-US" dirty="0" err="1" smtClean="0"/>
              <a:t>Dwork</a:t>
            </a:r>
            <a:r>
              <a:rPr lang="en-US" dirty="0" smtClean="0"/>
              <a:t>, </a:t>
            </a:r>
            <a:r>
              <a:rPr lang="en-US" dirty="0" err="1" smtClean="0"/>
              <a:t>Naor</a:t>
            </a:r>
            <a:r>
              <a:rPr lang="en-US" dirty="0" smtClean="0"/>
              <a:t>, </a:t>
            </a:r>
            <a:r>
              <a:rPr lang="en-US" dirty="0" err="1" smtClean="0"/>
              <a:t>Ostrovsky</a:t>
            </a:r>
            <a:r>
              <a:rPr lang="en-US" dirty="0" smtClean="0"/>
              <a:t>, 97].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Bi-Deniable</a:t>
            </a:r>
            <a:r>
              <a:rPr lang="en-US" dirty="0" smtClean="0"/>
              <a:t> encryption in the </a:t>
            </a:r>
            <a:r>
              <a:rPr lang="en-US" dirty="0" smtClean="0">
                <a:solidFill>
                  <a:srgbClr val="FF0000"/>
                </a:solidFill>
              </a:rPr>
              <a:t>multi-distributional model </a:t>
            </a:r>
            <a:r>
              <a:rPr lang="en-US" dirty="0" smtClean="0"/>
              <a:t>constructed by [O’Neill, </a:t>
            </a:r>
            <a:r>
              <a:rPr lang="en-US" dirty="0" err="1" smtClean="0"/>
              <a:t>Peikert</a:t>
            </a:r>
            <a:r>
              <a:rPr lang="en-US" dirty="0" smtClean="0"/>
              <a:t>, Waters, 11]</a:t>
            </a:r>
          </a:p>
          <a:p>
            <a:r>
              <a:rPr lang="en-US" dirty="0" smtClean="0"/>
              <a:t>[</a:t>
            </a:r>
            <a:r>
              <a:rPr lang="en-US" dirty="0" err="1" smtClean="0"/>
              <a:t>Sahai</a:t>
            </a:r>
            <a:r>
              <a:rPr lang="en-US" dirty="0" smtClean="0"/>
              <a:t>, Waters 14] achieve </a:t>
            </a:r>
            <a:r>
              <a:rPr lang="en-US" dirty="0" smtClean="0">
                <a:solidFill>
                  <a:srgbClr val="FF0000"/>
                </a:solidFill>
              </a:rPr>
              <a:t>Sender-Deniable</a:t>
            </a:r>
            <a:r>
              <a:rPr lang="en-US" dirty="0" smtClean="0"/>
              <a:t> public key encryption from </a:t>
            </a:r>
            <a:r>
              <a:rPr lang="en-US" dirty="0" err="1" smtClean="0"/>
              <a:t>indistinguishability</a:t>
            </a:r>
            <a:r>
              <a:rPr lang="en-US" dirty="0" smtClean="0"/>
              <a:t> obfuscation (</a:t>
            </a:r>
            <a:r>
              <a:rPr lang="en-US" dirty="0" smtClean="0">
                <a:solidFill>
                  <a:srgbClr val="FF0000"/>
                </a:solidFill>
              </a:rPr>
              <a:t>IO</a:t>
            </a:r>
            <a:r>
              <a:rPr lang="en-US" dirty="0" smtClean="0"/>
              <a:t>).</a:t>
            </a:r>
          </a:p>
          <a:p>
            <a:pPr lvl="1"/>
            <a:r>
              <a:rPr lang="en-US" dirty="0" smtClean="0"/>
              <a:t>Non-black box use of underlying primitives.</a:t>
            </a:r>
          </a:p>
          <a:p>
            <a:pPr lvl="1"/>
            <a:r>
              <a:rPr lang="en-US" dirty="0" smtClean="0"/>
              <a:t>Requires strong assumptions (FHE + </a:t>
            </a:r>
            <a:r>
              <a:rPr lang="en-US" dirty="0" err="1" smtClean="0"/>
              <a:t>multilinear</a:t>
            </a:r>
            <a:r>
              <a:rPr lang="en-US" dirty="0" smtClean="0"/>
              <a:t> maps).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5394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Goal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Understand minimal assumptions necessary for sender-deniable public key encryption.</a:t>
            </a:r>
          </a:p>
          <a:p>
            <a:r>
              <a:rPr lang="en-US" dirty="0" smtClean="0"/>
              <a:t>Necessity of non-black-box techniques.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609600" y="3505200"/>
            <a:ext cx="7696200" cy="1905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Is there a black-box construction of </a:t>
            </a:r>
            <a:r>
              <a:rPr lang="en-US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sender-deniable public key encryption</a:t>
            </a:r>
            <a:r>
              <a:rPr lang="en-US" sz="3200" dirty="0" smtClean="0"/>
              <a:t> from </a:t>
            </a:r>
            <a:r>
              <a:rPr lang="en-US" sz="32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simulatable</a:t>
            </a:r>
            <a:r>
              <a:rPr lang="en-US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public key encryption</a:t>
            </a:r>
            <a:r>
              <a:rPr lang="en-US" sz="3200" dirty="0" smtClean="0"/>
              <a:t>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134996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Underlying primitive we consider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err="1" smtClean="0"/>
              <a:t>Simulatable</a:t>
            </a:r>
            <a:r>
              <a:rPr lang="en-US" dirty="0" smtClean="0"/>
              <a:t> Public Key Encryption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457200" y="4800600"/>
            <a:ext cx="8153400" cy="1828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Intuition:  Can generate a public key/</a:t>
            </a:r>
            <a:r>
              <a:rPr lang="en-US" sz="2000" dirty="0" err="1" smtClean="0"/>
              <a:t>ciphertext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honestly</a:t>
            </a:r>
            <a:r>
              <a:rPr lang="en-US" sz="2000" dirty="0" smtClean="0"/>
              <a:t> and claim that it was generated </a:t>
            </a:r>
            <a:r>
              <a:rPr lang="en-US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obliviously</a:t>
            </a:r>
            <a:r>
              <a:rPr lang="en-US" sz="2000" dirty="0" smtClean="0"/>
              <a:t>.</a:t>
            </a:r>
            <a:endParaRPr 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1600200" y="2699266"/>
                <a:ext cx="2286000" cy="88213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rgbClr val="FFFF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FFFF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(</m:t>
                        </m:r>
                        <m:r>
                          <a:rPr lang="en-US" b="0" i="1" smtClean="0">
                            <a:solidFill>
                              <a:srgbClr val="FFFF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FF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𝐺</m:t>
                        </m:r>
                      </m:sub>
                    </m:sSub>
                    <m:r>
                      <a:rPr lang="en-US" b="0" i="0" smtClean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, </m:t>
                    </m:r>
                    <m:r>
                      <m:rPr>
                        <m:sty m:val="p"/>
                      </m:rPr>
                      <a:rPr lang="en-US" b="0" i="0" smtClean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pk</m:t>
                    </m:r>
                    <m:r>
                      <a:rPr lang="en-US" b="0" i="0" smtClean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)</m:t>
                    </m:r>
                  </m:oMath>
                </a14:m>
                <a:r>
                  <a:rPr lang="en-US" dirty="0" smtClean="0"/>
                  <a:t> </a:t>
                </a:r>
              </a:p>
              <a:p>
                <a:pPr algn="ctr"/>
                <a:r>
                  <a:rPr lang="en-US" dirty="0" smtClean="0"/>
                  <a:t>s.t.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𝑜𝐺𝑒𝑛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𝑟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𝐺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𝑝𝑘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2699266"/>
                <a:ext cx="2286000" cy="88213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4953000" y="2699266"/>
                <a:ext cx="2286000" cy="88213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rgbClr val="FFFF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FFFF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(</m:t>
                        </m:r>
                        <m:sSubSup>
                          <m:sSubSupPr>
                            <m:ctrlPr>
                              <a:rPr lang="en-US" b="0" i="1" smtClean="0">
                                <a:solidFill>
                                  <a:srgbClr val="FFFF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n-US" b="0" i="1" smtClean="0">
                                <a:solidFill>
                                  <a:srgbClr val="FFFF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  <m:t>𝑟</m:t>
                            </m:r>
                          </m:e>
                          <m:sub/>
                          <m:sup>
                            <m:r>
                              <a:rPr lang="en-US" b="0" i="1" smtClean="0">
                                <a:solidFill>
                                  <a:srgbClr val="FFFF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  <m:t>′</m:t>
                            </m:r>
                          </m:sup>
                        </m:sSubSup>
                      </m:e>
                      <m:sub>
                        <m:r>
                          <a:rPr lang="en-US" b="0" i="1" smtClean="0">
                            <a:solidFill>
                              <a:srgbClr val="FFFF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𝐺</m:t>
                        </m:r>
                      </m:sub>
                    </m:sSub>
                  </m:oMath>
                </a14:m>
                <a:r>
                  <a:rPr lang="en-US" b="0" i="1" dirty="0" smtClean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mbria Math"/>
                  </a:rPr>
                  <a:t>, pk) </a:t>
                </a:r>
              </a:p>
              <a:p>
                <a:pPr algn="ctr"/>
                <a:r>
                  <a:rPr lang="en-US" b="0" dirty="0" err="1" smtClean="0">
                    <a:latin typeface="Cambria Math"/>
                  </a:rPr>
                  <a:t>s.t.</a:t>
                </a:r>
                <a:r>
                  <a:rPr lang="en-US" dirty="0">
                    <a:latin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𝐺𝑒𝑛</m:t>
                    </m:r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𝑟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𝐺</m:t>
                            </m:r>
                          </m:sub>
                        </m:sSub>
                      </m:e>
                    </m:d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i="1">
                        <a:latin typeface="Cambria Math"/>
                      </a:rPr>
                      <m:t>𝑝𝑘</m:t>
                    </m:r>
                  </m:oMath>
                </a14:m>
                <a:endParaRPr lang="en-US" b="0" i="1" dirty="0" smtClean="0">
                  <a:latin typeface="Cambria Math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sSubSup>
                            <m:sSub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b/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′</m:t>
                              </m:r>
                            </m:sup>
                          </m:sSubSup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𝐺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𝑟𝐺𝑒𝑛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𝑝𝑘</m:t>
                          </m:r>
                        </m:e>
                      </m:d>
                    </m:oMath>
                  </m:oMathPara>
                </a14:m>
                <a:endParaRPr lang="en-US" b="0" dirty="0" smtClean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2699266"/>
                <a:ext cx="2286000" cy="882134"/>
              </a:xfrm>
              <a:prstGeom prst="rect">
                <a:avLst/>
              </a:prstGeom>
              <a:blipFill rotWithShape="1">
                <a:blip r:embed="rId4"/>
                <a:stretch>
                  <a:fillRect t="-8054" b="-60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886200" y="3124200"/>
                <a:ext cx="914400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0" i="1" smtClean="0">
                          <a:latin typeface="Cambria Math"/>
                        </a:rPr>
                        <m:t>≈</m:t>
                      </m:r>
                    </m:oMath>
                  </m:oMathPara>
                </a14:m>
                <a:endParaRPr lang="en-US" sz="4400" b="0" dirty="0" smtClean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3124200"/>
                <a:ext cx="914400" cy="76944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81000" y="2057400"/>
                <a:ext cx="6400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/>
                  <a:t>Algorithms 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/>
                      </a:rPr>
                      <m:t>(</m:t>
                    </m:r>
                    <m:r>
                      <a:rPr lang="en-US" sz="2400" i="1" dirty="0" err="1" smtClean="0">
                        <a:latin typeface="Cambria Math"/>
                      </a:rPr>
                      <m:t>𝑜𝐺𝑒𝑛</m:t>
                    </m:r>
                    <m:r>
                      <a:rPr lang="en-US" sz="2400" i="1" dirty="0" smtClean="0">
                        <a:latin typeface="Cambria Math"/>
                      </a:rPr>
                      <m:t>, </m:t>
                    </m:r>
                    <m:r>
                      <a:rPr lang="en-US" sz="2400" i="1" dirty="0" err="1" smtClean="0">
                        <a:latin typeface="Cambria Math"/>
                      </a:rPr>
                      <m:t>𝑟𝐺𝑒𝑛</m:t>
                    </m:r>
                    <m:r>
                      <a:rPr lang="en-US" sz="2400" i="1" dirty="0" smtClean="0">
                        <a:latin typeface="Cambria Math"/>
                      </a:rPr>
                      <m:t>), (</m:t>
                    </m:r>
                    <m:r>
                      <a:rPr lang="en-US" sz="2400" i="1" dirty="0" err="1" smtClean="0">
                        <a:latin typeface="Cambria Math"/>
                      </a:rPr>
                      <m:t>𝑜𝐸𝑛𝑐</m:t>
                    </m:r>
                    <m:r>
                      <a:rPr lang="en-US" sz="2400" i="1" dirty="0" smtClean="0">
                        <a:latin typeface="Cambria Math"/>
                      </a:rPr>
                      <m:t>, </m:t>
                    </m:r>
                    <m:r>
                      <a:rPr lang="en-US" sz="2400" i="1" dirty="0" err="1" smtClean="0">
                        <a:latin typeface="Cambria Math"/>
                      </a:rPr>
                      <m:t>𝑟𝐸𝑛𝑐</m:t>
                    </m:r>
                    <m:r>
                      <a:rPr lang="en-US" sz="2400" i="1" dirty="0" smtClean="0">
                        <a:latin typeface="Cambria Math"/>
                      </a:rPr>
                      <m:t>)</m:t>
                    </m:r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2057400"/>
                <a:ext cx="6400800" cy="461665"/>
              </a:xfrm>
              <a:prstGeom prst="rect">
                <a:avLst/>
              </a:prstGeom>
              <a:blipFill rotWithShape="1">
                <a:blip r:embed="rId6"/>
                <a:stretch>
                  <a:fillRect l="-1524" t="-10667" b="-29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1600200" y="3689866"/>
                <a:ext cx="2286000" cy="88213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0" dirty="0" smtClean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rgbClr val="FFFF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FFFF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𝑝𝑘</m:t>
                        </m:r>
                        <m:r>
                          <a:rPr lang="en-US" b="0" i="1" smtClean="0">
                            <a:solidFill>
                              <a:srgbClr val="FFFF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, </m:t>
                        </m:r>
                        <m:r>
                          <a:rPr lang="en-US" b="0" i="1" smtClean="0">
                            <a:solidFill>
                              <a:srgbClr val="FFFF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FF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𝐸</m:t>
                        </m:r>
                      </m:sub>
                    </m:sSub>
                    <m:r>
                      <a:rPr lang="en-US" b="0" i="1" smtClean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, </m:t>
                    </m:r>
                    <m:r>
                      <a:rPr lang="en-US" b="0" i="1" smtClean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𝑐</m:t>
                    </m:r>
                    <m:r>
                      <a:rPr lang="en-US" b="0" i="1" smtClean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)</m:t>
                    </m:r>
                  </m:oMath>
                </a14:m>
                <a:endParaRPr lang="en-US" dirty="0" smtClean="0"/>
              </a:p>
              <a:p>
                <a:pPr algn="ctr"/>
                <a:r>
                  <a:rPr lang="en-US" dirty="0" smtClean="0"/>
                  <a:t> s.t.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𝑜𝐸𝑛𝑐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𝑝𝑘</m:t>
                        </m:r>
                        <m:r>
                          <a:rPr lang="en-US" b="0" i="1" smtClean="0">
                            <a:latin typeface="Cambria Math"/>
                          </a:rPr>
                          <m:t>,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𝑟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𝐸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𝑐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3689866"/>
                <a:ext cx="2286000" cy="88213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4953000" y="3689866"/>
                <a:ext cx="2286000" cy="88213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rgbClr val="FFFF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sSubPr>
                      <m:e>
                        <m:sSubSup>
                          <m:sSubSupPr>
                            <m:ctrlPr>
                              <a:rPr lang="en-US" b="0" i="1" smtClean="0">
                                <a:solidFill>
                                  <a:srgbClr val="FFFF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n-US" b="0" i="1" smtClean="0">
                                <a:solidFill>
                                  <a:srgbClr val="FFFF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  <m:t>(</m:t>
                            </m:r>
                            <m:r>
                              <a:rPr lang="en-US" b="0" i="1" smtClean="0">
                                <a:solidFill>
                                  <a:srgbClr val="FFFF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  <m:t>𝑝𝑘</m:t>
                            </m:r>
                            <m:r>
                              <a:rPr lang="en-US" b="0" i="1" smtClean="0">
                                <a:solidFill>
                                  <a:srgbClr val="FFFF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  <m:t>, </m:t>
                            </m:r>
                            <m:r>
                              <a:rPr lang="en-US" b="0" i="1" smtClean="0">
                                <a:solidFill>
                                  <a:srgbClr val="FFFF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  <m:t>𝑟</m:t>
                            </m:r>
                          </m:e>
                          <m:sub/>
                          <m:sup>
                            <m:r>
                              <a:rPr lang="en-US" b="0" i="1" smtClean="0">
                                <a:solidFill>
                                  <a:srgbClr val="FFFF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  <m:t>′</m:t>
                            </m:r>
                          </m:sup>
                        </m:sSubSup>
                      </m:e>
                      <m:sub>
                        <m:r>
                          <a:rPr lang="en-US" b="0" i="1" smtClean="0">
                            <a:solidFill>
                              <a:srgbClr val="FFFF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𝐸</m:t>
                        </m:r>
                      </m:sub>
                    </m:sSub>
                    <m:r>
                      <a:rPr lang="en-US" b="0" i="1" smtClean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, </m:t>
                    </m:r>
                    <m:r>
                      <a:rPr lang="en-US" b="0" i="1" smtClean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𝑐</m:t>
                    </m:r>
                    <m:r>
                      <a:rPr lang="en-US" b="0" i="1" smtClean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)</m:t>
                    </m:r>
                  </m:oMath>
                </a14:m>
                <a:r>
                  <a:rPr lang="en-US" b="0" i="1" dirty="0" smtClean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mbria Math"/>
                  </a:rPr>
                  <a:t> </a:t>
                </a:r>
              </a:p>
              <a:p>
                <a:pPr algn="ctr"/>
                <a:r>
                  <a:rPr lang="en-US" b="0" dirty="0" smtClean="0">
                    <a:latin typeface="Cambria Math"/>
                  </a:rPr>
                  <a:t>s.t</a:t>
                </a:r>
                <a:r>
                  <a:rPr lang="en-US" b="0" dirty="0" err="1" smtClean="0">
                    <a:latin typeface="Cambria Math"/>
                  </a:rPr>
                  <a:t>.</a:t>
                </a:r>
                <a:r>
                  <a:rPr lang="en-US" dirty="0">
                    <a:latin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𝐸𝑛𝑐</m:t>
                    </m:r>
                    <m:d>
                      <m:dPr>
                        <m:ctrlPr>
                          <a:rPr lang="en-US" i="1" smtClean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𝑝𝑘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,</m:t>
                            </m:r>
                            <m:r>
                              <a:rPr lang="en-US" i="1">
                                <a:latin typeface="Cambria Math"/>
                              </a:rPr>
                              <m:t>𝑟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𝐸</m:t>
                            </m:r>
                          </m:sub>
                        </m:sSub>
                      </m:e>
                    </m:d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𝑐</m:t>
                    </m:r>
                  </m:oMath>
                </a14:m>
                <a:endParaRPr lang="en-US" b="0" i="1" dirty="0" smtClean="0">
                  <a:latin typeface="Cambria Math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sSubSup>
                            <m:sSub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b/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′</m:t>
                              </m:r>
                            </m:sup>
                          </m:sSubSup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𝐸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𝑟𝐸𝑛𝑐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𝑝𝑘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,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𝑐</m:t>
                          </m:r>
                        </m:e>
                      </m:d>
                    </m:oMath>
                  </m:oMathPara>
                </a14:m>
                <a:endParaRPr lang="en-US" b="0" dirty="0" smtClean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3689866"/>
                <a:ext cx="2286000" cy="882134"/>
              </a:xfrm>
              <a:prstGeom prst="rect">
                <a:avLst/>
              </a:prstGeom>
              <a:blipFill rotWithShape="1">
                <a:blip r:embed="rId8"/>
                <a:stretch>
                  <a:fillRect b="-60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ounded Rectangle 12"/>
          <p:cNvSpPr/>
          <p:nvPr/>
        </p:nvSpPr>
        <p:spPr>
          <a:xfrm>
            <a:off x="228600" y="3276600"/>
            <a:ext cx="16002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“Oblivious”</a:t>
            </a:r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>
            <a:off x="457200" y="4800600"/>
            <a:ext cx="8153400" cy="1828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Why this primitive?  </a:t>
            </a:r>
            <a:r>
              <a:rPr lang="en-US" sz="2000" dirty="0" err="1" smtClean="0"/>
              <a:t>Simulatable</a:t>
            </a:r>
            <a:r>
              <a:rPr lang="en-US" sz="2000" dirty="0" smtClean="0"/>
              <a:t> PKE is sufficient for related primitives: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2000" dirty="0" smtClean="0"/>
              <a:t>Bi-deniable encryption in the multi-distributional model [OPW11]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2000" dirty="0" smtClean="0"/>
              <a:t>1/poly-secure sender-deniable encryption [CDNO97]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2000" dirty="0" smtClean="0"/>
              <a:t>Non-committing encryption [CFGN96].</a:t>
            </a:r>
          </a:p>
        </p:txBody>
      </p:sp>
    </p:spTree>
    <p:extLst>
      <p:ext uri="{BB962C8B-B14F-4D97-AF65-F5344CB8AC3E}">
        <p14:creationId xmlns:p14="http://schemas.microsoft.com/office/powerpoint/2010/main" val="475181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/>
      <p:bldP spid="8" grpId="0"/>
      <p:bldP spid="9" grpId="0" animBg="1"/>
      <p:bldP spid="11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Weak Sender-</a:t>
            </a:r>
            <a:r>
              <a:rPr lang="en-US" dirty="0"/>
              <a:t>D</a:t>
            </a:r>
            <a:r>
              <a:rPr lang="en-US" dirty="0" smtClean="0"/>
              <a:t>eniable </a:t>
            </a:r>
            <a:r>
              <a:rPr lang="en-US" dirty="0" err="1" smtClean="0"/>
              <a:t>PKEfrom</a:t>
            </a:r>
            <a:r>
              <a:rPr lang="en-US" dirty="0" smtClean="0"/>
              <a:t> </a:t>
            </a:r>
            <a:r>
              <a:rPr lang="en-US" dirty="0" err="1"/>
              <a:t>S</a:t>
            </a:r>
            <a:r>
              <a:rPr lang="en-US" dirty="0" err="1" smtClean="0"/>
              <a:t>imulatable</a:t>
            </a:r>
            <a:r>
              <a:rPr lang="en-US" dirty="0" smtClean="0"/>
              <a:t> PKE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334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Simplification of [CDNO97] construction: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533400" y="5181600"/>
            <a:ext cx="80772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Problem:  Cannot lie and claim that an obliviously generated </a:t>
            </a:r>
            <a:r>
              <a:rPr lang="en-US" dirty="0" err="1" smtClean="0"/>
              <a:t>ciphertext</a:t>
            </a:r>
            <a:r>
              <a:rPr lang="en-US" dirty="0" smtClean="0"/>
              <a:t> was generated non-obliviously.  </a:t>
            </a:r>
          </a:p>
          <a:p>
            <a:pPr algn="ctr"/>
            <a:r>
              <a:rPr lang="en-US" dirty="0" smtClean="0"/>
              <a:t>Only achieves O(k) security, where k is the number of queries made by encryption.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533400" y="5181600"/>
            <a:ext cx="80772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Polynomial security:  Real and Fake openings can be distinguished with 1/poly advantage </a:t>
            </a:r>
          </a:p>
          <a:p>
            <a:pPr algn="ctr"/>
            <a:r>
              <a:rPr lang="en-US" dirty="0" smtClean="0"/>
              <a:t>Super-polynomial security:  Real and Fake openings can only be distinguished with negligible advantage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533400" y="2438400"/>
                <a:ext cx="990600" cy="762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𝑝𝑘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0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𝑘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2438400"/>
                <a:ext cx="990600" cy="76200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1676400" y="2438400"/>
            <a:ext cx="9906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Obliv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819400" y="2438400"/>
            <a:ext cx="9906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Obliv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3962400" y="2438400"/>
                <a:ext cx="990600" cy="762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𝑝𝑘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(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0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𝑘</m:t>
                          </m:r>
                        </m:sup>
                      </m:sSup>
                      <m:r>
                        <a:rPr lang="en-US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2438400"/>
                <a:ext cx="990600" cy="76200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6324600" y="2438400"/>
                <a:ext cx="990600" cy="762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𝑝𝑘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(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0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𝑘</m:t>
                          </m:r>
                        </m:sup>
                      </m:sSup>
                      <m:r>
                        <a:rPr lang="en-US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4600" y="2438400"/>
                <a:ext cx="990600" cy="76200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/>
          <p:cNvSpPr/>
          <p:nvPr/>
        </p:nvSpPr>
        <p:spPr>
          <a:xfrm>
            <a:off x="7467600" y="2438400"/>
            <a:ext cx="9906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Obliv</a:t>
            </a:r>
            <a:endParaRPr lang="en-US" dirty="0"/>
          </a:p>
        </p:txBody>
      </p:sp>
      <p:sp>
        <p:nvSpPr>
          <p:cNvPr id="12" name="Left Brace 11"/>
          <p:cNvSpPr/>
          <p:nvPr/>
        </p:nvSpPr>
        <p:spPr>
          <a:xfrm rot="16200000">
            <a:off x="4248149" y="-857249"/>
            <a:ext cx="609601" cy="8572500"/>
          </a:xfrm>
          <a:prstGeom prst="lef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72100" y="2590800"/>
            <a:ext cx="495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. . .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314700" y="3733802"/>
            <a:ext cx="2400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k </a:t>
            </a:r>
            <a:r>
              <a:rPr lang="en-US" b="1" dirty="0" err="1" smtClean="0"/>
              <a:t>ciphertexts</a:t>
            </a:r>
            <a:endParaRPr lang="en-US" b="1" dirty="0"/>
          </a:p>
        </p:txBody>
      </p:sp>
      <p:sp>
        <p:nvSpPr>
          <p:cNvPr id="16" name="Rectangle 15"/>
          <p:cNvSpPr/>
          <p:nvPr/>
        </p:nvSpPr>
        <p:spPr>
          <a:xfrm>
            <a:off x="533400" y="2438400"/>
            <a:ext cx="9906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Obliv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3962400" y="2438400"/>
            <a:ext cx="9906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Obliv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6324600" y="2438400"/>
            <a:ext cx="9906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Obliv</a:t>
            </a:r>
            <a:endParaRPr lang="en-US" dirty="0"/>
          </a:p>
        </p:txBody>
      </p:sp>
      <p:sp>
        <p:nvSpPr>
          <p:cNvPr id="20" name="Rounded Rectangle 19"/>
          <p:cNvSpPr/>
          <p:nvPr/>
        </p:nvSpPr>
        <p:spPr>
          <a:xfrm>
            <a:off x="533400" y="4179334"/>
            <a:ext cx="8077200" cy="8498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/>
              <a:t>To encrypt a 0, set odd number of </a:t>
            </a:r>
            <a:r>
              <a:rPr lang="en-US" sz="2000" dirty="0" err="1"/>
              <a:t>ciphertexts</a:t>
            </a:r>
            <a:r>
              <a:rPr lang="en-US" sz="2000" dirty="0"/>
              <a:t> to oblivious.</a:t>
            </a:r>
          </a:p>
          <a:p>
            <a:r>
              <a:rPr lang="en-US" sz="2000" dirty="0"/>
              <a:t>To encrypt a 1, set an even number of </a:t>
            </a:r>
            <a:r>
              <a:rPr lang="en-US" sz="2000" dirty="0" err="1"/>
              <a:t>ciphertexts</a:t>
            </a:r>
            <a:r>
              <a:rPr lang="en-US" sz="2000" dirty="0"/>
              <a:t> to oblivious.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533400" y="4191000"/>
            <a:ext cx="8077200" cy="8498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To </a:t>
            </a:r>
            <a:r>
              <a:rPr lang="en-US" sz="2000" dirty="0" smtClean="0"/>
              <a:t>deny, lie and say that an honestly generated </a:t>
            </a:r>
            <a:r>
              <a:rPr lang="en-US" sz="2000" dirty="0" err="1" smtClean="0"/>
              <a:t>ciphertext</a:t>
            </a:r>
            <a:r>
              <a:rPr lang="en-US" sz="2000" dirty="0" smtClean="0"/>
              <a:t> was generated obliviously.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66453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4" grpId="0"/>
      <p:bldP spid="15" grpId="0"/>
      <p:bldP spid="16" grpId="0" animBg="1"/>
      <p:bldP spid="17" grpId="0" animBg="1"/>
      <p:bldP spid="18" grpId="0" animBg="1"/>
      <p:bldP spid="20" grpId="0" animBg="1"/>
      <p:bldP spid="2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Results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381000" y="1447800"/>
            <a:ext cx="8305800" cy="1447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Theorem:  There is no black-box construction of sender-deniable public key encryption with super-polynomial security from </a:t>
            </a:r>
            <a:r>
              <a:rPr lang="en-US" sz="2400" dirty="0" err="1" smtClean="0"/>
              <a:t>simulatable</a:t>
            </a:r>
            <a:r>
              <a:rPr lang="en-US" sz="2400" dirty="0" smtClean="0"/>
              <a:t> public key encryption.</a:t>
            </a:r>
            <a:endParaRPr 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57200" y="3200400"/>
                <a:ext cx="8229600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/>
                  <a:t>More specifically:  Every black-box construction of a sender-deniable PKE scheme from </a:t>
                </a:r>
                <a:r>
                  <a:rPr lang="en-US" sz="2400" dirty="0" err="1" smtClean="0"/>
                  <a:t>simulatable</a:t>
                </a:r>
                <a:r>
                  <a:rPr lang="en-US" sz="2400" dirty="0" smtClean="0"/>
                  <a:t> PKE which makes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rgbClr val="FF0000"/>
                        </a:solidFill>
                        <a:latin typeface="Cambria Math"/>
                      </a:rPr>
                      <m:t>𝑚</m:t>
                    </m:r>
                  </m:oMath>
                </a14:m>
                <a:r>
                  <a:rPr lang="en-US" sz="2400" dirty="0" smtClean="0"/>
                  <a:t> queries to the </a:t>
                </a:r>
                <a:r>
                  <a:rPr lang="en-US" sz="2400" dirty="0" err="1" smtClean="0"/>
                  <a:t>simulatable</a:t>
                </a:r>
                <a:r>
                  <a:rPr lang="en-US" sz="2400" dirty="0" smtClean="0"/>
                  <a:t> PKE cannot achieve security better than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dirty="0" smtClean="0">
                        <a:solidFill>
                          <a:srgbClr val="FF0000"/>
                        </a:solidFill>
                        <a:latin typeface="Cambria Math"/>
                      </a:rPr>
                      <m:t>O</m:t>
                    </m:r>
                    <m:r>
                      <a:rPr lang="en-US" sz="2400" i="1" dirty="0" smtClean="0">
                        <a:solidFill>
                          <a:srgbClr val="FF0000"/>
                        </a:solidFill>
                        <a:latin typeface="Cambria Math"/>
                      </a:rPr>
                      <m:t>(</m:t>
                    </m:r>
                    <m:sSup>
                      <m:sSupPr>
                        <m:ctrlPr>
                          <a:rPr lang="en-US" sz="2400" i="1" dirty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i="1" dirty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𝑚</m:t>
                        </m:r>
                      </m:e>
                      <m:sup>
                        <m:r>
                          <a:rPr lang="en-US" sz="2400" b="0" i="1" dirty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4</m:t>
                        </m:r>
                      </m:sup>
                    </m:sSup>
                    <m:r>
                      <a:rPr lang="en-US" sz="2400" i="1" dirty="0" smtClean="0">
                        <a:solidFill>
                          <a:srgbClr val="FF0000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sz="2400" dirty="0" smtClean="0"/>
                  <a:t>.</a:t>
                </a:r>
              </a:p>
              <a:p>
                <a:endParaRPr lang="en-US" sz="2400" dirty="0"/>
              </a:p>
              <a:p>
                <a:r>
                  <a:rPr lang="en-US" sz="2400" dirty="0" smtClean="0"/>
                  <a:t>Nearly tight with [CDNO97] construction.</a:t>
                </a:r>
                <a:endParaRPr lang="en-US" sz="2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200400"/>
                <a:ext cx="8229600" cy="2308324"/>
              </a:xfrm>
              <a:prstGeom prst="rect">
                <a:avLst/>
              </a:prstGeom>
              <a:blipFill rotWithShape="1">
                <a:blip r:embed="rId2"/>
                <a:stretch>
                  <a:fillRect l="-1111" t="-2111" b="-50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6141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Proof Intuition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Oracle separation:  Oracle relative to which </a:t>
            </a:r>
            <a:r>
              <a:rPr lang="en-US" sz="2400" dirty="0" err="1" smtClean="0"/>
              <a:t>Simulatable</a:t>
            </a:r>
            <a:r>
              <a:rPr lang="en-US" sz="2400" dirty="0" smtClean="0"/>
              <a:t> PKE exists, Sender-Deniable PKE does not exist.</a:t>
            </a:r>
          </a:p>
          <a:p>
            <a:pPr marL="0" indent="0">
              <a:buNone/>
            </a:pPr>
            <a:r>
              <a:rPr lang="en-US" sz="2400" dirty="0" smtClean="0"/>
              <a:t>Our oracle:</a:t>
            </a:r>
            <a:endParaRPr 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990600" y="2438400"/>
                <a:ext cx="7239000" cy="16764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</a:rPr>
                      <m:t>𝐺</m:t>
                    </m:r>
                    <m:r>
                      <a:rPr lang="en-US" sz="2000" b="0" i="1" smtClean="0">
                        <a:latin typeface="Cambria Math"/>
                      </a:rPr>
                      <m:t>:</m:t>
                    </m:r>
                    <m:sSup>
                      <m:sSupPr>
                        <m:ctrlPr>
                          <a:rPr lang="en-US" sz="2000" b="0" i="1" smtClean="0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begChr m:val="{"/>
                            <m:endChr m:val="}"/>
                            <m:ctrlPr>
                              <a:rPr lang="en-US" sz="2000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000" b="0" i="1" smtClean="0">
                                <a:latin typeface="Cambria Math"/>
                              </a:rPr>
                              <m:t>0,1</m:t>
                            </m:r>
                          </m:e>
                        </m:d>
                      </m:e>
                      <m:sup>
                        <m:r>
                          <a:rPr lang="en-US" sz="2000" b="0" i="1" smtClean="0">
                            <a:latin typeface="Cambria Math"/>
                          </a:rPr>
                          <m:t>𝑛</m:t>
                        </m:r>
                      </m:sup>
                    </m:sSup>
                    <m:r>
                      <a:rPr lang="en-US" sz="2000" b="0" i="1" smtClean="0">
                        <a:latin typeface="Cambria Math"/>
                      </a:rPr>
                      <m:t>→</m:t>
                    </m:r>
                    <m:sSup>
                      <m:sSupPr>
                        <m:ctrlPr>
                          <a:rPr lang="en-US" sz="2000" b="0" i="1" smtClean="0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begChr m:val="{"/>
                            <m:endChr m:val="}"/>
                            <m:ctrlPr>
                              <a:rPr lang="en-US" sz="2000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000" b="0" i="1" smtClean="0">
                                <a:latin typeface="Cambria Math"/>
                              </a:rPr>
                              <m:t>0,1</m:t>
                            </m:r>
                          </m:e>
                        </m:d>
                      </m:e>
                      <m:sup>
                        <m:r>
                          <a:rPr lang="en-US" sz="2000" b="0" i="1" smtClean="0">
                            <a:latin typeface="Cambria Math"/>
                          </a:rPr>
                          <m:t>3</m:t>
                        </m:r>
                        <m:r>
                          <a:rPr lang="en-US" sz="2000" b="0" i="1" smtClean="0">
                            <a:latin typeface="Cambria Math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sz="2000" dirty="0" smtClean="0"/>
                  <a:t> takes inputs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/>
                      </a:rPr>
                      <m:t>𝑠𝑘</m:t>
                    </m:r>
                  </m:oMath>
                </a14:m>
                <a:r>
                  <a:rPr lang="en-US" sz="2000" dirty="0" smtClean="0"/>
                  <a:t> and outputs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/>
                      </a:rPr>
                      <m:t>𝑝𝑘</m:t>
                    </m:r>
                  </m:oMath>
                </a14:m>
                <a:r>
                  <a:rPr lang="en-US" sz="2000" dirty="0" smtClean="0"/>
                  <a:t>.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</a:rPr>
                      <m:t>𝐹</m:t>
                    </m:r>
                    <m:r>
                      <a:rPr lang="en-US" sz="2000" b="0" i="1" smtClean="0">
                        <a:latin typeface="Cambria Math"/>
                      </a:rPr>
                      <m:t>:</m:t>
                    </m:r>
                    <m:sSup>
                      <m:sSupPr>
                        <m:ctrlPr>
                          <a:rPr lang="en-US" sz="2000" b="0" i="1" smtClean="0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begChr m:val="{"/>
                            <m:endChr m:val="}"/>
                            <m:ctrlPr>
                              <a:rPr lang="en-US" sz="2000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000" b="0" i="1" smtClean="0">
                                <a:latin typeface="Cambria Math"/>
                              </a:rPr>
                              <m:t>0,1</m:t>
                            </m:r>
                          </m:e>
                        </m:d>
                      </m:e>
                      <m:sup>
                        <m:r>
                          <a:rPr lang="en-US" sz="2000" b="0" i="1" smtClean="0">
                            <a:latin typeface="Cambria Math"/>
                          </a:rPr>
                          <m:t>4</m:t>
                        </m:r>
                        <m:r>
                          <a:rPr lang="en-US" sz="2000" b="0" i="1" smtClean="0">
                            <a:latin typeface="Cambria Math"/>
                          </a:rPr>
                          <m:t>𝑛</m:t>
                        </m:r>
                      </m:sup>
                    </m:sSup>
                    <m:r>
                      <a:rPr lang="en-US" sz="2000" b="0" i="1" smtClean="0">
                        <a:latin typeface="Cambria Math"/>
                      </a:rPr>
                      <m:t>→</m:t>
                    </m:r>
                    <m:sSup>
                      <m:sSupPr>
                        <m:ctrlPr>
                          <a:rPr lang="en-US" sz="2000" b="0" i="1" smtClean="0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begChr m:val="{"/>
                            <m:endChr m:val="}"/>
                            <m:ctrlPr>
                              <a:rPr lang="en-US" sz="2000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000" b="0" i="1" smtClean="0">
                                <a:latin typeface="Cambria Math"/>
                              </a:rPr>
                              <m:t>0,1</m:t>
                            </m:r>
                          </m:e>
                        </m:d>
                      </m:e>
                      <m:sup>
                        <m:r>
                          <a:rPr lang="en-US" sz="2000" b="0" i="1" smtClean="0">
                            <a:latin typeface="Cambria Math"/>
                          </a:rPr>
                          <m:t>12</m:t>
                        </m:r>
                        <m:r>
                          <a:rPr lang="en-US" sz="2000" b="0" i="1" smtClean="0">
                            <a:latin typeface="Cambria Math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sz="2000" dirty="0" smtClean="0"/>
                  <a:t> takes inputs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/>
                      </a:rPr>
                      <m:t>(</m:t>
                    </m:r>
                    <m:r>
                      <a:rPr lang="en-US" sz="2000" i="1" dirty="0" err="1" smtClean="0">
                        <a:latin typeface="Cambria Math"/>
                      </a:rPr>
                      <m:t>𝑝𝑘</m:t>
                    </m:r>
                    <m:r>
                      <a:rPr lang="en-US" sz="2000" i="1" dirty="0" smtClean="0">
                        <a:latin typeface="Cambria Math"/>
                      </a:rPr>
                      <m:t>, </m:t>
                    </m:r>
                    <m:r>
                      <a:rPr lang="en-US" sz="2000" i="1" dirty="0" smtClean="0">
                        <a:latin typeface="Cambria Math"/>
                      </a:rPr>
                      <m:t>𝑥</m:t>
                    </m:r>
                    <m:r>
                      <a:rPr lang="en-US" sz="2000" i="1" dirty="0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sz="2000" dirty="0" smtClean="0"/>
                  <a:t> and outputs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/>
                      </a:rPr>
                      <m:t>𝑦</m:t>
                    </m:r>
                  </m:oMath>
                </a14:m>
                <a:r>
                  <a:rPr lang="en-US" sz="2000" dirty="0" smtClean="0"/>
                  <a:t>.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/>
                          </a:rPr>
                          <m:t>𝐹</m:t>
                        </m:r>
                      </m:e>
                      <m:sup>
                        <m:r>
                          <a:rPr lang="en-US" sz="2000" b="0" i="1" smtClean="0">
                            <a:latin typeface="Cambria Math"/>
                          </a:rPr>
                          <m:t>−1</m:t>
                        </m:r>
                      </m:sup>
                    </m:sSup>
                    <m:r>
                      <a:rPr lang="en-US" sz="2000" b="0" i="1" smtClean="0">
                        <a:latin typeface="Cambria Math"/>
                      </a:rPr>
                      <m:t>:</m:t>
                    </m:r>
                    <m:sSup>
                      <m:sSupPr>
                        <m:ctrlPr>
                          <a:rPr lang="en-US" sz="2000" b="0" i="1" smtClean="0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begChr m:val="{"/>
                            <m:endChr m:val="}"/>
                            <m:ctrlPr>
                              <a:rPr lang="en-US" sz="2000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000" b="0" i="1" smtClean="0">
                                <a:latin typeface="Cambria Math"/>
                              </a:rPr>
                              <m:t>0,1</m:t>
                            </m:r>
                          </m:e>
                        </m:d>
                      </m:e>
                      <m:sup>
                        <m:r>
                          <a:rPr lang="en-US" sz="2000" b="0" i="1" smtClean="0">
                            <a:latin typeface="Cambria Math"/>
                          </a:rPr>
                          <m:t>13</m:t>
                        </m:r>
                        <m:r>
                          <a:rPr lang="en-US" sz="2000" b="0" i="1" smtClean="0">
                            <a:latin typeface="Cambria Math"/>
                          </a:rPr>
                          <m:t>𝑛</m:t>
                        </m:r>
                      </m:sup>
                    </m:sSup>
                    <m:r>
                      <a:rPr lang="en-US" sz="2000" b="0" i="1" smtClean="0">
                        <a:latin typeface="Cambria Math"/>
                      </a:rPr>
                      <m:t>→</m:t>
                    </m:r>
                    <m:sSup>
                      <m:sSupPr>
                        <m:ctrlPr>
                          <a:rPr lang="en-US" sz="2000" b="0" i="1" smtClean="0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begChr m:val="{"/>
                            <m:endChr m:val="}"/>
                            <m:ctrlPr>
                              <a:rPr lang="en-US" sz="2000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000" b="0" i="1" smtClean="0">
                                <a:latin typeface="Cambria Math"/>
                              </a:rPr>
                              <m:t>0,1</m:t>
                            </m:r>
                          </m:e>
                        </m:d>
                      </m:e>
                      <m:sup>
                        <m:r>
                          <a:rPr lang="en-US" sz="2000" b="0" i="1" smtClean="0">
                            <a:latin typeface="Cambria Math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sz="2000" dirty="0" smtClean="0"/>
                  <a:t> takes inputs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/>
                      </a:rPr>
                      <m:t>(</m:t>
                    </m:r>
                    <m:r>
                      <a:rPr lang="en-US" sz="2000" i="1" dirty="0" err="1" smtClean="0">
                        <a:latin typeface="Cambria Math"/>
                      </a:rPr>
                      <m:t>𝑠𝑘</m:t>
                    </m:r>
                    <m:r>
                      <a:rPr lang="en-US" sz="2000" i="1" dirty="0" smtClean="0">
                        <a:latin typeface="Cambria Math"/>
                      </a:rPr>
                      <m:t>, </m:t>
                    </m:r>
                    <m:r>
                      <a:rPr lang="en-US" sz="2000" i="1" dirty="0" smtClean="0">
                        <a:latin typeface="Cambria Math"/>
                      </a:rPr>
                      <m:t>𝑦</m:t>
                    </m:r>
                    <m:r>
                      <a:rPr lang="en-US" sz="2000" i="1" dirty="0" smtClean="0">
                        <a:latin typeface="Cambria Math"/>
                      </a:rPr>
                      <m:t> )</m:t>
                    </m:r>
                  </m:oMath>
                </a14:m>
                <a:r>
                  <a:rPr lang="en-US" sz="2000" dirty="0" smtClean="0"/>
                  <a:t>and returns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/>
                      </a:rPr>
                      <m:t>𝑥</m:t>
                    </m:r>
                  </m:oMath>
                </a14:m>
                <a:r>
                  <a:rPr lang="en-US" sz="2000" dirty="0" smtClean="0"/>
                  <a:t> if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/>
                      </a:rPr>
                      <m:t>𝐺</m:t>
                    </m:r>
                    <m:r>
                      <a:rPr lang="en-US" sz="2000" i="1" dirty="0" smtClean="0">
                        <a:latin typeface="Cambria Math"/>
                      </a:rPr>
                      <m:t>(</m:t>
                    </m:r>
                    <m:r>
                      <a:rPr lang="en-US" sz="2000" i="1" dirty="0" err="1" smtClean="0">
                        <a:latin typeface="Cambria Math"/>
                      </a:rPr>
                      <m:t>𝑠𝑘</m:t>
                    </m:r>
                    <m:r>
                      <a:rPr lang="en-US" sz="2000" i="1" dirty="0" smtClean="0">
                        <a:latin typeface="Cambria Math"/>
                      </a:rPr>
                      <m:t>) = </m:t>
                    </m:r>
                    <m:r>
                      <a:rPr lang="en-US" sz="2000" i="1" dirty="0" err="1" smtClean="0">
                        <a:latin typeface="Cambria Math"/>
                      </a:rPr>
                      <m:t>𝑝𝑘</m:t>
                    </m:r>
                  </m:oMath>
                </a14:m>
                <a:r>
                  <a:rPr lang="en-US" sz="2000" dirty="0" smtClean="0"/>
                  <a:t> and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/>
                      </a:rPr>
                      <m:t>𝐹</m:t>
                    </m:r>
                    <m:r>
                      <a:rPr lang="en-US" sz="2000" i="1" dirty="0" smtClean="0">
                        <a:latin typeface="Cambria Math"/>
                      </a:rPr>
                      <m:t>(</m:t>
                    </m:r>
                    <m:r>
                      <a:rPr lang="en-US" sz="2000" i="1" dirty="0" err="1" smtClean="0">
                        <a:latin typeface="Cambria Math"/>
                      </a:rPr>
                      <m:t>𝑝𝑘</m:t>
                    </m:r>
                    <m:r>
                      <a:rPr lang="en-US" sz="2000" i="1" dirty="0" err="1" smtClean="0">
                        <a:latin typeface="Cambria Math"/>
                      </a:rPr>
                      <m:t>,</m:t>
                    </m:r>
                    <m:r>
                      <a:rPr lang="en-US" sz="2000" i="1" dirty="0" err="1" smtClean="0">
                        <a:latin typeface="Cambria Math"/>
                      </a:rPr>
                      <m:t>𝑥</m:t>
                    </m:r>
                    <m:r>
                      <a:rPr lang="en-US" sz="2000" i="1" dirty="0" smtClean="0">
                        <a:latin typeface="Cambria Math"/>
                      </a:rPr>
                      <m:t>) = </m:t>
                    </m:r>
                    <m:r>
                      <a:rPr lang="en-US" sz="2000" i="1" dirty="0" smtClean="0">
                        <a:latin typeface="Cambria Math"/>
                      </a:rPr>
                      <m:t>𝑦</m:t>
                    </m:r>
                  </m:oMath>
                </a14:m>
                <a:r>
                  <a:rPr lang="en-US" sz="2000" dirty="0" smtClean="0"/>
                  <a:t> and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/>
                      </a:rPr>
                      <m:t>⊥</m:t>
                    </m:r>
                  </m:oMath>
                </a14:m>
                <a:r>
                  <a:rPr lang="en-US" sz="2000" dirty="0" smtClean="0"/>
                  <a:t> otherwise.</a:t>
                </a: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2438400"/>
                <a:ext cx="7239000" cy="1676400"/>
              </a:xfrm>
              <a:prstGeom prst="rect">
                <a:avLst/>
              </a:prstGeom>
              <a:blipFill rotWithShape="1">
                <a:blip r:embed="rId2"/>
                <a:stretch>
                  <a:fillRect l="-5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990600" y="4343400"/>
                <a:ext cx="7239000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err="1" smtClean="0"/>
                  <a:t>Simulatable</a:t>
                </a:r>
                <a:r>
                  <a:rPr lang="en-US" sz="2400" dirty="0" smtClean="0"/>
                  <a:t> PKE relative to oracle: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F</a:t>
                </a:r>
                <a:r>
                  <a:rPr lang="en-US" sz="2400" dirty="0" smtClean="0"/>
                  <a:t>irst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/>
                      </a:rPr>
                      <m:t>𝑘</m:t>
                    </m:r>
                  </m:oMath>
                </a14:m>
                <a:r>
                  <a:rPr lang="en-US" sz="2400" dirty="0" smtClean="0"/>
                  <a:t> bits of input x is plaintext.</a:t>
                </a:r>
                <a:endParaRPr lang="en-US" sz="24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P</a:t>
                </a:r>
                <a:r>
                  <a:rPr lang="en-US" sz="2400" dirty="0" smtClean="0"/>
                  <a:t>ublic keys and </a:t>
                </a:r>
                <a:r>
                  <a:rPr lang="en-US" sz="2400" dirty="0" err="1" smtClean="0"/>
                  <a:t>ciphertexts</a:t>
                </a:r>
                <a:r>
                  <a:rPr lang="en-US" sz="2400" dirty="0" smtClean="0"/>
                  <a:t> are indistinguishable from random strings:</a:t>
                </a:r>
              </a:p>
              <a:p>
                <a:r>
                  <a:rPr lang="en-US" sz="2400" dirty="0" smtClean="0"/>
                  <a:t>	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/>
                      </a:rPr>
                      <m:t>𝑜𝐺𝑒𝑛</m:t>
                    </m:r>
                    <m:r>
                      <a:rPr lang="en-US" sz="2400" i="1" dirty="0" smtClean="0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sz="2400" i="1" dirty="0" err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i="1" dirty="0" err="1" smtClean="0">
                            <a:latin typeface="Cambria Math"/>
                          </a:rPr>
                          <m:t>𝑟</m:t>
                        </m:r>
                      </m:e>
                      <m:sub>
                        <m:r>
                          <a:rPr lang="en-US" sz="2400" b="0" i="1" dirty="0" smtClean="0">
                            <a:latin typeface="Cambria Math"/>
                          </a:rPr>
                          <m:t>𝐺</m:t>
                        </m:r>
                      </m:sub>
                    </m:sSub>
                    <m:r>
                      <a:rPr lang="en-US" sz="2400" i="1" dirty="0" smtClean="0">
                        <a:latin typeface="Cambria Math"/>
                      </a:rPr>
                      <m:t>), </m:t>
                    </m:r>
                    <m:r>
                      <a:rPr lang="en-US" sz="2400" i="1" dirty="0" err="1" smtClean="0">
                        <a:latin typeface="Cambria Math"/>
                      </a:rPr>
                      <m:t>𝑜𝐸𝑛𝑐</m:t>
                    </m:r>
                    <m:r>
                      <a:rPr lang="en-US" sz="2400" i="1" dirty="0" smtClean="0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sz="2400" i="1" dirty="0" err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i="1" dirty="0" err="1" smtClean="0">
                            <a:latin typeface="Cambria Math"/>
                          </a:rPr>
                          <m:t>𝑟</m:t>
                        </m:r>
                      </m:e>
                      <m:sub>
                        <m:r>
                          <a:rPr lang="en-US" sz="2400" b="0" i="1" dirty="0" smtClean="0">
                            <a:latin typeface="Cambria Math"/>
                          </a:rPr>
                          <m:t>𝐸</m:t>
                        </m:r>
                      </m:sub>
                    </m:sSub>
                    <m:r>
                      <a:rPr lang="en-US" sz="2400" i="1" dirty="0" smtClean="0">
                        <a:latin typeface="Cambria Math"/>
                      </a:rPr>
                      <m:t>) </m:t>
                    </m:r>
                  </m:oMath>
                </a14:m>
                <a:r>
                  <a:rPr lang="en-US" sz="2400" dirty="0" smtClean="0"/>
                  <a:t>output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i="1" dirty="0" smtClean="0">
                            <a:latin typeface="Cambria Math"/>
                          </a:rPr>
                          <m:t>𝑟</m:t>
                        </m:r>
                      </m:e>
                      <m:sub>
                        <m:r>
                          <a:rPr lang="en-US" sz="2400" b="0" i="1" dirty="0" smtClean="0">
                            <a:latin typeface="Cambria Math"/>
                          </a:rPr>
                          <m:t>𝐺</m:t>
                        </m:r>
                      </m:sub>
                    </m:sSub>
                    <m:r>
                      <a:rPr lang="en-US" sz="2400" i="1" dirty="0" smtClean="0">
                        <a:latin typeface="Cambria Math"/>
                      </a:rPr>
                      <m:t>, </m:t>
                    </m:r>
                    <m:sSub>
                      <m:sSubPr>
                        <m:ctrlPr>
                          <a:rPr lang="en-US" sz="2400" i="1" dirty="0" err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i="1" dirty="0" err="1" smtClean="0">
                            <a:latin typeface="Cambria Math"/>
                          </a:rPr>
                          <m:t>𝑟</m:t>
                        </m:r>
                      </m:e>
                      <m:sub>
                        <m:r>
                          <a:rPr lang="en-US" sz="2400" b="0" i="1" dirty="0" smtClean="0">
                            <a:latin typeface="Cambria Math"/>
                          </a:rPr>
                          <m:t>𝐸</m:t>
                        </m:r>
                      </m:sub>
                    </m:sSub>
                  </m:oMath>
                </a14:m>
                <a:r>
                  <a:rPr lang="en-US" sz="2400" dirty="0" smtClean="0"/>
                  <a:t>.</a:t>
                </a:r>
              </a:p>
              <a:p>
                <a:r>
                  <a:rPr lang="en-US" sz="2400" dirty="0" smtClean="0"/>
                  <a:t>	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/>
                      </a:rPr>
                      <m:t>𝑟𝐺𝑒𝑛</m:t>
                    </m:r>
                    <m:r>
                      <a:rPr lang="en-US" sz="2400" i="1" dirty="0" smtClean="0">
                        <a:latin typeface="Cambria Math"/>
                      </a:rPr>
                      <m:t>(</m:t>
                    </m:r>
                    <m:r>
                      <a:rPr lang="en-US" sz="2400" i="1" dirty="0" err="1" smtClean="0">
                        <a:latin typeface="Cambria Math"/>
                      </a:rPr>
                      <m:t>𝑝𝑘</m:t>
                    </m:r>
                    <m:r>
                      <a:rPr lang="en-US" sz="2400" i="1" dirty="0" smtClean="0">
                        <a:latin typeface="Cambria Math"/>
                      </a:rPr>
                      <m:t>), </m:t>
                    </m:r>
                    <m:r>
                      <a:rPr lang="en-US" sz="2400" i="1" dirty="0" err="1" smtClean="0">
                        <a:latin typeface="Cambria Math"/>
                      </a:rPr>
                      <m:t>𝑟𝐸𝑛𝑐</m:t>
                    </m:r>
                    <m:r>
                      <a:rPr lang="en-US" sz="2400" i="1" dirty="0" smtClean="0">
                        <a:latin typeface="Cambria Math"/>
                      </a:rPr>
                      <m:t>(</m:t>
                    </m:r>
                    <m:r>
                      <a:rPr lang="en-US" sz="2400" i="1" dirty="0" err="1" smtClean="0">
                        <a:latin typeface="Cambria Math"/>
                      </a:rPr>
                      <m:t>𝑝𝑘</m:t>
                    </m:r>
                    <m:r>
                      <a:rPr lang="en-US" sz="2400" i="1" dirty="0" smtClean="0">
                        <a:latin typeface="Cambria Math"/>
                      </a:rPr>
                      <m:t>, </m:t>
                    </m:r>
                    <m:r>
                      <a:rPr lang="en-US" sz="2400" i="1" dirty="0" smtClean="0">
                        <a:latin typeface="Cambria Math"/>
                      </a:rPr>
                      <m:t>𝑐</m:t>
                    </m:r>
                    <m:r>
                      <a:rPr lang="en-US" sz="2400" i="1" dirty="0" smtClean="0">
                        <a:latin typeface="Cambria Math"/>
                      </a:rPr>
                      <m:t>) </m:t>
                    </m:r>
                  </m:oMath>
                </a14:m>
                <a:r>
                  <a:rPr lang="en-US" sz="2400" dirty="0" smtClean="0"/>
                  <a:t>output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/>
                      </a:rPr>
                      <m:t>𝑝𝑘</m:t>
                    </m:r>
                  </m:oMath>
                </a14:m>
                <a:r>
                  <a:rPr lang="en-US" sz="2400" dirty="0" smtClean="0"/>
                  <a:t> and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/>
                      </a:rPr>
                      <m:t>𝑐</m:t>
                    </m:r>
                  </m:oMath>
                </a14:m>
                <a:r>
                  <a:rPr lang="en-US" sz="2400" dirty="0" smtClean="0"/>
                  <a:t> itself.</a:t>
                </a:r>
                <a:endParaRPr lang="en-US" sz="2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4343400"/>
                <a:ext cx="7239000" cy="2308324"/>
              </a:xfrm>
              <a:prstGeom prst="rect">
                <a:avLst/>
              </a:prstGeom>
              <a:blipFill rotWithShape="1">
                <a:blip r:embed="rId3"/>
                <a:stretch>
                  <a:fillRect l="-1348" t="-2116" r="-927" b="-50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Flowchart: Alternate Process 5"/>
              <p:cNvSpPr/>
              <p:nvPr/>
            </p:nvSpPr>
            <p:spPr>
              <a:xfrm>
                <a:off x="5791200" y="1981200"/>
                <a:ext cx="2743200" cy="1143000"/>
              </a:xfrm>
              <a:prstGeom prst="flowChartAlternateProcess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Important:  random string is unlikely to be in the range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𝐺</m:t>
                    </m:r>
                  </m:oMath>
                </a14:m>
                <a:r>
                  <a:rPr lang="en-US" dirty="0" smtClean="0"/>
                  <a:t> or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𝐹</m:t>
                    </m:r>
                    <m:d>
                      <m:dPr>
                        <m:ctrlPr>
                          <a:rPr lang="en-US" i="1" dirty="0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i="1" dirty="0" err="1" smtClean="0">
                            <a:latin typeface="Cambria Math"/>
                          </a:rPr>
                          <m:t>𝑝𝑘</m:t>
                        </m:r>
                        <m:r>
                          <a:rPr lang="en-US" i="1" dirty="0" smtClean="0">
                            <a:latin typeface="Cambria Math"/>
                          </a:rPr>
                          <m:t>, ∗</m:t>
                        </m:r>
                      </m:e>
                    </m:d>
                    <m:r>
                      <a:rPr lang="en-US" b="0" i="0" dirty="0" smtClean="0">
                        <a:latin typeface="Cambria Math"/>
                      </a:rPr>
                      <m:t>.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6" name="Flowchart: Alternate Process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1981200"/>
                <a:ext cx="2743200" cy="1143000"/>
              </a:xfrm>
              <a:prstGeom prst="flowChartAlternateProcess">
                <a:avLst/>
              </a:prstGeom>
              <a:blipFill rotWithShape="1">
                <a:blip r:embed="rId4"/>
                <a:stretch>
                  <a:fillRect r="-4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92816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/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5674</TotalTime>
  <Words>1739</Words>
  <Application>Microsoft Office PowerPoint</Application>
  <PresentationFormat>On-screen Show (4:3)</PresentationFormat>
  <Paragraphs>172</Paragraphs>
  <Slides>18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On Minimal Assumptions for Sender-Deniable Public Key Encryption</vt:lpstr>
      <vt:lpstr>Deniable Public Key Encryption [Canetti, Dwork, Naor, Ostrovsky, 97]</vt:lpstr>
      <vt:lpstr>Sender-Deniable Public Key Encryption [Canetti, Dwork, Naor, Ostrovsky, 97]</vt:lpstr>
      <vt:lpstr>What is known?</vt:lpstr>
      <vt:lpstr>Our Goal</vt:lpstr>
      <vt:lpstr>Underlying primitive we consider</vt:lpstr>
      <vt:lpstr>Weak Sender-Deniable PKEfrom Simulatable PKE</vt:lpstr>
      <vt:lpstr>Our Results</vt:lpstr>
      <vt:lpstr>Some Proof Intuition</vt:lpstr>
      <vt:lpstr>Some Proof Intuition</vt:lpstr>
      <vt:lpstr>Some Proof Intuition</vt:lpstr>
      <vt:lpstr>A First Attempt</vt:lpstr>
      <vt:lpstr>Problem</vt:lpstr>
      <vt:lpstr>Problem</vt:lpstr>
      <vt:lpstr>Some Proof Intuition</vt:lpstr>
      <vt:lpstr>Some Proof Intuition</vt:lpstr>
      <vt:lpstr>Open Problems</vt:lpstr>
      <vt:lpstr>Thank you!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Dana Dachman-Soled</dc:creator>
  <cp:lastModifiedBy>Dana Dachman-Soled</cp:lastModifiedBy>
  <cp:revision>108</cp:revision>
  <dcterms:created xsi:type="dcterms:W3CDTF">2014-03-24T13:43:03Z</dcterms:created>
  <dcterms:modified xsi:type="dcterms:W3CDTF">2014-04-17T15:17:05Z</dcterms:modified>
</cp:coreProperties>
</file>