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7" r:id="rId3"/>
    <p:sldId id="257" r:id="rId4"/>
    <p:sldId id="268" r:id="rId5"/>
    <p:sldId id="269" r:id="rId6"/>
    <p:sldId id="258" r:id="rId7"/>
    <p:sldId id="262" r:id="rId8"/>
    <p:sldId id="273" r:id="rId9"/>
    <p:sldId id="259" r:id="rId10"/>
    <p:sldId id="270" r:id="rId11"/>
    <p:sldId id="260" r:id="rId12"/>
    <p:sldId id="261" r:id="rId13"/>
    <p:sldId id="265" r:id="rId14"/>
    <p:sldId id="263" r:id="rId15"/>
    <p:sldId id="264" r:id="rId16"/>
    <p:sldId id="266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D50BA-0475-4BE2-8E2B-5B752A83E874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13765-7B3A-4A8F-8E49-6810CDB53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0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13765-7B3A-4A8F-8E49-6810CDB539D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24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BC1-FB0C-44B8-B529-6126E0E6E20D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6919-FDB8-4A9A-8FEB-E1325A75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9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BC1-FB0C-44B8-B529-6126E0E6E20D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6919-FDB8-4A9A-8FEB-E1325A75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6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BC1-FB0C-44B8-B529-6126E0E6E20D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6919-FDB8-4A9A-8FEB-E1325A75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39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BC1-FB0C-44B8-B529-6126E0E6E20D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6919-FDB8-4A9A-8FEB-E1325A75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96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BC1-FB0C-44B8-B529-6126E0E6E20D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6919-FDB8-4A9A-8FEB-E1325A75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5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BC1-FB0C-44B8-B529-6126E0E6E20D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6919-FDB8-4A9A-8FEB-E1325A75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5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BC1-FB0C-44B8-B529-6126E0E6E20D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6919-FDB8-4A9A-8FEB-E1325A75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3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BC1-FB0C-44B8-B529-6126E0E6E20D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6919-FDB8-4A9A-8FEB-E1325A75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3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BC1-FB0C-44B8-B529-6126E0E6E20D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6919-FDB8-4A9A-8FEB-E1325A75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8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BC1-FB0C-44B8-B529-6126E0E6E20D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6919-FDB8-4A9A-8FEB-E1325A75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1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BC1-FB0C-44B8-B529-6126E0E6E20D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6919-FDB8-4A9A-8FEB-E1325A75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0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2BC1-FB0C-44B8-B529-6126E0E6E20D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66919-FDB8-4A9A-8FEB-E1325A75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3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5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Black-Box Construction of a CCA2 Encryption Scheme from a Plaintext Aware (sPA1) Encryption Scheme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r>
              <a:rPr lang="en-US" dirty="0" smtClean="0"/>
              <a:t>Dana </a:t>
            </a:r>
            <a:r>
              <a:rPr lang="en-US" dirty="0" err="1" smtClean="0"/>
              <a:t>Dachman</a:t>
            </a:r>
            <a:r>
              <a:rPr lang="en-US" dirty="0" smtClean="0"/>
              <a:t>-Soled</a:t>
            </a:r>
          </a:p>
          <a:p>
            <a:r>
              <a:rPr lang="en-US" dirty="0" smtClean="0"/>
              <a:t>University of Maryland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37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  CCA Proof Strategies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3718520"/>
                  </p:ext>
                </p:extLst>
              </p:nvPr>
            </p:nvGraphicFramePr>
            <p:xfrm>
              <a:off x="1219200" y="1397000"/>
              <a:ext cx="6763033" cy="50702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81232"/>
                    <a:gridCol w="1580321"/>
                    <a:gridCol w="2198116"/>
                    <a:gridCol w="2003364"/>
                  </a:tblGrid>
                  <a:tr h="660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Hyrid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Public Key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Challenge </a:t>
                          </a:r>
                          <a:r>
                            <a:rPr lang="en-US" dirty="0" err="1" smtClean="0"/>
                            <a:t>Ciphertext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Decryption Oracle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87386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𝑝𝑘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𝐸𝑛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𝑝𝑘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𝐷𝑒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87386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Simulated</a:t>
                          </a:r>
                          <a:r>
                            <a:rPr lang="en-US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baseline="0" dirty="0" smtClean="0">
                                  <a:latin typeface="Cambria Math"/>
                                </a:rPr>
                                <m:t>𝑝𝑘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Simulated</a:t>
                          </a:r>
                          <a:r>
                            <a:rPr lang="en-US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baseline="0" dirty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 baseline="0" dirty="0" smtClean="0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b="0" i="1" baseline="0" dirty="0" smtClean="0"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Simulated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/>
                                </a:rPr>
                                <m:t>𝐷𝑒𝑐</m:t>
                              </m:r>
                            </m:oMath>
                          </a14:m>
                          <a:endParaRPr lang="en-US" dirty="0" smtClean="0"/>
                        </a:p>
                        <a:p>
                          <a:endParaRPr lang="en-US" dirty="0" smtClean="0"/>
                        </a:p>
                      </a:txBody>
                      <a:tcPr/>
                    </a:tc>
                  </a:tr>
                  <a:tr h="873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.</a:t>
                          </a:r>
                        </a:p>
                        <a:p>
                          <a:pPr algn="ctr"/>
                          <a:r>
                            <a:rPr lang="en-US" dirty="0" smtClean="0"/>
                            <a:t>.</a:t>
                          </a:r>
                        </a:p>
                        <a:p>
                          <a:pPr algn="ctr"/>
                          <a:r>
                            <a:rPr lang="en-US" dirty="0" smtClean="0"/>
                            <a:t>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87386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87386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𝑝𝑘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𝐸𝑛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𝑝𝑘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𝐷𝑒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 smtClean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3718520"/>
                  </p:ext>
                </p:extLst>
              </p:nvPr>
            </p:nvGraphicFramePr>
            <p:xfrm>
              <a:off x="1219200" y="1397000"/>
              <a:ext cx="6763033" cy="50702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81232"/>
                    <a:gridCol w="1580321"/>
                    <a:gridCol w="2198116"/>
                    <a:gridCol w="2003364"/>
                  </a:tblGrid>
                  <a:tr h="660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Hyrid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Public Key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Challenge </a:t>
                          </a:r>
                          <a:r>
                            <a:rPr lang="en-US" dirty="0" err="1" smtClean="0"/>
                            <a:t>Ciphertext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Decryption Oracle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8738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78472" r="-589441" b="-4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2162" t="-78472" r="-266409" b="-4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16667" t="-78472" r="-91667" b="-40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37082" t="-78472" r="-304" b="-402778"/>
                          </a:stretch>
                        </a:blipFill>
                      </a:tcPr>
                    </a:tc>
                  </a:tr>
                  <a:tr h="8738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179720" r="-589441" b="-3055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2162" t="-179720" r="-266409" b="-3055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16667" t="-179720" r="-91667" b="-3055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37082" t="-179720" r="-304" b="-305594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.</a:t>
                          </a:r>
                        </a:p>
                        <a:p>
                          <a:pPr algn="ctr"/>
                          <a:r>
                            <a:rPr lang="en-US" dirty="0" smtClean="0"/>
                            <a:t>.</a:t>
                          </a:r>
                        </a:p>
                        <a:p>
                          <a:pPr algn="ctr"/>
                          <a:r>
                            <a:rPr lang="en-US" dirty="0" smtClean="0"/>
                            <a:t>.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8738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381944" r="-589441" b="-993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8738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485315" r="-5894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2162" t="-485315" r="-2664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16667" t="-485315" r="-9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37082" t="-485315" r="-30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Left Brace 4"/>
          <p:cNvSpPr/>
          <p:nvPr/>
        </p:nvSpPr>
        <p:spPr>
          <a:xfrm>
            <a:off x="609600" y="2057400"/>
            <a:ext cx="533400" cy="167640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28600" y="3886200"/>
            <a:ext cx="3581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PPT adversary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cannot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distinguish</a:t>
            </a:r>
            <a:r>
              <a:rPr lang="en-US" sz="2000" dirty="0" smtClean="0"/>
              <a:t> consecutive hybrids.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8600" y="5105400"/>
            <a:ext cx="36576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To reduce to security of underlying encryption scheme, must simulate decryption oracle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knowing secret key.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648200" y="3886200"/>
            <a:ext cx="2209800" cy="1295400"/>
          </a:xfrm>
          <a:prstGeom prst="wedgeRoundRectCallout">
            <a:avLst>
              <a:gd name="adj1" fmla="val -80028"/>
              <a:gd name="adj2" fmla="val 779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Challenge:  </a:t>
            </a:r>
            <a:r>
              <a:rPr lang="en-US" sz="2000" dirty="0" smtClean="0"/>
              <a:t>Constructing the simulated decryption oracle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43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CCA1 from Plaintext Awareness?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Trivial:  Plaintext Aware scheme is </a:t>
            </a:r>
            <a:r>
              <a:rPr lang="en-US" dirty="0" smtClean="0">
                <a:solidFill>
                  <a:srgbClr val="FF0000"/>
                </a:solidFill>
              </a:rPr>
              <a:t>itself</a:t>
            </a:r>
            <a:r>
              <a:rPr lang="en-US" dirty="0" smtClean="0"/>
              <a:t> CCA1-secure!</a:t>
            </a:r>
          </a:p>
          <a:p>
            <a:pPr lvl="1"/>
            <a:r>
              <a:rPr lang="en-US" dirty="0" smtClean="0"/>
              <a:t>To simulate the decryption oracle without knowing the secret key, use the </a:t>
            </a:r>
            <a:r>
              <a:rPr lang="en-US" dirty="0" smtClean="0">
                <a:solidFill>
                  <a:srgbClr val="FF0000"/>
                </a:solidFill>
              </a:rPr>
              <a:t>Extractor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48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CCA2 from Plaintext Awareness?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458200" cy="51054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Is the plaintext aware scheme itself also CCA2-secure?</a:t>
                </a:r>
              </a:p>
              <a:p>
                <a:r>
                  <a:rPr lang="en-US" dirty="0" smtClean="0"/>
                  <a:t>An attempt:  As before, simulate decryption oracle using Extractor.</a:t>
                </a:r>
              </a:p>
              <a:p>
                <a:r>
                  <a:rPr lang="en-US" dirty="0" smtClean="0"/>
                  <a:t>Problem:  Extractor is no longer guaranteed to work in the second phase!</a:t>
                </a:r>
              </a:p>
              <a:p>
                <a:pPr lvl="1"/>
                <a:r>
                  <a:rPr lang="en-US" dirty="0" smtClean="0"/>
                  <a:t>Once adversary receives challenge </a:t>
                </a:r>
                <a:r>
                  <a:rPr lang="en-US" dirty="0" err="1" smtClean="0"/>
                  <a:t>ciphertext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, Extractor can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fail</a:t>
                </a:r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E.g. adversary can re-randomize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 and submit to oracle.  </a:t>
                </a:r>
              </a:p>
              <a:p>
                <a:pPr lvl="1"/>
                <a:r>
                  <a:rPr lang="en-US" dirty="0" smtClean="0"/>
                  <a:t>Note that our candidate Plaintext-Aware schemes are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homomorphic</a:t>
                </a:r>
                <a:r>
                  <a:rPr lang="en-US" dirty="0" smtClean="0"/>
                  <a:t>!  So these attacks are possible.</a:t>
                </a:r>
              </a:p>
              <a:p>
                <a:r>
                  <a:rPr lang="en-US" dirty="0" smtClean="0"/>
                  <a:t>Extractor seems to be useless.</a:t>
                </a:r>
              </a:p>
              <a:p>
                <a:pPr lvl="1"/>
                <a:r>
                  <a:rPr lang="en-US" dirty="0" smtClean="0"/>
                  <a:t>At first glance, seems as hard as proving that CCA1 -&gt; CCA2.</a:t>
                </a:r>
              </a:p>
              <a:p>
                <a:pPr lvl="1"/>
                <a:r>
                  <a:rPr lang="en-US" dirty="0" smtClean="0"/>
                  <a:t>No:  Having a faulty extractor algorithm is better than no extractor.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458200" cy="5105400"/>
              </a:xfrm>
              <a:blipFill rotWithShape="1">
                <a:blip r:embed="rId2"/>
                <a:stretch>
                  <a:fillRect l="-1153" t="-2389" r="-793" b="-1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575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Our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229600" cy="4572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000" b="1" dirty="0" smtClean="0"/>
              <a:t>Combines techniques from [</a:t>
            </a:r>
            <a:r>
              <a:rPr lang="en-US" sz="2000" b="1" dirty="0" err="1" smtClean="0"/>
              <a:t>Hohenberger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Lewko</a:t>
            </a:r>
            <a:r>
              <a:rPr lang="en-US" sz="2000" b="1" dirty="0" smtClean="0"/>
              <a:t>, Waters 12] and [Myers, </a:t>
            </a:r>
            <a:r>
              <a:rPr lang="en-US" sz="2000" b="1" dirty="0" err="1" smtClean="0"/>
              <a:t>Sergi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shelat</a:t>
            </a:r>
            <a:r>
              <a:rPr lang="en-US" sz="2000" b="1" dirty="0" smtClean="0"/>
              <a:t> 12]</a:t>
            </a:r>
          </a:p>
          <a:p>
            <a:pPr marL="0" indent="0">
              <a:buNone/>
            </a:pPr>
            <a:endParaRPr lang="en-US" sz="20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981200" y="2209800"/>
                <a:ext cx="23622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209800"/>
                <a:ext cx="2362200" cy="6858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Left Brace 8"/>
          <p:cNvSpPr/>
          <p:nvPr/>
        </p:nvSpPr>
        <p:spPr>
          <a:xfrm>
            <a:off x="1676400" y="2133600"/>
            <a:ext cx="152400" cy="83820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" y="2209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2.  Inner </a:t>
            </a:r>
            <a:r>
              <a:rPr lang="en-US" b="1" dirty="0" err="1" smtClean="0"/>
              <a:t>ciphertexts</a:t>
            </a:r>
            <a:r>
              <a:rPr lang="en-US" b="1" dirty="0" smtClean="0"/>
              <a:t>: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800600" y="2209800"/>
                <a:ext cx="2362200" cy="685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𝐸𝑛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209800"/>
                <a:ext cx="2362200" cy="6858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14600" y="2971800"/>
                <a:ext cx="3886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⊕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=(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</a:rPr>
                        <m:t>||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971800"/>
                <a:ext cx="388620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133600" y="3906229"/>
                <a:ext cx="990600" cy="838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906229"/>
                <a:ext cx="990600" cy="8382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352800" y="3906229"/>
                <a:ext cx="990600" cy="838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906229"/>
                <a:ext cx="990600" cy="8382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572000" y="3906229"/>
                <a:ext cx="990600" cy="838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906229"/>
                <a:ext cx="990600" cy="83820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14600" y="3352800"/>
                <a:ext cx="3886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 …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𝑝𝑟𝑔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352800"/>
                <a:ext cx="3886200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Left Brace 16"/>
          <p:cNvSpPr/>
          <p:nvPr/>
        </p:nvSpPr>
        <p:spPr>
          <a:xfrm>
            <a:off x="1828800" y="3906229"/>
            <a:ext cx="152400" cy="83820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28600" y="398242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  Outer </a:t>
            </a:r>
            <a:r>
              <a:rPr lang="en-US" b="1" dirty="0" err="1" smtClean="0"/>
              <a:t>ciphertexts</a:t>
            </a:r>
            <a:r>
              <a:rPr lang="en-US" b="1" dirty="0" smtClean="0"/>
              <a:t>: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295400" y="4973029"/>
                <a:ext cx="6629400" cy="409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/>
                  <a:t> encryptions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/>
                      </a:rPr>
                      <m:t>||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under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</m:sSubSup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𝑣𝑘𝑠𝑖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dirty="0" smtClean="0"/>
                  <a:t> and randomness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973029"/>
                <a:ext cx="6629400" cy="409728"/>
              </a:xfrm>
              <a:prstGeom prst="rect">
                <a:avLst/>
              </a:prstGeom>
              <a:blipFill rotWithShape="1">
                <a:blip r:embed="rId9"/>
                <a:stretch>
                  <a:fillRect t="-1493" b="-19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5791200" y="398242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 . 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324600" y="3906229"/>
                <a:ext cx="990600" cy="838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906229"/>
                <a:ext cx="990600" cy="83820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ounded Rectangular Callout 22"/>
              <p:cNvSpPr/>
              <p:nvPr/>
            </p:nvSpPr>
            <p:spPr>
              <a:xfrm>
                <a:off x="7239000" y="2743200"/>
                <a:ext cx="1752600" cy="1085165"/>
              </a:xfrm>
              <a:prstGeom prst="wedgeRoundRectCallout">
                <a:avLst>
                  <a:gd name="adj1" fmla="val -68659"/>
                  <a:gd name="adj2" fmla="val 71863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Public keys are chosen based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𝑣𝑘𝑠𝑖𝑔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3" name="Rounded Rectangular Callout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2743200"/>
                <a:ext cx="1752600" cy="1085165"/>
              </a:xfrm>
              <a:prstGeom prst="wedgeRoundRectCallout">
                <a:avLst>
                  <a:gd name="adj1" fmla="val -68659"/>
                  <a:gd name="adj2" fmla="val 71863"/>
                  <a:gd name="adj3" fmla="val 16667"/>
                </a:avLst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" y="1600200"/>
                <a:ext cx="68199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1.  Generate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a:rPr lang="en-US" b="1" i="1" dirty="0" err="1" smtClean="0">
                        <a:latin typeface="Cambria Math"/>
                      </a:rPr>
                      <m:t>𝒗𝒌𝒔𝒊𝒈</m:t>
                    </m:r>
                    <m:r>
                      <a:rPr lang="en-US" b="1" i="1" dirty="0" smtClean="0">
                        <a:latin typeface="Cambria Math"/>
                      </a:rPr>
                      <m:t>, </m:t>
                    </m:r>
                    <m:r>
                      <a:rPr lang="en-US" b="1" i="1" dirty="0" err="1" smtClean="0">
                        <a:latin typeface="Cambria Math"/>
                      </a:rPr>
                      <m:t>𝒔𝒌𝒔𝒊𝒈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 smtClean="0"/>
                  <a:t> for one-time signature scheme</a:t>
                </a:r>
                <a:endParaRPr lang="en-US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" y="1600200"/>
                <a:ext cx="6819900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715"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52400" y="5410200"/>
                <a:ext cx="6629400" cy="1038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 4.  Compute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𝝈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 smtClean="0">
                        <a:latin typeface="Cambria Math"/>
                      </a:rPr>
                      <m:t>𝑺𝒊𝒈</m:t>
                    </m:r>
                    <m:sSub>
                      <m:sSubPr>
                        <m:ctrlPr>
                          <a:rPr lang="en-US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</a:rPr>
                          <m:t>𝒔𝒌𝒔𝒊𝒈</m:t>
                        </m:r>
                      </m:sub>
                    </m:sSub>
                    <m:r>
                      <a:rPr lang="en-US" b="1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𝑪</m:t>
                    </m:r>
                    <m:sSub>
                      <m:sSubPr>
                        <m:ctrlPr>
                          <a:rPr lang="en-US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b="1" i="1" smtClean="0">
                        <a:latin typeface="Cambria Math"/>
                      </a:rPr>
                      <m:t>||⋯||</m:t>
                    </m:r>
                    <m:r>
                      <a:rPr lang="en-US" b="1" i="1" smtClean="0">
                        <a:latin typeface="Cambria Math"/>
                      </a:rPr>
                      <m:t>𝑪</m:t>
                    </m:r>
                    <m:sSub>
                      <m:sSubPr>
                        <m:ctrlPr>
                          <a:rPr lang="en-US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en-US" b="1" i="1" smtClean="0">
                        <a:latin typeface="Cambria Math"/>
                      </a:rPr>
                      <m:t>)</m:t>
                    </m:r>
                  </m:oMath>
                </a14:m>
                <a:endParaRPr lang="en-US" b="1" dirty="0" smtClean="0"/>
              </a:p>
              <a:p>
                <a:endParaRPr lang="en-US" b="1" dirty="0" smtClean="0"/>
              </a:p>
              <a:p>
                <a:r>
                  <a:rPr lang="en-US" b="1" dirty="0" smtClean="0"/>
                  <a:t> 5.  Output: 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/>
                      </a:rPr>
                      <m:t>(</m:t>
                    </m:r>
                    <m:r>
                      <a:rPr lang="en-US" sz="2400" b="1" i="1" smtClean="0">
                        <a:latin typeface="Cambria Math"/>
                      </a:rPr>
                      <m:t>𝑪</m:t>
                    </m:r>
                    <m:sSub>
                      <m:sSubPr>
                        <m:ctrlPr>
                          <a:rPr lang="en-US" sz="24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n-US" sz="2400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400" b="1" i="1" smtClean="0">
                        <a:latin typeface="Cambria Math"/>
                      </a:rPr>
                      <m:t>, …,</m:t>
                    </m:r>
                    <m:r>
                      <a:rPr lang="en-US" sz="2400" b="1" i="1" smtClean="0">
                        <a:latin typeface="Cambria Math"/>
                      </a:rPr>
                      <m:t>𝑪</m:t>
                    </m:r>
                    <m:sSub>
                      <m:sSubPr>
                        <m:ctrlPr>
                          <a:rPr lang="en-US" sz="24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n-US" sz="2400" b="1" i="1" smtClean="0"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en-US" sz="2400" b="1" i="1" smtClean="0">
                        <a:latin typeface="Cambria Math"/>
                      </a:rPr>
                      <m:t>, </m:t>
                    </m:r>
                    <m:r>
                      <a:rPr lang="en-US" sz="2400" b="1" i="1" smtClean="0">
                        <a:latin typeface="Cambria Math"/>
                      </a:rPr>
                      <m:t>𝒗𝒌𝒔𝒊𝒈</m:t>
                    </m:r>
                    <m:r>
                      <a:rPr lang="en-US" sz="2400" b="1" i="1" smtClean="0">
                        <a:latin typeface="Cambria Math"/>
                      </a:rPr>
                      <m:t>, </m:t>
                    </m:r>
                    <m:r>
                      <a:rPr lang="en-US" sz="2400" b="1" i="1" smtClean="0">
                        <a:latin typeface="Cambria Math"/>
                      </a:rPr>
                      <m:t>𝝈</m:t>
                    </m:r>
                    <m:r>
                      <a:rPr lang="en-US" sz="2400" b="1" i="1" smtClean="0">
                        <a:latin typeface="Cambria Math"/>
                      </a:rPr>
                      <m:t>)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5410200"/>
                <a:ext cx="6629400" cy="1038233"/>
              </a:xfrm>
              <a:prstGeom prst="rect">
                <a:avLst/>
              </a:prstGeom>
              <a:blipFill rotWithShape="1">
                <a:blip r:embed="rId13"/>
                <a:stretch>
                  <a:fillRect t="-2353" b="-7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1371600" y="5929316"/>
            <a:ext cx="3276600" cy="6238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8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9" grpId="0" animBg="1"/>
      <p:bldP spid="10" grpId="0"/>
      <p:bldP spid="11" grpId="0" animBg="1"/>
      <p:bldP spid="12" grpId="0"/>
      <p:bldP spid="13" grpId="0" animBg="1"/>
      <p:bldP spid="14" grpId="0" animBg="1"/>
      <p:bldP spid="15" grpId="0" animBg="1"/>
      <p:bldP spid="16" grpId="0"/>
      <p:bldP spid="17" grpId="0" animBg="1"/>
      <p:bldP spid="18" grpId="0"/>
      <p:bldP spid="19" grpId="0"/>
      <p:bldP spid="20" grpId="0"/>
      <p:bldP spid="21" grpId="0" animBg="1"/>
      <p:bldP spid="23" grpId="0" animBg="1"/>
      <p:bldP spid="24" grpId="0"/>
      <p:bldP spid="25" grpId="0" build="p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 Use extractor to simulate oracle even in the CCA2 case.</a:t>
            </a:r>
          </a:p>
          <a:p>
            <a:r>
              <a:rPr lang="en-US" dirty="0" smtClean="0"/>
              <a:t>Now the extractor may answer incorrectly after the adversary receives the challenge </a:t>
            </a:r>
            <a:r>
              <a:rPr lang="en-US" dirty="0" err="1" smtClean="0"/>
              <a:t>ciphertext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Call this event </a:t>
            </a:r>
            <a:r>
              <a:rPr lang="en-US" dirty="0" err="1" smtClean="0">
                <a:solidFill>
                  <a:srgbClr val="FF0000"/>
                </a:solidFill>
              </a:rPr>
              <a:t>BadExtEvent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15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Intuition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Sequence of hybrids:  Show that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BadExtEvent</a:t>
                </a:r>
                <a:r>
                  <a:rPr lang="en-US" dirty="0" smtClean="0"/>
                  <a:t> occurs with negligible probability in final hybrid.</a:t>
                </a:r>
              </a:p>
              <a:p>
                <a:r>
                  <a:rPr lang="en-US" dirty="0" smtClean="0"/>
                  <a:t>For each hybrid, show that probability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BadExtEvent</a:t>
                </a:r>
                <a:r>
                  <a:rPr lang="en-US" dirty="0" smtClean="0"/>
                  <a:t> occurs differs by a negligible amount.</a:t>
                </a:r>
              </a:p>
              <a:p>
                <a:r>
                  <a:rPr lang="en-US" dirty="0" smtClean="0"/>
                  <a:t>In order to prove this, reduction must always be able to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detect</a:t>
                </a:r>
                <a:r>
                  <a:rPr lang="en-US" dirty="0" smtClean="0"/>
                  <a:t> a bad extraction event by comparing the output of the Extractor with the output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𝐷𝑒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𝑠𝑘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 b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954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Hard Case:</a:t>
            </a:r>
            <a:br>
              <a:rPr lang="en-US" dirty="0" smtClean="0"/>
            </a:br>
            <a:r>
              <a:rPr lang="en-US" dirty="0" smtClean="0"/>
              <a:t>Detecting </a:t>
            </a:r>
            <a:r>
              <a:rPr lang="en-US" dirty="0" err="1" smtClean="0"/>
              <a:t>BadExtEvent</a:t>
            </a:r>
            <a:r>
              <a:rPr lang="en-US" dirty="0" smtClean="0"/>
              <a:t> in CPA hybrid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229600" cy="49530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 smtClean="0"/>
                  <a:t>Reduction to CPA security of inner </a:t>
                </a:r>
                <a:r>
                  <a:rPr lang="en-US" sz="2400" dirty="0" err="1" smtClean="0"/>
                  <a:t>ciphertexts</a:t>
                </a: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r>
                  <a:rPr lang="en-US" sz="2400" dirty="0" smtClean="0"/>
                  <a:t>Idea for how to detect 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BadExtEvent</a:t>
                </a:r>
                <a:r>
                  <a:rPr lang="en-US" sz="2400" dirty="0" smtClean="0"/>
                  <a:t>:  </a:t>
                </a:r>
              </a:p>
              <a:p>
                <a:pPr lvl="1"/>
                <a:r>
                  <a:rPr lang="en-US" sz="2000" dirty="0" smtClean="0"/>
                  <a:t>Randomly choose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𝛽</m:t>
                    </m:r>
                    <m:r>
                      <a:rPr lang="en-US" sz="2000" i="1" dirty="0" smtClean="0">
                        <a:latin typeface="Cambria Math"/>
                      </a:rPr>
                      <m:t>∈ {0,1}. </m:t>
                    </m:r>
                  </m:oMath>
                </a14:m>
                <a:endParaRPr lang="en-US" sz="2000" dirty="0" smtClean="0"/>
              </a:p>
              <a:p>
                <a:pPr lvl="1"/>
                <a:r>
                  <a:rPr lang="en-US" sz="2000" dirty="0" smtClean="0"/>
                  <a:t>Show that the </a:t>
                </a:r>
                <a:r>
                  <a:rPr lang="en-US" sz="2000" b="1" dirty="0" smtClean="0">
                    <a:solidFill>
                      <a:srgbClr val="FF0000"/>
                    </a:solidFill>
                  </a:rPr>
                  <a:t>first</a:t>
                </a:r>
                <a:r>
                  <a:rPr lang="en-US" sz="2000" dirty="0" smtClean="0"/>
                  <a:t> </a:t>
                </a:r>
                <a:r>
                  <a:rPr lang="en-US" sz="2000" dirty="0" err="1" smtClean="0">
                    <a:solidFill>
                      <a:srgbClr val="FF0000"/>
                    </a:solidFill>
                  </a:rPr>
                  <a:t>BadExtEvent</a:t>
                </a:r>
                <a:r>
                  <a:rPr lang="en-US" sz="2000" dirty="0" smtClean="0"/>
                  <a:t> occurs on decryption of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000" b="0" i="1" dirty="0" smtClean="0">
                            <a:latin typeface="Cambria Math"/>
                          </a:rPr>
                          <m:t>𝑖</m:t>
                        </m:r>
                        <m:sSub>
                          <m:sSubPr>
                            <m:ctrlPr>
                              <a:rPr lang="en-US" sz="20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/>
                              </a:rPr>
                              <m:t>𝛽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 smtClean="0"/>
                  <a:t> with probability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Pr</m:t>
                    </m:r>
                    <m:r>
                      <a:rPr lang="en-US" sz="2000" b="0" i="1" smtClean="0">
                        <a:latin typeface="Cambria Math"/>
                      </a:rPr>
                      <m:t>⁡[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</a:rPr>
                      <m:t>𝐵𝑎𝑑𝐸𝑥𝑡𝐸𝑣𝑒𝑛𝑡</m:t>
                    </m:r>
                    <m:r>
                      <a:rPr lang="en-US" sz="2000" b="0" i="1" smtClean="0">
                        <a:latin typeface="Cambria Math"/>
                      </a:rPr>
                      <m:t>]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lvl="1"/>
                <a:r>
                  <a:rPr lang="en-US" sz="2000" dirty="0" smtClean="0"/>
                  <a:t>Say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𝛽</m:t>
                    </m:r>
                    <m:r>
                      <a:rPr lang="en-US" sz="20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 smtClean="0"/>
                  <a:t>.  CPA adv. knows secret key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𝑖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 smtClean="0"/>
                  <a:t> but not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𝑖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.</m:t>
                    </m:r>
                  </m:oMath>
                </a14:m>
                <a:endParaRPr lang="en-US" sz="2000" b="0" dirty="0" smtClean="0"/>
              </a:p>
              <a:p>
                <a:pPr lvl="2"/>
                <a:r>
                  <a:rPr lang="en-US" sz="1600" dirty="0" smtClean="0"/>
                  <a:t>Can detect </a:t>
                </a:r>
                <a:r>
                  <a:rPr lang="en-US" sz="1600" b="1" dirty="0" smtClean="0">
                    <a:solidFill>
                      <a:srgbClr val="FF0000"/>
                    </a:solidFill>
                  </a:rPr>
                  <a:t>first</a:t>
                </a:r>
                <a:r>
                  <a:rPr lang="en-US" sz="1600" dirty="0" smtClean="0"/>
                  <a:t> </a:t>
                </a:r>
                <a:r>
                  <a:rPr lang="en-US" sz="1600" dirty="0" err="1" smtClean="0">
                    <a:solidFill>
                      <a:srgbClr val="FF0000"/>
                    </a:solidFill>
                  </a:rPr>
                  <a:t>BadExtEvent</a:t>
                </a:r>
                <a:r>
                  <a:rPr lang="en-US" sz="1600" dirty="0" smtClean="0"/>
                  <a:t> 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𝑖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600" dirty="0" smtClean="0"/>
                  <a:t>.  </a:t>
                </a:r>
              </a:p>
              <a:p>
                <a:pPr lvl="2"/>
                <a:r>
                  <a:rPr lang="en-US" sz="1600" dirty="0" smtClean="0"/>
                  <a:t>Places challenge </a:t>
                </a:r>
                <a:r>
                  <a:rPr lang="en-US" sz="1600" dirty="0" err="1" smtClean="0"/>
                  <a:t>ciphertext</a:t>
                </a:r>
                <a:r>
                  <a:rPr lang="en-US" sz="1600" dirty="0" smtClean="0"/>
                  <a:t> in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𝐶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𝑖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600" dirty="0" smtClean="0"/>
                  <a:t> position.</a:t>
                </a:r>
              </a:p>
              <a:p>
                <a:pPr lvl="1"/>
                <a:r>
                  <a:rPr lang="en-US" sz="2000" dirty="0" smtClean="0"/>
                  <a:t>Note that in both hybrids,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 smtClean="0"/>
                  <a:t> is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individually</a:t>
                </a:r>
                <a:r>
                  <a:rPr lang="en-US" sz="2000" dirty="0" smtClean="0"/>
                  <a:t> uniformly distributed.</a:t>
                </a:r>
              </a:p>
              <a:p>
                <a:pPr lvl="1"/>
                <a:r>
                  <a:rPr lang="en-US" sz="2000" dirty="0" smtClean="0"/>
                  <a:t>Simulated oracle answers correctly until the </a:t>
                </a:r>
                <a:r>
                  <a:rPr lang="en-US" sz="2000" b="1" dirty="0" smtClean="0">
                    <a:solidFill>
                      <a:srgbClr val="FF0000"/>
                    </a:solidFill>
                  </a:rPr>
                  <a:t>first</a:t>
                </a:r>
                <a:r>
                  <a:rPr lang="en-US" sz="2000" dirty="0" smtClean="0"/>
                  <a:t> </a:t>
                </a:r>
                <a:r>
                  <a:rPr lang="en-US" sz="2000" dirty="0" err="1" smtClean="0">
                    <a:solidFill>
                      <a:srgbClr val="FF0000"/>
                    </a:solidFill>
                  </a:rPr>
                  <a:t>BadExtEvent</a:t>
                </a:r>
                <a:r>
                  <a:rPr lang="en-US" sz="2000" dirty="0" smtClean="0"/>
                  <a:t>.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229600" cy="4953000"/>
              </a:xfrm>
              <a:blipFill rotWithShape="1">
                <a:blip r:embed="rId2"/>
                <a:stretch>
                  <a:fillRect l="-1111" t="-985" b="-7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09600" y="2209800"/>
                <a:ext cx="15240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</a:rPr>
                        <m:t>𝑟𝑎𝑛𝑑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09800"/>
                <a:ext cx="1524000" cy="6096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286000" y="2209800"/>
                <a:ext cx="15240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𝑟𝑎𝑛𝑑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09800"/>
                <a:ext cx="1524000" cy="6096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953000" y="2209800"/>
                <a:ext cx="1676400" cy="609600"/>
              </a:xfrm>
              <a:prstGeom prst="rect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𝑟𝑎𝑛𝑑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09800"/>
                <a:ext cx="1676400" cy="6096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25400"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781800" y="2209800"/>
                <a:ext cx="19050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⊕(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</a:rPr>
                        <m:t>||</m:t>
                      </m:r>
                      <m:r>
                        <a:rPr lang="en-US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209800"/>
                <a:ext cx="1905000" cy="6096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62400" y="2133600"/>
                <a:ext cx="838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≈</m:t>
                      </m:r>
                    </m:oMath>
                  </m:oMathPara>
                </a14:m>
                <a:endParaRPr lang="en-US" sz="3600" b="0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133600"/>
                <a:ext cx="838200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38200" y="2895600"/>
                <a:ext cx="1295400" cy="4039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  <m:sup/>
                          </m:sSubSup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895600"/>
                <a:ext cx="1295400" cy="4039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0" y="2895600"/>
                <a:ext cx="1295400" cy="402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/>
                          </m:sSubSup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895600"/>
                <a:ext cx="1295400" cy="40241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34000" y="2895600"/>
                <a:ext cx="1295400" cy="4039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  <m:sup/>
                          </m:sSubSup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895600"/>
                <a:ext cx="1295400" cy="4039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81800" y="2895600"/>
                <a:ext cx="1295400" cy="402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/>
                          </m:sSubSup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895600"/>
                <a:ext cx="1295400" cy="40241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ounded Rectangular Callout 12"/>
          <p:cNvSpPr/>
          <p:nvPr/>
        </p:nvSpPr>
        <p:spPr>
          <a:xfrm>
            <a:off x="304800" y="1295400"/>
            <a:ext cx="1828800" cy="685800"/>
          </a:xfrm>
          <a:prstGeom prst="wedgeRoundRectCallout">
            <a:avLst>
              <a:gd name="adj1" fmla="val 54167"/>
              <a:gd name="adj2" fmla="val 7916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XOR to random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ounded Rectangular Callout 13"/>
              <p:cNvSpPr/>
              <p:nvPr/>
            </p:nvSpPr>
            <p:spPr>
              <a:xfrm>
                <a:off x="6858000" y="1295400"/>
                <a:ext cx="1828800" cy="685800"/>
              </a:xfrm>
              <a:prstGeom prst="wedgeRoundRectCallout">
                <a:avLst>
                  <a:gd name="adj1" fmla="val -58333"/>
                  <a:gd name="adj2" fmla="val 73611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XOR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b="0" i="1" dirty="0" smtClean="0">
                        <a:latin typeface="Cambria Math"/>
                      </a:rPr>
                      <m:t>𝑚</m:t>
                    </m:r>
                    <m:r>
                      <a:rPr lang="en-US" b="0" i="1" dirty="0" smtClean="0">
                        <a:latin typeface="Cambria Math"/>
                      </a:rPr>
                      <m:t>||</m:t>
                    </m:r>
                    <m:r>
                      <a:rPr lang="en-US" b="0" i="1" dirty="0" smtClean="0">
                        <a:latin typeface="Cambria Math"/>
                      </a:rPr>
                      <m:t>𝑟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Rounded Rectangular Callout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295400"/>
                <a:ext cx="1828800" cy="685800"/>
              </a:xfrm>
              <a:prstGeom prst="wedgeRoundRectCallout">
                <a:avLst>
                  <a:gd name="adj1" fmla="val -58333"/>
                  <a:gd name="adj2" fmla="val 73611"/>
                  <a:gd name="adj3" fmla="val 16667"/>
                </a:avLst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09600" y="2209800"/>
                <a:ext cx="1524000" cy="609600"/>
              </a:xfrm>
              <a:prstGeom prst="rect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</a:rPr>
                        <m:t>𝑟𝑎𝑛𝑑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09800"/>
                <a:ext cx="1524000" cy="60960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953000" y="2209800"/>
                <a:ext cx="1676400" cy="609600"/>
              </a:xfrm>
              <a:prstGeom prst="rect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𝑟𝑎𝑛𝑑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09800"/>
                <a:ext cx="1676400" cy="60960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480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high-level proof techniques be useful for constructing CCA2 from CCA1?</a:t>
            </a:r>
          </a:p>
          <a:p>
            <a:pPr lvl="1"/>
            <a:r>
              <a:rPr lang="en-US" dirty="0" smtClean="0"/>
              <a:t>Non-black-box use of the adversary.</a:t>
            </a:r>
          </a:p>
          <a:p>
            <a:pPr lvl="1"/>
            <a:r>
              <a:rPr lang="en-US" dirty="0" smtClean="0"/>
              <a:t>Detecting a “bad event” without fully simulating the decryption oracle.</a:t>
            </a:r>
          </a:p>
          <a:p>
            <a:r>
              <a:rPr lang="en-US" dirty="0" smtClean="0"/>
              <a:t>Can we reduce the underlying assumptions of our construction?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54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7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CPA, CCA1 and CCA2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08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CPA, CCA1 and CCA2</a:t>
            </a:r>
            <a:endParaRPr lang="en-US" dirty="0"/>
          </a:p>
        </p:txBody>
      </p:sp>
      <p:pic>
        <p:nvPicPr>
          <p:cNvPr id="1026" name="Picture 2" descr="C:\Users\Dana Dachman-Soled\AppData\Local\Microsoft\Windows\Temporary Internet Files\Content.IE5\4P7ZBU3U\MC9003260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19144"/>
            <a:ext cx="989381" cy="90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na Dachman-Soled\AppData\Local\Microsoft\Windows\Temporary Internet Files\Content.IE5\4P7ZBU3U\MC9003260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810000"/>
            <a:ext cx="989381" cy="90525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828800" y="5029200"/>
                <a:ext cx="1905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𝐸𝑛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029200"/>
                <a:ext cx="1905000" cy="5334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181600" y="5029200"/>
                <a:ext cx="1905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𝐸𝑛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029200"/>
                <a:ext cx="1905000" cy="5334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33800" y="3505200"/>
                <a:ext cx="14478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0" i="1" smtClean="0">
                          <a:latin typeface="Cambria Math"/>
                        </a:rPr>
                        <m:t>≈</m:t>
                      </m:r>
                    </m:oMath>
                  </m:oMathPara>
                </a14:m>
                <a:endParaRPr lang="en-US" sz="72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505200"/>
                <a:ext cx="1447800" cy="120032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057400" y="1665982"/>
            <a:ext cx="502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CPA-secure Public Key Encryption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3864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CPA, CCA1 and CCA2</a:t>
            </a:r>
            <a:endParaRPr lang="en-US" dirty="0"/>
          </a:p>
        </p:txBody>
      </p:sp>
      <p:pic>
        <p:nvPicPr>
          <p:cNvPr id="1026" name="Picture 2" descr="C:\Users\Dana Dachman-Soled\AppData\Local\Microsoft\Windows\Temporary Internet Files\Content.IE5\4P7ZBU3U\MC9003260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19144"/>
            <a:ext cx="989381" cy="90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na Dachman-Soled\AppData\Local\Microsoft\Windows\Temporary Internet Files\Content.IE5\4P7ZBU3U\MC9003260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810000"/>
            <a:ext cx="989381" cy="90525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33800" y="3505200"/>
                <a:ext cx="14478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0" i="1" smtClean="0">
                          <a:latin typeface="Cambria Math"/>
                        </a:rPr>
                        <m:t>≈</m:t>
                      </m:r>
                    </m:oMath>
                  </m:oMathPara>
                </a14:m>
                <a:endParaRPr lang="en-US" sz="72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505200"/>
                <a:ext cx="1447800" cy="120032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057400" y="1665982"/>
            <a:ext cx="502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CCA1-secure Public Key Encryption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828800" y="5029200"/>
                <a:ext cx="1905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029200"/>
                <a:ext cx="1905000" cy="5334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181600" y="5029200"/>
                <a:ext cx="1905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029200"/>
                <a:ext cx="1905000" cy="5334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C:\Users\Dana Dachman-Soled\AppData\Local\Microsoft\Windows\Temporary Internet Files\Content.IE5\0Z015LG6\MC900433903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0" y="2990850"/>
            <a:ext cx="742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Dana Dachman-Soled\AppData\Local\Microsoft\Windows\Temporary Internet Files\Content.IE5\0Z015LG6\MC900433903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0" y="2990850"/>
            <a:ext cx="742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2000" y="3505200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𝑠𝑘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505200"/>
                <a:ext cx="6858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315200" y="3581400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𝑠𝑘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581400"/>
                <a:ext cx="6858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1609725" y="3733800"/>
            <a:ext cx="523875" cy="32104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705601" y="3733800"/>
            <a:ext cx="457199" cy="38100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loud 20"/>
          <p:cNvSpPr/>
          <p:nvPr/>
        </p:nvSpPr>
        <p:spPr>
          <a:xfrm>
            <a:off x="457200" y="2895600"/>
            <a:ext cx="1828800" cy="105513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loud 23"/>
          <p:cNvSpPr/>
          <p:nvPr/>
        </p:nvSpPr>
        <p:spPr>
          <a:xfrm>
            <a:off x="6705600" y="2895600"/>
            <a:ext cx="1828800" cy="105513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828800" y="5029200"/>
                <a:ext cx="1905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𝐸𝑛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029200"/>
                <a:ext cx="1905000" cy="53340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181600" y="5029200"/>
                <a:ext cx="1905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𝐸𝑛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029200"/>
                <a:ext cx="1905000" cy="53340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20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14" grpId="0"/>
      <p:bldP spid="21" grpId="0" animBg="1"/>
      <p:bldP spid="24" grpId="0" animBg="1"/>
      <p:bldP spid="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CPA, CCA1 and CCA2</a:t>
            </a:r>
            <a:endParaRPr lang="en-US" dirty="0"/>
          </a:p>
        </p:txBody>
      </p:sp>
      <p:pic>
        <p:nvPicPr>
          <p:cNvPr id="1026" name="Picture 2" descr="C:\Users\Dana Dachman-Soled\AppData\Local\Microsoft\Windows\Temporary Internet Files\Content.IE5\4P7ZBU3U\MC9003260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19144"/>
            <a:ext cx="989381" cy="905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na Dachman-Soled\AppData\Local\Microsoft\Windows\Temporary Internet Files\Content.IE5\4P7ZBU3U\MC9003260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810000"/>
            <a:ext cx="989381" cy="90525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33800" y="3505200"/>
                <a:ext cx="14478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0" i="1" smtClean="0">
                          <a:latin typeface="Cambria Math"/>
                        </a:rPr>
                        <m:t>≈</m:t>
                      </m:r>
                    </m:oMath>
                  </m:oMathPara>
                </a14:m>
                <a:endParaRPr lang="en-US" sz="72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505200"/>
                <a:ext cx="1447800" cy="120032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057400" y="1665982"/>
            <a:ext cx="502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CCA2-secure Public Key Encryption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828800" y="5029200"/>
                <a:ext cx="1905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029200"/>
                <a:ext cx="1905000" cy="5334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181600" y="5029200"/>
                <a:ext cx="1905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029200"/>
                <a:ext cx="1905000" cy="5334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C:\Users\Dana Dachman-Soled\AppData\Local\Microsoft\Windows\Temporary Internet Files\Content.IE5\0Z015LG6\MC900433903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0" y="2990850"/>
            <a:ext cx="742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Dana Dachman-Soled\AppData\Local\Microsoft\Windows\Temporary Internet Files\Content.IE5\0Z015LG6\MC900433903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0" y="2990850"/>
            <a:ext cx="742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2000" y="3581400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𝑠𝑘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581400"/>
                <a:ext cx="6858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315200" y="3581400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𝑠𝑘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581400"/>
                <a:ext cx="6858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1609725" y="3733800"/>
            <a:ext cx="523875" cy="32104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705601" y="3733800"/>
            <a:ext cx="457199" cy="38100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800" y="3962400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𝑐</m:t>
                      </m:r>
                      <m:r>
                        <a:rPr lang="en-US" i="1" dirty="0" smtClean="0">
                          <a:latin typeface="Cambria Math"/>
                        </a:rPr>
                        <m:t>≠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962400"/>
                <a:ext cx="14478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086600" y="3962400"/>
                <a:ext cx="1447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𝑐</m:t>
                      </m:r>
                      <m:r>
                        <a:rPr lang="en-US" i="1" dirty="0" smtClean="0">
                          <a:latin typeface="Cambria Math"/>
                        </a:rPr>
                        <m:t>≠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962400"/>
                <a:ext cx="14478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loud 18"/>
          <p:cNvSpPr/>
          <p:nvPr/>
        </p:nvSpPr>
        <p:spPr>
          <a:xfrm>
            <a:off x="457200" y="2895600"/>
            <a:ext cx="1828800" cy="105513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loud 19"/>
          <p:cNvSpPr/>
          <p:nvPr/>
        </p:nvSpPr>
        <p:spPr>
          <a:xfrm>
            <a:off x="6705600" y="2895600"/>
            <a:ext cx="1828800" cy="105513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181600" y="5029200"/>
                <a:ext cx="1905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𝐸𝑛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029200"/>
                <a:ext cx="1905000" cy="53340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828800" y="5029200"/>
                <a:ext cx="1905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𝑝𝑘</m:t>
                      </m:r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𝐸𝑛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029200"/>
                <a:ext cx="1905000" cy="53340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118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8" grpId="0"/>
      <p:bldP spid="7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Does CPA Security Imply CCA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Naor</a:t>
            </a:r>
            <a:r>
              <a:rPr lang="en-US" dirty="0" smtClean="0"/>
              <a:t>, Yung 90], [</a:t>
            </a:r>
            <a:r>
              <a:rPr lang="en-US" dirty="0" err="1" smtClean="0"/>
              <a:t>Dolev</a:t>
            </a:r>
            <a:r>
              <a:rPr lang="en-US" dirty="0" smtClean="0"/>
              <a:t>, </a:t>
            </a:r>
            <a:r>
              <a:rPr lang="en-US" dirty="0" err="1" smtClean="0"/>
              <a:t>Dwork</a:t>
            </a:r>
            <a:r>
              <a:rPr lang="en-US" dirty="0" smtClean="0"/>
              <a:t>, </a:t>
            </a:r>
            <a:r>
              <a:rPr lang="en-US" dirty="0" err="1" smtClean="0"/>
              <a:t>Naor</a:t>
            </a:r>
            <a:r>
              <a:rPr lang="en-US" dirty="0" smtClean="0"/>
              <a:t>, 00]</a:t>
            </a:r>
          </a:p>
          <a:p>
            <a:pPr lvl="1"/>
            <a:r>
              <a:rPr lang="en-US" dirty="0" smtClean="0"/>
              <a:t>CPA + NIZK -&gt; CCA1 and CCA2</a:t>
            </a:r>
          </a:p>
          <a:p>
            <a:r>
              <a:rPr lang="en-US" dirty="0" smtClean="0"/>
              <a:t>Partial black-box separation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Gertner</a:t>
            </a:r>
            <a:r>
              <a:rPr lang="en-US" dirty="0" smtClean="0"/>
              <a:t>, </a:t>
            </a:r>
            <a:r>
              <a:rPr lang="en-US" dirty="0" err="1" smtClean="0"/>
              <a:t>Malkin</a:t>
            </a:r>
            <a:r>
              <a:rPr lang="en-US" dirty="0" smtClean="0"/>
              <a:t>, Myers, 07] no “shielding” construction of CCA1 from CPA.</a:t>
            </a:r>
          </a:p>
          <a:p>
            <a:r>
              <a:rPr lang="en-US" dirty="0" smtClean="0"/>
              <a:t>Question remains open!</a:t>
            </a:r>
          </a:p>
          <a:p>
            <a:pPr lvl="1"/>
            <a:r>
              <a:rPr lang="en-US" dirty="0" smtClean="0"/>
              <a:t>Even whether CCA1 -&gt; CCA2 is not known.</a:t>
            </a:r>
          </a:p>
          <a:p>
            <a:pPr lvl="1"/>
            <a:r>
              <a:rPr lang="en-US" dirty="0" smtClean="0"/>
              <a:t>Long line of work showing </a:t>
            </a:r>
            <a:r>
              <a:rPr lang="en-US" dirty="0" smtClean="0">
                <a:solidFill>
                  <a:srgbClr val="FF0000"/>
                </a:solidFill>
              </a:rPr>
              <a:t>black-box</a:t>
            </a:r>
            <a:r>
              <a:rPr lang="en-US" dirty="0" smtClean="0"/>
              <a:t> constructions of CCA2 encryption from lower level primitives.</a:t>
            </a:r>
          </a:p>
          <a:p>
            <a:pPr lvl="2"/>
            <a:r>
              <a:rPr lang="en-US" sz="1900" dirty="0" smtClean="0"/>
              <a:t>[</a:t>
            </a:r>
            <a:r>
              <a:rPr lang="en-US" sz="1900" dirty="0" err="1" smtClean="0"/>
              <a:t>Peikert</a:t>
            </a:r>
            <a:r>
              <a:rPr lang="en-US" sz="1900" dirty="0" smtClean="0"/>
              <a:t>, Waters 11], [Rosen, </a:t>
            </a:r>
            <a:r>
              <a:rPr lang="en-US" sz="1900" dirty="0" err="1" smtClean="0"/>
              <a:t>Segev</a:t>
            </a:r>
            <a:r>
              <a:rPr lang="en-US" sz="1900" dirty="0" smtClean="0"/>
              <a:t>, 10], [</a:t>
            </a:r>
            <a:r>
              <a:rPr lang="en-US" sz="1900" dirty="0" err="1" smtClean="0"/>
              <a:t>Kiltz</a:t>
            </a:r>
            <a:r>
              <a:rPr lang="en-US" sz="1900" dirty="0" smtClean="0"/>
              <a:t>, </a:t>
            </a:r>
            <a:r>
              <a:rPr lang="en-US" sz="1900" dirty="0" err="1" smtClean="0"/>
              <a:t>Mohassel</a:t>
            </a:r>
            <a:r>
              <a:rPr lang="en-US" sz="1900" dirty="0" smtClean="0"/>
              <a:t>, O’Neill, 10]. . .</a:t>
            </a:r>
          </a:p>
          <a:p>
            <a:pPr lvl="1"/>
            <a:r>
              <a:rPr lang="en-US" dirty="0" smtClean="0"/>
              <a:t>Our work continues this line of research.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8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/>
              <a:t>Note:  Construction is black-box, but reduction makes non-black-box use of the CCA2 adversary.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[Myers, </a:t>
            </a:r>
            <a:r>
              <a:rPr lang="en-US" sz="2600" dirty="0" err="1" smtClean="0">
                <a:solidFill>
                  <a:srgbClr val="FF0000"/>
                </a:solidFill>
              </a:rPr>
              <a:t>Sergi</a:t>
            </a:r>
            <a:r>
              <a:rPr lang="en-US" sz="2600" dirty="0" smtClean="0">
                <a:solidFill>
                  <a:srgbClr val="FF0000"/>
                </a:solidFill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</a:rPr>
              <a:t>shelat</a:t>
            </a:r>
            <a:r>
              <a:rPr lang="en-US" sz="2600" dirty="0" smtClean="0">
                <a:solidFill>
                  <a:srgbClr val="FF0000"/>
                </a:solidFill>
              </a:rPr>
              <a:t>, 12]: Black-box construction of cNM-CCA1-secure encryption from the same assumptions.</a:t>
            </a:r>
          </a:p>
          <a:p>
            <a:r>
              <a:rPr lang="en-US" sz="2600" dirty="0" smtClean="0"/>
              <a:t>Our contribution:  Extend to full CCA2 setting.</a:t>
            </a:r>
          </a:p>
          <a:p>
            <a:r>
              <a:rPr lang="en-US" sz="2600" dirty="0" smtClean="0"/>
              <a:t>Construction of a CCA2 scheme from encryption schemes with “weaker” security and </a:t>
            </a:r>
            <a:r>
              <a:rPr lang="en-US" sz="2600" dirty="0" smtClean="0">
                <a:solidFill>
                  <a:srgbClr val="FF0000"/>
                </a:solidFill>
              </a:rPr>
              <a:t>no additional assumptions</a:t>
            </a:r>
            <a:r>
              <a:rPr lang="en-US" sz="2600" dirty="0" smtClean="0"/>
              <a:t>. </a:t>
            </a:r>
            <a:endParaRPr lang="en-US" sz="2600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1371600"/>
            <a:ext cx="76962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Theorem:  There is a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black-box</a:t>
            </a:r>
            <a:r>
              <a:rPr lang="en-US" sz="2400" dirty="0" smtClean="0"/>
              <a:t> construction of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CCA2</a:t>
            </a:r>
            <a:r>
              <a:rPr lang="en-US" sz="2400" dirty="0" smtClean="0"/>
              <a:t>-secure encryption from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plaintext aware </a:t>
            </a:r>
            <a:r>
              <a:rPr lang="en-US" sz="2400" dirty="0" smtClean="0"/>
              <a:t>(sPA1) and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weakly </a:t>
            </a:r>
            <a:r>
              <a:rPr lang="en-US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simulatable</a:t>
            </a:r>
            <a:r>
              <a:rPr lang="en-US" sz="2400" dirty="0" smtClean="0"/>
              <a:t> public key encryption.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688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Our Assumptions—Plaintext Awareness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le 3"/>
              <p:cNvSpPr/>
              <p:nvPr/>
            </p:nvSpPr>
            <p:spPr>
              <a:xfrm>
                <a:off x="609600" y="1327666"/>
                <a:ext cx="7620000" cy="347293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𝐶</m:t>
                    </m:r>
                  </m:oMath>
                </a14:m>
                <a:r>
                  <a:rPr lang="en-US" sz="2400" dirty="0" smtClean="0"/>
                  <a:t> = </a:t>
                </a:r>
                <a:r>
                  <a:rPr lang="en-US" sz="2400" dirty="0" err="1" smtClean="0"/>
                  <a:t>ciphertext</a:t>
                </a:r>
                <a:r>
                  <a:rPr lang="en-US" sz="2400" dirty="0" smtClean="0"/>
                  <a:t> creator,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latin typeface="Cambria Math"/>
                          </a:rPr>
                          <m:t>𝐶</m:t>
                        </m:r>
                      </m:e>
                      <m:sup>
                        <m:r>
                          <a:rPr lang="en-US" sz="2400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/>
                  <a:t> = extractor</a:t>
                </a:r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Experiment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𝑠𝑃𝐴</m:t>
                    </m:r>
                    <m:sSub>
                      <m:sSub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 dirty="0" smtClean="0">
                            <a:latin typeface="Cambria Math"/>
                          </a:rPr>
                          <m:t>1</m:t>
                        </m:r>
                      </m:e>
                      <m:sub>
                        <m:r>
                          <a:rPr lang="en-US" sz="2400" b="0" i="1" dirty="0" smtClean="0">
                            <a:latin typeface="Cambria Math"/>
                          </a:rPr>
                          <m:t>ℓ</m:t>
                        </m:r>
                      </m:sub>
                    </m:sSub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r>
                      <a:rPr lang="en-US" sz="2400" i="1" dirty="0" smtClean="0">
                        <a:latin typeface="Cambria Math"/>
                      </a:rPr>
                      <m:t>𝐸</m:t>
                    </m:r>
                    <m:r>
                      <a:rPr lang="en-US" sz="2400" i="1" dirty="0" smtClean="0">
                        <a:latin typeface="Cambria Math"/>
                      </a:rPr>
                      <m:t>, </m:t>
                    </m:r>
                    <m:r>
                      <a:rPr lang="en-US" sz="2400" i="1" dirty="0" smtClean="0">
                        <a:latin typeface="Cambria Math"/>
                      </a:rPr>
                      <m:t>𝐶</m:t>
                    </m:r>
                    <m:r>
                      <a:rPr lang="en-US" sz="2400" i="1" dirty="0" smtClean="0">
                        <a:latin typeface="Cambria Math"/>
                      </a:rPr>
                      <m:t>, </m:t>
                    </m:r>
                    <m:sSup>
                      <m:sSupPr>
                        <m:ctrlPr>
                          <a:rPr lang="en-US" sz="24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latin typeface="Cambria Math"/>
                          </a:rPr>
                          <m:t>𝐶</m:t>
                        </m:r>
                      </m:e>
                      <m:sup>
                        <m:r>
                          <a:rPr lang="en-US" sz="2400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400" i="1" dirty="0" smtClean="0">
                        <a:latin typeface="Cambria Math"/>
                      </a:rPr>
                      <m:t>, </m:t>
                    </m:r>
                    <m:r>
                      <a:rPr lang="en-US" sz="2400" i="1" dirty="0" smtClean="0">
                        <a:latin typeface="Cambria Math"/>
                      </a:rPr>
                      <m:t>𝑘</m:t>
                    </m:r>
                    <m:r>
                      <a:rPr lang="en-US" sz="2400" i="1" dirty="0" smtClean="0">
                        <a:latin typeface="Cambria Math"/>
                      </a:rPr>
                      <m:t>):</m:t>
                    </m:r>
                  </m:oMath>
                </a14:m>
                <a:endParaRPr lang="en-US" sz="2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/>
                      </a:rPr>
                      <m:t>ℓ</m:t>
                    </m:r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r>
                      <a:rPr lang="en-US" sz="2400" i="1" dirty="0" smtClean="0">
                        <a:latin typeface="Cambria Math"/>
                      </a:rPr>
                      <m:t>𝑘</m:t>
                    </m:r>
                    <m:r>
                      <a:rPr lang="en-US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 pairs of public + secret keys are generated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𝐶</m:t>
                    </m:r>
                    <m:r>
                      <a:rPr lang="en-US" sz="2400" i="1" dirty="0" smtClean="0">
                        <a:latin typeface="Cambria Math"/>
                      </a:rPr>
                      <m:t>, </m:t>
                    </m:r>
                    <m:sSup>
                      <m:sSup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latin typeface="Cambria Math"/>
                          </a:rPr>
                          <m:t>𝐶</m:t>
                        </m:r>
                      </m:e>
                      <m:sup>
                        <m:r>
                          <a:rPr lang="en-US" sz="2400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/>
                  <a:t> get random coins and public keys as input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𝐶</m:t>
                    </m:r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gets oracle access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𝐶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400" i="1" dirty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</m:t>
                    </m:r>
                    <m:sSup>
                      <m:sSupPr>
                        <m:ctrlPr>
                          <a:rPr lang="en-US" sz="2400" i="1" dirty="0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𝐶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decrypts for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𝐶</m:t>
                    </m:r>
                  </m:oMath>
                </a14:m>
                <a:endParaRPr lang="en-US" sz="2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𝑄</m:t>
                    </m:r>
                  </m:oMath>
                </a14:m>
                <a:r>
                  <a:rPr lang="en-US" sz="2400" dirty="0" smtClean="0"/>
                  <a:t> be the set of queries asked by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𝐶</m:t>
                    </m:r>
                  </m:oMath>
                </a14:m>
                <a:endParaRPr lang="en-US" sz="2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Experiment outputs 1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𝐶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decrypted all queries in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𝑄</m:t>
                    </m:r>
                  </m:oMath>
                </a14:m>
                <a:r>
                  <a:rPr lang="en-US" sz="24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“correctly.”</a:t>
                </a:r>
                <a:endParaRPr lang="en-US" sz="24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327666"/>
                <a:ext cx="7620000" cy="3472934"/>
              </a:xfrm>
              <a:prstGeom prst="roundRect">
                <a:avLst/>
              </a:prstGeom>
              <a:blipFill rotWithShape="1">
                <a:blip r:embed="rId3"/>
                <a:stretch>
                  <a:fillRect b="-3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le 6"/>
              <p:cNvSpPr/>
              <p:nvPr/>
            </p:nvSpPr>
            <p:spPr>
              <a:xfrm>
                <a:off x="609600" y="5029200"/>
                <a:ext cx="7620000" cy="13716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Encryption scheme is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𝑠𝑃𝐴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 dirty="0" smtClean="0">
                            <a:latin typeface="Cambria Math"/>
                          </a:rPr>
                          <m:t>1</m:t>
                        </m:r>
                      </m:e>
                      <m:sub>
                        <m:r>
                          <a:rPr lang="en-US" sz="2400" b="0" i="1" dirty="0" smtClean="0">
                            <a:latin typeface="Cambria Math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2400" dirty="0" smtClean="0"/>
                  <a:t>-secure if for every </a:t>
                </a:r>
                <a:r>
                  <a:rPr lang="en-US" sz="2400" dirty="0" err="1" smtClean="0"/>
                  <a:t>ppt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𝐶</m:t>
                    </m:r>
                  </m:oMath>
                </a14:m>
                <a:r>
                  <a:rPr lang="en-US" sz="2400" dirty="0" smtClean="0"/>
                  <a:t>, there exists an extractor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latin typeface="Cambria Math"/>
                          </a:rPr>
                          <m:t>𝐶</m:t>
                        </m:r>
                      </m:e>
                      <m:sup>
                        <m:r>
                          <a:rPr lang="en-US" sz="2400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err="1" smtClean="0"/>
                  <a:t>s.t.</a:t>
                </a:r>
                <a:r>
                  <a:rPr lang="en-US" sz="2400" dirty="0" smtClean="0"/>
                  <a:t> experiment outputs 0 with negligible probability. </a:t>
                </a:r>
                <a:endParaRPr lang="en-US" sz="2400" dirty="0"/>
              </a:p>
            </p:txBody>
          </p:sp>
        </mc:Choice>
        <mc:Fallback xmlns="">
          <p:sp>
            <p:nvSpPr>
              <p:cNvPr id="7" name="Rounded 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029200"/>
                <a:ext cx="7620000" cy="1371600"/>
              </a:xfrm>
              <a:prstGeom prst="roundRect">
                <a:avLst/>
              </a:prstGeom>
              <a:blipFill rotWithShape="1">
                <a:blip r:embed="rId4"/>
                <a:stretch>
                  <a:fillRect r="-319" b="-26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ular Callout 7"/>
              <p:cNvSpPr/>
              <p:nvPr/>
            </p:nvSpPr>
            <p:spPr>
              <a:xfrm>
                <a:off x="6324600" y="1143000"/>
                <a:ext cx="2590800" cy="2057400"/>
              </a:xfrm>
              <a:prstGeom prst="wedgeRoundRectCallout">
                <a:avLst>
                  <a:gd name="adj1" fmla="val -57132"/>
                  <a:gd name="adj2" fmla="val 82500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/>
                  <a:t>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ntuition</m:t>
                    </m:r>
                    <m:r>
                      <a:rPr lang="en-US" b="0" i="0" smtClean="0">
                        <a:latin typeface="Cambria Math"/>
                      </a:rPr>
                      <m:t>: 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</m:oMath>
                </a14:m>
                <a:r>
                  <a:rPr lang="en-US" b="0" dirty="0" smtClean="0"/>
                  <a:t> “knows” the underlying plaintext.</a:t>
                </a:r>
              </a:p>
              <a:p>
                <a:pPr algn="ctr"/>
                <a:r>
                  <a:rPr lang="en-US" b="0" dirty="0" smtClean="0"/>
                  <a:t>Note: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uses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𝐶</m:t>
                    </m:r>
                  </m:oMath>
                </a14:m>
                <a:r>
                  <a:rPr lang="en-US" dirty="0" smtClean="0"/>
                  <a:t> in a non-black-box manner</a:t>
                </a:r>
                <a:endParaRPr lang="en-US" dirty="0"/>
              </a:p>
            </p:txBody>
          </p:sp>
        </mc:Choice>
        <mc:Fallback xmlns="">
          <p:sp>
            <p:nvSpPr>
              <p:cNvPr id="8" name="Rounded Rectangular Callou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1143000"/>
                <a:ext cx="2590800" cy="2057400"/>
              </a:xfrm>
              <a:prstGeom prst="wedgeRoundRectCallout">
                <a:avLst>
                  <a:gd name="adj1" fmla="val -57132"/>
                  <a:gd name="adj2" fmla="val 82500"/>
                  <a:gd name="adj3" fmla="val 16667"/>
                </a:avLst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ounded Rectangular Callout 8"/>
          <p:cNvSpPr/>
          <p:nvPr/>
        </p:nvSpPr>
        <p:spPr>
          <a:xfrm>
            <a:off x="990600" y="1905000"/>
            <a:ext cx="2362200" cy="762000"/>
          </a:xfrm>
          <a:prstGeom prst="wedgeRoundRectCallout">
            <a:avLst>
              <a:gd name="adj1" fmla="val -11693"/>
              <a:gd name="adj2" fmla="val 80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Note:  No auxiliary 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14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Our Assumptions—Weak </a:t>
            </a:r>
            <a:r>
              <a:rPr lang="en-US" dirty="0" err="1" smtClean="0"/>
              <a:t>Simulatability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le 3"/>
              <p:cNvSpPr/>
              <p:nvPr/>
            </p:nvSpPr>
            <p:spPr>
              <a:xfrm>
                <a:off x="533400" y="1371600"/>
                <a:ext cx="7848600" cy="18288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𝑓</m:t>
                    </m:r>
                  </m:oMath>
                </a14:m>
                <a:r>
                  <a:rPr lang="en-US" sz="2400" dirty="0" smtClean="0"/>
                  <a:t> samples “</a:t>
                </a:r>
                <a:r>
                  <a:rPr lang="en-US" sz="2400" dirty="0" err="1" smtClean="0"/>
                  <a:t>ciphertexts</a:t>
                </a:r>
                <a:r>
                  <a:rPr lang="en-US" sz="2400" dirty="0" smtClean="0"/>
                  <a:t>” </a:t>
                </a:r>
                <a:r>
                  <a:rPr lang="en-US" sz="24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without knowing </a:t>
                </a:r>
                <a:r>
                  <a:rPr lang="en-US" sz="2400" dirty="0" smtClean="0"/>
                  <a:t>the plaintext.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b="0" i="1" dirty="0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400" dirty="0" smtClean="0"/>
                  <a:t> on input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𝑝𝑘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and valid </a:t>
                </a:r>
                <a:r>
                  <a:rPr lang="en-US" sz="2400" dirty="0" err="1" smtClean="0"/>
                  <a:t>ciphertext</a:t>
                </a:r>
                <a:r>
                  <a:rPr lang="en-US" sz="2400" dirty="0" smtClean="0"/>
                  <a:t> outputs </a:t>
                </a:r>
                <a:r>
                  <a:rPr lang="en-US" sz="24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coins</a:t>
                </a:r>
                <a:r>
                  <a:rPr lang="en-US" sz="2400" dirty="0" smtClean="0"/>
                  <a:t> for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𝑓</m:t>
                    </m:r>
                  </m:oMath>
                </a14:m>
                <a:endParaRPr lang="en-US" sz="24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Correctness:</a:t>
                </a:r>
                <a:r>
                  <a:rPr lang="en-US" sz="2400" dirty="0" smtClean="0"/>
                  <a:t>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 dirty="0" err="1" smtClean="0">
                            <a:latin typeface="Cambria Math"/>
                          </a:rPr>
                          <m:t>𝑝𝑘</m:t>
                        </m:r>
                        <m:r>
                          <a:rPr lang="en-US" sz="2400" i="1" dirty="0" smtClean="0">
                            <a:latin typeface="Cambria Math"/>
                          </a:rPr>
                          <m:t>, </m:t>
                        </m:r>
                        <m:sSup>
                          <m:sSupPr>
                            <m:ctrlPr>
                              <a:rPr lang="en-US" sz="24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 dirty="0" smtClean="0"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  <m:d>
                          <m:dPr>
                            <m:ctrlPr>
                              <a:rPr lang="en-US" sz="24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 dirty="0" err="1" smtClean="0">
                                <a:latin typeface="Cambria Math"/>
                              </a:rPr>
                              <m:t>𝑝𝑘</m:t>
                            </m:r>
                            <m:r>
                              <a:rPr lang="en-US" sz="2400" i="1" dirty="0" err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sz="2400" i="1" dirty="0" err="1" smtClean="0">
                                <a:latin typeface="Cambria Math"/>
                              </a:rPr>
                              <m:t>𝐶</m:t>
                            </m:r>
                          </m:e>
                        </m:d>
                      </m:e>
                    </m:d>
                    <m:r>
                      <a:rPr lang="en-US" sz="2400" i="1" dirty="0" smtClean="0">
                        <a:latin typeface="Cambria Math"/>
                      </a:rPr>
                      <m:t> = </m:t>
                    </m:r>
                    <m:r>
                      <a:rPr lang="en-US" sz="2400" i="1" dirty="0" smtClean="0">
                        <a:latin typeface="Cambria Math"/>
                      </a:rPr>
                      <m:t>𝐶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371600"/>
                <a:ext cx="7848600" cy="1828800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57200" y="5105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Candidate constructions satisfying </a:t>
            </a:r>
            <a:r>
              <a:rPr lang="en-US" sz="2400" dirty="0" smtClean="0">
                <a:solidFill>
                  <a:srgbClr val="FF0000"/>
                </a:solidFill>
              </a:rPr>
              <a:t>both</a:t>
            </a:r>
            <a:r>
              <a:rPr lang="en-US" sz="2400" dirty="0" smtClean="0"/>
              <a:t> assumptions ([MSs12]):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Damgard</a:t>
            </a:r>
            <a:r>
              <a:rPr lang="en-US" sz="2400" dirty="0" smtClean="0"/>
              <a:t> </a:t>
            </a:r>
            <a:r>
              <a:rPr lang="en-US" sz="2400" dirty="0" err="1" smtClean="0"/>
              <a:t>Elgamal</a:t>
            </a:r>
            <a:r>
              <a:rPr lang="en-US" sz="2400" dirty="0" smtClean="0"/>
              <a:t> Encryption scheme (DEG)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Cramer-</a:t>
            </a:r>
            <a:r>
              <a:rPr lang="en-US" sz="2400" dirty="0" err="1" smtClean="0"/>
              <a:t>Shoup</a:t>
            </a:r>
            <a:r>
              <a:rPr lang="en-US" sz="2400" dirty="0" smtClean="0"/>
              <a:t> lite (CS-lite)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09600" y="3886200"/>
                <a:ext cx="31242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𝑝𝑘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,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𝐸𝑛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𝑝𝑘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886200"/>
                <a:ext cx="3124200" cy="7620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257800" y="3886200"/>
                <a:ext cx="3124200" cy="762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𝑝𝑘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,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886200"/>
                <a:ext cx="3124200" cy="7620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62400" y="3810000"/>
                <a:ext cx="990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/>
                        </a:rPr>
                        <m:t>≈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990600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847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6" grpId="0"/>
      <p:bldP spid="7" grpId="0" animBg="1"/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2818</TotalTime>
  <Words>1524</Words>
  <Application>Microsoft Office PowerPoint</Application>
  <PresentationFormat>On-screen Show (4:3)</PresentationFormat>
  <Paragraphs>169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 Black-Box Construction of a CCA2 Encryption Scheme from a Plaintext Aware (sPA1) Encryption Scheme</vt:lpstr>
      <vt:lpstr>CPA, CCA1 and CCA2</vt:lpstr>
      <vt:lpstr>CPA, CCA1 and CCA2</vt:lpstr>
      <vt:lpstr>CPA, CCA1 and CCA2</vt:lpstr>
      <vt:lpstr>CPA, CCA1 and CCA2</vt:lpstr>
      <vt:lpstr>Does CPA Security Imply CCA Security?</vt:lpstr>
      <vt:lpstr>Our Results</vt:lpstr>
      <vt:lpstr>Our Assumptions—Plaintext Awareness</vt:lpstr>
      <vt:lpstr>Our Assumptions—Weak Simulatability</vt:lpstr>
      <vt:lpstr>Overview:  CCA Proof Strategies</vt:lpstr>
      <vt:lpstr>CCA1 from Plaintext Awareness?</vt:lpstr>
      <vt:lpstr>CCA2 from Plaintext Awareness?</vt:lpstr>
      <vt:lpstr>Our Construction</vt:lpstr>
      <vt:lpstr>Proof Intuition</vt:lpstr>
      <vt:lpstr>Proof Intuition</vt:lpstr>
      <vt:lpstr>Hard Case: Detecting BadExtEvent in CPA hybrid</vt:lpstr>
      <vt:lpstr>Future Directions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Dachman-Soled</dc:creator>
  <cp:lastModifiedBy>Dana Dachman-Soled</cp:lastModifiedBy>
  <cp:revision>63</cp:revision>
  <dcterms:created xsi:type="dcterms:W3CDTF">2014-03-24T13:25:57Z</dcterms:created>
  <dcterms:modified xsi:type="dcterms:W3CDTF">2014-04-17T15:16:09Z</dcterms:modified>
</cp:coreProperties>
</file>