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59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DF50F-8D16-DC76-412D-13EE850129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910C19-1DDD-0CBA-A73A-E6881D083E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80B80E-9610-2DC3-23D4-E8C07AD9E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58BFE-7170-479C-851C-27DC0C0ED88D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5A5D-E0EA-F89C-2522-65216D475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28DB5-C90B-EEDE-DF9A-5D9B8EF8D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19A54-624F-4601-B96E-89B6B2B56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717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CFA34-0EFD-F494-3299-5912EF697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58C73A-BDFC-C159-90CD-7DC6ED1281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967A8F-34D9-200C-A6CD-DA0C1D53C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58BFE-7170-479C-851C-27DC0C0ED88D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75534-9DA7-DA2F-336E-C9C84AB57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6F9523-9472-FC08-F24A-4DFB58C1A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19A54-624F-4601-B96E-89B6B2B56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723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C64B76-2CB0-C65D-917E-3A2AB31BD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CFB060-7498-94BC-E3E5-D534ADB2B2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14466-C022-5C36-D971-23E3C2328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58BFE-7170-479C-851C-27DC0C0ED88D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2CBCBD-91B6-0A23-501D-F73DB7DB5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DF16A-F49C-B0C6-1A10-2836FA140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19A54-624F-4601-B96E-89B6B2B56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843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18D44-487C-F3F0-D08D-CB1AE8DDB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5E20B-E930-98BD-F00B-E59C33FEF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6D4C3A-104C-A79D-D021-12A9D20D4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58BFE-7170-479C-851C-27DC0C0ED88D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0FC616-9061-72ED-12E4-6D9603C9B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10BF09-7084-46C9-1769-91E25C5C5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19A54-624F-4601-B96E-89B6B2B56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25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463C0-CF98-FE9B-DE41-2BEADB10A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4CE7F1-4E0A-C144-14CB-E9F7650F3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5346EE-F24D-E467-77A8-83C7C48CA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58BFE-7170-479C-851C-27DC0C0ED88D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019A98-D368-A8AF-B33A-5D95DA1D5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8D121A-74D8-1F15-03DC-142BF6CD6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19A54-624F-4601-B96E-89B6B2B56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17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B4EBE-4FBC-4B2C-8357-A9864BE55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AB620-9EE3-47A9-DEF9-61838655D9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37E685-C2DE-F45E-688A-04F1FBFD9B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76515F-C983-91F0-5468-669B61D52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58BFE-7170-479C-851C-27DC0C0ED88D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35EBC8-5E49-C07F-5866-9368CA937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58BF0D-4A75-8832-A5E7-2BE66039A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19A54-624F-4601-B96E-89B6B2B56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351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24290-9C7F-5B96-6184-91ECEC5F6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F6A36-F738-F51B-5BA0-2EA68AAA7C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C21CC7-9405-D8EA-61C9-ACE83EC7F5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04330A-14FF-5B29-5A27-37BB1B54C6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D9242B-6932-AA78-4572-08FAF4E805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260AFF-1508-0079-1207-B2DD36687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58BFE-7170-479C-851C-27DC0C0ED88D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0FF473-B943-8B31-D05F-842DA69B2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0FD1B9-5FA6-F311-5671-923CED87A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19A54-624F-4601-B96E-89B6B2B56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397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87209-3CB5-79EB-029D-66C9F20D3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A8FF66-2300-2686-63F0-2F89C999E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58BFE-7170-479C-851C-27DC0C0ED88D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4A5B3B-4558-D978-F8F5-1BCE98082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E3E23D-2E5B-310F-B089-DE8994061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19A54-624F-4601-B96E-89B6B2B56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228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F89A7D-40A8-7352-8D5F-AC1229F4F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58BFE-7170-479C-851C-27DC0C0ED88D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BE6A02-8432-0DE7-CEC9-6D610566E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DEA495-3520-96A3-19E9-725EB4D30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19A54-624F-4601-B96E-89B6B2B56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531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317FA-97BA-3BE5-2AE4-DCD2C0AC9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D6A085-B070-6727-8BD3-7B3CD4119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607C4C-2105-95D3-D254-31BE0C4C88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42C7A1-AFF2-D479-75C9-21E46B3EB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58BFE-7170-479C-851C-27DC0C0ED88D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0F7CEE-F0C0-D1D0-89E5-28767BBB9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8C941D-A6F9-0F22-697E-315FFAC08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19A54-624F-4601-B96E-89B6B2B56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568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7C3B3-1975-4C05-C10E-C6718D422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20FDC0-938B-8CD9-92C4-0EF02DAB99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184978-D3CF-7837-0F01-C6E6587144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0C9CF4-3A26-E29A-C59D-E468D066A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58BFE-7170-479C-851C-27DC0C0ED88D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36A8D0-E00C-D865-5C7D-741CD63B8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E94CBB-EC79-7679-A45E-DF16EAC6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19A54-624F-4601-B96E-89B6B2B56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274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AA2175-8BE6-017B-4F7C-1966B4667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8873F9-B91E-8E8C-519B-C484482FCC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A6C8C-A8A0-53C7-156B-9CE17F08B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A58BFE-7170-479C-851C-27DC0C0ED88D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8C5778-2EF0-D9F1-65C8-EFC601677E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4B4C9F-0605-5013-0BA5-46A723EB01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619A54-624F-4601-B96E-89B6B2B56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158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7D620-997B-0C32-0EE7-A1C06AE624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Documentation of IACR Documentation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6E43F1-6815-EB9B-B605-5A2FE6B938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(just the parts pertaining to ethics and publishing)</a:t>
            </a:r>
          </a:p>
        </p:txBody>
      </p:sp>
    </p:spTree>
    <p:extLst>
      <p:ext uri="{BB962C8B-B14F-4D97-AF65-F5344CB8AC3E}">
        <p14:creationId xmlns:p14="http://schemas.microsoft.com/office/powerpoint/2010/main" val="357273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38952-E8B7-4634-A6D8-6A3277436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relevant policy documents do we have?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8061E16-BD19-A8AD-9EE9-E4BF1FB19068}"/>
              </a:ext>
            </a:extLst>
          </p:cNvPr>
          <p:cNvSpPr txBox="1"/>
          <p:nvPr/>
        </p:nvSpPr>
        <p:spPr>
          <a:xfrm>
            <a:off x="3675888" y="1938528"/>
            <a:ext cx="450860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IACR Policy for the Ethics Committee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IACR </a:t>
            </a:r>
            <a:r>
              <a:rPr lang="en-US" dirty="0" err="1">
                <a:solidFill>
                  <a:srgbClr val="FF0000"/>
                </a:solidFill>
              </a:rPr>
              <a:t>CiC</a:t>
            </a:r>
            <a:r>
              <a:rPr lang="en-US" dirty="0">
                <a:solidFill>
                  <a:srgbClr val="FF0000"/>
                </a:solidFill>
              </a:rPr>
              <a:t> Policy on publication ethics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FF0000"/>
                </a:solidFill>
              </a:rPr>
              <a:t>ToSC</a:t>
            </a:r>
            <a:r>
              <a:rPr lang="en-US" dirty="0">
                <a:solidFill>
                  <a:srgbClr val="FF0000"/>
                </a:solidFill>
              </a:rPr>
              <a:t> Publication Ethics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TCHES Publication Ethics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IACR Policy on Irregular Submissions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IACR </a:t>
            </a:r>
            <a:r>
              <a:rPr lang="en-US" dirty="0" err="1">
                <a:solidFill>
                  <a:srgbClr val="0070C0"/>
                </a:solidFill>
              </a:rPr>
              <a:t>CiC</a:t>
            </a:r>
            <a:r>
              <a:rPr lang="en-US" dirty="0">
                <a:solidFill>
                  <a:srgbClr val="0070C0"/>
                </a:solidFill>
              </a:rPr>
              <a:t> Policy on irregular submissions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IACR Guidelines for Reviewers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Guidelines for J. Cryptology Referees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</a:rPr>
              <a:t>IACR </a:t>
            </a:r>
            <a:r>
              <a:rPr lang="en-US" dirty="0" err="1">
                <a:solidFill>
                  <a:srgbClr val="7030A0"/>
                </a:solidFill>
              </a:rPr>
              <a:t>CiC</a:t>
            </a:r>
            <a:r>
              <a:rPr lang="en-US" dirty="0">
                <a:solidFill>
                  <a:srgbClr val="7030A0"/>
                </a:solidFill>
              </a:rPr>
              <a:t> Policy on conflict of interest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</a:rPr>
              <a:t>IACR Policy on Conflicts of Interest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IACR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CiC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Policy on retractions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TCHES Retraction Policy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Code of Conduct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IACR Guidelines for Program Chairs</a:t>
            </a:r>
          </a:p>
        </p:txBody>
      </p:sp>
    </p:spTree>
    <p:extLst>
      <p:ext uri="{BB962C8B-B14F-4D97-AF65-F5344CB8AC3E}">
        <p14:creationId xmlns:p14="http://schemas.microsoft.com/office/powerpoint/2010/main" val="4037141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E7AF7-C75B-E637-E128-359681173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differences between these documents?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FADE80-77AC-0341-15CD-76E25C5006AB}"/>
              </a:ext>
            </a:extLst>
          </p:cNvPr>
          <p:cNvSpPr txBox="1"/>
          <p:nvPr/>
        </p:nvSpPr>
        <p:spPr>
          <a:xfrm>
            <a:off x="701040" y="1690688"/>
            <a:ext cx="4745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Comparing the publication ethics documents: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BCF368-C132-6E00-008C-E907BDE7E0C5}"/>
              </a:ext>
            </a:extLst>
          </p:cNvPr>
          <p:cNvSpPr txBox="1"/>
          <p:nvPr/>
        </p:nvSpPr>
        <p:spPr>
          <a:xfrm>
            <a:off x="1527048" y="2279594"/>
            <a:ext cx="2470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In “Duties for Authors”: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17C70D7-F1D1-D91E-A138-328D6AA78375}"/>
              </a:ext>
            </a:extLst>
          </p:cNvPr>
          <p:cNvSpPr txBox="1"/>
          <p:nvPr/>
        </p:nvSpPr>
        <p:spPr>
          <a:xfrm>
            <a:off x="1709928" y="2675620"/>
            <a:ext cx="972259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ToSC</a:t>
            </a:r>
            <a:r>
              <a:rPr lang="en-US" dirty="0"/>
              <a:t> has an extra section on “Competing Interests” that is very vague as to what it covers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CiC</a:t>
            </a:r>
            <a:r>
              <a:rPr lang="en-US" dirty="0"/>
              <a:t> has a different, stronger wording for anonymity:</a:t>
            </a:r>
          </a:p>
          <a:p>
            <a:r>
              <a:rPr lang="en-US" dirty="0"/>
              <a:t> “No information that allows to identify the authors…” vs. no “identifying information”. </a:t>
            </a:r>
          </a:p>
          <a:p>
            <a:r>
              <a:rPr lang="en-US" dirty="0"/>
              <a:t>(seems like an impossible standard actually?) 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ToSC</a:t>
            </a:r>
            <a:r>
              <a:rPr lang="en-US" dirty="0"/>
              <a:t> has an anonymity exception for special issues (like a past issue on NIST standardization)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ToSC</a:t>
            </a:r>
            <a:r>
              <a:rPr lang="en-US" dirty="0"/>
              <a:t> and TCHES have “irregular submissions” sections that are overlapping but not quite </a:t>
            </a:r>
          </a:p>
          <a:p>
            <a:r>
              <a:rPr lang="en-US" dirty="0"/>
              <a:t>The same as the IACR policy on irregular submissions. </a:t>
            </a:r>
            <a:r>
              <a:rPr lang="en-US" dirty="0" err="1"/>
              <a:t>CiC</a:t>
            </a:r>
            <a:r>
              <a:rPr lang="en-US" dirty="0"/>
              <a:t> just points to the IACR policy on this.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B68342-D504-0CF4-3430-9A86A2E99143}"/>
              </a:ext>
            </a:extLst>
          </p:cNvPr>
          <p:cNvSpPr txBox="1"/>
          <p:nvPr/>
        </p:nvSpPr>
        <p:spPr>
          <a:xfrm>
            <a:off x="1709928" y="5683900"/>
            <a:ext cx="93720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ToSC</a:t>
            </a:r>
            <a:r>
              <a:rPr lang="en-US" dirty="0"/>
              <a:t> and </a:t>
            </a:r>
            <a:r>
              <a:rPr lang="en-US" dirty="0" err="1"/>
              <a:t>CiC</a:t>
            </a:r>
            <a:r>
              <a:rPr lang="en-US" dirty="0"/>
              <a:t> have “sticky reviews” sections. The </a:t>
            </a:r>
            <a:r>
              <a:rPr lang="en-US" dirty="0" err="1"/>
              <a:t>ToSC</a:t>
            </a:r>
            <a:r>
              <a:rPr lang="en-US" dirty="0"/>
              <a:t> section uses broad language:</a:t>
            </a:r>
          </a:p>
          <a:p>
            <a:r>
              <a:rPr lang="en-US" dirty="0"/>
              <a:t>“Thus IACR encourages authors to include … response to reviews from previous IACR events”</a:t>
            </a:r>
          </a:p>
        </p:txBody>
      </p:sp>
    </p:spTree>
    <p:extLst>
      <p:ext uri="{BB962C8B-B14F-4D97-AF65-F5344CB8AC3E}">
        <p14:creationId xmlns:p14="http://schemas.microsoft.com/office/powerpoint/2010/main" val="3867817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E7AF7-C75B-E637-E128-359681173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differences between these documents?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FADE80-77AC-0341-15CD-76E25C5006AB}"/>
              </a:ext>
            </a:extLst>
          </p:cNvPr>
          <p:cNvSpPr txBox="1"/>
          <p:nvPr/>
        </p:nvSpPr>
        <p:spPr>
          <a:xfrm>
            <a:off x="838200" y="1781139"/>
            <a:ext cx="4745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Comparing the publication ethics documents: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BCF368-C132-6E00-008C-E907BDE7E0C5}"/>
              </a:ext>
            </a:extLst>
          </p:cNvPr>
          <p:cNvSpPr txBox="1"/>
          <p:nvPr/>
        </p:nvSpPr>
        <p:spPr>
          <a:xfrm>
            <a:off x="1499616" y="2363588"/>
            <a:ext cx="2391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In “Duties for Editors”: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17C70D7-F1D1-D91E-A138-328D6AA78375}"/>
              </a:ext>
            </a:extLst>
          </p:cNvPr>
          <p:cNvSpPr txBox="1"/>
          <p:nvPr/>
        </p:nvSpPr>
        <p:spPr>
          <a:xfrm>
            <a:off x="1700784" y="3059668"/>
            <a:ext cx="473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1E29AA-53A5-F24B-2124-FBACCCE3BD2C}"/>
              </a:ext>
            </a:extLst>
          </p:cNvPr>
          <p:cNvSpPr txBox="1"/>
          <p:nvPr/>
        </p:nvSpPr>
        <p:spPr>
          <a:xfrm>
            <a:off x="1937387" y="2933321"/>
            <a:ext cx="9874691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ToSC</a:t>
            </a:r>
            <a:r>
              <a:rPr lang="en-US" dirty="0"/>
              <a:t> has an extra section on editors as authors (due to large editorial board)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CiC</a:t>
            </a:r>
            <a:r>
              <a:rPr lang="en-US" dirty="0"/>
              <a:t> has extra language that “Editorial Board members must not use unpublished information</a:t>
            </a:r>
          </a:p>
          <a:p>
            <a:r>
              <a:rPr lang="en-US" dirty="0"/>
              <a:t>in their own research of which they learned in their role as board member.” </a:t>
            </a:r>
          </a:p>
          <a:p>
            <a:r>
              <a:rPr lang="en-US" dirty="0"/>
              <a:t>[Question: does </a:t>
            </a:r>
            <a:r>
              <a:rPr lang="en-US" dirty="0" err="1"/>
              <a:t>eprint</a:t>
            </a:r>
            <a:r>
              <a:rPr lang="en-US" dirty="0"/>
              <a:t> count as published here?] </a:t>
            </a:r>
          </a:p>
          <a:p>
            <a:r>
              <a:rPr lang="en-US" dirty="0"/>
              <a:t>The corresponding wording for TCHES/</a:t>
            </a:r>
            <a:r>
              <a:rPr lang="en-US" dirty="0" err="1"/>
              <a:t>ToSC</a:t>
            </a:r>
            <a:r>
              <a:rPr lang="en-US" dirty="0"/>
              <a:t> is: “Editors must not use unpublished information in</a:t>
            </a:r>
          </a:p>
          <a:p>
            <a:r>
              <a:rPr lang="en-US" dirty="0"/>
              <a:t>their own research without properly citing corresponding work.” 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CiC</a:t>
            </a:r>
            <a:r>
              <a:rPr lang="en-US" dirty="0"/>
              <a:t> has extra language that reviews should “provide constructive feedback”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CiC</a:t>
            </a:r>
            <a:r>
              <a:rPr lang="en-US" dirty="0"/>
              <a:t> has extra language that a reviewer identity can be revealed to an author upon the reviewer’s</a:t>
            </a:r>
          </a:p>
          <a:p>
            <a:r>
              <a:rPr lang="en-US" dirty="0"/>
              <a:t>request for the purpose of crediting feedback that was impactful</a:t>
            </a:r>
          </a:p>
        </p:txBody>
      </p:sp>
    </p:spTree>
    <p:extLst>
      <p:ext uri="{BB962C8B-B14F-4D97-AF65-F5344CB8AC3E}">
        <p14:creationId xmlns:p14="http://schemas.microsoft.com/office/powerpoint/2010/main" val="4007399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E7AF7-C75B-E637-E128-359681173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differences between these documents?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FADE80-77AC-0341-15CD-76E25C5006AB}"/>
              </a:ext>
            </a:extLst>
          </p:cNvPr>
          <p:cNvSpPr txBox="1"/>
          <p:nvPr/>
        </p:nvSpPr>
        <p:spPr>
          <a:xfrm>
            <a:off x="838200" y="1781139"/>
            <a:ext cx="4745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Comparing the publication ethics documents: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17C70D7-F1D1-D91E-A138-328D6AA78375}"/>
              </a:ext>
            </a:extLst>
          </p:cNvPr>
          <p:cNvSpPr txBox="1"/>
          <p:nvPr/>
        </p:nvSpPr>
        <p:spPr>
          <a:xfrm>
            <a:off x="1700784" y="3059668"/>
            <a:ext cx="473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1E29AA-53A5-F24B-2124-FBACCCE3BD2C}"/>
              </a:ext>
            </a:extLst>
          </p:cNvPr>
          <p:cNvSpPr txBox="1"/>
          <p:nvPr/>
        </p:nvSpPr>
        <p:spPr>
          <a:xfrm>
            <a:off x="1937387" y="2933321"/>
            <a:ext cx="996298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CiC</a:t>
            </a:r>
            <a:r>
              <a:rPr lang="en-US" dirty="0"/>
              <a:t> has added language that “Honorary authorship is considered as scientific misconduct”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CiC</a:t>
            </a:r>
            <a:r>
              <a:rPr lang="en-US" dirty="0"/>
              <a:t> has unique wording on errata/retractions: “We will thoroughly examine any such information</a:t>
            </a:r>
          </a:p>
          <a:p>
            <a:r>
              <a:rPr lang="en-US" dirty="0"/>
              <a:t>And if appropriate encourage the authors of the article in question to publish an errata…” </a:t>
            </a:r>
          </a:p>
          <a:p>
            <a:r>
              <a:rPr lang="en-US" dirty="0"/>
              <a:t>(unique in that it is up to the authors)</a:t>
            </a:r>
          </a:p>
          <a:p>
            <a:r>
              <a:rPr lang="en-US" dirty="0"/>
              <a:t> (though note this is separate from the retraction policy, which is a bit confusing)</a:t>
            </a:r>
          </a:p>
        </p:txBody>
      </p:sp>
    </p:spTree>
    <p:extLst>
      <p:ext uri="{BB962C8B-B14F-4D97-AF65-F5344CB8AC3E}">
        <p14:creationId xmlns:p14="http://schemas.microsoft.com/office/powerpoint/2010/main" val="254481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E7AF7-C75B-E637-E128-359681173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differences between these documents?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FADE80-77AC-0341-15CD-76E25C5006AB}"/>
              </a:ext>
            </a:extLst>
          </p:cNvPr>
          <p:cNvSpPr txBox="1"/>
          <p:nvPr/>
        </p:nvSpPr>
        <p:spPr>
          <a:xfrm>
            <a:off x="838200" y="1781139"/>
            <a:ext cx="4259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Comparing irregular submission policies: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17C70D7-F1D1-D91E-A138-328D6AA78375}"/>
              </a:ext>
            </a:extLst>
          </p:cNvPr>
          <p:cNvSpPr txBox="1"/>
          <p:nvPr/>
        </p:nvSpPr>
        <p:spPr>
          <a:xfrm>
            <a:off x="1700784" y="3059668"/>
            <a:ext cx="473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1E29AA-53A5-F24B-2124-FBACCCE3BD2C}"/>
              </a:ext>
            </a:extLst>
          </p:cNvPr>
          <p:cNvSpPr txBox="1"/>
          <p:nvPr/>
        </p:nvSpPr>
        <p:spPr>
          <a:xfrm>
            <a:off x="1324739" y="2741297"/>
            <a:ext cx="101461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CiC</a:t>
            </a:r>
            <a:r>
              <a:rPr lang="en-US" dirty="0"/>
              <a:t> has no exception for reuse of material in special cases [makes sense given the journal’s goals]</a:t>
            </a:r>
          </a:p>
          <a:p>
            <a:r>
              <a:rPr lang="en-US" dirty="0"/>
              <a:t>In contrast, IACR policy has:  </a:t>
            </a:r>
          </a:p>
          <a:p>
            <a:r>
              <a:rPr lang="en-US" dirty="0"/>
              <a:t>“The simultaneous submission of the same material to a conference or workshop with proceedings</a:t>
            </a:r>
          </a:p>
          <a:p>
            <a:r>
              <a:rPr lang="en-US" dirty="0"/>
              <a:t>and a journal is a special case that may not qualify as a double submission…” </a:t>
            </a:r>
          </a:p>
        </p:txBody>
      </p:sp>
    </p:spTree>
    <p:extLst>
      <p:ext uri="{BB962C8B-B14F-4D97-AF65-F5344CB8AC3E}">
        <p14:creationId xmlns:p14="http://schemas.microsoft.com/office/powerpoint/2010/main" val="1836918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E7AF7-C75B-E637-E128-359681173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differences between these documents?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FADE80-77AC-0341-15CD-76E25C5006AB}"/>
              </a:ext>
            </a:extLst>
          </p:cNvPr>
          <p:cNvSpPr txBox="1"/>
          <p:nvPr/>
        </p:nvSpPr>
        <p:spPr>
          <a:xfrm>
            <a:off x="838200" y="1781139"/>
            <a:ext cx="4145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/>
                </a:solidFill>
              </a:rPr>
              <a:t>Comparing conflict of interests policies: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17C70D7-F1D1-D91E-A138-328D6AA78375}"/>
              </a:ext>
            </a:extLst>
          </p:cNvPr>
          <p:cNvSpPr txBox="1"/>
          <p:nvPr/>
        </p:nvSpPr>
        <p:spPr>
          <a:xfrm>
            <a:off x="1700784" y="3059668"/>
            <a:ext cx="473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1E29AA-53A5-F24B-2124-FBACCCE3BD2C}"/>
              </a:ext>
            </a:extLst>
          </p:cNvPr>
          <p:cNvSpPr txBox="1"/>
          <p:nvPr/>
        </p:nvSpPr>
        <p:spPr>
          <a:xfrm>
            <a:off x="1324739" y="2741297"/>
            <a:ext cx="10792955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CiC</a:t>
            </a:r>
            <a:r>
              <a:rPr lang="en-US" dirty="0"/>
              <a:t> treats people from the same company but in different locations as a conflict, whereas IACR does not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CiC</a:t>
            </a:r>
            <a:r>
              <a:rPr lang="en-US" dirty="0"/>
              <a:t> has added language: “In case of doubt, authors and reviewers have to disclose the situation to the </a:t>
            </a:r>
          </a:p>
          <a:p>
            <a:r>
              <a:rPr lang="en-US" dirty="0"/>
              <a:t>Editors-in-Chief who will make a decision.” 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CiC</a:t>
            </a:r>
            <a:r>
              <a:rPr lang="en-US" dirty="0"/>
              <a:t> has added language: “When an Editorial Board member has an automatic </a:t>
            </a:r>
            <a:r>
              <a:rPr lang="en-US" dirty="0" err="1"/>
              <a:t>CoI</a:t>
            </a:r>
            <a:r>
              <a:rPr lang="en-US" dirty="0"/>
              <a:t> with a paper, they </a:t>
            </a:r>
          </a:p>
          <a:p>
            <a:r>
              <a:rPr lang="en-US" dirty="0"/>
              <a:t>may not see the paper or its reviews, comment on it, or vote to select it for any award”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CiC</a:t>
            </a:r>
            <a:r>
              <a:rPr lang="en-US" dirty="0"/>
              <a:t> is missing implementation section from IACR policy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IACR Implementation is missing a backup procedure for conflicts with the chairs/editors</a:t>
            </a:r>
          </a:p>
        </p:txBody>
      </p:sp>
    </p:spTree>
    <p:extLst>
      <p:ext uri="{BB962C8B-B14F-4D97-AF65-F5344CB8AC3E}">
        <p14:creationId xmlns:p14="http://schemas.microsoft.com/office/powerpoint/2010/main" val="152178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8A345-B654-37AE-6889-EB01F494C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things we should update?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066F16-8363-4882-391F-38E6848F113D}"/>
              </a:ext>
            </a:extLst>
          </p:cNvPr>
          <p:cNvSpPr txBox="1"/>
          <p:nvPr/>
        </p:nvSpPr>
        <p:spPr>
          <a:xfrm>
            <a:off x="1344168" y="2212848"/>
            <a:ext cx="10712035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Ethics committee policy – needs to be updated to name our other journals as in scope. </a:t>
            </a:r>
          </a:p>
          <a:p>
            <a:r>
              <a:rPr lang="en-US" dirty="0"/>
              <a:t>	(currently only lists Journal of Cryptology)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Code of conduct needs update to have a backup for the General Chair when GC is conflicted</a:t>
            </a:r>
          </a:p>
          <a:p>
            <a:r>
              <a:rPr lang="en-US" dirty="0"/>
              <a:t>      and to include additional people to report to who will be trained/supervised by code of conduct liaison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Ethics committee policy – composition section needs to be updated in the pdf on the website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IACR Guidelines for Reviewers should be updated to reflect the IACR Conflicts of Interest Policy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IACR Guidelines for Reviewers ends in a sloppy paragraph that states some ACM docs contain more info</a:t>
            </a:r>
          </a:p>
          <a:p>
            <a:r>
              <a:rPr lang="en-US" dirty="0"/>
              <a:t>that “mostly applies also to the IACR”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981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99479-66B3-FC74-E7C8-14B697A4F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updates/subsumptions, who has authority and who should be included in discussion?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9FBA89-ED2C-0A56-274E-2FA6921C6041}"/>
              </a:ext>
            </a:extLst>
          </p:cNvPr>
          <p:cNvSpPr txBox="1"/>
          <p:nvPr/>
        </p:nvSpPr>
        <p:spPr>
          <a:xfrm>
            <a:off x="3611880" y="2267712"/>
            <a:ext cx="450860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IACR Policy for the Ethics Committee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IACR </a:t>
            </a:r>
            <a:r>
              <a:rPr lang="en-US" dirty="0" err="1">
                <a:solidFill>
                  <a:srgbClr val="FF0000"/>
                </a:solidFill>
              </a:rPr>
              <a:t>CiC</a:t>
            </a:r>
            <a:r>
              <a:rPr lang="en-US" dirty="0">
                <a:solidFill>
                  <a:srgbClr val="FF0000"/>
                </a:solidFill>
              </a:rPr>
              <a:t> Policy on publication ethics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FF0000"/>
                </a:solidFill>
              </a:rPr>
              <a:t>ToSC</a:t>
            </a:r>
            <a:r>
              <a:rPr lang="en-US" dirty="0">
                <a:solidFill>
                  <a:srgbClr val="FF0000"/>
                </a:solidFill>
              </a:rPr>
              <a:t> Publication Ethics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TCHES Publication Ethics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IACR Policy on Irregular Submissions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IACR </a:t>
            </a:r>
            <a:r>
              <a:rPr lang="en-US" dirty="0" err="1">
                <a:solidFill>
                  <a:srgbClr val="0070C0"/>
                </a:solidFill>
              </a:rPr>
              <a:t>CiC</a:t>
            </a:r>
            <a:r>
              <a:rPr lang="en-US" dirty="0">
                <a:solidFill>
                  <a:srgbClr val="0070C0"/>
                </a:solidFill>
              </a:rPr>
              <a:t> Policy on irregular submissions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IACR Guidelines for Reviewers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Guidelines for J. Cryptology Referees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</a:rPr>
              <a:t>IACR </a:t>
            </a:r>
            <a:r>
              <a:rPr lang="en-US" dirty="0" err="1">
                <a:solidFill>
                  <a:srgbClr val="7030A0"/>
                </a:solidFill>
              </a:rPr>
              <a:t>iC</a:t>
            </a:r>
            <a:r>
              <a:rPr lang="en-US" dirty="0">
                <a:solidFill>
                  <a:srgbClr val="7030A0"/>
                </a:solidFill>
              </a:rPr>
              <a:t> Policy on conflict of interest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</a:rPr>
              <a:t>IACR Policy on Conflicts of Interest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IACR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CiC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Policy on retractions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TCHES Retraction Policy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Code of Conduct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C000"/>
                </a:solidFill>
              </a:rPr>
              <a:t>IACR Guidelines for Program Chairs</a:t>
            </a:r>
          </a:p>
        </p:txBody>
      </p:sp>
    </p:spTree>
    <p:extLst>
      <p:ext uri="{BB962C8B-B14F-4D97-AF65-F5344CB8AC3E}">
        <p14:creationId xmlns:p14="http://schemas.microsoft.com/office/powerpoint/2010/main" val="3500440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881</Words>
  <Application>Microsoft Office PowerPoint</Application>
  <PresentationFormat>Widescreen</PresentationFormat>
  <Paragraphs>102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Documentation of IACR Documentation</vt:lpstr>
      <vt:lpstr>What relevant policy documents do we have?</vt:lpstr>
      <vt:lpstr>What are differences between these documents?</vt:lpstr>
      <vt:lpstr>What are differences between these documents?</vt:lpstr>
      <vt:lpstr>What are differences between these documents?</vt:lpstr>
      <vt:lpstr>What are differences between these documents?</vt:lpstr>
      <vt:lpstr>What are differences between these documents?</vt:lpstr>
      <vt:lpstr>What are things we should update?</vt:lpstr>
      <vt:lpstr>For updates/subsumptions, who has authority and who should be included in discussion?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Allison Bishop</dc:creator>
  <cp:lastModifiedBy>Allison Bishop</cp:lastModifiedBy>
  <cp:revision>13</cp:revision>
  <dcterms:created xsi:type="dcterms:W3CDTF">2024-07-24T12:15:28Z</dcterms:created>
  <dcterms:modified xsi:type="dcterms:W3CDTF">2024-07-24T14:08:37Z</dcterms:modified>
</cp:coreProperties>
</file>