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notesMasterIdLst>
    <p:notesMasterId r:id="rId29"/>
  </p:notesMasterIdLst>
  <p:sldIdLst>
    <p:sldId id="256" r:id="rId2"/>
    <p:sldId id="272" r:id="rId3"/>
    <p:sldId id="273" r:id="rId4"/>
    <p:sldId id="274" r:id="rId5"/>
    <p:sldId id="275" r:id="rId6"/>
    <p:sldId id="276" r:id="rId7"/>
    <p:sldId id="283" r:id="rId8"/>
    <p:sldId id="280" r:id="rId9"/>
    <p:sldId id="277" r:id="rId10"/>
    <p:sldId id="278" r:id="rId11"/>
    <p:sldId id="279" r:id="rId12"/>
    <p:sldId id="282" r:id="rId13"/>
    <p:sldId id="281" r:id="rId14"/>
    <p:sldId id="285" r:id="rId15"/>
    <p:sldId id="257" r:id="rId16"/>
    <p:sldId id="258" r:id="rId17"/>
    <p:sldId id="259" r:id="rId18"/>
    <p:sldId id="260" r:id="rId19"/>
    <p:sldId id="286" r:id="rId20"/>
    <p:sldId id="261" r:id="rId21"/>
    <p:sldId id="268" r:id="rId22"/>
    <p:sldId id="262" r:id="rId23"/>
    <p:sldId id="269" r:id="rId24"/>
    <p:sldId id="271" r:id="rId25"/>
    <p:sldId id="287" r:id="rId26"/>
    <p:sldId id="270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86420"/>
  </p:normalViewPr>
  <p:slideViewPr>
    <p:cSldViewPr snapToGrid="0">
      <p:cViewPr varScale="1">
        <p:scale>
          <a:sx n="108" d="100"/>
          <a:sy n="108" d="100"/>
        </p:scale>
        <p:origin x="44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40776-511E-451D-8F2C-1D72AA93A3DC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D054F-408E-4FFF-B007-928DF867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7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D054F-408E-4FFF-B007-928DF86708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1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D054F-408E-4FFF-B007-928DF86708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1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2A2C-7C47-4ACE-A879-5DE8BFD5225D}" type="datetime1">
              <a:rPr lang="en-US" smtClean="0"/>
              <a:t>12/7/16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7411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CD37-0ABE-46DC-BAEF-1713CE4F9871}" type="datetime1">
              <a:rPr lang="en-US" smtClean="0"/>
              <a:t>12/7/16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0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0CB7-FB2F-4D39-ADE6-AB28E07212C1}" type="datetime1">
              <a:rPr lang="en-US" smtClean="0"/>
              <a:t>12/7/16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9B64-BD80-4CB1-B67E-AC1C18B97B1D}" type="datetime1">
              <a:rPr lang="en-US" smtClean="0"/>
              <a:t>12/7/16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4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55CC-C108-4538-9407-6449EADD335B}" type="datetime1">
              <a:rPr lang="en-US" smtClean="0"/>
              <a:t>12/7/16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94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A8FD-2055-4192-9787-F4C2D4849EDC}" type="datetime1">
              <a:rPr lang="en-US" smtClean="0"/>
              <a:t>12/7/16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336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0F6D-AE75-489B-BF45-2EFA1943A4F7}" type="datetime1">
              <a:rPr lang="en-US" smtClean="0"/>
              <a:t>12/7/16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585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A5DD-0F1D-42D2-8947-54683979F34B}" type="datetime1">
              <a:rPr lang="en-US" smtClean="0"/>
              <a:t>12/7/16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A7136-E0B8-43B7-B3D4-B50C76E811AD}" type="datetime1">
              <a:rPr lang="en-US" smtClean="0"/>
              <a:t>12/7/16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085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E54F43-6D96-41E6-9062-B99216EF7D60}" type="datetime1">
              <a:rPr lang="en-US" smtClean="0"/>
              <a:t>12/7/16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921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BBF3-2339-4D6F-9AA4-490CB1012D70}" type="datetime1">
              <a:rPr lang="en-US" smtClean="0"/>
              <a:t>12/7/16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8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E74D22-D9C8-4397-8480-04166595FDE4}" type="datetime1">
              <a:rPr lang="en-US" smtClean="0"/>
              <a:t>12/7/16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6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71.png"/><Relationship Id="rId1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30.png"/><Relationship Id="rId6" Type="http://schemas.openxmlformats.org/officeDocument/2006/relationships/image" Target="../media/image20.png"/><Relationship Id="rId7" Type="http://schemas.openxmlformats.org/officeDocument/2006/relationships/image" Target="../media/image211.png"/><Relationship Id="rId8" Type="http://schemas.openxmlformats.org/officeDocument/2006/relationships/image" Target="../media/image221.png"/><Relationship Id="rId9" Type="http://schemas.openxmlformats.org/officeDocument/2006/relationships/image" Target="../media/image231.png"/><Relationship Id="rId10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31" Type="http://schemas.openxmlformats.org/officeDocument/2006/relationships/image" Target="../media/image30.png"/><Relationship Id="rId36" Type="http://schemas.openxmlformats.org/officeDocument/2006/relationships/image" Target="../media/image240.png"/><Relationship Id="rId37" Type="http://schemas.openxmlformats.org/officeDocument/2006/relationships/image" Target="../media/image31.png"/><Relationship Id="rId38" Type="http://schemas.openxmlformats.org/officeDocument/2006/relationships/image" Target="../media/image27.png"/><Relationship Id="rId39" Type="http://schemas.openxmlformats.org/officeDocument/2006/relationships/image" Target="../media/image28.png"/><Relationship Id="rId40" Type="http://schemas.openxmlformats.org/officeDocument/2006/relationships/image" Target="../media/image34.png"/><Relationship Id="rId9" Type="http://schemas.openxmlformats.org/officeDocument/2006/relationships/image" Target="../media/image271.png"/><Relationship Id="rId41" Type="http://schemas.openxmlformats.org/officeDocument/2006/relationships/image" Target="../media/image29.png"/><Relationship Id="rId4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11.png"/><Relationship Id="rId4" Type="http://schemas.openxmlformats.org/officeDocument/2006/relationships/image" Target="../media/image221.png"/><Relationship Id="rId29" Type="http://schemas.openxmlformats.org/officeDocument/2006/relationships/image" Target="../media/image64.png"/><Relationship Id="rId30" Type="http://schemas.openxmlformats.org/officeDocument/2006/relationships/image" Target="../media/image65.png"/><Relationship Id="rId32" Type="http://schemas.openxmlformats.org/officeDocument/2006/relationships/image" Target="../media/image20.png"/><Relationship Id="rId33" Type="http://schemas.openxmlformats.org/officeDocument/2006/relationships/image" Target="../media/image32.png"/><Relationship Id="rId34" Type="http://schemas.openxmlformats.org/officeDocument/2006/relationships/image" Target="../media/image231.png"/><Relationship Id="rId35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310.png"/><Relationship Id="rId5" Type="http://schemas.openxmlformats.org/officeDocument/2006/relationships/image" Target="../media/image41.png"/><Relationship Id="rId6" Type="http://schemas.openxmlformats.org/officeDocument/2006/relationships/image" Target="../media/image5.png"/><Relationship Id="rId7" Type="http://schemas.openxmlformats.org/officeDocument/2006/relationships/image" Target="../media/image60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0.png"/><Relationship Id="rId12" Type="http://schemas.openxmlformats.org/officeDocument/2006/relationships/image" Target="../media/image180.png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Relationship Id="rId4" Type="http://schemas.openxmlformats.org/officeDocument/2006/relationships/image" Target="../media/image104.png"/><Relationship Id="rId5" Type="http://schemas.openxmlformats.org/officeDocument/2006/relationships/image" Target="../media/image74.png"/><Relationship Id="rId6" Type="http://schemas.openxmlformats.org/officeDocument/2006/relationships/image" Target="../media/image120.png"/><Relationship Id="rId7" Type="http://schemas.openxmlformats.org/officeDocument/2006/relationships/image" Target="../media/image37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0.png"/><Relationship Id="rId12" Type="http://schemas.openxmlformats.org/officeDocument/2006/relationships/image" Target="../media/image77.png"/><Relationship Id="rId13" Type="http://schemas.openxmlformats.org/officeDocument/2006/relationships/image" Target="../media/image18.gif"/><Relationship Id="rId1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6.png"/><Relationship Id="rId6" Type="http://schemas.openxmlformats.org/officeDocument/2006/relationships/image" Target="../media/image200.png"/><Relationship Id="rId7" Type="http://schemas.openxmlformats.org/officeDocument/2006/relationships/image" Target="../media/image210.png"/><Relationship Id="rId8" Type="http://schemas.openxmlformats.org/officeDocument/2006/relationships/image" Target="../media/image170.png"/><Relationship Id="rId9" Type="http://schemas.openxmlformats.org/officeDocument/2006/relationships/image" Target="../media/image180.png"/><Relationship Id="rId10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250.png"/><Relationship Id="rId5" Type="http://schemas.openxmlformats.org/officeDocument/2006/relationships/image" Target="../media/image41.png"/><Relationship Id="rId6" Type="http://schemas.openxmlformats.org/officeDocument/2006/relationships/image" Target="../media/image260.png"/><Relationship Id="rId7" Type="http://schemas.openxmlformats.org/officeDocument/2006/relationships/image" Target="../media/image270.png"/><Relationship Id="rId8" Type="http://schemas.openxmlformats.org/officeDocument/2006/relationships/image" Target="../media/image280.png"/><Relationship Id="rId9" Type="http://schemas.openxmlformats.org/officeDocument/2006/relationships/image" Target="../media/image290.png"/><Relationship Id="rId10" Type="http://schemas.openxmlformats.org/officeDocument/2006/relationships/image" Target="../media/image300.png"/><Relationship Id="rId11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78.png"/><Relationship Id="rId6" Type="http://schemas.openxmlformats.org/officeDocument/2006/relationships/image" Target="../media/image330.png"/><Relationship Id="rId7" Type="http://schemas.openxmlformats.org/officeDocument/2006/relationships/image" Target="../media/image23.png"/><Relationship Id="rId8" Type="http://schemas.openxmlformats.org/officeDocument/2006/relationships/image" Target="../media/image350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91.png"/><Relationship Id="rId6" Type="http://schemas.openxmlformats.org/officeDocument/2006/relationships/image" Target="../media/image880.png"/><Relationship Id="rId7" Type="http://schemas.openxmlformats.org/officeDocument/2006/relationships/image" Target="../media/image24.png"/><Relationship Id="rId8" Type="http://schemas.openxmlformats.org/officeDocument/2006/relationships/image" Target="../media/image350.png"/><Relationship Id="rId9" Type="http://schemas.openxmlformats.org/officeDocument/2006/relationships/image" Target="../media/image900.png"/><Relationship Id="rId10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22.png"/><Relationship Id="rId15" Type="http://schemas.openxmlformats.org/officeDocument/2006/relationships/image" Target="../media/image102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94.png"/><Relationship Id="rId6" Type="http://schemas.openxmlformats.org/officeDocument/2006/relationships/image" Target="../media/image930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60.png"/><Relationship Id="rId10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42.png"/><Relationship Id="rId5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18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6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1.png"/><Relationship Id="rId4" Type="http://schemas.openxmlformats.org/officeDocument/2006/relationships/image" Target="../media/image221.png"/><Relationship Id="rId5" Type="http://schemas.openxmlformats.org/officeDocument/2006/relationships/image" Target="../media/image231.png"/><Relationship Id="rId6" Type="http://schemas.openxmlformats.org/officeDocument/2006/relationships/image" Target="../media/image240.png"/><Relationship Id="rId7" Type="http://schemas.openxmlformats.org/officeDocument/2006/relationships/image" Target="../media/image25.png"/><Relationship Id="rId22" Type="http://schemas.openxmlformats.org/officeDocument/2006/relationships/image" Target="../media/image29.png"/><Relationship Id="rId9" Type="http://schemas.openxmlformats.org/officeDocument/2006/relationships/image" Target="../media/image2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3068" y="1478780"/>
            <a:ext cx="7817963" cy="11765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Efficient Public-Key Distance Bounding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651" y="4483534"/>
            <a:ext cx="10058400" cy="1143000"/>
          </a:xfrm>
        </p:spPr>
        <p:txBody>
          <a:bodyPr/>
          <a:lstStyle/>
          <a:p>
            <a:pPr algn="ctr"/>
            <a:r>
              <a:rPr lang="en-US" u="sng" dirty="0" smtClean="0"/>
              <a:t>Handan </a:t>
            </a:r>
            <a:r>
              <a:rPr lang="en-US" u="sng" dirty="0" err="1" smtClean="0"/>
              <a:t>kılınç</a:t>
            </a:r>
            <a:r>
              <a:rPr lang="en-US" dirty="0" smtClean="0"/>
              <a:t> and Serge vaudenay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54" y="2839554"/>
            <a:ext cx="2571846" cy="12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7122304" y="3835819"/>
            <a:ext cx="2457124" cy="2431257"/>
          </a:xfrm>
          <a:prstGeom prst="rect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 Fraud (DF) Security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Malicious </a:t>
            </a: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far-away </a:t>
            </a: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prover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1541" y="2164564"/>
                <a:ext cx="2085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 dirty="0">
                              <a:latin typeface="Cambria Math" charset="0"/>
                            </a:rPr>
                            <m:t>𝑽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 → (</m:t>
                      </m:r>
                      <m:r>
                        <a:rPr lang="en-US" i="1" dirty="0" err="1">
                          <a:latin typeface="Cambria Math" charset="0"/>
                        </a:rPr>
                        <m:t>𝑠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𝑉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 ,</m:t>
                      </m:r>
                      <m:r>
                        <a:rPr lang="en-US" i="1" dirty="0">
                          <a:latin typeface="Cambria Math" charset="0"/>
                        </a:rPr>
                        <m:t>𝑝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𝑉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 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541" y="2164564"/>
                <a:ext cx="2085699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96721" b="-1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586143" y="2387028"/>
            <a:ext cx="2221271" cy="21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02390" y="2164564"/>
                <a:ext cx="34860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Monotype Corsiva" charset="0"/>
                    <a:ea typeface="Monotype Corsiva" charset="0"/>
                    <a:cs typeface="Monotype Corsiva" charset="0"/>
                  </a:rPr>
                  <a:t>A = </a:t>
                </a:r>
                <a:r>
                  <a:rPr lang="en-US" dirty="0" smtClean="0">
                    <a:ea typeface="Monotype Corsiva" charset="0"/>
                    <a:cs typeface="Monotype Corsiva" charset="0"/>
                  </a:rPr>
                  <a:t>P      </a:t>
                </a:r>
                <a:r>
                  <a:rPr lang="en-US" dirty="0" err="1" smtClean="0">
                    <a:ea typeface="Monotype Corsiva" charset="0"/>
                    <a:cs typeface="Monotype Corsiva" charset="0"/>
                  </a:rPr>
                  <a:t>genkeys</a:t>
                </a:r>
                <a:r>
                  <a:rPr lang="en-US" dirty="0" smtClean="0">
                    <a:ea typeface="Monotype Corsiva" charset="0"/>
                    <a:cs typeface="Monotype Corsiv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Monotype Corsiva" charset="0"/>
                        <a:cs typeface="Monotype Corsiva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 smtClean="0">
                    <a:ea typeface="Monotype Corsiva" charset="0"/>
                    <a:cs typeface="Monotype Corsiva" charset="0"/>
                  </a:rPr>
                  <a:t>)→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Monotype Corsiva" charset="0"/>
                        <a:cs typeface="Monotype Corsiva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Monotype Corsiva" charset="0"/>
                        <a:cs typeface="Monotype Corsiva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Monotype Corsiva" charset="0"/>
                        <a:cs typeface="Monotype Corsiva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  <a:ea typeface="Monotype Corsiva" charset="0"/>
                        <a:cs typeface="Monotype Corsiva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Monotype Corsiva" charset="0"/>
                        <a:cs typeface="Monotype Corsiva" charset="0"/>
                      </a:rPr>
                      <m:t>)</m:t>
                    </m:r>
                  </m:oMath>
                </a14:m>
                <a:endParaRPr lang="en-US" dirty="0">
                  <a:ea typeface="Monotype Corsiva" charset="0"/>
                  <a:cs typeface="Monotype Corsiva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390" y="2164564"/>
                <a:ext cx="348601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99" t="-1147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53627" y="2031765"/>
                <a:ext cx="6204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charset="0"/>
                        </a:rPr>
                        <m:t>𝑝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627" y="2031765"/>
                <a:ext cx="62049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508954" y="2720329"/>
                <a:ext cx="2105063" cy="673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𝑂𝑢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1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	</a:t>
                </a:r>
                <a:r>
                  <a:rPr lang="en-US" dirty="0">
                    <a:ea typeface="Monotype Corsiva" charset="0"/>
                    <a:cs typeface="Monotype Corsiva" charset="0"/>
                  </a:rPr>
                  <a:t>P</a:t>
                </a:r>
                <a:r>
                  <a:rPr lang="en-US" dirty="0" smtClean="0"/>
                  <a:t> wins</a:t>
                </a:r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954" y="2720329"/>
                <a:ext cx="2105063" cy="673518"/>
              </a:xfrm>
              <a:prstGeom prst="rect">
                <a:avLst/>
              </a:prstGeom>
              <a:blipFill rotWithShape="0">
                <a:blip r:embed="rId5"/>
                <a:stretch>
                  <a:fillRect l="-2609" t="-3604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ight Brace 76"/>
          <p:cNvSpPr/>
          <p:nvPr/>
        </p:nvSpPr>
        <p:spPr>
          <a:xfrm>
            <a:off x="10560798" y="2587530"/>
            <a:ext cx="45719" cy="7791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0606517" y="278192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egligible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66648" y="3853598"/>
            <a:ext cx="2407696" cy="2136913"/>
            <a:chOff x="1003852" y="2087217"/>
            <a:chExt cx="2407696" cy="2136913"/>
          </a:xfrm>
        </p:grpSpPr>
        <p:sp>
          <p:nvSpPr>
            <p:cNvPr id="80" name="Oval 79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2004855" y="3017173"/>
                  <a:ext cx="2044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04479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6471" r="-23529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210339" y="2425148"/>
                  <a:ext cx="201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39" y="2425148"/>
                  <a:ext cx="201209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7273" r="-24242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xtBox 82"/>
            <p:cNvSpPr txBox="1"/>
            <p:nvPr/>
          </p:nvSpPr>
          <p:spPr>
            <a:xfrm>
              <a:off x="2355574" y="354457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Monotype Corsiva" charset="0"/>
                <a:ea typeface="Monotype Corsiva" charset="0"/>
                <a:cs typeface="Monotype Corsiva" charset="0"/>
              </a:endParaRPr>
            </a:p>
          </p:txBody>
        </p:sp>
        <p:cxnSp>
          <p:nvCxnSpPr>
            <p:cNvPr id="84" name="Straight Arrow Connector 83"/>
            <p:cNvCxnSpPr>
              <a:stCxn id="82" idx="1"/>
            </p:cNvCxnSpPr>
            <p:nvPr/>
          </p:nvCxnSpPr>
          <p:spPr>
            <a:xfrm>
              <a:off x="1326985" y="2400161"/>
              <a:ext cx="677870" cy="71013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640910" y="251748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</a:t>
              </a:r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531520" y="3913446"/>
            <a:ext cx="2206487" cy="2136913"/>
            <a:chOff x="1003852" y="2087217"/>
            <a:chExt cx="2206487" cy="2136913"/>
          </a:xfrm>
        </p:grpSpPr>
        <p:sp>
          <p:nvSpPr>
            <p:cNvPr id="87" name="Oval 86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2004855" y="3017173"/>
                  <a:ext cx="2685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68535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727" r="-6818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624149" y="3504188"/>
                  <a:ext cx="2727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4149" y="3504188"/>
                  <a:ext cx="272767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000" r="-8889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TextBox 89"/>
            <p:cNvSpPr txBox="1"/>
            <p:nvPr/>
          </p:nvSpPr>
          <p:spPr>
            <a:xfrm>
              <a:off x="2478248" y="245400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Monotype Corsiva" charset="0"/>
                <a:ea typeface="Monotype Corsiva" charset="0"/>
                <a:cs typeface="Monotype Corsiva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40910" y="251748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872274" y="3958380"/>
            <a:ext cx="2206487" cy="2136913"/>
            <a:chOff x="1003852" y="2087217"/>
            <a:chExt cx="2206487" cy="2136913"/>
          </a:xfrm>
        </p:grpSpPr>
        <p:sp>
          <p:nvSpPr>
            <p:cNvPr id="93" name="Oval 92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2004855" y="3017173"/>
                  <a:ext cx="2738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73857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0000" r="-888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569608" y="2951716"/>
                  <a:ext cx="4611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Monotype Corsiva" charset="0"/>
                    <a:ea typeface="Monotype Corsiva" charset="0"/>
                    <a:cs typeface="Monotype Corsiva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9608" y="2951716"/>
                  <a:ext cx="461152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95"/>
            <p:cNvSpPr txBox="1"/>
            <p:nvPr/>
          </p:nvSpPr>
          <p:spPr>
            <a:xfrm>
              <a:off x="1640910" y="251748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186674" y="3770203"/>
            <a:ext cx="2206487" cy="2372090"/>
            <a:chOff x="1003852" y="1852040"/>
            <a:chExt cx="2206487" cy="2372090"/>
          </a:xfrm>
        </p:grpSpPr>
        <p:sp>
          <p:nvSpPr>
            <p:cNvPr id="98" name="Oval 97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004855" y="3017173"/>
                  <a:ext cx="2411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41156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2500" r="-10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569189" y="1852040"/>
                  <a:ext cx="2453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189" y="1852040"/>
                  <a:ext cx="245388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2500" r="-10000" b="-19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TextBox 101"/>
            <p:cNvSpPr txBox="1"/>
            <p:nvPr/>
          </p:nvSpPr>
          <p:spPr>
            <a:xfrm>
              <a:off x="1640910" y="251748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9982821" y="4014051"/>
            <a:ext cx="2206487" cy="2192856"/>
            <a:chOff x="1003852" y="2087217"/>
            <a:chExt cx="2206487" cy="2192856"/>
          </a:xfrm>
        </p:grpSpPr>
        <p:sp>
          <p:nvSpPr>
            <p:cNvPr id="104" name="Oval 103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004855" y="3017173"/>
                  <a:ext cx="2685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68535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0455" r="-227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1003852" y="4003074"/>
                  <a:ext cx="2719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852" y="4003074"/>
                  <a:ext cx="271933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0455" r="-4545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/>
            <p:cNvSpPr txBox="1"/>
            <p:nvPr/>
          </p:nvSpPr>
          <p:spPr>
            <a:xfrm>
              <a:off x="1640910" y="251748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9413465" y="4728563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19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76" grpId="0"/>
      <p:bldP spid="76" grpId="1"/>
      <p:bldP spid="77" grpId="0" animBg="1"/>
      <p:bldP spid="78" grpId="0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 Hijacking (DH) Security</a:t>
            </a:r>
            <a:br>
              <a:rPr lang="en-US" dirty="0" smtClean="0"/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Malicious and far-away </a:t>
            </a: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prover and honest and close prover</a:t>
            </a:r>
            <a:endParaRPr lang="en-US" sz="3100" dirty="0"/>
          </a:p>
        </p:txBody>
      </p:sp>
      <p:sp>
        <p:nvSpPr>
          <p:cNvPr id="65" name="TextBox 64"/>
          <p:cNvSpPr txBox="1"/>
          <p:nvPr/>
        </p:nvSpPr>
        <p:spPr>
          <a:xfrm>
            <a:off x="5792856" y="31242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1181541" y="2164564"/>
                <a:ext cx="21428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 dirty="0">
                              <a:latin typeface="Cambria Math" charset="0"/>
                            </a:rPr>
                            <m:t>𝑽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 → </m:t>
                      </m:r>
                      <m:d>
                        <m:dPr>
                          <m:ctrlPr>
                            <a:rPr lang="en-US" i="1" dirty="0" err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i="1" dirty="0">
                              <a:latin typeface="Cambria Math" charset="0"/>
                            </a:rPr>
                            <m:t> ,</m:t>
                          </m:r>
                          <m:r>
                            <a:rPr lang="en-US" i="1" dirty="0">
                              <a:latin typeface="Cambria Math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i="1" dirty="0">
                              <a:latin typeface="Cambria Math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 dirty="0">
                              <a:latin typeface="Cambria Math" charset="0"/>
                            </a:rPr>
                            <m:t>𝑷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 → (</m:t>
                      </m:r>
                      <m:r>
                        <a:rPr lang="en-US" i="1" dirty="0" err="1">
                          <a:latin typeface="Cambria Math" charset="0"/>
                        </a:rPr>
                        <m:t>𝑠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charset="0"/>
                            </a:rPr>
                            <m:t>′</m:t>
                          </m:r>
                        </m:sub>
                      </m:sSub>
                      <m:r>
                        <a:rPr lang="en-US" i="1" dirty="0" err="1">
                          <a:latin typeface="Cambria Math" charset="0"/>
                        </a:rPr>
                        <m:t>,</m:t>
                      </m:r>
                      <m:r>
                        <a:rPr lang="en-US" i="1" dirty="0" err="1">
                          <a:latin typeface="Cambria Math" charset="0"/>
                        </a:rPr>
                        <m:t>𝑝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charset="0"/>
                            </a:rPr>
                            <m:t>′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541" y="2164564"/>
                <a:ext cx="2142894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55660" b="-6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/>
          <p:cNvCxnSpPr/>
          <p:nvPr/>
        </p:nvCxnSpPr>
        <p:spPr>
          <a:xfrm>
            <a:off x="3586143" y="2387028"/>
            <a:ext cx="2221271" cy="21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202390" y="2164564"/>
                <a:ext cx="397198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Monotype Corsiva" charset="0"/>
                    <a:ea typeface="Monotype Corsiva" charset="0"/>
                    <a:cs typeface="Monotype Corsiva" charset="0"/>
                  </a:rPr>
                  <a:t>A = </a:t>
                </a:r>
                <a:r>
                  <a:rPr lang="en-US" dirty="0" smtClean="0">
                    <a:ea typeface="Monotype Corsiva" charset="0"/>
                    <a:cs typeface="Monotype Corsiva" charset="0"/>
                  </a:rPr>
                  <a:t>P      </a:t>
                </a:r>
                <a:r>
                  <a:rPr lang="en-US" dirty="0" err="1" smtClean="0">
                    <a:ea typeface="Monotype Corsiva" charset="0"/>
                    <a:cs typeface="Monotype Corsiva" charset="0"/>
                  </a:rPr>
                  <a:t>genkeys</a:t>
                </a:r>
                <a:r>
                  <a:rPr lang="en-US" dirty="0" smtClean="0">
                    <a:ea typeface="Monotype Corsiva" charset="0"/>
                    <a:cs typeface="Monotype Corsiv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Monotype Corsiva" charset="0"/>
                        <a:cs typeface="Monotype Corsiva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Monotype Corsiva" charset="0"/>
                        <a:cs typeface="Monotype Corsiva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  <a:ea typeface="Monotype Corsiva" charset="0"/>
                        <a:cs typeface="Monotype Corsiva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 smtClean="0">
                    <a:ea typeface="Monotype Corsiva" charset="0"/>
                    <a:cs typeface="Monotype Corsiva" charset="0"/>
                  </a:rPr>
                  <a:t>)→(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Monotype Corsiva" charset="0"/>
                        <a:cs typeface="Monotype Corsiva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Monotype Corsiva" charset="0"/>
                        <a:cs typeface="Monotype Corsiva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  <a:ea typeface="Monotype Corsiva" charset="0"/>
                        <a:cs typeface="Monotype Corsiva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Monotype Corsiva" charset="0"/>
                        <a:cs typeface="Monotype Corsiva" charset="0"/>
                      </a:rPr>
                      <m:t>)</m:t>
                    </m:r>
                  </m:oMath>
                </a14:m>
                <a:endParaRPr lang="en-US" dirty="0">
                  <a:ea typeface="Monotype Corsiva" charset="0"/>
                  <a:cs typeface="Monotype Corsiva" charset="0"/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390" y="2164564"/>
                <a:ext cx="3971985" cy="381515"/>
              </a:xfrm>
              <a:prstGeom prst="rect">
                <a:avLst/>
              </a:prstGeom>
              <a:blipFill rotWithShape="0">
                <a:blip r:embed="rId29"/>
                <a:stretch>
                  <a:fillRect l="-1227" t="-11111" r="-30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4053627" y="2031765"/>
                <a:ext cx="11426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𝑝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𝑉</m:t>
                          </m:r>
                        </m:sub>
                      </m:sSub>
                      <m:r>
                        <a:rPr lang="en-US" b="0" i="1" dirty="0" smtClean="0">
                          <a:latin typeface="Cambria Math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627" y="2031765"/>
                <a:ext cx="1142620" cy="369332"/>
              </a:xfrm>
              <a:prstGeom prst="rect">
                <a:avLst/>
              </a:prstGeom>
              <a:blipFill rotWithShape="0">
                <a:blip r:embed="rId3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8508954" y="2720329"/>
                <a:ext cx="2105063" cy="673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𝑂𝑢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1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	</a:t>
                </a:r>
                <a:r>
                  <a:rPr lang="en-US" dirty="0">
                    <a:ea typeface="Monotype Corsiva" charset="0"/>
                    <a:cs typeface="Monotype Corsiva" charset="0"/>
                  </a:rPr>
                  <a:t>P</a:t>
                </a:r>
                <a:r>
                  <a:rPr lang="en-US" dirty="0" smtClean="0"/>
                  <a:t> wins</a:t>
                </a:r>
                <a:endParaRPr lang="en-US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954" y="2720329"/>
                <a:ext cx="2105063" cy="673518"/>
              </a:xfrm>
              <a:prstGeom prst="rect">
                <a:avLst/>
              </a:prstGeom>
              <a:blipFill rotWithShape="0">
                <a:blip r:embed="rId31"/>
                <a:stretch>
                  <a:fillRect l="-2609" t="-3604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Right Brace 142"/>
          <p:cNvSpPr/>
          <p:nvPr/>
        </p:nvSpPr>
        <p:spPr>
          <a:xfrm>
            <a:off x="11029014" y="2585494"/>
            <a:ext cx="45719" cy="7791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11074733" y="277988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egligible</a:t>
            </a:r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7122304" y="3835819"/>
            <a:ext cx="2457124" cy="2431257"/>
          </a:xfrm>
          <a:prstGeom prst="rect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78" name="Group 177"/>
          <p:cNvGrpSpPr/>
          <p:nvPr/>
        </p:nvGrpSpPr>
        <p:grpSpPr>
          <a:xfrm>
            <a:off x="166648" y="3853598"/>
            <a:ext cx="2407696" cy="2136913"/>
            <a:chOff x="1003852" y="2087217"/>
            <a:chExt cx="2407696" cy="2136913"/>
          </a:xfrm>
        </p:grpSpPr>
        <p:sp>
          <p:nvSpPr>
            <p:cNvPr id="179" name="Oval 178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2004855" y="3017173"/>
                  <a:ext cx="2044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04479" cy="276999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26471" r="-23529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3210339" y="2425148"/>
                  <a:ext cx="201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39" y="2425148"/>
                  <a:ext cx="201209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7273" r="-24242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2355574" y="3544574"/>
                  <a:ext cx="4299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𝑃</m:t>
                        </m:r>
                        <m:r>
                          <a:rPr lang="en-US" i="1" dirty="0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’</m:t>
                        </m:r>
                      </m:oMath>
                    </m:oMathPara>
                  </a14:m>
                  <a:endParaRPr lang="en-US" dirty="0">
                    <a:latin typeface="Monotype Corsiva" charset="0"/>
                    <a:ea typeface="Monotype Corsiva" charset="0"/>
                    <a:cs typeface="Monotype Corsiva" charset="0"/>
                  </a:endParaRPr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5574" y="3544574"/>
                  <a:ext cx="429926" cy="369332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3" name="Straight Arrow Connector 182"/>
            <p:cNvCxnSpPr>
              <a:stCxn id="179" idx="1"/>
            </p:cNvCxnSpPr>
            <p:nvPr/>
          </p:nvCxnSpPr>
          <p:spPr>
            <a:xfrm>
              <a:off x="1326985" y="2400161"/>
              <a:ext cx="677870" cy="71013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1640910" y="251748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</a:t>
              </a:r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531520" y="3913446"/>
            <a:ext cx="2206487" cy="2136913"/>
            <a:chOff x="1003852" y="2087217"/>
            <a:chExt cx="2206487" cy="2136913"/>
          </a:xfrm>
        </p:grpSpPr>
        <p:sp>
          <p:nvSpPr>
            <p:cNvPr id="186" name="Oval 185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/>
                <p:cNvSpPr txBox="1"/>
                <p:nvPr/>
              </p:nvSpPr>
              <p:spPr>
                <a:xfrm>
                  <a:off x="2004855" y="3017173"/>
                  <a:ext cx="2685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68535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727" r="-6818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/>
                <p:cNvSpPr txBox="1"/>
                <p:nvPr/>
              </p:nvSpPr>
              <p:spPr>
                <a:xfrm>
                  <a:off x="2624149" y="3504188"/>
                  <a:ext cx="2727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4149" y="3504188"/>
                  <a:ext cx="272767" cy="276999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l="-20000" r="-8889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>
                  <a:off x="2478248" y="2454006"/>
                  <a:ext cx="4558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latin typeface="Monotype Corsiva" charset="0"/>
                    <a:ea typeface="Monotype Corsiva" charset="0"/>
                    <a:cs typeface="Monotype Corsiva" charset="0"/>
                  </a:endParaRPr>
                </a:p>
              </p:txBody>
            </p:sp>
          </mc:Choice>
          <mc:Fallback xmlns="">
            <p:sp>
              <p:nvSpPr>
                <p:cNvPr id="189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8248" y="2454006"/>
                  <a:ext cx="455830" cy="369332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0" name="TextBox 189"/>
            <p:cNvSpPr txBox="1"/>
            <p:nvPr/>
          </p:nvSpPr>
          <p:spPr>
            <a:xfrm>
              <a:off x="1640910" y="251748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872274" y="3958380"/>
            <a:ext cx="2206487" cy="2136913"/>
            <a:chOff x="1003852" y="2087217"/>
            <a:chExt cx="2206487" cy="2136913"/>
          </a:xfrm>
        </p:grpSpPr>
        <p:sp>
          <p:nvSpPr>
            <p:cNvPr id="192" name="Oval 191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2004855" y="3017173"/>
                  <a:ext cx="2738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73857" cy="276999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l="-20000" r="-888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569608" y="2951716"/>
                  <a:ext cx="4611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Monotype Corsiva" charset="0"/>
                    <a:ea typeface="Monotype Corsiva" charset="0"/>
                    <a:cs typeface="Monotype Corsiva" charset="0"/>
                  </a:endParaRPr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9608" y="2951716"/>
                  <a:ext cx="461152" cy="369332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5" name="TextBox 194"/>
            <p:cNvSpPr txBox="1"/>
            <p:nvPr/>
          </p:nvSpPr>
          <p:spPr>
            <a:xfrm>
              <a:off x="1640910" y="251748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186674" y="3770203"/>
            <a:ext cx="2206487" cy="2372090"/>
            <a:chOff x="1003852" y="1852040"/>
            <a:chExt cx="2206487" cy="2372090"/>
          </a:xfrm>
        </p:grpSpPr>
        <p:sp>
          <p:nvSpPr>
            <p:cNvPr id="197" name="Oval 196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2004855" y="3017173"/>
                  <a:ext cx="2411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41156" cy="276999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 l="-22500" r="-10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2569189" y="1852040"/>
                  <a:ext cx="2453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189" y="1852040"/>
                  <a:ext cx="245388" cy="276999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 l="-22500" r="-10000" b="-19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2255219" y="2589185"/>
                  <a:ext cx="453137" cy="3695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latin typeface="Monotype Corsiva" charset="0"/>
                    <a:ea typeface="Monotype Corsiva" charset="0"/>
                    <a:cs typeface="Monotype Corsiva" charset="0"/>
                  </a:endParaRPr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219" y="2589185"/>
                  <a:ext cx="453137" cy="369588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TextBox 200"/>
            <p:cNvSpPr txBox="1"/>
            <p:nvPr/>
          </p:nvSpPr>
          <p:spPr>
            <a:xfrm>
              <a:off x="1640910" y="251748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9982821" y="4014051"/>
            <a:ext cx="2206487" cy="2266741"/>
            <a:chOff x="1003852" y="2087217"/>
            <a:chExt cx="2206487" cy="2266741"/>
          </a:xfrm>
        </p:grpSpPr>
        <p:sp>
          <p:nvSpPr>
            <p:cNvPr id="203" name="Oval 202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2004855" y="3017173"/>
                  <a:ext cx="2685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68535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455" r="-227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1248549" y="4076959"/>
                  <a:ext cx="2719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549" y="4076959"/>
                  <a:ext cx="271933" cy="276999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 l="-20455" r="-4545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2139122" y="3223583"/>
                  <a:ext cx="454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  <a:ea typeface="Monotype Corsiva" charset="0"/>
                                <a:cs typeface="Monotype Corsiva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latin typeface="Monotype Corsiva" charset="0"/>
                    <a:ea typeface="Monotype Corsiva" charset="0"/>
                    <a:cs typeface="Monotype Corsiva" charset="0"/>
                  </a:endParaRPr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9122" y="3223583"/>
                  <a:ext cx="454996" cy="369332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7" name="TextBox 206"/>
            <p:cNvSpPr txBox="1"/>
            <p:nvPr/>
          </p:nvSpPr>
          <p:spPr>
            <a:xfrm>
              <a:off x="1640910" y="251748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08" name="TextBox 207"/>
          <p:cNvSpPr txBox="1"/>
          <p:nvPr/>
        </p:nvSpPr>
        <p:spPr>
          <a:xfrm>
            <a:off x="9413465" y="4728563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772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2" grpId="1"/>
      <p:bldP spid="143" grpId="0" animBg="1"/>
      <p:bldP spid="144" grpId="0"/>
      <p:bldP spid="176" grpId="0" animBg="1"/>
      <p:bldP spid="2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Privacy (HPVP 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3197606"/>
              </a:xfrm>
            </p:spPr>
            <p:txBody>
              <a:bodyPr/>
              <a:lstStyle/>
              <a:p>
                <a:pPr>
                  <a:buFont typeface="Arial" charset="0"/>
                  <a:buChar char="•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dirty="0" smtClean="0">
                    <a:latin typeface="Monotype Corsiva" charset="0"/>
                    <a:ea typeface="Monotype Corsiva" charset="0"/>
                    <a:cs typeface="Monotype Corsiva" charset="0"/>
                  </a:rPr>
                  <a:t>A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>
                    <a:latin typeface="Monotype Corsiva" charset="0"/>
                    <a:ea typeface="Monotype Corsiva" charset="0"/>
                    <a:cs typeface="Monotype Corsiva" charset="0"/>
                  </a:rPr>
                  <a:t> A </a:t>
                </a:r>
                <a:r>
                  <a:rPr lang="en-US" dirty="0" smtClean="0">
                    <a:ea typeface="Monotype Corsiva" charset="0"/>
                    <a:cs typeface="Monotype Corsiva" charset="0"/>
                  </a:rPr>
                  <a:t>can corrupt the provers: learns the secret keys of the provers.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>
                    <a:ea typeface="Monotype Corsiva" charset="0"/>
                    <a:cs typeface="Monotype Corsiva" charset="0"/>
                  </a:rPr>
                  <a:t> </a:t>
                </a:r>
                <a:r>
                  <a:rPr lang="en-US" dirty="0">
                    <a:ea typeface="Monotype Corsiva" charset="0"/>
                    <a:cs typeface="Monotype Corsiva" charset="0"/>
                  </a:rPr>
                  <a:t>As a challenge, </a:t>
                </a:r>
                <a:r>
                  <a:rPr lang="en-US" dirty="0" smtClean="0">
                    <a:latin typeface="Monotype Corsiva" charset="0"/>
                    <a:ea typeface="Monotype Corsiva" charset="0"/>
                    <a:cs typeface="Monotype Corsiva" charset="0"/>
                  </a:rPr>
                  <a:t>A </a:t>
                </a:r>
                <a:r>
                  <a:rPr lang="en-US" dirty="0">
                    <a:ea typeface="Monotype Corsiva" charset="0"/>
                    <a:cs typeface="Monotype Corsiva" charset="0"/>
                  </a:rPr>
                  <a:t>picks </a:t>
                </a:r>
                <a:r>
                  <a:rPr lang="en-US" dirty="0" smtClean="0">
                    <a:ea typeface="Monotype Corsiva" charset="0"/>
                    <a:cs typeface="Monotype Corsiva" charset="0"/>
                  </a:rPr>
                  <a:t>two </a:t>
                </a:r>
                <a:r>
                  <a:rPr lang="en-US" dirty="0">
                    <a:ea typeface="Monotype Corsiva" charset="0"/>
                    <a:cs typeface="Monotype Corsiva" charset="0"/>
                  </a:rPr>
                  <a:t>provers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Monotype Corsiva" charset="0"/>
                        <a:cs typeface="Monotype Corsiva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Monotype Corsiva" charset="0"/>
                            <a:cs typeface="Monotype Corsiva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Monotype Corsiva" charset="0"/>
                    <a:ea typeface="Monotype Corsiva" charset="0"/>
                    <a:cs typeface="Monotype Corsiva" charset="0"/>
                  </a:rPr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>
                    <a:ea typeface="Monotype Corsiva" charset="0"/>
                    <a:cs typeface="Monotype Corsiva" charset="0"/>
                  </a:rPr>
                  <a:t> Challenger </a:t>
                </a:r>
                <a:r>
                  <a:rPr lang="en-US" dirty="0">
                    <a:ea typeface="Monotype Corsiva" charset="0"/>
                    <a:cs typeface="Monotype Corsiva" charset="0"/>
                  </a:rPr>
                  <a:t>picks one of them as a virtual tag and gives the virtual prover to </a:t>
                </a:r>
                <a:r>
                  <a:rPr lang="en-US" dirty="0" smtClean="0">
                    <a:latin typeface="Monotype Corsiva" charset="0"/>
                    <a:ea typeface="Monotype Corsiva" charset="0"/>
                    <a:cs typeface="Monotype Corsiva" charset="0"/>
                  </a:rPr>
                  <a:t>A.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>
                    <a:latin typeface="Monotype Corsiva" charset="0"/>
                    <a:ea typeface="Monotype Corsiva" charset="0"/>
                    <a:cs typeface="Monotype Corsiva" charset="0"/>
                  </a:rPr>
                  <a:t> A</a:t>
                </a:r>
                <a:r>
                  <a:rPr lang="en-US" dirty="0" smtClean="0">
                    <a:ea typeface="Monotype Corsiva" charset="0"/>
                    <a:cs typeface="Monotype Corsiva" charset="0"/>
                  </a:rPr>
                  <a:t> </a:t>
                </a:r>
                <a:r>
                  <a:rPr lang="en-US" dirty="0">
                    <a:ea typeface="Monotype Corsiva" charset="0"/>
                    <a:cs typeface="Monotype Corsiva" charset="0"/>
                  </a:rPr>
                  <a:t>can send messages to the virtual tag.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 smtClean="0">
                    <a:latin typeface="Monotype Corsiva" charset="0"/>
                    <a:ea typeface="Monotype Corsiva" charset="0"/>
                    <a:cs typeface="Monotype Corsiva" charset="0"/>
                  </a:rPr>
                  <a:t> A </a:t>
                </a:r>
                <a:r>
                  <a:rPr lang="en-US" dirty="0">
                    <a:ea typeface="Monotype Corsiva" charset="0"/>
                    <a:cs typeface="Monotype Corsiva" charset="0"/>
                  </a:rPr>
                  <a:t>can send messages to the </a:t>
                </a:r>
                <a:r>
                  <a:rPr lang="en-US" dirty="0" smtClean="0">
                    <a:ea typeface="Monotype Corsiva" charset="0"/>
                    <a:cs typeface="Monotype Corsiva" charset="0"/>
                  </a:rPr>
                  <a:t>verifier.</a:t>
                </a:r>
                <a:endParaRPr lang="en-US" dirty="0">
                  <a:ea typeface="Monotype Corsiva" charset="0"/>
                  <a:cs typeface="Monotype Corsiva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dirty="0" smtClean="0">
                    <a:ea typeface="Monotype Corsiva" charset="0"/>
                    <a:cs typeface="Monotype Corsiva" charset="0"/>
                  </a:rPr>
                  <a:t> If </a:t>
                </a:r>
                <a:r>
                  <a:rPr lang="en-US" dirty="0" smtClean="0">
                    <a:latin typeface="Monotype Corsiva" charset="0"/>
                    <a:ea typeface="Monotype Corsiva" charset="0"/>
                    <a:cs typeface="Monotype Corsiva" charset="0"/>
                  </a:rPr>
                  <a:t>A </a:t>
                </a:r>
                <a:r>
                  <a:rPr lang="en-US" dirty="0">
                    <a:ea typeface="Monotype Corsiva" charset="0"/>
                    <a:cs typeface="Monotype Corsiva" charset="0"/>
                  </a:rPr>
                  <a:t>can </a:t>
                </a:r>
                <a:r>
                  <a:rPr lang="en-US" dirty="0" smtClean="0">
                    <a:ea typeface="Monotype Corsiva" charset="0"/>
                    <a:cs typeface="Monotype Corsiva" charset="0"/>
                  </a:rPr>
                  <a:t>recognize the </a:t>
                </a:r>
                <a:r>
                  <a:rPr lang="en-US" dirty="0">
                    <a:ea typeface="Monotype Corsiva" charset="0"/>
                    <a:cs typeface="Monotype Corsiva" charset="0"/>
                  </a:rPr>
                  <a:t>virtual tag, then he wins the game</a:t>
                </a:r>
                <a:r>
                  <a:rPr lang="en-US" dirty="0" smtClean="0">
                    <a:ea typeface="Monotype Corsiva" charset="0"/>
                    <a:cs typeface="Monotype Corsiva" charset="0"/>
                  </a:rPr>
                  <a:t>.</a:t>
                </a:r>
              </a:p>
              <a:p>
                <a:pPr>
                  <a:buFont typeface="Arial" charset="0"/>
                  <a:buChar char="•"/>
                </a:pPr>
                <a:endParaRPr lang="en-US" dirty="0" smtClean="0">
                  <a:ea typeface="Monotype Corsiva" charset="0"/>
                  <a:cs typeface="Monotype Corsiva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3197606"/>
              </a:xfrm>
              <a:blipFill rotWithShape="0">
                <a:blip r:embed="rId2"/>
                <a:stretch>
                  <a:fillRect l="-1455" t="-2290" b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0388" y="5373278"/>
            <a:ext cx="1067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DB protocol is </a:t>
            </a:r>
            <a:r>
              <a:rPr lang="en-US" sz="2400" b="1" dirty="0" smtClean="0"/>
              <a:t>strong private</a:t>
            </a:r>
            <a:r>
              <a:rPr lang="en-US" sz="2400" dirty="0" smtClean="0"/>
              <a:t> if </a:t>
            </a:r>
            <a:r>
              <a:rPr lang="en-US" sz="2400" dirty="0">
                <a:latin typeface="Monotype Corsiva" charset="0"/>
                <a:ea typeface="Monotype Corsiva" charset="0"/>
                <a:cs typeface="Monotype Corsiva" charset="0"/>
              </a:rPr>
              <a:t>A </a:t>
            </a:r>
            <a:r>
              <a:rPr lang="en-US" sz="2400" dirty="0" smtClean="0"/>
              <a:t>wins the above game with a negligible advantage</a:t>
            </a:r>
            <a:r>
              <a:rPr lang="en-US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88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4245834" y="2399962"/>
            <a:ext cx="3014080" cy="95768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Our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68" y="2200948"/>
            <a:ext cx="1800000" cy="1800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098677" y="2415597"/>
            <a:ext cx="1330309" cy="1629293"/>
            <a:chOff x="7561965" y="2434150"/>
            <a:chExt cx="1330309" cy="16292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1965" y="2434150"/>
              <a:ext cx="1330309" cy="16292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705" y="3583621"/>
              <a:ext cx="602154" cy="37961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316861" y="1775068"/>
            <a:ext cx="8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Verifier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49039" y="1756214"/>
            <a:ext cx="81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Prover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973390" y="2046265"/>
                <a:ext cx="1570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390" y="2046265"/>
                <a:ext cx="157010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08466" y="2089750"/>
                <a:ext cx="1106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466" y="2089750"/>
                <a:ext cx="110613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3836709" y="3157979"/>
            <a:ext cx="39215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36709" y="4138367"/>
            <a:ext cx="39215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54464" y="2493439"/>
            <a:ext cx="2902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Agree on a key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with using</a:t>
            </a:r>
          </a:p>
          <a:p>
            <a:pPr algn="ctr"/>
            <a:r>
              <a:rPr lang="en-US" dirty="0" smtClean="0"/>
              <a:t>Key Agreement (KA) </a:t>
            </a:r>
            <a:r>
              <a:rPr lang="en-US" dirty="0"/>
              <a:t>Protocol</a:t>
            </a:r>
          </a:p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63413" y="3675558"/>
            <a:ext cx="308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a symmetric-key DB with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 flipH="1">
            <a:off x="2469823" y="2878806"/>
            <a:ext cx="1776011" cy="19468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36645" y="4781087"/>
            <a:ext cx="971903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kind of security properties do we need for the key agreement protocol to have </a:t>
            </a:r>
            <a:r>
              <a:rPr lang="en-US" dirty="0" err="1" smtClean="0"/>
              <a:t>MiM</a:t>
            </a:r>
            <a:r>
              <a:rPr lang="en-US" dirty="0" smtClean="0"/>
              <a:t>, DF and DH secure  and strong private DB protocol?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59912"/>
              </p:ext>
            </p:extLst>
          </p:nvPr>
        </p:nvGraphicFramePr>
        <p:xfrm>
          <a:off x="9587058" y="1972286"/>
          <a:ext cx="2221596" cy="1813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307"/>
                <a:gridCol w="763571"/>
                <a:gridCol w="744718"/>
              </a:tblGrid>
              <a:tr h="302173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KA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Efficiency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Security</a:t>
                      </a:r>
                      <a:endParaRPr lang="en-US" sz="1050" dirty="0"/>
                    </a:p>
                  </a:txBody>
                  <a:tcPr/>
                </a:tc>
              </a:tr>
              <a:tr h="302173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MQV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2.5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No proof</a:t>
                      </a:r>
                      <a:endParaRPr lang="en-US" sz="1050" dirty="0"/>
                    </a:p>
                  </a:txBody>
                  <a:tcPr/>
                </a:tc>
              </a:tr>
              <a:tr h="302173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HMQV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2.5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CK</a:t>
                      </a:r>
                      <a:endParaRPr lang="en-US" sz="1050" dirty="0"/>
                    </a:p>
                  </a:txBody>
                  <a:tcPr/>
                </a:tc>
              </a:tr>
              <a:tr h="302173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KEA+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CK</a:t>
                      </a:r>
                      <a:endParaRPr lang="en-US" sz="1050" dirty="0"/>
                    </a:p>
                  </a:txBody>
                  <a:tcPr/>
                </a:tc>
              </a:tr>
              <a:tr h="302173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NAXOS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4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eCK</a:t>
                      </a:r>
                      <a:endParaRPr lang="en-US" sz="1050" dirty="0"/>
                    </a:p>
                  </a:txBody>
                  <a:tcPr/>
                </a:tc>
              </a:tr>
              <a:tr h="302173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CMQV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eCK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60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/>
      <p:bldP spid="22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Formal Definitions for Security and Privacy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Weak Authenticated Key Agreement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Our Protocols: Eff-</a:t>
            </a:r>
            <a:r>
              <a:rPr lang="en-US" sz="3200" dirty="0" err="1" smtClean="0"/>
              <a:t>pkDB</a:t>
            </a:r>
            <a:r>
              <a:rPr lang="en-US" sz="3200" dirty="0" smtClean="0"/>
              <a:t> and Eff-</a:t>
            </a:r>
            <a:r>
              <a:rPr lang="en-US" sz="3200" dirty="0" err="1" smtClean="0"/>
              <a:t>pkDB</a:t>
            </a:r>
            <a:r>
              <a:rPr lang="en-US" sz="3200" dirty="0" smtClean="0"/>
              <a:t> private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Key Agreement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(one pass)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04" y="2396743"/>
            <a:ext cx="1204848" cy="1704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1965" y="2434150"/>
            <a:ext cx="1330309" cy="1629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8556" y="479228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07229" y="2119744"/>
                <a:ext cx="14201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229" y="2119744"/>
                <a:ext cx="1420197" cy="553998"/>
              </a:xfrm>
              <a:prstGeom prst="rect">
                <a:avLst/>
              </a:prstGeom>
              <a:blipFill rotWithShape="0">
                <a:blip r:embed="rId4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36678" y="2027411"/>
                <a:ext cx="15808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678" y="2027411"/>
                <a:ext cx="158088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Arrow 10"/>
          <p:cNvSpPr/>
          <p:nvPr/>
        </p:nvSpPr>
        <p:spPr>
          <a:xfrm>
            <a:off x="4447309" y="3474720"/>
            <a:ext cx="2801389" cy="665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64001" y="3197721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001" y="3197721"/>
                <a:ext cx="22685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4324" r="-2432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30729" y="4272602"/>
                <a:ext cx="19282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729" y="4272602"/>
                <a:ext cx="192822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32" t="-2222" r="-411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248698" y="4124308"/>
                <a:ext cx="21757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←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)</m:t>
                    </m:r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698" y="4124308"/>
                <a:ext cx="2175788" cy="646331"/>
              </a:xfrm>
              <a:prstGeom prst="rect">
                <a:avLst/>
              </a:prstGeom>
              <a:blipFill rotWithShape="0">
                <a:blip r:embed="rId8"/>
                <a:stretch>
                  <a:fillRect t="-55660" b="-26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3684944" y="4688101"/>
            <a:ext cx="0" cy="381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72693" y="4835934"/>
            <a:ext cx="0" cy="381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5231" y="5169059"/>
                <a:ext cx="1650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231" y="5169059"/>
                <a:ext cx="165045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8519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204047" y="5169059"/>
                <a:ext cx="349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047" y="5169059"/>
                <a:ext cx="34971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Decisional-Authenticated Key Agreement</a:t>
            </a:r>
            <a:br>
              <a:rPr lang="en-US" dirty="0" smtClean="0"/>
            </a:br>
            <a:r>
              <a:rPr lang="en-US" sz="2800" dirty="0" smtClean="0"/>
              <a:t>(D-AKA)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0" y="2069868"/>
            <a:ext cx="1120886" cy="2185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04604" y="2069868"/>
                <a:ext cx="329750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Generate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604" y="2069868"/>
                <a:ext cx="3297506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66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148053" y="4064924"/>
                <a:ext cx="2701638" cy="98055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𝑂𝑟𝑎𝑐𝑙𝑒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(.)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i="1" dirty="0" smtClean="0"/>
                  <a:t>N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←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i="1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run </a:t>
                </a:r>
                <a:r>
                  <a:rPr lang="en-US" i="1" dirty="0" smtClean="0"/>
                  <a:t>B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53" y="4064924"/>
                <a:ext cx="2701638" cy="980554"/>
              </a:xfrm>
              <a:prstGeom prst="roundRect">
                <a:avLst/>
              </a:prstGeom>
              <a:blipFill rotWithShape="0">
                <a:blip r:embed="rId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4148053" y="5212079"/>
                <a:ext cx="2701638" cy="9559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𝑂𝑟𝑎𝑐𝑙𝑒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(.,.)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53" y="5212079"/>
                <a:ext cx="2701638" cy="95596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Arrow 2"/>
          <p:cNvSpPr/>
          <p:nvPr/>
        </p:nvSpPr>
        <p:spPr>
          <a:xfrm>
            <a:off x="1820488" y="4796443"/>
            <a:ext cx="2177934" cy="110559"/>
          </a:xfrm>
          <a:prstGeom prst="leftArrow">
            <a:avLst>
              <a:gd name="adj1" fmla="val 50000"/>
              <a:gd name="adj2" fmla="val 14383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0800000">
            <a:off x="1828802" y="4333702"/>
            <a:ext cx="2177934" cy="110559"/>
          </a:xfrm>
          <a:prstGeom prst="leftArrow">
            <a:avLst>
              <a:gd name="adj1" fmla="val 50000"/>
              <a:gd name="adj2" fmla="val 14383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06492" y="4019112"/>
                <a:ext cx="422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492" y="4019112"/>
                <a:ext cx="42255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3043" r="-5797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96672" y="4519444"/>
                <a:ext cx="522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672" y="4519444"/>
                <a:ext cx="52251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9302" r="-4651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Arrow 15"/>
          <p:cNvSpPr/>
          <p:nvPr/>
        </p:nvSpPr>
        <p:spPr>
          <a:xfrm rot="10800000">
            <a:off x="4409905" y="2825538"/>
            <a:ext cx="2177934" cy="110559"/>
          </a:xfrm>
          <a:prstGeom prst="leftArrow">
            <a:avLst>
              <a:gd name="adj1" fmla="val 50000"/>
              <a:gd name="adj2" fmla="val 14383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31057" y="2480356"/>
                <a:ext cx="1561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57" y="2480356"/>
                <a:ext cx="1561453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7067446" y="4239550"/>
            <a:ext cx="954232" cy="165580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39046" y="4332421"/>
                <a:ext cx="31006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It can access the oracles except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trike="sngStrike" smtClean="0">
                        <a:effectLst/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trike="sngStrike" smtClean="0">
                            <a:effectLst/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trike="sngStrike" smtClean="0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trike="sngStrike" smtClean="0"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trike="sngStrike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trike="sngStrike" smtClean="0">
                        <a:effectLst/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trike="sngStrike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trike="sngStrike" dirty="0">
                  <a:effectLst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046" y="4332421"/>
                <a:ext cx="3100648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1572" t="-5660" r="-275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>
          <a:xfrm>
            <a:off x="9833956" y="4877579"/>
            <a:ext cx="99753" cy="1074333"/>
          </a:xfrm>
          <a:prstGeom prst="downArrow">
            <a:avLst>
              <a:gd name="adj1" fmla="val 50000"/>
              <a:gd name="adj2" fmla="val 837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997045" y="5045478"/>
                <a:ext cx="30495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045" y="5045478"/>
                <a:ext cx="304955" cy="553998"/>
              </a:xfrm>
              <a:prstGeom prst="rect">
                <a:avLst/>
              </a:prstGeom>
              <a:blipFill rotWithShape="0">
                <a:blip r:embed="rId11"/>
                <a:stretch>
                  <a:fillRect l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934720" y="5286475"/>
                <a:ext cx="9984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 It wins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720" y="5286475"/>
                <a:ext cx="998478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548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6810" y="1696319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Challenger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29284" y="1775561"/>
            <a:ext cx="111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Adversary</a:t>
            </a: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50" y="2065651"/>
            <a:ext cx="3017396" cy="20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D-AKA Privacy Game</a:t>
            </a:r>
            <a:br>
              <a:rPr lang="en-US" dirty="0" smtClean="0"/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04604" y="2069868"/>
                <a:ext cx="3462423" cy="2101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Generate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  <a:p>
                <a:endParaRPr lang="en-US" b="0" dirty="0" smtClean="0"/>
              </a:p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←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604" y="2069868"/>
                <a:ext cx="3462423" cy="2101922"/>
              </a:xfrm>
              <a:prstGeom prst="rect">
                <a:avLst/>
              </a:prstGeom>
              <a:blipFill rotWithShape="0">
                <a:blip r:embed="rId3"/>
                <a:stretch>
                  <a:fillRect l="-1585" t="-581"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4148053" y="4741669"/>
                <a:ext cx="2701638" cy="9559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𝑂𝑟𝑎𝑐𝑙𝑒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(.,.)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53" y="4741669"/>
                <a:ext cx="2701638" cy="95596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Arrow 30"/>
          <p:cNvSpPr/>
          <p:nvPr/>
        </p:nvSpPr>
        <p:spPr>
          <a:xfrm rot="10800000">
            <a:off x="4409905" y="2825538"/>
            <a:ext cx="2177934" cy="110559"/>
          </a:xfrm>
          <a:prstGeom prst="leftArrow">
            <a:avLst>
              <a:gd name="adj1" fmla="val 50000"/>
              <a:gd name="adj2" fmla="val 14383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>
            <a:off x="7124007" y="4741669"/>
            <a:ext cx="954232" cy="95596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751676" y="4057272"/>
                <a:ext cx="3100648" cy="396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676" y="4057272"/>
                <a:ext cx="3100648" cy="396647"/>
              </a:xfrm>
              <a:prstGeom prst="rect">
                <a:avLst/>
              </a:prstGeom>
              <a:blipFill rotWithShape="0">
                <a:blip r:embed="rId7"/>
                <a:stretch>
                  <a:fillRect l="-1772" t="-7692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own Arrow 34"/>
          <p:cNvSpPr/>
          <p:nvPr/>
        </p:nvSpPr>
        <p:spPr>
          <a:xfrm>
            <a:off x="9833956" y="4877579"/>
            <a:ext cx="99753" cy="1074333"/>
          </a:xfrm>
          <a:prstGeom prst="downArrow">
            <a:avLst>
              <a:gd name="adj1" fmla="val 50000"/>
              <a:gd name="adj2" fmla="val 837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997045" y="5045478"/>
                <a:ext cx="30495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045" y="5045478"/>
                <a:ext cx="304955" cy="553998"/>
              </a:xfrm>
              <a:prstGeom prst="rect">
                <a:avLst/>
              </a:prstGeom>
              <a:blipFill rotWithShape="0">
                <a:blip r:embed="rId8"/>
                <a:stretch>
                  <a:fillRect l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934720" y="5286475"/>
                <a:ext cx="9984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 It wins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720" y="5286475"/>
                <a:ext cx="998478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548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22922" y="2536534"/>
                <a:ext cx="1551900" cy="302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922" y="2536534"/>
                <a:ext cx="1551900" cy="302583"/>
              </a:xfrm>
              <a:prstGeom prst="rect">
                <a:avLst/>
              </a:prstGeom>
              <a:blipFill rotWithShape="0">
                <a:blip r:embed="rId10"/>
                <a:stretch>
                  <a:fillRect l="-3543" r="-118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Arrow 39"/>
          <p:cNvSpPr/>
          <p:nvPr/>
        </p:nvSpPr>
        <p:spPr>
          <a:xfrm>
            <a:off x="4387467" y="3350489"/>
            <a:ext cx="2177934" cy="110559"/>
          </a:xfrm>
          <a:prstGeom prst="leftArrow">
            <a:avLst>
              <a:gd name="adj1" fmla="val 50000"/>
              <a:gd name="adj2" fmla="val 1438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835486" y="3028187"/>
                <a:ext cx="1290994" cy="396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486" y="3028187"/>
                <a:ext cx="1290994" cy="396647"/>
              </a:xfrm>
              <a:prstGeom prst="rect">
                <a:avLst/>
              </a:prstGeom>
              <a:blipFill rotWithShape="0">
                <a:blip r:embed="rId1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eft Arrow 42"/>
          <p:cNvSpPr/>
          <p:nvPr/>
        </p:nvSpPr>
        <p:spPr>
          <a:xfrm rot="10800000">
            <a:off x="4387467" y="4056436"/>
            <a:ext cx="2177934" cy="110559"/>
          </a:xfrm>
          <a:prstGeom prst="leftArrow">
            <a:avLst>
              <a:gd name="adj1" fmla="val 50000"/>
              <a:gd name="adj2" fmla="val 14383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73164" y="3788795"/>
                <a:ext cx="1650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164" y="3788795"/>
                <a:ext cx="165045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8519" r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0" y="2069868"/>
            <a:ext cx="1120886" cy="21857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6810" y="1696319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Challenger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929284" y="1775561"/>
            <a:ext cx="111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Adversary</a:t>
            </a:r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50" y="2065651"/>
            <a:ext cx="3017396" cy="20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3" grpId="0" animBg="1"/>
      <p:bldP spid="35" grpId="0" animBg="1"/>
      <p:bldP spid="36" grpId="0"/>
      <p:bldP spid="37" grpId="0"/>
      <p:bldP spid="39" grpId="0"/>
      <p:bldP spid="40" grpId="0" animBg="1"/>
      <p:bldP spid="42" grpId="0"/>
      <p:bldP spid="43" grpId="0" animBg="1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Nonce-DH</a:t>
            </a:r>
            <a:br>
              <a:rPr lang="en-US" dirty="0" smtClean="0"/>
            </a:br>
            <a:r>
              <a:rPr lang="en-US" sz="2800" dirty="0" smtClean="0"/>
              <a:t>D-AKA secure and private key agreement protocol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04" y="2396743"/>
            <a:ext cx="1204848" cy="1704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1965" y="2434150"/>
            <a:ext cx="1330309" cy="1629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4707" y="2033869"/>
                <a:ext cx="1278363" cy="1134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707" y="2033869"/>
                <a:ext cx="1278363" cy="1134349"/>
              </a:xfrm>
              <a:prstGeom prst="rect">
                <a:avLst/>
              </a:prstGeom>
              <a:blipFill rotWithShape="0">
                <a:blip r:embed="rId4"/>
                <a:stretch>
                  <a:fillRect l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36678" y="2027411"/>
                <a:ext cx="15808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678" y="2027411"/>
                <a:ext cx="158088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Arrow 8"/>
          <p:cNvSpPr/>
          <p:nvPr/>
        </p:nvSpPr>
        <p:spPr>
          <a:xfrm>
            <a:off x="4447309" y="3474720"/>
            <a:ext cx="2801389" cy="665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23158" y="4314263"/>
                <a:ext cx="2835456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158" y="4314263"/>
                <a:ext cx="2835456" cy="335413"/>
              </a:xfrm>
              <a:prstGeom prst="rect">
                <a:avLst/>
              </a:prstGeom>
              <a:blipFill rotWithShape="0">
                <a:blip r:embed="rId6"/>
                <a:stretch>
                  <a:fillRect l="-429" t="-3636" r="-2361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48698" y="4124308"/>
                <a:ext cx="3057953" cy="715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698" y="4124308"/>
                <a:ext cx="3057953" cy="715324"/>
              </a:xfrm>
              <a:prstGeom prst="rect">
                <a:avLst/>
              </a:prstGeom>
              <a:blipFill rotWithShape="0">
                <a:blip r:embed="rId7"/>
                <a:stretch>
                  <a:fillRect l="-1594" t="-341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02839" y="3123638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839" y="3123638"/>
                <a:ext cx="41152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804071" y="2036942"/>
                <a:ext cx="1803862" cy="672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071" y="2036942"/>
                <a:ext cx="1803862" cy="672685"/>
              </a:xfrm>
              <a:prstGeom prst="rect">
                <a:avLst/>
              </a:prstGeom>
              <a:blipFill rotWithShape="0"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33019" y="1883934"/>
                <a:ext cx="27406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Public parameter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order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019" y="1883934"/>
                <a:ext cx="2740630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200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908247" y="2063296"/>
                <a:ext cx="14600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247" y="2063296"/>
                <a:ext cx="1460068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929972" y="5344913"/>
            <a:ext cx="6439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Nonce-DH is D-AKA secure and private in the </a:t>
            </a:r>
            <a:r>
              <a:rPr lang="en-US" b="1" dirty="0" smtClean="0"/>
              <a:t>random oracle model</a:t>
            </a:r>
          </a:p>
          <a:p>
            <a:r>
              <a:rPr lang="en-US" dirty="0" smtClean="0"/>
              <a:t>assuming that </a:t>
            </a:r>
            <a:r>
              <a:rPr lang="en-US" b="1" dirty="0" smtClean="0"/>
              <a:t>Gap Diffie-Hellman </a:t>
            </a:r>
            <a:r>
              <a:rPr lang="en-US" dirty="0" smtClean="0"/>
              <a:t>problem is hard.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41798"/>
              </p:ext>
            </p:extLst>
          </p:nvPr>
        </p:nvGraphicFramePr>
        <p:xfrm>
          <a:off x="188447" y="3575451"/>
          <a:ext cx="2221596" cy="2369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982"/>
                <a:gridCol w="467896"/>
                <a:gridCol w="744718"/>
              </a:tblGrid>
              <a:tr h="28852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KA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Efficiency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Security</a:t>
                      </a:r>
                      <a:endParaRPr lang="en-US" sz="1050" dirty="0"/>
                    </a:p>
                  </a:txBody>
                  <a:tcPr/>
                </a:tc>
              </a:tr>
              <a:tr h="28852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MQV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2.5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No proof</a:t>
                      </a:r>
                      <a:endParaRPr lang="en-US" sz="1050" dirty="0"/>
                    </a:p>
                  </a:txBody>
                  <a:tcPr/>
                </a:tc>
              </a:tr>
              <a:tr h="28852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HMQV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2.5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CK</a:t>
                      </a:r>
                      <a:endParaRPr lang="en-US" sz="1050" dirty="0"/>
                    </a:p>
                  </a:txBody>
                  <a:tcPr/>
                </a:tc>
              </a:tr>
              <a:tr h="28852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KEA+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CK</a:t>
                      </a:r>
                      <a:endParaRPr lang="en-US" sz="1050" dirty="0"/>
                    </a:p>
                  </a:txBody>
                  <a:tcPr/>
                </a:tc>
              </a:tr>
              <a:tr h="28852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NAXOS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4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eCK</a:t>
                      </a:r>
                      <a:endParaRPr lang="en-US" sz="1050" dirty="0"/>
                    </a:p>
                  </a:txBody>
                  <a:tcPr/>
                </a:tc>
              </a:tr>
              <a:tr h="39289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CMQV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eCK</a:t>
                      </a:r>
                      <a:endParaRPr lang="en-US" sz="1050" dirty="0" smtClean="0"/>
                    </a:p>
                    <a:p>
                      <a:pPr algn="ctr"/>
                      <a:endParaRPr lang="en-US" sz="1050" dirty="0"/>
                    </a:p>
                  </a:txBody>
                  <a:tcPr/>
                </a:tc>
              </a:tr>
              <a:tr h="39289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Nonce-DH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D-AKA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5" grpId="0"/>
      <p:bldP spid="16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Formal Definitions for Security and Privacy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Weak Authenticated Key Agreement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Our Protocols: Eff-</a:t>
            </a:r>
            <a:r>
              <a:rPr lang="en-US" sz="3200" dirty="0" err="1" smtClean="0">
                <a:solidFill>
                  <a:srgbClr val="FF0000"/>
                </a:solidFill>
              </a:rPr>
              <a:t>pkDB</a:t>
            </a:r>
            <a:r>
              <a:rPr lang="en-US" sz="3200" dirty="0" smtClean="0">
                <a:solidFill>
                  <a:srgbClr val="FF0000"/>
                </a:solidFill>
              </a:rPr>
              <a:t> and Eff-</a:t>
            </a:r>
            <a:r>
              <a:rPr lang="en-US" sz="3200" dirty="0" err="1" smtClean="0">
                <a:solidFill>
                  <a:srgbClr val="FF0000"/>
                </a:solidFill>
              </a:rPr>
              <a:t>pkDB</a:t>
            </a:r>
            <a:r>
              <a:rPr lang="en-US" sz="3200" dirty="0" smtClean="0">
                <a:solidFill>
                  <a:srgbClr val="FF0000"/>
                </a:solidFill>
              </a:rPr>
              <a:t> private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74160"/>
            <a:ext cx="5627246" cy="187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65" y="4118157"/>
            <a:ext cx="2725420" cy="2168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/>
          <a:stretch/>
        </p:blipFill>
        <p:spPr>
          <a:xfrm>
            <a:off x="9228841" y="1235175"/>
            <a:ext cx="1537055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70038" y="4252128"/>
            <a:ext cx="4943888" cy="18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Eff-pkDB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68" y="2200948"/>
            <a:ext cx="1800000" cy="1800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98677" y="2415597"/>
            <a:ext cx="1330309" cy="1629293"/>
            <a:chOff x="7561965" y="2434150"/>
            <a:chExt cx="1330309" cy="16292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1965" y="2434150"/>
              <a:ext cx="1330309" cy="162929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705" y="3583621"/>
              <a:ext cx="602154" cy="37961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847652" y="3992780"/>
                <a:ext cx="25937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←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652" y="3992780"/>
                <a:ext cx="2593787" cy="646331"/>
              </a:xfrm>
              <a:prstGeom prst="rect">
                <a:avLst/>
              </a:prstGeom>
              <a:blipFill rotWithShape="0"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Arrow 8"/>
          <p:cNvSpPr/>
          <p:nvPr/>
        </p:nvSpPr>
        <p:spPr>
          <a:xfrm>
            <a:off x="4447309" y="3474720"/>
            <a:ext cx="2801389" cy="665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56183" y="3192087"/>
                <a:ext cx="670297" cy="282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183" y="3192087"/>
                <a:ext cx="670297" cy="282633"/>
              </a:xfrm>
              <a:prstGeom prst="rect">
                <a:avLst/>
              </a:prstGeom>
              <a:blipFill rotWithShape="0">
                <a:blip r:embed="rId6"/>
                <a:stretch>
                  <a:fillRect l="-9091" r="-5455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98336" y="3946614"/>
                <a:ext cx="2628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336" y="3946614"/>
                <a:ext cx="262886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-Right Arrow 11"/>
          <p:cNvSpPr/>
          <p:nvPr/>
        </p:nvSpPr>
        <p:spPr>
          <a:xfrm>
            <a:off x="4447308" y="4929447"/>
            <a:ext cx="2801389" cy="665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6861" y="1775068"/>
            <a:ext cx="8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Verifier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49039" y="1756214"/>
            <a:ext cx="81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Prover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51471" y="4560115"/>
                <a:ext cx="1079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symDB(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471" y="4560115"/>
                <a:ext cx="107971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494" t="-8197" r="-449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Arrow 15"/>
          <p:cNvSpPr/>
          <p:nvPr/>
        </p:nvSpPr>
        <p:spPr>
          <a:xfrm rot="10800000">
            <a:off x="4447308" y="5613862"/>
            <a:ext cx="2801389" cy="665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23468" y="529877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973390" y="2046265"/>
                <a:ext cx="1570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390" y="2046265"/>
                <a:ext cx="1570109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08466" y="2089750"/>
                <a:ext cx="1106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466" y="2089750"/>
                <a:ext cx="1106136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3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5" grpId="0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r>
              <a:rPr lang="en-US" dirty="0"/>
              <a:t>of Eff-pkDB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MiM</a:t>
            </a:r>
            <a:r>
              <a:rPr lang="en-US" sz="2800" b="1" dirty="0" smtClean="0">
                <a:solidFill>
                  <a:srgbClr val="FF0000"/>
                </a:solidFill>
              </a:rPr>
              <a:t> Security: </a:t>
            </a:r>
            <a:r>
              <a:rPr lang="en-US" sz="2800" dirty="0" smtClean="0"/>
              <a:t>If symDB is </a:t>
            </a:r>
            <a:r>
              <a:rPr lang="en-US" sz="2800" b="1" dirty="0" smtClean="0"/>
              <a:t>multi-verifier OT-MiM secure </a:t>
            </a:r>
            <a:r>
              <a:rPr lang="en-US" sz="2800" dirty="0" smtClean="0"/>
              <a:t>and the key agreement protocol is </a:t>
            </a:r>
            <a:r>
              <a:rPr lang="en-US" sz="2800" b="1" dirty="0" smtClean="0"/>
              <a:t>D-AKA secure</a:t>
            </a:r>
            <a:r>
              <a:rPr lang="en-US" sz="2800" dirty="0" smtClean="0"/>
              <a:t>, the Eff-pkDB is </a:t>
            </a:r>
            <a:r>
              <a:rPr lang="en-US" sz="2800" dirty="0" err="1" smtClean="0"/>
              <a:t>MiM</a:t>
            </a:r>
            <a:r>
              <a:rPr lang="en-US" sz="2800" dirty="0" smtClean="0"/>
              <a:t>-secure.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DF Security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n-US" sz="2800" dirty="0"/>
              <a:t> If </a:t>
            </a:r>
            <a:r>
              <a:rPr lang="en-US" sz="2800" dirty="0" err="1"/>
              <a:t>symDB</a:t>
            </a:r>
            <a:r>
              <a:rPr lang="en-US" sz="2800" dirty="0"/>
              <a:t> is </a:t>
            </a:r>
            <a:r>
              <a:rPr lang="en-US" sz="2800" b="1" dirty="0"/>
              <a:t>OT-DF-secure</a:t>
            </a:r>
            <a:r>
              <a:rPr lang="en-US" sz="2800" dirty="0"/>
              <a:t>, then Eff-</a:t>
            </a:r>
            <a:r>
              <a:rPr lang="en-US" sz="2800" dirty="0" err="1"/>
              <a:t>pkDB</a:t>
            </a:r>
            <a:r>
              <a:rPr lang="en-US" sz="2800" dirty="0"/>
              <a:t> is DF-secure.  </a:t>
            </a:r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DH security: </a:t>
            </a:r>
            <a:r>
              <a:rPr lang="en-US" sz="2800" dirty="0" smtClean="0"/>
              <a:t>If </a:t>
            </a:r>
            <a:r>
              <a:rPr lang="en-US" sz="2800" dirty="0" err="1"/>
              <a:t>symDB</a:t>
            </a:r>
            <a:r>
              <a:rPr lang="en-US" sz="2800" dirty="0"/>
              <a:t> is </a:t>
            </a:r>
            <a:r>
              <a:rPr lang="en-US" sz="2800" b="1" dirty="0"/>
              <a:t>OT-</a:t>
            </a:r>
            <a:r>
              <a:rPr lang="en-US" sz="2800" b="1" dirty="0" err="1"/>
              <a:t>MiM</a:t>
            </a:r>
            <a:r>
              <a:rPr lang="en-US" sz="2800" b="1" dirty="0"/>
              <a:t>-secure, OT-DH-secure </a:t>
            </a:r>
            <a:r>
              <a:rPr lang="en-US" sz="2800" dirty="0" smtClean="0"/>
              <a:t>and </a:t>
            </a:r>
            <a:r>
              <a:rPr lang="en-US" sz="2800" dirty="0"/>
              <a:t>if the key agreement protocol </a:t>
            </a:r>
            <a:r>
              <a:rPr lang="en-US" sz="2800" dirty="0" smtClean="0"/>
              <a:t>is </a:t>
            </a:r>
            <a:r>
              <a:rPr lang="en-US" sz="2800" b="1" dirty="0"/>
              <a:t>D-AKA secure </a:t>
            </a:r>
            <a:r>
              <a:rPr lang="en-US" sz="2800" dirty="0"/>
              <a:t>then Eff-</a:t>
            </a:r>
            <a:r>
              <a:rPr lang="en-US" sz="2800" dirty="0" err="1"/>
              <a:t>pkDB</a:t>
            </a:r>
            <a:r>
              <a:rPr lang="en-US" sz="2800" dirty="0"/>
              <a:t> is DH-secure. </a:t>
            </a:r>
          </a:p>
          <a:p>
            <a:pPr>
              <a:buFont typeface="Arial" charset="0"/>
              <a:buChar char="•"/>
            </a:pPr>
            <a:endParaRPr lang="en-US" sz="2800" dirty="0" smtClean="0"/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Strong-Private variant of Eff-pkDB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68" y="2163240"/>
            <a:ext cx="1800000" cy="1800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098677" y="2396743"/>
            <a:ext cx="1330309" cy="1629293"/>
            <a:chOff x="7561965" y="2434150"/>
            <a:chExt cx="1330309" cy="16292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1965" y="2434150"/>
              <a:ext cx="1330309" cy="16292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705" y="3583621"/>
              <a:ext cx="602154" cy="37961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847652" y="3963240"/>
                <a:ext cx="2555187" cy="978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𝑁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←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𝐷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652" y="3963240"/>
                <a:ext cx="2555187" cy="978794"/>
              </a:xfrm>
              <a:prstGeom prst="rect">
                <a:avLst/>
              </a:prstGeom>
              <a:blipFill rotWithShape="0"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Arrow 11"/>
          <p:cNvSpPr/>
          <p:nvPr/>
        </p:nvSpPr>
        <p:spPr>
          <a:xfrm>
            <a:off x="4447309" y="3474720"/>
            <a:ext cx="2801389" cy="665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56183" y="3192087"/>
                <a:ext cx="670297" cy="282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183" y="3192087"/>
                <a:ext cx="670297" cy="2826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98336" y="3946614"/>
                <a:ext cx="2629631" cy="1809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 smtClean="0"/>
                  <a:t> is private output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336" y="3946614"/>
                <a:ext cx="2629631" cy="1809791"/>
              </a:xfrm>
              <a:prstGeom prst="rect">
                <a:avLst/>
              </a:prstGeom>
              <a:blipFill rotWithShape="0">
                <a:blip r:embed="rId7"/>
                <a:stretch>
                  <a:fillRect b="-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-Right Arrow 14"/>
          <p:cNvSpPr/>
          <p:nvPr/>
        </p:nvSpPr>
        <p:spPr>
          <a:xfrm>
            <a:off x="4447308" y="4929447"/>
            <a:ext cx="2801389" cy="665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16861" y="1737360"/>
            <a:ext cx="8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Verifier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49039" y="1737360"/>
            <a:ext cx="81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Prover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51471" y="4560115"/>
                <a:ext cx="1079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symDB(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471" y="4560115"/>
                <a:ext cx="107971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494" t="-8197" r="-449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Arrow 18"/>
          <p:cNvSpPr/>
          <p:nvPr/>
        </p:nvSpPr>
        <p:spPr>
          <a:xfrm rot="10800000">
            <a:off x="4447308" y="5613862"/>
            <a:ext cx="2801389" cy="665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23468" y="529877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973390" y="2027411"/>
                <a:ext cx="2779735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 smtClean="0"/>
                  <a:t>=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390" y="2027411"/>
                <a:ext cx="2779735" cy="393121"/>
              </a:xfrm>
              <a:prstGeom prst="rect">
                <a:avLst/>
              </a:prstGeom>
              <a:blipFill rotWithShape="0">
                <a:blip r:embed="rId9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08466" y="2052042"/>
                <a:ext cx="1106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466" y="2052042"/>
                <a:ext cx="1106136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8" grpId="0"/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Strong-privacy of the variant of Eff-pkDB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Assuming the key agreement protocol is </a:t>
            </a:r>
            <a:r>
              <a:rPr lang="en-US" sz="2800" b="1" dirty="0" smtClean="0"/>
              <a:t>D-AKA-private</a:t>
            </a:r>
            <a:r>
              <a:rPr lang="en-US" sz="2800" dirty="0" smtClean="0"/>
              <a:t> and </a:t>
            </a:r>
            <a:r>
              <a:rPr lang="en-US" sz="2800" b="1" dirty="0" smtClean="0"/>
              <a:t>the cryptosystem is IND-CCA secure</a:t>
            </a:r>
            <a:r>
              <a:rPr lang="en-US" sz="2800" dirty="0" smtClean="0"/>
              <a:t>, then the variant of Eff-pkDB is strong private in HPVP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538" y="305119"/>
            <a:ext cx="10058400" cy="1450757"/>
          </a:xfrm>
        </p:spPr>
        <p:txBody>
          <a:bodyPr/>
          <a:lstStyle/>
          <a:p>
            <a:r>
              <a:rPr lang="en-US" dirty="0" smtClean="0"/>
              <a:t>An instance of Eff-</a:t>
            </a:r>
            <a:r>
              <a:rPr lang="en-US" dirty="0" err="1" smtClean="0"/>
              <a:t>pkDB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EF57DB"/>
                </a:solidFill>
              </a:rPr>
              <a:t>Nonce-DH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OTDB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75" y="2063296"/>
            <a:ext cx="1800000" cy="1800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364685" y="2147361"/>
            <a:ext cx="1330309" cy="1629293"/>
            <a:chOff x="7561965" y="2434150"/>
            <a:chExt cx="1330309" cy="16292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1965" y="2434150"/>
              <a:ext cx="1330309" cy="16292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705" y="3583621"/>
              <a:ext cx="602154" cy="37961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9500" y="1864253"/>
                <a:ext cx="1278363" cy="1134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EF57DB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F57DB"/>
                          </a:solidFill>
                          <a:latin typeface="Cambria Math" panose="02040503050406030204" pitchFamily="18" charset="0"/>
                        </a:rPr>
                        <m:t>∈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EF57DB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F57DB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F57D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00" y="1864253"/>
                <a:ext cx="1278363" cy="1134349"/>
              </a:xfrm>
              <a:prstGeom prst="rect">
                <a:avLst/>
              </a:prstGeom>
              <a:blipFill rotWithShape="0">
                <a:blip r:embed="rId5"/>
                <a:stretch>
                  <a:fillRect l="-957" t="-34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239398" y="1778029"/>
                <a:ext cx="15701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398" y="1778029"/>
                <a:ext cx="157010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377076" y="1840060"/>
                <a:ext cx="1803862" cy="672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EF57DB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solidFill>
                            <a:srgbClr val="EF57DB"/>
                          </a:solidFill>
                          <a:latin typeface="Cambria Math" panose="02040503050406030204" pitchFamily="18" charset="0"/>
                        </a:rPr>
                        <m:t>∈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EF57DB"/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EF57DB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EF57DB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EF57DB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solidFill>
                            <a:srgbClr val="EF57D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EF57DB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EF57DB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076" y="1840060"/>
                <a:ext cx="1803862" cy="672685"/>
              </a:xfrm>
              <a:prstGeom prst="rect">
                <a:avLst/>
              </a:prstGeom>
              <a:blipFill rotWithShape="0">
                <a:blip r:embed="rId7"/>
                <a:stretch>
                  <a:fillRect t="-5272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75901" y="1755876"/>
                <a:ext cx="27406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EF57DB"/>
                    </a:solidFill>
                  </a:rPr>
                  <a:t>Public parameter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F57DB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EF57DB"/>
                    </a:solidFill>
                  </a:rPr>
                  <a:t> order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F57DB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EF57DB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F57DB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EF57DB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EF57DB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EF57DB"/>
                    </a:solidFill>
                  </a:rPr>
                  <a:t> </a:t>
                </a:r>
                <a:endParaRPr lang="en-US" dirty="0">
                  <a:solidFill>
                    <a:srgbClr val="EF57DB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901" y="1755876"/>
                <a:ext cx="2740630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200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24260" y="1834058"/>
                <a:ext cx="14600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260" y="1834058"/>
                <a:ext cx="1460068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Arrow 13"/>
          <p:cNvSpPr/>
          <p:nvPr/>
        </p:nvSpPr>
        <p:spPr>
          <a:xfrm>
            <a:off x="4447309" y="3474720"/>
            <a:ext cx="2801389" cy="66502"/>
          </a:xfrm>
          <a:prstGeom prst="leftArrow">
            <a:avLst/>
          </a:prstGeom>
          <a:solidFill>
            <a:srgbClr val="EF57DB"/>
          </a:solidFill>
          <a:ln>
            <a:solidFill>
              <a:srgbClr val="E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76249" y="3608947"/>
                <a:ext cx="2936766" cy="2834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EF57DB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smtClean="0">
                          <a:solidFill>
                            <a:srgbClr val="EF57D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EF57DB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EF57DB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EF57DB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EF57DB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F57DB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EF5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EF5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i="1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 smtClean="0">
                  <a:solidFill>
                    <a:schemeClr val="accent5">
                      <a:lumMod val="75000"/>
                    </a:schemeClr>
                  </a:solidFill>
                  <a:latin typeface="Cambria Math" charset="0"/>
                </a:endParaRPr>
              </a:p>
              <a:p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⨁</m:t>
                    </m:r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				start timer</a:t>
                </a:r>
              </a:p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	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			end timer</a:t>
                </a:r>
              </a:p>
              <a:p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𝑟𝑡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&lt;2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is correct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49" y="3608947"/>
                <a:ext cx="2936766" cy="2834750"/>
              </a:xfrm>
              <a:prstGeom prst="rect">
                <a:avLst/>
              </a:prstGeom>
              <a:blipFill rotWithShape="0">
                <a:blip r:embed="rId10"/>
                <a:stretch>
                  <a:fillRect l="-4979" r="-622" b="-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39398" y="3788324"/>
                <a:ext cx="3122265" cy="1854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EF57DB"/>
                    </a:solidFill>
                  </a:rPr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F57DB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EF57DB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EF57DB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EF57DB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EF57DB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EF57DB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F57DB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EF57D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EF57DB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EF57DB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EF57DB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EF5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EF57DB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EF57DB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⨁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b="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398" y="3788324"/>
                <a:ext cx="3122265" cy="1854610"/>
              </a:xfrm>
              <a:prstGeom prst="rect">
                <a:avLst/>
              </a:prstGeom>
              <a:blipFill rotWithShape="0">
                <a:blip r:embed="rId11"/>
                <a:stretch>
                  <a:fillRect l="-1758" t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423303" y="3105388"/>
                <a:ext cx="8494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F57DB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rgbClr val="EF57DB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F57DB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EF57DB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EF57DB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EF57DB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303" y="3105388"/>
                <a:ext cx="849400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Arrow 17"/>
          <p:cNvSpPr/>
          <p:nvPr/>
        </p:nvSpPr>
        <p:spPr>
          <a:xfrm rot="10800000">
            <a:off x="4461051" y="4308763"/>
            <a:ext cx="2801389" cy="6650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73697" y="4031764"/>
                <a:ext cx="3272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97" y="4031764"/>
                <a:ext cx="32726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5094" r="-754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Arrow 19"/>
          <p:cNvSpPr/>
          <p:nvPr/>
        </p:nvSpPr>
        <p:spPr>
          <a:xfrm rot="10800000">
            <a:off x="4461051" y="5043053"/>
            <a:ext cx="2801389" cy="6650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4467708" y="5419287"/>
            <a:ext cx="2801389" cy="6650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045108" y="4375266"/>
                <a:ext cx="1594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 = </m:t>
                    </m:r>
                    <m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</a:rPr>
                      <m:t>𝒏</m:t>
                    </m:r>
                  </m:oMath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108" y="4375266"/>
                <a:ext cx="1594604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3448" t="-98333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73697" y="4762005"/>
                <a:ext cx="1947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97" y="4762005"/>
                <a:ext cx="194706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5000" r="-18750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50597" y="5132822"/>
                <a:ext cx="211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597" y="5132822"/>
                <a:ext cx="211148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7143" r="-857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Arrow 26"/>
          <p:cNvSpPr/>
          <p:nvPr/>
        </p:nvSpPr>
        <p:spPr>
          <a:xfrm rot="10800000">
            <a:off x="4467708" y="5893036"/>
            <a:ext cx="2801389" cy="6650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03188" y="561085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Out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2" grpId="0" animBg="1"/>
      <p:bldP spid="23" grpId="0"/>
      <p:bldP spid="24" grpId="0"/>
      <p:bldP spid="27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Formal Definitions for Security and Privacy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Weak Authenticated Key Agreement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Our Protocols: Eff-</a:t>
            </a:r>
            <a:r>
              <a:rPr lang="en-US" sz="3200" dirty="0" err="1" smtClean="0"/>
              <a:t>pkDB</a:t>
            </a:r>
            <a:r>
              <a:rPr lang="en-US" sz="3200" dirty="0" smtClean="0"/>
              <a:t> and Eff-</a:t>
            </a:r>
            <a:r>
              <a:rPr lang="en-US" sz="3200" dirty="0" err="1" smtClean="0"/>
              <a:t>pkDB</a:t>
            </a:r>
            <a:r>
              <a:rPr lang="en-US" sz="3200" dirty="0" smtClean="0"/>
              <a:t> private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Conclusion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144875"/>
              </p:ext>
            </p:extLst>
          </p:nvPr>
        </p:nvGraphicFramePr>
        <p:xfrm>
          <a:off x="1097280" y="2079868"/>
          <a:ext cx="9992413" cy="3735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387457"/>
                <a:gridCol w="1170620"/>
                <a:gridCol w="2725203"/>
                <a:gridCol w="3215613"/>
              </a:tblGrid>
              <a:tr h="358567">
                <a:tc>
                  <a:txBody>
                    <a:bodyPr/>
                    <a:lstStyle/>
                    <a:p>
                      <a:r>
                        <a:rPr lang="en-US" dirty="0" smtClean="0"/>
                        <a:t>Protocol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PK 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</a:t>
                      </a:r>
                      <a:r>
                        <a:rPr lang="en-US" baseline="0" dirty="0" smtClean="0"/>
                        <a:t> Computations</a:t>
                      </a:r>
                      <a:endParaRPr lang="en-US" dirty="0"/>
                    </a:p>
                  </a:txBody>
                  <a:tcPr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Brands-</a:t>
                      </a:r>
                      <a:r>
                        <a:rPr lang="en-US" sz="1200" dirty="0" err="1" smtClean="0"/>
                        <a:t>Chaum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MiM</a:t>
                      </a:r>
                      <a:r>
                        <a:rPr lang="en-US" sz="1200" dirty="0" smtClean="0"/>
                        <a:t>, DF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privacy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commitment, 1 signature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EC multiplication, 2 hashing, 1 modular</a:t>
                      </a:r>
                      <a:r>
                        <a:rPr lang="en-US" sz="1200" baseline="0" dirty="0" smtClean="0"/>
                        <a:t> inversion, 1 random string selection</a:t>
                      </a:r>
                      <a:endParaRPr lang="en-US" sz="1200" dirty="0"/>
                    </a:p>
                  </a:txBody>
                  <a:tcPr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HPO (</a:t>
                      </a:r>
                      <a:r>
                        <a:rPr lang="en-US" sz="1200" dirty="0" err="1" smtClean="0"/>
                        <a:t>Hermans</a:t>
                      </a:r>
                      <a:r>
                        <a:rPr lang="en-US" sz="1200" dirty="0" smtClean="0"/>
                        <a:t> et al.)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MiM</a:t>
                      </a:r>
                      <a:r>
                        <a:rPr lang="en-US" sz="1200" dirty="0" smtClean="0"/>
                        <a:t>, DF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Weak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 EC multiplication, 2 random string selections, 2 mappings</a:t>
                      </a:r>
                      <a:endParaRPr lang="en-US" sz="1200" dirty="0"/>
                    </a:p>
                  </a:txBody>
                  <a:tcPr/>
                </a:tc>
              </a:tr>
              <a:tr h="62192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PrivDB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Vaudenay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MiM</a:t>
                      </a:r>
                      <a:r>
                        <a:rPr lang="en-US" sz="1200" dirty="0" smtClean="0"/>
                        <a:t>, DF, DH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Strong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signature, 1 IND-CCA encryption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3 EC multiplication, 2 hashing, 2 random string selections, 1 symmetric key encryption,  1 modular inversion,  1mapping, 1 MAC</a:t>
                      </a:r>
                    </a:p>
                  </a:txBody>
                  <a:tcPr/>
                </a:tc>
              </a:tr>
              <a:tr h="32057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ProProx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dirty="0" err="1" smtClean="0"/>
                        <a:t>Vaudenay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MiM</a:t>
                      </a:r>
                      <a:r>
                        <a:rPr lang="en-US" sz="1200" dirty="0" smtClean="0"/>
                        <a:t>, DF, DH, TF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r>
                        <a:rPr lang="en-US" sz="1200" baseline="0" dirty="0" smtClean="0"/>
                        <a:t> Privacy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n+1</a:t>
                      </a:r>
                      <a:r>
                        <a:rPr lang="en-US" sz="1200" baseline="0" dirty="0" smtClean="0"/>
                        <a:t> commitment, n ZK proofs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9821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eProProx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dirty="0" err="1" smtClean="0"/>
                        <a:t>Vaudenay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MiM</a:t>
                      </a:r>
                      <a:r>
                        <a:rPr lang="en-US" sz="1200" dirty="0" smtClean="0"/>
                        <a:t>, DF, DH, TF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Strong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encryption</a:t>
                      </a:r>
                      <a:r>
                        <a:rPr lang="en-US" sz="1200" baseline="0" dirty="0" smtClean="0"/>
                        <a:t>, n+1 commitments, n ZK proofs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9821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Eff-</a:t>
                      </a:r>
                      <a:r>
                        <a:rPr lang="en-US" sz="1200" b="1" dirty="0" err="1" smtClean="0"/>
                        <a:t>pkDB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MiM</a:t>
                      </a:r>
                      <a:r>
                        <a:rPr lang="en-US" sz="1200" dirty="0" smtClean="0"/>
                        <a:t>, DF, DH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Privacy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0" dirty="0" smtClean="0"/>
                        <a:t> D-AKA secure KA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EC multiplication,</a:t>
                      </a:r>
                      <a:r>
                        <a:rPr lang="en-US" sz="1200" baseline="0" dirty="0" smtClean="0"/>
                        <a:t> 2 hashing, 1 random string </a:t>
                      </a:r>
                    </a:p>
                    <a:p>
                      <a:r>
                        <a:rPr lang="en-US" sz="1200" baseline="0" dirty="0" smtClean="0"/>
                        <a:t>selection,</a:t>
                      </a:r>
                    </a:p>
                  </a:txBody>
                  <a:tcPr/>
                </a:tc>
              </a:tr>
              <a:tr h="49821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Private Variant of </a:t>
                      </a:r>
                    </a:p>
                    <a:p>
                      <a:r>
                        <a:rPr lang="en-US" sz="1200" b="1" dirty="0" smtClean="0"/>
                        <a:t>Eff-</a:t>
                      </a:r>
                      <a:r>
                        <a:rPr lang="en-US" sz="1200" b="1" dirty="0" err="1" smtClean="0"/>
                        <a:t>pkDB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MiM</a:t>
                      </a:r>
                      <a:r>
                        <a:rPr lang="en-US" sz="1200" dirty="0" smtClean="0"/>
                        <a:t>, DF, DH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Strong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IND-CCA encryption, 1 D-AKA</a:t>
                      </a:r>
                      <a:r>
                        <a:rPr lang="en-US" sz="1200" baseline="0" dirty="0" smtClean="0"/>
                        <a:t> secure KA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3 EC multiplication, 2 hashing, 2 random string selections, 1 symmetric key encryption, 1 MAC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8314" y="6008914"/>
            <a:ext cx="717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dirty="0"/>
              <a:t>ECDSA </a:t>
            </a:r>
            <a:r>
              <a:rPr lang="en-US" sz="1400" dirty="0" smtClean="0"/>
              <a:t>for the signature scheme and </a:t>
            </a:r>
            <a:r>
              <a:rPr lang="en-US" sz="1400" dirty="0"/>
              <a:t>ECIES </a:t>
            </a:r>
            <a:r>
              <a:rPr lang="en-US" sz="1400" dirty="0" smtClean="0"/>
              <a:t>for the IND-CCA secure encryption schem</a:t>
            </a:r>
            <a:r>
              <a:rPr lang="en-US" sz="14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811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700">
            <a:off x="211997" y="567332"/>
            <a:ext cx="4093931" cy="19809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49971" y="6315224"/>
            <a:ext cx="540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Contact: </a:t>
            </a:r>
            <a:r>
              <a:rPr lang="en-US" sz="3600" b="1" dirty="0" err="1" smtClean="0">
                <a:solidFill>
                  <a:schemeClr val="bg1"/>
                </a:solidFill>
              </a:rPr>
              <a:t>job_lasec@epfl.ch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23883" y="3090342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halkduster" charset="0"/>
                <a:ea typeface="Chalkduster" charset="0"/>
                <a:cs typeface="Chalkduster" charset="0"/>
              </a:rPr>
              <a:t>LASEC-EPFL is searching for post-docs</a:t>
            </a:r>
            <a:endParaRPr lang="en-US" sz="5400" b="1" dirty="0">
              <a:solidFill>
                <a:schemeClr val="tx1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77" y="4649434"/>
            <a:ext cx="2387012" cy="1665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569">
            <a:off x="8041586" y="449807"/>
            <a:ext cx="3717741" cy="2478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675">
            <a:off x="4179564" y="201682"/>
            <a:ext cx="3963878" cy="22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89883" y="2587820"/>
            <a:ext cx="2469810" cy="2349750"/>
            <a:chOff x="622836" y="2693882"/>
            <a:chExt cx="2469810" cy="23497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36" y="2693882"/>
              <a:ext cx="2469810" cy="23497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836" y="3549861"/>
              <a:ext cx="699814" cy="69981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41" y="2296311"/>
            <a:ext cx="4650458" cy="255775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06" y="2799944"/>
            <a:ext cx="1511356" cy="2137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518" y="1249510"/>
            <a:ext cx="2899413" cy="1941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56" y="4314626"/>
            <a:ext cx="809857" cy="532480"/>
          </a:xfrm>
          <a:prstGeom prst="rect">
            <a:avLst/>
          </a:prstGeom>
        </p:spPr>
      </p:pic>
      <p:sp>
        <p:nvSpPr>
          <p:cNvPr id="33" name="Curved Up Arrow 32"/>
          <p:cNvSpPr/>
          <p:nvPr/>
        </p:nvSpPr>
        <p:spPr>
          <a:xfrm rot="11669493">
            <a:off x="1026175" y="3509051"/>
            <a:ext cx="2678022" cy="555495"/>
          </a:xfrm>
          <a:prstGeom prst="curvedUpArrow">
            <a:avLst>
              <a:gd name="adj1" fmla="val 6844"/>
              <a:gd name="adj2" fmla="val 35488"/>
              <a:gd name="adj3" fmla="val 44151"/>
            </a:avLst>
          </a:prstGeom>
          <a:solidFill>
            <a:srgbClr val="EF57DB"/>
          </a:solidFill>
          <a:ln>
            <a:solidFill>
              <a:srgbClr val="E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Left Arrow 38"/>
          <p:cNvSpPr/>
          <p:nvPr/>
        </p:nvSpPr>
        <p:spPr>
          <a:xfrm rot="16200000">
            <a:off x="3894673" y="-859163"/>
            <a:ext cx="1468064" cy="7321067"/>
          </a:xfrm>
          <a:prstGeom prst="curvedLeftArrow">
            <a:avLst>
              <a:gd name="adj1" fmla="val 2476"/>
              <a:gd name="adj2" fmla="val 28132"/>
              <a:gd name="adj3" fmla="val 18230"/>
            </a:avLst>
          </a:prstGeom>
          <a:solidFill>
            <a:srgbClr val="EF57DB"/>
          </a:solidFill>
          <a:ln>
            <a:solidFill>
              <a:srgbClr val="E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Left Arrow 39"/>
          <p:cNvSpPr/>
          <p:nvPr/>
        </p:nvSpPr>
        <p:spPr>
          <a:xfrm rot="5578607">
            <a:off x="3641925" y="1395515"/>
            <a:ext cx="1580321" cy="7701072"/>
          </a:xfrm>
          <a:prstGeom prst="curvedLeftArrow">
            <a:avLst>
              <a:gd name="adj1" fmla="val 3377"/>
              <a:gd name="adj2" fmla="val 32273"/>
              <a:gd name="adj3" fmla="val 2179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urved Up Arrow 41"/>
          <p:cNvSpPr/>
          <p:nvPr/>
        </p:nvSpPr>
        <p:spPr>
          <a:xfrm rot="977860">
            <a:off x="965856" y="4518706"/>
            <a:ext cx="2526785" cy="547581"/>
          </a:xfrm>
          <a:prstGeom prst="curvedUpArrow">
            <a:avLst>
              <a:gd name="adj1" fmla="val 10278"/>
              <a:gd name="adj2" fmla="val 50000"/>
              <a:gd name="adj3" fmla="val 39233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 rot="15439071">
            <a:off x="8643856" y="3321904"/>
            <a:ext cx="270800" cy="943603"/>
          </a:xfrm>
          <a:prstGeom prst="curvedLeftArrow">
            <a:avLst>
              <a:gd name="adj1" fmla="val 23423"/>
              <a:gd name="adj2" fmla="val 111147"/>
              <a:gd name="adj3" fmla="val 39071"/>
            </a:avLst>
          </a:prstGeom>
          <a:solidFill>
            <a:srgbClr val="EF57DB"/>
          </a:solidFill>
          <a:ln>
            <a:solidFill>
              <a:srgbClr val="EF5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4134863">
            <a:off x="8735345" y="4184160"/>
            <a:ext cx="379828" cy="846566"/>
          </a:xfrm>
          <a:prstGeom prst="curvedLeftArrow">
            <a:avLst>
              <a:gd name="adj1" fmla="val 8247"/>
              <a:gd name="adj2" fmla="val 60731"/>
              <a:gd name="adj3" fmla="val 5027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9306" y="702282"/>
            <a:ext cx="1290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Cartman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(Adversary)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57042" y="2231294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Butters</a:t>
            </a:r>
          </a:p>
          <a:p>
            <a:pPr algn="ctr"/>
            <a:r>
              <a:rPr lang="en-US" b="1" dirty="0" smtClean="0"/>
              <a:t>(Victim)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29093" y="4935892"/>
            <a:ext cx="180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Cartman’s</a:t>
            </a:r>
            <a:r>
              <a:rPr lang="en-US" b="1" dirty="0" smtClean="0"/>
              <a:t> Friend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157261" y="2219923"/>
            <a:ext cx="1290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Cartman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(Adversary)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63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02214 0.01528 L 0.01406 0.05185 L 0.03542 0.05185 L 0.02865 0.08588 L 0.05013 0.09491 L 0.04076 0.12384 L 0.06706 0.12384 L 0.05664 0.15093 L 0.07227 0.15093 L 0.07227 0.15139 L 0.08568 0.17384 L 0.07357 0.18495 L 0.09883 0.19005 L 0.08047 0.22408 L 0.11198 0.22593 L 0.10547 0.2581 L 0.11888 0.25093 L 0.11888 0.25139 L 0.11888 0.25093 " pathEditMode="relative" rAng="0" ptsTypes="AAAAAAAAAAAAAAAAAAAA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28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0" grpId="0" animBg="1"/>
      <p:bldP spid="42" grpId="0" animBg="1"/>
      <p:bldP spid="3" grpId="0" animBg="1"/>
      <p:bldP spid="6" grpId="0" animBg="1"/>
      <p:bldP spid="7" grpId="1"/>
      <p:bldP spid="7" grpId="2"/>
      <p:bldP spid="13" grpId="0"/>
      <p:bldP spid="17" grpId="0"/>
      <p:bldP spid="22" grpId="0"/>
      <p:bldP spid="22" grpId="1"/>
      <p:bldP spid="2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04523" y="4354591"/>
            <a:ext cx="6096645" cy="13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Bounding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Introduced by Brands and </a:t>
            </a:r>
            <a:r>
              <a:rPr lang="en-US" dirty="0" err="1" smtClean="0"/>
              <a:t>Chaum</a:t>
            </a: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05" y="3005571"/>
            <a:ext cx="1800000" cy="1800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138434" y="3143115"/>
            <a:ext cx="1330309" cy="1629293"/>
            <a:chOff x="7561965" y="2434150"/>
            <a:chExt cx="1330309" cy="16292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1965" y="2434150"/>
              <a:ext cx="1330309" cy="16292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705" y="3583621"/>
              <a:ext cx="602154" cy="37961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326800" y="2631882"/>
            <a:ext cx="8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Verifier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96681" y="2631882"/>
            <a:ext cx="81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Prover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73217" y="3311430"/>
            <a:ext cx="2474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prover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authenticates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0F0"/>
                </a:solidFill>
              </a:rPr>
              <a:t>proves its proximity </a:t>
            </a:r>
            <a:r>
              <a:rPr lang="en-US" dirty="0" smtClean="0"/>
              <a:t>to the verifier.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Bounding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Symmetric Distance Bounding: The prover and verifier share a secret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Public-key Distance Bounding</a:t>
            </a:r>
            <a:r>
              <a:rPr lang="en-US" smtClean="0"/>
              <a:t>: The prover </a:t>
            </a:r>
            <a:r>
              <a:rPr lang="en-US" dirty="0" smtClean="0"/>
              <a:t>has the public-key of </a:t>
            </a:r>
            <a:r>
              <a:rPr lang="en-US" smtClean="0"/>
              <a:t>the verifier                                                         </a:t>
            </a:r>
            <a:r>
              <a:rPr lang="en-US" dirty="0" smtClean="0"/>
              <a:t>			</a:t>
            </a:r>
            <a:r>
              <a:rPr lang="en-US" smtClean="0"/>
              <a:t>          The verifier </a:t>
            </a:r>
            <a:r>
              <a:rPr lang="en-US" dirty="0" smtClean="0"/>
              <a:t>has the public-key of </a:t>
            </a:r>
            <a:r>
              <a:rPr lang="en-US" smtClean="0"/>
              <a:t>the prover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2" y="3110948"/>
            <a:ext cx="3076763" cy="1022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41847" y="3886199"/>
            <a:ext cx="3537146" cy="1329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3960" r="8786" b="15618"/>
          <a:stretch/>
        </p:blipFill>
        <p:spPr>
          <a:xfrm>
            <a:off x="8616099" y="4081806"/>
            <a:ext cx="2300140" cy="17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8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Public-key 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33" y="2699215"/>
            <a:ext cx="1933713" cy="1450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2246243"/>
            <a:ext cx="376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Slower than symmetric </a:t>
            </a:r>
            <a:r>
              <a:rPr lang="en-US" smtClean="0"/>
              <a:t>key operations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63" y="2615575"/>
            <a:ext cx="1764482" cy="1863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16418" y="2246243"/>
            <a:ext cx="507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Limited computational resources on the devices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12573" y="4713933"/>
            <a:ext cx="7096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Construct an </a:t>
            </a:r>
            <a:r>
              <a:rPr lang="en-US" sz="3600" b="1" dirty="0" smtClean="0"/>
              <a:t>efficient</a:t>
            </a:r>
            <a:r>
              <a:rPr lang="en-US" sz="3600" dirty="0" smtClean="0"/>
              <a:t> and </a:t>
            </a:r>
            <a:r>
              <a:rPr lang="en-US" sz="3600" b="1" dirty="0" smtClean="0"/>
              <a:t>secure</a:t>
            </a:r>
            <a:r>
              <a:rPr lang="en-US" sz="3600" dirty="0" smtClean="0"/>
              <a:t> public-key distance bounding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55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1064 L -0.29492 0.0048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Formal Definitions for Security and Privacy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Weak Authenticated Key Agreement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Our Protocols: Eff-</a:t>
            </a:r>
            <a:r>
              <a:rPr lang="en-US" sz="3200" dirty="0" err="1" smtClean="0"/>
              <a:t>pkDB</a:t>
            </a:r>
            <a:r>
              <a:rPr lang="en-US" sz="3200" dirty="0" smtClean="0"/>
              <a:t> and Eff-</a:t>
            </a:r>
            <a:r>
              <a:rPr lang="en-US" sz="3200" dirty="0" err="1" smtClean="0"/>
              <a:t>pkDB</a:t>
            </a:r>
            <a:r>
              <a:rPr lang="en-US" sz="3200" dirty="0" smtClean="0"/>
              <a:t> private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Distance Bounding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n 4"/>
              <p:cNvSpPr/>
              <p:nvPr/>
            </p:nvSpPr>
            <p:spPr>
              <a:xfrm>
                <a:off x="2737740" y="3064321"/>
                <a:ext cx="1070758" cy="1041368"/>
              </a:xfrm>
              <a:prstGeom prst="can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" name="Ca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740" y="3064321"/>
                <a:ext cx="1070758" cy="1041368"/>
              </a:xfrm>
              <a:prstGeom prst="can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n 5"/>
              <p:cNvSpPr/>
              <p:nvPr/>
            </p:nvSpPr>
            <p:spPr>
              <a:xfrm>
                <a:off x="1097280" y="3064321"/>
                <a:ext cx="1058091" cy="1034251"/>
              </a:xfrm>
              <a:prstGeom prst="can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Ca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064321"/>
                <a:ext cx="1058091" cy="1034251"/>
              </a:xfrm>
              <a:prstGeom prst="can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706420" y="1870146"/>
            <a:ext cx="3715657" cy="435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Value: B (distance bound)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be 7"/>
              <p:cNvSpPr/>
              <p:nvPr/>
            </p:nvSpPr>
            <p:spPr>
              <a:xfrm>
                <a:off x="6933501" y="3036392"/>
                <a:ext cx="2094385" cy="1002414"/>
              </a:xfrm>
              <a:prstGeom prst="cub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𝑉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ub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501" y="3036392"/>
                <a:ext cx="2094385" cy="1002414"/>
              </a:xfrm>
              <a:prstGeom prst="cube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be 8"/>
              <p:cNvSpPr/>
              <p:nvPr/>
            </p:nvSpPr>
            <p:spPr>
              <a:xfrm>
                <a:off x="9205415" y="3036392"/>
                <a:ext cx="2130241" cy="1002414"/>
              </a:xfrm>
              <a:prstGeom prst="cub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9" name="Cub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415" y="3036392"/>
                <a:ext cx="2130241" cy="1002414"/>
              </a:xfrm>
              <a:prstGeom prst="cube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199922" y="2594062"/>
            <a:ext cx="270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Generation Algorithms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40637" y="2637541"/>
            <a:ext cx="18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Verifier Algorithm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477814" y="2594062"/>
            <a:ext cx="178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Prover Algorithm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273118" y="4105689"/>
            <a:ext cx="1" cy="69114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626324" y="4098572"/>
            <a:ext cx="1" cy="69114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26219" y="4815791"/>
                <a:ext cx="1000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19" y="4815791"/>
                <a:ext cx="1000210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4634" t="-28889" r="-109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44164" y="4769624"/>
                <a:ext cx="1257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164" y="4769624"/>
                <a:ext cx="1257908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>
            <a:off x="7866890" y="4069507"/>
            <a:ext cx="1" cy="69114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87034" y="4796831"/>
                <a:ext cx="1759711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𝑂𝑢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𝑂𝑢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 smtClean="0"/>
                  <a:t> = 0, reject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𝑂𝑢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 smtClean="0"/>
                  <a:t> = 1, accept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034" y="4796831"/>
                <a:ext cx="1759711" cy="1107996"/>
              </a:xfrm>
              <a:prstGeom prst="rect">
                <a:avLst/>
              </a:prstGeom>
              <a:blipFill rotWithShape="0">
                <a:blip r:embed="rId22"/>
                <a:stretch>
                  <a:fillRect l="-4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28" grpId="0"/>
      <p:bldP spid="29" grpId="0"/>
      <p:bldP spid="30" grpId="0"/>
      <p:bldP spid="35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22304" y="3835819"/>
            <a:ext cx="2457124" cy="2431257"/>
          </a:xfrm>
          <a:prstGeom prst="rect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Man-in-the-middle (</a:t>
            </a:r>
            <a:r>
              <a:rPr lang="en-US" dirty="0" err="1" smtClean="0"/>
              <a:t>MiM</a:t>
            </a:r>
            <a:r>
              <a:rPr lang="en-US" dirty="0" smtClean="0"/>
              <a:t>) Security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Honest and far-away prover and adversary </a:t>
            </a:r>
            <a:endParaRPr lang="en-US" sz="3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0456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6648" y="3853598"/>
            <a:ext cx="2407696" cy="2136913"/>
            <a:chOff x="1003852" y="2087217"/>
            <a:chExt cx="2407696" cy="2136913"/>
          </a:xfrm>
        </p:grpSpPr>
        <p:sp>
          <p:nvSpPr>
            <p:cNvPr id="5" name="Oval 4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004855" y="3017173"/>
                  <a:ext cx="2044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04479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6471" r="-23529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210339" y="2425148"/>
                  <a:ext cx="2012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39" y="2425148"/>
                  <a:ext cx="201209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7273" r="-24242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355574" y="354457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Monotype Corsiva" charset="0"/>
                  <a:ea typeface="Monotype Corsiva" charset="0"/>
                  <a:cs typeface="Monotype Corsiva" charset="0"/>
                </a:rPr>
                <a:t>A</a:t>
              </a:r>
              <a:endParaRPr lang="en-US" dirty="0">
                <a:latin typeface="Monotype Corsiva" charset="0"/>
                <a:ea typeface="Monotype Corsiva" charset="0"/>
                <a:cs typeface="Monotype Corsiva" charset="0"/>
              </a:endParaRPr>
            </a:p>
          </p:txBody>
        </p:sp>
        <p:cxnSp>
          <p:nvCxnSpPr>
            <p:cNvPr id="11" name="Straight Arrow Connector 10"/>
            <p:cNvCxnSpPr>
              <a:stCxn id="5" idx="1"/>
            </p:cNvCxnSpPr>
            <p:nvPr/>
          </p:nvCxnSpPr>
          <p:spPr>
            <a:xfrm>
              <a:off x="1326985" y="2400161"/>
              <a:ext cx="677870" cy="71013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640910" y="251748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</a:t>
              </a: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31520" y="3913446"/>
            <a:ext cx="2206487" cy="2136913"/>
            <a:chOff x="1003852" y="2087217"/>
            <a:chExt cx="2206487" cy="2136913"/>
          </a:xfrm>
        </p:grpSpPr>
        <p:sp>
          <p:nvSpPr>
            <p:cNvPr id="16" name="Oval 15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004855" y="3017173"/>
                  <a:ext cx="2685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68535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727" r="-6818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624149" y="3504188"/>
                  <a:ext cx="27276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4149" y="3504188"/>
                  <a:ext cx="27276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0000" r="-8889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2478248" y="245400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Monotype Corsiva" charset="0"/>
                  <a:ea typeface="Monotype Corsiva" charset="0"/>
                  <a:cs typeface="Monotype Corsiva" charset="0"/>
                </a:rPr>
                <a:t>A</a:t>
              </a:r>
              <a:endParaRPr lang="en-US" dirty="0">
                <a:latin typeface="Monotype Corsiva" charset="0"/>
                <a:ea typeface="Monotype Corsiva" charset="0"/>
                <a:cs typeface="Monotype Corsiva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40910" y="251748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72274" y="3958380"/>
            <a:ext cx="2206487" cy="2136913"/>
            <a:chOff x="1003852" y="2087217"/>
            <a:chExt cx="2206487" cy="2136913"/>
          </a:xfrm>
        </p:grpSpPr>
        <p:sp>
          <p:nvSpPr>
            <p:cNvPr id="29" name="Oval 28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004855" y="3017173"/>
                  <a:ext cx="2738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73857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000" r="-888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1569608" y="295171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Monotype Corsiva" charset="0"/>
                  <a:ea typeface="Monotype Corsiva" charset="0"/>
                  <a:cs typeface="Monotype Corsiva" charset="0"/>
                </a:rPr>
                <a:t>A</a:t>
              </a:r>
              <a:endParaRPr lang="en-US" dirty="0">
                <a:latin typeface="Monotype Corsiva" charset="0"/>
                <a:ea typeface="Monotype Corsiva" charset="0"/>
                <a:cs typeface="Monotype Corsiva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40910" y="251748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16085" y="2130440"/>
                <a:ext cx="40709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 dirty="0">
                              <a:latin typeface="Cambria Math" charset="0"/>
                            </a:rPr>
                            <m:t>𝑷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 → (</m:t>
                      </m:r>
                      <m:r>
                        <a:rPr lang="en-US" i="1" dirty="0" err="1">
                          <a:latin typeface="Cambria Math" charset="0"/>
                        </a:rPr>
                        <m:t>𝑠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r>
                        <a:rPr lang="en-US" i="1" dirty="0" err="1">
                          <a:latin typeface="Cambria Math" charset="0"/>
                        </a:rPr>
                        <m:t>,</m:t>
                      </m:r>
                      <m:r>
                        <a:rPr lang="en-US" i="1" dirty="0" err="1">
                          <a:latin typeface="Cambria Math" charset="0"/>
                        </a:rPr>
                        <m:t>𝑝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),</m:t>
                      </m:r>
                      <m:sSub>
                        <m:sSubPr>
                          <m:ctrlPr>
                            <a:rPr lang="en-US" b="1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 dirty="0">
                              <a:latin typeface="Cambria Math" charset="0"/>
                            </a:rPr>
                            <m:t>𝑽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 → (</m:t>
                      </m:r>
                      <m:r>
                        <a:rPr lang="en-US" i="1" dirty="0" err="1">
                          <a:latin typeface="Cambria Math" charset="0"/>
                        </a:rPr>
                        <m:t>𝑠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𝑉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 ,</m:t>
                      </m:r>
                      <m:r>
                        <a:rPr lang="en-US" i="1" dirty="0" smtClean="0">
                          <a:latin typeface="Cambria Math" charset="0"/>
                        </a:rPr>
                        <m:t>𝑝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i="1" dirty="0">
                              <a:latin typeface="Cambria Math" charset="0"/>
                            </a:rPr>
                            <m:t>𝑉</m:t>
                          </m:r>
                        </m:sub>
                      </m:sSub>
                      <m:r>
                        <a:rPr lang="en-US" i="1" dirty="0">
                          <a:latin typeface="Cambria Math" charset="0"/>
                        </a:rPr>
                        <m:t> 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85" y="2130440"/>
                <a:ext cx="4070986" cy="646331"/>
              </a:xfrm>
              <a:prstGeom prst="rect">
                <a:avLst/>
              </a:prstGeom>
              <a:blipFill rotWithShape="0">
                <a:blip r:embed="rId7"/>
                <a:stretch>
                  <a:fillRect t="-54206" b="-2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4850738" y="2383277"/>
            <a:ext cx="2221271" cy="21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466985" y="216081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otype Corsiva" charset="0"/>
                <a:ea typeface="Monotype Corsiva" charset="0"/>
                <a:cs typeface="Monotype Corsiva" charset="0"/>
              </a:rPr>
              <a:t>A</a:t>
            </a:r>
            <a:endParaRPr lang="en-US" dirty="0">
              <a:latin typeface="Monotype Corsiva" charset="0"/>
              <a:ea typeface="Monotype Corsiva" charset="0"/>
              <a:cs typeface="Monotype Corsiv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5318222" y="2028014"/>
                <a:ext cx="10583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𝑝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𝑝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222" y="2028014"/>
                <a:ext cx="1058367" cy="369332"/>
              </a:xfrm>
              <a:prstGeom prst="rect">
                <a:avLst/>
              </a:prstGeom>
              <a:blipFill rotWithShape="0">
                <a:blip r:embed="rId1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804783" y="2160813"/>
                <a:ext cx="2105063" cy="673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𝑂𝑢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1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	</a:t>
                </a:r>
                <a:r>
                  <a:rPr lang="en-US" dirty="0" smtClean="0">
                    <a:latin typeface="Monotype Corsiva" charset="0"/>
                    <a:ea typeface="Monotype Corsiva" charset="0"/>
                    <a:cs typeface="Monotype Corsiva" charset="0"/>
                  </a:rPr>
                  <a:t>A</a:t>
                </a:r>
                <a:r>
                  <a:rPr lang="en-US" dirty="0" smtClean="0"/>
                  <a:t> wins</a:t>
                </a:r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783" y="2160813"/>
                <a:ext cx="2105063" cy="673518"/>
              </a:xfrm>
              <a:prstGeom prst="rect">
                <a:avLst/>
              </a:prstGeom>
              <a:blipFill rotWithShape="0">
                <a:blip r:embed="rId19"/>
                <a:stretch>
                  <a:fillRect l="-2312" t="-3604" b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ight Brace 83"/>
          <p:cNvSpPr/>
          <p:nvPr/>
        </p:nvSpPr>
        <p:spPr>
          <a:xfrm>
            <a:off x="10856627" y="2028014"/>
            <a:ext cx="45719" cy="7791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0902346" y="222240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egligible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186674" y="3770203"/>
            <a:ext cx="2206487" cy="2372090"/>
            <a:chOff x="1003852" y="1852040"/>
            <a:chExt cx="2206487" cy="2372090"/>
          </a:xfrm>
        </p:grpSpPr>
        <p:sp>
          <p:nvSpPr>
            <p:cNvPr id="23" name="Oval 22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004855" y="3017173"/>
                  <a:ext cx="2411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41156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22500" r="-10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569189" y="1852040"/>
                  <a:ext cx="2453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189" y="1852040"/>
                  <a:ext cx="245388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22500" r="-10000" b="-19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2341271" y="2479139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Monotype Corsiva" charset="0"/>
                  <a:ea typeface="Monotype Corsiva" charset="0"/>
                  <a:cs typeface="Monotype Corsiva" charset="0"/>
                </a:rPr>
                <a:t>A</a:t>
              </a:r>
              <a:endParaRPr lang="en-US" dirty="0">
                <a:latin typeface="Monotype Corsiva" charset="0"/>
                <a:ea typeface="Monotype Corsiva" charset="0"/>
                <a:cs typeface="Monotype Corsiva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40910" y="251748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82821" y="4014051"/>
            <a:ext cx="2206487" cy="2266741"/>
            <a:chOff x="1003852" y="2087217"/>
            <a:chExt cx="2206487" cy="2266741"/>
          </a:xfrm>
        </p:grpSpPr>
        <p:sp>
          <p:nvSpPr>
            <p:cNvPr id="35" name="Oval 34"/>
            <p:cNvSpPr/>
            <p:nvPr/>
          </p:nvSpPr>
          <p:spPr>
            <a:xfrm>
              <a:off x="1003852" y="2087217"/>
              <a:ext cx="2206487" cy="213691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004855" y="3017173"/>
                  <a:ext cx="2685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855" y="3017173"/>
                  <a:ext cx="268535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455" r="-227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248549" y="4076959"/>
                  <a:ext cx="2719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549" y="4076959"/>
                  <a:ext cx="271933" cy="27699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0455" r="-4545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2139122" y="3223583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Monotype Corsiva" charset="0"/>
                  <a:ea typeface="Monotype Corsiva" charset="0"/>
                  <a:cs typeface="Monotype Corsiva" charset="0"/>
                </a:rPr>
                <a:t>A</a:t>
              </a:r>
              <a:endParaRPr lang="en-US" dirty="0">
                <a:latin typeface="Monotype Corsiva" charset="0"/>
                <a:ea typeface="Monotype Corsiva" charset="0"/>
                <a:cs typeface="Monotype Corsiva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40910" y="251748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413465" y="4728563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69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2" grpId="0"/>
      <p:bldP spid="84" grpId="0" animBg="1"/>
      <p:bldP spid="85" grpId="0"/>
      <p:bldP spid="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2996</TotalTime>
  <Words>895</Words>
  <Application>Microsoft Macintosh PowerPoint</Application>
  <PresentationFormat>Widescreen</PresentationFormat>
  <Paragraphs>387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Calibri Light</vt:lpstr>
      <vt:lpstr>Cambria Math</vt:lpstr>
      <vt:lpstr>Chalkduster</vt:lpstr>
      <vt:lpstr>Monotype Corsiva</vt:lpstr>
      <vt:lpstr>Arial</vt:lpstr>
      <vt:lpstr>Retrospect</vt:lpstr>
      <vt:lpstr>Efficient Public-Key Distance Bounding</vt:lpstr>
      <vt:lpstr>Introduction</vt:lpstr>
      <vt:lpstr>Relay Attack</vt:lpstr>
      <vt:lpstr>Distance Bounding</vt:lpstr>
      <vt:lpstr>Distance Bounding</vt:lpstr>
      <vt:lpstr>Problems in Public-key DB</vt:lpstr>
      <vt:lpstr>PowerPoint Presentation</vt:lpstr>
      <vt:lpstr>Public-key Distance Bounding</vt:lpstr>
      <vt:lpstr>Man-in-the-middle (MiM) Security Honest and far-away prover and adversary </vt:lpstr>
      <vt:lpstr>Distance Fraud (DF) Security Malicious and far-away prover</vt:lpstr>
      <vt:lpstr>Distance Hijacking (DH) Security Malicious and far-away prover and honest and close prover</vt:lpstr>
      <vt:lpstr>Strong Privacy (HPVP Model)</vt:lpstr>
      <vt:lpstr>An Overview of Our Protocol</vt:lpstr>
      <vt:lpstr>PowerPoint Presentation</vt:lpstr>
      <vt:lpstr>Authenticated Key Agreement (one pass)</vt:lpstr>
      <vt:lpstr>Decisional-Authenticated Key Agreement (D-AKA)</vt:lpstr>
      <vt:lpstr>D-AKA Privacy Game </vt:lpstr>
      <vt:lpstr>Nonce-DH D-AKA secure and private key agreement protocol</vt:lpstr>
      <vt:lpstr>PowerPoint Presentation</vt:lpstr>
      <vt:lpstr>Eff-pkDB</vt:lpstr>
      <vt:lpstr>Security of Eff-pkDB</vt:lpstr>
      <vt:lpstr>Strong-Private variant of Eff-pkDB</vt:lpstr>
      <vt:lpstr>Strong-privacy of the variant of Eff-pkDB</vt:lpstr>
      <vt:lpstr>An instance of Eff-pkDB Nonce-DH+OTDB</vt:lpstr>
      <vt:lpstr>PowerPoint Presentation</vt:lpstr>
      <vt:lpstr>Conclusion</vt:lpstr>
      <vt:lpstr>LASEC-EPFL is searching for post-docs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Public-Key Distance Bounding</dc:title>
  <dc:creator>Admin</dc:creator>
  <cp:lastModifiedBy>Microsoft Office User</cp:lastModifiedBy>
  <cp:revision>200</cp:revision>
  <cp:lastPrinted>2016-11-03T15:37:06Z</cp:lastPrinted>
  <dcterms:created xsi:type="dcterms:W3CDTF">2016-10-31T13:51:20Z</dcterms:created>
  <dcterms:modified xsi:type="dcterms:W3CDTF">2016-12-07T04:29:29Z</dcterms:modified>
</cp:coreProperties>
</file>