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82" r:id="rId11"/>
    <p:sldId id="267" r:id="rId12"/>
    <p:sldId id="268" r:id="rId13"/>
    <p:sldId id="283" r:id="rId14"/>
    <p:sldId id="269" r:id="rId15"/>
    <p:sldId id="284" r:id="rId16"/>
    <p:sldId id="270" r:id="rId17"/>
    <p:sldId id="271" r:id="rId18"/>
    <p:sldId id="272" r:id="rId19"/>
    <p:sldId id="273" r:id="rId20"/>
    <p:sldId id="274" r:id="rId21"/>
    <p:sldId id="285" r:id="rId22"/>
    <p:sldId id="275" r:id="rId23"/>
    <p:sldId id="277" r:id="rId24"/>
    <p:sldId id="278" r:id="rId25"/>
    <p:sldId id="286" r:id="rId26"/>
    <p:sldId id="281" r:id="rId2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entury Schoolbook"/>
        <a:ea typeface="Century Schoolbook"/>
        <a:cs typeface="Century Schoolbook"/>
        <a:sym typeface="Century School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D8CC"/>
          </a:solidFill>
        </a:fill>
      </a:tcStyle>
    </a:wholeTbl>
    <a:band2H>
      <a:tcTxStyle/>
      <a:tcStyle>
        <a:tcBdr/>
        <a:fill>
          <a:solidFill>
            <a:srgbClr val="FFEDE7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7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6D8"/>
          </a:solidFill>
        </a:fill>
      </a:tcStyle>
    </a:wholeTbl>
    <a:band2H>
      <a:tcTxStyle/>
      <a:tcStyle>
        <a:tcBdr/>
        <a:fill>
          <a:solidFill>
            <a:srgbClr val="EBECEC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entury Schoolbook"/>
          <a:ea typeface="Century Schoolbook"/>
          <a:cs typeface="Century Schoolboo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 snapToGrid="0" snapToObjects="1">
      <p:cViewPr>
        <p:scale>
          <a:sx n="96" d="100"/>
          <a:sy n="96" d="100"/>
        </p:scale>
        <p:origin x="10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4" name="Shape 1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54726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6172200" cy="1894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t>Title Text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xfrm>
            <a:off x="2286000" y="5003322"/>
            <a:ext cx="6172200" cy="1371601"/>
          </a:xfrm>
          <a:prstGeom prst="rect">
            <a:avLst/>
          </a:prstGeom>
        </p:spPr>
        <p:txBody>
          <a:bodyPr/>
          <a:lstStyle>
            <a:lvl1pPr marL="0" indent="0">
              <a:defRPr sz="1800" b="1">
                <a:solidFill>
                  <a:srgbClr val="575F6D"/>
                </a:solidFill>
              </a:defRPr>
            </a:lvl1pPr>
            <a:lvl2pPr marL="0" indent="457200">
              <a:defRPr sz="1800" b="1">
                <a:solidFill>
                  <a:srgbClr val="575F6D"/>
                </a:solidFill>
              </a:defRPr>
            </a:lvl2pPr>
            <a:lvl3pPr marL="0" indent="914400">
              <a:defRPr sz="1800" b="1">
                <a:solidFill>
                  <a:srgbClr val="575F6D"/>
                </a:solidFill>
              </a:defRPr>
            </a:lvl3pPr>
            <a:lvl4pPr marL="0" indent="1371600">
              <a:defRPr sz="1800" b="1">
                <a:solidFill>
                  <a:srgbClr val="575F6D"/>
                </a:solidFill>
              </a:defRPr>
            </a:lvl4pPr>
            <a:lvl5pPr marL="0" indent="1828800">
              <a:defRPr sz="1800" b="1">
                <a:solidFill>
                  <a:srgbClr val="575F6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hape 18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4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276335" y="0"/>
            <a:ext cx="104665" cy="6858000"/>
          </a:xfrm>
          <a:prstGeom prst="rect">
            <a:avLst/>
          </a:prstGeom>
          <a:solidFill>
            <a:srgbClr val="FFD8CC">
              <a:alpha val="3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990600" y="0"/>
            <a:ext cx="181873" cy="6858000"/>
          </a:xfrm>
          <a:prstGeom prst="rect">
            <a:avLst/>
          </a:prstGeom>
          <a:solidFill>
            <a:srgbClr val="FFD8CC">
              <a:alpha val="7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141319" y="0"/>
            <a:ext cx="230281" cy="6858000"/>
          </a:xfrm>
          <a:prstGeom prst="rect">
            <a:avLst/>
          </a:prstGeom>
          <a:solidFill>
            <a:srgbClr val="FFEDE7">
              <a:alpha val="7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" name="Shape 22"/>
          <p:cNvSpPr/>
          <p:nvPr/>
        </p:nvSpPr>
        <p:spPr>
          <a:xfrm flipH="1">
            <a:off x="106343" y="0"/>
            <a:ext cx="1" cy="6858000"/>
          </a:xfrm>
          <a:prstGeom prst="line">
            <a:avLst/>
          </a:prstGeom>
          <a:ln w="57150">
            <a:solidFill>
              <a:srgbClr val="FEC2AC">
                <a:alpha val="7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 flipH="1">
            <a:off x="914399" y="0"/>
            <a:ext cx="2" cy="6858000"/>
          </a:xfrm>
          <a:prstGeom prst="line">
            <a:avLst/>
          </a:prstGeom>
          <a:ln w="57150">
            <a:solidFill>
              <a:srgbClr val="FFEDE7">
                <a:alpha val="8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flipH="1">
            <a:off x="854112" y="0"/>
            <a:ext cx="1" cy="6858000"/>
          </a:xfrm>
          <a:prstGeom prst="line">
            <a:avLst/>
          </a:prstGeom>
          <a:ln w="5715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 flipH="1">
            <a:off x="1726639" y="0"/>
            <a:ext cx="1" cy="6858000"/>
          </a:xfrm>
          <a:prstGeom prst="line">
            <a:avLst/>
          </a:prstGeom>
          <a:ln w="28575">
            <a:solidFill>
              <a:srgbClr val="FEC2AC">
                <a:alpha val="82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" name="Shape 26"/>
          <p:cNvSpPr/>
          <p:nvPr/>
        </p:nvSpPr>
        <p:spPr>
          <a:xfrm flipH="1">
            <a:off x="1066799" y="0"/>
            <a:ext cx="2" cy="6858000"/>
          </a:xfrm>
          <a:prstGeom prst="line">
            <a:avLst/>
          </a:prstGeom>
          <a:ln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9113856" y="0"/>
            <a:ext cx="1" cy="6858000"/>
          </a:xfrm>
          <a:prstGeom prst="line">
            <a:avLst/>
          </a:prstGeom>
          <a:ln w="5715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" name="Shape 28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1309631" y="4866752"/>
            <a:ext cx="641425" cy="641425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091080" y="5500632"/>
            <a:ext cx="137161" cy="13716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1664207" y="5788152"/>
            <a:ext cx="274321" cy="27432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1905000" y="4495800"/>
            <a:ext cx="365761" cy="36576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xfrm>
            <a:off x="1325543" y="4928701"/>
            <a:ext cx="358414" cy="3708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8" name="Shape 14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xfrm>
            <a:off x="6629400" y="274639"/>
            <a:ext cx="1676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7" name="Shape 1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575F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F39D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</p:spPr>
        <p:txBody>
          <a:bodyPr/>
          <a:lstStyle>
            <a:lvl1pPr marL="0" indent="0">
              <a:defRPr sz="1800" b="1">
                <a:solidFill>
                  <a:srgbClr val="FFF39D"/>
                </a:solidFill>
              </a:defRPr>
            </a:lvl1pPr>
            <a:lvl2pPr marL="0" indent="365760">
              <a:defRPr sz="1800" b="1">
                <a:solidFill>
                  <a:srgbClr val="FFF39D"/>
                </a:solidFill>
              </a:defRPr>
            </a:lvl2pPr>
            <a:lvl3pPr marL="0" indent="731519">
              <a:defRPr sz="1800" b="1">
                <a:solidFill>
                  <a:srgbClr val="FFF39D"/>
                </a:solidFill>
              </a:defRPr>
            </a:lvl3pPr>
            <a:lvl4pPr marL="0" indent="1005839">
              <a:defRPr sz="1800" b="1">
                <a:solidFill>
                  <a:srgbClr val="FFF39D"/>
                </a:solidFill>
              </a:defRPr>
            </a:lvl4pPr>
            <a:lvl5pPr marL="0" indent="1280159">
              <a:defRPr sz="1800" b="1">
                <a:solidFill>
                  <a:srgbClr val="FFF39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hape 52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4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276335" y="0"/>
            <a:ext cx="104665" cy="6858000"/>
          </a:xfrm>
          <a:prstGeom prst="rect">
            <a:avLst/>
          </a:prstGeom>
          <a:solidFill>
            <a:srgbClr val="FFD8CC">
              <a:alpha val="36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990600" y="0"/>
            <a:ext cx="181873" cy="6858000"/>
          </a:xfrm>
          <a:prstGeom prst="rect">
            <a:avLst/>
          </a:prstGeom>
          <a:solidFill>
            <a:srgbClr val="FFD8CC">
              <a:alpha val="7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1141319" y="0"/>
            <a:ext cx="230281" cy="6858000"/>
          </a:xfrm>
          <a:prstGeom prst="rect">
            <a:avLst/>
          </a:prstGeom>
          <a:solidFill>
            <a:srgbClr val="FFEDE7">
              <a:alpha val="7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" name="Shape 56"/>
          <p:cNvSpPr/>
          <p:nvPr/>
        </p:nvSpPr>
        <p:spPr>
          <a:xfrm flipH="1">
            <a:off x="106343" y="0"/>
            <a:ext cx="1" cy="6858000"/>
          </a:xfrm>
          <a:prstGeom prst="line">
            <a:avLst/>
          </a:prstGeom>
          <a:ln w="57150">
            <a:solidFill>
              <a:srgbClr val="FEC2AC">
                <a:alpha val="7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" name="Shape 57"/>
          <p:cNvSpPr/>
          <p:nvPr/>
        </p:nvSpPr>
        <p:spPr>
          <a:xfrm flipH="1">
            <a:off x="914399" y="0"/>
            <a:ext cx="2" cy="6858000"/>
          </a:xfrm>
          <a:prstGeom prst="line">
            <a:avLst/>
          </a:prstGeom>
          <a:ln w="57150">
            <a:solidFill>
              <a:srgbClr val="FFEDE7">
                <a:alpha val="8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8" name="Shape 58"/>
          <p:cNvSpPr/>
          <p:nvPr/>
        </p:nvSpPr>
        <p:spPr>
          <a:xfrm flipH="1">
            <a:off x="854112" y="0"/>
            <a:ext cx="1" cy="6858000"/>
          </a:xfrm>
          <a:prstGeom prst="line">
            <a:avLst/>
          </a:prstGeom>
          <a:ln w="5715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 flipH="1">
            <a:off x="1726639" y="0"/>
            <a:ext cx="1" cy="6858000"/>
          </a:xfrm>
          <a:prstGeom prst="line">
            <a:avLst/>
          </a:prstGeom>
          <a:ln w="28575">
            <a:solidFill>
              <a:srgbClr val="FEC2AC">
                <a:alpha val="82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0" name="Shape 60"/>
          <p:cNvSpPr/>
          <p:nvPr/>
        </p:nvSpPr>
        <p:spPr>
          <a:xfrm flipH="1">
            <a:off x="1066799" y="0"/>
            <a:ext cx="2" cy="6858000"/>
          </a:xfrm>
          <a:prstGeom prst="line">
            <a:avLst/>
          </a:prstGeom>
          <a:ln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1324704" y="4866752"/>
            <a:ext cx="641424" cy="641425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1091080" y="5500632"/>
            <a:ext cx="137161" cy="13716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1664207" y="5791200"/>
            <a:ext cx="274321" cy="27432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1879039" y="4479888"/>
            <a:ext cx="365761" cy="36576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Shape 67"/>
          <p:cNvSpPr/>
          <p:nvPr/>
        </p:nvSpPr>
        <p:spPr>
          <a:xfrm flipH="1">
            <a:off x="9097943" y="0"/>
            <a:ext cx="1" cy="6858000"/>
          </a:xfrm>
          <a:prstGeom prst="line">
            <a:avLst/>
          </a:prstGeom>
          <a:ln w="5715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xfrm>
            <a:off x="1340616" y="4928701"/>
            <a:ext cx="358413" cy="3708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hape 7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5" name="Shape 85"/>
          <p:cNvSpPr>
            <a:spLocks noGrp="1"/>
          </p:cNvSpPr>
          <p:nvPr>
            <p:ph type="body" sz="half" idx="1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hape 86"/>
          <p:cNvSpPr>
            <a:spLocks noGrp="1"/>
          </p:cNvSpPr>
          <p:nvPr>
            <p:ph type="body" sz="quarter" idx="13"/>
          </p:nvPr>
        </p:nvSpPr>
        <p:spPr>
          <a:xfrm>
            <a:off x="489338" y="1601859"/>
            <a:ext cx="3593324" cy="59409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/>
          <a:p>
            <a:pPr marL="0" indent="0">
              <a:defRPr sz="20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body" sz="quarter" idx="14"/>
          </p:nvPr>
        </p:nvSpPr>
        <p:spPr>
          <a:xfrm>
            <a:off x="4375539" y="1601859"/>
            <a:ext cx="3593323" cy="59409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/>
          <a:p>
            <a:pPr marL="0" indent="0">
              <a:defRPr sz="20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6" name="Shape 96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457200" y="6353175"/>
            <a:ext cx="8229600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Shape 105"/>
          <p:cNvSpPr/>
          <p:nvPr/>
        </p:nvSpPr>
        <p:spPr>
          <a:xfrm rot="5400000">
            <a:off x="419099" y="6467475"/>
            <a:ext cx="190850" cy="120315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 flipH="1">
            <a:off x="8762999" y="0"/>
            <a:ext cx="1" cy="6858000"/>
          </a:xfrm>
          <a:prstGeom prst="line">
            <a:avLst/>
          </a:prstGeom>
          <a:ln w="38100">
            <a:solidFill>
              <a:srgbClr val="FEC2AC">
                <a:alpha val="9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4" name="Shape 114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xfrm>
            <a:off x="6812280" y="274320"/>
            <a:ext cx="1527049" cy="49834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defRPr sz="1200"/>
            </a:lvl1pPr>
            <a:lvl2pPr marL="0" indent="365760">
              <a:spcBef>
                <a:spcPts val="1000"/>
              </a:spcBef>
              <a:defRPr sz="1200"/>
            </a:lvl2pPr>
            <a:lvl3pPr marL="0" indent="731519">
              <a:spcBef>
                <a:spcPts val="1000"/>
              </a:spcBef>
              <a:defRPr sz="1200"/>
            </a:lvl3pPr>
            <a:lvl4pPr marL="0" indent="1005839">
              <a:spcBef>
                <a:spcPts val="1000"/>
              </a:spcBef>
              <a:defRPr sz="1200"/>
            </a:lvl4pPr>
            <a:lvl5pPr marL="0" indent="1280159">
              <a:spcBef>
                <a:spcPts val="1000"/>
              </a:spcBef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Shape 116"/>
          <p:cNvSpPr/>
          <p:nvPr/>
        </p:nvSpPr>
        <p:spPr>
          <a:xfrm flipH="1">
            <a:off x="6248399" y="0"/>
            <a:ext cx="2" cy="6858000"/>
          </a:xfrm>
          <a:prstGeom prst="line">
            <a:avLst/>
          </a:prstGeom>
          <a:ln w="3810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7" name="Shape 117"/>
          <p:cNvSpPr/>
          <p:nvPr/>
        </p:nvSpPr>
        <p:spPr>
          <a:xfrm flipH="1">
            <a:off x="6192296" y="0"/>
            <a:ext cx="1" cy="6858000"/>
          </a:xfrm>
          <a:prstGeom prst="line">
            <a:avLst/>
          </a:prstGeom>
          <a:ln w="12700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8" name="Shape 118"/>
          <p:cNvSpPr/>
          <p:nvPr/>
        </p:nvSpPr>
        <p:spPr>
          <a:xfrm flipH="1">
            <a:off x="8991599" y="0"/>
            <a:ext cx="1" cy="6858000"/>
          </a:xfrm>
          <a:prstGeom prst="line">
            <a:avLst/>
          </a:prstGeom>
          <a:ln w="19050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Shape 120"/>
          <p:cNvSpPr/>
          <p:nvPr/>
        </p:nvSpPr>
        <p:spPr>
          <a:xfrm flipH="1">
            <a:off x="8915399" y="0"/>
            <a:ext cx="1" cy="6858000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1" name="Shape 121"/>
          <p:cNvSpPr/>
          <p:nvPr/>
        </p:nvSpPr>
        <p:spPr>
          <a:xfrm>
            <a:off x="8156447" y="5715000"/>
            <a:ext cx="548641" cy="54864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 flipH="1">
            <a:off x="8762999" y="0"/>
            <a:ext cx="1" cy="6858000"/>
          </a:xfrm>
          <a:prstGeom prst="line">
            <a:avLst/>
          </a:prstGeom>
          <a:ln w="3810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8156447" y="5715000"/>
            <a:ext cx="548641" cy="54864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132" name="Shape 132"/>
          <p:cNvSpPr>
            <a:spLocks noGrp="1"/>
          </p:cNvSpPr>
          <p:nvPr>
            <p:ph type="pic" idx="13"/>
          </p:nvPr>
        </p:nvSpPr>
        <p:spPr>
          <a:xfrm>
            <a:off x="0" y="0"/>
            <a:ext cx="6172200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6765797" y="264795"/>
            <a:ext cx="1524001" cy="49560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defRPr sz="1200"/>
            </a:lvl1pPr>
            <a:lvl2pPr marL="0" indent="365760">
              <a:spcBef>
                <a:spcPts val="400"/>
              </a:spcBef>
              <a:defRPr sz="1200"/>
            </a:lvl2pPr>
            <a:lvl3pPr marL="0" indent="731519">
              <a:spcBef>
                <a:spcPts val="400"/>
              </a:spcBef>
              <a:defRPr sz="1200"/>
            </a:lvl3pPr>
            <a:lvl4pPr marL="0" indent="1005839">
              <a:spcBef>
                <a:spcPts val="400"/>
              </a:spcBef>
              <a:defRPr sz="1200"/>
            </a:lvl4pPr>
            <a:lvl5pPr marL="0" indent="1280159">
              <a:spcBef>
                <a:spcPts val="400"/>
              </a:spcBef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4" name="Shape 134"/>
          <p:cNvSpPr/>
          <p:nvPr/>
        </p:nvSpPr>
        <p:spPr>
          <a:xfrm flipH="1">
            <a:off x="8991599" y="0"/>
            <a:ext cx="1" cy="68580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5" name="Shape 135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6" name="Shape 136"/>
          <p:cNvSpPr/>
          <p:nvPr/>
        </p:nvSpPr>
        <p:spPr>
          <a:xfrm flipH="1">
            <a:off x="8915399" y="0"/>
            <a:ext cx="1" cy="6858000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7" name="Shape 137"/>
          <p:cNvSpPr/>
          <p:nvPr/>
        </p:nvSpPr>
        <p:spPr>
          <a:xfrm flipH="1">
            <a:off x="6248399" y="0"/>
            <a:ext cx="2" cy="6858000"/>
          </a:xfrm>
          <a:prstGeom prst="line">
            <a:avLst/>
          </a:prstGeom>
          <a:ln w="3810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8" name="Shape 138"/>
          <p:cNvSpPr/>
          <p:nvPr/>
        </p:nvSpPr>
        <p:spPr>
          <a:xfrm flipH="1">
            <a:off x="6192296" y="0"/>
            <a:ext cx="1" cy="6858000"/>
          </a:xfrm>
          <a:prstGeom prst="line">
            <a:avLst/>
          </a:prstGeom>
          <a:ln w="12700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9" name="Shape 1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H="1">
            <a:off x="8762999" y="0"/>
            <a:ext cx="1" cy="6858000"/>
          </a:xfrm>
          <a:prstGeom prst="line">
            <a:avLst/>
          </a:prstGeom>
          <a:ln w="38100">
            <a:solidFill>
              <a:srgbClr val="FEC2AC">
                <a:alpha val="9300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Shape 3"/>
          <p:cNvSpPr/>
          <p:nvPr/>
        </p:nvSpPr>
        <p:spPr>
          <a:xfrm flipH="1">
            <a:off x="76199" y="0"/>
            <a:ext cx="2" cy="6858000"/>
          </a:xfrm>
          <a:prstGeom prst="line">
            <a:avLst/>
          </a:prstGeom>
          <a:ln w="57150">
            <a:solidFill>
              <a:srgbClr val="FEC2AC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Shape 4"/>
          <p:cNvSpPr/>
          <p:nvPr/>
        </p:nvSpPr>
        <p:spPr>
          <a:xfrm flipH="1">
            <a:off x="8991599" y="0"/>
            <a:ext cx="1" cy="6858000"/>
          </a:xfrm>
          <a:prstGeom prst="line">
            <a:avLst/>
          </a:prstGeom>
          <a:ln w="19050"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hape 5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Shape 6"/>
          <p:cNvSpPr/>
          <p:nvPr/>
        </p:nvSpPr>
        <p:spPr>
          <a:xfrm flipH="1">
            <a:off x="8915399" y="0"/>
            <a:ext cx="1" cy="6858000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129016" y="5734050"/>
            <a:ext cx="358414" cy="3708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small" spc="0" baseline="0">
          <a:ln>
            <a:noFill/>
          </a:ln>
          <a:solidFill>
            <a:srgbClr val="575F6D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1pPr>
      <a:lvl2pPr marL="274320" marR="0" indent="914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2pPr>
      <a:lvl3pPr marL="274320" marR="0" indent="457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3pPr>
      <a:lvl4pPr marL="274320" marR="0" indent="73151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4pPr>
      <a:lvl5pPr marL="274320" marR="0" indent="10058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5pPr>
      <a:lvl6pPr marL="1828800" marR="0" indent="-27431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6pPr>
      <a:lvl7pPr marL="2142308" marR="0" indent="-31350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60000"/>
        <a:buFontTx/>
        <a:buChar char="○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7pPr>
      <a:lvl8pPr marL="2416628" marR="0" indent="-31350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8pPr>
      <a:lvl9pPr marL="2690948" marR="0" indent="-31350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Century Schoolbook"/>
          <a:ea typeface="Century Schoolbook"/>
          <a:cs typeface="Century Schoolbook"/>
          <a:sym typeface="Century Schoolbook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entury Schoolboo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13.png"/><Relationship Id="rId5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/>
          </p:cNvSpPr>
          <p:nvPr>
            <p:ph type="ctrTitle"/>
          </p:nvPr>
        </p:nvSpPr>
        <p:spPr>
          <a:xfrm>
            <a:off x="2286000" y="1162880"/>
            <a:ext cx="6172200" cy="1894363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</a:lstStyle>
          <a:p>
            <a:r>
              <a:rPr dirty="0"/>
              <a:t>Selective-opening security in the presence of randomness failures </a:t>
            </a:r>
          </a:p>
        </p:txBody>
      </p:sp>
      <p:sp>
        <p:nvSpPr>
          <p:cNvPr id="167" name="Shape 167"/>
          <p:cNvSpPr>
            <a:spLocks noGrp="1"/>
          </p:cNvSpPr>
          <p:nvPr>
            <p:ph type="subTitle" sz="quarter" idx="1"/>
          </p:nvPr>
        </p:nvSpPr>
        <p:spPr>
          <a:xfrm>
            <a:off x="2286000" y="3039683"/>
            <a:ext cx="6172200" cy="150876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endParaRPr dirty="0"/>
          </a:p>
          <a:p>
            <a:pPr algn="ctr">
              <a:lnSpc>
                <a:spcPct val="90000"/>
              </a:lnSpc>
            </a:pPr>
            <a:endParaRPr dirty="0"/>
          </a:p>
          <a:p>
            <a:pPr algn="ctr">
              <a:lnSpc>
                <a:spcPct val="90000"/>
              </a:lnSpc>
            </a:pPr>
            <a:r>
              <a:rPr dirty="0"/>
              <a:t>Viet Tung </a:t>
            </a:r>
            <a:r>
              <a:rPr dirty="0" smtClean="0"/>
              <a:t>Hoang</a:t>
            </a:r>
            <a:r>
              <a:rPr lang="en-US" baseline="30000" dirty="0" smtClean="0"/>
              <a:t>1</a:t>
            </a:r>
            <a:r>
              <a:rPr dirty="0" smtClean="0"/>
              <a:t>, </a:t>
            </a:r>
            <a:r>
              <a:rPr dirty="0"/>
              <a:t>Jonathan </a:t>
            </a:r>
            <a:r>
              <a:rPr dirty="0" smtClean="0"/>
              <a:t>Katz</a:t>
            </a:r>
            <a:r>
              <a:rPr lang="en-US" baseline="30000" dirty="0" smtClean="0"/>
              <a:t>2</a:t>
            </a:r>
            <a:r>
              <a:rPr dirty="0" smtClean="0"/>
              <a:t>, </a:t>
            </a:r>
            <a:r>
              <a:rPr dirty="0" smtClean="0">
                <a:solidFill>
                  <a:srgbClr val="AA7942"/>
                </a:solidFill>
              </a:rPr>
              <a:t>Adam O’Neill</a:t>
            </a:r>
            <a:r>
              <a:rPr lang="en-US" baseline="30000" dirty="0" smtClean="0">
                <a:solidFill>
                  <a:srgbClr val="AA7942"/>
                </a:solidFill>
              </a:rPr>
              <a:t>3</a:t>
            </a:r>
            <a:r>
              <a:rPr dirty="0" smtClean="0"/>
              <a:t>, </a:t>
            </a:r>
            <a:r>
              <a:rPr dirty="0"/>
              <a:t>and Mohammad </a:t>
            </a:r>
            <a:r>
              <a:rPr dirty="0" smtClean="0"/>
              <a:t>Zaheri</a:t>
            </a:r>
            <a:r>
              <a:rPr lang="en-US" baseline="30000" dirty="0" smtClean="0"/>
              <a:t>4</a:t>
            </a:r>
            <a:endParaRPr dirty="0"/>
          </a:p>
        </p:txBody>
      </p:sp>
      <p:sp>
        <p:nvSpPr>
          <p:cNvPr id="5" name="Shape 167"/>
          <p:cNvSpPr txBox="1">
            <a:spLocks/>
          </p:cNvSpPr>
          <p:nvPr/>
        </p:nvSpPr>
        <p:spPr>
          <a:xfrm>
            <a:off x="2332384" y="4517300"/>
            <a:ext cx="5380382" cy="1508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85000" lnSpcReduction="10000"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cap="none" spc="0" baseline="0">
                <a:ln>
                  <a:noFill/>
                </a:ln>
                <a:solidFill>
                  <a:srgbClr val="575F6D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cap="none" spc="0" baseline="0">
                <a:ln>
                  <a:noFill/>
                </a:ln>
                <a:solidFill>
                  <a:srgbClr val="575F6D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cap="none" spc="0" baseline="0">
                <a:ln>
                  <a:noFill/>
                </a:ln>
                <a:solidFill>
                  <a:srgbClr val="575F6D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cap="none" spc="0" baseline="0">
                <a:ln>
                  <a:noFill/>
                </a:ln>
                <a:solidFill>
                  <a:srgbClr val="575F6D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cap="none" spc="0" baseline="0">
                <a:ln>
                  <a:noFill/>
                </a:ln>
                <a:solidFill>
                  <a:srgbClr val="575F6D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marL="1828800" marR="0" indent="-274319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marL="2142308" marR="0" indent="-313508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60000"/>
              <a:buFontTx/>
              <a:buChar char="○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marL="2416628" marR="0" indent="-313508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marL="2690948" marR="0" indent="-313508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hangingPunct="1">
              <a:lnSpc>
                <a:spcPct val="90000"/>
              </a:lnSpc>
            </a:pPr>
            <a:endParaRPr lang="en-US" dirty="0" smtClean="0"/>
          </a:p>
          <a:p>
            <a:pPr algn="ctr" hangingPunct="1">
              <a:lnSpc>
                <a:spcPct val="90000"/>
              </a:lnSpc>
            </a:pPr>
            <a:endParaRPr lang="en-US" dirty="0" smtClean="0"/>
          </a:p>
          <a:p>
            <a:r>
              <a:rPr lang="en-US" baseline="30000" dirty="0" smtClean="0"/>
              <a:t>1</a:t>
            </a:r>
            <a:r>
              <a:rPr lang="en-US" dirty="0" smtClean="0"/>
              <a:t> Dept</a:t>
            </a:r>
            <a:r>
              <a:rPr lang="en-US" dirty="0"/>
              <a:t>. of Computer Science, Florida State </a:t>
            </a:r>
            <a:r>
              <a:rPr lang="en-US" dirty="0" smtClean="0"/>
              <a:t>University</a:t>
            </a:r>
            <a:r>
              <a:rPr lang="en-US" dirty="0"/>
              <a:t/>
            </a:r>
            <a:br>
              <a:rPr lang="en-US" dirty="0"/>
            </a:br>
            <a:r>
              <a:rPr lang="en-US" baseline="30000" dirty="0"/>
              <a:t>2</a:t>
            </a:r>
            <a:r>
              <a:rPr lang="en-US" dirty="0"/>
              <a:t> Dept. of Computer Science, University of </a:t>
            </a:r>
            <a:r>
              <a:rPr lang="en-US" dirty="0" smtClean="0"/>
              <a:t>Maryland </a:t>
            </a:r>
            <a:r>
              <a:rPr lang="en-US" dirty="0"/>
              <a:t/>
            </a:r>
            <a:br>
              <a:rPr lang="en-US" dirty="0"/>
            </a:br>
            <a:r>
              <a:rPr lang="en-US" baseline="30000" dirty="0"/>
              <a:t>3</a:t>
            </a:r>
            <a:r>
              <a:rPr lang="en-US" dirty="0"/>
              <a:t> Dept. of Computer Science, Georgetown </a:t>
            </a:r>
            <a:r>
              <a:rPr lang="en-US" dirty="0" smtClean="0"/>
              <a:t>University </a:t>
            </a:r>
            <a:r>
              <a:rPr lang="en-US" baseline="30000" dirty="0" smtClean="0"/>
              <a:t>4</a:t>
            </a:r>
            <a:r>
              <a:rPr lang="en-US" dirty="0" smtClean="0"/>
              <a:t> Dept. of Computer Science, Georgetown University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SOA security for nonce-based PKE</a:t>
            </a:r>
          </a:p>
        </p:txBody>
      </p:sp>
      <p:sp>
        <p:nvSpPr>
          <p:cNvPr id="242" name="Shape 2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6888" indent="-246888" defTabSz="822959">
              <a:spcBef>
                <a:spcPts val="500"/>
              </a:spcBef>
              <a:defRPr sz="2159"/>
            </a:pPr>
            <a:r>
              <a:rPr lang="en-US" dirty="0" smtClean="0"/>
              <a:t>A message sampler </a:t>
            </a:r>
            <a:r>
              <a:rPr lang="en-US" i="1" dirty="0" smtClean="0"/>
              <a:t>M </a:t>
            </a:r>
            <a:r>
              <a:rPr lang="en-US" dirty="0" smtClean="0"/>
              <a:t>outputs a vector of messages.  We further define</a:t>
            </a:r>
          </a:p>
          <a:p>
            <a:pPr marL="342900" lvl="4" indent="-342900" defTabSz="822959">
              <a:spcBef>
                <a:spcPts val="500"/>
              </a:spcBef>
              <a:buFont typeface="Arial" charset="0"/>
              <a:buChar char="•"/>
              <a:defRPr sz="2159"/>
            </a:pPr>
            <a:r>
              <a:rPr dirty="0" smtClean="0">
                <a:solidFill>
                  <a:srgbClr val="0070C0"/>
                </a:solidFill>
              </a:rPr>
              <a:t>(</a:t>
            </a:r>
            <a:r>
              <a:rPr i="1" dirty="0" smtClean="0">
                <a:solidFill>
                  <a:srgbClr val="0070C0"/>
                </a:solidFill>
              </a:rPr>
              <a:t>μ</a:t>
            </a:r>
            <a:r>
              <a:rPr dirty="0" smtClean="0">
                <a:solidFill>
                  <a:srgbClr val="0070C0"/>
                </a:solidFill>
              </a:rPr>
              <a:t>,</a:t>
            </a:r>
            <a:r>
              <a:rPr i="1" dirty="0" smtClean="0">
                <a:solidFill>
                  <a:srgbClr val="0070C0"/>
                </a:solidFill>
              </a:rPr>
              <a:t>d</a:t>
            </a:r>
            <a:r>
              <a:rPr dirty="0">
                <a:solidFill>
                  <a:srgbClr val="0070C0"/>
                </a:solidFill>
              </a:rPr>
              <a:t>)-entropic message </a:t>
            </a:r>
            <a:r>
              <a:rPr lang="en-US" dirty="0" smtClean="0">
                <a:solidFill>
                  <a:srgbClr val="0070C0"/>
                </a:solidFill>
              </a:rPr>
              <a:t>samplers</a:t>
            </a:r>
            <a:r>
              <a:rPr dirty="0" smtClean="0"/>
              <a:t>, </a:t>
            </a:r>
            <a:r>
              <a:rPr dirty="0"/>
              <a:t>where each message has min-entropy </a:t>
            </a:r>
            <a:r>
              <a:rPr i="1" dirty="0"/>
              <a:t>μ </a:t>
            </a:r>
            <a:r>
              <a:rPr dirty="0"/>
              <a:t>conditioned on any </a:t>
            </a:r>
            <a:r>
              <a:rPr i="1" dirty="0"/>
              <a:t>d </a:t>
            </a:r>
            <a:r>
              <a:rPr dirty="0"/>
              <a:t>others </a:t>
            </a:r>
            <a:r>
              <a:rPr i="1" dirty="0"/>
              <a:t> </a:t>
            </a:r>
          </a:p>
          <a:p>
            <a:pPr marL="342900" indent="-342900" defTabSz="822959">
              <a:spcBef>
                <a:spcPts val="500"/>
              </a:spcBef>
              <a:buFont typeface="Arial" charset="0"/>
              <a:buChar char="•"/>
              <a:defRPr sz="2159"/>
            </a:pPr>
            <a:r>
              <a:rPr lang="en-US" dirty="0" smtClean="0">
                <a:solidFill>
                  <a:srgbClr val="00B050"/>
                </a:solidFill>
              </a:rPr>
              <a:t>Conditionally resampleable </a:t>
            </a:r>
            <a:r>
              <a:rPr lang="en-US" dirty="0" smtClean="0"/>
              <a:t>message samplers, where any subset of messages can be efficiently resampled conditioned on the others </a:t>
            </a:r>
            <a:endParaRPr lang="en-US" i="1" dirty="0" smtClean="0"/>
          </a:p>
          <a:p>
            <a:pPr marL="246888" indent="-246888" defTabSz="822959">
              <a:spcBef>
                <a:spcPts val="500"/>
              </a:spcBef>
              <a:defRPr sz="2159"/>
            </a:pPr>
            <a:endParaRPr i="1" dirty="0"/>
          </a:p>
          <a:p>
            <a:pPr marL="246888" indent="-246888" defTabSz="822959">
              <a:spcBef>
                <a:spcPts val="500"/>
              </a:spcBef>
              <a:defRPr sz="2159"/>
            </a:pPr>
            <a:r>
              <a:rPr lang="en-US" dirty="0" smtClean="0"/>
              <a:t>Intuition: </a:t>
            </a:r>
            <a:r>
              <a:rPr dirty="0" smtClean="0"/>
              <a:t>We test </a:t>
            </a:r>
            <a:r>
              <a:rPr dirty="0"/>
              <a:t>whether the </a:t>
            </a:r>
            <a:r>
              <a:rPr dirty="0" smtClean="0"/>
              <a:t>adversary can </a:t>
            </a:r>
            <a:r>
              <a:rPr dirty="0"/>
              <a:t>compute a function of the real messages better than a function of the messages after </a:t>
            </a:r>
            <a:r>
              <a:rPr dirty="0">
                <a:solidFill>
                  <a:srgbClr val="00B050"/>
                </a:solidFill>
              </a:rPr>
              <a:t>conditional </a:t>
            </a:r>
            <a:r>
              <a:rPr dirty="0" smtClean="0">
                <a:solidFill>
                  <a:srgbClr val="00B050"/>
                </a:solidFill>
              </a:rPr>
              <a:t>resampling</a:t>
            </a:r>
            <a:endParaRPr lang="en-US" dirty="0" smtClean="0">
              <a:solidFill>
                <a:srgbClr val="00B050"/>
              </a:solidFill>
            </a:endParaRPr>
          </a:p>
          <a:p>
            <a:pPr marL="246888" indent="-246888" defTabSz="822959">
              <a:spcBef>
                <a:spcPts val="500"/>
              </a:spcBef>
              <a:defRPr sz="2159"/>
            </a:pPr>
            <a:endParaRPr dirty="0">
              <a:solidFill>
                <a:srgbClr val="FF2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15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SOA security for nonce-based PKE</a:t>
            </a:r>
          </a:p>
        </p:txBody>
      </p:sp>
      <p:pic>
        <p:nvPicPr>
          <p:cNvPr id="267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47851" y="3714698"/>
            <a:ext cx="1285961" cy="963230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Shape 268"/>
          <p:cNvSpPr/>
          <p:nvPr/>
        </p:nvSpPr>
        <p:spPr>
          <a:xfrm>
            <a:off x="684030" y="4818379"/>
            <a:ext cx="1196241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Adversary</a:t>
            </a:r>
          </a:p>
        </p:txBody>
      </p:sp>
      <p:sp>
        <p:nvSpPr>
          <p:cNvPr id="269" name="Shape 269"/>
          <p:cNvSpPr/>
          <p:nvPr/>
        </p:nvSpPr>
        <p:spPr>
          <a:xfrm>
            <a:off x="6654592" y="4679950"/>
            <a:ext cx="1272479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Challenger</a:t>
            </a:r>
          </a:p>
        </p:txBody>
      </p:sp>
      <p:pic>
        <p:nvPicPr>
          <p:cNvPr id="276" name="pasted-ima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7833" y="3590916"/>
            <a:ext cx="968635" cy="1210793"/>
          </a:xfrm>
          <a:prstGeom prst="rect">
            <a:avLst/>
          </a:prstGeom>
          <a:ln w="12700">
            <a:miter lim="400000"/>
          </a:ln>
        </p:spPr>
      </p:pic>
      <p:sp>
        <p:nvSpPr>
          <p:cNvPr id="277" name="Shape 277"/>
          <p:cNvSpPr/>
          <p:nvPr/>
        </p:nvSpPr>
        <p:spPr>
          <a:xfrm>
            <a:off x="5667247" y="2234927"/>
            <a:ext cx="3033842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 smtClean="0"/>
              <a:t>(</a:t>
            </a:r>
            <a:r>
              <a:rPr i="1" dirty="0"/>
              <a:t>pk</a:t>
            </a:r>
            <a:r>
              <a:rPr dirty="0"/>
              <a:t>,</a:t>
            </a:r>
            <a:r>
              <a:rPr i="1" dirty="0"/>
              <a:t>sk</a:t>
            </a:r>
            <a:r>
              <a:rPr dirty="0" smtClean="0"/>
              <a:t>)</a:t>
            </a:r>
            <a:r>
              <a:rPr lang="en-US" dirty="0" smtClean="0"/>
              <a:t>←</a:t>
            </a:r>
            <a:r>
              <a:rPr lang="en-US" i="1" dirty="0" smtClean="0"/>
              <a:t>Kg; </a:t>
            </a:r>
            <a:r>
              <a:rPr i="1" dirty="0" smtClean="0"/>
              <a:t>xk</a:t>
            </a:r>
            <a:r>
              <a:rPr baseline="-5999" dirty="0" smtClean="0"/>
              <a:t>1</a:t>
            </a:r>
            <a:r>
              <a:rPr dirty="0"/>
              <a:t>,…,</a:t>
            </a:r>
            <a:r>
              <a:rPr i="1" dirty="0" smtClean="0"/>
              <a:t>xk</a:t>
            </a:r>
            <a:r>
              <a:rPr i="1" baseline="-5999" dirty="0" smtClean="0"/>
              <a:t>n</a:t>
            </a:r>
            <a:r>
              <a:rPr lang="en-US" i="1" baseline="-5999" dirty="0" smtClean="0"/>
              <a:t> </a:t>
            </a:r>
            <a:r>
              <a:rPr lang="en-US" dirty="0" smtClean="0"/>
              <a:t>←</a:t>
            </a:r>
            <a:r>
              <a:rPr lang="en-US" i="1" dirty="0" smtClean="0"/>
              <a:t>Sg</a:t>
            </a:r>
            <a:endParaRPr i="1" baseline="-5999" dirty="0"/>
          </a:p>
          <a:p>
            <a:r>
              <a:rPr i="1" dirty="0" smtClean="0"/>
              <a:t>m</a:t>
            </a:r>
            <a:r>
              <a:rPr baseline="-5999" dirty="0" smtClean="0"/>
              <a:t>1</a:t>
            </a:r>
            <a:r>
              <a:rPr dirty="0"/>
              <a:t>,…,</a:t>
            </a:r>
            <a:r>
              <a:rPr i="1" dirty="0" smtClean="0"/>
              <a:t>m</a:t>
            </a:r>
            <a:r>
              <a:rPr i="1" baseline="-5999" dirty="0" smtClean="0"/>
              <a:t>n</a:t>
            </a:r>
            <a:r>
              <a:rPr lang="en-US" i="1" baseline="-5999" dirty="0" smtClean="0"/>
              <a:t> </a:t>
            </a:r>
            <a:r>
              <a:rPr lang="en-US" dirty="0" smtClean="0"/>
              <a:t>←</a:t>
            </a:r>
            <a:r>
              <a:rPr lang="en-US" i="1" dirty="0" smtClean="0"/>
              <a:t>M</a:t>
            </a:r>
            <a:endParaRPr i="1" baseline="-5999" dirty="0"/>
          </a:p>
        </p:txBody>
      </p:sp>
      <p:grpSp>
        <p:nvGrpSpPr>
          <p:cNvPr id="2" name="Group 1"/>
          <p:cNvGrpSpPr/>
          <p:nvPr/>
        </p:nvGrpSpPr>
        <p:grpSpPr>
          <a:xfrm>
            <a:off x="2928112" y="2166121"/>
            <a:ext cx="2162321" cy="450407"/>
            <a:chOff x="2928112" y="2166121"/>
            <a:chExt cx="2162321" cy="450407"/>
          </a:xfrm>
        </p:grpSpPr>
        <p:sp>
          <p:nvSpPr>
            <p:cNvPr id="270" name="Shape 270"/>
            <p:cNvSpPr/>
            <p:nvPr/>
          </p:nvSpPr>
          <p:spPr>
            <a:xfrm flipH="1" flipV="1">
              <a:off x="2928112" y="261652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3989181" y="2166121"/>
              <a:ext cx="362544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pk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9" name="Shape 279"/>
              <p:cNvSpPr/>
              <p:nvPr/>
            </p:nvSpPr>
            <p:spPr>
              <a:xfrm>
                <a:off x="5679738" y="2864509"/>
                <a:ext cx="2397449" cy="64633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rIns="45719">
                <a:spAutoFit/>
              </a:bodyPr>
              <a:lstStyle/>
              <a:p>
                <a:r>
                  <a:rPr lang="en-US" i="1" dirty="0" smtClean="0"/>
                  <a:t>N</a:t>
                </a:r>
                <a:r>
                  <a:rPr lang="en-US" i="1" baseline="-5999" dirty="0" err="1"/>
                  <a:t>j</a:t>
                </a:r>
                <a:r>
                  <a:rPr lang="en-US" dirty="0" err="1" smtClean="0"/>
                  <a:t>←</a:t>
                </a:r>
                <a:r>
                  <a:rPr lang="en-US" i="1" dirty="0" err="1" smtClean="0"/>
                  <a:t>Ng</a:t>
                </a:r>
                <a:r>
                  <a:rPr lang="en-US" i="1" dirty="0" smtClean="0"/>
                  <a:t> </a:t>
                </a: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𝑗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∈</m:t>
                    </m:r>
                  </m:oMath>
                </a14:m>
                <a:r>
                  <a:rPr lang="en-US" i="1" baseline="-5999" dirty="0" smtClean="0"/>
                  <a:t> </a:t>
                </a:r>
                <a:r>
                  <a:rPr lang="en-US" i="1" dirty="0" smtClean="0"/>
                  <a:t>J</a:t>
                </a:r>
                <a:r>
                  <a:rPr lang="en-US" i="1" baseline="-5999" dirty="0" smtClean="0"/>
                  <a:t> </a:t>
                </a:r>
                <a:endParaRPr lang="en-US" i="1" baseline="-5999" dirty="0"/>
              </a:p>
              <a:p>
                <a:r>
                  <a:rPr lang="en-US" i="1" dirty="0" err="1" smtClean="0"/>
                  <a:t>c</a:t>
                </a:r>
                <a:r>
                  <a:rPr lang="en-US" i="1" baseline="-5999" dirty="0" err="1" smtClean="0"/>
                  <a:t>i</a:t>
                </a:r>
                <a:r>
                  <a:rPr lang="en-US" dirty="0" err="1" smtClean="0"/>
                  <a:t>←</a:t>
                </a:r>
                <a:r>
                  <a:rPr lang="en-US" i="1" dirty="0" err="1" smtClean="0"/>
                  <a:t>Enc</a:t>
                </a:r>
                <a:r>
                  <a:rPr lang="en-US" dirty="0" smtClean="0"/>
                  <a:t>(</a:t>
                </a:r>
                <a:r>
                  <a:rPr lang="en-US" i="1" dirty="0" err="1" smtClean="0"/>
                  <a:t>pk,xk</a:t>
                </a:r>
                <a:r>
                  <a:rPr lang="en-US" i="1" baseline="-25000" dirty="0" err="1" smtClean="0"/>
                  <a:t>i</a:t>
                </a:r>
                <a:r>
                  <a:rPr lang="en-US" i="1" dirty="0" err="1" smtClean="0"/>
                  <a:t>,N</a:t>
                </a:r>
                <a:r>
                  <a:rPr lang="en-US" i="1" baseline="-25000" dirty="0" err="1" smtClean="0"/>
                  <a:t>i</a:t>
                </a:r>
                <a:r>
                  <a:rPr lang="en-US" i="1" dirty="0" err="1" smtClean="0"/>
                  <a:t>,m</a:t>
                </a:r>
                <a:r>
                  <a:rPr lang="en-US" i="1" baseline="-25000" dirty="0" err="1" smtClean="0"/>
                  <a:t>i</a:t>
                </a:r>
                <a:r>
                  <a:rPr lang="en-US" i="1" dirty="0" smtClean="0"/>
                  <a:t>) </a:t>
                </a:r>
                <a:endParaRPr i="1" dirty="0"/>
              </a:p>
            </p:txBody>
          </p:sp>
        </mc:Choice>
        <mc:Fallback xmlns="">
          <p:sp>
            <p:nvSpPr>
              <p:cNvPr id="279" name="Shape 2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738" y="2864509"/>
                <a:ext cx="2397449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4071" t="-5660" r="-1272" b="-14151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2928112" y="3317070"/>
            <a:ext cx="2162321" cy="338888"/>
            <a:chOff x="2928112" y="3317070"/>
            <a:chExt cx="2162321" cy="338888"/>
          </a:xfrm>
        </p:grpSpPr>
        <p:sp>
          <p:nvSpPr>
            <p:cNvPr id="272" name="Shape 272"/>
            <p:cNvSpPr/>
            <p:nvPr/>
          </p:nvSpPr>
          <p:spPr>
            <a:xfrm flipH="1">
              <a:off x="2928112" y="365595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pic>
          <p:nvPicPr>
            <p:cNvPr id="282" name="pasted-image.pdf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3510106" y="3317070"/>
              <a:ext cx="998333" cy="279836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6" name="Group 5"/>
          <p:cNvGrpSpPr/>
          <p:nvPr/>
        </p:nvGrpSpPr>
        <p:grpSpPr>
          <a:xfrm>
            <a:off x="2928112" y="4281942"/>
            <a:ext cx="2162321" cy="412306"/>
            <a:chOff x="2928112" y="4281942"/>
            <a:chExt cx="2162321" cy="412306"/>
          </a:xfrm>
        </p:grpSpPr>
        <p:sp>
          <p:nvSpPr>
            <p:cNvPr id="274" name="Shape 274"/>
            <p:cNvSpPr/>
            <p:nvPr/>
          </p:nvSpPr>
          <p:spPr>
            <a:xfrm flipH="1">
              <a:off x="2928112" y="469424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3637326" y="4281942"/>
              <a:ext cx="916274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r>
                <a:rPr sz="2000" i="1" dirty="0"/>
                <a:t>c</a:t>
              </a:r>
              <a:r>
                <a:rPr sz="2000" baseline="-5999" dirty="0"/>
                <a:t>1</a:t>
              </a:r>
              <a:r>
                <a:rPr sz="2000" dirty="0"/>
                <a:t>,…,</a:t>
              </a:r>
              <a:r>
                <a:rPr sz="2000" i="1" dirty="0"/>
                <a:t>c</a:t>
              </a:r>
              <a:r>
                <a:rPr sz="2000" i="1" baseline="-5999" dirty="0"/>
                <a:t>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28112" y="4834898"/>
            <a:ext cx="2162321" cy="376634"/>
            <a:chOff x="2928112" y="4834898"/>
            <a:chExt cx="2162321" cy="376634"/>
          </a:xfrm>
        </p:grpSpPr>
        <p:sp>
          <p:nvSpPr>
            <p:cNvPr id="275" name="Shape 275"/>
            <p:cNvSpPr/>
            <p:nvPr/>
          </p:nvSpPr>
          <p:spPr>
            <a:xfrm>
              <a:off x="2928112" y="5211531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>
              <a:off x="3910656" y="4834898"/>
              <a:ext cx="197233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I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928112" y="3866413"/>
            <a:ext cx="2162321" cy="332695"/>
            <a:chOff x="2928112" y="3866413"/>
            <a:chExt cx="2162321" cy="332695"/>
          </a:xfrm>
        </p:grpSpPr>
        <p:sp>
          <p:nvSpPr>
            <p:cNvPr id="273" name="Shape 273"/>
            <p:cNvSpPr/>
            <p:nvPr/>
          </p:nvSpPr>
          <p:spPr>
            <a:xfrm>
              <a:off x="2928112" y="419910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pic>
          <p:nvPicPr>
            <p:cNvPr id="285" name="pasted-image.pdf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637326" y="3866413"/>
              <a:ext cx="918536" cy="308689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3" name="Group 2"/>
          <p:cNvGrpSpPr/>
          <p:nvPr/>
        </p:nvGrpSpPr>
        <p:grpSpPr>
          <a:xfrm>
            <a:off x="2928112" y="2703237"/>
            <a:ext cx="2162321" cy="416211"/>
            <a:chOff x="2928112" y="2703237"/>
            <a:chExt cx="2162321" cy="416211"/>
          </a:xfrm>
        </p:grpSpPr>
        <p:sp>
          <p:nvSpPr>
            <p:cNvPr id="271" name="Shape 271"/>
            <p:cNvSpPr/>
            <p:nvPr/>
          </p:nvSpPr>
          <p:spPr>
            <a:xfrm>
              <a:off x="2928112" y="311944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3989181" y="2703237"/>
              <a:ext cx="243779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 smtClean="0"/>
                <a:t>J</a:t>
              </a:r>
              <a:endParaRPr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28112" y="5424293"/>
            <a:ext cx="2162321" cy="357394"/>
            <a:chOff x="2928112" y="5424293"/>
            <a:chExt cx="2162321" cy="357394"/>
          </a:xfrm>
        </p:grpSpPr>
        <p:pic>
          <p:nvPicPr>
            <p:cNvPr id="287" name="pasted-image.pdf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3188637" y="5424293"/>
              <a:ext cx="1767610" cy="266946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288" name="Shape 288"/>
            <p:cNvSpPr/>
            <p:nvPr/>
          </p:nvSpPr>
          <p:spPr>
            <a:xfrm flipH="1">
              <a:off x="2928112" y="5781686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</p:grpSp>
      <p:sp>
        <p:nvSpPr>
          <p:cNvPr id="290" name="Shape 290"/>
          <p:cNvSpPr/>
          <p:nvPr/>
        </p:nvSpPr>
        <p:spPr>
          <a:xfrm>
            <a:off x="298018" y="1519790"/>
            <a:ext cx="8100934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/>
              <a:t>Fix a nonce-based </a:t>
            </a:r>
            <a:r>
              <a:rPr dirty="0" smtClean="0"/>
              <a:t>PKE</a:t>
            </a:r>
            <a:r>
              <a:rPr lang="en-US" dirty="0" smtClean="0"/>
              <a:t> </a:t>
            </a:r>
            <a:r>
              <a:rPr lang="en-US" i="1" dirty="0" smtClean="0"/>
              <a:t>NE</a:t>
            </a:r>
            <a:r>
              <a:rPr lang="en-US" dirty="0" smtClean="0"/>
              <a:t> = (</a:t>
            </a:r>
            <a:r>
              <a:rPr lang="en-US" i="1" dirty="0" smtClean="0"/>
              <a:t>Kg</a:t>
            </a:r>
            <a:r>
              <a:rPr lang="en-US" dirty="0" smtClean="0"/>
              <a:t>,</a:t>
            </a:r>
            <a:r>
              <a:rPr lang="en-US" i="1" dirty="0" smtClean="0"/>
              <a:t>Sg</a:t>
            </a:r>
            <a:r>
              <a:rPr lang="en-US" dirty="0" smtClean="0"/>
              <a:t>,</a:t>
            </a:r>
            <a:r>
              <a:rPr lang="en-US" i="1" dirty="0" smtClean="0"/>
              <a:t>Enc</a:t>
            </a:r>
            <a:r>
              <a:rPr lang="en-US" dirty="0" smtClean="0"/>
              <a:t>,</a:t>
            </a:r>
            <a:r>
              <a:rPr lang="en-US" i="1" dirty="0" smtClean="0"/>
              <a:t>Dec</a:t>
            </a:r>
            <a:r>
              <a:rPr lang="en-US" dirty="0" smtClean="0"/>
              <a:t>), conditionally resampleable</a:t>
            </a:r>
          </a:p>
          <a:p>
            <a:r>
              <a:rPr lang="en-US" dirty="0" smtClean="0"/>
              <a:t> message sampler </a:t>
            </a:r>
            <a:r>
              <a:rPr lang="en-US" i="1" dirty="0" smtClean="0"/>
              <a:t>M, </a:t>
            </a:r>
            <a:r>
              <a:rPr lang="en-US" dirty="0" smtClean="0"/>
              <a:t>high entropy nonce generator </a:t>
            </a:r>
            <a:r>
              <a:rPr lang="en-US" i="1" dirty="0" smtClean="0"/>
              <a:t>Ng, </a:t>
            </a:r>
            <a:r>
              <a:rPr lang="en-US" dirty="0" smtClean="0"/>
              <a:t>and </a:t>
            </a:r>
            <a:r>
              <a:rPr dirty="0" smtClean="0"/>
              <a:t>function </a:t>
            </a:r>
            <a:r>
              <a:rPr i="1" dirty="0"/>
              <a:t>f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28112" y="5903078"/>
            <a:ext cx="2162321" cy="415119"/>
            <a:chOff x="2928112" y="5903078"/>
            <a:chExt cx="2162321" cy="415119"/>
          </a:xfrm>
        </p:grpSpPr>
        <p:sp>
          <p:nvSpPr>
            <p:cNvPr id="289" name="Shape 289"/>
            <p:cNvSpPr/>
            <p:nvPr/>
          </p:nvSpPr>
          <p:spPr>
            <a:xfrm>
              <a:off x="2928112" y="6318196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3958980" y="5903078"/>
              <a:ext cx="226925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907021" y="5112723"/>
            <a:ext cx="4229947" cy="1583912"/>
            <a:chOff x="4907021" y="5112723"/>
            <a:chExt cx="4229947" cy="1583912"/>
          </a:xfrm>
        </p:grpSpPr>
        <p:sp>
          <p:nvSpPr>
            <p:cNvPr id="10" name="Rounded Rectangle 9"/>
            <p:cNvSpPr/>
            <p:nvPr/>
          </p:nvSpPr>
          <p:spPr>
            <a:xfrm>
              <a:off x="4907021" y="5112723"/>
              <a:ext cx="3794068" cy="1583912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292" name="Shape 292"/>
            <p:cNvSpPr/>
            <p:nvPr/>
          </p:nvSpPr>
          <p:spPr>
            <a:xfrm>
              <a:off x="4947362" y="5139617"/>
              <a:ext cx="4189606" cy="147732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r>
                <a:rPr lang="en-US" i="1" dirty="0" smtClean="0">
                  <a:solidFill>
                    <a:schemeClr val="tx1"/>
                  </a:solidFill>
                </a:rPr>
                <a:t>NE </a:t>
              </a:r>
              <a:r>
                <a:rPr lang="en-US" dirty="0" smtClean="0">
                  <a:solidFill>
                    <a:schemeClr val="tx1"/>
                  </a:solidFill>
                </a:rPr>
                <a:t>is </a:t>
              </a:r>
              <a:r>
                <a:rPr lang="en-US" dirty="0" smtClean="0">
                  <a:solidFill>
                    <a:srgbClr val="FF0000"/>
                  </a:solidFill>
                </a:rPr>
                <a:t>N-SO-CPA </a:t>
              </a:r>
              <a:r>
                <a:rPr dirty="0" smtClean="0"/>
                <a:t>if </a:t>
              </a:r>
              <a:r>
                <a:rPr i="1" dirty="0"/>
                <a:t>g=f</a:t>
              </a:r>
              <a:r>
                <a:rPr dirty="0"/>
                <a:t>(</a:t>
              </a:r>
              <a:r>
                <a:rPr i="1" dirty="0"/>
                <a:t>m</a:t>
              </a:r>
              <a:r>
                <a:rPr baseline="-5999" dirty="0"/>
                <a:t>1</a:t>
              </a:r>
              <a:r>
                <a:rPr dirty="0"/>
                <a:t>,…,</a:t>
              </a:r>
              <a:r>
                <a:rPr i="1" dirty="0"/>
                <a:t>m</a:t>
              </a:r>
              <a:r>
                <a:rPr i="1" baseline="-5999" dirty="0"/>
                <a:t>n</a:t>
              </a:r>
              <a:r>
                <a:rPr dirty="0"/>
                <a:t>)</a:t>
              </a:r>
            </a:p>
            <a:p>
              <a:r>
                <a:rPr lang="en-US" dirty="0" smtClean="0"/>
                <a:t>w</a:t>
              </a:r>
              <a:r>
                <a:rPr dirty="0" smtClean="0"/>
                <a:t>ith </a:t>
              </a:r>
              <a:r>
                <a:rPr lang="en-US" dirty="0" smtClean="0"/>
                <a:t>about the same </a:t>
              </a:r>
              <a:r>
                <a:rPr dirty="0" smtClean="0"/>
                <a:t>probability </a:t>
              </a:r>
              <a:r>
                <a:rPr lang="en-US" dirty="0" smtClean="0"/>
                <a:t>as</a:t>
              </a:r>
              <a:endParaRPr dirty="0"/>
            </a:p>
            <a:p>
              <a:r>
                <a:rPr i="1" dirty="0"/>
                <a:t>g=f</a:t>
              </a:r>
              <a:r>
                <a:rPr dirty="0"/>
                <a:t>(</a:t>
              </a:r>
              <a:r>
                <a:rPr i="1" dirty="0"/>
                <a:t>m’</a:t>
              </a:r>
              <a:r>
                <a:rPr baseline="-5999" dirty="0"/>
                <a:t>1</a:t>
              </a:r>
              <a:r>
                <a:rPr dirty="0"/>
                <a:t>,…,</a:t>
              </a:r>
              <a:r>
                <a:rPr i="1" dirty="0"/>
                <a:t>m’</a:t>
              </a:r>
              <a:r>
                <a:rPr i="1" baseline="-5999" dirty="0"/>
                <a:t>n</a:t>
              </a:r>
              <a:r>
                <a:rPr dirty="0"/>
                <a:t>) </a:t>
              </a:r>
              <a:r>
                <a:rPr dirty="0" smtClean="0"/>
                <a:t>where</a:t>
              </a:r>
              <a:r>
                <a:rPr lang="en-US" dirty="0" smtClean="0"/>
                <a:t> </a:t>
              </a:r>
              <a:r>
                <a:rPr i="1" dirty="0" smtClean="0"/>
                <a:t>m’</a:t>
              </a:r>
              <a:r>
                <a:rPr i="1" baseline="-5999" dirty="0" smtClean="0"/>
                <a:t>j </a:t>
              </a:r>
              <a:r>
                <a:rPr i="1" dirty="0"/>
                <a:t>= m</a:t>
              </a:r>
              <a:r>
                <a:rPr i="1" baseline="-5999" dirty="0"/>
                <a:t>j </a:t>
              </a:r>
              <a:r>
                <a:rPr dirty="0"/>
                <a:t>for          </a:t>
              </a:r>
              <a:endParaRPr lang="en-US" dirty="0" smtClean="0"/>
            </a:p>
            <a:p>
              <a:r>
                <a:rPr lang="en-US" dirty="0" smtClean="0"/>
                <a:t>          </a:t>
              </a:r>
              <a:r>
                <a:rPr dirty="0" smtClean="0"/>
                <a:t>and </a:t>
              </a:r>
              <a:r>
                <a:rPr dirty="0"/>
                <a:t>the </a:t>
              </a:r>
              <a:r>
                <a:rPr dirty="0" smtClean="0"/>
                <a:t>remaining</a:t>
              </a:r>
              <a:r>
                <a:rPr lang="en-US" dirty="0"/>
                <a:t> </a:t>
              </a:r>
              <a:r>
                <a:rPr dirty="0" smtClean="0"/>
                <a:t>messages </a:t>
              </a:r>
              <a:endParaRPr lang="en-US" dirty="0" smtClean="0"/>
            </a:p>
            <a:p>
              <a:r>
                <a:rPr dirty="0" smtClean="0"/>
                <a:t>are </a:t>
              </a:r>
              <a:r>
                <a:rPr dirty="0">
                  <a:solidFill>
                    <a:srgbClr val="00B050"/>
                  </a:solidFill>
                </a:rPr>
                <a:t>conditionally resampled </a:t>
              </a:r>
            </a:p>
          </p:txBody>
        </p:sp>
        <p:pic>
          <p:nvPicPr>
            <p:cNvPr id="293" name="pasted-image.pdf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5090433" y="6098180"/>
              <a:ext cx="525727" cy="193127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16" name="Group 15"/>
          <p:cNvGrpSpPr/>
          <p:nvPr/>
        </p:nvGrpSpPr>
        <p:grpSpPr>
          <a:xfrm>
            <a:off x="322018" y="4206846"/>
            <a:ext cx="3545442" cy="1687887"/>
            <a:chOff x="322018" y="4206846"/>
            <a:chExt cx="3545442" cy="1687887"/>
          </a:xfrm>
        </p:grpSpPr>
        <p:sp>
          <p:nvSpPr>
            <p:cNvPr id="14" name="Right Arrow 13"/>
            <p:cNvSpPr/>
            <p:nvPr/>
          </p:nvSpPr>
          <p:spPr>
            <a:xfrm>
              <a:off x="2565600" y="4764238"/>
              <a:ext cx="1301860" cy="502920"/>
            </a:xfrm>
            <a:prstGeom prst="rightArrow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322018" y="4206846"/>
              <a:ext cx="2243582" cy="1687887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r>
                <a:rPr lang="en-US" dirty="0" smtClean="0"/>
                <a:t>If </a:t>
              </a:r>
              <a:r>
                <a:rPr lang="en-US" i="1" dirty="0" smtClean="0"/>
                <a:t>M is </a:t>
              </a:r>
              <a:r>
                <a:rPr lang="en-US" dirty="0">
                  <a:solidFill>
                    <a:srgbClr val="0070C0"/>
                  </a:solidFill>
                </a:rPr>
                <a:t>(</a:t>
              </a:r>
              <a:r>
                <a:rPr lang="en-US" i="1" dirty="0" err="1">
                  <a:solidFill>
                    <a:srgbClr val="0070C0"/>
                  </a:solidFill>
                </a:rPr>
                <a:t>μ</a:t>
              </a:r>
              <a:r>
                <a:rPr lang="en-US" dirty="0" err="1">
                  <a:solidFill>
                    <a:srgbClr val="0070C0"/>
                  </a:solidFill>
                </a:rPr>
                <a:t>,</a:t>
              </a:r>
              <a:r>
                <a:rPr lang="en-US" i="1" dirty="0" err="1">
                  <a:solidFill>
                    <a:srgbClr val="0070C0"/>
                  </a:solidFill>
                </a:rPr>
                <a:t>d</a:t>
              </a:r>
              <a:r>
                <a:rPr lang="en-US" dirty="0">
                  <a:solidFill>
                    <a:srgbClr val="0070C0"/>
                  </a:solidFill>
                </a:rPr>
                <a:t>)-entropic</a:t>
              </a:r>
              <a:r>
                <a:rPr lang="en-US" i="1" dirty="0" smtClean="0"/>
                <a:t> </a:t>
              </a:r>
              <a:r>
                <a:rPr lang="en-US" dirty="0" smtClean="0"/>
                <a:t>then require</a:t>
              </a:r>
              <a:r>
                <a:rPr lang="en-US" i="1" dirty="0" smtClean="0"/>
                <a:t> |I| </a:t>
              </a:r>
              <a:r>
                <a:rPr lang="en-US" dirty="0" smtClean="0"/>
                <a:t>at most d</a:t>
              </a:r>
              <a:endParaRPr kumimoji="0" lang="en-US" sz="1800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entury Schoolbook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" grpId="0" animBg="1"/>
      <p:bldP spid="2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smtClean="0"/>
              <a:t>Construction</a:t>
            </a:r>
            <a:r>
              <a:rPr lang="en-US" dirty="0" smtClean="0"/>
              <a:t> NE</a:t>
            </a:r>
            <a:r>
              <a:rPr lang="en-US" baseline="-25000" dirty="0" smtClean="0"/>
              <a:t>1</a:t>
            </a:r>
            <a:endParaRPr baseline="-25000" dirty="0"/>
          </a:p>
        </p:txBody>
      </p:sp>
      <p:sp>
        <p:nvSpPr>
          <p:cNvPr id="296" name="Shape 296"/>
          <p:cNvSpPr>
            <a:spLocks noGrp="1"/>
          </p:cNvSpPr>
          <p:nvPr>
            <p:ph type="body" idx="1"/>
          </p:nvPr>
        </p:nvSpPr>
        <p:spPr>
          <a:xfrm>
            <a:off x="457200" y="1611062"/>
            <a:ext cx="7467600" cy="487375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[BT’16]</a:t>
            </a:r>
            <a:r>
              <a:rPr dirty="0" smtClean="0"/>
              <a:t>: </a:t>
            </a:r>
            <a:r>
              <a:rPr dirty="0"/>
              <a:t>Encrypt with an underlying randomized PKE scheme </a:t>
            </a:r>
            <a:r>
              <a:rPr lang="en-US" dirty="0" smtClean="0"/>
              <a:t>using </a:t>
            </a:r>
            <a:r>
              <a:rPr dirty="0" smtClean="0">
                <a:solidFill>
                  <a:srgbClr val="FF0000"/>
                </a:solidFill>
              </a:rPr>
              <a:t>“synthetic</a:t>
            </a:r>
            <a:r>
              <a:rPr dirty="0">
                <a:solidFill>
                  <a:srgbClr val="FF0000"/>
                </a:solidFill>
              </a:rPr>
              <a:t>” coins </a:t>
            </a:r>
            <a:r>
              <a:rPr i="1" dirty="0">
                <a:solidFill>
                  <a:srgbClr val="FF0000"/>
                </a:solidFill>
              </a:rPr>
              <a:t>H</a:t>
            </a:r>
            <a:r>
              <a:rPr dirty="0">
                <a:solidFill>
                  <a:srgbClr val="FF0000"/>
                </a:solidFill>
              </a:rPr>
              <a:t>(</a:t>
            </a:r>
            <a:r>
              <a:rPr i="1" dirty="0">
                <a:solidFill>
                  <a:srgbClr val="FF0000"/>
                </a:solidFill>
              </a:rPr>
              <a:t>xk</a:t>
            </a:r>
            <a:r>
              <a:rPr dirty="0">
                <a:solidFill>
                  <a:srgbClr val="FF0000"/>
                </a:solidFill>
              </a:rPr>
              <a:t>,</a:t>
            </a:r>
            <a:r>
              <a:rPr i="1" dirty="0">
                <a:solidFill>
                  <a:srgbClr val="FF0000"/>
                </a:solidFill>
              </a:rPr>
              <a:t>N</a:t>
            </a:r>
            <a:r>
              <a:rPr dirty="0">
                <a:solidFill>
                  <a:srgbClr val="FF0000"/>
                </a:solidFill>
              </a:rPr>
              <a:t>,</a:t>
            </a:r>
            <a:r>
              <a:rPr i="1" dirty="0">
                <a:solidFill>
                  <a:srgbClr val="FF0000"/>
                </a:solidFill>
              </a:rPr>
              <a:t>m</a:t>
            </a:r>
            <a:r>
              <a:rPr dirty="0">
                <a:solidFill>
                  <a:srgbClr val="FF0000"/>
                </a:solidFill>
              </a:rPr>
              <a:t>) </a:t>
            </a:r>
            <a:r>
              <a:rPr dirty="0"/>
              <a:t>where </a:t>
            </a:r>
            <a:r>
              <a:rPr i="1" dirty="0"/>
              <a:t>H </a:t>
            </a:r>
            <a:r>
              <a:rPr dirty="0"/>
              <a:t>is a hash function</a:t>
            </a:r>
          </a:p>
          <a:p>
            <a:endParaRPr dirty="0"/>
          </a:p>
          <a:p>
            <a:r>
              <a:rPr dirty="0"/>
              <a:t>Our </a:t>
            </a:r>
            <a:r>
              <a:rPr dirty="0" smtClean="0"/>
              <a:t>construction</a:t>
            </a:r>
            <a:r>
              <a:rPr lang="en-US" dirty="0" smtClean="0"/>
              <a:t> NE</a:t>
            </a:r>
            <a:r>
              <a:rPr lang="en-US" baseline="-25000" dirty="0" smtClean="0"/>
              <a:t>1</a:t>
            </a:r>
            <a:r>
              <a:rPr dirty="0" smtClean="0"/>
              <a:t>: </a:t>
            </a:r>
            <a:r>
              <a:rPr dirty="0"/>
              <a:t>Use </a:t>
            </a:r>
            <a:r>
              <a:rPr lang="en-US" dirty="0" smtClean="0"/>
              <a:t>the</a:t>
            </a:r>
            <a:r>
              <a:rPr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same</a:t>
            </a:r>
            <a:r>
              <a:rPr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approach</a:t>
            </a:r>
            <a:r>
              <a:rPr dirty="0" smtClean="0"/>
              <a:t> </a:t>
            </a:r>
            <a:r>
              <a:rPr lang="en-US" dirty="0" smtClean="0"/>
              <a:t>as [BT’16],</a:t>
            </a:r>
            <a:r>
              <a:rPr dirty="0" smtClean="0"/>
              <a:t> </a:t>
            </a:r>
            <a:r>
              <a:rPr lang="en-US" dirty="0"/>
              <a:t>but with an underlying randomized encryption scheme </a:t>
            </a:r>
            <a:r>
              <a:rPr dirty="0" smtClean="0"/>
              <a:t>based </a:t>
            </a:r>
            <a:r>
              <a:rPr dirty="0"/>
              <a:t>on </a:t>
            </a:r>
            <a:r>
              <a:rPr dirty="0">
                <a:solidFill>
                  <a:srgbClr val="0070C0"/>
                </a:solidFill>
              </a:rPr>
              <a:t>lossy trapdoor </a:t>
            </a:r>
            <a:r>
              <a:rPr dirty="0" smtClean="0">
                <a:solidFill>
                  <a:srgbClr val="0070C0"/>
                </a:solidFill>
              </a:rPr>
              <a:t>functions</a:t>
            </a:r>
            <a:r>
              <a:rPr lang="en-US" dirty="0" smtClean="0"/>
              <a:t> [PW’08].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Lossy</a:t>
            </a:r>
            <a:r>
              <a:rPr lang="en-US" dirty="0" smtClean="0"/>
              <a:t> trapdoor functions [PW’08]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trapdoor function </a:t>
            </a:r>
            <a:r>
              <a:rPr lang="en-US" i="1" dirty="0" smtClean="0"/>
              <a:t>LTDF </a:t>
            </a:r>
            <a:r>
              <a:rPr lang="en-US" dirty="0" smtClean="0"/>
              <a:t>= (</a:t>
            </a:r>
            <a:r>
              <a:rPr lang="en-US" i="1" dirty="0" smtClean="0"/>
              <a:t>K</a:t>
            </a:r>
            <a:r>
              <a:rPr lang="en-US" dirty="0" smtClean="0"/>
              <a:t>,</a:t>
            </a:r>
            <a:r>
              <a:rPr lang="en-US" i="1" dirty="0" smtClean="0"/>
              <a:t>K</a:t>
            </a:r>
            <a:r>
              <a:rPr lang="en-US" dirty="0" smtClean="0"/>
              <a:t>’,</a:t>
            </a:r>
            <a:r>
              <a:rPr lang="en-US" i="1" dirty="0" err="1" smtClean="0"/>
              <a:t>Eval,Inv</a:t>
            </a:r>
            <a:r>
              <a:rPr lang="en-US" dirty="0" smtClean="0"/>
              <a:t>) with </a:t>
            </a:r>
            <a:r>
              <a:rPr lang="en-US" dirty="0" smtClean="0">
                <a:solidFill>
                  <a:srgbClr val="0070C0"/>
                </a:solidFill>
              </a:rPr>
              <a:t>two key generation modes </a:t>
            </a:r>
            <a:r>
              <a:rPr lang="en-US" dirty="0" smtClean="0"/>
              <a:t>such that</a:t>
            </a:r>
          </a:p>
          <a:p>
            <a:pPr marL="342900" lvl="4" indent="-342900">
              <a:buFont typeface="Arial" charset="0"/>
              <a:buChar char="•"/>
            </a:pPr>
            <a:r>
              <a:rPr lang="en-US" i="1" dirty="0" smtClean="0"/>
              <a:t>K </a:t>
            </a:r>
            <a:r>
              <a:rPr lang="en-US" dirty="0" smtClean="0"/>
              <a:t>outputs (</a:t>
            </a:r>
            <a:r>
              <a:rPr lang="en-US" i="1" dirty="0" err="1" smtClean="0"/>
              <a:t>ek</a:t>
            </a:r>
            <a:r>
              <a:rPr lang="en-US" dirty="0" err="1" smtClean="0"/>
              <a:t>,</a:t>
            </a:r>
            <a:r>
              <a:rPr lang="en-US" i="1" dirty="0" err="1" smtClean="0"/>
              <a:t>td</a:t>
            </a:r>
            <a:r>
              <a:rPr lang="en-US" dirty="0" smtClean="0"/>
              <a:t>) such that </a:t>
            </a:r>
            <a:r>
              <a:rPr lang="en-US" i="1" dirty="0" err="1" smtClean="0"/>
              <a:t>Eval</a:t>
            </a:r>
            <a:r>
              <a:rPr lang="en-US" dirty="0" smtClean="0"/>
              <a:t>(</a:t>
            </a:r>
            <a:r>
              <a:rPr lang="en-US" i="1" dirty="0" err="1" smtClean="0"/>
              <a:t>ek</a:t>
            </a:r>
            <a:r>
              <a:rPr lang="en-US" dirty="0" smtClean="0"/>
              <a:t>,.) is </a:t>
            </a:r>
            <a:r>
              <a:rPr lang="en-US" dirty="0" smtClean="0">
                <a:solidFill>
                  <a:srgbClr val="00B050"/>
                </a:solidFill>
              </a:rPr>
              <a:t>injective</a:t>
            </a:r>
            <a:r>
              <a:rPr lang="en-US" dirty="0" smtClean="0"/>
              <a:t> and </a:t>
            </a:r>
            <a:r>
              <a:rPr lang="en-US" i="1" dirty="0" err="1" smtClean="0"/>
              <a:t>Inv</a:t>
            </a:r>
            <a:r>
              <a:rPr lang="en-US" dirty="0" smtClean="0"/>
              <a:t>(</a:t>
            </a:r>
            <a:r>
              <a:rPr lang="en-US" i="1" dirty="0" smtClean="0"/>
              <a:t>td,.</a:t>
            </a:r>
            <a:r>
              <a:rPr lang="en-US" dirty="0" smtClean="0"/>
              <a:t>) is its inverse</a:t>
            </a:r>
          </a:p>
          <a:p>
            <a:pPr marL="342900" lvl="4" indent="-342900">
              <a:buFont typeface="Arial" charset="0"/>
              <a:buChar char="•"/>
            </a:pPr>
            <a:r>
              <a:rPr lang="en-US" i="1" dirty="0" smtClean="0"/>
              <a:t>K</a:t>
            </a:r>
            <a:r>
              <a:rPr lang="en-US" dirty="0" smtClean="0"/>
              <a:t>’ outputs </a:t>
            </a:r>
            <a:r>
              <a:rPr lang="en-US" i="1" dirty="0" err="1" smtClean="0"/>
              <a:t>ek</a:t>
            </a:r>
            <a:r>
              <a:rPr lang="en-US" dirty="0" smtClean="0"/>
              <a:t>’ such that </a:t>
            </a:r>
            <a:r>
              <a:rPr lang="en-US" i="1" dirty="0" err="1" smtClean="0"/>
              <a:t>Eval</a:t>
            </a:r>
            <a:r>
              <a:rPr lang="en-US" dirty="0" smtClean="0"/>
              <a:t>(</a:t>
            </a:r>
            <a:r>
              <a:rPr lang="en-US" i="1" dirty="0" err="1" smtClean="0"/>
              <a:t>ek</a:t>
            </a:r>
            <a:r>
              <a:rPr lang="en-US" i="1" dirty="0" smtClean="0"/>
              <a:t>,.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FF0000"/>
                </a:solidFill>
              </a:rPr>
              <a:t>is many-to-one</a:t>
            </a:r>
          </a:p>
          <a:p>
            <a:pPr marL="342900" lvl="4" indent="-342900">
              <a:buFont typeface="Arial" charset="0"/>
              <a:buChar char="•"/>
            </a:pPr>
            <a:endParaRPr lang="en-US" dirty="0">
              <a:solidFill>
                <a:srgbClr val="FF0000"/>
              </a:solidFill>
            </a:endParaRPr>
          </a:p>
          <a:p>
            <a:pPr marL="0" lvl="4" indent="0"/>
            <a:r>
              <a:rPr lang="en-US" dirty="0" smtClean="0">
                <a:solidFill>
                  <a:schemeClr val="tx1"/>
                </a:solidFill>
              </a:rPr>
              <a:t>In particular, </a:t>
            </a:r>
            <a:r>
              <a:rPr lang="en-US" dirty="0" smtClean="0">
                <a:solidFill>
                  <a:srgbClr val="7030A0"/>
                </a:solidFill>
              </a:rPr>
              <a:t>RSA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Rabin </a:t>
            </a:r>
            <a:r>
              <a:rPr lang="en-US" dirty="0" smtClean="0">
                <a:solidFill>
                  <a:schemeClr val="tx1"/>
                </a:solidFill>
              </a:rPr>
              <a:t>are </a:t>
            </a:r>
            <a:r>
              <a:rPr lang="en-US" dirty="0" err="1" smtClean="0">
                <a:solidFill>
                  <a:schemeClr val="tx1"/>
                </a:solidFill>
              </a:rPr>
              <a:t>lossy</a:t>
            </a:r>
            <a:r>
              <a:rPr lang="en-US" dirty="0" smtClean="0">
                <a:solidFill>
                  <a:schemeClr val="tx1"/>
                </a:solidFill>
              </a:rPr>
              <a:t> under appropriate assumptions [KOS’10,S’14]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161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smtClean="0"/>
              <a:t>Construction</a:t>
            </a:r>
            <a:r>
              <a:rPr lang="en-US" dirty="0" smtClean="0"/>
              <a:t> </a:t>
            </a:r>
            <a:r>
              <a:rPr lang="en-US" dirty="0"/>
              <a:t>NE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03" name="Shape 30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Uses </a:t>
            </a:r>
            <a:r>
              <a:rPr lang="en-US" i="1" dirty="0" smtClean="0"/>
              <a:t>LTDF</a:t>
            </a:r>
            <a:r>
              <a:rPr lang="en-US" dirty="0" smtClean="0"/>
              <a:t> = (</a:t>
            </a:r>
            <a:r>
              <a:rPr lang="en-US" i="1" dirty="0" smtClean="0"/>
              <a:t>K</a:t>
            </a:r>
            <a:r>
              <a:rPr lang="en-US" dirty="0" smtClean="0"/>
              <a:t>,</a:t>
            </a:r>
            <a:r>
              <a:rPr lang="en-US" i="1" dirty="0" smtClean="0"/>
              <a:t>K</a:t>
            </a:r>
            <a:r>
              <a:rPr lang="en-US" dirty="0" smtClean="0"/>
              <a:t>’,</a:t>
            </a:r>
            <a:r>
              <a:rPr lang="en-US" i="1" dirty="0" err="1" smtClean="0"/>
              <a:t>Eval</a:t>
            </a:r>
            <a:r>
              <a:rPr lang="en-US" dirty="0" err="1" smtClean="0"/>
              <a:t>,</a:t>
            </a:r>
            <a:r>
              <a:rPr lang="en-US" i="1" dirty="0" err="1" smtClean="0"/>
              <a:t>Inv</a:t>
            </a:r>
            <a:r>
              <a:rPr lang="en-US" dirty="0" smtClean="0"/>
              <a:t>) and hash functions </a:t>
            </a:r>
            <a:r>
              <a:rPr lang="en-US" i="1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H</a:t>
            </a:r>
            <a:r>
              <a:rPr lang="en-US" baseline="-25000" dirty="0" smtClean="0"/>
              <a:t>2</a:t>
            </a:r>
            <a:r>
              <a:rPr lang="en-US" i="1" dirty="0" smtClean="0"/>
              <a:t>. </a:t>
            </a:r>
            <a:r>
              <a:rPr lang="en-US" dirty="0" smtClean="0"/>
              <a:t>Define </a:t>
            </a:r>
            <a:r>
              <a:rPr lang="en-US" i="1" dirty="0" smtClean="0"/>
              <a:t>NE</a:t>
            </a:r>
            <a:r>
              <a:rPr lang="en-US" baseline="-25000" dirty="0" smtClean="0"/>
              <a:t>1</a:t>
            </a:r>
            <a:r>
              <a:rPr lang="en-US" dirty="0" smtClean="0"/>
              <a:t>=(</a:t>
            </a:r>
            <a:r>
              <a:rPr lang="en-US" i="1" dirty="0" err="1" smtClean="0"/>
              <a:t>Kg</a:t>
            </a:r>
            <a:r>
              <a:rPr lang="en-US" dirty="0" err="1" smtClean="0"/>
              <a:t>,</a:t>
            </a:r>
            <a:r>
              <a:rPr lang="en-US" i="1" dirty="0" err="1" smtClean="0"/>
              <a:t>Sg,Enc,Dec</a:t>
            </a:r>
            <a:r>
              <a:rPr lang="en-US" dirty="0" smtClean="0"/>
              <a:t>) via</a:t>
            </a:r>
            <a:endParaRPr baseline="-25000" dirty="0"/>
          </a:p>
        </p:txBody>
      </p:sp>
      <p:sp>
        <p:nvSpPr>
          <p:cNvPr id="311" name="Shape 311"/>
          <p:cNvSpPr/>
          <p:nvPr/>
        </p:nvSpPr>
        <p:spPr>
          <a:xfrm>
            <a:off x="457200" y="4518864"/>
            <a:ext cx="7467600" cy="4873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274320" indent="-274320" defTabSz="914400">
              <a:spcBef>
                <a:spcPts val="600"/>
              </a:spcBef>
              <a:defRPr sz="2400"/>
            </a:pPr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1600200" y="2541494"/>
            <a:ext cx="5015753" cy="3617259"/>
            <a:chOff x="1600200" y="2541494"/>
            <a:chExt cx="5015753" cy="3617259"/>
          </a:xfrm>
        </p:grpSpPr>
        <p:sp>
          <p:nvSpPr>
            <p:cNvPr id="5" name="Rounded Rectangle 4"/>
            <p:cNvSpPr/>
            <p:nvPr/>
          </p:nvSpPr>
          <p:spPr>
            <a:xfrm>
              <a:off x="1600200" y="2541494"/>
              <a:ext cx="5015753" cy="3617259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2191873" y="2848609"/>
              <a:ext cx="1721222" cy="1021554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i="1" dirty="0" smtClean="0"/>
                <a:t>Kg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(</a:t>
              </a:r>
              <a:r>
                <a:rPr lang="en-US" i="1" dirty="0" err="1" smtClean="0"/>
                <a:t>ek</a:t>
              </a:r>
              <a:r>
                <a:rPr lang="en-US" dirty="0" err="1" smtClean="0"/>
                <a:t>,</a:t>
              </a:r>
              <a:r>
                <a:rPr lang="en-US" i="1" dirty="0" err="1" smtClean="0"/>
                <a:t>td</a:t>
              </a:r>
              <a:r>
                <a:rPr lang="en-US" dirty="0" smtClean="0"/>
                <a:t>)</a:t>
              </a:r>
              <a:r>
                <a:rPr lang="en-US" dirty="0"/>
                <a:t> </a:t>
              </a:r>
              <a:r>
                <a:rPr lang="en-US" dirty="0" smtClean="0"/>
                <a:t>←</a:t>
              </a:r>
              <a:r>
                <a:rPr lang="en-US" i="1" dirty="0"/>
                <a:t>K</a:t>
              </a:r>
              <a:endParaRPr lang="en-US" i="1" dirty="0" smtClean="0"/>
            </a:p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Return (</a:t>
              </a:r>
              <a:r>
                <a:rPr lang="en-US" i="1" dirty="0" err="1" smtClean="0"/>
                <a:t>ek,td</a:t>
              </a:r>
              <a:r>
                <a:rPr lang="en-US" dirty="0" smtClean="0"/>
                <a:t>)</a:t>
              </a:r>
              <a:endParaRPr kumimoji="0" lang="en-US" sz="1800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entury Schoolbook"/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4657165" y="2848609"/>
            <a:ext cx="1353671" cy="1021554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i="1" dirty="0" err="1"/>
              <a:t>S</a:t>
            </a:r>
            <a:r>
              <a:rPr lang="en-US" i="1" dirty="0" err="1" smtClean="0"/>
              <a:t>g</a:t>
            </a:r>
            <a:r>
              <a:rPr lang="en-US" dirty="0" smtClean="0"/>
              <a:t>:</a:t>
            </a:r>
          </a:p>
          <a:p>
            <a:r>
              <a:rPr lang="en-US" i="1" dirty="0" err="1" smtClean="0"/>
              <a:t>xk</a:t>
            </a:r>
            <a:r>
              <a:rPr lang="en-US" dirty="0" smtClean="0"/>
              <a:t> ←{0,1}</a:t>
            </a:r>
            <a:r>
              <a:rPr lang="en-US" i="1" baseline="30000" dirty="0" smtClean="0"/>
              <a:t>k</a:t>
            </a:r>
            <a:endParaRPr lang="en-US" dirty="0" smtClean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Return </a:t>
            </a:r>
            <a:r>
              <a:rPr lang="en-US" i="1" dirty="0" err="1" smtClean="0"/>
              <a:t>xk</a:t>
            </a:r>
            <a:endParaRPr kumimoji="0" lang="en-US" sz="18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entury Schoolbook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097742" y="4179661"/>
            <a:ext cx="1909483" cy="1634488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i="1" dirty="0" err="1" smtClean="0"/>
              <a:t>Enc</a:t>
            </a:r>
            <a:r>
              <a:rPr lang="en-US" dirty="0" smtClean="0"/>
              <a:t>(</a:t>
            </a:r>
            <a:r>
              <a:rPr lang="en-US" i="1" dirty="0" err="1" smtClean="0"/>
              <a:t>xk</a:t>
            </a:r>
            <a:r>
              <a:rPr lang="en-US" dirty="0" err="1" smtClean="0"/>
              <a:t>,</a:t>
            </a:r>
            <a:r>
              <a:rPr lang="en-US" i="1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</a:t>
            </a:r>
          </a:p>
          <a:p>
            <a:r>
              <a:rPr lang="en-US" i="1" dirty="0" smtClean="0"/>
              <a:t>r </a:t>
            </a:r>
            <a:r>
              <a:rPr lang="en-US" dirty="0" smtClean="0"/>
              <a:t>←</a:t>
            </a:r>
            <a:r>
              <a:rPr lang="en-US" i="1" baseline="-25000" dirty="0" smtClean="0"/>
              <a:t> </a:t>
            </a:r>
            <a:r>
              <a:rPr lang="en-US" i="1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err="1" smtClean="0"/>
              <a:t>xk</a:t>
            </a:r>
            <a:r>
              <a:rPr lang="en-US" dirty="0" err="1" smtClean="0"/>
              <a:t>,</a:t>
            </a:r>
            <a:r>
              <a:rPr lang="en-US" i="1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y</a:t>
            </a:r>
            <a:r>
              <a:rPr lang="en-US" dirty="0"/>
              <a:t> ← </a:t>
            </a:r>
            <a:r>
              <a:rPr lang="en-US" i="1" dirty="0" err="1" smtClean="0"/>
              <a:t>Eval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</a:p>
          <a:p>
            <a:r>
              <a:rPr lang="en-US" dirty="0" smtClean="0"/>
              <a:t>c</a:t>
            </a:r>
            <a:r>
              <a:rPr lang="en-US" dirty="0"/>
              <a:t> </a:t>
            </a:r>
            <a:r>
              <a:rPr lang="en-US" dirty="0" smtClean="0"/>
              <a:t>← </a:t>
            </a:r>
            <a:r>
              <a:rPr lang="en-US" i="1" dirty="0"/>
              <a:t>m</a:t>
            </a:r>
            <a:r>
              <a:rPr lang="en-US" i="1" baseline="-25000" dirty="0" smtClean="0"/>
              <a:t> </a:t>
            </a:r>
            <a:r>
              <a:rPr lang="en-US" i="1" dirty="0" smtClean="0"/>
              <a:t>+ H</a:t>
            </a:r>
            <a:r>
              <a:rPr lang="en-US" baseline="-25000" dirty="0" smtClean="0"/>
              <a:t>2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endParaRPr lang="en-US" i="1" baseline="-25000" dirty="0" smtClean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Return (</a:t>
            </a:r>
            <a:r>
              <a:rPr lang="en-US" i="1" dirty="0" err="1" smtClean="0"/>
              <a:t>y,c</a:t>
            </a:r>
            <a:r>
              <a:rPr lang="en-US" dirty="0" smtClean="0"/>
              <a:t>)</a:t>
            </a:r>
            <a:endParaRPr kumimoji="0" lang="en-US" sz="1800" b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entury Schoolbook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379259" y="4332894"/>
            <a:ext cx="1739154" cy="1328021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i="1" dirty="0" smtClean="0"/>
              <a:t>Dec</a:t>
            </a:r>
            <a:r>
              <a:rPr lang="en-US" dirty="0" smtClean="0"/>
              <a:t>(</a:t>
            </a:r>
            <a:r>
              <a:rPr lang="en-US" i="1" dirty="0" smtClean="0"/>
              <a:t>td</a:t>
            </a:r>
            <a:r>
              <a:rPr lang="en-US" dirty="0" smtClean="0"/>
              <a:t>,(</a:t>
            </a:r>
            <a:r>
              <a:rPr lang="en-US" i="1" dirty="0" err="1" smtClean="0"/>
              <a:t>y</a:t>
            </a:r>
            <a:r>
              <a:rPr lang="en-US" dirty="0" err="1" smtClean="0"/>
              <a:t>,</a:t>
            </a:r>
            <a:r>
              <a:rPr lang="en-US" i="1" dirty="0" err="1" smtClean="0"/>
              <a:t>c</a:t>
            </a:r>
            <a:r>
              <a:rPr lang="en-US" dirty="0" smtClean="0"/>
              <a:t>)):</a:t>
            </a:r>
          </a:p>
          <a:p>
            <a:r>
              <a:rPr lang="en-US" i="1" dirty="0" smtClean="0"/>
              <a:t>r </a:t>
            </a:r>
            <a:r>
              <a:rPr lang="en-US" dirty="0" smtClean="0"/>
              <a:t>←</a:t>
            </a:r>
            <a:r>
              <a:rPr lang="en-US" i="1" baseline="-25000" dirty="0" smtClean="0"/>
              <a:t> </a:t>
            </a:r>
            <a:r>
              <a:rPr lang="en-US" i="1" dirty="0" err="1" smtClean="0"/>
              <a:t>Inv</a:t>
            </a:r>
            <a:r>
              <a:rPr lang="en-US" dirty="0" smtClean="0"/>
              <a:t>(</a:t>
            </a:r>
            <a:r>
              <a:rPr lang="en-US" i="1" dirty="0"/>
              <a:t>y</a:t>
            </a:r>
            <a:r>
              <a:rPr lang="en-US" dirty="0" smtClean="0"/>
              <a:t>)</a:t>
            </a:r>
          </a:p>
          <a:p>
            <a:r>
              <a:rPr lang="en-US" i="1" dirty="0"/>
              <a:t>m</a:t>
            </a:r>
            <a:r>
              <a:rPr lang="en-US" dirty="0" smtClean="0"/>
              <a:t> </a:t>
            </a:r>
            <a:r>
              <a:rPr lang="en-US" dirty="0"/>
              <a:t>← </a:t>
            </a:r>
            <a:r>
              <a:rPr lang="en-US" i="1" dirty="0"/>
              <a:t>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</a:t>
            </a:r>
            <a:r>
              <a:rPr lang="en-US" i="1" dirty="0"/>
              <a:t> </a:t>
            </a:r>
            <a:r>
              <a:rPr lang="en-US" i="1" dirty="0" smtClean="0"/>
              <a:t>+ c  </a:t>
            </a:r>
            <a:endParaRPr lang="en-US" i="1" baseline="-25000" dirty="0" smtClean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Return </a:t>
            </a:r>
            <a:r>
              <a:rPr lang="en-US" i="1" dirty="0" smtClean="0"/>
              <a:t>m</a:t>
            </a:r>
            <a:endParaRPr kumimoji="0" lang="en-US" sz="18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entury Schoolbook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NE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Theorem</a:t>
            </a:r>
            <a:r>
              <a:rPr lang="en-US" dirty="0" smtClean="0"/>
              <a:t>.  NE</a:t>
            </a:r>
            <a:r>
              <a:rPr lang="en-US" baseline="-25000" dirty="0" smtClean="0"/>
              <a:t>1</a:t>
            </a:r>
            <a:r>
              <a:rPr lang="en-US" dirty="0" smtClean="0"/>
              <a:t> is N-SO-CPA secure in the </a:t>
            </a:r>
            <a:r>
              <a:rPr lang="en-US" dirty="0" smtClean="0">
                <a:solidFill>
                  <a:srgbClr val="7030A0"/>
                </a:solidFill>
              </a:rPr>
              <a:t>non-programmable random oracle model.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/>
              <a:t>Proof intuition: Switch to </a:t>
            </a:r>
            <a:r>
              <a:rPr lang="en-US" dirty="0" err="1" smtClean="0"/>
              <a:t>lossy</a:t>
            </a:r>
            <a:r>
              <a:rPr lang="en-US" dirty="0" smtClean="0"/>
              <a:t> key generation, then it’s </a:t>
            </a:r>
            <a:r>
              <a:rPr lang="en-US" dirty="0" smtClean="0">
                <a:solidFill>
                  <a:srgbClr val="FF0000"/>
                </a:solidFill>
              </a:rPr>
              <a:t>unlikely the adversary will query any </a:t>
            </a:r>
            <a:r>
              <a:rPr lang="en-US" i="1" dirty="0" smtClean="0">
                <a:solidFill>
                  <a:srgbClr val="FF0000"/>
                </a:solidFill>
              </a:rPr>
              <a:t>r </a:t>
            </a:r>
            <a:r>
              <a:rPr lang="en-US" dirty="0" smtClean="0">
                <a:solidFill>
                  <a:srgbClr val="FF0000"/>
                </a:solidFill>
              </a:rPr>
              <a:t>value </a:t>
            </a:r>
            <a:r>
              <a:rPr lang="en-US" dirty="0" smtClean="0"/>
              <a:t>underlying the </a:t>
            </a:r>
            <a:r>
              <a:rPr lang="en-US" dirty="0" err="1" smtClean="0"/>
              <a:t>ciphertexts</a:t>
            </a:r>
            <a:r>
              <a:rPr lang="en-US" dirty="0" smtClean="0"/>
              <a:t>, thus </a:t>
            </a:r>
            <a:r>
              <a:rPr lang="en-US" dirty="0" smtClean="0">
                <a:solidFill>
                  <a:srgbClr val="0070C0"/>
                </a:solidFill>
              </a:rPr>
              <a:t>“corrupted” indices </a:t>
            </a:r>
            <a:r>
              <a:rPr lang="en-US" i="1" dirty="0" smtClean="0">
                <a:solidFill>
                  <a:srgbClr val="0070C0"/>
                </a:solidFill>
              </a:rPr>
              <a:t>I  </a:t>
            </a:r>
            <a:r>
              <a:rPr lang="en-US" dirty="0" smtClean="0">
                <a:solidFill>
                  <a:srgbClr val="0070C0"/>
                </a:solidFill>
              </a:rPr>
              <a:t>will be independent of the messages</a:t>
            </a:r>
            <a:r>
              <a:rPr lang="en-US" dirty="0" smtClean="0"/>
              <a:t>.</a:t>
            </a:r>
            <a:endParaRPr lang="en-US" baseline="-2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00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Outline of Talk</a:t>
            </a:r>
          </a:p>
        </p:txBody>
      </p:sp>
      <p:sp>
        <p:nvSpPr>
          <p:cNvPr id="314" name="Shape 314"/>
          <p:cNvSpPr>
            <a:spLocks noGrp="1"/>
          </p:cNvSpPr>
          <p:nvPr>
            <p:ph type="body" idx="1"/>
          </p:nvPr>
        </p:nvSpPr>
        <p:spPr>
          <a:xfrm>
            <a:off x="457200" y="1611062"/>
            <a:ext cx="7467600" cy="4873753"/>
          </a:xfrm>
          <a:prstGeom prst="rect">
            <a:avLst/>
          </a:prstGeom>
        </p:spPr>
        <p:txBody>
          <a:bodyPr/>
          <a:lstStyle/>
          <a:p>
            <a:pPr>
              <a:defRPr sz="2800">
                <a:solidFill>
                  <a:srgbClr val="DDDDDD"/>
                </a:solidFill>
              </a:defRPr>
            </a:pPr>
            <a:r>
              <a:t>Background and motivation</a:t>
            </a:r>
          </a:p>
          <a:p>
            <a:pPr>
              <a:defRPr sz="2800"/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Selective-opening secure nonce-based PKE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/>
            </a:pPr>
            <a:r>
              <a:t>Lifting the results to the “hedged” setting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Conclusion and open problems</a:t>
            </a:r>
          </a:p>
          <a:p>
            <a:pPr>
              <a:defRPr sz="28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Hedging nonce-based PKE</a:t>
            </a:r>
          </a:p>
        </p:txBody>
      </p:sp>
      <p:sp>
        <p:nvSpPr>
          <p:cNvPr id="317" name="Shape 31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We would like to guarantee security as long as the sender’s </a:t>
            </a:r>
            <a:r>
              <a:rPr dirty="0">
                <a:solidFill>
                  <a:srgbClr val="00B050"/>
                </a:solidFill>
              </a:rPr>
              <a:t>seed</a:t>
            </a:r>
            <a:r>
              <a:rPr dirty="0"/>
              <a:t>, </a:t>
            </a:r>
            <a:r>
              <a:rPr dirty="0">
                <a:solidFill>
                  <a:srgbClr val="FF0000"/>
                </a:solidFill>
              </a:rPr>
              <a:t>nonce</a:t>
            </a:r>
            <a:r>
              <a:rPr dirty="0"/>
              <a:t>, and </a:t>
            </a:r>
            <a:r>
              <a:rPr dirty="0">
                <a:solidFill>
                  <a:srgbClr val="0070C0"/>
                </a:solidFill>
              </a:rPr>
              <a:t>message</a:t>
            </a:r>
            <a:r>
              <a:rPr dirty="0"/>
              <a:t> jointly have </a:t>
            </a:r>
            <a:r>
              <a:rPr lang="en-US" dirty="0" smtClean="0"/>
              <a:t>high </a:t>
            </a:r>
            <a:r>
              <a:rPr dirty="0" smtClean="0"/>
              <a:t>entropy</a:t>
            </a:r>
            <a:endParaRPr dirty="0"/>
          </a:p>
          <a:p>
            <a:endParaRPr dirty="0"/>
          </a:p>
          <a:p>
            <a:r>
              <a:rPr dirty="0"/>
              <a:t>This strengthens the security provided by nonce-based PKE </a:t>
            </a:r>
            <a:r>
              <a:rPr dirty="0">
                <a:solidFill>
                  <a:srgbClr val="7030A0"/>
                </a:solidFill>
              </a:rPr>
              <a:t>even in the non-SOA </a:t>
            </a:r>
            <a:r>
              <a:rPr dirty="0" smtClean="0">
                <a:solidFill>
                  <a:srgbClr val="7030A0"/>
                </a:solidFill>
              </a:rPr>
              <a:t>setting</a:t>
            </a:r>
            <a:r>
              <a:rPr dirty="0" smtClean="0"/>
              <a:t>. 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Generic transform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544100" y="1437262"/>
            <a:ext cx="7467601" cy="487375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To achieve the resulting notion </a:t>
            </a:r>
            <a:r>
              <a:rPr lang="en-US" dirty="0" smtClean="0">
                <a:solidFill>
                  <a:srgbClr val="FF0000"/>
                </a:solidFill>
              </a:rPr>
              <a:t>HN-SO-CPA</a:t>
            </a:r>
            <a:r>
              <a:rPr lang="en-US" dirty="0" smtClean="0"/>
              <a:t> we give </a:t>
            </a:r>
            <a:r>
              <a:rPr dirty="0" smtClean="0"/>
              <a:t>generic </a:t>
            </a:r>
            <a:r>
              <a:rPr dirty="0"/>
              <a:t>transform </a:t>
            </a:r>
            <a:r>
              <a:rPr lang="en-US" dirty="0" smtClean="0"/>
              <a:t>that composes </a:t>
            </a:r>
            <a:r>
              <a:rPr dirty="0" smtClean="0"/>
              <a:t>a </a:t>
            </a:r>
            <a:r>
              <a:rPr dirty="0" smtClean="0">
                <a:solidFill>
                  <a:srgbClr val="00B050"/>
                </a:solidFill>
              </a:rPr>
              <a:t>nonce-based </a:t>
            </a:r>
            <a:r>
              <a:rPr dirty="0">
                <a:solidFill>
                  <a:srgbClr val="00B050"/>
                </a:solidFill>
              </a:rPr>
              <a:t>PKE scheme </a:t>
            </a:r>
            <a:r>
              <a:rPr dirty="0"/>
              <a:t>with a </a:t>
            </a:r>
            <a:r>
              <a:rPr dirty="0">
                <a:solidFill>
                  <a:srgbClr val="0070C0"/>
                </a:solidFill>
              </a:rPr>
              <a:t>deterministic PKE </a:t>
            </a:r>
            <a:r>
              <a:rPr dirty="0" smtClean="0">
                <a:solidFill>
                  <a:srgbClr val="0070C0"/>
                </a:solidFill>
              </a:rPr>
              <a:t>scheme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/>
              <a:t>So we need to define SOA security for the latter</a:t>
            </a:r>
            <a:endParaRPr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SOA security for deterministic encryption</a:t>
            </a:r>
          </a:p>
        </p:txBody>
      </p:sp>
      <p:pic>
        <p:nvPicPr>
          <p:cNvPr id="25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47851" y="3433343"/>
            <a:ext cx="1285961" cy="963230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8"/>
          <p:cNvSpPr/>
          <p:nvPr/>
        </p:nvSpPr>
        <p:spPr>
          <a:xfrm>
            <a:off x="684030" y="4537024"/>
            <a:ext cx="1196241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Adversary</a:t>
            </a:r>
          </a:p>
        </p:txBody>
      </p:sp>
      <p:sp>
        <p:nvSpPr>
          <p:cNvPr id="27" name="Shape 269"/>
          <p:cNvSpPr/>
          <p:nvPr/>
        </p:nvSpPr>
        <p:spPr>
          <a:xfrm>
            <a:off x="6654592" y="4398595"/>
            <a:ext cx="1272479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Challenger</a:t>
            </a:r>
          </a:p>
        </p:txBody>
      </p:sp>
      <p:pic>
        <p:nvPicPr>
          <p:cNvPr id="28" name="pasted-ima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7833" y="3309561"/>
            <a:ext cx="968635" cy="1210793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Shape 277"/>
          <p:cNvSpPr/>
          <p:nvPr/>
        </p:nvSpPr>
        <p:spPr>
          <a:xfrm>
            <a:off x="5667247" y="1953572"/>
            <a:ext cx="2897586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 smtClean="0"/>
              <a:t>(</a:t>
            </a:r>
            <a:r>
              <a:rPr i="1" dirty="0"/>
              <a:t>pk</a:t>
            </a:r>
            <a:r>
              <a:rPr dirty="0"/>
              <a:t>,</a:t>
            </a:r>
            <a:r>
              <a:rPr i="1" dirty="0"/>
              <a:t>sk</a:t>
            </a:r>
            <a:r>
              <a:rPr dirty="0" smtClean="0"/>
              <a:t>)</a:t>
            </a:r>
            <a:r>
              <a:rPr lang="en-US" dirty="0" smtClean="0"/>
              <a:t>←</a:t>
            </a:r>
            <a:r>
              <a:rPr lang="en-US" i="1" dirty="0" smtClean="0"/>
              <a:t>Kg; </a:t>
            </a:r>
            <a:r>
              <a:rPr i="1" dirty="0" smtClean="0"/>
              <a:t>m</a:t>
            </a:r>
            <a:r>
              <a:rPr baseline="-5999" dirty="0" smtClean="0"/>
              <a:t>1</a:t>
            </a:r>
            <a:r>
              <a:rPr dirty="0"/>
              <a:t>,…,</a:t>
            </a:r>
            <a:r>
              <a:rPr i="1" dirty="0" smtClean="0"/>
              <a:t>m</a:t>
            </a:r>
            <a:r>
              <a:rPr i="1" baseline="-5999" dirty="0" smtClean="0"/>
              <a:t>n</a:t>
            </a:r>
            <a:r>
              <a:rPr lang="en-US" i="1" baseline="-5999" dirty="0" smtClean="0"/>
              <a:t> </a:t>
            </a:r>
            <a:r>
              <a:rPr lang="en-US" dirty="0" smtClean="0"/>
              <a:t>←</a:t>
            </a:r>
            <a:r>
              <a:rPr lang="en-US" i="1" dirty="0" smtClean="0"/>
              <a:t>M</a:t>
            </a:r>
          </a:p>
          <a:p>
            <a:r>
              <a:rPr lang="en-US" i="1" dirty="0" err="1"/>
              <a:t>c</a:t>
            </a:r>
            <a:r>
              <a:rPr lang="en-US" i="1" baseline="-5999" dirty="0" err="1"/>
              <a:t>i</a:t>
            </a:r>
            <a:r>
              <a:rPr lang="en-US" dirty="0" err="1"/>
              <a:t>←</a:t>
            </a:r>
            <a:r>
              <a:rPr lang="en-US" i="1" dirty="0" err="1"/>
              <a:t>Enc</a:t>
            </a:r>
            <a:r>
              <a:rPr lang="en-US" dirty="0"/>
              <a:t>(</a:t>
            </a:r>
            <a:r>
              <a:rPr lang="en-US" i="1" dirty="0" err="1"/>
              <a:t>pk,m</a:t>
            </a:r>
            <a:r>
              <a:rPr lang="en-US" i="1" baseline="-25000" dirty="0" err="1"/>
              <a:t>i</a:t>
            </a:r>
            <a:r>
              <a:rPr lang="en-US" i="1" dirty="0"/>
              <a:t>) </a:t>
            </a:r>
            <a:r>
              <a:rPr lang="en-US" dirty="0" smtClean="0"/>
              <a:t>for </a:t>
            </a:r>
            <a:r>
              <a:rPr lang="en-US" i="1" dirty="0" err="1" smtClean="0"/>
              <a:t>i</a:t>
            </a:r>
            <a:r>
              <a:rPr lang="en-US" dirty="0" smtClean="0"/>
              <a:t>=1 to </a:t>
            </a:r>
            <a:r>
              <a:rPr lang="en-US" i="1" dirty="0" smtClean="0"/>
              <a:t>n</a:t>
            </a:r>
            <a:endParaRPr lang="en-US" i="1" dirty="0"/>
          </a:p>
          <a:p>
            <a:endParaRPr i="1" baseline="-5999" dirty="0"/>
          </a:p>
        </p:txBody>
      </p:sp>
      <p:grpSp>
        <p:nvGrpSpPr>
          <p:cNvPr id="30" name="Group 29"/>
          <p:cNvGrpSpPr/>
          <p:nvPr/>
        </p:nvGrpSpPr>
        <p:grpSpPr>
          <a:xfrm>
            <a:off x="2998452" y="2671820"/>
            <a:ext cx="2162321" cy="707886"/>
            <a:chOff x="2928112" y="2221656"/>
            <a:chExt cx="2162321" cy="707886"/>
          </a:xfrm>
        </p:grpSpPr>
        <p:sp>
          <p:nvSpPr>
            <p:cNvPr id="31" name="Shape 270"/>
            <p:cNvSpPr/>
            <p:nvPr/>
          </p:nvSpPr>
          <p:spPr>
            <a:xfrm flipH="1" flipV="1">
              <a:off x="2928112" y="261652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2" name="Shape 278"/>
            <p:cNvSpPr/>
            <p:nvPr/>
          </p:nvSpPr>
          <p:spPr>
            <a:xfrm>
              <a:off x="3365120" y="2221656"/>
              <a:ext cx="1347483" cy="70788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sz="2000" dirty="0" err="1"/>
                <a:t>p</a:t>
              </a:r>
              <a:r>
                <a:rPr sz="2000" dirty="0" err="1" smtClean="0"/>
                <a:t>k</a:t>
              </a:r>
              <a:r>
                <a:rPr lang="en-US" sz="2000" dirty="0" smtClean="0"/>
                <a:t>,</a:t>
              </a:r>
              <a:r>
                <a:rPr lang="pt-BR" sz="2000" dirty="0"/>
                <a:t> c</a:t>
              </a:r>
              <a:r>
                <a:rPr lang="pt-BR" sz="2000" baseline="-5999" dirty="0"/>
                <a:t>1</a:t>
              </a:r>
              <a:r>
                <a:rPr lang="pt-BR" sz="2000" dirty="0"/>
                <a:t>,…,</a:t>
              </a:r>
              <a:r>
                <a:rPr lang="pt-BR" sz="2000" dirty="0" err="1"/>
                <a:t>c</a:t>
              </a:r>
              <a:r>
                <a:rPr lang="pt-BR" sz="2000" baseline="-5999" dirty="0" err="1"/>
                <a:t>n</a:t>
              </a:r>
              <a:endParaRPr lang="pt-BR" sz="2000" baseline="-5999" dirty="0"/>
            </a:p>
            <a:p>
              <a:endParaRPr sz="2000" dirty="0"/>
            </a:p>
          </p:txBody>
        </p:sp>
      </p:grpSp>
      <p:sp>
        <p:nvSpPr>
          <p:cNvPr id="33" name="Shape 279"/>
          <p:cNvSpPr/>
          <p:nvPr/>
        </p:nvSpPr>
        <p:spPr>
          <a:xfrm>
            <a:off x="5667247" y="2408383"/>
            <a:ext cx="9239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endParaRPr i="1" dirty="0"/>
          </a:p>
        </p:txBody>
      </p:sp>
      <p:sp>
        <p:nvSpPr>
          <p:cNvPr id="39" name="Shape 283"/>
          <p:cNvSpPr/>
          <p:nvPr/>
        </p:nvSpPr>
        <p:spPr>
          <a:xfrm>
            <a:off x="3707665" y="3145616"/>
            <a:ext cx="92396" cy="29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endParaRPr sz="2000" i="1" baseline="-5999" dirty="0"/>
          </a:p>
        </p:txBody>
      </p:sp>
      <p:grpSp>
        <p:nvGrpSpPr>
          <p:cNvPr id="40" name="Group 39"/>
          <p:cNvGrpSpPr/>
          <p:nvPr/>
        </p:nvGrpSpPr>
        <p:grpSpPr>
          <a:xfrm>
            <a:off x="2998452" y="3175619"/>
            <a:ext cx="2162321" cy="427820"/>
            <a:chOff x="2959438" y="4834898"/>
            <a:chExt cx="2162321" cy="427820"/>
          </a:xfrm>
        </p:grpSpPr>
        <p:sp>
          <p:nvSpPr>
            <p:cNvPr id="41" name="Shape 275"/>
            <p:cNvSpPr/>
            <p:nvPr/>
          </p:nvSpPr>
          <p:spPr>
            <a:xfrm>
              <a:off x="2959438" y="5262717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42" name="Shape 284"/>
            <p:cNvSpPr/>
            <p:nvPr/>
          </p:nvSpPr>
          <p:spPr>
            <a:xfrm>
              <a:off x="3910656" y="4834898"/>
              <a:ext cx="197233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I</a:t>
              </a:r>
            </a:p>
          </p:txBody>
        </p:sp>
      </p:grpSp>
      <p:sp>
        <p:nvSpPr>
          <p:cNvPr id="52" name="Shape 290"/>
          <p:cNvSpPr/>
          <p:nvPr/>
        </p:nvSpPr>
        <p:spPr>
          <a:xfrm>
            <a:off x="298018" y="1519790"/>
            <a:ext cx="7661711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/>
              <a:t>Fix a </a:t>
            </a:r>
            <a:r>
              <a:rPr lang="en-US" dirty="0" smtClean="0"/>
              <a:t>deterministic </a:t>
            </a:r>
            <a:r>
              <a:rPr dirty="0" smtClean="0"/>
              <a:t>PKE</a:t>
            </a:r>
            <a:r>
              <a:rPr lang="en-US" dirty="0" smtClean="0"/>
              <a:t> </a:t>
            </a:r>
            <a:r>
              <a:rPr lang="en-US" i="1" dirty="0" smtClean="0"/>
              <a:t>DE</a:t>
            </a:r>
            <a:r>
              <a:rPr lang="en-US" dirty="0" smtClean="0"/>
              <a:t>= (</a:t>
            </a:r>
            <a:r>
              <a:rPr lang="en-US" i="1" dirty="0" smtClean="0"/>
              <a:t>Kg</a:t>
            </a:r>
            <a:r>
              <a:rPr lang="en-US" dirty="0" smtClean="0"/>
              <a:t>,</a:t>
            </a:r>
            <a:r>
              <a:rPr lang="en-US" i="1" dirty="0" smtClean="0"/>
              <a:t>Enc</a:t>
            </a:r>
            <a:r>
              <a:rPr lang="en-US" dirty="0" smtClean="0"/>
              <a:t>,</a:t>
            </a:r>
            <a:r>
              <a:rPr lang="en-US" i="1" dirty="0" smtClean="0"/>
              <a:t>Dec</a:t>
            </a:r>
            <a:r>
              <a:rPr lang="en-US" dirty="0" smtClean="0"/>
              <a:t>), conditionally resampleable</a:t>
            </a:r>
          </a:p>
          <a:p>
            <a:r>
              <a:rPr lang="en-US" dirty="0" smtClean="0"/>
              <a:t> message sampler </a:t>
            </a:r>
            <a:r>
              <a:rPr lang="en-US" i="1" dirty="0" smtClean="0"/>
              <a:t>M, </a:t>
            </a:r>
            <a:r>
              <a:rPr lang="en-US" dirty="0" smtClean="0"/>
              <a:t>and </a:t>
            </a:r>
            <a:r>
              <a:rPr dirty="0" smtClean="0"/>
              <a:t>function </a:t>
            </a:r>
            <a:r>
              <a:rPr i="1" dirty="0"/>
              <a:t>f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3028039" y="4229576"/>
            <a:ext cx="2162321" cy="415119"/>
            <a:chOff x="2928112" y="5903078"/>
            <a:chExt cx="2162321" cy="415119"/>
          </a:xfrm>
        </p:grpSpPr>
        <p:sp>
          <p:nvSpPr>
            <p:cNvPr id="54" name="Shape 289"/>
            <p:cNvSpPr/>
            <p:nvPr/>
          </p:nvSpPr>
          <p:spPr>
            <a:xfrm>
              <a:off x="2928112" y="6318196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55" name="Shape 291"/>
            <p:cNvSpPr/>
            <p:nvPr/>
          </p:nvSpPr>
          <p:spPr>
            <a:xfrm>
              <a:off x="3958980" y="5903078"/>
              <a:ext cx="226925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g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907021" y="4943911"/>
            <a:ext cx="4229947" cy="1583912"/>
            <a:chOff x="4907021" y="5112723"/>
            <a:chExt cx="4229947" cy="1583912"/>
          </a:xfrm>
        </p:grpSpPr>
        <p:sp>
          <p:nvSpPr>
            <p:cNvPr id="57" name="Rounded Rectangle 56"/>
            <p:cNvSpPr/>
            <p:nvPr/>
          </p:nvSpPr>
          <p:spPr>
            <a:xfrm>
              <a:off x="4907021" y="5112723"/>
              <a:ext cx="3794068" cy="1583912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58" name="Shape 292"/>
            <p:cNvSpPr/>
            <p:nvPr/>
          </p:nvSpPr>
          <p:spPr>
            <a:xfrm>
              <a:off x="4947362" y="5139617"/>
              <a:ext cx="4189606" cy="147732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r>
                <a:rPr lang="en-US" i="1" dirty="0" smtClean="0">
                  <a:solidFill>
                    <a:schemeClr val="tx1"/>
                  </a:solidFill>
                </a:rPr>
                <a:t>DE </a:t>
              </a:r>
              <a:r>
                <a:rPr lang="en-US" dirty="0" smtClean="0">
                  <a:solidFill>
                    <a:schemeClr val="tx1"/>
                  </a:solidFill>
                </a:rPr>
                <a:t>is </a:t>
              </a:r>
              <a:r>
                <a:rPr lang="en-US" dirty="0" smtClean="0">
                  <a:solidFill>
                    <a:srgbClr val="FF0000"/>
                  </a:solidFill>
                </a:rPr>
                <a:t>D-SO-CPA </a:t>
              </a:r>
              <a:r>
                <a:rPr dirty="0" smtClean="0"/>
                <a:t>if </a:t>
              </a:r>
              <a:r>
                <a:rPr i="1" dirty="0"/>
                <a:t>g=f</a:t>
              </a:r>
              <a:r>
                <a:rPr dirty="0"/>
                <a:t>(</a:t>
              </a:r>
              <a:r>
                <a:rPr i="1" dirty="0"/>
                <a:t>m</a:t>
              </a:r>
              <a:r>
                <a:rPr baseline="-5999" dirty="0"/>
                <a:t>1</a:t>
              </a:r>
              <a:r>
                <a:rPr dirty="0"/>
                <a:t>,…,</a:t>
              </a:r>
              <a:r>
                <a:rPr i="1" dirty="0"/>
                <a:t>m</a:t>
              </a:r>
              <a:r>
                <a:rPr i="1" baseline="-5999" dirty="0"/>
                <a:t>n</a:t>
              </a:r>
              <a:r>
                <a:rPr dirty="0"/>
                <a:t>)</a:t>
              </a:r>
            </a:p>
            <a:p>
              <a:r>
                <a:rPr lang="en-US" dirty="0" smtClean="0"/>
                <a:t>w</a:t>
              </a:r>
              <a:r>
                <a:rPr dirty="0" smtClean="0"/>
                <a:t>ith </a:t>
              </a:r>
              <a:r>
                <a:rPr lang="en-US" dirty="0" smtClean="0"/>
                <a:t>about the same </a:t>
              </a:r>
              <a:r>
                <a:rPr dirty="0" smtClean="0"/>
                <a:t>probability </a:t>
              </a:r>
              <a:r>
                <a:rPr lang="en-US" dirty="0" smtClean="0"/>
                <a:t>as</a:t>
              </a:r>
              <a:endParaRPr dirty="0"/>
            </a:p>
            <a:p>
              <a:r>
                <a:rPr i="1" dirty="0"/>
                <a:t>g=f</a:t>
              </a:r>
              <a:r>
                <a:rPr dirty="0"/>
                <a:t>(</a:t>
              </a:r>
              <a:r>
                <a:rPr i="1" dirty="0"/>
                <a:t>m’</a:t>
              </a:r>
              <a:r>
                <a:rPr baseline="-5999" dirty="0"/>
                <a:t>1</a:t>
              </a:r>
              <a:r>
                <a:rPr dirty="0"/>
                <a:t>,…,</a:t>
              </a:r>
              <a:r>
                <a:rPr i="1" dirty="0"/>
                <a:t>m’</a:t>
              </a:r>
              <a:r>
                <a:rPr i="1" baseline="-5999" dirty="0"/>
                <a:t>n</a:t>
              </a:r>
              <a:r>
                <a:rPr dirty="0"/>
                <a:t>) </a:t>
              </a:r>
              <a:r>
                <a:rPr dirty="0" smtClean="0"/>
                <a:t>where</a:t>
              </a:r>
              <a:r>
                <a:rPr lang="en-US" dirty="0" smtClean="0"/>
                <a:t> </a:t>
              </a:r>
              <a:r>
                <a:rPr i="1" dirty="0" smtClean="0"/>
                <a:t>m’</a:t>
              </a:r>
              <a:r>
                <a:rPr i="1" baseline="-5999" dirty="0" smtClean="0"/>
                <a:t>j </a:t>
              </a:r>
              <a:r>
                <a:rPr i="1" dirty="0"/>
                <a:t>= m</a:t>
              </a:r>
              <a:r>
                <a:rPr i="1" baseline="-5999" dirty="0"/>
                <a:t>j </a:t>
              </a:r>
              <a:r>
                <a:rPr dirty="0"/>
                <a:t>for          </a:t>
              </a:r>
              <a:endParaRPr lang="en-US" dirty="0" smtClean="0"/>
            </a:p>
            <a:p>
              <a:r>
                <a:rPr lang="en-US" dirty="0" smtClean="0"/>
                <a:t>          </a:t>
              </a:r>
              <a:r>
                <a:rPr dirty="0" smtClean="0"/>
                <a:t>and </a:t>
              </a:r>
              <a:r>
                <a:rPr dirty="0"/>
                <a:t>the </a:t>
              </a:r>
              <a:r>
                <a:rPr dirty="0" smtClean="0"/>
                <a:t>remaining</a:t>
              </a:r>
              <a:r>
                <a:rPr lang="en-US" dirty="0"/>
                <a:t> </a:t>
              </a:r>
              <a:r>
                <a:rPr dirty="0" smtClean="0"/>
                <a:t>messages </a:t>
              </a:r>
              <a:endParaRPr lang="en-US" dirty="0" smtClean="0"/>
            </a:p>
            <a:p>
              <a:r>
                <a:rPr dirty="0" smtClean="0"/>
                <a:t>are </a:t>
              </a:r>
              <a:r>
                <a:rPr dirty="0">
                  <a:solidFill>
                    <a:srgbClr val="00B050"/>
                  </a:solidFill>
                </a:rPr>
                <a:t>conditionally resampled </a:t>
              </a:r>
            </a:p>
          </p:txBody>
        </p:sp>
        <p:pic>
          <p:nvPicPr>
            <p:cNvPr id="59" name="pasted-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090433" y="6098180"/>
              <a:ext cx="525727" cy="193127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5" name="Group 4"/>
          <p:cNvGrpSpPr/>
          <p:nvPr/>
        </p:nvGrpSpPr>
        <p:grpSpPr>
          <a:xfrm>
            <a:off x="3028040" y="3750361"/>
            <a:ext cx="2162321" cy="357029"/>
            <a:chOff x="3028040" y="3750361"/>
            <a:chExt cx="2162321" cy="357029"/>
          </a:xfrm>
        </p:grpSpPr>
        <p:sp>
          <p:nvSpPr>
            <p:cNvPr id="51" name="Shape 288"/>
            <p:cNvSpPr/>
            <p:nvPr/>
          </p:nvSpPr>
          <p:spPr>
            <a:xfrm flipH="1">
              <a:off x="3028040" y="4107389"/>
              <a:ext cx="2162321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21458" y="3750361"/>
              <a:ext cx="980204" cy="302230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Outline of Talk</a:t>
            </a:r>
          </a:p>
        </p:txBody>
      </p:sp>
      <p:sp>
        <p:nvSpPr>
          <p:cNvPr id="170" name="Shape 170"/>
          <p:cNvSpPr>
            <a:spLocks noGrp="1"/>
          </p:cNvSpPr>
          <p:nvPr>
            <p:ph type="body" idx="1"/>
          </p:nvPr>
        </p:nvSpPr>
        <p:spPr>
          <a:xfrm>
            <a:off x="457200" y="1621924"/>
            <a:ext cx="7467600" cy="4873754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rPr dirty="0"/>
              <a:t>Background and motivation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r>
              <a:rPr dirty="0"/>
              <a:t>Selective-opening secure nonce-based PKE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r>
              <a:rPr dirty="0"/>
              <a:t>Lifting the results to the “hedged” setting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r>
              <a:rPr dirty="0"/>
              <a:t>Conclusion and open problems</a:t>
            </a:r>
          </a:p>
          <a:p>
            <a:pPr>
              <a:defRPr sz="2800"/>
            </a:pP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smtClean="0"/>
              <a:t>Construction</a:t>
            </a:r>
            <a:r>
              <a:rPr lang="en-US" dirty="0" smtClean="0"/>
              <a:t> DE</a:t>
            </a:r>
            <a:r>
              <a:rPr lang="en-US" baseline="-25000" dirty="0" smtClean="0"/>
              <a:t>1</a:t>
            </a:r>
            <a:endParaRPr baseline="-25000" dirty="0"/>
          </a:p>
        </p:txBody>
      </p:sp>
      <p:sp>
        <p:nvSpPr>
          <p:cNvPr id="347" name="Shape 3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To achieve D-SO-CPA security, we use a de-randomized version </a:t>
            </a:r>
            <a:r>
              <a:rPr dirty="0" smtClean="0"/>
              <a:t>of</a:t>
            </a:r>
            <a:r>
              <a:rPr lang="en-US" dirty="0" smtClean="0"/>
              <a:t> NE</a:t>
            </a:r>
            <a:r>
              <a:rPr lang="en-US" baseline="-25000" dirty="0" smtClean="0"/>
              <a:t>1 </a:t>
            </a:r>
            <a:r>
              <a:rPr lang="en-US" dirty="0" smtClean="0"/>
              <a:t>we call DE</a:t>
            </a:r>
            <a:r>
              <a:rPr lang="en-US" baseline="-25000" dirty="0" smtClean="0"/>
              <a:t>1</a:t>
            </a:r>
            <a:endParaRPr baseline="-25000" dirty="0"/>
          </a:p>
        </p:txBody>
      </p:sp>
      <p:grpSp>
        <p:nvGrpSpPr>
          <p:cNvPr id="2" name="Group 1"/>
          <p:cNvGrpSpPr/>
          <p:nvPr/>
        </p:nvGrpSpPr>
        <p:grpSpPr>
          <a:xfrm>
            <a:off x="1600200" y="2541494"/>
            <a:ext cx="5015753" cy="3617259"/>
            <a:chOff x="1600200" y="2541494"/>
            <a:chExt cx="5015753" cy="3617259"/>
          </a:xfrm>
        </p:grpSpPr>
        <p:sp>
          <p:nvSpPr>
            <p:cNvPr id="11" name="Rounded Rectangle 10"/>
            <p:cNvSpPr/>
            <p:nvPr/>
          </p:nvSpPr>
          <p:spPr>
            <a:xfrm>
              <a:off x="1600200" y="2541494"/>
              <a:ext cx="5015753" cy="3617259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191873" y="2848609"/>
              <a:ext cx="1721222" cy="1021554"/>
            </a:xfrm>
            <a:prstGeom prst="round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i="1" dirty="0" smtClean="0"/>
                <a:t>Kg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(</a:t>
              </a:r>
              <a:r>
                <a:rPr lang="en-US" i="1" dirty="0" err="1" smtClean="0"/>
                <a:t>ek</a:t>
              </a:r>
              <a:r>
                <a:rPr lang="en-US" dirty="0" err="1" smtClean="0"/>
                <a:t>,</a:t>
              </a:r>
              <a:r>
                <a:rPr lang="en-US" i="1" dirty="0" err="1" smtClean="0"/>
                <a:t>td</a:t>
              </a:r>
              <a:r>
                <a:rPr lang="en-US" dirty="0" smtClean="0"/>
                <a:t>)</a:t>
              </a:r>
              <a:r>
                <a:rPr lang="en-US" dirty="0"/>
                <a:t> </a:t>
              </a:r>
              <a:r>
                <a:rPr lang="en-US" dirty="0" smtClean="0"/>
                <a:t>←</a:t>
              </a:r>
              <a:r>
                <a:rPr lang="en-US" i="1" dirty="0"/>
                <a:t>K</a:t>
              </a:r>
              <a:endParaRPr lang="en-US" i="1" dirty="0" smtClean="0"/>
            </a:p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Return (</a:t>
              </a:r>
              <a:r>
                <a:rPr lang="en-US" i="1" dirty="0" err="1" smtClean="0"/>
                <a:t>ek,td</a:t>
              </a:r>
              <a:r>
                <a:rPr lang="en-US" dirty="0" smtClean="0"/>
                <a:t>)</a:t>
              </a:r>
              <a:endParaRPr kumimoji="0" lang="en-US" sz="1800" b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entury Schoolbook"/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097742" y="4179661"/>
            <a:ext cx="1909483" cy="1634488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i="1" dirty="0" err="1" smtClean="0"/>
              <a:t>Enc</a:t>
            </a:r>
            <a:r>
              <a:rPr lang="en-US" dirty="0" smtClean="0"/>
              <a:t>(</a:t>
            </a:r>
            <a:r>
              <a:rPr lang="en-US" i="1" dirty="0" err="1" smtClean="0"/>
              <a:t>ek,m</a:t>
            </a:r>
            <a:r>
              <a:rPr lang="en-US" dirty="0" smtClean="0"/>
              <a:t>):</a:t>
            </a:r>
          </a:p>
          <a:p>
            <a:r>
              <a:rPr lang="en-US" i="1" dirty="0" smtClean="0"/>
              <a:t>r </a:t>
            </a:r>
            <a:r>
              <a:rPr lang="en-US" dirty="0" smtClean="0"/>
              <a:t>←</a:t>
            </a:r>
            <a:r>
              <a:rPr lang="en-US" i="1" baseline="-25000" dirty="0" smtClean="0"/>
              <a:t> </a:t>
            </a:r>
            <a:r>
              <a:rPr lang="en-US" i="1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y</a:t>
            </a:r>
            <a:r>
              <a:rPr lang="en-US" dirty="0"/>
              <a:t> ← </a:t>
            </a:r>
            <a:r>
              <a:rPr lang="en-US" i="1" dirty="0" err="1" smtClean="0"/>
              <a:t>Eval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</a:p>
          <a:p>
            <a:r>
              <a:rPr lang="en-US" dirty="0" smtClean="0"/>
              <a:t>c</a:t>
            </a:r>
            <a:r>
              <a:rPr lang="en-US" dirty="0"/>
              <a:t> </a:t>
            </a:r>
            <a:r>
              <a:rPr lang="en-US" dirty="0" smtClean="0"/>
              <a:t>← </a:t>
            </a:r>
            <a:r>
              <a:rPr lang="en-US" i="1" dirty="0"/>
              <a:t>m</a:t>
            </a:r>
            <a:r>
              <a:rPr lang="en-US" i="1" baseline="-25000" dirty="0" smtClean="0"/>
              <a:t> </a:t>
            </a:r>
            <a:r>
              <a:rPr lang="en-US" i="1" dirty="0" smtClean="0"/>
              <a:t>+ H</a:t>
            </a:r>
            <a:r>
              <a:rPr lang="en-US" baseline="-25000" dirty="0" smtClean="0"/>
              <a:t>2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endParaRPr lang="en-US" i="1" baseline="-25000" dirty="0" smtClean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Return (</a:t>
            </a:r>
            <a:r>
              <a:rPr lang="en-US" i="1" dirty="0" err="1" smtClean="0"/>
              <a:t>y,c</a:t>
            </a:r>
            <a:r>
              <a:rPr lang="en-US" dirty="0" smtClean="0"/>
              <a:t>)</a:t>
            </a:r>
            <a:endParaRPr kumimoji="0" lang="en-US" sz="1800" b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entury Schoolbook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379259" y="4332894"/>
            <a:ext cx="1739154" cy="1328021"/>
          </a:xfrm>
          <a:prstGeom prst="round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i="1" dirty="0" smtClean="0"/>
              <a:t>Dec</a:t>
            </a:r>
            <a:r>
              <a:rPr lang="en-US" dirty="0" smtClean="0"/>
              <a:t>(</a:t>
            </a:r>
            <a:r>
              <a:rPr lang="en-US" i="1" dirty="0" smtClean="0"/>
              <a:t>td</a:t>
            </a:r>
            <a:r>
              <a:rPr lang="en-US" dirty="0" smtClean="0"/>
              <a:t>,(</a:t>
            </a:r>
            <a:r>
              <a:rPr lang="en-US" i="1" dirty="0" err="1" smtClean="0"/>
              <a:t>y</a:t>
            </a:r>
            <a:r>
              <a:rPr lang="en-US" dirty="0" err="1" smtClean="0"/>
              <a:t>,</a:t>
            </a:r>
            <a:r>
              <a:rPr lang="en-US" i="1" dirty="0" err="1" smtClean="0"/>
              <a:t>c</a:t>
            </a:r>
            <a:r>
              <a:rPr lang="en-US" dirty="0" smtClean="0"/>
              <a:t>)):</a:t>
            </a:r>
          </a:p>
          <a:p>
            <a:r>
              <a:rPr lang="en-US" i="1" dirty="0" smtClean="0"/>
              <a:t>r </a:t>
            </a:r>
            <a:r>
              <a:rPr lang="en-US" dirty="0" smtClean="0"/>
              <a:t>←</a:t>
            </a:r>
            <a:r>
              <a:rPr lang="en-US" i="1" baseline="-25000" dirty="0" smtClean="0"/>
              <a:t> </a:t>
            </a:r>
            <a:r>
              <a:rPr lang="en-US" i="1" dirty="0" err="1" smtClean="0"/>
              <a:t>Inv</a:t>
            </a:r>
            <a:r>
              <a:rPr lang="en-US" dirty="0" smtClean="0"/>
              <a:t>(</a:t>
            </a:r>
            <a:r>
              <a:rPr lang="en-US" i="1" dirty="0"/>
              <a:t>y</a:t>
            </a:r>
            <a:r>
              <a:rPr lang="en-US" dirty="0" smtClean="0"/>
              <a:t>)</a:t>
            </a:r>
          </a:p>
          <a:p>
            <a:r>
              <a:rPr lang="en-US" i="1" dirty="0"/>
              <a:t>m</a:t>
            </a:r>
            <a:r>
              <a:rPr lang="en-US" dirty="0" smtClean="0"/>
              <a:t> </a:t>
            </a:r>
            <a:r>
              <a:rPr lang="en-US" dirty="0"/>
              <a:t>← </a:t>
            </a:r>
            <a:r>
              <a:rPr lang="en-US" i="1" dirty="0"/>
              <a:t>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</a:t>
            </a:r>
            <a:r>
              <a:rPr lang="en-US" i="1" dirty="0"/>
              <a:t> </a:t>
            </a:r>
            <a:r>
              <a:rPr lang="en-US" i="1" dirty="0" smtClean="0"/>
              <a:t>+ c  </a:t>
            </a:r>
            <a:endParaRPr lang="en-US" i="1" baseline="-25000" dirty="0" smtClean="0"/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Return </a:t>
            </a:r>
            <a:r>
              <a:rPr lang="en-US" i="1" dirty="0" smtClean="0"/>
              <a:t>m</a:t>
            </a:r>
            <a:endParaRPr kumimoji="0" lang="en-US" sz="18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entury Schoolbook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DE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Theorem.</a:t>
            </a:r>
            <a:r>
              <a:rPr lang="en-US" dirty="0"/>
              <a:t> </a:t>
            </a:r>
            <a:r>
              <a:rPr lang="en-US" dirty="0" smtClean="0"/>
              <a:t>DE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is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D-SO-CPA </a:t>
            </a:r>
            <a:r>
              <a:rPr lang="en-US" dirty="0"/>
              <a:t>in the </a:t>
            </a:r>
            <a:r>
              <a:rPr lang="en-US" dirty="0">
                <a:solidFill>
                  <a:srgbClr val="7030A0"/>
                </a:solidFill>
              </a:rPr>
              <a:t>non-programmable random oracle model.</a:t>
            </a:r>
          </a:p>
          <a:p>
            <a:endParaRPr lang="en-US" dirty="0" smtClean="0"/>
          </a:p>
          <a:p>
            <a:r>
              <a:rPr lang="en-US" dirty="0" smtClean="0"/>
              <a:t>Proof involves subtleties related to the fact that “corrupted” set </a:t>
            </a:r>
            <a:r>
              <a:rPr lang="en-US" i="1" dirty="0" smtClean="0"/>
              <a:t>I </a:t>
            </a:r>
            <a:r>
              <a:rPr lang="en-US" dirty="0" smtClean="0">
                <a:solidFill>
                  <a:srgbClr val="0070C0"/>
                </a:solidFill>
              </a:rPr>
              <a:t>can depend on the public key </a:t>
            </a:r>
            <a:r>
              <a:rPr lang="en-US" dirty="0" smtClean="0"/>
              <a:t>and is given to the resampling algorithm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63299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Nonce-then-deterministic transform</a:t>
            </a:r>
          </a:p>
        </p:txBody>
      </p:sp>
      <p:sp>
        <p:nvSpPr>
          <p:cNvPr id="357" name="Shape 3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To encrypt a </a:t>
            </a:r>
            <a:r>
              <a:rPr smtClean="0"/>
              <a:t>message</a:t>
            </a:r>
            <a:r>
              <a:rPr lang="en-US" smtClean="0"/>
              <a:t> </a:t>
            </a:r>
            <a:r>
              <a:rPr lang="en-US" i="1"/>
              <a:t>m </a:t>
            </a:r>
            <a:r>
              <a:rPr lang="en-US" smtClean="0"/>
              <a:t>under </a:t>
            </a:r>
            <a:r>
              <a:rPr lang="en-US" dirty="0" smtClean="0"/>
              <a:t>key (</a:t>
            </a:r>
            <a:r>
              <a:rPr lang="en-US" i="1" dirty="0" smtClean="0"/>
              <a:t>pk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pk</a:t>
            </a:r>
            <a:r>
              <a:rPr lang="en-US" baseline="-25000" dirty="0" smtClean="0"/>
              <a:t>2</a:t>
            </a:r>
            <a:r>
              <a:rPr lang="en-US" smtClean="0"/>
              <a:t>)</a:t>
            </a:r>
            <a:r>
              <a:rPr smtClean="0"/>
              <a:t> with </a:t>
            </a:r>
            <a:r>
              <a:rPr dirty="0"/>
              <a:t>seed </a:t>
            </a:r>
            <a:r>
              <a:rPr i="1" dirty="0"/>
              <a:t>xk</a:t>
            </a:r>
            <a:r>
              <a:rPr dirty="0"/>
              <a:t> and nonce </a:t>
            </a:r>
            <a:r>
              <a:rPr i="1" dirty="0"/>
              <a:t>N</a:t>
            </a:r>
            <a:r>
              <a:rPr dirty="0"/>
              <a:t>:</a:t>
            </a:r>
          </a:p>
          <a:p>
            <a:endParaRPr dirty="0"/>
          </a:p>
        </p:txBody>
      </p:sp>
      <p:grpSp>
        <p:nvGrpSpPr>
          <p:cNvPr id="2" name="Group 1"/>
          <p:cNvGrpSpPr/>
          <p:nvPr/>
        </p:nvGrpSpPr>
        <p:grpSpPr>
          <a:xfrm>
            <a:off x="1516491" y="2758254"/>
            <a:ext cx="5345006" cy="1507466"/>
            <a:chOff x="1516491" y="2758254"/>
            <a:chExt cx="5345006" cy="1507466"/>
          </a:xfrm>
        </p:grpSpPr>
        <p:sp>
          <p:nvSpPr>
            <p:cNvPr id="358" name="Shape 358"/>
            <p:cNvSpPr/>
            <p:nvPr/>
          </p:nvSpPr>
          <p:spPr>
            <a:xfrm>
              <a:off x="2575796" y="2876987"/>
              <a:ext cx="1270001" cy="127000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2983034" y="3326567"/>
              <a:ext cx="455525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r>
                <a:rPr dirty="0"/>
                <a:t>NE</a:t>
              </a:r>
            </a:p>
          </p:txBody>
        </p:sp>
        <p:sp>
          <p:nvSpPr>
            <p:cNvPr id="360" name="Shape 360"/>
            <p:cNvSpPr/>
            <p:nvPr/>
          </p:nvSpPr>
          <p:spPr>
            <a:xfrm>
              <a:off x="3868434" y="3506099"/>
              <a:ext cx="84032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1" name="Shape 361"/>
            <p:cNvSpPr/>
            <p:nvPr/>
          </p:nvSpPr>
          <p:spPr>
            <a:xfrm>
              <a:off x="4734085" y="2876987"/>
              <a:ext cx="1270001" cy="127000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362" name="Shape 362"/>
            <p:cNvSpPr/>
            <p:nvPr/>
          </p:nvSpPr>
          <p:spPr>
            <a:xfrm>
              <a:off x="5138636" y="3326567"/>
              <a:ext cx="447041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r>
                <a:t>DE</a:t>
              </a:r>
            </a:p>
          </p:txBody>
        </p:sp>
        <p:sp>
          <p:nvSpPr>
            <p:cNvPr id="363" name="Shape 363"/>
            <p:cNvSpPr/>
            <p:nvPr/>
          </p:nvSpPr>
          <p:spPr>
            <a:xfrm>
              <a:off x="6021171" y="3511987"/>
              <a:ext cx="84032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4" name="Shape 364"/>
            <p:cNvSpPr/>
            <p:nvPr/>
          </p:nvSpPr>
          <p:spPr>
            <a:xfrm>
              <a:off x="1956601" y="2929811"/>
              <a:ext cx="599423" cy="269814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5" name="Shape 365"/>
            <p:cNvSpPr/>
            <p:nvPr/>
          </p:nvSpPr>
          <p:spPr>
            <a:xfrm>
              <a:off x="1951518" y="3410323"/>
              <a:ext cx="60437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6" name="Shape 366"/>
            <p:cNvSpPr/>
            <p:nvPr/>
          </p:nvSpPr>
          <p:spPr>
            <a:xfrm>
              <a:off x="1951518" y="3676436"/>
              <a:ext cx="60437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 flipV="1">
              <a:off x="1956143" y="3841324"/>
              <a:ext cx="599881" cy="262823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1516491" y="2758254"/>
              <a:ext cx="447302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pPr>
                <a:defRPr i="1"/>
              </a:pPr>
              <a:r>
                <a:t>pk</a:t>
              </a:r>
              <a:r>
                <a:rPr i="0" baseline="-5999"/>
                <a:t>1</a:t>
              </a:r>
            </a:p>
          </p:txBody>
        </p:sp>
        <p:sp>
          <p:nvSpPr>
            <p:cNvPr id="369" name="Shape 369"/>
            <p:cNvSpPr/>
            <p:nvPr/>
          </p:nvSpPr>
          <p:spPr>
            <a:xfrm>
              <a:off x="1524974" y="3087154"/>
              <a:ext cx="345578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xk</a:t>
              </a:r>
            </a:p>
          </p:txBody>
        </p:sp>
        <p:sp>
          <p:nvSpPr>
            <p:cNvPr id="370" name="Shape 370"/>
            <p:cNvSpPr/>
            <p:nvPr/>
          </p:nvSpPr>
          <p:spPr>
            <a:xfrm>
              <a:off x="1552545" y="3491017"/>
              <a:ext cx="290436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N</a:t>
              </a:r>
            </a:p>
          </p:txBody>
        </p:sp>
        <p:sp>
          <p:nvSpPr>
            <p:cNvPr id="371" name="Shape 371"/>
            <p:cNvSpPr/>
            <p:nvPr/>
          </p:nvSpPr>
          <p:spPr>
            <a:xfrm>
              <a:off x="1524974" y="3894879"/>
              <a:ext cx="307403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m</a:t>
              </a:r>
            </a:p>
          </p:txBody>
        </p:sp>
        <p:sp>
          <p:nvSpPr>
            <p:cNvPr id="372" name="Shape 372"/>
            <p:cNvSpPr/>
            <p:nvPr/>
          </p:nvSpPr>
          <p:spPr>
            <a:xfrm>
              <a:off x="6471676" y="3131041"/>
              <a:ext cx="205604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c</a:t>
              </a:r>
            </a:p>
          </p:txBody>
        </p:sp>
        <p:sp>
          <p:nvSpPr>
            <p:cNvPr id="373" name="Shape 373"/>
            <p:cNvSpPr/>
            <p:nvPr/>
          </p:nvSpPr>
          <p:spPr>
            <a:xfrm>
              <a:off x="4272465" y="3056769"/>
              <a:ext cx="437423" cy="5949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74" name="Shape 374"/>
            <p:cNvSpPr/>
            <p:nvPr/>
          </p:nvSpPr>
          <p:spPr>
            <a:xfrm>
              <a:off x="3867367" y="2889348"/>
              <a:ext cx="447302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/>
            <a:p>
              <a:pPr>
                <a:defRPr i="1"/>
              </a:pPr>
              <a:r>
                <a:t>pk</a:t>
              </a:r>
              <a:r>
                <a:rPr i="0" baseline="-5999"/>
                <a:t>2</a:t>
              </a:r>
            </a:p>
          </p:txBody>
        </p:sp>
      </p:grpSp>
      <p:sp>
        <p:nvSpPr>
          <p:cNvPr id="375" name="Shape 375"/>
          <p:cNvSpPr/>
          <p:nvPr/>
        </p:nvSpPr>
        <p:spPr>
          <a:xfrm>
            <a:off x="457200" y="4694787"/>
            <a:ext cx="7467600" cy="4873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274320" indent="-274320" defTabSz="914400">
              <a:spcBef>
                <a:spcPts val="600"/>
              </a:spcBef>
              <a:defRPr sz="2400"/>
            </a:pPr>
            <a:r>
              <a:rPr dirty="0">
                <a:solidFill>
                  <a:srgbClr val="00B050"/>
                </a:solidFill>
              </a:rPr>
              <a:t>Theorem.</a:t>
            </a:r>
            <a:r>
              <a:rPr dirty="0"/>
              <a:t> The </a:t>
            </a:r>
            <a:r>
              <a:rPr dirty="0" smtClean="0"/>
              <a:t>composed</a:t>
            </a:r>
            <a:r>
              <a:rPr lang="en-US" dirty="0" smtClean="0"/>
              <a:t> </a:t>
            </a:r>
            <a:r>
              <a:rPr dirty="0" smtClean="0"/>
              <a:t>scheme </a:t>
            </a:r>
            <a:r>
              <a:rPr dirty="0"/>
              <a:t>is HN-SO-CPA secure if </a:t>
            </a:r>
            <a:r>
              <a:rPr lang="en-US" dirty="0" smtClean="0"/>
              <a:t>DE is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D-SO-CPA </a:t>
            </a:r>
            <a:r>
              <a:rPr lang="en-US" dirty="0" smtClean="0"/>
              <a:t>and </a:t>
            </a:r>
            <a:r>
              <a:rPr dirty="0" smtClean="0"/>
              <a:t>NE is</a:t>
            </a:r>
            <a:r>
              <a:rPr lang="en-US" dirty="0" smtClean="0">
                <a:solidFill>
                  <a:srgbClr val="FF0000"/>
                </a:solidFill>
              </a:rPr>
              <a:t> N-SO-CPA </a:t>
            </a:r>
            <a:r>
              <a:rPr lang="en-US" dirty="0" smtClean="0"/>
              <a:t>and</a:t>
            </a:r>
            <a:r>
              <a:rPr dirty="0" smtClean="0"/>
              <a:t> </a:t>
            </a:r>
            <a:r>
              <a:rPr lang="en-US" dirty="0"/>
              <a:t>"</a:t>
            </a:r>
            <a:r>
              <a:rPr dirty="0" smtClean="0">
                <a:solidFill>
                  <a:srgbClr val="0070C0"/>
                </a:solidFill>
              </a:rPr>
              <a:t>entropy </a:t>
            </a:r>
            <a:r>
              <a:rPr dirty="0">
                <a:solidFill>
                  <a:srgbClr val="0070C0"/>
                </a:solidFill>
              </a:rPr>
              <a:t>preserving</a:t>
            </a:r>
            <a:r>
              <a:rPr dirty="0" smtClean="0"/>
              <a:t>.</a:t>
            </a:r>
            <a:r>
              <a:rPr lang="en-US" dirty="0" smtClean="0"/>
              <a:t>"</a:t>
            </a:r>
            <a:endParaRPr dirty="0"/>
          </a:p>
          <a:p>
            <a:pPr marL="274320" indent="-274320" defTabSz="914400">
              <a:spcBef>
                <a:spcPts val="600"/>
              </a:spcBef>
              <a:defRPr sz="2400"/>
            </a:pP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Outline of Talk</a:t>
            </a:r>
          </a:p>
        </p:txBody>
      </p:sp>
      <p:sp>
        <p:nvSpPr>
          <p:cNvPr id="381" name="Shape 381"/>
          <p:cNvSpPr>
            <a:spLocks noGrp="1"/>
          </p:cNvSpPr>
          <p:nvPr>
            <p:ph type="body" idx="1"/>
          </p:nvPr>
        </p:nvSpPr>
        <p:spPr>
          <a:xfrm>
            <a:off x="457200" y="1611062"/>
            <a:ext cx="7467600" cy="4873753"/>
          </a:xfrm>
          <a:prstGeom prst="rect">
            <a:avLst/>
          </a:prstGeom>
        </p:spPr>
        <p:txBody>
          <a:bodyPr/>
          <a:lstStyle/>
          <a:p>
            <a:pPr>
              <a:defRPr sz="2800">
                <a:solidFill>
                  <a:srgbClr val="DDDDDD"/>
                </a:solidFill>
              </a:defRPr>
            </a:pPr>
            <a:r>
              <a:rPr dirty="0"/>
              <a:t>Background and motivation</a:t>
            </a:r>
          </a:p>
          <a:p>
            <a:pPr>
              <a:defRPr sz="2800"/>
            </a:pPr>
            <a:endParaRPr dirty="0"/>
          </a:p>
          <a:p>
            <a:pPr>
              <a:defRPr sz="2800">
                <a:solidFill>
                  <a:srgbClr val="DDDDDD"/>
                </a:solidFill>
              </a:defRPr>
            </a:pPr>
            <a:r>
              <a:rPr dirty="0"/>
              <a:t>Selective-opening secure nonce-based PKE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 dirty="0"/>
          </a:p>
          <a:p>
            <a:pPr>
              <a:defRPr sz="2800">
                <a:solidFill>
                  <a:srgbClr val="DDDDDD"/>
                </a:solidFill>
              </a:defRPr>
            </a:pPr>
            <a:r>
              <a:rPr dirty="0"/>
              <a:t>Lifting the results to the “hedged” setting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 dirty="0"/>
          </a:p>
          <a:p>
            <a:pPr>
              <a:defRPr sz="2800"/>
            </a:pPr>
            <a:r>
              <a:rPr dirty="0" smtClean="0"/>
              <a:t>Conclusion and open problems</a:t>
            </a:r>
          </a:p>
          <a:p>
            <a:pPr>
              <a:defRPr sz="2800"/>
            </a:pP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Conclusion</a:t>
            </a:r>
          </a:p>
        </p:txBody>
      </p:sp>
      <p:sp>
        <p:nvSpPr>
          <p:cNvPr id="384" name="Shape 38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We treated </a:t>
            </a:r>
            <a:r>
              <a:rPr dirty="0">
                <a:solidFill>
                  <a:srgbClr val="0070C0"/>
                </a:solidFill>
              </a:rPr>
              <a:t>selective-opening security </a:t>
            </a:r>
            <a:r>
              <a:rPr dirty="0"/>
              <a:t>of schemes designed to be robust to </a:t>
            </a:r>
            <a:r>
              <a:rPr dirty="0">
                <a:solidFill>
                  <a:srgbClr val="FF0000"/>
                </a:solidFill>
              </a:rPr>
              <a:t>randomness failures</a:t>
            </a:r>
          </a:p>
          <a:p>
            <a:endParaRPr dirty="0"/>
          </a:p>
          <a:p>
            <a:r>
              <a:rPr dirty="0"/>
              <a:t>SOA security is natural to consider in tandem with randomness failures since an adversary can </a:t>
            </a:r>
            <a:r>
              <a:rPr dirty="0">
                <a:solidFill>
                  <a:srgbClr val="7030A0"/>
                </a:solidFill>
              </a:rPr>
              <a:t>target senders via multiple means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Standard-model </a:t>
            </a:r>
            <a:r>
              <a:rPr lang="en-US" dirty="0" smtClean="0"/>
              <a:t>(vs. NPROM) schemes achieving our notions</a:t>
            </a:r>
          </a:p>
          <a:p>
            <a:endParaRPr lang="en-US" dirty="0" smtClean="0"/>
          </a:p>
          <a:p>
            <a:r>
              <a:rPr lang="en-US" dirty="0" smtClean="0"/>
              <a:t>NPROM schemes achieving a </a:t>
            </a:r>
            <a:r>
              <a:rPr lang="en-US" dirty="0" smtClean="0">
                <a:solidFill>
                  <a:srgbClr val="FF0000"/>
                </a:solidFill>
              </a:rPr>
              <a:t>simulation-based notion of SOA security </a:t>
            </a:r>
            <a:r>
              <a:rPr lang="en-US" dirty="0" smtClean="0">
                <a:solidFill>
                  <a:schemeClr val="tx1"/>
                </a:solidFill>
              </a:rPr>
              <a:t>for nonce-based PKE</a:t>
            </a:r>
            <a:r>
              <a:rPr lang="en-US" dirty="0" smtClean="0"/>
              <a:t>, or a proof that this is impossible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1836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Thank you!</a:t>
            </a:r>
          </a:p>
        </p:txBody>
      </p:sp>
      <p:pic>
        <p:nvPicPr>
          <p:cNvPr id="393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4558" y="2110825"/>
            <a:ext cx="7839609" cy="29153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Outline of Talk</a:t>
            </a:r>
          </a:p>
        </p:txBody>
      </p:sp>
      <p:sp>
        <p:nvSpPr>
          <p:cNvPr id="173" name="Shape 173"/>
          <p:cNvSpPr>
            <a:spLocks noGrp="1"/>
          </p:cNvSpPr>
          <p:nvPr>
            <p:ph type="body" idx="1"/>
          </p:nvPr>
        </p:nvSpPr>
        <p:spPr>
          <a:xfrm>
            <a:off x="457200" y="1611062"/>
            <a:ext cx="7467600" cy="4873753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Background and motivation</a:t>
            </a:r>
          </a:p>
          <a:p>
            <a:pPr>
              <a:defRPr sz="2800"/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Selective-opening secure nonce-based PKE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Lifting the results to the “hedged” setting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Conclusion and open problems</a:t>
            </a:r>
          </a:p>
          <a:p>
            <a:pPr>
              <a:defRPr sz="28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motivating scenario</a:t>
            </a:r>
          </a:p>
        </p:txBody>
      </p:sp>
      <p:grpSp>
        <p:nvGrpSpPr>
          <p:cNvPr id="178" name="Group 178"/>
          <p:cNvGrpSpPr/>
          <p:nvPr/>
        </p:nvGrpSpPr>
        <p:grpSpPr>
          <a:xfrm>
            <a:off x="5878511" y="2681791"/>
            <a:ext cx="1769843" cy="1966492"/>
            <a:chOff x="0" y="0"/>
            <a:chExt cx="1769841" cy="1966490"/>
          </a:xfrm>
        </p:grpSpPr>
        <p:pic>
          <p:nvPicPr>
            <p:cNvPr id="176" name="pasted-image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1769842" cy="19664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7" name="Shape 177"/>
            <p:cNvSpPr/>
            <p:nvPr/>
          </p:nvSpPr>
          <p:spPr>
            <a:xfrm>
              <a:off x="1191983" y="344538"/>
              <a:ext cx="33274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sk</a:t>
              </a:r>
            </a:p>
          </p:txBody>
        </p:sp>
      </p:grpSp>
      <p:grpSp>
        <p:nvGrpSpPr>
          <p:cNvPr id="188" name="Group 188"/>
          <p:cNvGrpSpPr/>
          <p:nvPr/>
        </p:nvGrpSpPr>
        <p:grpSpPr>
          <a:xfrm>
            <a:off x="1736826" y="1280625"/>
            <a:ext cx="4328388" cy="1521634"/>
            <a:chOff x="0" y="0"/>
            <a:chExt cx="4328387" cy="1521632"/>
          </a:xfrm>
        </p:grpSpPr>
        <p:pic>
          <p:nvPicPr>
            <p:cNvPr id="179" name="pasted-image.jp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1578289" cy="1521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80" name="Shape 180"/>
            <p:cNvSpPr/>
            <p:nvPr/>
          </p:nvSpPr>
          <p:spPr>
            <a:xfrm>
              <a:off x="2839526" y="650848"/>
              <a:ext cx="1488862" cy="475739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1232088" y="358940"/>
              <a:ext cx="362544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pk</a:t>
              </a:r>
            </a:p>
          </p:txBody>
        </p:sp>
        <p:sp>
          <p:nvSpPr>
            <p:cNvPr id="182" name="Shape 182"/>
            <p:cNvSpPr/>
            <p:nvPr/>
          </p:nvSpPr>
          <p:spPr>
            <a:xfrm>
              <a:off x="2102221" y="371640"/>
              <a:ext cx="703906" cy="54863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2162843" y="460538"/>
              <a:ext cx="51033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Enc</a:t>
              </a:r>
            </a:p>
          </p:txBody>
        </p:sp>
        <p:sp>
          <p:nvSpPr>
            <p:cNvPr id="184" name="Shape 184"/>
            <p:cNvSpPr/>
            <p:nvPr/>
          </p:nvSpPr>
          <p:spPr>
            <a:xfrm>
              <a:off x="1234922" y="705746"/>
              <a:ext cx="39216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m</a:t>
              </a:r>
              <a:r>
                <a:rPr baseline="-5999"/>
                <a:t>1</a:t>
              </a:r>
            </a:p>
          </p:txBody>
        </p:sp>
        <p:sp>
          <p:nvSpPr>
            <p:cNvPr id="185" name="Shape 185"/>
            <p:cNvSpPr/>
            <p:nvPr/>
          </p:nvSpPr>
          <p:spPr>
            <a:xfrm>
              <a:off x="1594636" y="547421"/>
              <a:ext cx="478538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1594636" y="870591"/>
              <a:ext cx="478538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3436661" y="486461"/>
              <a:ext cx="290362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c</a:t>
              </a:r>
              <a:r>
                <a:rPr baseline="-5999"/>
                <a:t>1</a:t>
              </a:r>
            </a:p>
          </p:txBody>
        </p:sp>
      </p:grpSp>
      <p:grpSp>
        <p:nvGrpSpPr>
          <p:cNvPr id="198" name="Group 198"/>
          <p:cNvGrpSpPr/>
          <p:nvPr/>
        </p:nvGrpSpPr>
        <p:grpSpPr>
          <a:xfrm>
            <a:off x="1883845" y="2904220"/>
            <a:ext cx="4270797" cy="1521634"/>
            <a:chOff x="0" y="0"/>
            <a:chExt cx="4270796" cy="1521632"/>
          </a:xfrm>
        </p:grpSpPr>
        <p:pic>
          <p:nvPicPr>
            <p:cNvPr id="189" name="pasted-image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75273" cy="152163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0" name="Shape 190"/>
            <p:cNvSpPr/>
            <p:nvPr/>
          </p:nvSpPr>
          <p:spPr>
            <a:xfrm>
              <a:off x="2692507" y="458165"/>
              <a:ext cx="1578290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1" name="Shape 191"/>
            <p:cNvSpPr/>
            <p:nvPr/>
          </p:nvSpPr>
          <p:spPr>
            <a:xfrm>
              <a:off x="1085069" y="166257"/>
              <a:ext cx="362544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pk</a:t>
              </a:r>
            </a:p>
          </p:txBody>
        </p:sp>
        <p:sp>
          <p:nvSpPr>
            <p:cNvPr id="192" name="Shape 192"/>
            <p:cNvSpPr/>
            <p:nvPr/>
          </p:nvSpPr>
          <p:spPr>
            <a:xfrm>
              <a:off x="1955202" y="178957"/>
              <a:ext cx="703906" cy="548638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2015825" y="267856"/>
              <a:ext cx="510330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Enc</a:t>
              </a:r>
            </a:p>
          </p:txBody>
        </p:sp>
        <p:sp>
          <p:nvSpPr>
            <p:cNvPr id="194" name="Shape 194"/>
            <p:cNvSpPr/>
            <p:nvPr/>
          </p:nvSpPr>
          <p:spPr>
            <a:xfrm>
              <a:off x="1087903" y="513064"/>
              <a:ext cx="392160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m</a:t>
              </a:r>
              <a:r>
                <a:rPr baseline="-5999"/>
                <a:t>2</a:t>
              </a:r>
            </a:p>
          </p:txBody>
        </p:sp>
        <p:sp>
          <p:nvSpPr>
            <p:cNvPr id="195" name="Shape 195"/>
            <p:cNvSpPr/>
            <p:nvPr/>
          </p:nvSpPr>
          <p:spPr>
            <a:xfrm>
              <a:off x="1447617" y="354739"/>
              <a:ext cx="478539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1447617" y="677908"/>
              <a:ext cx="478539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3289824" y="43941"/>
              <a:ext cx="290362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c</a:t>
              </a:r>
              <a:r>
                <a:rPr baseline="-5999"/>
                <a:t>2</a:t>
              </a:r>
            </a:p>
          </p:txBody>
        </p:sp>
      </p:grpSp>
      <p:grpSp>
        <p:nvGrpSpPr>
          <p:cNvPr id="208" name="Group 208"/>
          <p:cNvGrpSpPr/>
          <p:nvPr/>
        </p:nvGrpSpPr>
        <p:grpSpPr>
          <a:xfrm>
            <a:off x="2010430" y="4294880"/>
            <a:ext cx="4033330" cy="1743706"/>
            <a:chOff x="0" y="0"/>
            <a:chExt cx="4033329" cy="1743705"/>
          </a:xfrm>
        </p:grpSpPr>
        <p:pic>
          <p:nvPicPr>
            <p:cNvPr id="199" name="pasted-image.jp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222072"/>
              <a:ext cx="1139756" cy="15216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0" name="Shape 200"/>
            <p:cNvSpPr/>
            <p:nvPr/>
          </p:nvSpPr>
          <p:spPr>
            <a:xfrm flipV="1">
              <a:off x="2587006" y="322283"/>
              <a:ext cx="1446324" cy="389188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1" name="Shape 201"/>
            <p:cNvSpPr/>
            <p:nvPr/>
          </p:nvSpPr>
          <p:spPr>
            <a:xfrm>
              <a:off x="979568" y="419563"/>
              <a:ext cx="362544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pk</a:t>
              </a:r>
            </a:p>
          </p:txBody>
        </p:sp>
        <p:sp>
          <p:nvSpPr>
            <p:cNvPr id="202" name="Shape 202"/>
            <p:cNvSpPr/>
            <p:nvPr/>
          </p:nvSpPr>
          <p:spPr>
            <a:xfrm>
              <a:off x="1849701" y="432263"/>
              <a:ext cx="703905" cy="54863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1910323" y="521161"/>
              <a:ext cx="510330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i="1"/>
              </a:lvl1pPr>
            </a:lstStyle>
            <a:p>
              <a:r>
                <a:t>Enc</a:t>
              </a:r>
            </a:p>
          </p:txBody>
        </p:sp>
        <p:sp>
          <p:nvSpPr>
            <p:cNvPr id="204" name="Shape 204"/>
            <p:cNvSpPr/>
            <p:nvPr/>
          </p:nvSpPr>
          <p:spPr>
            <a:xfrm>
              <a:off x="982402" y="766369"/>
              <a:ext cx="39216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m</a:t>
              </a:r>
              <a:r>
                <a:rPr baseline="-5999"/>
                <a:t>3</a:t>
              </a:r>
            </a:p>
          </p:txBody>
        </p:sp>
        <p:sp>
          <p:nvSpPr>
            <p:cNvPr id="205" name="Shape 205"/>
            <p:cNvSpPr/>
            <p:nvPr/>
          </p:nvSpPr>
          <p:spPr>
            <a:xfrm>
              <a:off x="1342116" y="608044"/>
              <a:ext cx="478538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1342116" y="931214"/>
              <a:ext cx="478538" cy="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3163238" y="0"/>
              <a:ext cx="290362" cy="3708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defRPr i="1"/>
              </a:pPr>
              <a:r>
                <a:t>c</a:t>
              </a:r>
              <a:r>
                <a:rPr baseline="-5999"/>
                <a:t>3</a:t>
              </a:r>
            </a:p>
          </p:txBody>
        </p:sp>
      </p:grpSp>
      <p:sp>
        <p:nvSpPr>
          <p:cNvPr id="209" name="Shape 209"/>
          <p:cNvSpPr/>
          <p:nvPr/>
        </p:nvSpPr>
        <p:spPr>
          <a:xfrm>
            <a:off x="2463665" y="5912436"/>
            <a:ext cx="233287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/>
            </a:pPr>
            <a:r>
              <a:t>.</a:t>
            </a:r>
          </a:p>
          <a:p>
            <a:pPr>
              <a:defRPr b="1"/>
            </a:pPr>
            <a:r>
              <a:t>.</a:t>
            </a:r>
          </a:p>
          <a:p>
            <a:pPr>
              <a:defRPr b="1"/>
            </a:pPr>
            <a:r>
              <a:t>.</a:t>
            </a:r>
          </a:p>
        </p:txBody>
      </p:sp>
      <p:pic>
        <p:nvPicPr>
          <p:cNvPr id="210" name="pasted-image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47149" y="3017877"/>
            <a:ext cx="1294322" cy="129432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3" name="Group 213"/>
          <p:cNvGrpSpPr/>
          <p:nvPr/>
        </p:nvGrpSpPr>
        <p:grpSpPr>
          <a:xfrm>
            <a:off x="1291573" y="1764201"/>
            <a:ext cx="2018026" cy="1158749"/>
            <a:chOff x="0" y="0"/>
            <a:chExt cx="2018024" cy="1158748"/>
          </a:xfrm>
        </p:grpSpPr>
        <p:sp>
          <p:nvSpPr>
            <p:cNvPr id="211" name="Shape 211"/>
            <p:cNvSpPr/>
            <p:nvPr/>
          </p:nvSpPr>
          <p:spPr>
            <a:xfrm>
              <a:off x="0" y="0"/>
              <a:ext cx="2018025" cy="1158749"/>
            </a:xfrm>
            <a:prstGeom prst="wedgeEllipseCallout">
              <a:avLst>
                <a:gd name="adj1" fmla="val -49385"/>
                <a:gd name="adj2" fmla="val 67125"/>
              </a:avLst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227981" y="243895"/>
              <a:ext cx="1769843" cy="650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r>
                <a:t>I want to know </a:t>
              </a:r>
              <a:r>
                <a:rPr i="1"/>
                <a:t>m</a:t>
              </a:r>
              <a:r>
                <a:rPr i="1" baseline="-5999"/>
                <a:t>1</a:t>
              </a:r>
              <a:r>
                <a:t>,</a:t>
              </a:r>
              <a:r>
                <a:rPr baseline="-5999"/>
                <a:t> </a:t>
              </a:r>
              <a:r>
                <a:rPr i="1"/>
                <a:t>m</a:t>
              </a:r>
              <a:r>
                <a:rPr i="1" baseline="-5999"/>
                <a:t>2</a:t>
              </a:r>
              <a:r>
                <a:t>,</a:t>
              </a:r>
              <a:r>
                <a:rPr baseline="-5999"/>
                <a:t> </a:t>
              </a:r>
              <a:r>
                <a:rPr i="1"/>
                <a:t>m</a:t>
              </a:r>
              <a:r>
                <a:rPr i="1" baseline="-5999"/>
                <a:t>3</a:t>
              </a:r>
              <a:r>
                <a:rPr baseline="-5999"/>
                <a:t> </a:t>
              </a:r>
              <a:r>
                <a:t>…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1" animBg="1" advAuto="0"/>
      <p:bldP spid="198" grpId="2" animBg="1" advAuto="0"/>
      <p:bldP spid="208" grpId="3" animBg="1" advAuto="0"/>
      <p:bldP spid="209" grpId="4" animBg="1" advAuto="0"/>
      <p:bldP spid="210" grpId="5" animBg="1" advAuto="0"/>
      <p:bldP spid="213" grpId="6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can the adversary do?</a:t>
            </a:r>
          </a:p>
        </p:txBody>
      </p:sp>
      <p:sp>
        <p:nvSpPr>
          <p:cNvPr id="216" name="Shape 2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2600"/>
                </a:solidFill>
              </a:rPr>
              <a:t>Subvert</a:t>
            </a:r>
            <a:r>
              <a:rPr dirty="0"/>
              <a:t> senders’ </a:t>
            </a:r>
            <a:r>
              <a:rPr dirty="0">
                <a:solidFill>
                  <a:srgbClr val="0433FF"/>
                </a:solidFill>
              </a:rPr>
              <a:t>pseudorandom number </a:t>
            </a:r>
            <a:r>
              <a:rPr dirty="0" smtClean="0">
                <a:solidFill>
                  <a:srgbClr val="0433FF"/>
                </a:solidFill>
              </a:rPr>
              <a:t>generator</a:t>
            </a:r>
            <a:r>
              <a:rPr lang="en-US" dirty="0" smtClean="0">
                <a:solidFill>
                  <a:srgbClr val="0433FF"/>
                </a:solidFill>
              </a:rPr>
              <a:t> (PRNG)</a:t>
            </a:r>
            <a:endParaRPr dirty="0">
              <a:solidFill>
                <a:srgbClr val="0433FF"/>
              </a:solidFill>
            </a:endParaRPr>
          </a:p>
        </p:txBody>
      </p:sp>
      <p:grpSp>
        <p:nvGrpSpPr>
          <p:cNvPr id="228" name="Group 228"/>
          <p:cNvGrpSpPr/>
          <p:nvPr/>
        </p:nvGrpSpPr>
        <p:grpSpPr>
          <a:xfrm>
            <a:off x="1766106" y="2225657"/>
            <a:ext cx="4328388" cy="1869240"/>
            <a:chOff x="0" y="0"/>
            <a:chExt cx="4328387" cy="1869238"/>
          </a:xfrm>
        </p:grpSpPr>
        <p:grpSp>
          <p:nvGrpSpPr>
            <p:cNvPr id="226" name="Group 226"/>
            <p:cNvGrpSpPr/>
            <p:nvPr/>
          </p:nvGrpSpPr>
          <p:grpSpPr>
            <a:xfrm>
              <a:off x="0" y="347606"/>
              <a:ext cx="4328388" cy="1521633"/>
              <a:chOff x="0" y="0"/>
              <a:chExt cx="4328387" cy="1521632"/>
            </a:xfrm>
          </p:grpSpPr>
          <p:pic>
            <p:nvPicPr>
              <p:cNvPr id="217" name="pasted-image.jpg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0" y="0"/>
                <a:ext cx="1578289" cy="1521633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18" name="Shape 218"/>
              <p:cNvSpPr/>
              <p:nvPr/>
            </p:nvSpPr>
            <p:spPr>
              <a:xfrm>
                <a:off x="2839526" y="650848"/>
                <a:ext cx="1488862" cy="475739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  <a:tailEnd type="triangle" w="med" len="med"/>
              </a:ln>
              <a:effectLst>
                <a:outerShdw blurRad="50800" dist="250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1232088" y="358940"/>
                <a:ext cx="362544" cy="370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 i="1"/>
                </a:lvl1pPr>
              </a:lstStyle>
              <a:p>
                <a:r>
                  <a:t>pk</a:t>
                </a:r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2102221" y="371640"/>
                <a:ext cx="703906" cy="548637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chemeClr val="accent1"/>
                </a:solidFill>
                <a:prstDash val="solid"/>
                <a:round/>
              </a:ln>
              <a:effectLst>
                <a:outerShdw blurRad="50800" dist="20000" dir="5400000" rotWithShape="0">
                  <a:srgbClr val="000000">
                    <a:alpha val="42000"/>
                  </a:srgbClr>
                </a:outerShdw>
              </a:effec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2162843" y="460538"/>
                <a:ext cx="510331" cy="370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 i="1"/>
                </a:lvl1pPr>
              </a:lstStyle>
              <a:p>
                <a:r>
                  <a:t>Enc</a:t>
                </a:r>
              </a:p>
            </p:txBody>
          </p:sp>
          <p:sp>
            <p:nvSpPr>
              <p:cNvPr id="222" name="Shape 222"/>
              <p:cNvSpPr/>
              <p:nvPr/>
            </p:nvSpPr>
            <p:spPr>
              <a:xfrm>
                <a:off x="1234922" y="705746"/>
                <a:ext cx="392161" cy="370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i="1"/>
                </a:pPr>
                <a:r>
                  <a:t>m</a:t>
                </a:r>
                <a:r>
                  <a:rPr baseline="-5999"/>
                  <a:t>1</a:t>
                </a:r>
              </a:p>
            </p:txBody>
          </p:sp>
          <p:sp>
            <p:nvSpPr>
              <p:cNvPr id="223" name="Shape 223"/>
              <p:cNvSpPr/>
              <p:nvPr/>
            </p:nvSpPr>
            <p:spPr>
              <a:xfrm>
                <a:off x="1594636" y="547421"/>
                <a:ext cx="478538" cy="1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  <a:tailEnd type="triangle" w="med" len="med"/>
              </a:ln>
              <a:effectLst>
                <a:outerShdw blurRad="50800" dist="250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4" name="Shape 224"/>
              <p:cNvSpPr/>
              <p:nvPr/>
            </p:nvSpPr>
            <p:spPr>
              <a:xfrm>
                <a:off x="1594636" y="870591"/>
                <a:ext cx="478538" cy="1"/>
              </a:xfrm>
              <a:prstGeom prst="line">
                <a:avLst/>
              </a:prstGeom>
              <a:noFill/>
              <a:ln w="25400" cap="flat">
                <a:solidFill>
                  <a:schemeClr val="accent1"/>
                </a:solidFill>
                <a:prstDash val="solid"/>
                <a:round/>
                <a:tailEnd type="triangle" w="med" len="med"/>
              </a:ln>
              <a:effectLst>
                <a:outerShdw blurRad="50800" dist="25000" dir="5400000" rotWithShape="0">
                  <a:srgbClr val="000000">
                    <a:alpha val="40000"/>
                  </a:srgbClr>
                </a:outerShdw>
              </a:effectLst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5" name="Shape 225"/>
              <p:cNvSpPr/>
              <p:nvPr/>
            </p:nvSpPr>
            <p:spPr>
              <a:xfrm>
                <a:off x="3436661" y="486461"/>
                <a:ext cx="290362" cy="3708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i="1"/>
                </a:pPr>
                <a:r>
                  <a:t>c</a:t>
                </a:r>
                <a:r>
                  <a:rPr baseline="-5999"/>
                  <a:t>1</a:t>
                </a:r>
              </a:p>
            </p:txBody>
          </p:sp>
        </p:grpSp>
        <p:pic>
          <p:nvPicPr>
            <p:cNvPr id="227" name="pasted-image.jp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25261" y="0"/>
              <a:ext cx="711278" cy="7081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29" name="Shape 229"/>
          <p:cNvSpPr/>
          <p:nvPr/>
        </p:nvSpPr>
        <p:spPr>
          <a:xfrm>
            <a:off x="457200" y="4312476"/>
            <a:ext cx="7467600" cy="4873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274320" indent="-274320" defTabSz="914400">
              <a:spcBef>
                <a:spcPts val="600"/>
              </a:spcBef>
              <a:defRPr sz="2400"/>
            </a:pPr>
            <a:r>
              <a:rPr>
                <a:solidFill>
                  <a:srgbClr val="FF2600"/>
                </a:solidFill>
              </a:rPr>
              <a:t>Break-in</a:t>
            </a:r>
            <a:r>
              <a:t> to senders’ machines</a:t>
            </a:r>
          </a:p>
        </p:txBody>
      </p:sp>
      <p:grpSp>
        <p:nvGrpSpPr>
          <p:cNvPr id="233" name="Group 233"/>
          <p:cNvGrpSpPr/>
          <p:nvPr/>
        </p:nvGrpSpPr>
        <p:grpSpPr>
          <a:xfrm>
            <a:off x="1546334" y="4803562"/>
            <a:ext cx="5355968" cy="1729146"/>
            <a:chOff x="-1" y="-1"/>
            <a:chExt cx="5355967" cy="1729145"/>
          </a:xfrm>
        </p:grpSpPr>
        <p:sp>
          <p:nvSpPr>
            <p:cNvPr id="230" name="Shape 230"/>
            <p:cNvSpPr/>
            <p:nvPr/>
          </p:nvSpPr>
          <p:spPr>
            <a:xfrm>
              <a:off x="895895" y="24770"/>
              <a:ext cx="4460071" cy="1704374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 flipH="1" flipV="1">
              <a:off x="-1" y="-1"/>
              <a:ext cx="1083092" cy="527108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round/>
              <a:tailEnd type="triangle" w="med" len="med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1358743" y="266364"/>
              <a:ext cx="3997223" cy="12003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r>
                <a:rPr dirty="0"/>
                <a:t>Notice the adversary may recover the senders</a:t>
              </a:r>
              <a:r>
                <a:rPr dirty="0" smtClean="0"/>
                <a:t>’</a:t>
              </a:r>
              <a:r>
                <a:rPr lang="en-US" dirty="0" smtClean="0">
                  <a:solidFill>
                    <a:srgbClr val="0433FF"/>
                  </a:solidFill>
                </a:rPr>
                <a:t> r</a:t>
              </a:r>
              <a:r>
                <a:rPr dirty="0" smtClean="0">
                  <a:solidFill>
                    <a:srgbClr val="0433FF"/>
                  </a:solidFill>
                </a:rPr>
                <a:t>andomness</a:t>
              </a:r>
              <a:r>
                <a:rPr dirty="0" smtClean="0"/>
                <a:t> </a:t>
              </a:r>
              <a:r>
                <a:rPr lang="en-US" dirty="0" smtClean="0"/>
                <a:t>in this case. The goal is to protect the unrecovered messages</a:t>
              </a:r>
              <a:endParaRPr dirty="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1" animBg="1" advAuto="0"/>
      <p:bldP spid="233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How to protect against this?</a:t>
            </a:r>
          </a:p>
        </p:txBody>
      </p:sp>
      <p:sp>
        <p:nvSpPr>
          <p:cNvPr id="236" name="Shape 23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dirty="0"/>
              <a:t>Use </a:t>
            </a:r>
            <a:r>
              <a:rPr dirty="0" smtClean="0">
                <a:solidFill>
                  <a:srgbClr val="0433FF"/>
                </a:solidFill>
              </a:rPr>
              <a:t>deterministic</a:t>
            </a:r>
            <a:r>
              <a:rPr lang="en-US" dirty="0" smtClean="0">
                <a:solidFill>
                  <a:srgbClr val="0433FF"/>
                </a:solidFill>
              </a:rPr>
              <a:t> [BBO’07],</a:t>
            </a:r>
            <a:r>
              <a:rPr dirty="0" smtClean="0"/>
              <a:t> </a:t>
            </a:r>
            <a:r>
              <a:rPr dirty="0" smtClean="0">
                <a:solidFill>
                  <a:srgbClr val="00F900"/>
                </a:solidFill>
              </a:rPr>
              <a:t>hedged</a:t>
            </a:r>
            <a:r>
              <a:rPr lang="en-US" dirty="0" smtClean="0">
                <a:solidFill>
                  <a:srgbClr val="00F900"/>
                </a:solidFill>
              </a:rPr>
              <a:t> [BBNRSSY’09]</a:t>
            </a:r>
            <a:r>
              <a:rPr dirty="0" smtClean="0"/>
              <a:t>, </a:t>
            </a:r>
            <a:r>
              <a:rPr dirty="0"/>
              <a:t>or </a:t>
            </a:r>
            <a:r>
              <a:rPr dirty="0" smtClean="0">
                <a:solidFill>
                  <a:srgbClr val="AA7942"/>
                </a:solidFill>
              </a:rPr>
              <a:t>nonce-based</a:t>
            </a:r>
            <a:r>
              <a:rPr lang="en-US" dirty="0" smtClean="0">
                <a:solidFill>
                  <a:srgbClr val="AA7942"/>
                </a:solidFill>
              </a:rPr>
              <a:t> [BT’16]</a:t>
            </a:r>
            <a:r>
              <a:rPr dirty="0" smtClean="0">
                <a:solidFill>
                  <a:srgbClr val="AA7942"/>
                </a:solidFill>
              </a:rPr>
              <a:t> </a:t>
            </a:r>
            <a:r>
              <a:rPr dirty="0"/>
              <a:t>PKE to protect against PRNG subversion</a:t>
            </a:r>
          </a:p>
          <a:p>
            <a:endParaRPr dirty="0"/>
          </a:p>
          <a:p>
            <a:r>
              <a:rPr dirty="0" smtClean="0"/>
              <a:t>Use </a:t>
            </a:r>
            <a:r>
              <a:rPr dirty="0" smtClean="0">
                <a:solidFill>
                  <a:srgbClr val="942192"/>
                </a:solidFill>
              </a:rPr>
              <a:t>selective-opening</a:t>
            </a:r>
            <a:r>
              <a:rPr lang="en-US" dirty="0" smtClean="0">
                <a:solidFill>
                  <a:srgbClr val="942192"/>
                </a:solidFill>
              </a:rPr>
              <a:t> (SOA)</a:t>
            </a:r>
            <a:r>
              <a:rPr dirty="0" smtClean="0">
                <a:solidFill>
                  <a:srgbClr val="942192"/>
                </a:solidFill>
              </a:rPr>
              <a:t> secur</a:t>
            </a:r>
            <a:r>
              <a:rPr lang="en-US" dirty="0" smtClean="0">
                <a:solidFill>
                  <a:srgbClr val="942192"/>
                </a:solidFill>
              </a:rPr>
              <a:t>e [BHY’09</a:t>
            </a:r>
            <a:r>
              <a:rPr lang="is-IS" dirty="0" smtClean="0">
                <a:solidFill>
                  <a:srgbClr val="942192"/>
                </a:solidFill>
              </a:rPr>
              <a:t>…]</a:t>
            </a:r>
            <a:r>
              <a:rPr dirty="0" smtClean="0"/>
              <a:t> </a:t>
            </a:r>
            <a:r>
              <a:rPr dirty="0"/>
              <a:t>PKE to protect against (the after-effects of) break-ins</a:t>
            </a:r>
          </a:p>
          <a:p>
            <a:endParaRPr dirty="0"/>
          </a:p>
          <a:p>
            <a:r>
              <a:rPr lang="en-US" dirty="0" smtClean="0"/>
              <a:t>This work: </a:t>
            </a:r>
            <a:r>
              <a:rPr dirty="0" smtClean="0"/>
              <a:t>we </a:t>
            </a:r>
            <a:r>
              <a:rPr dirty="0"/>
              <a:t>want to protect against </a:t>
            </a:r>
            <a:r>
              <a:rPr dirty="0">
                <a:solidFill>
                  <a:srgbClr val="FF2600"/>
                </a:solidFill>
              </a:rPr>
              <a:t>both types of attacks</a:t>
            </a:r>
            <a:r>
              <a:rPr dirty="0"/>
              <a:t> </a:t>
            </a:r>
            <a:r>
              <a:rPr dirty="0">
                <a:solidFill>
                  <a:srgbClr val="FF2600"/>
                </a:solidFill>
              </a:rPr>
              <a:t>simultaneously</a:t>
            </a:r>
            <a:r>
              <a:rPr dirty="0"/>
              <a:t>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1" uiExpan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Main theme and results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931426" cy="4873753"/>
          </a:xfrm>
          <a:prstGeom prst="rect">
            <a:avLst/>
          </a:prstGeom>
        </p:spPr>
        <p:txBody>
          <a:bodyPr/>
          <a:lstStyle/>
          <a:p>
            <a:r>
              <a:rPr dirty="0"/>
              <a:t>Can we define and build schemes that protect against </a:t>
            </a:r>
            <a:r>
              <a:rPr dirty="0">
                <a:solidFill>
                  <a:srgbClr val="FF2600"/>
                </a:solidFill>
              </a:rPr>
              <a:t>both</a:t>
            </a:r>
            <a:r>
              <a:rPr dirty="0"/>
              <a:t> PRNG subversion and break-ins?</a:t>
            </a:r>
          </a:p>
          <a:p>
            <a:endParaRPr dirty="0"/>
          </a:p>
          <a:p>
            <a:r>
              <a:rPr dirty="0">
                <a:solidFill>
                  <a:srgbClr val="0433FF"/>
                </a:solidFill>
              </a:rPr>
              <a:t>Yes!</a:t>
            </a:r>
            <a:r>
              <a:rPr dirty="0"/>
              <a:t>  We define and build selective-opening secure deterministic, hedged, and nonce-based PKE</a:t>
            </a:r>
          </a:p>
          <a:p>
            <a:endParaRPr dirty="0"/>
          </a:p>
          <a:p>
            <a:r>
              <a:rPr dirty="0"/>
              <a:t>In fact </a:t>
            </a:r>
            <a:r>
              <a:rPr dirty="0" smtClean="0"/>
              <a:t>we</a:t>
            </a:r>
            <a:r>
              <a:rPr lang="en-US" dirty="0" smtClean="0"/>
              <a:t> define</a:t>
            </a:r>
            <a:r>
              <a:rPr dirty="0" smtClean="0"/>
              <a:t> </a:t>
            </a:r>
            <a:r>
              <a:rPr dirty="0" smtClean="0">
                <a:solidFill>
                  <a:srgbClr val="942192"/>
                </a:solidFill>
              </a:rPr>
              <a:t>hedge</a:t>
            </a:r>
            <a:r>
              <a:rPr lang="en-US" dirty="0" smtClean="0">
                <a:solidFill>
                  <a:srgbClr val="942192"/>
                </a:solidFill>
              </a:rPr>
              <a:t>d</a:t>
            </a:r>
            <a:r>
              <a:rPr dirty="0" smtClean="0">
                <a:solidFill>
                  <a:srgbClr val="942192"/>
                </a:solidFill>
              </a:rPr>
              <a:t> </a:t>
            </a:r>
            <a:r>
              <a:rPr dirty="0">
                <a:solidFill>
                  <a:srgbClr val="942192"/>
                </a:solidFill>
              </a:rPr>
              <a:t>nonce-based </a:t>
            </a:r>
            <a:r>
              <a:rPr dirty="0" smtClean="0">
                <a:solidFill>
                  <a:srgbClr val="942192"/>
                </a:solidFill>
              </a:rPr>
              <a:t>PKE</a:t>
            </a:r>
            <a:r>
              <a:rPr lang="en-US" dirty="0" smtClean="0">
                <a:solidFill>
                  <a:srgbClr val="942192"/>
                </a:solidFill>
              </a:rPr>
              <a:t>, </a:t>
            </a:r>
            <a:r>
              <a:rPr dirty="0" smtClean="0"/>
              <a:t>subsuming </a:t>
            </a:r>
            <a:r>
              <a:rPr dirty="0"/>
              <a:t>all these primitives (and </a:t>
            </a:r>
            <a:r>
              <a:rPr lang="en-US" dirty="0" smtClean="0"/>
              <a:t>we define and </a:t>
            </a:r>
            <a:r>
              <a:rPr dirty="0" smtClean="0"/>
              <a:t>achieve </a:t>
            </a:r>
            <a:r>
              <a:rPr dirty="0"/>
              <a:t>selective-opening security for it)</a:t>
            </a:r>
          </a:p>
          <a:p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Outline of Talk</a:t>
            </a:r>
          </a:p>
        </p:txBody>
      </p:sp>
      <p:sp>
        <p:nvSpPr>
          <p:cNvPr id="248" name="Shape 248"/>
          <p:cNvSpPr>
            <a:spLocks noGrp="1"/>
          </p:cNvSpPr>
          <p:nvPr>
            <p:ph type="body" idx="1"/>
          </p:nvPr>
        </p:nvSpPr>
        <p:spPr>
          <a:xfrm>
            <a:off x="457200" y="1611062"/>
            <a:ext cx="7467600" cy="4873753"/>
          </a:xfrm>
          <a:prstGeom prst="rect">
            <a:avLst/>
          </a:prstGeom>
        </p:spPr>
        <p:txBody>
          <a:bodyPr/>
          <a:lstStyle/>
          <a:p>
            <a:pPr>
              <a:defRPr sz="2800">
                <a:solidFill>
                  <a:srgbClr val="DDDDDD"/>
                </a:solidFill>
              </a:defRPr>
            </a:pPr>
            <a:r>
              <a:t>Background and motivation</a:t>
            </a:r>
          </a:p>
          <a:p>
            <a:pPr>
              <a:defRPr sz="2800"/>
            </a:pPr>
            <a:endParaRPr/>
          </a:p>
          <a:p>
            <a:pPr>
              <a:defRPr sz="2800"/>
            </a:pPr>
            <a:r>
              <a:t>Selective-opening secure nonce-based PKE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Lifting the results to the “hedged” setting</a:t>
            </a:r>
          </a:p>
          <a:p>
            <a:pPr>
              <a:defRPr sz="2800">
                <a:solidFill>
                  <a:srgbClr val="DDDDDD"/>
                </a:solidFill>
              </a:defRPr>
            </a:pPr>
            <a:endParaRPr/>
          </a:p>
          <a:p>
            <a:pPr>
              <a:defRPr sz="2800">
                <a:solidFill>
                  <a:srgbClr val="DDDDDD"/>
                </a:solidFill>
              </a:defRPr>
            </a:pPr>
            <a:r>
              <a:t>Conclusion and open problems</a:t>
            </a:r>
          </a:p>
          <a:p>
            <a:pPr>
              <a:defRPr sz="28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Nonce-based </a:t>
            </a:r>
            <a:r>
              <a:rPr dirty="0" smtClean="0"/>
              <a:t>PKE</a:t>
            </a:r>
            <a:r>
              <a:rPr lang="en-US" dirty="0" smtClean="0"/>
              <a:t> [BT’16]</a:t>
            </a:r>
            <a:endParaRPr dirty="0"/>
          </a:p>
        </p:txBody>
      </p:sp>
      <p:sp>
        <p:nvSpPr>
          <p:cNvPr id="251" name="Shape 251"/>
          <p:cNvSpPr>
            <a:spLocks noGrp="1"/>
          </p:cNvSpPr>
          <p:nvPr>
            <p:ph type="body" idx="1"/>
          </p:nvPr>
        </p:nvSpPr>
        <p:spPr>
          <a:xfrm>
            <a:off x="758819" y="1600200"/>
            <a:ext cx="7467601" cy="487375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dirty="0" smtClean="0"/>
              <a:t>Each </a:t>
            </a:r>
            <a:r>
              <a:rPr dirty="0"/>
              <a:t>sender chooses </a:t>
            </a:r>
            <a:r>
              <a:rPr dirty="0" smtClean="0"/>
              <a:t>a</a:t>
            </a:r>
            <a:r>
              <a:rPr lang="en-US" dirty="0" smtClean="0"/>
              <a:t> </a:t>
            </a:r>
            <a:r>
              <a:rPr dirty="0" smtClean="0">
                <a:solidFill>
                  <a:srgbClr val="00B050"/>
                </a:solidFill>
              </a:rPr>
              <a:t>seed </a:t>
            </a:r>
            <a:r>
              <a:rPr dirty="0"/>
              <a:t>and encryption does not use randomness but rather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00B050"/>
                </a:solidFill>
              </a:rPr>
              <a:t>seed</a:t>
            </a:r>
            <a:r>
              <a:rPr lang="en-US" dirty="0" smtClean="0"/>
              <a:t> and</a:t>
            </a:r>
            <a:r>
              <a:rPr dirty="0" smtClean="0"/>
              <a:t> </a:t>
            </a:r>
            <a:r>
              <a:rPr lang="en-US" dirty="0" smtClean="0"/>
              <a:t>a </a:t>
            </a:r>
            <a:r>
              <a:rPr dirty="0" smtClean="0">
                <a:solidFill>
                  <a:srgbClr val="FF0000"/>
                </a:solidFill>
              </a:rPr>
              <a:t>nonce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Security holds </a:t>
            </a:r>
            <a:r>
              <a:rPr lang="en-US" dirty="0"/>
              <a:t>if </a:t>
            </a:r>
            <a:r>
              <a:rPr lang="en-US" dirty="0" smtClean="0"/>
              <a:t>either the </a:t>
            </a:r>
            <a:r>
              <a:rPr lang="en-US" dirty="0" smtClean="0">
                <a:solidFill>
                  <a:srgbClr val="00B050"/>
                </a:solidFill>
              </a:rPr>
              <a:t>seed</a:t>
            </a:r>
            <a:r>
              <a:rPr lang="en-US" dirty="0" smtClean="0"/>
              <a:t> is </a:t>
            </a:r>
            <a:r>
              <a:rPr lang="en-US" dirty="0"/>
              <a:t>secret and </a:t>
            </a:r>
            <a:r>
              <a:rPr lang="en-US" dirty="0" err="1" smtClean="0">
                <a:solidFill>
                  <a:srgbClr val="FF0000"/>
                </a:solidFill>
              </a:rPr>
              <a:t>nonces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are unique</a:t>
            </a:r>
            <a:r>
              <a:rPr lang="en-US" dirty="0"/>
              <a:t>, </a:t>
            </a:r>
            <a:r>
              <a:rPr lang="en-US" dirty="0" smtClean="0"/>
              <a:t>or if the </a:t>
            </a:r>
            <a:r>
              <a:rPr lang="en-US" dirty="0">
                <a:solidFill>
                  <a:srgbClr val="00B050"/>
                </a:solidFill>
              </a:rPr>
              <a:t>seed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revealed but </a:t>
            </a:r>
            <a:r>
              <a:rPr lang="en-US" dirty="0" err="1">
                <a:solidFill>
                  <a:srgbClr val="FF0000"/>
                </a:solidFill>
              </a:rPr>
              <a:t>nonces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have high entropy</a:t>
            </a:r>
            <a:endParaRPr lang="en-US" dirty="0"/>
          </a:p>
        </p:txBody>
      </p:sp>
      <p:sp>
        <p:nvSpPr>
          <p:cNvPr id="262" name="Shape 262"/>
          <p:cNvSpPr/>
          <p:nvPr/>
        </p:nvSpPr>
        <p:spPr>
          <a:xfrm>
            <a:off x="544100" y="5572311"/>
            <a:ext cx="7467601" cy="4873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274320" indent="-274320" defTabSz="914400">
              <a:spcBef>
                <a:spcPts val="600"/>
              </a:spcBef>
              <a:defRPr sz="2400"/>
            </a:pPr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3124702" y="2743114"/>
            <a:ext cx="2555630" cy="1507467"/>
            <a:chOff x="3124702" y="2743114"/>
            <a:chExt cx="2555630" cy="1507467"/>
          </a:xfrm>
        </p:grpSpPr>
        <p:sp>
          <p:nvSpPr>
            <p:cNvPr id="252" name="Shape 252"/>
            <p:cNvSpPr/>
            <p:nvPr/>
          </p:nvSpPr>
          <p:spPr>
            <a:xfrm>
              <a:off x="4175197" y="3151897"/>
              <a:ext cx="734386" cy="65856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4251060" y="3295757"/>
              <a:ext cx="510330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Enc</a:t>
              </a:r>
            </a:p>
          </p:txBody>
        </p:sp>
        <p:sp>
          <p:nvSpPr>
            <p:cNvPr id="254" name="Shape 254"/>
            <p:cNvSpPr/>
            <p:nvPr/>
          </p:nvSpPr>
          <p:spPr>
            <a:xfrm>
              <a:off x="3564811" y="2914671"/>
              <a:ext cx="599423" cy="269814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5" name="Shape 255"/>
            <p:cNvSpPr/>
            <p:nvPr/>
          </p:nvSpPr>
          <p:spPr>
            <a:xfrm>
              <a:off x="3559729" y="3395183"/>
              <a:ext cx="604375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3559729" y="3661297"/>
              <a:ext cx="604375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 flipV="1">
              <a:off x="3564354" y="3826185"/>
              <a:ext cx="599880" cy="262822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8" name="Shape 258"/>
            <p:cNvSpPr/>
            <p:nvPr/>
          </p:nvSpPr>
          <p:spPr>
            <a:xfrm>
              <a:off x="3124702" y="2743114"/>
              <a:ext cx="362543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pk</a:t>
              </a:r>
            </a:p>
          </p:txBody>
        </p:sp>
        <p:sp>
          <p:nvSpPr>
            <p:cNvPr id="259" name="Shape 259"/>
            <p:cNvSpPr/>
            <p:nvPr/>
          </p:nvSpPr>
          <p:spPr>
            <a:xfrm>
              <a:off x="3133185" y="3072014"/>
              <a:ext cx="345577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xk</a:t>
              </a:r>
            </a:p>
          </p:txBody>
        </p:sp>
        <p:sp>
          <p:nvSpPr>
            <p:cNvPr id="260" name="Shape 260"/>
            <p:cNvSpPr/>
            <p:nvPr/>
          </p:nvSpPr>
          <p:spPr>
            <a:xfrm>
              <a:off x="3160755" y="3475877"/>
              <a:ext cx="290437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N</a:t>
              </a:r>
            </a:p>
          </p:txBody>
        </p:sp>
        <p:sp>
          <p:nvSpPr>
            <p:cNvPr id="261" name="Shape 261"/>
            <p:cNvSpPr/>
            <p:nvPr/>
          </p:nvSpPr>
          <p:spPr>
            <a:xfrm>
              <a:off x="3133185" y="3879740"/>
              <a:ext cx="307403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t>m</a:t>
              </a:r>
            </a:p>
          </p:txBody>
        </p:sp>
        <p:sp>
          <p:nvSpPr>
            <p:cNvPr id="263" name="Shape 263"/>
            <p:cNvSpPr/>
            <p:nvPr/>
          </p:nvSpPr>
          <p:spPr>
            <a:xfrm>
              <a:off x="4920546" y="3475068"/>
              <a:ext cx="75978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5167191" y="3072014"/>
              <a:ext cx="205605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c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53452" y="2610838"/>
            <a:ext cx="1588378" cy="731084"/>
            <a:chOff x="1153452" y="2610838"/>
            <a:chExt cx="1588378" cy="731084"/>
          </a:xfrm>
        </p:grpSpPr>
        <p:sp>
          <p:nvSpPr>
            <p:cNvPr id="17" name="Shape 252"/>
            <p:cNvSpPr/>
            <p:nvPr/>
          </p:nvSpPr>
          <p:spPr>
            <a:xfrm>
              <a:off x="1153452" y="2683361"/>
              <a:ext cx="734386" cy="65856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18" name="Shape 253"/>
            <p:cNvSpPr/>
            <p:nvPr/>
          </p:nvSpPr>
          <p:spPr>
            <a:xfrm>
              <a:off x="1229315" y="2827221"/>
              <a:ext cx="451404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 smtClean="0"/>
                <a:t> Kg</a:t>
              </a:r>
              <a:endParaRPr dirty="0"/>
            </a:p>
          </p:txBody>
        </p:sp>
        <p:sp>
          <p:nvSpPr>
            <p:cNvPr id="19" name="Shape 254"/>
            <p:cNvSpPr/>
            <p:nvPr/>
          </p:nvSpPr>
          <p:spPr>
            <a:xfrm>
              <a:off x="1894635" y="2971081"/>
              <a:ext cx="593072" cy="0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1" name="Shape 264"/>
            <p:cNvSpPr/>
            <p:nvPr/>
          </p:nvSpPr>
          <p:spPr>
            <a:xfrm>
              <a:off x="1939368" y="2610838"/>
              <a:ext cx="802462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i="0" dirty="0" smtClean="0"/>
                <a:t>(</a:t>
              </a:r>
              <a:r>
                <a:rPr lang="en-US" dirty="0" err="1" smtClean="0"/>
                <a:t>pk,sk</a:t>
              </a:r>
              <a:r>
                <a:rPr lang="en-US" i="0" dirty="0" smtClean="0"/>
                <a:t>)</a:t>
              </a:r>
              <a:endParaRPr i="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153452" y="3661527"/>
            <a:ext cx="1334255" cy="731084"/>
            <a:chOff x="1153452" y="3661527"/>
            <a:chExt cx="1334255" cy="731084"/>
          </a:xfrm>
        </p:grpSpPr>
        <p:sp>
          <p:nvSpPr>
            <p:cNvPr id="22" name="Shape 252"/>
            <p:cNvSpPr/>
            <p:nvPr/>
          </p:nvSpPr>
          <p:spPr>
            <a:xfrm>
              <a:off x="1153452" y="3734050"/>
              <a:ext cx="734386" cy="65856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23" name="Shape 253"/>
            <p:cNvSpPr/>
            <p:nvPr/>
          </p:nvSpPr>
          <p:spPr>
            <a:xfrm>
              <a:off x="1229315" y="3877910"/>
              <a:ext cx="433771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 smtClean="0"/>
                <a:t> </a:t>
              </a:r>
              <a:r>
                <a:rPr lang="en-US" dirty="0" err="1" smtClean="0"/>
                <a:t>Sg</a:t>
              </a:r>
              <a:endParaRPr dirty="0"/>
            </a:p>
          </p:txBody>
        </p:sp>
        <p:sp>
          <p:nvSpPr>
            <p:cNvPr id="24" name="Shape 254"/>
            <p:cNvSpPr/>
            <p:nvPr/>
          </p:nvSpPr>
          <p:spPr>
            <a:xfrm>
              <a:off x="1894635" y="4021770"/>
              <a:ext cx="593072" cy="0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25" name="Shape 264"/>
            <p:cNvSpPr/>
            <p:nvPr/>
          </p:nvSpPr>
          <p:spPr>
            <a:xfrm>
              <a:off x="1939368" y="3661527"/>
              <a:ext cx="335987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 err="1" smtClean="0"/>
                <a:t>xk</a:t>
              </a:r>
              <a:endParaRPr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861611" y="3072014"/>
            <a:ext cx="2253958" cy="840528"/>
            <a:chOff x="5909813" y="3149241"/>
            <a:chExt cx="2253958" cy="840528"/>
          </a:xfrm>
        </p:grpSpPr>
        <p:sp>
          <p:nvSpPr>
            <p:cNvPr id="28" name="Shape 252"/>
            <p:cNvSpPr/>
            <p:nvPr/>
          </p:nvSpPr>
          <p:spPr>
            <a:xfrm>
              <a:off x="6669599" y="3331208"/>
              <a:ext cx="734386" cy="65856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accent1"/>
              </a:solidFill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45719" rIns="45719" anchor="ctr"/>
            <a:lstStyle/>
            <a:p>
              <a:endParaRPr/>
            </a:p>
          </p:txBody>
        </p:sp>
        <p:sp>
          <p:nvSpPr>
            <p:cNvPr id="29" name="Shape 253"/>
            <p:cNvSpPr/>
            <p:nvPr/>
          </p:nvSpPr>
          <p:spPr>
            <a:xfrm>
              <a:off x="6745462" y="3475068"/>
              <a:ext cx="477052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 smtClean="0"/>
                <a:t>Dec</a:t>
              </a:r>
              <a:endParaRPr dirty="0"/>
            </a:p>
          </p:txBody>
        </p:sp>
        <p:sp>
          <p:nvSpPr>
            <p:cNvPr id="33" name="Shape 263"/>
            <p:cNvSpPr/>
            <p:nvPr/>
          </p:nvSpPr>
          <p:spPr>
            <a:xfrm>
              <a:off x="5909813" y="3832580"/>
              <a:ext cx="75978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4" name="Shape 264"/>
            <p:cNvSpPr/>
            <p:nvPr/>
          </p:nvSpPr>
          <p:spPr>
            <a:xfrm>
              <a:off x="6122033" y="3439077"/>
              <a:ext cx="205605" cy="3708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dirty="0"/>
                <a:t>c</a:t>
              </a:r>
            </a:p>
          </p:txBody>
        </p:sp>
        <p:sp>
          <p:nvSpPr>
            <p:cNvPr id="35" name="Shape 263"/>
            <p:cNvSpPr/>
            <p:nvPr/>
          </p:nvSpPr>
          <p:spPr>
            <a:xfrm>
              <a:off x="5909813" y="3542744"/>
              <a:ext cx="75978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6" name="Shape 264"/>
            <p:cNvSpPr/>
            <p:nvPr/>
          </p:nvSpPr>
          <p:spPr>
            <a:xfrm>
              <a:off x="6122033" y="3149241"/>
              <a:ext cx="323163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 err="1" smtClean="0"/>
                <a:t>sk</a:t>
              </a:r>
              <a:endParaRPr dirty="0"/>
            </a:p>
          </p:txBody>
        </p:sp>
        <p:sp>
          <p:nvSpPr>
            <p:cNvPr id="37" name="Shape 263"/>
            <p:cNvSpPr/>
            <p:nvPr/>
          </p:nvSpPr>
          <p:spPr>
            <a:xfrm>
              <a:off x="7403985" y="3703340"/>
              <a:ext cx="759786" cy="1"/>
            </a:xfrm>
            <a:prstGeom prst="line">
              <a:avLst/>
            </a:prstGeom>
            <a:ln w="25400">
              <a:solidFill>
                <a:schemeClr val="accent1"/>
              </a:solidFill>
              <a:tailEnd type="triangle"/>
            </a:ln>
            <a:effectLst>
              <a:outerShdw blurRad="50800" dist="25000" dir="5400000" rotWithShape="0">
                <a:srgbClr val="000000">
                  <a:alpha val="40000"/>
                </a:srgbClr>
              </a:outerShdw>
            </a:effectLst>
          </p:spPr>
          <p:txBody>
            <a:bodyPr lIns="45719" rIns="45719"/>
            <a:lstStyle/>
            <a:p>
              <a:endParaRPr/>
            </a:p>
          </p:txBody>
        </p:sp>
        <p:sp>
          <p:nvSpPr>
            <p:cNvPr id="38" name="Shape 264"/>
            <p:cNvSpPr/>
            <p:nvPr/>
          </p:nvSpPr>
          <p:spPr>
            <a:xfrm>
              <a:off x="7616205" y="3309837"/>
              <a:ext cx="297515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i="1"/>
              </a:lvl1pPr>
            </a:lstStyle>
            <a:p>
              <a:r>
                <a:rPr lang="en-US" dirty="0"/>
                <a:t>m</a:t>
              </a:r>
              <a:endParaRPr dirty="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uiExpand="1" build="p"/>
    </p:bldLst>
  </p:timing>
</p:sld>
</file>

<file path=ppt/theme/theme1.xml><?xml version="1.0" encoding="utf-8"?>
<a:theme xmlns:a="http://schemas.openxmlformats.org/drawingml/2006/main" name="Oriel">
  <a:themeElements>
    <a:clrScheme name="Orie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0000FF"/>
      </a:hlink>
      <a:folHlink>
        <a:srgbClr val="FF00FF"/>
      </a:folHlink>
    </a:clrScheme>
    <a:fontScheme name="Oriel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Schoolbook"/>
            <a:ea typeface="Century Schoolbook"/>
            <a:cs typeface="Century Schoolbook"/>
            <a:sym typeface="Century School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Schoolbook"/>
            <a:ea typeface="Century Schoolbook"/>
            <a:cs typeface="Century Schoolbook"/>
            <a:sym typeface="Century School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0000FF"/>
      </a:hlink>
      <a:folHlink>
        <a:srgbClr val="FF00FF"/>
      </a:folHlink>
    </a:clrScheme>
    <a:fontScheme name="Oriel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Schoolbook"/>
            <a:ea typeface="Century Schoolbook"/>
            <a:cs typeface="Century Schoolbook"/>
            <a:sym typeface="Century School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entury Schoolbook"/>
            <a:ea typeface="Century Schoolbook"/>
            <a:cs typeface="Century Schoolbook"/>
            <a:sym typeface="Century School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11948</TotalTime>
  <Words>1224</Words>
  <Application>Microsoft Macintosh PowerPoint</Application>
  <PresentationFormat>On-screen Show (4:3)</PresentationFormat>
  <Paragraphs>226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Oriel</vt:lpstr>
      <vt:lpstr>Selective-opening security in the presence of randomness failures </vt:lpstr>
      <vt:lpstr>Outline of Talk</vt:lpstr>
      <vt:lpstr>Outline of Talk</vt:lpstr>
      <vt:lpstr>The motivating scenario</vt:lpstr>
      <vt:lpstr>What can the adversary do?</vt:lpstr>
      <vt:lpstr>How to protect against this?</vt:lpstr>
      <vt:lpstr>Main theme and results</vt:lpstr>
      <vt:lpstr>Outline of Talk</vt:lpstr>
      <vt:lpstr>Nonce-based PKE [BT’16]</vt:lpstr>
      <vt:lpstr>SOA security for nonce-based PKE</vt:lpstr>
      <vt:lpstr>SOA security for nonce-based PKE</vt:lpstr>
      <vt:lpstr>Construction NE1</vt:lpstr>
      <vt:lpstr>Lossy trapdoor functions [PW’08]</vt:lpstr>
      <vt:lpstr>Construction NE1</vt:lpstr>
      <vt:lpstr>Construction NE1</vt:lpstr>
      <vt:lpstr>Outline of Talk</vt:lpstr>
      <vt:lpstr>Hedging nonce-based PKE</vt:lpstr>
      <vt:lpstr>Generic transform</vt:lpstr>
      <vt:lpstr>SOA security for deterministic encryption</vt:lpstr>
      <vt:lpstr>Construction DE1</vt:lpstr>
      <vt:lpstr>Construction DE1</vt:lpstr>
      <vt:lpstr>Nonce-then-deterministic transform</vt:lpstr>
      <vt:lpstr>Outline of Talk</vt:lpstr>
      <vt:lpstr>Conclusion</vt:lpstr>
      <vt:lpstr>Open problems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Selective-opening security in the presence of randomness failures </dc:title>
  <cp:lastModifiedBy>Microsoft Office User</cp:lastModifiedBy>
  <cp:revision>54</cp:revision>
  <dcterms:modified xsi:type="dcterms:W3CDTF">2016-12-05T08:36:23Z</dcterms:modified>
</cp:coreProperties>
</file>