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sldIdLst>
    <p:sldId id="256" r:id="rId2"/>
    <p:sldId id="296" r:id="rId3"/>
    <p:sldId id="261" r:id="rId4"/>
    <p:sldId id="263" r:id="rId5"/>
    <p:sldId id="266" r:id="rId6"/>
    <p:sldId id="288" r:id="rId7"/>
    <p:sldId id="267" r:id="rId8"/>
    <p:sldId id="297" r:id="rId9"/>
    <p:sldId id="275" r:id="rId10"/>
    <p:sldId id="271" r:id="rId11"/>
    <p:sldId id="298" r:id="rId12"/>
    <p:sldId id="299" r:id="rId13"/>
    <p:sldId id="302" r:id="rId14"/>
    <p:sldId id="308" r:id="rId15"/>
    <p:sldId id="309" r:id="rId16"/>
    <p:sldId id="310" r:id="rId17"/>
    <p:sldId id="286" r:id="rId18"/>
    <p:sldId id="301" r:id="rId19"/>
    <p:sldId id="291" r:id="rId20"/>
    <p:sldId id="303" r:id="rId21"/>
    <p:sldId id="294" r:id="rId22"/>
    <p:sldId id="304" r:id="rId23"/>
    <p:sldId id="305" r:id="rId24"/>
    <p:sldId id="306" r:id="rId25"/>
    <p:sldId id="307" r:id="rId26"/>
    <p:sldId id="282" r:id="rId27"/>
    <p:sldId id="283"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161"/>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7" autoAdjust="0"/>
    <p:restoredTop sz="99668" autoAdjust="0"/>
  </p:normalViewPr>
  <p:slideViewPr>
    <p:cSldViewPr snapToGrid="0" snapToObjects="1">
      <p:cViewPr>
        <p:scale>
          <a:sx n="114" d="100"/>
          <a:sy n="114" d="100"/>
        </p:scale>
        <p:origin x="-392" y="3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67" d="100"/>
          <a:sy n="67" d="100"/>
        </p:scale>
        <p:origin x="-3608"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7815A4-12CA-F347-B0AA-56603D4E0776}" type="datetimeFigureOut">
              <a:rPr lang="en-US" smtClean="0"/>
              <a:t>02/12/16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EC8DBB-3839-214A-BDC5-D8E0F85EE96A}" type="slidenum">
              <a:rPr lang="en-US" smtClean="0"/>
              <a:t>‹#›</a:t>
            </a:fld>
            <a:endParaRPr lang="en-US"/>
          </a:p>
        </p:txBody>
      </p:sp>
    </p:spTree>
    <p:extLst>
      <p:ext uri="{BB962C8B-B14F-4D97-AF65-F5344CB8AC3E}">
        <p14:creationId xmlns:p14="http://schemas.microsoft.com/office/powerpoint/2010/main" val="415664478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EC8DBB-3839-214A-BDC5-D8E0F85EE96A}" type="slidenum">
              <a:rPr lang="en-US" smtClean="0"/>
              <a:t>2</a:t>
            </a:fld>
            <a:endParaRPr lang="en-US"/>
          </a:p>
        </p:txBody>
      </p:sp>
    </p:spTree>
    <p:extLst>
      <p:ext uri="{BB962C8B-B14F-4D97-AF65-F5344CB8AC3E}">
        <p14:creationId xmlns:p14="http://schemas.microsoft.com/office/powerpoint/2010/main" val="4197436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 Meeting Notes (11/27/15 18:31) -----</a:t>
            </a:r>
            <a:endParaRPr lang="en-US" dirty="0"/>
          </a:p>
          <a:p>
            <a:r>
              <a:rPr lang="en-US" dirty="0"/>
              <a:t>The parties may not trust each other and hence can't combine their inputs and send it. Therefore, each party uses a different encryption key to encrypt and send their respective inputs.</a:t>
            </a:r>
          </a:p>
        </p:txBody>
      </p:sp>
      <p:sp>
        <p:nvSpPr>
          <p:cNvPr id="4" name="Slide Number Placeholder 3"/>
          <p:cNvSpPr>
            <a:spLocks noGrp="1"/>
          </p:cNvSpPr>
          <p:nvPr>
            <p:ph type="sldNum" sz="quarter" idx="10"/>
          </p:nvPr>
        </p:nvSpPr>
        <p:spPr/>
        <p:txBody>
          <a:bodyPr/>
          <a:lstStyle/>
          <a:p>
            <a:fld id="{B5EC8DBB-3839-214A-BDC5-D8E0F85EE96A}" type="slidenum">
              <a:rPr lang="en-US" smtClean="0"/>
              <a:t>3</a:t>
            </a:fld>
            <a:endParaRPr lang="en-US"/>
          </a:p>
        </p:txBody>
      </p:sp>
    </p:spTree>
    <p:extLst>
      <p:ext uri="{BB962C8B-B14F-4D97-AF65-F5344CB8AC3E}">
        <p14:creationId xmlns:p14="http://schemas.microsoft.com/office/powerpoint/2010/main" val="143835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r>
              <a:rPr lang="en-US" dirty="0" err="1" smtClean="0"/>
              <a:t>arity</a:t>
            </a:r>
            <a:r>
              <a:rPr lang="en-US" dirty="0" smtClean="0"/>
              <a:t> is the number of arguments  that the function takes.</a:t>
            </a:r>
            <a:endParaRPr lang="en-US" dirty="0"/>
          </a:p>
        </p:txBody>
      </p:sp>
      <p:sp>
        <p:nvSpPr>
          <p:cNvPr id="4" name="Slide Number Placeholder 3"/>
          <p:cNvSpPr>
            <a:spLocks noGrp="1"/>
          </p:cNvSpPr>
          <p:nvPr>
            <p:ph type="sldNum" sz="quarter" idx="10"/>
          </p:nvPr>
        </p:nvSpPr>
        <p:spPr/>
        <p:txBody>
          <a:bodyPr/>
          <a:lstStyle/>
          <a:p>
            <a:fld id="{B5EC8DBB-3839-214A-BDC5-D8E0F85EE96A}" type="slidenum">
              <a:rPr lang="en-US" smtClean="0"/>
              <a:t>5</a:t>
            </a:fld>
            <a:endParaRPr lang="en-US"/>
          </a:p>
        </p:txBody>
      </p:sp>
    </p:spTree>
    <p:extLst>
      <p:ext uri="{BB962C8B-B14F-4D97-AF65-F5344CB8AC3E}">
        <p14:creationId xmlns:p14="http://schemas.microsoft.com/office/powerpoint/2010/main" val="401906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400" dirty="0"/>
          </a:p>
        </p:txBody>
      </p:sp>
      <p:sp>
        <p:nvSpPr>
          <p:cNvPr id="4" name="Slide Number Placeholder 3"/>
          <p:cNvSpPr>
            <a:spLocks noGrp="1"/>
          </p:cNvSpPr>
          <p:nvPr>
            <p:ph type="sldNum" sz="quarter" idx="10"/>
          </p:nvPr>
        </p:nvSpPr>
        <p:spPr/>
        <p:txBody>
          <a:bodyPr/>
          <a:lstStyle/>
          <a:p>
            <a:fld id="{B5EC8DBB-3839-214A-BDC5-D8E0F85EE96A}" type="slidenum">
              <a:rPr lang="en-US" smtClean="0"/>
              <a:t>7</a:t>
            </a:fld>
            <a:endParaRPr lang="en-US"/>
          </a:p>
        </p:txBody>
      </p:sp>
    </p:spTree>
    <p:extLst>
      <p:ext uri="{BB962C8B-B14F-4D97-AF65-F5344CB8AC3E}">
        <p14:creationId xmlns:p14="http://schemas.microsoft.com/office/powerpoint/2010/main" val="2692742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EC8DBB-3839-214A-BDC5-D8E0F85EE96A}" type="slidenum">
              <a:rPr lang="en-US" smtClean="0"/>
              <a:t>8</a:t>
            </a:fld>
            <a:endParaRPr lang="en-US"/>
          </a:p>
        </p:txBody>
      </p:sp>
    </p:spTree>
    <p:extLst>
      <p:ext uri="{BB962C8B-B14F-4D97-AF65-F5344CB8AC3E}">
        <p14:creationId xmlns:p14="http://schemas.microsoft.com/office/powerpoint/2010/main" val="2314521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Ok, so in order to formalize a security definition for our setting, lets first take a step back and recall the security definition for classical encryption. There, we want to say that an adversary who is given some ciphertexts has no clue about the messages that are encrypted inside. The way we formalize this is by considering two worlds: a left world and a right world. In the left world, the adversary is given encryption of messages x1 and x2, whereas in the right world, the adversary is given encryption of y1 and y2. And we say that an encryption scheme is secure if an adversary cannot tell whetherit  is in the left world or in the right world. This captures the intuition that the adversary does not the messages that are encrypted.</a:t>
            </a:r>
          </a:p>
          <a:p>
            <a:endParaRPr lang="en-US" baseline="0" dirty="0" smtClean="0"/>
          </a:p>
          <a:p>
            <a:r>
              <a:rPr lang="en-US" baseline="0" dirty="0" smtClean="0"/>
              <a:t>Ok, so now lets come back to our setting. In our case, the adversary, i.e., the cloud, also has special decryption keys. Then given a decryption key for a function f, the adversary can learn the function output. In the left world, he learns f(x1,x2) and in the right world, he can learn f(y1,y2). And now, note that if these values are not equal, then clearly the adversary can distinguish between the left and right worlds. </a:t>
            </a:r>
          </a:p>
          <a:p>
            <a:endParaRPr lang="en-US" baseline="0" dirty="0" smtClean="0"/>
          </a:p>
          <a:p>
            <a:r>
              <a:rPr lang="en-US" baseline="0" dirty="0" smtClean="0"/>
              <a:t>So we will define security by saying that if the function outputs in the left and right world are the same, then the adversary cannot distinguish between left and right. This will capture the intuition that the only information adversary learns is these functions outputs. </a:t>
            </a:r>
          </a:p>
        </p:txBody>
      </p:sp>
      <p:sp>
        <p:nvSpPr>
          <p:cNvPr id="4" name="Slide Number Placeholder 3"/>
          <p:cNvSpPr>
            <a:spLocks noGrp="1"/>
          </p:cNvSpPr>
          <p:nvPr>
            <p:ph type="sldNum" sz="quarter" idx="10"/>
          </p:nvPr>
        </p:nvSpPr>
        <p:spPr/>
        <p:txBody>
          <a:bodyPr/>
          <a:lstStyle/>
          <a:p>
            <a:fld id="{75D01657-C1CE-CF4B-8963-9B6520744362}" type="slidenum">
              <a:rPr lang="en-US" smtClean="0"/>
              <a:pPr/>
              <a:t>9</a:t>
            </a:fld>
            <a:endParaRPr lang="en-US"/>
          </a:p>
        </p:txBody>
      </p:sp>
    </p:spTree>
    <p:extLst>
      <p:ext uri="{BB962C8B-B14F-4D97-AF65-F5344CB8AC3E}">
        <p14:creationId xmlns:p14="http://schemas.microsoft.com/office/powerpoint/2010/main" val="1142933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F7BB89-4375-1140-A572-B8DB0190BC90}" type="datetimeFigureOut">
              <a:rPr lang="en-US" smtClean="0"/>
              <a:t>02/12/16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092A6F-883C-324F-AD9E-157EE3C00D9F}" type="slidenum">
              <a:rPr lang="en-US" smtClean="0"/>
              <a:t>‹#›</a:t>
            </a:fld>
            <a:endParaRPr lang="en-US"/>
          </a:p>
        </p:txBody>
      </p:sp>
    </p:spTree>
    <p:extLst>
      <p:ext uri="{BB962C8B-B14F-4D97-AF65-F5344CB8AC3E}">
        <p14:creationId xmlns:p14="http://schemas.microsoft.com/office/powerpoint/2010/main" val="1234808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F7BB89-4375-1140-A572-B8DB0190BC90}" type="datetimeFigureOut">
              <a:rPr lang="en-US" smtClean="0"/>
              <a:t>02/12/16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092A6F-883C-324F-AD9E-157EE3C00D9F}" type="slidenum">
              <a:rPr lang="en-US" smtClean="0"/>
              <a:t>‹#›</a:t>
            </a:fld>
            <a:endParaRPr lang="en-US"/>
          </a:p>
        </p:txBody>
      </p:sp>
    </p:spTree>
    <p:extLst>
      <p:ext uri="{BB962C8B-B14F-4D97-AF65-F5344CB8AC3E}">
        <p14:creationId xmlns:p14="http://schemas.microsoft.com/office/powerpoint/2010/main" val="1903008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F7BB89-4375-1140-A572-B8DB0190BC90}" type="datetimeFigureOut">
              <a:rPr lang="en-US" smtClean="0"/>
              <a:t>02/12/16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092A6F-883C-324F-AD9E-157EE3C00D9F}" type="slidenum">
              <a:rPr lang="en-US" smtClean="0"/>
              <a:t>‹#›</a:t>
            </a:fld>
            <a:endParaRPr lang="en-US"/>
          </a:p>
        </p:txBody>
      </p:sp>
    </p:spTree>
    <p:extLst>
      <p:ext uri="{BB962C8B-B14F-4D97-AF65-F5344CB8AC3E}">
        <p14:creationId xmlns:p14="http://schemas.microsoft.com/office/powerpoint/2010/main" val="4163472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F7BB89-4375-1140-A572-B8DB0190BC90}" type="datetimeFigureOut">
              <a:rPr lang="en-US" smtClean="0"/>
              <a:t>02/12/16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092A6F-883C-324F-AD9E-157EE3C00D9F}" type="slidenum">
              <a:rPr lang="en-US" smtClean="0"/>
              <a:t>‹#›</a:t>
            </a:fld>
            <a:endParaRPr lang="en-US"/>
          </a:p>
        </p:txBody>
      </p:sp>
    </p:spTree>
    <p:extLst>
      <p:ext uri="{BB962C8B-B14F-4D97-AF65-F5344CB8AC3E}">
        <p14:creationId xmlns:p14="http://schemas.microsoft.com/office/powerpoint/2010/main" val="3040338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F7BB89-4375-1140-A572-B8DB0190BC90}" type="datetimeFigureOut">
              <a:rPr lang="en-US" smtClean="0"/>
              <a:t>02/12/16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092A6F-883C-324F-AD9E-157EE3C00D9F}" type="slidenum">
              <a:rPr lang="en-US" smtClean="0"/>
              <a:t>‹#›</a:t>
            </a:fld>
            <a:endParaRPr lang="en-US"/>
          </a:p>
        </p:txBody>
      </p:sp>
    </p:spTree>
    <p:extLst>
      <p:ext uri="{BB962C8B-B14F-4D97-AF65-F5344CB8AC3E}">
        <p14:creationId xmlns:p14="http://schemas.microsoft.com/office/powerpoint/2010/main" val="361309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F7BB89-4375-1140-A572-B8DB0190BC90}" type="datetimeFigureOut">
              <a:rPr lang="en-US" smtClean="0"/>
              <a:t>02/12/16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092A6F-883C-324F-AD9E-157EE3C00D9F}" type="slidenum">
              <a:rPr lang="en-US" smtClean="0"/>
              <a:t>‹#›</a:t>
            </a:fld>
            <a:endParaRPr lang="en-US"/>
          </a:p>
        </p:txBody>
      </p:sp>
    </p:spTree>
    <p:extLst>
      <p:ext uri="{BB962C8B-B14F-4D97-AF65-F5344CB8AC3E}">
        <p14:creationId xmlns:p14="http://schemas.microsoft.com/office/powerpoint/2010/main" val="3629073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F7BB89-4375-1140-A572-B8DB0190BC90}" type="datetimeFigureOut">
              <a:rPr lang="en-US" smtClean="0"/>
              <a:t>02/12/16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092A6F-883C-324F-AD9E-157EE3C00D9F}" type="slidenum">
              <a:rPr lang="en-US" smtClean="0"/>
              <a:t>‹#›</a:t>
            </a:fld>
            <a:endParaRPr lang="en-US"/>
          </a:p>
        </p:txBody>
      </p:sp>
    </p:spTree>
    <p:extLst>
      <p:ext uri="{BB962C8B-B14F-4D97-AF65-F5344CB8AC3E}">
        <p14:creationId xmlns:p14="http://schemas.microsoft.com/office/powerpoint/2010/main" val="3500634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F7BB89-4375-1140-A572-B8DB0190BC90}" type="datetimeFigureOut">
              <a:rPr lang="en-US" smtClean="0"/>
              <a:t>02/12/16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092A6F-883C-324F-AD9E-157EE3C00D9F}" type="slidenum">
              <a:rPr lang="en-US" smtClean="0"/>
              <a:t>‹#›</a:t>
            </a:fld>
            <a:endParaRPr lang="en-US"/>
          </a:p>
        </p:txBody>
      </p:sp>
    </p:spTree>
    <p:extLst>
      <p:ext uri="{BB962C8B-B14F-4D97-AF65-F5344CB8AC3E}">
        <p14:creationId xmlns:p14="http://schemas.microsoft.com/office/powerpoint/2010/main" val="1119424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F7BB89-4375-1140-A572-B8DB0190BC90}" type="datetimeFigureOut">
              <a:rPr lang="en-US" smtClean="0"/>
              <a:t>02/12/16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092A6F-883C-324F-AD9E-157EE3C00D9F}" type="slidenum">
              <a:rPr lang="en-US" smtClean="0"/>
              <a:t>‹#›</a:t>
            </a:fld>
            <a:endParaRPr lang="en-US"/>
          </a:p>
        </p:txBody>
      </p:sp>
    </p:spTree>
    <p:extLst>
      <p:ext uri="{BB962C8B-B14F-4D97-AF65-F5344CB8AC3E}">
        <p14:creationId xmlns:p14="http://schemas.microsoft.com/office/powerpoint/2010/main" val="1405483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F7BB89-4375-1140-A572-B8DB0190BC90}" type="datetimeFigureOut">
              <a:rPr lang="en-US" smtClean="0"/>
              <a:t>02/12/16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092A6F-883C-324F-AD9E-157EE3C00D9F}" type="slidenum">
              <a:rPr lang="en-US" smtClean="0"/>
              <a:t>‹#›</a:t>
            </a:fld>
            <a:endParaRPr lang="en-US"/>
          </a:p>
        </p:txBody>
      </p:sp>
    </p:spTree>
    <p:extLst>
      <p:ext uri="{BB962C8B-B14F-4D97-AF65-F5344CB8AC3E}">
        <p14:creationId xmlns:p14="http://schemas.microsoft.com/office/powerpoint/2010/main" val="3493973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F7BB89-4375-1140-A572-B8DB0190BC90}" type="datetimeFigureOut">
              <a:rPr lang="en-US" smtClean="0"/>
              <a:t>02/12/16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092A6F-883C-324F-AD9E-157EE3C00D9F}" type="slidenum">
              <a:rPr lang="en-US" smtClean="0"/>
              <a:t>‹#›</a:t>
            </a:fld>
            <a:endParaRPr lang="en-US"/>
          </a:p>
        </p:txBody>
      </p:sp>
    </p:spTree>
    <p:extLst>
      <p:ext uri="{BB962C8B-B14F-4D97-AF65-F5344CB8AC3E}">
        <p14:creationId xmlns:p14="http://schemas.microsoft.com/office/powerpoint/2010/main" val="7418713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F7BB89-4375-1140-A572-B8DB0190BC90}" type="datetimeFigureOut">
              <a:rPr lang="en-US" smtClean="0"/>
              <a:t>02/12/16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092A6F-883C-324F-AD9E-157EE3C00D9F}" type="slidenum">
              <a:rPr lang="en-US" smtClean="0"/>
              <a:t>‹#›</a:t>
            </a:fld>
            <a:endParaRPr lang="en-US"/>
          </a:p>
        </p:txBody>
      </p:sp>
    </p:spTree>
    <p:extLst>
      <p:ext uri="{BB962C8B-B14F-4D97-AF65-F5344CB8AC3E}">
        <p14:creationId xmlns:p14="http://schemas.microsoft.com/office/powerpoint/2010/main" val="26361992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3.jpg"/><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0.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jpe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4" Type="http://schemas.openxmlformats.org/officeDocument/2006/relationships/image" Target="../media/image5.jpg"/><Relationship Id="rId5" Type="http://schemas.openxmlformats.org/officeDocument/2006/relationships/image" Target="../media/image6.jpg"/><Relationship Id="rId6"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4" Type="http://schemas.openxmlformats.org/officeDocument/2006/relationships/image" Target="../media/image5.jpg"/><Relationship Id="rId5"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4" Type="http://schemas.openxmlformats.org/officeDocument/2006/relationships/image" Target="../media/image9.png"/><Relationship Id="rId5" Type="http://schemas.openxmlformats.org/officeDocument/2006/relationships/image" Target="../media/image10.jpeg"/><Relationship Id="rId6"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image" Target="../media/image8.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4" Type="http://schemas.openxmlformats.org/officeDocument/2006/relationships/image" Target="../media/image12.jpeg"/><Relationship Id="rId5" Type="http://schemas.openxmlformats.org/officeDocument/2006/relationships/image" Target="../media/image9.png"/><Relationship Id="rId6" Type="http://schemas.openxmlformats.org/officeDocument/2006/relationships/image" Target="../media/image10.jpeg"/><Relationship Id="rId7"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image" Target="../media/image1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3" Type="http://schemas.openxmlformats.org/officeDocument/2006/relationships/image" Target="../media/image13.jpg"/><Relationship Id="rId4" Type="http://schemas.openxmlformats.org/officeDocument/2006/relationships/image" Target="../media/image14.jpeg"/><Relationship Id="rId5" Type="http://schemas.openxmlformats.org/officeDocument/2006/relationships/image" Target="../media/image15.jpeg"/><Relationship Id="rId6" Type="http://schemas.openxmlformats.org/officeDocument/2006/relationships/image" Target="../media/image16.jpeg"/><Relationship Id="rId7" Type="http://schemas.openxmlformats.org/officeDocument/2006/relationships/image" Target="../media/image7.png"/><Relationship Id="rId8" Type="http://schemas.openxmlformats.org/officeDocument/2006/relationships/image" Target="../media/image17.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4" Type="http://schemas.openxmlformats.org/officeDocument/2006/relationships/image" Target="../media/image4.jpg"/><Relationship Id="rId5" Type="http://schemas.openxmlformats.org/officeDocument/2006/relationships/image" Target="../media/image19.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61618"/>
            <a:ext cx="7772400" cy="1470025"/>
          </a:xfrm>
        </p:spPr>
        <p:txBody>
          <a:bodyPr>
            <a:normAutofit fontScale="90000"/>
          </a:bodyPr>
          <a:lstStyle/>
          <a:p>
            <a:r>
              <a:rPr lang="en-US" dirty="0" smtClean="0"/>
              <a:t>Multi-Input Functional Encryption with Unbounded Message-Security</a:t>
            </a:r>
            <a:endParaRPr lang="en-US" dirty="0"/>
          </a:p>
        </p:txBody>
      </p:sp>
      <p:sp>
        <p:nvSpPr>
          <p:cNvPr id="3" name="Subtitle 2"/>
          <p:cNvSpPr>
            <a:spLocks noGrp="1"/>
          </p:cNvSpPr>
          <p:nvPr>
            <p:ph type="subTitle" idx="1"/>
          </p:nvPr>
        </p:nvSpPr>
        <p:spPr>
          <a:xfrm>
            <a:off x="-300810" y="2566885"/>
            <a:ext cx="9235915" cy="741662"/>
          </a:xfrm>
        </p:spPr>
        <p:txBody>
          <a:bodyPr>
            <a:normAutofit/>
          </a:bodyPr>
          <a:lstStyle/>
          <a:p>
            <a:r>
              <a:rPr lang="en-US" sz="2800" dirty="0" err="1" smtClean="0">
                <a:solidFill>
                  <a:schemeClr val="tx1"/>
                </a:solidFill>
              </a:rPr>
              <a:t>Vipul</a:t>
            </a:r>
            <a:r>
              <a:rPr lang="en-US" sz="2800" dirty="0" smtClean="0">
                <a:solidFill>
                  <a:schemeClr val="tx1"/>
                </a:solidFill>
              </a:rPr>
              <a:t> </a:t>
            </a:r>
            <a:r>
              <a:rPr lang="en-US" sz="2800" dirty="0" err="1" smtClean="0">
                <a:solidFill>
                  <a:schemeClr val="tx1"/>
                </a:solidFill>
              </a:rPr>
              <a:t>Goyal</a:t>
            </a:r>
            <a:r>
              <a:rPr lang="en-US" sz="2800" dirty="0" smtClean="0">
                <a:solidFill>
                  <a:schemeClr val="tx1"/>
                </a:solidFill>
              </a:rPr>
              <a:t> </a:t>
            </a:r>
            <a:r>
              <a:rPr lang="en-US" sz="2800" dirty="0" smtClean="0">
                <a:solidFill>
                  <a:schemeClr val="accent1"/>
                </a:solidFill>
              </a:rPr>
              <a:t>                             Aayush Jain</a:t>
            </a:r>
          </a:p>
          <a:p>
            <a:endParaRPr lang="en-US" sz="2800" dirty="0" smtClean="0">
              <a:solidFill>
                <a:schemeClr val="tx1"/>
              </a:solidFill>
            </a:endParaRPr>
          </a:p>
          <a:p>
            <a:endParaRPr lang="en-US" sz="2800" dirty="0" smtClean="0">
              <a:solidFill>
                <a:schemeClr val="tx1"/>
              </a:solidFill>
            </a:endParaRPr>
          </a:p>
          <a:p>
            <a:endParaRPr lang="en-US" sz="2800" dirty="0">
              <a:solidFill>
                <a:schemeClr val="tx1"/>
              </a:solidFill>
            </a:endParaRPr>
          </a:p>
        </p:txBody>
      </p:sp>
      <p:sp>
        <p:nvSpPr>
          <p:cNvPr id="4" name="TextBox 3"/>
          <p:cNvSpPr txBox="1"/>
          <p:nvPr/>
        </p:nvSpPr>
        <p:spPr>
          <a:xfrm>
            <a:off x="153973" y="3169639"/>
            <a:ext cx="4631882" cy="523220"/>
          </a:xfrm>
          <a:prstGeom prst="rect">
            <a:avLst/>
          </a:prstGeom>
          <a:noFill/>
        </p:spPr>
        <p:txBody>
          <a:bodyPr wrap="square" rtlCol="0">
            <a:spAutoFit/>
          </a:bodyPr>
          <a:lstStyle/>
          <a:p>
            <a:r>
              <a:rPr lang="en-US" sz="2800" dirty="0" smtClean="0"/>
              <a:t>                    Microsoft Research</a:t>
            </a:r>
            <a:endParaRPr lang="en-US" sz="2800" dirty="0"/>
          </a:p>
        </p:txBody>
      </p:sp>
      <p:sp>
        <p:nvSpPr>
          <p:cNvPr id="8" name="TextBox 7"/>
          <p:cNvSpPr txBox="1"/>
          <p:nvPr/>
        </p:nvSpPr>
        <p:spPr>
          <a:xfrm>
            <a:off x="4785855" y="3169642"/>
            <a:ext cx="3968209" cy="523220"/>
          </a:xfrm>
          <a:prstGeom prst="rect">
            <a:avLst/>
          </a:prstGeom>
          <a:noFill/>
        </p:spPr>
        <p:txBody>
          <a:bodyPr wrap="square" rtlCol="0">
            <a:spAutoFit/>
          </a:bodyPr>
          <a:lstStyle/>
          <a:p>
            <a:r>
              <a:rPr lang="en-US" sz="2800" dirty="0" smtClean="0"/>
              <a:t>UCLA, </a:t>
            </a:r>
            <a:endParaRPr lang="en-US" sz="2800" dirty="0"/>
          </a:p>
        </p:txBody>
      </p:sp>
      <p:pic>
        <p:nvPicPr>
          <p:cNvPr id="9" name="Picture 8" descr="CEF.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35113" y="3119166"/>
            <a:ext cx="3219759" cy="833335"/>
          </a:xfrm>
          <a:prstGeom prst="rect">
            <a:avLst/>
          </a:prstGeom>
        </p:spPr>
      </p:pic>
      <p:sp>
        <p:nvSpPr>
          <p:cNvPr id="10" name="Subtitle 2"/>
          <p:cNvSpPr txBox="1">
            <a:spLocks/>
          </p:cNvSpPr>
          <p:nvPr/>
        </p:nvSpPr>
        <p:spPr>
          <a:xfrm>
            <a:off x="-360089" y="4310140"/>
            <a:ext cx="9235915" cy="741662"/>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800" dirty="0" smtClean="0">
                <a:solidFill>
                  <a:schemeClr val="tx1"/>
                </a:solidFill>
              </a:rPr>
              <a:t>      Adam O’Neill</a:t>
            </a:r>
            <a:r>
              <a:rPr lang="en-US" sz="2800" dirty="0" smtClean="0">
                <a:solidFill>
                  <a:schemeClr val="accent1"/>
                </a:solidFill>
              </a:rPr>
              <a:t>                                             </a:t>
            </a:r>
            <a:endParaRPr lang="en-US" sz="2800" dirty="0" smtClean="0">
              <a:solidFill>
                <a:schemeClr val="tx1"/>
              </a:solidFill>
            </a:endParaRPr>
          </a:p>
          <a:p>
            <a:endParaRPr lang="en-US" sz="2800" dirty="0" smtClean="0">
              <a:solidFill>
                <a:schemeClr val="tx1"/>
              </a:solidFill>
            </a:endParaRPr>
          </a:p>
          <a:p>
            <a:endParaRPr lang="en-US" sz="2800" dirty="0" smtClean="0">
              <a:solidFill>
                <a:schemeClr val="tx1"/>
              </a:solidFill>
            </a:endParaRPr>
          </a:p>
          <a:p>
            <a:endParaRPr lang="en-US" sz="2800" dirty="0">
              <a:solidFill>
                <a:schemeClr val="tx1"/>
              </a:solidFill>
            </a:endParaRPr>
          </a:p>
        </p:txBody>
      </p:sp>
      <p:sp>
        <p:nvSpPr>
          <p:cNvPr id="11" name="TextBox 10"/>
          <p:cNvSpPr txBox="1"/>
          <p:nvPr/>
        </p:nvSpPr>
        <p:spPr>
          <a:xfrm>
            <a:off x="2634849" y="4924239"/>
            <a:ext cx="3968209" cy="523220"/>
          </a:xfrm>
          <a:prstGeom prst="rect">
            <a:avLst/>
          </a:prstGeom>
          <a:noFill/>
        </p:spPr>
        <p:txBody>
          <a:bodyPr wrap="square" rtlCol="0">
            <a:spAutoFit/>
          </a:bodyPr>
          <a:lstStyle/>
          <a:p>
            <a:r>
              <a:rPr lang="en-US" sz="2800" dirty="0" smtClean="0"/>
              <a:t>Georgetown University,  </a:t>
            </a:r>
            <a:endParaRPr lang="en-US" sz="2800" dirty="0"/>
          </a:p>
        </p:txBody>
      </p:sp>
      <p:sp>
        <p:nvSpPr>
          <p:cNvPr id="13" name="TextBox 12"/>
          <p:cNvSpPr txBox="1"/>
          <p:nvPr/>
        </p:nvSpPr>
        <p:spPr>
          <a:xfrm>
            <a:off x="4782281" y="4912897"/>
            <a:ext cx="3968209" cy="523220"/>
          </a:xfrm>
          <a:prstGeom prst="rect">
            <a:avLst/>
          </a:prstGeom>
          <a:noFill/>
        </p:spPr>
        <p:txBody>
          <a:bodyPr wrap="square" rtlCol="0">
            <a:spAutoFit/>
          </a:bodyPr>
          <a:lstStyle/>
          <a:p>
            <a:r>
              <a:rPr lang="en-US" sz="2800" dirty="0" smtClean="0"/>
              <a:t> </a:t>
            </a:r>
            <a:endParaRPr lang="en-US" sz="2800" dirty="0"/>
          </a:p>
        </p:txBody>
      </p:sp>
      <p:pic>
        <p:nvPicPr>
          <p:cNvPr id="6" name="Picture 5" descr="MicrosoftResearch.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606" y="3214196"/>
            <a:ext cx="1583512" cy="360613"/>
          </a:xfrm>
          <a:prstGeom prst="rect">
            <a:avLst/>
          </a:prstGeom>
        </p:spPr>
      </p:pic>
      <p:pic>
        <p:nvPicPr>
          <p:cNvPr id="7" name="Picture 6" descr="Georgetown_logo_blueRGB.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72130" y="4628536"/>
            <a:ext cx="1570886" cy="1101023"/>
          </a:xfrm>
          <a:prstGeom prst="rect">
            <a:avLst/>
          </a:prstGeom>
        </p:spPr>
      </p:pic>
    </p:spTree>
    <p:extLst>
      <p:ext uri="{BB962C8B-B14F-4D97-AF65-F5344CB8AC3E}">
        <p14:creationId xmlns:p14="http://schemas.microsoft.com/office/powerpoint/2010/main" val="177638068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err="1" smtClean="0"/>
              <a:t>Indistinguishability</a:t>
            </a:r>
            <a:r>
              <a:rPr lang="en-US" sz="4000" dirty="0" smtClean="0"/>
              <a:t> Obfuscation(</a:t>
            </a:r>
            <a:r>
              <a:rPr lang="en-US" sz="4000" dirty="0" err="1" smtClean="0"/>
              <a:t>iO</a:t>
            </a:r>
            <a:r>
              <a:rPr lang="en-US" sz="4000" dirty="0" smtClean="0"/>
              <a:t>) </a:t>
            </a:r>
            <a:endParaRPr lang="en-US" sz="4000" dirty="0">
              <a:solidFill>
                <a:schemeClr val="accent2"/>
              </a:solidFill>
            </a:endParaRPr>
          </a:p>
        </p:txBody>
      </p:sp>
      <p:sp>
        <p:nvSpPr>
          <p:cNvPr id="3" name="Rectangle 2"/>
          <p:cNvSpPr/>
          <p:nvPr/>
        </p:nvSpPr>
        <p:spPr>
          <a:xfrm>
            <a:off x="557052" y="3308550"/>
            <a:ext cx="2005386" cy="1269949"/>
          </a:xfrm>
          <a:prstGeom prst="rect">
            <a:avLst/>
          </a:prstGeom>
          <a:solidFill>
            <a:schemeClr val="accent3">
              <a:lumMod val="60000"/>
              <a:lumOff val="40000"/>
              <a:alpha val="71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rgbClr val="000000"/>
                </a:solidFill>
              </a:rPr>
              <a:t>Circuit A</a:t>
            </a:r>
            <a:endParaRPr lang="en-US" sz="2400" dirty="0">
              <a:solidFill>
                <a:srgbClr val="000000"/>
              </a:solidFill>
            </a:endParaRPr>
          </a:p>
        </p:txBody>
      </p:sp>
      <p:sp>
        <p:nvSpPr>
          <p:cNvPr id="8" name="Rectangle 7"/>
          <p:cNvSpPr/>
          <p:nvPr/>
        </p:nvSpPr>
        <p:spPr>
          <a:xfrm>
            <a:off x="6319866" y="3308550"/>
            <a:ext cx="2005386" cy="1269949"/>
          </a:xfrm>
          <a:prstGeom prst="rect">
            <a:avLst/>
          </a:prstGeom>
          <a:solidFill>
            <a:schemeClr val="accent3">
              <a:lumMod val="60000"/>
              <a:lumOff val="40000"/>
              <a:alpha val="71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rgbClr val="000000"/>
                </a:solidFill>
              </a:rPr>
              <a:t>Circuit B</a:t>
            </a:r>
            <a:endParaRPr lang="en-US" sz="2400" dirty="0">
              <a:solidFill>
                <a:srgbClr val="000000"/>
              </a:solidFill>
            </a:endParaRPr>
          </a:p>
        </p:txBody>
      </p:sp>
      <p:grpSp>
        <p:nvGrpSpPr>
          <p:cNvPr id="16" name="Group 15"/>
          <p:cNvGrpSpPr/>
          <p:nvPr/>
        </p:nvGrpSpPr>
        <p:grpSpPr>
          <a:xfrm>
            <a:off x="380620" y="2912947"/>
            <a:ext cx="8272758" cy="2466847"/>
            <a:chOff x="718050" y="3041192"/>
            <a:chExt cx="8272758" cy="2466847"/>
          </a:xfrm>
        </p:grpSpPr>
        <p:grpSp>
          <p:nvGrpSpPr>
            <p:cNvPr id="13" name="Group 12"/>
            <p:cNvGrpSpPr/>
            <p:nvPr/>
          </p:nvGrpSpPr>
          <p:grpSpPr>
            <a:xfrm>
              <a:off x="718050" y="3041192"/>
              <a:ext cx="8190546" cy="2005182"/>
              <a:chOff x="718050" y="3041192"/>
              <a:chExt cx="8190546" cy="2005182"/>
            </a:xfrm>
          </p:grpSpPr>
          <p:sp>
            <p:nvSpPr>
              <p:cNvPr id="10" name="TextBox 9"/>
              <p:cNvSpPr txBox="1"/>
              <p:nvPr/>
            </p:nvSpPr>
            <p:spPr>
              <a:xfrm>
                <a:off x="718050" y="3041192"/>
                <a:ext cx="2373039" cy="2005182"/>
              </a:xfrm>
              <a:prstGeom prst="rect">
                <a:avLst/>
              </a:prstGeom>
              <a:noFill/>
              <a:ln w="19050">
                <a:solidFill>
                  <a:srgbClr val="FF0000"/>
                </a:solidFill>
              </a:ln>
              <a:effectLst/>
            </p:spPr>
            <p:txBody>
              <a:bodyPr wrap="square" rtlCol="0">
                <a:spAutoFit/>
              </a:bodyPr>
              <a:lstStyle/>
              <a:p>
                <a:endParaRPr lang="en-US" dirty="0"/>
              </a:p>
            </p:txBody>
          </p:sp>
          <p:sp>
            <p:nvSpPr>
              <p:cNvPr id="12" name="TextBox 11"/>
              <p:cNvSpPr txBox="1"/>
              <p:nvPr/>
            </p:nvSpPr>
            <p:spPr>
              <a:xfrm>
                <a:off x="6435290" y="3041192"/>
                <a:ext cx="2473306" cy="2005182"/>
              </a:xfrm>
              <a:prstGeom prst="rect">
                <a:avLst/>
              </a:prstGeom>
              <a:noFill/>
              <a:ln w="19050">
                <a:solidFill>
                  <a:srgbClr val="FF0000"/>
                </a:solidFill>
              </a:ln>
              <a:effectLst/>
            </p:spPr>
            <p:txBody>
              <a:bodyPr wrap="square" rtlCol="0">
                <a:spAutoFit/>
              </a:bodyPr>
              <a:lstStyle/>
              <a:p>
                <a:endParaRPr lang="en-US" dirty="0"/>
              </a:p>
            </p:txBody>
          </p:sp>
        </p:grpSp>
        <p:sp>
          <p:nvSpPr>
            <p:cNvPr id="14" name="TextBox 13"/>
            <p:cNvSpPr txBox="1"/>
            <p:nvPr/>
          </p:nvSpPr>
          <p:spPr>
            <a:xfrm>
              <a:off x="835578" y="5046374"/>
              <a:ext cx="2094512" cy="461665"/>
            </a:xfrm>
            <a:prstGeom prst="rect">
              <a:avLst/>
            </a:prstGeom>
            <a:noFill/>
          </p:spPr>
          <p:txBody>
            <a:bodyPr wrap="square" rtlCol="0">
              <a:spAutoFit/>
            </a:bodyPr>
            <a:lstStyle/>
            <a:p>
              <a:r>
                <a:rPr lang="en-US" sz="2400" dirty="0" smtClean="0"/>
                <a:t>Obfuscation(A)</a:t>
              </a:r>
              <a:endParaRPr lang="en-US" sz="2400" dirty="0"/>
            </a:p>
          </p:txBody>
        </p:sp>
        <p:sp>
          <p:nvSpPr>
            <p:cNvPr id="15" name="TextBox 14"/>
            <p:cNvSpPr txBox="1"/>
            <p:nvPr/>
          </p:nvSpPr>
          <p:spPr>
            <a:xfrm>
              <a:off x="6787788" y="5014108"/>
              <a:ext cx="2203020" cy="461665"/>
            </a:xfrm>
            <a:prstGeom prst="rect">
              <a:avLst/>
            </a:prstGeom>
            <a:noFill/>
          </p:spPr>
          <p:txBody>
            <a:bodyPr wrap="square" rtlCol="0">
              <a:spAutoFit/>
            </a:bodyPr>
            <a:lstStyle/>
            <a:p>
              <a:r>
                <a:rPr lang="en-US" sz="2400" dirty="0" smtClean="0"/>
                <a:t>Obfuscation(B)</a:t>
              </a:r>
              <a:endParaRPr lang="en-US" sz="2400" dirty="0"/>
            </a:p>
          </p:txBody>
        </p:sp>
      </p:grpSp>
      <p:sp>
        <p:nvSpPr>
          <p:cNvPr id="17" name="Rectangle 16"/>
          <p:cNvSpPr/>
          <p:nvPr/>
        </p:nvSpPr>
        <p:spPr>
          <a:xfrm>
            <a:off x="913564" y="5503110"/>
            <a:ext cx="7486772" cy="1214249"/>
          </a:xfrm>
          <a:prstGeom prst="rect">
            <a:avLst/>
          </a:prstGeom>
          <a:solidFill>
            <a:srgbClr val="FF0000">
              <a:alpha val="71000"/>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rgbClr val="FFFFFF"/>
                </a:solidFill>
              </a:rPr>
              <a:t>Adversary can’t distinguish between the two obfuscations </a:t>
            </a:r>
            <a:endParaRPr lang="en-US" sz="2400" dirty="0">
              <a:solidFill>
                <a:srgbClr val="FFFFFF"/>
              </a:solidFill>
            </a:endParaRPr>
          </a:p>
        </p:txBody>
      </p:sp>
      <p:sp>
        <p:nvSpPr>
          <p:cNvPr id="4" name="Oval 3"/>
          <p:cNvSpPr/>
          <p:nvPr/>
        </p:nvSpPr>
        <p:spPr>
          <a:xfrm>
            <a:off x="3044404" y="1208142"/>
            <a:ext cx="2818681" cy="1994042"/>
          </a:xfrm>
          <a:prstGeom prst="ellipse">
            <a:avLst/>
          </a:prstGeom>
          <a:solidFill>
            <a:schemeClr val="accent5">
              <a:lumMod val="40000"/>
              <a:lumOff val="60000"/>
              <a:alpha val="71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rgbClr val="000000"/>
                </a:solidFill>
              </a:rPr>
              <a:t>For all x,</a:t>
            </a:r>
          </a:p>
          <a:p>
            <a:pPr algn="ctr"/>
            <a:r>
              <a:rPr lang="en-US" sz="2400" dirty="0" smtClean="0">
                <a:solidFill>
                  <a:srgbClr val="000000"/>
                </a:solidFill>
              </a:rPr>
              <a:t>A(x)=B(x)</a:t>
            </a:r>
            <a:endParaRPr lang="en-US" sz="2400" dirty="0">
              <a:solidFill>
                <a:srgbClr val="000000"/>
              </a:solidFill>
            </a:endParaRPr>
          </a:p>
        </p:txBody>
      </p:sp>
    </p:spTree>
    <p:extLst>
      <p:ext uri="{BB962C8B-B14F-4D97-AF65-F5344CB8AC3E}">
        <p14:creationId xmlns:p14="http://schemas.microsoft.com/office/powerpoint/2010/main" val="115382899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17" grpId="0" animBg="1"/>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 Differing Inputs Obfuscation(</a:t>
            </a:r>
            <a:r>
              <a:rPr lang="en-US" sz="4000" dirty="0" err="1" smtClean="0"/>
              <a:t>diO</a:t>
            </a:r>
            <a:r>
              <a:rPr lang="en-US" sz="4000" dirty="0" smtClean="0"/>
              <a:t>) </a:t>
            </a:r>
            <a:endParaRPr lang="en-US" sz="4000" dirty="0">
              <a:solidFill>
                <a:schemeClr val="accent2"/>
              </a:solidFill>
            </a:endParaRPr>
          </a:p>
        </p:txBody>
      </p:sp>
      <p:sp>
        <p:nvSpPr>
          <p:cNvPr id="5" name="Rectangle 4"/>
          <p:cNvSpPr/>
          <p:nvPr/>
        </p:nvSpPr>
        <p:spPr>
          <a:xfrm>
            <a:off x="2995044" y="1700925"/>
            <a:ext cx="2692899" cy="504883"/>
          </a:xfrm>
          <a:prstGeom prst="rect">
            <a:avLst/>
          </a:prstGeom>
          <a:solidFill>
            <a:schemeClr val="tx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Sampler (r)</a:t>
            </a:r>
            <a:endParaRPr lang="en-US" sz="2400" dirty="0">
              <a:solidFill>
                <a:schemeClr val="tx1"/>
              </a:solidFill>
            </a:endParaRPr>
          </a:p>
        </p:txBody>
      </p:sp>
      <p:cxnSp>
        <p:nvCxnSpPr>
          <p:cNvPr id="7" name="Straight Arrow Connector 6"/>
          <p:cNvCxnSpPr/>
          <p:nvPr/>
        </p:nvCxnSpPr>
        <p:spPr>
          <a:xfrm flipH="1">
            <a:off x="2180330" y="2205808"/>
            <a:ext cx="1116941" cy="63989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a:off x="5140240" y="2221108"/>
            <a:ext cx="1477532" cy="66928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 name="Rectangle 2"/>
          <p:cNvSpPr/>
          <p:nvPr/>
        </p:nvSpPr>
        <p:spPr>
          <a:xfrm>
            <a:off x="557052" y="3308550"/>
            <a:ext cx="2005386" cy="1269949"/>
          </a:xfrm>
          <a:prstGeom prst="rect">
            <a:avLst/>
          </a:prstGeom>
          <a:solidFill>
            <a:schemeClr val="accent3">
              <a:lumMod val="60000"/>
              <a:lumOff val="40000"/>
              <a:alpha val="71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rgbClr val="000000"/>
                </a:solidFill>
              </a:rPr>
              <a:t>Circuit A</a:t>
            </a:r>
            <a:endParaRPr lang="en-US" sz="2400" dirty="0">
              <a:solidFill>
                <a:srgbClr val="000000"/>
              </a:solidFill>
            </a:endParaRPr>
          </a:p>
        </p:txBody>
      </p:sp>
      <p:sp>
        <p:nvSpPr>
          <p:cNvPr id="8" name="Rectangle 7"/>
          <p:cNvSpPr/>
          <p:nvPr/>
        </p:nvSpPr>
        <p:spPr>
          <a:xfrm>
            <a:off x="6319866" y="3308550"/>
            <a:ext cx="2005386" cy="1269949"/>
          </a:xfrm>
          <a:prstGeom prst="rect">
            <a:avLst/>
          </a:prstGeom>
          <a:solidFill>
            <a:schemeClr val="accent3">
              <a:lumMod val="60000"/>
              <a:lumOff val="40000"/>
              <a:alpha val="71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rgbClr val="000000"/>
                </a:solidFill>
              </a:rPr>
              <a:t>Circuit B</a:t>
            </a:r>
            <a:endParaRPr lang="en-US" sz="2400" dirty="0">
              <a:solidFill>
                <a:srgbClr val="000000"/>
              </a:solidFill>
            </a:endParaRPr>
          </a:p>
        </p:txBody>
      </p:sp>
      <p:grpSp>
        <p:nvGrpSpPr>
          <p:cNvPr id="16" name="Group 15"/>
          <p:cNvGrpSpPr/>
          <p:nvPr/>
        </p:nvGrpSpPr>
        <p:grpSpPr>
          <a:xfrm>
            <a:off x="290835" y="3036263"/>
            <a:ext cx="8272758" cy="2466847"/>
            <a:chOff x="718050" y="3041192"/>
            <a:chExt cx="8272758" cy="2466847"/>
          </a:xfrm>
        </p:grpSpPr>
        <p:grpSp>
          <p:nvGrpSpPr>
            <p:cNvPr id="13" name="Group 12"/>
            <p:cNvGrpSpPr/>
            <p:nvPr/>
          </p:nvGrpSpPr>
          <p:grpSpPr>
            <a:xfrm>
              <a:off x="718050" y="3041192"/>
              <a:ext cx="8190546" cy="2005182"/>
              <a:chOff x="718050" y="3041192"/>
              <a:chExt cx="8190546" cy="2005182"/>
            </a:xfrm>
          </p:grpSpPr>
          <p:sp>
            <p:nvSpPr>
              <p:cNvPr id="10" name="TextBox 9"/>
              <p:cNvSpPr txBox="1"/>
              <p:nvPr/>
            </p:nvSpPr>
            <p:spPr>
              <a:xfrm>
                <a:off x="718050" y="3041192"/>
                <a:ext cx="2373039" cy="2005182"/>
              </a:xfrm>
              <a:prstGeom prst="rect">
                <a:avLst/>
              </a:prstGeom>
              <a:noFill/>
              <a:ln w="19050">
                <a:solidFill>
                  <a:srgbClr val="FF0000"/>
                </a:solidFill>
              </a:ln>
              <a:effectLst/>
            </p:spPr>
            <p:txBody>
              <a:bodyPr wrap="square" rtlCol="0">
                <a:spAutoFit/>
              </a:bodyPr>
              <a:lstStyle/>
              <a:p>
                <a:endParaRPr lang="en-US" dirty="0"/>
              </a:p>
            </p:txBody>
          </p:sp>
          <p:sp>
            <p:nvSpPr>
              <p:cNvPr id="12" name="TextBox 11"/>
              <p:cNvSpPr txBox="1"/>
              <p:nvPr/>
            </p:nvSpPr>
            <p:spPr>
              <a:xfrm>
                <a:off x="6435290" y="3041192"/>
                <a:ext cx="2473306" cy="2005182"/>
              </a:xfrm>
              <a:prstGeom prst="rect">
                <a:avLst/>
              </a:prstGeom>
              <a:noFill/>
              <a:ln w="19050">
                <a:solidFill>
                  <a:srgbClr val="FF0000"/>
                </a:solidFill>
              </a:ln>
              <a:effectLst/>
            </p:spPr>
            <p:txBody>
              <a:bodyPr wrap="square" rtlCol="0">
                <a:spAutoFit/>
              </a:bodyPr>
              <a:lstStyle/>
              <a:p>
                <a:endParaRPr lang="en-US" dirty="0"/>
              </a:p>
            </p:txBody>
          </p:sp>
        </p:grpSp>
        <p:sp>
          <p:nvSpPr>
            <p:cNvPr id="14" name="TextBox 13"/>
            <p:cNvSpPr txBox="1"/>
            <p:nvPr/>
          </p:nvSpPr>
          <p:spPr>
            <a:xfrm>
              <a:off x="835578" y="5046374"/>
              <a:ext cx="2094512" cy="461665"/>
            </a:xfrm>
            <a:prstGeom prst="rect">
              <a:avLst/>
            </a:prstGeom>
            <a:noFill/>
          </p:spPr>
          <p:txBody>
            <a:bodyPr wrap="square" rtlCol="0">
              <a:spAutoFit/>
            </a:bodyPr>
            <a:lstStyle/>
            <a:p>
              <a:r>
                <a:rPr lang="en-US" sz="2400" dirty="0" smtClean="0"/>
                <a:t>Obfuscation(A)</a:t>
              </a:r>
              <a:endParaRPr lang="en-US" sz="2400" dirty="0"/>
            </a:p>
          </p:txBody>
        </p:sp>
        <p:sp>
          <p:nvSpPr>
            <p:cNvPr id="15" name="TextBox 14"/>
            <p:cNvSpPr txBox="1"/>
            <p:nvPr/>
          </p:nvSpPr>
          <p:spPr>
            <a:xfrm>
              <a:off x="6787788" y="5014108"/>
              <a:ext cx="2203020" cy="461665"/>
            </a:xfrm>
            <a:prstGeom prst="rect">
              <a:avLst/>
            </a:prstGeom>
            <a:noFill/>
          </p:spPr>
          <p:txBody>
            <a:bodyPr wrap="square" rtlCol="0">
              <a:spAutoFit/>
            </a:bodyPr>
            <a:lstStyle/>
            <a:p>
              <a:r>
                <a:rPr lang="en-US" sz="2400" dirty="0" smtClean="0"/>
                <a:t>Obfuscation(B)</a:t>
              </a:r>
              <a:endParaRPr lang="en-US" sz="2400" dirty="0"/>
            </a:p>
          </p:txBody>
        </p:sp>
      </p:grpSp>
      <p:sp>
        <p:nvSpPr>
          <p:cNvPr id="17" name="Rectangle 16"/>
          <p:cNvSpPr/>
          <p:nvPr/>
        </p:nvSpPr>
        <p:spPr>
          <a:xfrm>
            <a:off x="913564" y="5503110"/>
            <a:ext cx="7486772" cy="1214249"/>
          </a:xfrm>
          <a:prstGeom prst="rect">
            <a:avLst/>
          </a:prstGeom>
          <a:solidFill>
            <a:srgbClr val="FF0000">
              <a:alpha val="71000"/>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rgbClr val="FFFFFF"/>
                </a:solidFill>
              </a:rPr>
              <a:t>Adversary can’t distinguish between the two obfuscations </a:t>
            </a:r>
            <a:endParaRPr lang="en-US" sz="2400" dirty="0">
              <a:solidFill>
                <a:srgbClr val="FFFFFF"/>
              </a:solidFill>
            </a:endParaRPr>
          </a:p>
        </p:txBody>
      </p:sp>
      <p:grpSp>
        <p:nvGrpSpPr>
          <p:cNvPr id="11" name="Group 10"/>
          <p:cNvGrpSpPr/>
          <p:nvPr/>
        </p:nvGrpSpPr>
        <p:grpSpPr>
          <a:xfrm>
            <a:off x="3044404" y="2845707"/>
            <a:ext cx="2818681" cy="1994042"/>
            <a:chOff x="3392649" y="2991856"/>
            <a:chExt cx="2812663" cy="1994042"/>
          </a:xfrm>
        </p:grpSpPr>
        <p:sp>
          <p:nvSpPr>
            <p:cNvPr id="4" name="Oval 3"/>
            <p:cNvSpPr/>
            <p:nvPr/>
          </p:nvSpPr>
          <p:spPr>
            <a:xfrm>
              <a:off x="3392649" y="2991856"/>
              <a:ext cx="2812663" cy="1994042"/>
            </a:xfrm>
            <a:prstGeom prst="ellipse">
              <a:avLst/>
            </a:prstGeom>
            <a:solidFill>
              <a:schemeClr val="accent5">
                <a:lumMod val="40000"/>
                <a:lumOff val="60000"/>
                <a:alpha val="71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rgbClr val="000000"/>
                  </a:solidFill>
                </a:rPr>
                <a:t>Hard to find an input x </a:t>
              </a:r>
              <a:r>
                <a:rPr lang="en-US" sz="2400" dirty="0" err="1" smtClean="0">
                  <a:solidFill>
                    <a:srgbClr val="000000"/>
                  </a:solidFill>
                </a:rPr>
                <a:t>s.t</a:t>
              </a:r>
              <a:r>
                <a:rPr lang="en-US" sz="2400" dirty="0" smtClean="0">
                  <a:solidFill>
                    <a:srgbClr val="000000"/>
                  </a:solidFill>
                </a:rPr>
                <a:t> </a:t>
              </a:r>
            </a:p>
            <a:p>
              <a:pPr algn="ctr"/>
              <a:r>
                <a:rPr lang="en-US" sz="2400" dirty="0" smtClean="0">
                  <a:solidFill>
                    <a:srgbClr val="000000"/>
                  </a:solidFill>
                </a:rPr>
                <a:t>A(x)       B(x) </a:t>
              </a:r>
              <a:endParaRPr lang="en-US" sz="2400" dirty="0">
                <a:solidFill>
                  <a:srgbClr val="000000"/>
                </a:solidFill>
              </a:endParaRPr>
            </a:p>
          </p:txBody>
        </p:sp>
        <p:pic>
          <p:nvPicPr>
            <p:cNvPr id="6" name="Picture 5" descr="latex-image-1.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88697" y="4044180"/>
              <a:ext cx="235345" cy="333406"/>
            </a:xfrm>
            <a:prstGeom prst="rect">
              <a:avLst/>
            </a:prstGeom>
          </p:spPr>
        </p:pic>
      </p:grpSp>
    </p:spTree>
    <p:extLst>
      <p:ext uri="{BB962C8B-B14F-4D97-AF65-F5344CB8AC3E}">
        <p14:creationId xmlns:p14="http://schemas.microsoft.com/office/powerpoint/2010/main" val="31560364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 Injective One-way Function</a:t>
            </a:r>
            <a:endParaRPr lang="en-US" sz="4000" dirty="0">
              <a:solidFill>
                <a:schemeClr val="accent2"/>
              </a:solidFill>
            </a:endParaRPr>
          </a:p>
        </p:txBody>
      </p:sp>
      <p:sp>
        <p:nvSpPr>
          <p:cNvPr id="18" name="TextBox 17"/>
          <p:cNvSpPr txBox="1"/>
          <p:nvPr/>
        </p:nvSpPr>
        <p:spPr>
          <a:xfrm>
            <a:off x="913564" y="1682125"/>
            <a:ext cx="6294682" cy="2308324"/>
          </a:xfrm>
          <a:prstGeom prst="rect">
            <a:avLst/>
          </a:prstGeom>
          <a:noFill/>
        </p:spPr>
        <p:txBody>
          <a:bodyPr wrap="square" rtlCol="0">
            <a:spAutoFit/>
          </a:bodyPr>
          <a:lstStyle/>
          <a:p>
            <a:r>
              <a:rPr lang="en-US" sz="2400" dirty="0" smtClean="0"/>
              <a:t>A one-one efficiently computable function P such that:</a:t>
            </a:r>
          </a:p>
          <a:p>
            <a:pPr marL="285750" indent="-285750">
              <a:buFont typeface="Arial"/>
              <a:buChar char="•"/>
            </a:pPr>
            <a:r>
              <a:rPr lang="en-US" sz="2400" dirty="0" smtClean="0"/>
              <a:t>For large enough k, and x randomly chosen k bit string, its hard to recover x given </a:t>
            </a:r>
            <a:r>
              <a:rPr lang="en-US" sz="2400" dirty="0" err="1" smtClean="0"/>
              <a:t>k,P</a:t>
            </a:r>
            <a:r>
              <a:rPr lang="en-US" sz="2400" dirty="0" smtClean="0"/>
              <a:t>(x) even by an adversary that runs in time less than 2^{</a:t>
            </a:r>
            <a:r>
              <a:rPr lang="en-US" sz="2400" dirty="0" err="1" smtClean="0"/>
              <a:t>ck</a:t>
            </a:r>
            <a:r>
              <a:rPr lang="en-US" sz="2400" dirty="0" smtClean="0"/>
              <a:t>} for some constant c&gt;0</a:t>
            </a:r>
            <a:endParaRPr lang="en-US" sz="2400" dirty="0"/>
          </a:p>
        </p:txBody>
      </p:sp>
    </p:spTree>
    <p:extLst>
      <p:ext uri="{BB962C8B-B14F-4D97-AF65-F5344CB8AC3E}">
        <p14:creationId xmlns:p14="http://schemas.microsoft.com/office/powerpoint/2010/main" val="124162309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err="1" smtClean="0"/>
              <a:t>Puncturable</a:t>
            </a:r>
            <a:r>
              <a:rPr lang="en-US" sz="4000" dirty="0" smtClean="0"/>
              <a:t> PRF</a:t>
            </a:r>
            <a:endParaRPr lang="en-US" sz="4000" dirty="0"/>
          </a:p>
        </p:txBody>
      </p:sp>
      <p:sp>
        <p:nvSpPr>
          <p:cNvPr id="3" name="Content Placeholder 2"/>
          <p:cNvSpPr>
            <a:spLocks noGrp="1"/>
          </p:cNvSpPr>
          <p:nvPr>
            <p:ph idx="1"/>
          </p:nvPr>
        </p:nvSpPr>
        <p:spPr/>
        <p:txBody>
          <a:bodyPr>
            <a:noAutofit/>
          </a:bodyPr>
          <a:lstStyle/>
          <a:p>
            <a:r>
              <a:rPr lang="en-US" sz="2400" dirty="0" smtClean="0"/>
              <a:t>It</a:t>
            </a:r>
            <a:r>
              <a:rPr lang="fr-FR" sz="2400" dirty="0" smtClean="0"/>
              <a:t>’</a:t>
            </a:r>
            <a:r>
              <a:rPr lang="en-US" sz="2400" dirty="0" smtClean="0"/>
              <a:t>s a PRF with an additional property.</a:t>
            </a:r>
            <a:endParaRPr lang="en-US" sz="2400" dirty="0"/>
          </a:p>
          <a:p>
            <a:r>
              <a:rPr lang="en-US" sz="2400" dirty="0" smtClean="0"/>
              <a:t>A puncture algorithm that on any input x</a:t>
            </a:r>
            <a:r>
              <a:rPr lang="en-US" sz="2400" dirty="0"/>
              <a:t> </a:t>
            </a:r>
            <a:r>
              <a:rPr lang="en-US" sz="2400" dirty="0" smtClean="0"/>
              <a:t>and a PRF key K outputs a punctured key K{x}.</a:t>
            </a:r>
          </a:p>
          <a:p>
            <a:r>
              <a:rPr lang="en-US" sz="2400" dirty="0" smtClean="0"/>
              <a:t>For any x, it holds that the following distributions are computationally indistinguishable:</a:t>
            </a:r>
          </a:p>
          <a:p>
            <a:pPr marL="0" indent="0">
              <a:buNone/>
            </a:pPr>
            <a:r>
              <a:rPr lang="en-US" sz="2400" dirty="0" smtClean="0"/>
              <a:t>Distribution 1: {K{x},PRF(</a:t>
            </a:r>
            <a:r>
              <a:rPr lang="en-US" sz="2400" dirty="0" err="1" smtClean="0"/>
              <a:t>K,x</a:t>
            </a:r>
            <a:r>
              <a:rPr lang="en-US" sz="2400" dirty="0" smtClean="0"/>
              <a:t>)}</a:t>
            </a:r>
          </a:p>
          <a:p>
            <a:pPr marL="0" indent="0">
              <a:buNone/>
            </a:pPr>
            <a:endParaRPr lang="en-US" sz="2400" dirty="0" smtClean="0"/>
          </a:p>
          <a:p>
            <a:pPr marL="0" indent="0">
              <a:buNone/>
            </a:pPr>
            <a:r>
              <a:rPr lang="en-US" sz="2400" dirty="0" smtClean="0"/>
              <a:t>Distribution 2: {K{x}, r} </a:t>
            </a:r>
          </a:p>
          <a:p>
            <a:pPr marL="0" indent="0">
              <a:buNone/>
            </a:pPr>
            <a:r>
              <a:rPr lang="en-US" sz="2400" dirty="0" smtClean="0"/>
              <a:t>Where r is sampled uniformly from range of the PRF</a:t>
            </a:r>
          </a:p>
          <a:p>
            <a:endParaRPr lang="en-US" sz="2400" dirty="0" smtClean="0"/>
          </a:p>
          <a:p>
            <a:pPr marL="0" indent="0">
              <a:buNone/>
            </a:pPr>
            <a:endParaRPr lang="en-US" sz="2400" dirty="0"/>
          </a:p>
          <a:p>
            <a:endParaRPr lang="en-US" sz="2400" dirty="0"/>
          </a:p>
          <a:p>
            <a:pPr marL="0" indent="0">
              <a:buNone/>
            </a:pPr>
            <a:r>
              <a:rPr lang="en-US" sz="2400" dirty="0" smtClean="0"/>
              <a:t> </a:t>
            </a:r>
            <a:endParaRPr lang="en-US" sz="2400" dirty="0"/>
          </a:p>
        </p:txBody>
      </p:sp>
    </p:spTree>
    <p:extLst>
      <p:ext uri="{BB962C8B-B14F-4D97-AF65-F5344CB8AC3E}">
        <p14:creationId xmlns:p14="http://schemas.microsoft.com/office/powerpoint/2010/main" val="41338619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Recipe for MIFE/FE</a:t>
            </a:r>
            <a:endParaRPr lang="en-US" sz="4000" dirty="0"/>
          </a:p>
        </p:txBody>
      </p:sp>
      <p:sp>
        <p:nvSpPr>
          <p:cNvPr id="3" name="Content Placeholder 2"/>
          <p:cNvSpPr>
            <a:spLocks noGrp="1"/>
          </p:cNvSpPr>
          <p:nvPr>
            <p:ph idx="1"/>
          </p:nvPr>
        </p:nvSpPr>
        <p:spPr/>
        <p:txBody>
          <a:bodyPr>
            <a:noAutofit/>
          </a:bodyPr>
          <a:lstStyle/>
          <a:p>
            <a:pPr marL="0" indent="0">
              <a:buNone/>
            </a:pPr>
            <a:endParaRPr lang="en-US" sz="2400" dirty="0" smtClean="0"/>
          </a:p>
          <a:p>
            <a:r>
              <a:rPr lang="en-US" sz="2400" dirty="0" smtClean="0"/>
              <a:t>For </a:t>
            </a:r>
            <a:r>
              <a:rPr lang="en-US" sz="2400" dirty="0" smtClean="0"/>
              <a:t>every index, the </a:t>
            </a:r>
            <a:r>
              <a:rPr lang="en-US" sz="2400" dirty="0" err="1" smtClean="0"/>
              <a:t>ciphertext</a:t>
            </a:r>
            <a:r>
              <a:rPr lang="en-US" sz="2400" dirty="0" smtClean="0"/>
              <a:t> consists of two PKE </a:t>
            </a:r>
            <a:r>
              <a:rPr lang="en-US" sz="2400" dirty="0" err="1" smtClean="0"/>
              <a:t>ciphertexts</a:t>
            </a:r>
            <a:endParaRPr lang="en-US" sz="2400" dirty="0" smtClean="0"/>
          </a:p>
          <a:p>
            <a:pPr marL="0" indent="0">
              <a:buNone/>
            </a:pPr>
            <a:r>
              <a:rPr lang="en-US" sz="2400" dirty="0"/>
              <a:t>e</a:t>
            </a:r>
            <a:r>
              <a:rPr lang="en-US" sz="2400" dirty="0" smtClean="0"/>
              <a:t>ncrypting the same message m and a valid proof using Statistically binding NIZKs.</a:t>
            </a:r>
          </a:p>
          <a:p>
            <a:r>
              <a:rPr lang="en-US" sz="2400" dirty="0" smtClean="0"/>
              <a:t>The function key consists of an obfuscated program that takes as input FE </a:t>
            </a:r>
            <a:r>
              <a:rPr lang="en-US" sz="2400" dirty="0" err="1" smtClean="0"/>
              <a:t>ciphertexts</a:t>
            </a:r>
            <a:r>
              <a:rPr lang="en-US" sz="2400" dirty="0" smtClean="0"/>
              <a:t> for various indices, verifies the proofs and the decrypts one of the two PKE </a:t>
            </a:r>
            <a:r>
              <a:rPr lang="en-US" sz="2400" dirty="0" err="1" smtClean="0"/>
              <a:t>ciphertexts</a:t>
            </a:r>
            <a:r>
              <a:rPr lang="en-US" sz="2400" dirty="0" smtClean="0"/>
              <a:t> using a hardwired PKE secret key. Then it computes the function using these decrypted value.</a:t>
            </a:r>
          </a:p>
          <a:p>
            <a:endParaRPr lang="en-US" sz="2400" dirty="0" smtClean="0"/>
          </a:p>
          <a:p>
            <a:pPr marL="0" indent="0">
              <a:buNone/>
            </a:pPr>
            <a:r>
              <a:rPr lang="en-US" sz="2400" dirty="0" smtClean="0"/>
              <a:t> </a:t>
            </a:r>
            <a:endParaRPr lang="en-US" sz="2400" dirty="0" smtClean="0"/>
          </a:p>
          <a:p>
            <a:endParaRPr lang="en-US" sz="2400" dirty="0" smtClean="0"/>
          </a:p>
          <a:p>
            <a:pPr marL="0" indent="0">
              <a:buNone/>
            </a:pPr>
            <a:endParaRPr lang="en-US" sz="2400" dirty="0"/>
          </a:p>
          <a:p>
            <a:endParaRPr lang="en-US" sz="2400" dirty="0"/>
          </a:p>
          <a:p>
            <a:pPr marL="0" indent="0">
              <a:buNone/>
            </a:pPr>
            <a:r>
              <a:rPr lang="en-US" sz="2400" dirty="0" smtClean="0"/>
              <a:t> </a:t>
            </a:r>
            <a:endParaRPr lang="en-US" sz="2400" dirty="0"/>
          </a:p>
        </p:txBody>
      </p:sp>
    </p:spTree>
    <p:extLst>
      <p:ext uri="{BB962C8B-B14F-4D97-AF65-F5344CB8AC3E}">
        <p14:creationId xmlns:p14="http://schemas.microsoft.com/office/powerpoint/2010/main" val="42932271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Recipe for MIFE/FE</a:t>
            </a:r>
            <a:endParaRPr lang="en-US" sz="4000" dirty="0"/>
          </a:p>
        </p:txBody>
      </p:sp>
      <p:sp>
        <p:nvSpPr>
          <p:cNvPr id="3" name="Content Placeholder 2"/>
          <p:cNvSpPr>
            <a:spLocks noGrp="1"/>
          </p:cNvSpPr>
          <p:nvPr>
            <p:ph idx="1"/>
          </p:nvPr>
        </p:nvSpPr>
        <p:spPr/>
        <p:txBody>
          <a:bodyPr>
            <a:noAutofit/>
          </a:bodyPr>
          <a:lstStyle/>
          <a:p>
            <a:pPr marL="0" indent="0">
              <a:buNone/>
            </a:pPr>
            <a:endParaRPr lang="en-US" sz="2400" dirty="0" smtClean="0"/>
          </a:p>
          <a:p>
            <a:r>
              <a:rPr lang="en-US" sz="2400" dirty="0" smtClean="0"/>
              <a:t>Due to binding/ZK property of SSS-NIZK, we can commit the all the challenge </a:t>
            </a:r>
            <a:r>
              <a:rPr lang="en-US" sz="2400" dirty="0" err="1" smtClean="0"/>
              <a:t>ciphertexts</a:t>
            </a:r>
            <a:r>
              <a:rPr lang="en-US" sz="2400" dirty="0" smtClean="0"/>
              <a:t> in the public parameter, this allows us to argue security as one can switch from using one PKE  secret key while allowing to switch </a:t>
            </a:r>
            <a:r>
              <a:rPr lang="en-US" sz="2400" dirty="0" err="1" smtClean="0"/>
              <a:t>ciphertexts</a:t>
            </a:r>
            <a:r>
              <a:rPr lang="en-US" sz="2400" dirty="0" smtClean="0"/>
              <a:t>.</a:t>
            </a:r>
            <a:endParaRPr lang="en-US" sz="2400" dirty="0" smtClean="0"/>
          </a:p>
          <a:p>
            <a:r>
              <a:rPr lang="en-US" sz="2400" dirty="0" smtClean="0"/>
              <a:t> As the size of public parameter depends on the number of challenge </a:t>
            </a:r>
            <a:r>
              <a:rPr lang="en-US" sz="2400" dirty="0" err="1" smtClean="0"/>
              <a:t>ciphertexts</a:t>
            </a:r>
            <a:r>
              <a:rPr lang="en-US" sz="2400" dirty="0" smtClean="0"/>
              <a:t>, this gives us only bounded security.</a:t>
            </a:r>
            <a:endParaRPr lang="en-US" sz="2400" dirty="0" smtClean="0"/>
          </a:p>
          <a:p>
            <a:endParaRPr lang="en-US" sz="2400" dirty="0" smtClean="0"/>
          </a:p>
          <a:p>
            <a:pPr marL="0" indent="0">
              <a:buNone/>
            </a:pPr>
            <a:endParaRPr lang="en-US" sz="2400" dirty="0"/>
          </a:p>
          <a:p>
            <a:endParaRPr lang="en-US" sz="2400" dirty="0"/>
          </a:p>
          <a:p>
            <a:pPr marL="0" indent="0">
              <a:buNone/>
            </a:pPr>
            <a:r>
              <a:rPr lang="en-US" sz="2400" dirty="0" smtClean="0"/>
              <a:t> </a:t>
            </a:r>
            <a:endParaRPr lang="en-US" sz="2400" dirty="0"/>
          </a:p>
        </p:txBody>
      </p:sp>
    </p:spTree>
    <p:extLst>
      <p:ext uri="{BB962C8B-B14F-4D97-AF65-F5344CB8AC3E}">
        <p14:creationId xmlns:p14="http://schemas.microsoft.com/office/powerpoint/2010/main" val="10737994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Our Solution: Key Idea</a:t>
            </a:r>
            <a:endParaRPr lang="en-US" sz="4000" dirty="0"/>
          </a:p>
        </p:txBody>
      </p:sp>
      <p:sp>
        <p:nvSpPr>
          <p:cNvPr id="3" name="Content Placeholder 2"/>
          <p:cNvSpPr>
            <a:spLocks noGrp="1"/>
          </p:cNvSpPr>
          <p:nvPr>
            <p:ph idx="1"/>
          </p:nvPr>
        </p:nvSpPr>
        <p:spPr/>
        <p:txBody>
          <a:bodyPr>
            <a:noAutofit/>
          </a:bodyPr>
          <a:lstStyle/>
          <a:p>
            <a:pPr marL="0" indent="0">
              <a:buNone/>
            </a:pPr>
            <a:endParaRPr lang="en-US" sz="2400" dirty="0" smtClean="0"/>
          </a:p>
          <a:p>
            <a:r>
              <a:rPr lang="en-US" sz="2400" dirty="0" smtClean="0"/>
              <a:t>We note that </a:t>
            </a:r>
            <a:r>
              <a:rPr lang="en-US" sz="2400" dirty="0" err="1" smtClean="0"/>
              <a:t>diO</a:t>
            </a:r>
            <a:r>
              <a:rPr lang="en-US" sz="2400" dirty="0" smtClean="0"/>
              <a:t> allows us to remove this bottle neck. One can use Simulation Sound NIZKs instead of SSS-NIZKs to still argue security. Size of parameters in SS NIZK does not grow </a:t>
            </a:r>
            <a:r>
              <a:rPr lang="en-US" sz="2400" dirty="0" smtClean="0"/>
              <a:t>with number of </a:t>
            </a:r>
            <a:r>
              <a:rPr lang="en-US" sz="2400" dirty="0" err="1" smtClean="0"/>
              <a:t>cipgertexts</a:t>
            </a:r>
            <a:r>
              <a:rPr lang="en-US" sz="2400" dirty="0" smtClean="0"/>
              <a:t>.</a:t>
            </a:r>
          </a:p>
          <a:p>
            <a:endParaRPr lang="en-US" sz="2400" dirty="0"/>
          </a:p>
          <a:p>
            <a:r>
              <a:rPr lang="en-US" sz="2400" dirty="0" smtClean="0"/>
              <a:t>We rely on the result [BCP14] (IO=&gt;one point </a:t>
            </a:r>
            <a:r>
              <a:rPr lang="en-US" sz="2400" dirty="0" err="1" smtClean="0"/>
              <a:t>diO</a:t>
            </a:r>
            <a:r>
              <a:rPr lang="en-US" sz="2400" dirty="0" smtClean="0"/>
              <a:t>). </a:t>
            </a:r>
          </a:p>
          <a:p>
            <a:r>
              <a:rPr lang="en-US" sz="2400" dirty="0" smtClean="0"/>
              <a:t>We make the proofs unique using </a:t>
            </a:r>
            <a:r>
              <a:rPr lang="en-US" sz="2400" dirty="0" err="1" smtClean="0"/>
              <a:t>puncturable</a:t>
            </a:r>
            <a:r>
              <a:rPr lang="en-US" sz="2400" dirty="0" smtClean="0"/>
              <a:t> PRFs.</a:t>
            </a:r>
            <a:endParaRPr lang="en-US" sz="2400" dirty="0" smtClean="0"/>
          </a:p>
          <a:p>
            <a:pPr marL="0" indent="0">
              <a:buNone/>
            </a:pPr>
            <a:endParaRPr lang="en-US" sz="2400" dirty="0"/>
          </a:p>
          <a:p>
            <a:endParaRPr lang="en-US" sz="2400" dirty="0"/>
          </a:p>
          <a:p>
            <a:pPr marL="0" indent="0">
              <a:buNone/>
            </a:pPr>
            <a:r>
              <a:rPr lang="en-US" sz="2400" dirty="0" smtClean="0"/>
              <a:t> </a:t>
            </a:r>
            <a:endParaRPr lang="en-US" sz="2400" dirty="0"/>
          </a:p>
        </p:txBody>
      </p:sp>
    </p:spTree>
    <p:extLst>
      <p:ext uri="{BB962C8B-B14F-4D97-AF65-F5344CB8AC3E}">
        <p14:creationId xmlns:p14="http://schemas.microsoft.com/office/powerpoint/2010/main" val="386743630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994" y="-59558"/>
            <a:ext cx="8229600" cy="1143000"/>
          </a:xfrm>
        </p:spPr>
        <p:txBody>
          <a:bodyPr>
            <a:normAutofit/>
          </a:bodyPr>
          <a:lstStyle/>
          <a:p>
            <a:r>
              <a:rPr lang="en-US" sz="4000" dirty="0" smtClean="0"/>
              <a:t>Construction</a:t>
            </a:r>
            <a:br>
              <a:rPr lang="en-US" sz="4000" dirty="0" smtClean="0"/>
            </a:br>
            <a:r>
              <a:rPr lang="en-US" sz="2200" dirty="0" smtClean="0"/>
              <a:t>(focus on secret key setting with </a:t>
            </a:r>
            <a:r>
              <a:rPr lang="en-US" sz="2200" dirty="0" err="1" smtClean="0"/>
              <a:t>arity</a:t>
            </a:r>
            <a:r>
              <a:rPr lang="en-US" sz="2200" dirty="0" smtClean="0"/>
              <a:t> 2)</a:t>
            </a:r>
            <a:endParaRPr lang="en-US" sz="2200" dirty="0"/>
          </a:p>
        </p:txBody>
      </p:sp>
      <p:sp>
        <p:nvSpPr>
          <p:cNvPr id="4" name="TextBox 3"/>
          <p:cNvSpPr txBox="1"/>
          <p:nvPr/>
        </p:nvSpPr>
        <p:spPr>
          <a:xfrm>
            <a:off x="100268" y="1036005"/>
            <a:ext cx="9043732" cy="5536535"/>
          </a:xfrm>
          <a:prstGeom prst="rect">
            <a:avLst/>
          </a:prstGeom>
          <a:solidFill>
            <a:schemeClr val="accent1">
              <a:lumMod val="20000"/>
              <a:lumOff val="80000"/>
            </a:schemeClr>
          </a:solidFill>
        </p:spPr>
        <p:txBody>
          <a:bodyPr wrap="square" rtlCol="0">
            <a:spAutoFit/>
          </a:bodyPr>
          <a:lstStyle/>
          <a:p>
            <a:pPr marL="285750" indent="-285750">
              <a:buFont typeface="Arial"/>
              <a:buChar char="•"/>
            </a:pP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8476" y="1083442"/>
            <a:ext cx="834633" cy="871728"/>
          </a:xfrm>
          <a:prstGeom prst="rect">
            <a:avLst/>
          </a:prstGeom>
        </p:spPr>
      </p:pic>
      <p:sp>
        <p:nvSpPr>
          <p:cNvPr id="6" name="TextBox 5"/>
          <p:cNvSpPr txBox="1"/>
          <p:nvPr/>
        </p:nvSpPr>
        <p:spPr>
          <a:xfrm>
            <a:off x="595584" y="1927438"/>
            <a:ext cx="1105294" cy="461665"/>
          </a:xfrm>
          <a:prstGeom prst="rect">
            <a:avLst/>
          </a:prstGeom>
          <a:noFill/>
        </p:spPr>
        <p:txBody>
          <a:bodyPr wrap="square" rtlCol="0">
            <a:spAutoFit/>
          </a:bodyPr>
          <a:lstStyle/>
          <a:p>
            <a:r>
              <a:rPr lang="en-US" sz="2400" dirty="0" smtClean="0"/>
              <a:t>Setup</a:t>
            </a:r>
            <a:endParaRPr lang="en-US" sz="2400" dirty="0"/>
          </a:p>
        </p:txBody>
      </p:sp>
      <p:sp>
        <p:nvSpPr>
          <p:cNvPr id="14" name="TextBox 13"/>
          <p:cNvSpPr txBox="1"/>
          <p:nvPr/>
        </p:nvSpPr>
        <p:spPr>
          <a:xfrm>
            <a:off x="2078138" y="1190249"/>
            <a:ext cx="6205554" cy="2308324"/>
          </a:xfrm>
          <a:prstGeom prst="rect">
            <a:avLst/>
          </a:prstGeom>
          <a:noFill/>
        </p:spPr>
        <p:txBody>
          <a:bodyPr wrap="square" rtlCol="0">
            <a:spAutoFit/>
          </a:bodyPr>
          <a:lstStyle/>
          <a:p>
            <a:r>
              <a:rPr lang="en-US" sz="2400" dirty="0" smtClean="0"/>
              <a:t>MSK = </a:t>
            </a:r>
          </a:p>
          <a:p>
            <a:r>
              <a:rPr lang="en-US" sz="2400" dirty="0" smtClean="0">
                <a:solidFill>
                  <a:srgbClr val="3366FF"/>
                </a:solidFill>
              </a:rPr>
              <a:t> (pk</a:t>
            </a:r>
            <a:r>
              <a:rPr lang="en-US" sz="2400" baseline="-25000" dirty="0" smtClean="0">
                <a:solidFill>
                  <a:srgbClr val="3366FF"/>
                </a:solidFill>
              </a:rPr>
              <a:t>1,1</a:t>
            </a:r>
            <a:r>
              <a:rPr lang="en-US" sz="2400" dirty="0" smtClean="0">
                <a:solidFill>
                  <a:srgbClr val="3366FF"/>
                </a:solidFill>
              </a:rPr>
              <a:t>, sk</a:t>
            </a:r>
            <a:r>
              <a:rPr lang="en-US" sz="2400" baseline="-25000" dirty="0" smtClean="0">
                <a:solidFill>
                  <a:srgbClr val="3366FF"/>
                </a:solidFill>
              </a:rPr>
              <a:t>1,1</a:t>
            </a:r>
            <a:r>
              <a:rPr lang="en-US" sz="2400" dirty="0" smtClean="0">
                <a:solidFill>
                  <a:srgbClr val="3366FF"/>
                </a:solidFill>
              </a:rPr>
              <a:t>) , (pk</a:t>
            </a:r>
            <a:r>
              <a:rPr lang="en-US" sz="2400" baseline="-25000" dirty="0" smtClean="0">
                <a:solidFill>
                  <a:srgbClr val="3366FF"/>
                </a:solidFill>
              </a:rPr>
              <a:t>1,2</a:t>
            </a:r>
            <a:r>
              <a:rPr lang="en-US" sz="2400" dirty="0" smtClean="0">
                <a:solidFill>
                  <a:srgbClr val="3366FF"/>
                </a:solidFill>
              </a:rPr>
              <a:t>,sk</a:t>
            </a:r>
            <a:r>
              <a:rPr lang="en-US" sz="2400" baseline="-25000" dirty="0">
                <a:solidFill>
                  <a:srgbClr val="3366FF"/>
                </a:solidFill>
              </a:rPr>
              <a:t>1</a:t>
            </a:r>
            <a:r>
              <a:rPr lang="en-US" sz="2400" baseline="-25000" dirty="0" smtClean="0">
                <a:solidFill>
                  <a:srgbClr val="3366FF"/>
                </a:solidFill>
              </a:rPr>
              <a:t>,2</a:t>
            </a:r>
            <a:r>
              <a:rPr lang="en-US" sz="2400" dirty="0" smtClean="0">
                <a:solidFill>
                  <a:srgbClr val="3366FF"/>
                </a:solidFill>
              </a:rPr>
              <a:t>) </a:t>
            </a:r>
            <a:r>
              <a:rPr lang="en-US" sz="2400" dirty="0">
                <a:solidFill>
                  <a:srgbClr val="3366FF"/>
                </a:solidFill>
              </a:rPr>
              <a:t>, </a:t>
            </a:r>
            <a:r>
              <a:rPr lang="en-US" sz="2400" dirty="0" smtClean="0">
                <a:solidFill>
                  <a:srgbClr val="3366FF"/>
                </a:solidFill>
              </a:rPr>
              <a:t>K</a:t>
            </a:r>
            <a:r>
              <a:rPr lang="en-US" sz="2400" baseline="-25000" dirty="0" smtClean="0">
                <a:solidFill>
                  <a:srgbClr val="3366FF"/>
                </a:solidFill>
              </a:rPr>
              <a:t>1</a:t>
            </a:r>
            <a:endParaRPr lang="en-US" sz="2400" dirty="0" smtClean="0">
              <a:solidFill>
                <a:srgbClr val="3366FF"/>
              </a:solidFill>
            </a:endParaRPr>
          </a:p>
          <a:p>
            <a:endParaRPr lang="en-US" sz="2400" dirty="0"/>
          </a:p>
          <a:p>
            <a:endParaRPr lang="en-US" sz="2400" dirty="0" smtClean="0">
              <a:solidFill>
                <a:srgbClr val="FF0000"/>
              </a:solidFill>
            </a:endParaRPr>
          </a:p>
          <a:p>
            <a:endParaRPr lang="en-US" sz="2400" dirty="0">
              <a:solidFill>
                <a:srgbClr val="FF0000"/>
              </a:solidFill>
            </a:endParaRPr>
          </a:p>
          <a:p>
            <a:r>
              <a:rPr lang="en-US" sz="2400" dirty="0" smtClean="0">
                <a:solidFill>
                  <a:srgbClr val="FF0000"/>
                </a:solidFill>
              </a:rPr>
              <a:t>(pk</a:t>
            </a:r>
            <a:r>
              <a:rPr lang="en-US" sz="2400" baseline="-25000" dirty="0" smtClean="0">
                <a:solidFill>
                  <a:srgbClr val="FF0000"/>
                </a:solidFill>
              </a:rPr>
              <a:t>2,1</a:t>
            </a:r>
            <a:r>
              <a:rPr lang="en-US" sz="2400" dirty="0">
                <a:solidFill>
                  <a:srgbClr val="FF0000"/>
                </a:solidFill>
              </a:rPr>
              <a:t>, </a:t>
            </a:r>
            <a:r>
              <a:rPr lang="en-US" sz="2400" dirty="0" smtClean="0">
                <a:solidFill>
                  <a:srgbClr val="FF0000"/>
                </a:solidFill>
              </a:rPr>
              <a:t>sk</a:t>
            </a:r>
            <a:r>
              <a:rPr lang="en-US" sz="2400" baseline="-25000" dirty="0" smtClean="0">
                <a:solidFill>
                  <a:srgbClr val="FF0000"/>
                </a:solidFill>
              </a:rPr>
              <a:t>2,1</a:t>
            </a:r>
            <a:r>
              <a:rPr lang="en-US" sz="2400" dirty="0">
                <a:solidFill>
                  <a:srgbClr val="FF0000"/>
                </a:solidFill>
              </a:rPr>
              <a:t>) , (</a:t>
            </a:r>
            <a:r>
              <a:rPr lang="en-US" sz="2400" dirty="0" smtClean="0">
                <a:solidFill>
                  <a:srgbClr val="FF0000"/>
                </a:solidFill>
              </a:rPr>
              <a:t>pk</a:t>
            </a:r>
            <a:r>
              <a:rPr lang="en-US" sz="2400" baseline="-25000" dirty="0" smtClean="0">
                <a:solidFill>
                  <a:srgbClr val="FF0000"/>
                </a:solidFill>
              </a:rPr>
              <a:t>2,2</a:t>
            </a:r>
            <a:r>
              <a:rPr lang="en-US" sz="2400" dirty="0">
                <a:solidFill>
                  <a:srgbClr val="FF0000"/>
                </a:solidFill>
              </a:rPr>
              <a:t>,</a:t>
            </a:r>
            <a:r>
              <a:rPr lang="en-US" sz="2400" dirty="0" smtClean="0">
                <a:solidFill>
                  <a:srgbClr val="FF0000"/>
                </a:solidFill>
              </a:rPr>
              <a:t>sk</a:t>
            </a:r>
            <a:r>
              <a:rPr lang="en-US" sz="2400" baseline="-25000" dirty="0" smtClean="0">
                <a:solidFill>
                  <a:srgbClr val="FF0000"/>
                </a:solidFill>
              </a:rPr>
              <a:t>2,2</a:t>
            </a:r>
            <a:r>
              <a:rPr lang="en-US" sz="2400" dirty="0">
                <a:solidFill>
                  <a:srgbClr val="FF0000"/>
                </a:solidFill>
              </a:rPr>
              <a:t>) </a:t>
            </a:r>
            <a:r>
              <a:rPr lang="en-US" sz="2400" dirty="0" smtClean="0">
                <a:solidFill>
                  <a:srgbClr val="FF0000"/>
                </a:solidFill>
              </a:rPr>
              <a:t>,K</a:t>
            </a:r>
            <a:r>
              <a:rPr lang="en-US" sz="2400" baseline="-25000" dirty="0" smtClean="0">
                <a:solidFill>
                  <a:srgbClr val="FF0000"/>
                </a:solidFill>
              </a:rPr>
              <a:t>2</a:t>
            </a:r>
            <a:r>
              <a:rPr lang="en-US" sz="2400" dirty="0" smtClean="0">
                <a:solidFill>
                  <a:srgbClr val="FF0000"/>
                </a:solidFill>
              </a:rPr>
              <a:t> </a:t>
            </a:r>
            <a:r>
              <a:rPr lang="en-US" sz="2400" dirty="0" smtClean="0"/>
              <a:t>   </a:t>
            </a:r>
            <a:endParaRPr lang="en-US" sz="2400" dirty="0"/>
          </a:p>
        </p:txBody>
      </p:sp>
      <p:sp>
        <p:nvSpPr>
          <p:cNvPr id="22" name="TextBox 21"/>
          <p:cNvSpPr txBox="1"/>
          <p:nvPr/>
        </p:nvSpPr>
        <p:spPr>
          <a:xfrm>
            <a:off x="1030882" y="3537271"/>
            <a:ext cx="7614558" cy="1569660"/>
          </a:xfrm>
          <a:prstGeom prst="rect">
            <a:avLst/>
          </a:prstGeom>
          <a:noFill/>
        </p:spPr>
        <p:txBody>
          <a:bodyPr wrap="square" rtlCol="0">
            <a:spAutoFit/>
          </a:bodyPr>
          <a:lstStyle/>
          <a:p>
            <a:r>
              <a:rPr lang="en-US" sz="2400" dirty="0" smtClean="0"/>
              <a:t>{ </a:t>
            </a:r>
            <a:r>
              <a:rPr lang="en-US" sz="2400" dirty="0" err="1"/>
              <a:t>i</a:t>
            </a:r>
            <a:r>
              <a:rPr lang="en-US" sz="2400" dirty="0" err="1" smtClean="0"/>
              <a:t>,j</a:t>
            </a:r>
            <a:r>
              <a:rPr lang="en-US" sz="2400" dirty="0" smtClean="0"/>
              <a:t> in {1,2}</a:t>
            </a:r>
          </a:p>
          <a:p>
            <a:r>
              <a:rPr lang="en-US" sz="2400" dirty="0" smtClean="0"/>
              <a:t>   (</a:t>
            </a:r>
            <a:r>
              <a:rPr lang="en-US" sz="2400" dirty="0" err="1" smtClean="0"/>
              <a:t>pk</a:t>
            </a:r>
            <a:r>
              <a:rPr lang="en-US" sz="2400" baseline="-25000" dirty="0" err="1" smtClean="0"/>
              <a:t>i,j</a:t>
            </a:r>
            <a:r>
              <a:rPr lang="en-US" sz="2400" dirty="0" smtClean="0"/>
              <a:t>, </a:t>
            </a:r>
            <a:r>
              <a:rPr lang="en-US" sz="2400" dirty="0" err="1" smtClean="0"/>
              <a:t>sk</a:t>
            </a:r>
            <a:r>
              <a:rPr lang="en-US" sz="2400" baseline="-25000" dirty="0" err="1" smtClean="0"/>
              <a:t>i,j</a:t>
            </a:r>
            <a:r>
              <a:rPr lang="en-US" sz="2400" dirty="0" smtClean="0"/>
              <a:t>) &lt;- </a:t>
            </a:r>
            <a:r>
              <a:rPr lang="en-US" sz="2400" dirty="0" err="1" smtClean="0"/>
              <a:t>PKE.Setup</a:t>
            </a:r>
            <a:endParaRPr lang="en-US" sz="2400" dirty="0"/>
          </a:p>
          <a:p>
            <a:r>
              <a:rPr lang="en-US" sz="2400" dirty="0" smtClean="0"/>
              <a:t>    </a:t>
            </a:r>
            <a:r>
              <a:rPr lang="en-US" sz="2400" dirty="0" smtClean="0">
                <a:solidFill>
                  <a:srgbClr val="000000"/>
                </a:solidFill>
              </a:rPr>
              <a:t>K</a:t>
            </a:r>
            <a:r>
              <a:rPr lang="en-US" sz="2400" baseline="-25000" dirty="0" smtClean="0">
                <a:solidFill>
                  <a:srgbClr val="000000"/>
                </a:solidFill>
              </a:rPr>
              <a:t>i</a:t>
            </a:r>
            <a:r>
              <a:rPr lang="en-US" sz="2400" dirty="0" smtClean="0"/>
              <a:t>&lt;- </a:t>
            </a:r>
            <a:r>
              <a:rPr lang="en-US" sz="2400" dirty="0" err="1" smtClean="0"/>
              <a:t>PRF.Setup</a:t>
            </a:r>
            <a:endParaRPr lang="en-US" sz="2400" dirty="0" smtClean="0"/>
          </a:p>
          <a:p>
            <a:r>
              <a:rPr lang="en-US" sz="2400" dirty="0" smtClean="0"/>
              <a:t>}</a:t>
            </a:r>
            <a:endParaRPr lang="en-US" sz="2400" dirty="0"/>
          </a:p>
        </p:txBody>
      </p:sp>
      <p:sp>
        <p:nvSpPr>
          <p:cNvPr id="3" name="Oval Callout 2"/>
          <p:cNvSpPr/>
          <p:nvPr/>
        </p:nvSpPr>
        <p:spPr>
          <a:xfrm>
            <a:off x="5537090" y="1036005"/>
            <a:ext cx="1570885" cy="729640"/>
          </a:xfrm>
          <a:prstGeom prst="wedgeEllipse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Index 1</a:t>
            </a:r>
            <a:endParaRPr lang="en-US" dirty="0"/>
          </a:p>
        </p:txBody>
      </p:sp>
      <p:sp>
        <p:nvSpPr>
          <p:cNvPr id="35" name="Oval Callout 34"/>
          <p:cNvSpPr/>
          <p:nvPr/>
        </p:nvSpPr>
        <p:spPr>
          <a:xfrm>
            <a:off x="5143579" y="2389103"/>
            <a:ext cx="1570885" cy="729640"/>
          </a:xfrm>
          <a:prstGeom prst="wedgeEllipse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Index 2</a:t>
            </a:r>
            <a:endParaRPr lang="en-US" dirty="0"/>
          </a:p>
        </p:txBody>
      </p:sp>
    </p:spTree>
    <p:extLst>
      <p:ext uri="{BB962C8B-B14F-4D97-AF65-F5344CB8AC3E}">
        <p14:creationId xmlns:p14="http://schemas.microsoft.com/office/powerpoint/2010/main" val="7446026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4" grpId="0"/>
      <p:bldP spid="22" grpId="0"/>
      <p:bldP spid="3" grpId="0" animBg="1"/>
      <p:bldP spid="3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994" y="-59558"/>
            <a:ext cx="8229600" cy="1143000"/>
          </a:xfrm>
        </p:spPr>
        <p:txBody>
          <a:bodyPr>
            <a:normAutofit/>
          </a:bodyPr>
          <a:lstStyle/>
          <a:p>
            <a:r>
              <a:rPr lang="en-US" sz="4000" dirty="0" smtClean="0"/>
              <a:t>Construction</a:t>
            </a:r>
            <a:br>
              <a:rPr lang="en-US" sz="4000" dirty="0" smtClean="0"/>
            </a:br>
            <a:r>
              <a:rPr lang="en-US" sz="2200" dirty="0" smtClean="0"/>
              <a:t>(focus on secret key setting with </a:t>
            </a:r>
            <a:r>
              <a:rPr lang="en-US" sz="2200" dirty="0" err="1" smtClean="0"/>
              <a:t>arity</a:t>
            </a:r>
            <a:r>
              <a:rPr lang="en-US" sz="2200" dirty="0" smtClean="0"/>
              <a:t> 2)</a:t>
            </a:r>
            <a:endParaRPr lang="en-US" sz="2200" dirty="0"/>
          </a:p>
        </p:txBody>
      </p:sp>
      <p:sp>
        <p:nvSpPr>
          <p:cNvPr id="23" name="TextBox 22"/>
          <p:cNvSpPr txBox="1"/>
          <p:nvPr/>
        </p:nvSpPr>
        <p:spPr>
          <a:xfrm>
            <a:off x="140104" y="1063508"/>
            <a:ext cx="9043731" cy="5794492"/>
          </a:xfrm>
          <a:prstGeom prst="rect">
            <a:avLst/>
          </a:prstGeom>
          <a:solidFill>
            <a:schemeClr val="accent3">
              <a:lumMod val="40000"/>
              <a:lumOff val="60000"/>
            </a:schemeClr>
          </a:solidFill>
        </p:spPr>
        <p:txBody>
          <a:bodyPr wrap="square" rtlCol="0">
            <a:spAutoFit/>
          </a:bodyPr>
          <a:lstStyle/>
          <a:p>
            <a:endParaRPr lang="en-US" dirty="0"/>
          </a:p>
        </p:txBody>
      </p:sp>
      <p:pic>
        <p:nvPicPr>
          <p:cNvPr id="25" name="Picture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1103" y="1143218"/>
            <a:ext cx="871728" cy="871728"/>
          </a:xfrm>
          <a:prstGeom prst="rect">
            <a:avLst/>
          </a:prstGeom>
        </p:spPr>
      </p:pic>
      <p:sp>
        <p:nvSpPr>
          <p:cNvPr id="26" name="TextBox 25"/>
          <p:cNvSpPr txBox="1"/>
          <p:nvPr/>
        </p:nvSpPr>
        <p:spPr>
          <a:xfrm>
            <a:off x="224629" y="2126228"/>
            <a:ext cx="1625114" cy="830997"/>
          </a:xfrm>
          <a:prstGeom prst="rect">
            <a:avLst/>
          </a:prstGeom>
          <a:noFill/>
        </p:spPr>
        <p:txBody>
          <a:bodyPr wrap="none" rtlCol="0">
            <a:spAutoFit/>
          </a:bodyPr>
          <a:lstStyle/>
          <a:p>
            <a:r>
              <a:rPr lang="en-US" sz="2400" dirty="0" smtClean="0"/>
              <a:t>Encrypt</a:t>
            </a:r>
          </a:p>
          <a:p>
            <a:r>
              <a:rPr lang="en-US" sz="2400" dirty="0" smtClean="0"/>
              <a:t>(for index </a:t>
            </a:r>
            <a:r>
              <a:rPr lang="en-US" sz="2400" dirty="0" err="1" smtClean="0"/>
              <a:t>i</a:t>
            </a:r>
            <a:r>
              <a:rPr lang="en-US" sz="2400" dirty="0" smtClean="0"/>
              <a:t>)</a:t>
            </a:r>
            <a:endParaRPr lang="en-US" sz="2400" dirty="0"/>
          </a:p>
        </p:txBody>
      </p:sp>
      <p:sp>
        <p:nvSpPr>
          <p:cNvPr id="27" name="TextBox 26"/>
          <p:cNvSpPr txBox="1"/>
          <p:nvPr/>
        </p:nvSpPr>
        <p:spPr>
          <a:xfrm>
            <a:off x="-520798" y="2962359"/>
            <a:ext cx="1883629" cy="461665"/>
          </a:xfrm>
          <a:prstGeom prst="rect">
            <a:avLst/>
          </a:prstGeom>
          <a:noFill/>
        </p:spPr>
        <p:txBody>
          <a:bodyPr wrap="square" rtlCol="0">
            <a:spAutoFit/>
          </a:bodyPr>
          <a:lstStyle/>
          <a:p>
            <a:r>
              <a:rPr lang="en-US" sz="2400" dirty="0" smtClean="0"/>
              <a:t>  </a:t>
            </a:r>
            <a:endParaRPr lang="en-US" sz="2400" dirty="0"/>
          </a:p>
        </p:txBody>
      </p:sp>
      <p:sp>
        <p:nvSpPr>
          <p:cNvPr id="31" name="TextBox 30"/>
          <p:cNvSpPr txBox="1"/>
          <p:nvPr/>
        </p:nvSpPr>
        <p:spPr>
          <a:xfrm>
            <a:off x="2235207" y="1392699"/>
            <a:ext cx="6751765" cy="1938992"/>
          </a:xfrm>
          <a:prstGeom prst="rect">
            <a:avLst/>
          </a:prstGeom>
          <a:noFill/>
        </p:spPr>
        <p:txBody>
          <a:bodyPr wrap="square" rtlCol="0">
            <a:spAutoFit/>
          </a:bodyPr>
          <a:lstStyle/>
          <a:p>
            <a:pPr marL="342900" indent="-342900">
              <a:buFont typeface="Arial"/>
              <a:buChar char="•"/>
            </a:pPr>
            <a:r>
              <a:rPr lang="en-US" sz="2400" dirty="0" smtClean="0"/>
              <a:t>Encrypt ( x ) twice:</a:t>
            </a:r>
          </a:p>
          <a:p>
            <a:r>
              <a:rPr lang="en-US" sz="2400" dirty="0"/>
              <a:t>	</a:t>
            </a:r>
            <a:r>
              <a:rPr lang="en-US" sz="2400" dirty="0" smtClean="0"/>
              <a:t>           using pk</a:t>
            </a:r>
            <a:r>
              <a:rPr lang="en-US" sz="2400" baseline="-25000" dirty="0" smtClean="0"/>
              <a:t>i,1</a:t>
            </a:r>
            <a:r>
              <a:rPr lang="en-US" sz="2400" dirty="0" smtClean="0"/>
              <a:t> and   using pk</a:t>
            </a:r>
            <a:r>
              <a:rPr lang="en-US" sz="2400" baseline="-25000" dirty="0"/>
              <a:t>i</a:t>
            </a:r>
            <a:r>
              <a:rPr lang="en-US" sz="2400" baseline="-25000" dirty="0" smtClean="0"/>
              <a:t>,2. </a:t>
            </a:r>
            <a:r>
              <a:rPr lang="en-US" sz="2400" baseline="-25000" dirty="0"/>
              <a:t> </a:t>
            </a:r>
            <a:r>
              <a:rPr lang="en-US" sz="2400" dirty="0" smtClean="0"/>
              <a:t>Denote these by </a:t>
            </a:r>
            <a:r>
              <a:rPr lang="en-US" sz="2400" dirty="0"/>
              <a:t> </a:t>
            </a:r>
            <a:r>
              <a:rPr lang="en-US" sz="2400" dirty="0" smtClean="0"/>
              <a:t>   c</a:t>
            </a:r>
            <a:r>
              <a:rPr lang="en-US" sz="2400" baseline="-25000" dirty="0" smtClean="0"/>
              <a:t>1 </a:t>
            </a:r>
            <a:r>
              <a:rPr lang="en-US" sz="2400" dirty="0" smtClean="0"/>
              <a:t>, c</a:t>
            </a:r>
            <a:r>
              <a:rPr lang="en-US" sz="2400" baseline="-25000" dirty="0" smtClean="0"/>
              <a:t>2</a:t>
            </a:r>
            <a:r>
              <a:rPr lang="en-US" sz="2400" dirty="0" smtClean="0"/>
              <a:t>                </a:t>
            </a:r>
            <a:endParaRPr lang="en-US" sz="2400" dirty="0"/>
          </a:p>
          <a:p>
            <a:pPr marL="285750" indent="-285750">
              <a:buFont typeface="Arial"/>
              <a:buChar char="•"/>
            </a:pPr>
            <a:endParaRPr lang="en-US" sz="2400" dirty="0" smtClean="0"/>
          </a:p>
          <a:p>
            <a:pPr marL="285750" indent="-285750">
              <a:buFont typeface="Arial"/>
              <a:buChar char="•"/>
            </a:pPr>
            <a:r>
              <a:rPr lang="en-US" sz="2400" dirty="0" smtClean="0"/>
              <a:t>Compute  </a:t>
            </a:r>
            <a:r>
              <a:rPr lang="en-US" sz="2400" dirty="0" err="1" smtClean="0"/>
              <a:t>Π</a:t>
            </a:r>
            <a:r>
              <a:rPr lang="en-US" sz="2400" dirty="0" smtClean="0"/>
              <a:t> =PRF(K</a:t>
            </a:r>
            <a:r>
              <a:rPr lang="en-US" sz="2400" baseline="-25000" dirty="0"/>
              <a:t>i</a:t>
            </a:r>
            <a:r>
              <a:rPr lang="en-US" sz="2400" baseline="-25000" dirty="0" smtClean="0"/>
              <a:t>,</a:t>
            </a:r>
            <a:r>
              <a:rPr lang="en-US" sz="2400" dirty="0" smtClean="0"/>
              <a:t>c</a:t>
            </a:r>
            <a:r>
              <a:rPr lang="en-US" sz="2400" baseline="-25000" dirty="0" smtClean="0"/>
              <a:t>1 </a:t>
            </a:r>
            <a:r>
              <a:rPr lang="en-US" sz="2400" dirty="0"/>
              <a:t>, c</a:t>
            </a:r>
            <a:r>
              <a:rPr lang="en-US" sz="2400" baseline="-25000" dirty="0"/>
              <a:t>2</a:t>
            </a:r>
            <a:r>
              <a:rPr lang="en-US" sz="2400" dirty="0" smtClean="0"/>
              <a:t>). </a:t>
            </a:r>
            <a:r>
              <a:rPr lang="en-US" sz="2400" dirty="0"/>
              <a:t>Output (c</a:t>
            </a:r>
            <a:r>
              <a:rPr lang="en-US" sz="2400" baseline="-25000" dirty="0"/>
              <a:t>1 </a:t>
            </a:r>
            <a:r>
              <a:rPr lang="en-US" sz="2400" dirty="0"/>
              <a:t>, </a:t>
            </a:r>
            <a:r>
              <a:rPr lang="en-US" sz="2400" dirty="0" smtClean="0"/>
              <a:t>c</a:t>
            </a:r>
            <a:r>
              <a:rPr lang="en-US" sz="2400" baseline="-25000" dirty="0" smtClean="0"/>
              <a:t>2</a:t>
            </a:r>
            <a:r>
              <a:rPr lang="en-US" sz="2400" dirty="0" smtClean="0"/>
              <a:t>, </a:t>
            </a:r>
            <a:r>
              <a:rPr lang="en-US" sz="2400" dirty="0" err="1"/>
              <a:t>Π</a:t>
            </a:r>
            <a:r>
              <a:rPr lang="en-US" sz="2400" dirty="0"/>
              <a:t> )</a:t>
            </a:r>
          </a:p>
        </p:txBody>
      </p:sp>
      <p:sp>
        <p:nvSpPr>
          <p:cNvPr id="38" name="Oval 37"/>
          <p:cNvSpPr/>
          <p:nvPr/>
        </p:nvSpPr>
        <p:spPr>
          <a:xfrm>
            <a:off x="5295377" y="2126228"/>
            <a:ext cx="1114522" cy="587356"/>
          </a:xfrm>
          <a:prstGeom prst="ellipse">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dirty="0" smtClean="0">
                <a:solidFill>
                  <a:srgbClr val="FFFFFF"/>
                </a:solidFill>
              </a:rPr>
              <a:t>x </a:t>
            </a:r>
            <a:endParaRPr lang="en-US" sz="2400" dirty="0">
              <a:solidFill>
                <a:srgbClr val="FFFFFF"/>
              </a:solidFill>
            </a:endParaRPr>
          </a:p>
        </p:txBody>
      </p:sp>
      <p:sp>
        <p:nvSpPr>
          <p:cNvPr id="40" name="Oval 39"/>
          <p:cNvSpPr/>
          <p:nvPr/>
        </p:nvSpPr>
        <p:spPr>
          <a:xfrm>
            <a:off x="3918904" y="2126228"/>
            <a:ext cx="1178258" cy="587356"/>
          </a:xfrm>
          <a:prstGeom prst="ellipse">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smtClean="0">
                <a:solidFill>
                  <a:schemeClr val="bg1"/>
                </a:solidFill>
              </a:rPr>
              <a:t>x </a:t>
            </a:r>
            <a:endParaRPr lang="en-US" sz="2400" dirty="0">
              <a:solidFill>
                <a:schemeClr val="bg1"/>
              </a:solidFill>
            </a:endParaRPr>
          </a:p>
        </p:txBody>
      </p:sp>
      <p:sp>
        <p:nvSpPr>
          <p:cNvPr id="7" name="TextBox 6"/>
          <p:cNvSpPr txBox="1"/>
          <p:nvPr/>
        </p:nvSpPr>
        <p:spPr>
          <a:xfrm>
            <a:off x="2419476" y="3676163"/>
            <a:ext cx="5589049" cy="461665"/>
          </a:xfrm>
          <a:prstGeom prst="rect">
            <a:avLst/>
          </a:prstGeom>
          <a:noFill/>
        </p:spPr>
        <p:txBody>
          <a:bodyPr wrap="square" rtlCol="0">
            <a:spAutoFit/>
          </a:bodyPr>
          <a:lstStyle/>
          <a:p>
            <a:r>
              <a:rPr lang="en-US" sz="2400" dirty="0" smtClean="0"/>
              <a:t>CT = (                  ,           ,         , </a:t>
            </a:r>
            <a:r>
              <a:rPr lang="en-US" sz="2400" dirty="0" err="1" smtClean="0"/>
              <a:t>Π</a:t>
            </a:r>
            <a:r>
              <a:rPr lang="en-US" sz="2400" dirty="0" smtClean="0"/>
              <a:t> )</a:t>
            </a:r>
            <a:endParaRPr lang="en-US" sz="2400" dirty="0"/>
          </a:p>
        </p:txBody>
      </p:sp>
      <p:sp>
        <p:nvSpPr>
          <p:cNvPr id="33" name="Oval 32"/>
          <p:cNvSpPr/>
          <p:nvPr/>
        </p:nvSpPr>
        <p:spPr>
          <a:xfrm>
            <a:off x="3219758" y="3675040"/>
            <a:ext cx="1229394" cy="587356"/>
          </a:xfrm>
          <a:prstGeom prst="ellipse">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smtClean="0">
                <a:solidFill>
                  <a:srgbClr val="FFFFFF"/>
                </a:solidFill>
              </a:rPr>
              <a:t>x </a:t>
            </a:r>
            <a:endParaRPr lang="en-US" sz="2400" dirty="0">
              <a:solidFill>
                <a:srgbClr val="FFFFFF"/>
              </a:solidFill>
            </a:endParaRPr>
          </a:p>
        </p:txBody>
      </p:sp>
      <p:sp>
        <p:nvSpPr>
          <p:cNvPr id="34" name="Oval 33"/>
          <p:cNvSpPr/>
          <p:nvPr/>
        </p:nvSpPr>
        <p:spPr>
          <a:xfrm>
            <a:off x="4542051" y="3675040"/>
            <a:ext cx="1110221" cy="587356"/>
          </a:xfrm>
          <a:prstGeom prst="ellipse">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smtClean="0">
                <a:solidFill>
                  <a:srgbClr val="FFFFFF"/>
                </a:solidFill>
              </a:rPr>
              <a:t>x </a:t>
            </a:r>
            <a:endParaRPr lang="en-US" sz="2400" dirty="0">
              <a:solidFill>
                <a:srgbClr val="FFFFFF"/>
              </a:solidFill>
            </a:endParaRPr>
          </a:p>
        </p:txBody>
      </p:sp>
    </p:spTree>
    <p:extLst>
      <p:ext uri="{BB962C8B-B14F-4D97-AF65-F5344CB8AC3E}">
        <p14:creationId xmlns:p14="http://schemas.microsoft.com/office/powerpoint/2010/main" val="26713774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4000" dirty="0" smtClean="0"/>
              <a:t>Construction…</a:t>
            </a:r>
            <a:endParaRPr lang="en-US" sz="4000" dirty="0"/>
          </a:p>
        </p:txBody>
      </p:sp>
      <p:sp>
        <p:nvSpPr>
          <p:cNvPr id="6" name="TextBox 5"/>
          <p:cNvSpPr txBox="1"/>
          <p:nvPr/>
        </p:nvSpPr>
        <p:spPr>
          <a:xfrm>
            <a:off x="500646" y="1807038"/>
            <a:ext cx="4568521" cy="830997"/>
          </a:xfrm>
          <a:prstGeom prst="rect">
            <a:avLst/>
          </a:prstGeom>
          <a:noFill/>
        </p:spPr>
        <p:txBody>
          <a:bodyPr wrap="square" rtlCol="0">
            <a:spAutoFit/>
          </a:bodyPr>
          <a:lstStyle/>
          <a:p>
            <a:r>
              <a:rPr lang="en-US" sz="2400" dirty="0" err="1" smtClean="0"/>
              <a:t>Func.KeyGen</a:t>
            </a:r>
            <a:r>
              <a:rPr lang="en-US" sz="2400" dirty="0" smtClean="0"/>
              <a:t>(f) </a:t>
            </a:r>
            <a:r>
              <a:rPr lang="en-US" sz="2400" dirty="0"/>
              <a:t>: </a:t>
            </a:r>
            <a:r>
              <a:rPr lang="en-US" sz="2400" dirty="0" err="1"/>
              <a:t>SK</a:t>
            </a:r>
            <a:r>
              <a:rPr lang="en-US" sz="2400" baseline="-25000" dirty="0" err="1"/>
              <a:t>f</a:t>
            </a:r>
            <a:r>
              <a:rPr lang="en-US" sz="2400" dirty="0"/>
              <a:t>  = </a:t>
            </a:r>
            <a:r>
              <a:rPr lang="en-US" sz="2400" dirty="0" err="1"/>
              <a:t>Obf</a:t>
            </a:r>
            <a:r>
              <a:rPr lang="en-US" sz="2400" dirty="0"/>
              <a:t> </a:t>
            </a:r>
            <a:r>
              <a:rPr lang="en-US" sz="2400" dirty="0" smtClean="0"/>
              <a:t>(G)</a:t>
            </a:r>
            <a:endParaRPr lang="en-US" sz="2400" dirty="0"/>
          </a:p>
          <a:p>
            <a:endParaRPr lang="en-US" sz="2400" dirty="0"/>
          </a:p>
        </p:txBody>
      </p:sp>
      <p:sp>
        <p:nvSpPr>
          <p:cNvPr id="7" name="TextBox 6"/>
          <p:cNvSpPr txBox="1"/>
          <p:nvPr/>
        </p:nvSpPr>
        <p:spPr>
          <a:xfrm>
            <a:off x="1287348" y="2960226"/>
            <a:ext cx="6872896" cy="3645733"/>
          </a:xfrm>
          <a:prstGeom prst="rect">
            <a:avLst/>
          </a:prstGeom>
          <a:solidFill>
            <a:schemeClr val="accent3">
              <a:lumMod val="75000"/>
              <a:alpha val="38000"/>
            </a:schemeClr>
          </a:solidFill>
          <a:ln>
            <a:solidFill>
              <a:schemeClr val="tx1"/>
            </a:solidFill>
          </a:ln>
        </p:spPr>
        <p:txBody>
          <a:bodyPr wrap="square" rtlCol="0">
            <a:spAutoFit/>
          </a:bodyPr>
          <a:lstStyle/>
          <a:p>
            <a:endParaRPr lang="en-US" dirty="0"/>
          </a:p>
        </p:txBody>
      </p:sp>
      <p:sp>
        <p:nvSpPr>
          <p:cNvPr id="8" name="TextBox 7"/>
          <p:cNvSpPr txBox="1"/>
          <p:nvPr/>
        </p:nvSpPr>
        <p:spPr>
          <a:xfrm>
            <a:off x="3877077" y="2407202"/>
            <a:ext cx="1671156" cy="461665"/>
          </a:xfrm>
          <a:prstGeom prst="rect">
            <a:avLst/>
          </a:prstGeom>
          <a:noFill/>
        </p:spPr>
        <p:txBody>
          <a:bodyPr wrap="square" rtlCol="0">
            <a:spAutoFit/>
          </a:bodyPr>
          <a:lstStyle/>
          <a:p>
            <a:r>
              <a:rPr lang="en-US" sz="2400" dirty="0" smtClean="0"/>
              <a:t>Circuit </a:t>
            </a:r>
            <a:r>
              <a:rPr lang="en-US" sz="2400" dirty="0"/>
              <a:t>G</a:t>
            </a:r>
          </a:p>
        </p:txBody>
      </p:sp>
      <p:sp>
        <p:nvSpPr>
          <p:cNvPr id="9" name="TextBox 8"/>
          <p:cNvSpPr txBox="1"/>
          <p:nvPr/>
        </p:nvSpPr>
        <p:spPr>
          <a:xfrm>
            <a:off x="1570885" y="3057038"/>
            <a:ext cx="4345002" cy="830997"/>
          </a:xfrm>
          <a:prstGeom prst="rect">
            <a:avLst/>
          </a:prstGeom>
          <a:noFill/>
        </p:spPr>
        <p:txBody>
          <a:bodyPr wrap="square" rtlCol="0">
            <a:spAutoFit/>
          </a:bodyPr>
          <a:lstStyle/>
          <a:p>
            <a:r>
              <a:rPr lang="en-US" sz="2400" dirty="0" smtClean="0"/>
              <a:t>Constants : f, sk</a:t>
            </a:r>
            <a:r>
              <a:rPr lang="en-US" sz="2400" baseline="-25000" dirty="0" smtClean="0"/>
              <a:t>1,1,</a:t>
            </a:r>
            <a:r>
              <a:rPr lang="en-US" sz="2400" dirty="0"/>
              <a:t> </a:t>
            </a:r>
            <a:r>
              <a:rPr lang="en-US" sz="2400" dirty="0" smtClean="0"/>
              <a:t>sk</a:t>
            </a:r>
            <a:r>
              <a:rPr lang="en-US" sz="2400" baseline="-25000" dirty="0" smtClean="0"/>
              <a:t>2,1</a:t>
            </a:r>
            <a:r>
              <a:rPr lang="en-US" sz="2400" dirty="0" smtClean="0"/>
              <a:t> , K</a:t>
            </a:r>
            <a:r>
              <a:rPr lang="en-US" sz="2400" baseline="-25000" dirty="0" smtClean="0"/>
              <a:t>1</a:t>
            </a:r>
            <a:r>
              <a:rPr lang="en-US" sz="2400" dirty="0" smtClean="0"/>
              <a:t> , K</a:t>
            </a:r>
            <a:r>
              <a:rPr lang="en-US" sz="2400" baseline="-25000" dirty="0" smtClean="0"/>
              <a:t>2</a:t>
            </a:r>
            <a:endParaRPr lang="en-US" sz="2400" dirty="0" smtClean="0"/>
          </a:p>
          <a:p>
            <a:r>
              <a:rPr lang="en-US" sz="2400" dirty="0" smtClean="0"/>
              <a:t>Input : </a:t>
            </a:r>
            <a:r>
              <a:rPr lang="en-US" sz="2400" dirty="0" err="1" smtClean="0"/>
              <a:t>ciphertexts</a:t>
            </a:r>
            <a:r>
              <a:rPr lang="en-US" sz="2400" dirty="0" smtClean="0"/>
              <a:t> (ct</a:t>
            </a:r>
            <a:r>
              <a:rPr lang="en-US" sz="2400" baseline="-25000" dirty="0"/>
              <a:t>1</a:t>
            </a:r>
            <a:r>
              <a:rPr lang="en-US" sz="2400" dirty="0" smtClean="0"/>
              <a:t>,ct</a:t>
            </a:r>
            <a:r>
              <a:rPr lang="en-US" sz="2400" baseline="-25000" dirty="0"/>
              <a:t>2</a:t>
            </a:r>
            <a:r>
              <a:rPr lang="en-US" sz="2400" dirty="0" smtClean="0"/>
              <a:t>)</a:t>
            </a:r>
            <a:endParaRPr lang="en-US" sz="2400" dirty="0"/>
          </a:p>
        </p:txBody>
      </p:sp>
      <p:sp>
        <p:nvSpPr>
          <p:cNvPr id="10" name="TextBox 9"/>
          <p:cNvSpPr txBox="1"/>
          <p:nvPr/>
        </p:nvSpPr>
        <p:spPr>
          <a:xfrm>
            <a:off x="1319652" y="3960729"/>
            <a:ext cx="6829451" cy="2554546"/>
          </a:xfrm>
          <a:prstGeom prst="rect">
            <a:avLst/>
          </a:prstGeom>
          <a:noFill/>
        </p:spPr>
        <p:txBody>
          <a:bodyPr wrap="square" rtlCol="0">
            <a:spAutoFit/>
          </a:bodyPr>
          <a:lstStyle/>
          <a:p>
            <a:pPr marL="342900" indent="-342900">
              <a:buFont typeface="+mj-lt"/>
              <a:buAutoNum type="arabicPeriod"/>
            </a:pPr>
            <a:r>
              <a:rPr lang="en-US" sz="2400" dirty="0" smtClean="0"/>
              <a:t>For each </a:t>
            </a:r>
            <a:r>
              <a:rPr lang="en-US" sz="2400" dirty="0" err="1" smtClean="0"/>
              <a:t>ciphertext</a:t>
            </a:r>
            <a:r>
              <a:rPr lang="en-US" sz="2400" dirty="0"/>
              <a:t> </a:t>
            </a:r>
            <a:r>
              <a:rPr lang="en-US" sz="2400" dirty="0" smtClean="0"/>
              <a:t>(                  ,                   , </a:t>
            </a:r>
            <a:r>
              <a:rPr lang="en-US" sz="2400" dirty="0" err="1" smtClean="0"/>
              <a:t>Π</a:t>
            </a:r>
            <a:r>
              <a:rPr lang="en-US" sz="2400" baseline="-25000" dirty="0" err="1" smtClean="0"/>
              <a:t>i</a:t>
            </a:r>
            <a:r>
              <a:rPr lang="en-US" sz="2400" baseline="-25000" dirty="0"/>
              <a:t> </a:t>
            </a:r>
            <a:r>
              <a:rPr lang="en-US" sz="2400" dirty="0" smtClean="0"/>
              <a:t> ) :</a:t>
            </a:r>
          </a:p>
          <a:p>
            <a:pPr marL="800100" lvl="1" indent="-342900">
              <a:buFont typeface="Arial"/>
              <a:buChar char="•"/>
            </a:pPr>
            <a:endParaRPr lang="en-US" sz="2400" baseline="-25000" dirty="0" smtClean="0"/>
          </a:p>
          <a:p>
            <a:pPr marL="800100" lvl="1" indent="-342900">
              <a:buFont typeface="Arial"/>
              <a:buChar char="•"/>
            </a:pPr>
            <a:r>
              <a:rPr lang="en-US" sz="2400" dirty="0" smtClean="0"/>
              <a:t>Check P(</a:t>
            </a:r>
            <a:r>
              <a:rPr lang="en-US" sz="2400" dirty="0" err="1" smtClean="0"/>
              <a:t>Π</a:t>
            </a:r>
            <a:r>
              <a:rPr lang="en-US" sz="2400" baseline="-25000" dirty="0" err="1" smtClean="0"/>
              <a:t>i</a:t>
            </a:r>
            <a:r>
              <a:rPr lang="en-US" sz="2400" dirty="0" smtClean="0"/>
              <a:t>)  = P(PRF </a:t>
            </a:r>
            <a:r>
              <a:rPr lang="en-US" sz="2400" dirty="0"/>
              <a:t>(</a:t>
            </a:r>
            <a:r>
              <a:rPr lang="en-US" sz="2400" dirty="0" smtClean="0"/>
              <a:t>K</a:t>
            </a:r>
            <a:r>
              <a:rPr lang="en-US" sz="2400" baseline="-25000" dirty="0" smtClean="0"/>
              <a:t>i</a:t>
            </a:r>
            <a:r>
              <a:rPr lang="en-US" sz="2400" dirty="0" smtClean="0"/>
              <a:t> ,                  ,                  ))</a:t>
            </a:r>
          </a:p>
          <a:p>
            <a:pPr marL="800100" lvl="1" indent="-342900">
              <a:buFont typeface="Arial"/>
              <a:buChar char="•"/>
            </a:pPr>
            <a:endParaRPr lang="en-US" sz="2400" dirty="0" smtClean="0"/>
          </a:p>
          <a:p>
            <a:pPr marL="800100" lvl="1" indent="-342900">
              <a:buFont typeface="Arial"/>
              <a:buChar char="•"/>
            </a:pPr>
            <a:r>
              <a:rPr lang="en-US" sz="2400" dirty="0" smtClean="0"/>
              <a:t>Decrypt </a:t>
            </a:r>
            <a:r>
              <a:rPr lang="en-US" sz="2400" dirty="0"/>
              <a:t>		    </a:t>
            </a:r>
            <a:r>
              <a:rPr lang="en-US" sz="2400" dirty="0" smtClean="0"/>
              <a:t> in </a:t>
            </a:r>
            <a:r>
              <a:rPr lang="en-US" sz="2400" dirty="0"/>
              <a:t>each </a:t>
            </a:r>
            <a:r>
              <a:rPr lang="en-US" sz="2400" dirty="0" err="1"/>
              <a:t>ciphertext</a:t>
            </a:r>
            <a:r>
              <a:rPr lang="en-US" sz="2400" dirty="0"/>
              <a:t> with </a:t>
            </a:r>
            <a:r>
              <a:rPr lang="en-US" sz="2400" dirty="0" smtClean="0"/>
              <a:t>sk</a:t>
            </a:r>
            <a:r>
              <a:rPr lang="en-US" sz="2400" baseline="-25000" dirty="0" smtClean="0"/>
              <a:t>i,1</a:t>
            </a:r>
            <a:endParaRPr lang="en-US" sz="2400" dirty="0"/>
          </a:p>
          <a:p>
            <a:endParaRPr lang="en-US" sz="2400" dirty="0"/>
          </a:p>
          <a:p>
            <a:pPr marL="342900" indent="-342900">
              <a:buFont typeface="+mj-lt"/>
              <a:buAutoNum type="arabicPeriod"/>
            </a:pPr>
            <a:r>
              <a:rPr lang="en-US" sz="2400" dirty="0" smtClean="0"/>
              <a:t>Output f( x</a:t>
            </a:r>
            <a:r>
              <a:rPr lang="en-US" sz="2400" baseline="-25000" dirty="0" smtClean="0"/>
              <a:t>1</a:t>
            </a:r>
            <a:r>
              <a:rPr lang="en-US" sz="2400" dirty="0" smtClean="0"/>
              <a:t>, x</a:t>
            </a:r>
            <a:r>
              <a:rPr lang="en-US" sz="2400" baseline="-25000" dirty="0" smtClean="0"/>
              <a:t>2</a:t>
            </a:r>
            <a:r>
              <a:rPr lang="en-US" sz="2400" dirty="0" smtClean="0"/>
              <a:t>)</a:t>
            </a:r>
            <a:endParaRPr lang="en-US" sz="2400" dirty="0"/>
          </a:p>
        </p:txBody>
      </p:sp>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7817" y="966843"/>
            <a:ext cx="829056" cy="829056"/>
          </a:xfrm>
          <a:prstGeom prst="rect">
            <a:avLst/>
          </a:prstGeom>
        </p:spPr>
      </p:pic>
      <p:sp>
        <p:nvSpPr>
          <p:cNvPr id="18" name="Oval 17"/>
          <p:cNvSpPr/>
          <p:nvPr/>
        </p:nvSpPr>
        <p:spPr>
          <a:xfrm>
            <a:off x="4319851" y="3921455"/>
            <a:ext cx="1206100" cy="587356"/>
          </a:xfrm>
          <a:prstGeom prst="ellipse">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smtClean="0">
                <a:solidFill>
                  <a:srgbClr val="FFFFFF"/>
                </a:solidFill>
              </a:rPr>
              <a:t>x</a:t>
            </a:r>
            <a:r>
              <a:rPr lang="en-US" sz="2400" baseline="-25000" dirty="0" smtClean="0">
                <a:solidFill>
                  <a:srgbClr val="FFFFFF"/>
                </a:solidFill>
              </a:rPr>
              <a:t>i</a:t>
            </a:r>
            <a:r>
              <a:rPr lang="en-US" sz="2400" dirty="0" smtClean="0">
                <a:solidFill>
                  <a:srgbClr val="FFFFFF"/>
                </a:solidFill>
              </a:rPr>
              <a:t> </a:t>
            </a:r>
            <a:endParaRPr lang="en-US" sz="2400" dirty="0">
              <a:solidFill>
                <a:srgbClr val="FFFFFF"/>
              </a:solidFill>
            </a:endParaRPr>
          </a:p>
        </p:txBody>
      </p:sp>
      <p:sp>
        <p:nvSpPr>
          <p:cNvPr id="19" name="Oval 18"/>
          <p:cNvSpPr/>
          <p:nvPr/>
        </p:nvSpPr>
        <p:spPr>
          <a:xfrm>
            <a:off x="5651286" y="3960729"/>
            <a:ext cx="1256152" cy="587356"/>
          </a:xfrm>
          <a:prstGeom prst="ellipse">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dirty="0" smtClean="0">
                <a:solidFill>
                  <a:srgbClr val="FFFFFF"/>
                </a:solidFill>
              </a:rPr>
              <a:t>x</a:t>
            </a:r>
            <a:r>
              <a:rPr lang="en-US" sz="2400" baseline="-25000" dirty="0" smtClean="0">
                <a:solidFill>
                  <a:srgbClr val="FFFFFF"/>
                </a:solidFill>
              </a:rPr>
              <a:t>i</a:t>
            </a:r>
            <a:r>
              <a:rPr lang="en-US" sz="2400" dirty="0" smtClean="0">
                <a:solidFill>
                  <a:srgbClr val="FFFFFF"/>
                </a:solidFill>
              </a:rPr>
              <a:t> </a:t>
            </a:r>
            <a:endParaRPr lang="en-US" sz="2400" dirty="0">
              <a:solidFill>
                <a:srgbClr val="FFFFFF"/>
              </a:solidFill>
            </a:endParaRPr>
          </a:p>
        </p:txBody>
      </p:sp>
      <p:sp>
        <p:nvSpPr>
          <p:cNvPr id="20" name="Oval 19"/>
          <p:cNvSpPr/>
          <p:nvPr/>
        </p:nvSpPr>
        <p:spPr>
          <a:xfrm>
            <a:off x="3258586" y="5236445"/>
            <a:ext cx="1175544" cy="587356"/>
          </a:xfrm>
          <a:prstGeom prst="ellipse">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smtClean="0">
                <a:solidFill>
                  <a:srgbClr val="FFFFFF"/>
                </a:solidFill>
              </a:rPr>
              <a:t>x</a:t>
            </a:r>
            <a:r>
              <a:rPr lang="en-US" sz="2400" baseline="-25000" dirty="0" smtClean="0">
                <a:solidFill>
                  <a:srgbClr val="FFFFFF"/>
                </a:solidFill>
              </a:rPr>
              <a:t>i</a:t>
            </a:r>
            <a:r>
              <a:rPr lang="en-US" sz="2400" dirty="0" smtClean="0">
                <a:solidFill>
                  <a:srgbClr val="FFFFFF"/>
                </a:solidFill>
              </a:rPr>
              <a:t> </a:t>
            </a:r>
            <a:endParaRPr lang="en-US" sz="2400" dirty="0">
              <a:solidFill>
                <a:srgbClr val="FFFFFF"/>
              </a:solidFill>
            </a:endParaRPr>
          </a:p>
        </p:txBody>
      </p:sp>
      <p:sp>
        <p:nvSpPr>
          <p:cNvPr id="12" name="Oval 11"/>
          <p:cNvSpPr/>
          <p:nvPr/>
        </p:nvSpPr>
        <p:spPr>
          <a:xfrm>
            <a:off x="5165175" y="4508811"/>
            <a:ext cx="1206100" cy="587356"/>
          </a:xfrm>
          <a:prstGeom prst="ellipse">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smtClean="0">
                <a:solidFill>
                  <a:srgbClr val="FFFFFF"/>
                </a:solidFill>
              </a:rPr>
              <a:t>x</a:t>
            </a:r>
            <a:r>
              <a:rPr lang="en-US" sz="2400" baseline="-25000" dirty="0" smtClean="0">
                <a:solidFill>
                  <a:srgbClr val="FFFFFF"/>
                </a:solidFill>
              </a:rPr>
              <a:t>i</a:t>
            </a:r>
            <a:r>
              <a:rPr lang="en-US" sz="2400" dirty="0" smtClean="0">
                <a:solidFill>
                  <a:srgbClr val="FFFFFF"/>
                </a:solidFill>
              </a:rPr>
              <a:t> </a:t>
            </a:r>
            <a:endParaRPr lang="en-US" sz="2400" dirty="0">
              <a:solidFill>
                <a:srgbClr val="FFFFFF"/>
              </a:solidFill>
            </a:endParaRPr>
          </a:p>
        </p:txBody>
      </p:sp>
      <p:sp>
        <p:nvSpPr>
          <p:cNvPr id="13" name="Oval 12"/>
          <p:cNvSpPr/>
          <p:nvPr/>
        </p:nvSpPr>
        <p:spPr>
          <a:xfrm>
            <a:off x="6546747" y="4548085"/>
            <a:ext cx="1256152" cy="587356"/>
          </a:xfrm>
          <a:prstGeom prst="ellipse">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dirty="0" smtClean="0">
                <a:solidFill>
                  <a:srgbClr val="FFFFFF"/>
                </a:solidFill>
              </a:rPr>
              <a:t>x</a:t>
            </a:r>
            <a:r>
              <a:rPr lang="en-US" sz="2400" baseline="-25000" dirty="0" smtClean="0">
                <a:solidFill>
                  <a:srgbClr val="FFFFFF"/>
                </a:solidFill>
              </a:rPr>
              <a:t>i</a:t>
            </a:r>
            <a:r>
              <a:rPr lang="en-US" sz="2400" dirty="0" smtClean="0">
                <a:solidFill>
                  <a:srgbClr val="FFFFFF"/>
                </a:solidFill>
              </a:rPr>
              <a:t> </a:t>
            </a:r>
            <a:endParaRPr lang="en-US" sz="2400" dirty="0">
              <a:solidFill>
                <a:srgbClr val="FFFFFF"/>
              </a:solidFill>
            </a:endParaRPr>
          </a:p>
        </p:txBody>
      </p:sp>
    </p:spTree>
    <p:extLst>
      <p:ext uri="{BB962C8B-B14F-4D97-AF65-F5344CB8AC3E}">
        <p14:creationId xmlns:p14="http://schemas.microsoft.com/office/powerpoint/2010/main" val="363927801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ounded Rectangle 45"/>
          <p:cNvSpPr/>
          <p:nvPr/>
        </p:nvSpPr>
        <p:spPr>
          <a:xfrm>
            <a:off x="2685082" y="5124865"/>
            <a:ext cx="5789392" cy="81547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Fine Grained Access to Private Data</a:t>
            </a:r>
            <a:endParaRPr lang="en-US" sz="2400" dirty="0">
              <a:solidFill>
                <a:schemeClr val="tx1"/>
              </a:solidFill>
            </a:endParaRPr>
          </a:p>
        </p:txBody>
      </p:sp>
      <p:sp>
        <p:nvSpPr>
          <p:cNvPr id="2" name="Title 1"/>
          <p:cNvSpPr>
            <a:spLocks noGrp="1"/>
          </p:cNvSpPr>
          <p:nvPr>
            <p:ph type="title"/>
          </p:nvPr>
        </p:nvSpPr>
        <p:spPr/>
        <p:txBody>
          <a:bodyPr>
            <a:normAutofit fontScale="90000"/>
          </a:bodyPr>
          <a:lstStyle/>
          <a:p>
            <a:r>
              <a:rPr lang="en-US" dirty="0" smtClean="0"/>
              <a:t>Functional Encryption</a:t>
            </a:r>
            <a:br>
              <a:rPr lang="en-US" dirty="0" smtClean="0"/>
            </a:br>
            <a:r>
              <a:rPr lang="en-US" dirty="0" smtClean="0">
                <a:solidFill>
                  <a:schemeClr val="accent2"/>
                </a:solidFill>
              </a:rPr>
              <a:t>[SW’</a:t>
            </a:r>
            <a:r>
              <a:rPr lang="en-US" dirty="0" smtClean="0">
                <a:solidFill>
                  <a:schemeClr val="accent2"/>
                </a:solidFill>
              </a:rPr>
              <a:t>05,GPSW06]</a:t>
            </a:r>
            <a:endParaRPr lang="en-US" dirty="0">
              <a:solidFill>
                <a:schemeClr val="accent2"/>
              </a:solidFill>
            </a:endParaRP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294036" y="1987885"/>
            <a:ext cx="2171088" cy="1701799"/>
          </a:xfrm>
        </p:spPr>
      </p:pic>
      <p:grpSp>
        <p:nvGrpSpPr>
          <p:cNvPr id="41" name="Group 40"/>
          <p:cNvGrpSpPr/>
          <p:nvPr/>
        </p:nvGrpSpPr>
        <p:grpSpPr>
          <a:xfrm>
            <a:off x="3961967" y="1931282"/>
            <a:ext cx="2449960" cy="461665"/>
            <a:chOff x="3961967" y="1931282"/>
            <a:chExt cx="2449960" cy="461665"/>
          </a:xfrm>
        </p:grpSpPr>
        <p:cxnSp>
          <p:nvCxnSpPr>
            <p:cNvPr id="12" name="Straight Arrow Connector 11"/>
            <p:cNvCxnSpPr/>
            <p:nvPr/>
          </p:nvCxnSpPr>
          <p:spPr>
            <a:xfrm>
              <a:off x="3961967" y="2392947"/>
              <a:ext cx="244996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4759157" y="1931282"/>
              <a:ext cx="467895" cy="461665"/>
            </a:xfrm>
            <a:prstGeom prst="rect">
              <a:avLst/>
            </a:prstGeom>
            <a:noFill/>
          </p:spPr>
          <p:txBody>
            <a:bodyPr wrap="square" rtlCol="0">
              <a:spAutoFit/>
            </a:bodyPr>
            <a:lstStyle/>
            <a:p>
              <a:r>
                <a:rPr lang="en-US" sz="2400" dirty="0" smtClean="0"/>
                <a:t>f</a:t>
              </a:r>
              <a:endParaRPr lang="en-US" sz="2400" dirty="0"/>
            </a:p>
          </p:txBody>
        </p:sp>
      </p:grpSp>
      <p:grpSp>
        <p:nvGrpSpPr>
          <p:cNvPr id="43" name="Group 42"/>
          <p:cNvGrpSpPr/>
          <p:nvPr/>
        </p:nvGrpSpPr>
        <p:grpSpPr>
          <a:xfrm>
            <a:off x="1903192" y="1048725"/>
            <a:ext cx="1066800" cy="869333"/>
            <a:chOff x="1903192" y="1048725"/>
            <a:chExt cx="1066800" cy="869333"/>
          </a:xfrm>
          <a:solidFill>
            <a:schemeClr val="accent6">
              <a:lumMod val="40000"/>
              <a:lumOff val="60000"/>
            </a:schemeClr>
          </a:solidFill>
        </p:grpSpPr>
        <p:sp>
          <p:nvSpPr>
            <p:cNvPr id="21" name="Cloud Callout 20"/>
            <p:cNvSpPr/>
            <p:nvPr/>
          </p:nvSpPr>
          <p:spPr>
            <a:xfrm>
              <a:off x="1903192" y="1048725"/>
              <a:ext cx="1066800" cy="869333"/>
            </a:xfrm>
            <a:prstGeom prst="cloudCallout">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TextBox 22"/>
            <p:cNvSpPr txBox="1"/>
            <p:nvPr/>
          </p:nvSpPr>
          <p:spPr>
            <a:xfrm>
              <a:off x="2098842" y="1186805"/>
              <a:ext cx="798566" cy="461665"/>
            </a:xfrm>
            <a:prstGeom prst="rect">
              <a:avLst/>
            </a:prstGeom>
            <a:grpFill/>
          </p:spPr>
          <p:txBody>
            <a:bodyPr wrap="square" rtlCol="0">
              <a:spAutoFit/>
            </a:bodyPr>
            <a:lstStyle/>
            <a:p>
              <a:r>
                <a:rPr lang="en-US" sz="2400" dirty="0"/>
                <a:t>f</a:t>
              </a:r>
              <a:r>
                <a:rPr lang="en-US" sz="2400" dirty="0" smtClean="0"/>
                <a:t>(x)</a:t>
              </a:r>
              <a:endParaRPr lang="en-US" sz="2400" dirty="0"/>
            </a:p>
          </p:txBody>
        </p:sp>
      </p:grpSp>
      <p:grpSp>
        <p:nvGrpSpPr>
          <p:cNvPr id="7" name="Group 6"/>
          <p:cNvGrpSpPr/>
          <p:nvPr/>
        </p:nvGrpSpPr>
        <p:grpSpPr>
          <a:xfrm>
            <a:off x="857348" y="3689684"/>
            <a:ext cx="1241494" cy="1457159"/>
            <a:chOff x="857348" y="3689684"/>
            <a:chExt cx="1241494" cy="1457159"/>
          </a:xfrm>
        </p:grpSpPr>
        <p:cxnSp>
          <p:nvCxnSpPr>
            <p:cNvPr id="6" name="Straight Arrow Connector 5"/>
            <p:cNvCxnSpPr/>
            <p:nvPr/>
          </p:nvCxnSpPr>
          <p:spPr>
            <a:xfrm flipV="1">
              <a:off x="1243263" y="3689684"/>
              <a:ext cx="855579" cy="145715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4" name="Oval 23"/>
            <p:cNvSpPr/>
            <p:nvPr/>
          </p:nvSpPr>
          <p:spPr>
            <a:xfrm>
              <a:off x="857348" y="3903965"/>
              <a:ext cx="771829" cy="734877"/>
            </a:xfrm>
            <a:prstGeom prst="ellipse">
              <a:avLst/>
            </a:prstGeom>
            <a:ln/>
          </p:spPr>
          <p:style>
            <a:lnRef idx="3">
              <a:schemeClr val="lt1"/>
            </a:lnRef>
            <a:fillRef idx="1">
              <a:schemeClr val="accent4"/>
            </a:fillRef>
            <a:effectRef idx="1">
              <a:schemeClr val="accent4"/>
            </a:effectRef>
            <a:fontRef idx="minor">
              <a:schemeClr val="lt1"/>
            </a:fontRef>
          </p:style>
          <p:txBody>
            <a:bodyPr rtlCol="0" anchor="ctr"/>
            <a:lstStyle/>
            <a:p>
              <a:pPr algn="ctr"/>
              <a:endParaRPr lang="en-US" sz="2400" dirty="0">
                <a:solidFill>
                  <a:srgbClr val="3366FF"/>
                </a:solidFill>
              </a:endParaRPr>
            </a:p>
          </p:txBody>
        </p:sp>
        <p:sp>
          <p:nvSpPr>
            <p:cNvPr id="25" name="TextBox 24"/>
            <p:cNvSpPr txBox="1"/>
            <p:nvPr/>
          </p:nvSpPr>
          <p:spPr>
            <a:xfrm>
              <a:off x="1060982" y="4037263"/>
              <a:ext cx="688512" cy="461665"/>
            </a:xfrm>
            <a:prstGeom prst="rect">
              <a:avLst/>
            </a:prstGeom>
            <a:noFill/>
          </p:spPr>
          <p:txBody>
            <a:bodyPr wrap="square" rtlCol="0">
              <a:spAutoFit/>
            </a:bodyPr>
            <a:lstStyle/>
            <a:p>
              <a:r>
                <a:rPr lang="en-US" sz="2400" dirty="0" smtClean="0">
                  <a:solidFill>
                    <a:schemeClr val="bg1"/>
                  </a:solidFill>
                </a:rPr>
                <a:t>x</a:t>
              </a:r>
              <a:endParaRPr lang="en-US" sz="2400" dirty="0">
                <a:solidFill>
                  <a:schemeClr val="bg1"/>
                </a:solidFill>
              </a:endParaRPr>
            </a:p>
          </p:txBody>
        </p:sp>
      </p:grpSp>
      <p:grpSp>
        <p:nvGrpSpPr>
          <p:cNvPr id="5" name="Group 4"/>
          <p:cNvGrpSpPr/>
          <p:nvPr/>
        </p:nvGrpSpPr>
        <p:grpSpPr>
          <a:xfrm>
            <a:off x="419822" y="5155904"/>
            <a:ext cx="1772599" cy="1288888"/>
            <a:chOff x="419822" y="5155904"/>
            <a:chExt cx="1772599" cy="1288888"/>
          </a:xfrm>
        </p:grpSpPr>
        <p:pic>
          <p:nvPicPr>
            <p:cNvPr id="29" name="Picture 2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9822" y="5155904"/>
              <a:ext cx="1483370" cy="1288888"/>
            </a:xfrm>
            <a:prstGeom prst="rect">
              <a:avLst/>
            </a:prstGeom>
          </p:spPr>
        </p:pic>
        <p:sp>
          <p:nvSpPr>
            <p:cNvPr id="30" name="TextBox 29"/>
            <p:cNvSpPr txBox="1"/>
            <p:nvPr/>
          </p:nvSpPr>
          <p:spPr>
            <a:xfrm>
              <a:off x="1629177" y="5628105"/>
              <a:ext cx="563244" cy="461665"/>
            </a:xfrm>
            <a:prstGeom prst="rect">
              <a:avLst/>
            </a:prstGeom>
            <a:noFill/>
          </p:spPr>
          <p:txBody>
            <a:bodyPr wrap="square" rtlCol="0">
              <a:spAutoFit/>
            </a:bodyPr>
            <a:lstStyle/>
            <a:p>
              <a:r>
                <a:rPr lang="en-US" sz="2400" dirty="0" smtClean="0"/>
                <a:t>x</a:t>
              </a:r>
              <a:endParaRPr lang="en-US" sz="2400" dirty="0"/>
            </a:p>
          </p:txBody>
        </p:sp>
      </p:grpSp>
      <p:grpSp>
        <p:nvGrpSpPr>
          <p:cNvPr id="40" name="Group 39"/>
          <p:cNvGrpSpPr/>
          <p:nvPr/>
        </p:nvGrpSpPr>
        <p:grpSpPr>
          <a:xfrm>
            <a:off x="2671285" y="5104584"/>
            <a:ext cx="5999747" cy="909053"/>
            <a:chOff x="2687053" y="5146843"/>
            <a:chExt cx="5999747" cy="909053"/>
          </a:xfrm>
        </p:grpSpPr>
        <p:sp>
          <p:nvSpPr>
            <p:cNvPr id="33" name="Rounded Rectangle 32"/>
            <p:cNvSpPr/>
            <p:nvPr/>
          </p:nvSpPr>
          <p:spPr>
            <a:xfrm>
              <a:off x="2687053" y="5146843"/>
              <a:ext cx="5999747" cy="909053"/>
            </a:xfrm>
            <a:prstGeom prst="roundRect">
              <a:avLst/>
            </a:prstGeom>
            <a:solidFill>
              <a:schemeClr val="accent4">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TextBox 34"/>
            <p:cNvSpPr txBox="1"/>
            <p:nvPr/>
          </p:nvSpPr>
          <p:spPr>
            <a:xfrm>
              <a:off x="2897408" y="5198162"/>
              <a:ext cx="5547894" cy="830997"/>
            </a:xfrm>
            <a:prstGeom prst="rect">
              <a:avLst/>
            </a:prstGeom>
            <a:solidFill>
              <a:schemeClr val="accent4">
                <a:lumMod val="40000"/>
                <a:lumOff val="60000"/>
              </a:schemeClr>
            </a:solidFill>
          </p:spPr>
          <p:txBody>
            <a:bodyPr wrap="square" rtlCol="0">
              <a:spAutoFit/>
            </a:bodyPr>
            <a:lstStyle/>
            <a:p>
              <a:r>
                <a:rPr lang="en-US" sz="2400" dirty="0" smtClean="0"/>
                <a:t>Adversary should not learn beyond f(x) given </a:t>
              </a:r>
              <a:r>
                <a:rPr lang="en-US" sz="2400" dirty="0" err="1" smtClean="0"/>
                <a:t>SK</a:t>
              </a:r>
              <a:r>
                <a:rPr lang="en-US" sz="2400" baseline="-25000" dirty="0" err="1" smtClean="0"/>
                <a:t>f</a:t>
              </a:r>
              <a:r>
                <a:rPr lang="en-US" sz="2400" baseline="-25000" dirty="0"/>
                <a:t> </a:t>
              </a:r>
              <a:r>
                <a:rPr lang="en-US" sz="2400" dirty="0" smtClean="0"/>
                <a:t>!</a:t>
              </a:r>
              <a:endParaRPr lang="en-US" sz="2400" dirty="0"/>
            </a:p>
          </p:txBody>
        </p:sp>
      </p:grpSp>
      <p:grpSp>
        <p:nvGrpSpPr>
          <p:cNvPr id="10" name="Group 9"/>
          <p:cNvGrpSpPr/>
          <p:nvPr/>
        </p:nvGrpSpPr>
        <p:grpSpPr>
          <a:xfrm>
            <a:off x="7136584" y="1417638"/>
            <a:ext cx="1212315" cy="1527782"/>
            <a:chOff x="7136584" y="1417638"/>
            <a:chExt cx="1212315" cy="1527782"/>
          </a:xfrm>
        </p:grpSpPr>
        <p:sp>
          <p:nvSpPr>
            <p:cNvPr id="27" name="TextBox 26"/>
            <p:cNvSpPr txBox="1"/>
            <p:nvPr/>
          </p:nvSpPr>
          <p:spPr>
            <a:xfrm>
              <a:off x="7272421" y="1417638"/>
              <a:ext cx="962526" cy="461665"/>
            </a:xfrm>
            <a:prstGeom prst="rect">
              <a:avLst/>
            </a:prstGeom>
            <a:noFill/>
          </p:spPr>
          <p:txBody>
            <a:bodyPr wrap="square" rtlCol="0">
              <a:spAutoFit/>
            </a:bodyPr>
            <a:lstStyle/>
            <a:p>
              <a:r>
                <a:rPr lang="en-US" sz="2400" dirty="0" smtClean="0"/>
                <a:t>MSK</a:t>
              </a:r>
              <a:endParaRPr lang="en-US" sz="2400" dirty="0"/>
            </a:p>
          </p:txBody>
        </p:sp>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36584" y="2137210"/>
              <a:ext cx="1212315" cy="808210"/>
            </a:xfrm>
            <a:prstGeom prst="rect">
              <a:avLst/>
            </a:prstGeom>
          </p:spPr>
        </p:pic>
      </p:grpSp>
      <p:grpSp>
        <p:nvGrpSpPr>
          <p:cNvPr id="9" name="Group 8"/>
          <p:cNvGrpSpPr/>
          <p:nvPr/>
        </p:nvGrpSpPr>
        <p:grpSpPr>
          <a:xfrm>
            <a:off x="4047093" y="2792264"/>
            <a:ext cx="2449960" cy="815473"/>
            <a:chOff x="4047093" y="2874211"/>
            <a:chExt cx="2449960" cy="815473"/>
          </a:xfrm>
        </p:grpSpPr>
        <p:cxnSp>
          <p:nvCxnSpPr>
            <p:cNvPr id="15" name="Straight Arrow Connector 14"/>
            <p:cNvCxnSpPr/>
            <p:nvPr/>
          </p:nvCxnSpPr>
          <p:spPr>
            <a:xfrm flipH="1" flipV="1">
              <a:off x="4047093" y="2874211"/>
              <a:ext cx="2449960" cy="1"/>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46739" y="3049690"/>
              <a:ext cx="650877" cy="639994"/>
            </a:xfrm>
            <a:prstGeom prst="rect">
              <a:avLst/>
            </a:prstGeom>
          </p:spPr>
        </p:pic>
        <p:sp>
          <p:nvSpPr>
            <p:cNvPr id="31" name="TextBox 30"/>
            <p:cNvSpPr txBox="1"/>
            <p:nvPr/>
          </p:nvSpPr>
          <p:spPr>
            <a:xfrm>
              <a:off x="4587439" y="3135585"/>
              <a:ext cx="343435" cy="461665"/>
            </a:xfrm>
            <a:prstGeom prst="rect">
              <a:avLst/>
            </a:prstGeom>
            <a:noFill/>
          </p:spPr>
          <p:txBody>
            <a:bodyPr wrap="square" rtlCol="0">
              <a:spAutoFit/>
            </a:bodyPr>
            <a:lstStyle/>
            <a:p>
              <a:r>
                <a:rPr lang="en-US" sz="2400" dirty="0" smtClean="0"/>
                <a:t>f</a:t>
              </a:r>
              <a:endParaRPr lang="en-US" sz="2400" dirty="0"/>
            </a:p>
          </p:txBody>
        </p:sp>
      </p:grpSp>
    </p:spTree>
    <p:extLst>
      <p:ext uri="{BB962C8B-B14F-4D97-AF65-F5344CB8AC3E}">
        <p14:creationId xmlns:p14="http://schemas.microsoft.com/office/powerpoint/2010/main" val="42946214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457200" y="0"/>
            <a:ext cx="8229600" cy="1143000"/>
          </a:xfrm>
        </p:spPr>
        <p:txBody>
          <a:bodyPr>
            <a:normAutofit/>
          </a:bodyPr>
          <a:lstStyle/>
          <a:p>
            <a:r>
              <a:rPr lang="en-US" sz="4000" dirty="0" smtClean="0"/>
              <a:t>Proof Idea</a:t>
            </a:r>
            <a:endParaRPr lang="en-US" sz="4000" dirty="0"/>
          </a:p>
        </p:txBody>
      </p:sp>
      <p:sp>
        <p:nvSpPr>
          <p:cNvPr id="28" name="TextBox 27"/>
          <p:cNvSpPr txBox="1"/>
          <p:nvPr/>
        </p:nvSpPr>
        <p:spPr>
          <a:xfrm>
            <a:off x="1014251" y="2809574"/>
            <a:ext cx="7335662" cy="3416320"/>
          </a:xfrm>
          <a:prstGeom prst="rect">
            <a:avLst/>
          </a:prstGeom>
          <a:solidFill>
            <a:schemeClr val="accent2">
              <a:lumMod val="60000"/>
              <a:lumOff val="40000"/>
            </a:schemeClr>
          </a:solidFill>
        </p:spPr>
        <p:txBody>
          <a:bodyPr wrap="none" rtlCol="0">
            <a:spAutoFit/>
          </a:bodyPr>
          <a:lstStyle/>
          <a:p>
            <a:endParaRPr lang="en-US" sz="2400" dirty="0">
              <a:solidFill>
                <a:srgbClr val="000000"/>
              </a:solidFill>
            </a:endParaRPr>
          </a:p>
          <a:p>
            <a:r>
              <a:rPr lang="en-US" sz="2400" dirty="0" smtClean="0">
                <a:solidFill>
                  <a:srgbClr val="000000"/>
                </a:solidFill>
              </a:rPr>
              <a:t>[BCP14] If two A,B circuits differ at one input x, and </a:t>
            </a:r>
          </a:p>
          <a:p>
            <a:r>
              <a:rPr lang="en-US" sz="2400" dirty="0" smtClean="0">
                <a:solidFill>
                  <a:srgbClr val="000000"/>
                </a:solidFill>
              </a:rPr>
              <a:t>An adversary A that distinguishes </a:t>
            </a:r>
            <a:r>
              <a:rPr lang="en-US" sz="2400" dirty="0" err="1" smtClean="0">
                <a:solidFill>
                  <a:srgbClr val="000000"/>
                </a:solidFill>
              </a:rPr>
              <a:t>obf</a:t>
            </a:r>
            <a:r>
              <a:rPr lang="en-US" sz="2400" dirty="0" smtClean="0">
                <a:solidFill>
                  <a:srgbClr val="000000"/>
                </a:solidFill>
              </a:rPr>
              <a:t>(A) from </a:t>
            </a:r>
            <a:r>
              <a:rPr lang="en-US" sz="2400" dirty="0" err="1" smtClean="0">
                <a:solidFill>
                  <a:srgbClr val="000000"/>
                </a:solidFill>
              </a:rPr>
              <a:t>obf</a:t>
            </a:r>
            <a:r>
              <a:rPr lang="en-US" sz="2400" dirty="0" smtClean="0">
                <a:solidFill>
                  <a:srgbClr val="000000"/>
                </a:solidFill>
              </a:rPr>
              <a:t>(B) with </a:t>
            </a:r>
          </a:p>
          <a:p>
            <a:r>
              <a:rPr lang="en-US" sz="2400" dirty="0" smtClean="0">
                <a:solidFill>
                  <a:srgbClr val="000000"/>
                </a:solidFill>
              </a:rPr>
              <a:t>advantage e then there exists an extractor that:</a:t>
            </a:r>
          </a:p>
          <a:p>
            <a:endParaRPr lang="en-US" sz="2400" dirty="0">
              <a:solidFill>
                <a:srgbClr val="000000"/>
              </a:solidFill>
            </a:endParaRPr>
          </a:p>
          <a:p>
            <a:pPr marL="342900" indent="-342900">
              <a:buFont typeface="Arial"/>
              <a:buChar char="•"/>
            </a:pPr>
            <a:r>
              <a:rPr lang="en-US" sz="2400" dirty="0" smtClean="0">
                <a:solidFill>
                  <a:srgbClr val="000000"/>
                </a:solidFill>
              </a:rPr>
              <a:t>Recovers x</a:t>
            </a:r>
          </a:p>
          <a:p>
            <a:pPr marL="342900" indent="-342900">
              <a:buFont typeface="Arial"/>
              <a:buChar char="•"/>
            </a:pPr>
            <a:r>
              <a:rPr lang="en-US" sz="2400" dirty="0" smtClean="0">
                <a:solidFill>
                  <a:srgbClr val="000000"/>
                </a:solidFill>
              </a:rPr>
              <a:t>Runs in time poly(k,1/e).</a:t>
            </a:r>
          </a:p>
          <a:p>
            <a:endParaRPr lang="en-US" sz="2400" dirty="0">
              <a:solidFill>
                <a:srgbClr val="000000"/>
              </a:solidFill>
            </a:endParaRPr>
          </a:p>
          <a:p>
            <a:endParaRPr lang="en-US" sz="2400" dirty="0">
              <a:solidFill>
                <a:srgbClr val="000000"/>
              </a:solidFill>
            </a:endParaRPr>
          </a:p>
        </p:txBody>
      </p:sp>
      <p:sp>
        <p:nvSpPr>
          <p:cNvPr id="3" name="Rectangle 2"/>
          <p:cNvSpPr/>
          <p:nvPr/>
        </p:nvSpPr>
        <p:spPr>
          <a:xfrm>
            <a:off x="1882835" y="1236529"/>
            <a:ext cx="4701514" cy="60155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IO=&gt;</a:t>
            </a:r>
            <a:r>
              <a:rPr lang="en-US" dirty="0" err="1" smtClean="0"/>
              <a:t>DiO</a:t>
            </a:r>
            <a:r>
              <a:rPr lang="en-US" dirty="0" smtClean="0"/>
              <a:t> [BCP14]</a:t>
            </a:r>
            <a:endParaRPr lang="en-US" dirty="0"/>
          </a:p>
        </p:txBody>
      </p:sp>
    </p:spTree>
    <p:extLst>
      <p:ext uri="{BB962C8B-B14F-4D97-AF65-F5344CB8AC3E}">
        <p14:creationId xmlns:p14="http://schemas.microsoft.com/office/powerpoint/2010/main" val="11113295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1" animBg="1"/>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457200" y="0"/>
            <a:ext cx="8229600" cy="1143000"/>
          </a:xfrm>
        </p:spPr>
        <p:txBody>
          <a:bodyPr>
            <a:normAutofit/>
          </a:bodyPr>
          <a:lstStyle/>
          <a:p>
            <a:r>
              <a:rPr lang="en-US" sz="4000" dirty="0" smtClean="0"/>
              <a:t>Proof Idea</a:t>
            </a:r>
            <a:endParaRPr lang="en-US" sz="4000" dirty="0"/>
          </a:p>
        </p:txBody>
      </p:sp>
      <p:sp>
        <p:nvSpPr>
          <p:cNvPr id="26" name="Rectangle 25"/>
          <p:cNvSpPr/>
          <p:nvPr/>
        </p:nvSpPr>
        <p:spPr>
          <a:xfrm>
            <a:off x="424641" y="3276410"/>
            <a:ext cx="7796223" cy="1112710"/>
          </a:xfrm>
          <a:prstGeom prst="rect">
            <a:avLst/>
          </a:prstGeom>
          <a:solidFill>
            <a:schemeClr val="accent6">
              <a:lumMod val="60000"/>
              <a:lumOff val="40000"/>
              <a:alpha val="42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457200" y="913468"/>
            <a:ext cx="7655311" cy="461665"/>
          </a:xfrm>
          <a:prstGeom prst="rect">
            <a:avLst/>
          </a:prstGeom>
          <a:noFill/>
        </p:spPr>
        <p:txBody>
          <a:bodyPr wrap="none" rtlCol="0">
            <a:spAutoFit/>
          </a:bodyPr>
          <a:lstStyle/>
          <a:p>
            <a:r>
              <a:rPr lang="en-US" sz="2400" dirty="0" smtClean="0"/>
              <a:t>1.	Consider challenge </a:t>
            </a:r>
            <a:r>
              <a:rPr lang="en-US" sz="2400" dirty="0"/>
              <a:t>pairs (</a:t>
            </a:r>
            <a:r>
              <a:rPr lang="en-US" sz="2400" dirty="0" err="1" smtClean="0"/>
              <a:t>x</a:t>
            </a:r>
            <a:r>
              <a:rPr lang="en-US" sz="2400" baseline="-25000" dirty="0" err="1" smtClean="0"/>
              <a:t>i,j</a:t>
            </a:r>
            <a:r>
              <a:rPr lang="en-US" sz="2400" dirty="0" smtClean="0"/>
              <a:t>) </a:t>
            </a:r>
            <a:r>
              <a:rPr lang="en-US" sz="2400" dirty="0"/>
              <a:t>and (</a:t>
            </a:r>
            <a:r>
              <a:rPr lang="en-US" sz="2400" dirty="0" err="1" smtClean="0"/>
              <a:t>y</a:t>
            </a:r>
            <a:r>
              <a:rPr lang="en-US" sz="2400" baseline="-25000" dirty="0" err="1" smtClean="0"/>
              <a:t>i,j</a:t>
            </a:r>
            <a:r>
              <a:rPr lang="en-US" sz="2400" baseline="-25000" dirty="0" smtClean="0"/>
              <a:t> </a:t>
            </a:r>
            <a:r>
              <a:rPr lang="en-US" sz="2400" dirty="0" smtClean="0"/>
              <a:t>) for </a:t>
            </a:r>
            <a:r>
              <a:rPr lang="en-US" sz="2400" dirty="0" err="1" smtClean="0"/>
              <a:t>i</a:t>
            </a:r>
            <a:r>
              <a:rPr lang="en-US" sz="2400" dirty="0" smtClean="0"/>
              <a:t> in [2] , j in [q]</a:t>
            </a:r>
            <a:endParaRPr lang="en-US" sz="2400" dirty="0"/>
          </a:p>
        </p:txBody>
      </p:sp>
      <p:grpSp>
        <p:nvGrpSpPr>
          <p:cNvPr id="33" name="Group 32"/>
          <p:cNvGrpSpPr/>
          <p:nvPr/>
        </p:nvGrpSpPr>
        <p:grpSpPr>
          <a:xfrm>
            <a:off x="457200" y="2204626"/>
            <a:ext cx="8021125" cy="587356"/>
            <a:chOff x="457200" y="2429471"/>
            <a:chExt cx="8021125" cy="587356"/>
          </a:xfrm>
        </p:grpSpPr>
        <p:sp>
          <p:nvSpPr>
            <p:cNvPr id="18" name="Oval 17"/>
            <p:cNvSpPr/>
            <p:nvPr/>
          </p:nvSpPr>
          <p:spPr>
            <a:xfrm>
              <a:off x="2607001" y="2429471"/>
              <a:ext cx="1239027" cy="587356"/>
            </a:xfrm>
            <a:prstGeom prst="ellipse">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smtClean="0">
                  <a:solidFill>
                    <a:srgbClr val="FFFFFF"/>
                  </a:solidFill>
                </a:rPr>
                <a:t>(</a:t>
              </a:r>
              <a:r>
                <a:rPr lang="en-US" sz="2400" dirty="0" err="1" smtClean="0">
                  <a:solidFill>
                    <a:srgbClr val="FFFFFF"/>
                  </a:solidFill>
                </a:rPr>
                <a:t>x</a:t>
              </a:r>
              <a:r>
                <a:rPr lang="en-US" sz="2400" baseline="-25000" dirty="0" err="1">
                  <a:solidFill>
                    <a:srgbClr val="FFFFFF"/>
                  </a:solidFill>
                </a:rPr>
                <a:t>i</a:t>
              </a:r>
              <a:r>
                <a:rPr lang="en-US" sz="2400" baseline="-25000" dirty="0" err="1" smtClean="0">
                  <a:solidFill>
                    <a:srgbClr val="FFFFFF"/>
                  </a:solidFill>
                </a:rPr>
                <a:t>,j</a:t>
              </a:r>
              <a:r>
                <a:rPr lang="en-US" sz="2400" dirty="0" smtClean="0">
                  <a:solidFill>
                    <a:srgbClr val="FFFFFF"/>
                  </a:solidFill>
                </a:rPr>
                <a:t>)</a:t>
              </a:r>
              <a:endParaRPr lang="en-US" sz="2400" dirty="0">
                <a:solidFill>
                  <a:srgbClr val="FFFFFF"/>
                </a:solidFill>
              </a:endParaRPr>
            </a:p>
          </p:txBody>
        </p:sp>
        <p:sp>
          <p:nvSpPr>
            <p:cNvPr id="20" name="Oval 19"/>
            <p:cNvSpPr/>
            <p:nvPr/>
          </p:nvSpPr>
          <p:spPr>
            <a:xfrm>
              <a:off x="5782195" y="2429471"/>
              <a:ext cx="1239027" cy="587356"/>
            </a:xfrm>
            <a:prstGeom prst="ellipse">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smtClean="0">
                  <a:solidFill>
                    <a:srgbClr val="FFFFFF"/>
                  </a:solidFill>
                </a:rPr>
                <a:t>(</a:t>
              </a:r>
              <a:r>
                <a:rPr lang="en-US" sz="2400" dirty="0" err="1" smtClean="0">
                  <a:solidFill>
                    <a:srgbClr val="FFFFFF"/>
                  </a:solidFill>
                </a:rPr>
                <a:t>x</a:t>
              </a:r>
              <a:r>
                <a:rPr lang="en-US" sz="2400" baseline="-25000" dirty="0" err="1">
                  <a:solidFill>
                    <a:srgbClr val="FFFFFF"/>
                  </a:solidFill>
                </a:rPr>
                <a:t>i</a:t>
              </a:r>
              <a:r>
                <a:rPr lang="en-US" sz="2400" baseline="-25000" dirty="0" err="1" smtClean="0">
                  <a:solidFill>
                    <a:srgbClr val="FFFFFF"/>
                  </a:solidFill>
                </a:rPr>
                <a:t>,j</a:t>
              </a:r>
              <a:r>
                <a:rPr lang="en-US" sz="2400" dirty="0" smtClean="0">
                  <a:solidFill>
                    <a:srgbClr val="FFFFFF"/>
                  </a:solidFill>
                </a:rPr>
                <a:t>)</a:t>
              </a:r>
              <a:endParaRPr lang="en-US" sz="2400" dirty="0">
                <a:solidFill>
                  <a:srgbClr val="FFFFFF"/>
                </a:solidFill>
              </a:endParaRPr>
            </a:p>
          </p:txBody>
        </p:sp>
        <p:sp>
          <p:nvSpPr>
            <p:cNvPr id="21" name="Oval 20"/>
            <p:cNvSpPr/>
            <p:nvPr/>
          </p:nvSpPr>
          <p:spPr>
            <a:xfrm>
              <a:off x="7221761" y="2429471"/>
              <a:ext cx="1256564" cy="587356"/>
            </a:xfrm>
            <a:prstGeom prst="ellipse">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dirty="0" smtClean="0">
                  <a:solidFill>
                    <a:srgbClr val="FFFFFF"/>
                  </a:solidFill>
                </a:rPr>
                <a:t>(</a:t>
              </a:r>
              <a:r>
                <a:rPr lang="en-US" sz="2400" dirty="0" err="1" smtClean="0">
                  <a:solidFill>
                    <a:srgbClr val="FFFFFF"/>
                  </a:solidFill>
                </a:rPr>
                <a:t>y</a:t>
              </a:r>
              <a:r>
                <a:rPr lang="en-US" sz="2400" baseline="-25000" dirty="0" err="1">
                  <a:solidFill>
                    <a:srgbClr val="FFFFFF"/>
                  </a:solidFill>
                </a:rPr>
                <a:t>i</a:t>
              </a:r>
              <a:r>
                <a:rPr lang="en-US" sz="2400" baseline="-25000" dirty="0" err="1" smtClean="0">
                  <a:solidFill>
                    <a:srgbClr val="FFFFFF"/>
                  </a:solidFill>
                </a:rPr>
                <a:t>,j</a:t>
              </a:r>
              <a:r>
                <a:rPr lang="en-US" sz="2400" dirty="0" smtClean="0">
                  <a:solidFill>
                    <a:srgbClr val="FFFFFF"/>
                  </a:solidFill>
                </a:rPr>
                <a:t>)</a:t>
              </a:r>
              <a:endParaRPr lang="en-US" sz="2400" dirty="0">
                <a:solidFill>
                  <a:srgbClr val="FFFFFF"/>
                </a:solidFill>
              </a:endParaRPr>
            </a:p>
          </p:txBody>
        </p:sp>
        <p:sp>
          <p:nvSpPr>
            <p:cNvPr id="22" name="Oval 21"/>
            <p:cNvSpPr/>
            <p:nvPr/>
          </p:nvSpPr>
          <p:spPr>
            <a:xfrm>
              <a:off x="4042993" y="2429471"/>
              <a:ext cx="1256564" cy="587356"/>
            </a:xfrm>
            <a:prstGeom prst="ellipse">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dirty="0" smtClean="0">
                  <a:solidFill>
                    <a:srgbClr val="FFFFFF"/>
                  </a:solidFill>
                </a:rPr>
                <a:t>(</a:t>
              </a:r>
              <a:r>
                <a:rPr lang="en-US" sz="2400" dirty="0" err="1" smtClean="0">
                  <a:solidFill>
                    <a:srgbClr val="FFFFFF"/>
                  </a:solidFill>
                </a:rPr>
                <a:t>x</a:t>
              </a:r>
              <a:r>
                <a:rPr lang="en-US" sz="2400" baseline="-25000" dirty="0" err="1">
                  <a:solidFill>
                    <a:srgbClr val="FFFFFF"/>
                  </a:solidFill>
                </a:rPr>
                <a:t>i</a:t>
              </a:r>
              <a:r>
                <a:rPr lang="en-US" sz="2400" baseline="-25000" dirty="0" err="1" smtClean="0">
                  <a:solidFill>
                    <a:srgbClr val="FFFFFF"/>
                  </a:solidFill>
                </a:rPr>
                <a:t>,j</a:t>
              </a:r>
              <a:r>
                <a:rPr lang="en-US" sz="2400" dirty="0" smtClean="0">
                  <a:solidFill>
                    <a:srgbClr val="FFFFFF"/>
                  </a:solidFill>
                </a:rPr>
                <a:t>)</a:t>
              </a:r>
              <a:endParaRPr lang="en-US" sz="2400" dirty="0">
                <a:solidFill>
                  <a:srgbClr val="FFFFFF"/>
                </a:solidFill>
              </a:endParaRPr>
            </a:p>
          </p:txBody>
        </p:sp>
        <p:sp>
          <p:nvSpPr>
            <p:cNvPr id="29" name="TextBox 28"/>
            <p:cNvSpPr txBox="1"/>
            <p:nvPr/>
          </p:nvSpPr>
          <p:spPr>
            <a:xfrm>
              <a:off x="457200" y="2429471"/>
              <a:ext cx="2152302" cy="461665"/>
            </a:xfrm>
            <a:prstGeom prst="rect">
              <a:avLst/>
            </a:prstGeom>
            <a:noFill/>
          </p:spPr>
          <p:txBody>
            <a:bodyPr wrap="none" rtlCol="0">
              <a:spAutoFit/>
            </a:bodyPr>
            <a:lstStyle/>
            <a:p>
              <a:r>
                <a:rPr lang="en-US" sz="2400" dirty="0"/>
                <a:t>3</a:t>
              </a:r>
              <a:r>
                <a:rPr lang="en-US" sz="2400" dirty="0" smtClean="0"/>
                <a:t>.	Switch from </a:t>
              </a:r>
              <a:endParaRPr lang="en-US" sz="2400" dirty="0"/>
            </a:p>
          </p:txBody>
        </p:sp>
        <p:sp>
          <p:nvSpPr>
            <p:cNvPr id="30" name="TextBox 29"/>
            <p:cNvSpPr txBox="1"/>
            <p:nvPr/>
          </p:nvSpPr>
          <p:spPr>
            <a:xfrm>
              <a:off x="5332132" y="2470086"/>
              <a:ext cx="450063" cy="461665"/>
            </a:xfrm>
            <a:prstGeom prst="rect">
              <a:avLst/>
            </a:prstGeom>
            <a:noFill/>
          </p:spPr>
          <p:txBody>
            <a:bodyPr wrap="none" rtlCol="0">
              <a:spAutoFit/>
            </a:bodyPr>
            <a:lstStyle/>
            <a:p>
              <a:r>
                <a:rPr lang="en-US" sz="2400" dirty="0" smtClean="0"/>
                <a:t>to</a:t>
              </a:r>
              <a:endParaRPr lang="en-US" sz="2400" dirty="0"/>
            </a:p>
          </p:txBody>
        </p:sp>
        <p:sp>
          <p:nvSpPr>
            <p:cNvPr id="31" name="TextBox 30"/>
            <p:cNvSpPr txBox="1"/>
            <p:nvPr/>
          </p:nvSpPr>
          <p:spPr>
            <a:xfrm>
              <a:off x="3781533" y="2549084"/>
              <a:ext cx="261460" cy="461665"/>
            </a:xfrm>
            <a:prstGeom prst="rect">
              <a:avLst/>
            </a:prstGeom>
            <a:noFill/>
          </p:spPr>
          <p:txBody>
            <a:bodyPr wrap="none" rtlCol="0">
              <a:spAutoFit/>
            </a:bodyPr>
            <a:lstStyle/>
            <a:p>
              <a:r>
                <a:rPr lang="en-US" sz="2400" dirty="0" smtClean="0"/>
                <a:t>,</a:t>
              </a:r>
              <a:endParaRPr lang="en-US" sz="2400" dirty="0"/>
            </a:p>
          </p:txBody>
        </p:sp>
        <p:sp>
          <p:nvSpPr>
            <p:cNvPr id="32" name="TextBox 31"/>
            <p:cNvSpPr txBox="1"/>
            <p:nvPr/>
          </p:nvSpPr>
          <p:spPr>
            <a:xfrm>
              <a:off x="7021222" y="2484901"/>
              <a:ext cx="261460" cy="461665"/>
            </a:xfrm>
            <a:prstGeom prst="rect">
              <a:avLst/>
            </a:prstGeom>
            <a:noFill/>
          </p:spPr>
          <p:txBody>
            <a:bodyPr wrap="none" rtlCol="0">
              <a:spAutoFit/>
            </a:bodyPr>
            <a:lstStyle/>
            <a:p>
              <a:r>
                <a:rPr lang="en-US" sz="2400" dirty="0" smtClean="0"/>
                <a:t>,</a:t>
              </a:r>
              <a:endParaRPr lang="en-US" sz="2400" dirty="0"/>
            </a:p>
          </p:txBody>
        </p:sp>
      </p:grpSp>
      <p:sp>
        <p:nvSpPr>
          <p:cNvPr id="34" name="TextBox 33"/>
          <p:cNvSpPr txBox="1"/>
          <p:nvPr/>
        </p:nvSpPr>
        <p:spPr>
          <a:xfrm>
            <a:off x="457200" y="3276410"/>
            <a:ext cx="7763664" cy="830997"/>
          </a:xfrm>
          <a:prstGeom prst="rect">
            <a:avLst/>
          </a:prstGeom>
          <a:noFill/>
        </p:spPr>
        <p:txBody>
          <a:bodyPr wrap="none" rtlCol="0">
            <a:spAutoFit/>
          </a:bodyPr>
          <a:lstStyle/>
          <a:p>
            <a:pPr marL="457200" indent="-457200">
              <a:buAutoNum type="arabicPeriod" startAt="4"/>
            </a:pPr>
            <a:r>
              <a:rPr lang="en-US" sz="2400" dirty="0" smtClean="0"/>
              <a:t>Change </a:t>
            </a:r>
            <a:r>
              <a:rPr lang="en-US" sz="2400" dirty="0"/>
              <a:t>program </a:t>
            </a:r>
            <a:r>
              <a:rPr lang="en-US" sz="2400" dirty="0" smtClean="0"/>
              <a:t>from using sk</a:t>
            </a:r>
            <a:r>
              <a:rPr lang="en-US" sz="2400" baseline="-25000" dirty="0" smtClean="0"/>
              <a:t>i,1</a:t>
            </a:r>
            <a:r>
              <a:rPr lang="en-US" sz="2400" dirty="0" smtClean="0"/>
              <a:t> to use sk</a:t>
            </a:r>
            <a:r>
              <a:rPr lang="en-US" sz="2400" baseline="-25000" dirty="0" smtClean="0"/>
              <a:t>i,2.</a:t>
            </a:r>
            <a:r>
              <a:rPr lang="en-US" sz="2400" dirty="0" smtClean="0"/>
              <a:t>   This is done </a:t>
            </a:r>
          </a:p>
          <a:p>
            <a:r>
              <a:rPr lang="en-US" sz="2400" dirty="0"/>
              <a:t>s</a:t>
            </a:r>
            <a:r>
              <a:rPr lang="en-US" sz="2400" dirty="0" smtClean="0"/>
              <a:t>tep by step.</a:t>
            </a:r>
            <a:endParaRPr lang="en-US" sz="2400" dirty="0"/>
          </a:p>
        </p:txBody>
      </p:sp>
      <p:sp>
        <p:nvSpPr>
          <p:cNvPr id="2" name="TextBox 1"/>
          <p:cNvSpPr txBox="1"/>
          <p:nvPr/>
        </p:nvSpPr>
        <p:spPr>
          <a:xfrm>
            <a:off x="468342" y="1526165"/>
            <a:ext cx="6501287" cy="461665"/>
          </a:xfrm>
          <a:prstGeom prst="rect">
            <a:avLst/>
          </a:prstGeom>
          <a:noFill/>
        </p:spPr>
        <p:txBody>
          <a:bodyPr wrap="square" rtlCol="0">
            <a:spAutoFit/>
          </a:bodyPr>
          <a:lstStyle/>
          <a:p>
            <a:r>
              <a:rPr lang="en-US" sz="2400" dirty="0" smtClean="0"/>
              <a:t>2.   Start with an encryption of (</a:t>
            </a:r>
            <a:r>
              <a:rPr lang="en-US" sz="2400" dirty="0" err="1" smtClean="0"/>
              <a:t>x</a:t>
            </a:r>
            <a:r>
              <a:rPr lang="en-US" sz="2400" baseline="-25000" dirty="0" err="1" smtClean="0"/>
              <a:t>i,j</a:t>
            </a:r>
            <a:r>
              <a:rPr lang="en-US" sz="2400" dirty="0" smtClean="0"/>
              <a:t>)</a:t>
            </a:r>
            <a:endParaRPr lang="en-US" sz="2400" baseline="-25000" dirty="0"/>
          </a:p>
        </p:txBody>
      </p:sp>
      <p:sp>
        <p:nvSpPr>
          <p:cNvPr id="3" name="Oval Callout 2"/>
          <p:cNvSpPr/>
          <p:nvPr/>
        </p:nvSpPr>
        <p:spPr>
          <a:xfrm>
            <a:off x="6969629" y="1375133"/>
            <a:ext cx="1624216" cy="830248"/>
          </a:xfrm>
          <a:prstGeom prst="wedgeEllipse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PKE security</a:t>
            </a:r>
            <a:endParaRPr lang="en-US" dirty="0"/>
          </a:p>
        </p:txBody>
      </p:sp>
    </p:spTree>
    <p:extLst>
      <p:ext uri="{BB962C8B-B14F-4D97-AF65-F5344CB8AC3E}">
        <p14:creationId xmlns:p14="http://schemas.microsoft.com/office/powerpoint/2010/main" val="1267162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1" animBg="1"/>
      <p:bldP spid="28" grpId="0"/>
      <p:bldP spid="34" grpId="0"/>
      <p:bldP spid="2"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4000" dirty="0" smtClean="0"/>
              <a:t>Proof Idea</a:t>
            </a:r>
            <a:endParaRPr lang="en-US" sz="4000" dirty="0"/>
          </a:p>
        </p:txBody>
      </p:sp>
      <p:sp>
        <p:nvSpPr>
          <p:cNvPr id="6" name="TextBox 5"/>
          <p:cNvSpPr txBox="1"/>
          <p:nvPr/>
        </p:nvSpPr>
        <p:spPr>
          <a:xfrm>
            <a:off x="500646" y="1807038"/>
            <a:ext cx="4568521" cy="830997"/>
          </a:xfrm>
          <a:prstGeom prst="rect">
            <a:avLst/>
          </a:prstGeom>
          <a:noFill/>
        </p:spPr>
        <p:txBody>
          <a:bodyPr wrap="square" rtlCol="0">
            <a:spAutoFit/>
          </a:bodyPr>
          <a:lstStyle/>
          <a:p>
            <a:r>
              <a:rPr lang="en-US" sz="2400" dirty="0" err="1" smtClean="0"/>
              <a:t>Func.KeyGen</a:t>
            </a:r>
            <a:r>
              <a:rPr lang="en-US" sz="2400" dirty="0" smtClean="0"/>
              <a:t>(f) </a:t>
            </a:r>
            <a:r>
              <a:rPr lang="en-US" sz="2400" dirty="0"/>
              <a:t>: </a:t>
            </a:r>
            <a:r>
              <a:rPr lang="en-US" sz="2400" dirty="0" err="1"/>
              <a:t>SK</a:t>
            </a:r>
            <a:r>
              <a:rPr lang="en-US" sz="2400" baseline="-25000" dirty="0" err="1"/>
              <a:t>f</a:t>
            </a:r>
            <a:r>
              <a:rPr lang="en-US" sz="2400" dirty="0"/>
              <a:t>  = </a:t>
            </a:r>
            <a:r>
              <a:rPr lang="en-US" sz="2400" dirty="0" err="1"/>
              <a:t>Obf</a:t>
            </a:r>
            <a:r>
              <a:rPr lang="en-US" sz="2400" dirty="0"/>
              <a:t> </a:t>
            </a:r>
            <a:r>
              <a:rPr lang="en-US" sz="2400" dirty="0" smtClean="0"/>
              <a:t>(</a:t>
            </a:r>
            <a:r>
              <a:rPr lang="en-US" sz="2400" dirty="0" err="1" smtClean="0"/>
              <a:t>G</a:t>
            </a:r>
            <a:r>
              <a:rPr lang="en-US" sz="2400" baseline="-25000" dirty="0" err="1" smtClean="0"/>
              <a:t>z</a:t>
            </a:r>
            <a:r>
              <a:rPr lang="en-US" sz="2400" dirty="0" smtClean="0"/>
              <a:t>)</a:t>
            </a:r>
            <a:endParaRPr lang="en-US" sz="2400" dirty="0"/>
          </a:p>
          <a:p>
            <a:endParaRPr lang="en-US" sz="2400" dirty="0"/>
          </a:p>
        </p:txBody>
      </p:sp>
      <p:sp>
        <p:nvSpPr>
          <p:cNvPr id="7" name="TextBox 6"/>
          <p:cNvSpPr txBox="1"/>
          <p:nvPr/>
        </p:nvSpPr>
        <p:spPr>
          <a:xfrm>
            <a:off x="1287348" y="2843600"/>
            <a:ext cx="6872896" cy="3645733"/>
          </a:xfrm>
          <a:prstGeom prst="rect">
            <a:avLst/>
          </a:prstGeom>
          <a:solidFill>
            <a:schemeClr val="accent3">
              <a:lumMod val="75000"/>
              <a:alpha val="38000"/>
            </a:schemeClr>
          </a:solidFill>
          <a:ln>
            <a:solidFill>
              <a:schemeClr val="tx1"/>
            </a:solidFill>
          </a:ln>
        </p:spPr>
        <p:txBody>
          <a:bodyPr wrap="square" rtlCol="0">
            <a:spAutoFit/>
          </a:bodyPr>
          <a:lstStyle/>
          <a:p>
            <a:endParaRPr lang="en-US" dirty="0"/>
          </a:p>
        </p:txBody>
      </p:sp>
      <p:sp>
        <p:nvSpPr>
          <p:cNvPr id="8" name="TextBox 7"/>
          <p:cNvSpPr txBox="1"/>
          <p:nvPr/>
        </p:nvSpPr>
        <p:spPr>
          <a:xfrm>
            <a:off x="3854795" y="2407202"/>
            <a:ext cx="1671156" cy="461665"/>
          </a:xfrm>
          <a:prstGeom prst="rect">
            <a:avLst/>
          </a:prstGeom>
          <a:noFill/>
        </p:spPr>
        <p:txBody>
          <a:bodyPr wrap="square" rtlCol="0">
            <a:spAutoFit/>
          </a:bodyPr>
          <a:lstStyle/>
          <a:p>
            <a:r>
              <a:rPr lang="en-US" sz="2400" dirty="0"/>
              <a:t>Circuit </a:t>
            </a:r>
            <a:r>
              <a:rPr lang="en-US" sz="2400" dirty="0" err="1"/>
              <a:t>G</a:t>
            </a:r>
            <a:r>
              <a:rPr lang="en-US" sz="2400" baseline="-25000" dirty="0" err="1"/>
              <a:t>z</a:t>
            </a:r>
            <a:endParaRPr lang="en-US" sz="2400" dirty="0"/>
          </a:p>
        </p:txBody>
      </p:sp>
      <p:sp>
        <p:nvSpPr>
          <p:cNvPr id="9" name="TextBox 8"/>
          <p:cNvSpPr txBox="1"/>
          <p:nvPr/>
        </p:nvSpPr>
        <p:spPr>
          <a:xfrm>
            <a:off x="1570885" y="2895853"/>
            <a:ext cx="4345002" cy="830997"/>
          </a:xfrm>
          <a:prstGeom prst="rect">
            <a:avLst/>
          </a:prstGeom>
          <a:noFill/>
        </p:spPr>
        <p:txBody>
          <a:bodyPr wrap="square" rtlCol="0">
            <a:spAutoFit/>
          </a:bodyPr>
          <a:lstStyle/>
          <a:p>
            <a:r>
              <a:rPr lang="en-US" sz="2400" dirty="0" smtClean="0"/>
              <a:t>Constants : f, sk</a:t>
            </a:r>
            <a:r>
              <a:rPr lang="en-US" sz="2400" baseline="-25000" dirty="0" smtClean="0"/>
              <a:t>1,1,</a:t>
            </a:r>
            <a:r>
              <a:rPr lang="en-US" sz="2400" dirty="0"/>
              <a:t> </a:t>
            </a:r>
            <a:r>
              <a:rPr lang="en-US" sz="2400" dirty="0" smtClean="0"/>
              <a:t>sk</a:t>
            </a:r>
            <a:r>
              <a:rPr lang="en-US" sz="2400" baseline="-25000" dirty="0" smtClean="0"/>
              <a:t>2,1</a:t>
            </a:r>
            <a:r>
              <a:rPr lang="en-US" sz="2400" dirty="0" smtClean="0"/>
              <a:t> , K</a:t>
            </a:r>
            <a:r>
              <a:rPr lang="en-US" sz="2400" baseline="-25000" dirty="0" smtClean="0"/>
              <a:t>1</a:t>
            </a:r>
            <a:r>
              <a:rPr lang="en-US" sz="2400" dirty="0" smtClean="0"/>
              <a:t> , K</a:t>
            </a:r>
            <a:r>
              <a:rPr lang="en-US" sz="2400" baseline="-25000" dirty="0" smtClean="0"/>
              <a:t>2</a:t>
            </a:r>
            <a:endParaRPr lang="en-US" sz="2400" dirty="0" smtClean="0"/>
          </a:p>
          <a:p>
            <a:r>
              <a:rPr lang="en-US" sz="2400" dirty="0" smtClean="0"/>
              <a:t>Input : </a:t>
            </a:r>
            <a:r>
              <a:rPr lang="en-US" sz="2400" dirty="0" err="1" smtClean="0"/>
              <a:t>ciphertexts</a:t>
            </a:r>
            <a:r>
              <a:rPr lang="en-US" sz="2400" dirty="0" smtClean="0"/>
              <a:t> (ct</a:t>
            </a:r>
            <a:r>
              <a:rPr lang="en-US" sz="2400" baseline="-25000" dirty="0"/>
              <a:t>1</a:t>
            </a:r>
            <a:r>
              <a:rPr lang="en-US" sz="2400" dirty="0" smtClean="0"/>
              <a:t>,ct</a:t>
            </a:r>
            <a:r>
              <a:rPr lang="en-US" sz="2400" baseline="-25000" dirty="0"/>
              <a:t>2</a:t>
            </a:r>
            <a:r>
              <a:rPr lang="en-US" sz="2400" dirty="0" smtClean="0"/>
              <a:t>)</a:t>
            </a:r>
            <a:endParaRPr lang="en-US" sz="2400" dirty="0"/>
          </a:p>
        </p:txBody>
      </p:sp>
      <p:sp>
        <p:nvSpPr>
          <p:cNvPr id="10" name="TextBox 9"/>
          <p:cNvSpPr txBox="1"/>
          <p:nvPr/>
        </p:nvSpPr>
        <p:spPr>
          <a:xfrm>
            <a:off x="1319652" y="3721775"/>
            <a:ext cx="6829451" cy="2554546"/>
          </a:xfrm>
          <a:prstGeom prst="rect">
            <a:avLst/>
          </a:prstGeom>
          <a:noFill/>
        </p:spPr>
        <p:txBody>
          <a:bodyPr wrap="square" rtlCol="0">
            <a:spAutoFit/>
          </a:bodyPr>
          <a:lstStyle/>
          <a:p>
            <a:pPr marL="342900" indent="-342900">
              <a:buFont typeface="+mj-lt"/>
              <a:buAutoNum type="arabicPeriod"/>
            </a:pPr>
            <a:r>
              <a:rPr lang="en-US" sz="2400" dirty="0" smtClean="0"/>
              <a:t>For each </a:t>
            </a:r>
            <a:r>
              <a:rPr lang="en-US" sz="2400" dirty="0" err="1" smtClean="0"/>
              <a:t>ciphertext</a:t>
            </a:r>
            <a:r>
              <a:rPr lang="en-US" sz="2400" dirty="0"/>
              <a:t> </a:t>
            </a:r>
            <a:r>
              <a:rPr lang="en-US" sz="2400" dirty="0" err="1" smtClean="0"/>
              <a:t>ct</a:t>
            </a:r>
            <a:r>
              <a:rPr lang="en-US" sz="2400" baseline="-25000" dirty="0" err="1" smtClean="0"/>
              <a:t>i</a:t>
            </a:r>
            <a:r>
              <a:rPr lang="en-US" sz="2400" baseline="-25000" dirty="0"/>
              <a:t> </a:t>
            </a:r>
            <a:r>
              <a:rPr lang="en-US" sz="2400" dirty="0" smtClean="0"/>
              <a:t>=</a:t>
            </a:r>
            <a:r>
              <a:rPr lang="en-US" sz="2400" dirty="0"/>
              <a:t> (</a:t>
            </a:r>
            <a:r>
              <a:rPr lang="en-US" sz="2400" dirty="0" smtClean="0"/>
              <a:t>c</a:t>
            </a:r>
            <a:r>
              <a:rPr lang="en-US" sz="2400" baseline="-25000" dirty="0" smtClean="0"/>
              <a:t>i,1</a:t>
            </a:r>
            <a:r>
              <a:rPr lang="en-US" sz="2400" dirty="0"/>
              <a:t>, c</a:t>
            </a:r>
            <a:r>
              <a:rPr lang="en-US" sz="2400" baseline="-25000" dirty="0"/>
              <a:t>i</a:t>
            </a:r>
            <a:r>
              <a:rPr lang="en-US" sz="2400" baseline="-25000" dirty="0" smtClean="0"/>
              <a:t>,2</a:t>
            </a:r>
            <a:r>
              <a:rPr lang="en-US" sz="2400" dirty="0" smtClean="0"/>
              <a:t> , </a:t>
            </a:r>
            <a:r>
              <a:rPr lang="en-US" sz="2400" dirty="0" err="1" smtClean="0"/>
              <a:t>Π</a:t>
            </a:r>
            <a:r>
              <a:rPr lang="en-US" sz="2400" baseline="-25000" dirty="0" err="1" smtClean="0"/>
              <a:t>i</a:t>
            </a:r>
            <a:r>
              <a:rPr lang="en-US" sz="2400" baseline="-25000" dirty="0"/>
              <a:t> </a:t>
            </a:r>
            <a:r>
              <a:rPr lang="en-US" sz="2400" dirty="0" smtClean="0"/>
              <a:t> ) :</a:t>
            </a:r>
          </a:p>
          <a:p>
            <a:pPr marL="800100" lvl="1" indent="-342900">
              <a:buFont typeface="Arial"/>
              <a:buChar char="•"/>
            </a:pPr>
            <a:endParaRPr lang="en-US" sz="2400" baseline="-25000" dirty="0" smtClean="0"/>
          </a:p>
          <a:p>
            <a:pPr marL="800100" lvl="1" indent="-342900">
              <a:buFont typeface="Arial"/>
              <a:buChar char="•"/>
            </a:pPr>
            <a:r>
              <a:rPr lang="en-US" sz="2400" dirty="0" smtClean="0"/>
              <a:t>Check P(</a:t>
            </a:r>
            <a:r>
              <a:rPr lang="en-US" sz="2400" dirty="0" err="1" smtClean="0"/>
              <a:t>Π</a:t>
            </a:r>
            <a:r>
              <a:rPr lang="en-US" sz="2400" baseline="-25000" dirty="0" err="1" smtClean="0"/>
              <a:t>i</a:t>
            </a:r>
            <a:r>
              <a:rPr lang="en-US" sz="2400" dirty="0" smtClean="0"/>
              <a:t>)  = P(PRF </a:t>
            </a:r>
            <a:r>
              <a:rPr lang="en-US" sz="2400" dirty="0"/>
              <a:t>(</a:t>
            </a:r>
            <a:r>
              <a:rPr lang="en-US" sz="2400" dirty="0" smtClean="0"/>
              <a:t>K</a:t>
            </a:r>
            <a:r>
              <a:rPr lang="en-US" sz="2400" baseline="-25000" dirty="0" smtClean="0"/>
              <a:t>i</a:t>
            </a:r>
            <a:r>
              <a:rPr lang="en-US" sz="2400" dirty="0" smtClean="0"/>
              <a:t> </a:t>
            </a:r>
            <a:r>
              <a:rPr lang="en-US" sz="2400" dirty="0"/>
              <a:t>c</a:t>
            </a:r>
            <a:r>
              <a:rPr lang="en-US" sz="2400" baseline="-25000" dirty="0"/>
              <a:t>i,1</a:t>
            </a:r>
            <a:r>
              <a:rPr lang="en-US" sz="2400" dirty="0"/>
              <a:t>, c</a:t>
            </a:r>
            <a:r>
              <a:rPr lang="en-US" sz="2400" baseline="-25000" dirty="0"/>
              <a:t>i,2</a:t>
            </a:r>
            <a:r>
              <a:rPr lang="en-US" sz="2400" dirty="0"/>
              <a:t> )</a:t>
            </a:r>
            <a:r>
              <a:rPr lang="en-US" sz="2400" dirty="0" smtClean="0"/>
              <a:t>)</a:t>
            </a:r>
          </a:p>
          <a:p>
            <a:pPr marL="800100" lvl="1" indent="-342900">
              <a:buFont typeface="Arial"/>
              <a:buChar char="•"/>
            </a:pPr>
            <a:endParaRPr lang="en-US" sz="2400" dirty="0" smtClean="0"/>
          </a:p>
          <a:p>
            <a:pPr marL="800100" lvl="1" indent="-342900">
              <a:buFont typeface="Arial"/>
              <a:buChar char="•"/>
            </a:pPr>
            <a:r>
              <a:rPr lang="en-US" sz="2400" dirty="0" smtClean="0"/>
              <a:t>If (c</a:t>
            </a:r>
            <a:r>
              <a:rPr lang="en-US" sz="2400" baseline="-25000" dirty="0" smtClean="0"/>
              <a:t>1,1</a:t>
            </a:r>
            <a:r>
              <a:rPr lang="en-US" sz="2400" dirty="0"/>
              <a:t>, </a:t>
            </a:r>
            <a:r>
              <a:rPr lang="en-US" sz="2400" dirty="0" smtClean="0"/>
              <a:t>c</a:t>
            </a:r>
            <a:r>
              <a:rPr lang="en-US" sz="2400" baseline="-25000" dirty="0" smtClean="0"/>
              <a:t>1,2</a:t>
            </a:r>
            <a:r>
              <a:rPr lang="en-US" sz="2400" dirty="0" smtClean="0"/>
              <a:t> ,</a:t>
            </a:r>
            <a:r>
              <a:rPr lang="en-US" sz="2400" dirty="0"/>
              <a:t> </a:t>
            </a:r>
            <a:r>
              <a:rPr lang="en-US" sz="2400" dirty="0" smtClean="0"/>
              <a:t>c</a:t>
            </a:r>
            <a:r>
              <a:rPr lang="en-US" sz="2400" baseline="-25000" dirty="0" smtClean="0"/>
              <a:t>2,1</a:t>
            </a:r>
            <a:r>
              <a:rPr lang="en-US" sz="2400" dirty="0"/>
              <a:t>, </a:t>
            </a:r>
            <a:r>
              <a:rPr lang="en-US" sz="2400" dirty="0" smtClean="0"/>
              <a:t>c</a:t>
            </a:r>
            <a:r>
              <a:rPr lang="en-US" sz="2400" baseline="-25000" dirty="0" smtClean="0"/>
              <a:t>2,2 </a:t>
            </a:r>
            <a:r>
              <a:rPr lang="en-US" sz="2400" dirty="0" smtClean="0"/>
              <a:t>  &lt;z ) Decrypt  </a:t>
            </a:r>
            <a:r>
              <a:rPr lang="en-US" sz="2400" dirty="0" err="1" smtClean="0"/>
              <a:t>ciphertext</a:t>
            </a:r>
            <a:r>
              <a:rPr lang="en-US" sz="2400" dirty="0" smtClean="0"/>
              <a:t> using sk</a:t>
            </a:r>
            <a:r>
              <a:rPr lang="en-US" sz="2400" baseline="-25000" dirty="0" smtClean="0"/>
              <a:t>i,1 </a:t>
            </a:r>
            <a:r>
              <a:rPr lang="en-US" sz="2400" dirty="0" smtClean="0"/>
              <a:t>  otherwise using </a:t>
            </a:r>
            <a:r>
              <a:rPr lang="en-US" sz="2400" dirty="0"/>
              <a:t>sk</a:t>
            </a:r>
            <a:r>
              <a:rPr lang="en-US" sz="2400" baseline="-25000" dirty="0"/>
              <a:t>i</a:t>
            </a:r>
            <a:r>
              <a:rPr lang="en-US" sz="2400" baseline="-25000" dirty="0" smtClean="0"/>
              <a:t>,2 . </a:t>
            </a:r>
            <a:r>
              <a:rPr lang="en-US" sz="2400" baseline="-25000" dirty="0"/>
              <a:t> </a:t>
            </a:r>
            <a:r>
              <a:rPr lang="en-US" sz="2400" dirty="0" smtClean="0"/>
              <a:t> </a:t>
            </a:r>
            <a:endParaRPr lang="en-US" sz="2400" dirty="0"/>
          </a:p>
          <a:p>
            <a:pPr marL="342900" indent="-342900">
              <a:buFont typeface="+mj-lt"/>
              <a:buAutoNum type="arabicPeriod"/>
            </a:pPr>
            <a:r>
              <a:rPr lang="en-US" sz="2400" dirty="0" smtClean="0"/>
              <a:t>Output f( x</a:t>
            </a:r>
            <a:r>
              <a:rPr lang="en-US" sz="2400" baseline="-25000" dirty="0" smtClean="0"/>
              <a:t>1</a:t>
            </a:r>
            <a:r>
              <a:rPr lang="en-US" sz="2400" dirty="0" smtClean="0"/>
              <a:t>, x</a:t>
            </a:r>
            <a:r>
              <a:rPr lang="en-US" sz="2400" baseline="-25000" dirty="0" smtClean="0"/>
              <a:t>2</a:t>
            </a:r>
            <a:r>
              <a:rPr lang="en-US" sz="2400" dirty="0" smtClean="0"/>
              <a:t>) </a:t>
            </a:r>
            <a:r>
              <a:rPr lang="en-US" sz="2400" dirty="0"/>
              <a:t>where  x</a:t>
            </a:r>
            <a:r>
              <a:rPr lang="en-US" sz="2400" baseline="-25000" dirty="0"/>
              <a:t>1</a:t>
            </a:r>
            <a:r>
              <a:rPr lang="en-US" sz="2400" dirty="0"/>
              <a:t>, </a:t>
            </a:r>
            <a:r>
              <a:rPr lang="en-US" sz="2400" dirty="0" smtClean="0"/>
              <a:t>x</a:t>
            </a:r>
            <a:r>
              <a:rPr lang="en-US" sz="2400" baseline="-25000" dirty="0" smtClean="0"/>
              <a:t>2 </a:t>
            </a:r>
            <a:r>
              <a:rPr lang="en-US" sz="2400" dirty="0" smtClean="0"/>
              <a:t> are decrypted values</a:t>
            </a:r>
            <a:endParaRPr lang="en-US" sz="2400" dirty="0"/>
          </a:p>
        </p:txBody>
      </p:sp>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7817" y="966843"/>
            <a:ext cx="829056" cy="829056"/>
          </a:xfrm>
          <a:prstGeom prst="rect">
            <a:avLst/>
          </a:prstGeom>
        </p:spPr>
      </p:pic>
    </p:spTree>
    <p:extLst>
      <p:ext uri="{BB962C8B-B14F-4D97-AF65-F5344CB8AC3E}">
        <p14:creationId xmlns:p14="http://schemas.microsoft.com/office/powerpoint/2010/main" val="343888510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457200" y="0"/>
            <a:ext cx="8229600" cy="1143000"/>
          </a:xfrm>
        </p:spPr>
        <p:txBody>
          <a:bodyPr>
            <a:normAutofit/>
          </a:bodyPr>
          <a:lstStyle/>
          <a:p>
            <a:r>
              <a:rPr lang="en-US" sz="4000" dirty="0" smtClean="0"/>
              <a:t>Proof Idea</a:t>
            </a:r>
            <a:endParaRPr lang="en-US" sz="4000" dirty="0"/>
          </a:p>
        </p:txBody>
      </p:sp>
      <p:sp>
        <p:nvSpPr>
          <p:cNvPr id="26" name="Rectangle 25"/>
          <p:cNvSpPr/>
          <p:nvPr/>
        </p:nvSpPr>
        <p:spPr>
          <a:xfrm>
            <a:off x="424641" y="3276410"/>
            <a:ext cx="7796223" cy="1112710"/>
          </a:xfrm>
          <a:prstGeom prst="rect">
            <a:avLst/>
          </a:prstGeom>
          <a:solidFill>
            <a:schemeClr val="accent6">
              <a:lumMod val="60000"/>
              <a:lumOff val="40000"/>
              <a:alpha val="42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457200" y="913468"/>
            <a:ext cx="7655311" cy="461665"/>
          </a:xfrm>
          <a:prstGeom prst="rect">
            <a:avLst/>
          </a:prstGeom>
          <a:noFill/>
        </p:spPr>
        <p:txBody>
          <a:bodyPr wrap="none" rtlCol="0">
            <a:spAutoFit/>
          </a:bodyPr>
          <a:lstStyle/>
          <a:p>
            <a:r>
              <a:rPr lang="en-US" sz="2400" dirty="0" smtClean="0"/>
              <a:t>1.	Consider challenge </a:t>
            </a:r>
            <a:r>
              <a:rPr lang="en-US" sz="2400" dirty="0"/>
              <a:t>pairs (</a:t>
            </a:r>
            <a:r>
              <a:rPr lang="en-US" sz="2400" dirty="0" err="1" smtClean="0"/>
              <a:t>x</a:t>
            </a:r>
            <a:r>
              <a:rPr lang="en-US" sz="2400" baseline="-25000" dirty="0" err="1" smtClean="0"/>
              <a:t>i,j</a:t>
            </a:r>
            <a:r>
              <a:rPr lang="en-US" sz="2400" dirty="0" smtClean="0"/>
              <a:t>) </a:t>
            </a:r>
            <a:r>
              <a:rPr lang="en-US" sz="2400" dirty="0"/>
              <a:t>and (</a:t>
            </a:r>
            <a:r>
              <a:rPr lang="en-US" sz="2400" dirty="0" err="1" smtClean="0"/>
              <a:t>y</a:t>
            </a:r>
            <a:r>
              <a:rPr lang="en-US" sz="2400" baseline="-25000" dirty="0" err="1" smtClean="0"/>
              <a:t>i,j</a:t>
            </a:r>
            <a:r>
              <a:rPr lang="en-US" sz="2400" baseline="-25000" dirty="0" smtClean="0"/>
              <a:t> </a:t>
            </a:r>
            <a:r>
              <a:rPr lang="en-US" sz="2400" dirty="0" smtClean="0"/>
              <a:t>) for </a:t>
            </a:r>
            <a:r>
              <a:rPr lang="en-US" sz="2400" dirty="0" err="1" smtClean="0"/>
              <a:t>i</a:t>
            </a:r>
            <a:r>
              <a:rPr lang="en-US" sz="2400" dirty="0" smtClean="0"/>
              <a:t> in [2] , j in [q]</a:t>
            </a:r>
            <a:endParaRPr lang="en-US" sz="2400" dirty="0"/>
          </a:p>
        </p:txBody>
      </p:sp>
      <p:grpSp>
        <p:nvGrpSpPr>
          <p:cNvPr id="33" name="Group 32"/>
          <p:cNvGrpSpPr/>
          <p:nvPr/>
        </p:nvGrpSpPr>
        <p:grpSpPr>
          <a:xfrm>
            <a:off x="457200" y="2204626"/>
            <a:ext cx="8021125" cy="587356"/>
            <a:chOff x="457200" y="2429471"/>
            <a:chExt cx="8021125" cy="587356"/>
          </a:xfrm>
        </p:grpSpPr>
        <p:sp>
          <p:nvSpPr>
            <p:cNvPr id="18" name="Oval 17"/>
            <p:cNvSpPr/>
            <p:nvPr/>
          </p:nvSpPr>
          <p:spPr>
            <a:xfrm>
              <a:off x="2607001" y="2429471"/>
              <a:ext cx="1239027" cy="587356"/>
            </a:xfrm>
            <a:prstGeom prst="ellipse">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smtClean="0">
                  <a:solidFill>
                    <a:srgbClr val="FFFFFF"/>
                  </a:solidFill>
                </a:rPr>
                <a:t>(</a:t>
              </a:r>
              <a:r>
                <a:rPr lang="en-US" sz="2400" dirty="0" err="1" smtClean="0">
                  <a:solidFill>
                    <a:srgbClr val="FFFFFF"/>
                  </a:solidFill>
                </a:rPr>
                <a:t>x</a:t>
              </a:r>
              <a:r>
                <a:rPr lang="en-US" sz="2400" baseline="-25000" dirty="0" err="1">
                  <a:solidFill>
                    <a:srgbClr val="FFFFFF"/>
                  </a:solidFill>
                </a:rPr>
                <a:t>i</a:t>
              </a:r>
              <a:r>
                <a:rPr lang="en-US" sz="2400" baseline="-25000" dirty="0" err="1" smtClean="0">
                  <a:solidFill>
                    <a:srgbClr val="FFFFFF"/>
                  </a:solidFill>
                </a:rPr>
                <a:t>,j</a:t>
              </a:r>
              <a:r>
                <a:rPr lang="en-US" sz="2400" dirty="0" smtClean="0">
                  <a:solidFill>
                    <a:srgbClr val="FFFFFF"/>
                  </a:solidFill>
                </a:rPr>
                <a:t>)</a:t>
              </a:r>
              <a:endParaRPr lang="en-US" sz="2400" dirty="0">
                <a:solidFill>
                  <a:srgbClr val="FFFFFF"/>
                </a:solidFill>
              </a:endParaRPr>
            </a:p>
          </p:txBody>
        </p:sp>
        <p:sp>
          <p:nvSpPr>
            <p:cNvPr id="20" name="Oval 19"/>
            <p:cNvSpPr/>
            <p:nvPr/>
          </p:nvSpPr>
          <p:spPr>
            <a:xfrm>
              <a:off x="5782195" y="2429471"/>
              <a:ext cx="1239027" cy="587356"/>
            </a:xfrm>
            <a:prstGeom prst="ellipse">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smtClean="0">
                  <a:solidFill>
                    <a:srgbClr val="FFFFFF"/>
                  </a:solidFill>
                </a:rPr>
                <a:t>(</a:t>
              </a:r>
              <a:r>
                <a:rPr lang="en-US" sz="2400" dirty="0" err="1" smtClean="0">
                  <a:solidFill>
                    <a:srgbClr val="FFFFFF"/>
                  </a:solidFill>
                </a:rPr>
                <a:t>x</a:t>
              </a:r>
              <a:r>
                <a:rPr lang="en-US" sz="2400" baseline="-25000" dirty="0" err="1">
                  <a:solidFill>
                    <a:srgbClr val="FFFFFF"/>
                  </a:solidFill>
                </a:rPr>
                <a:t>i</a:t>
              </a:r>
              <a:r>
                <a:rPr lang="en-US" sz="2400" baseline="-25000" dirty="0" err="1" smtClean="0">
                  <a:solidFill>
                    <a:srgbClr val="FFFFFF"/>
                  </a:solidFill>
                </a:rPr>
                <a:t>,j</a:t>
              </a:r>
              <a:r>
                <a:rPr lang="en-US" sz="2400" dirty="0" smtClean="0">
                  <a:solidFill>
                    <a:srgbClr val="FFFFFF"/>
                  </a:solidFill>
                </a:rPr>
                <a:t>)</a:t>
              </a:r>
              <a:endParaRPr lang="en-US" sz="2400" dirty="0">
                <a:solidFill>
                  <a:srgbClr val="FFFFFF"/>
                </a:solidFill>
              </a:endParaRPr>
            </a:p>
          </p:txBody>
        </p:sp>
        <p:sp>
          <p:nvSpPr>
            <p:cNvPr id="21" name="Oval 20"/>
            <p:cNvSpPr/>
            <p:nvPr/>
          </p:nvSpPr>
          <p:spPr>
            <a:xfrm>
              <a:off x="7221761" y="2429471"/>
              <a:ext cx="1256564" cy="587356"/>
            </a:xfrm>
            <a:prstGeom prst="ellipse">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dirty="0" smtClean="0">
                  <a:solidFill>
                    <a:srgbClr val="FFFFFF"/>
                  </a:solidFill>
                </a:rPr>
                <a:t>(</a:t>
              </a:r>
              <a:r>
                <a:rPr lang="en-US" sz="2400" dirty="0" err="1" smtClean="0">
                  <a:solidFill>
                    <a:srgbClr val="FFFFFF"/>
                  </a:solidFill>
                </a:rPr>
                <a:t>y</a:t>
              </a:r>
              <a:r>
                <a:rPr lang="en-US" sz="2400" baseline="-25000" dirty="0" err="1">
                  <a:solidFill>
                    <a:srgbClr val="FFFFFF"/>
                  </a:solidFill>
                </a:rPr>
                <a:t>i</a:t>
              </a:r>
              <a:r>
                <a:rPr lang="en-US" sz="2400" baseline="-25000" dirty="0" err="1" smtClean="0">
                  <a:solidFill>
                    <a:srgbClr val="FFFFFF"/>
                  </a:solidFill>
                </a:rPr>
                <a:t>,j</a:t>
              </a:r>
              <a:r>
                <a:rPr lang="en-US" sz="2400" dirty="0" smtClean="0">
                  <a:solidFill>
                    <a:srgbClr val="FFFFFF"/>
                  </a:solidFill>
                </a:rPr>
                <a:t>)</a:t>
              </a:r>
              <a:endParaRPr lang="en-US" sz="2400" dirty="0">
                <a:solidFill>
                  <a:srgbClr val="FFFFFF"/>
                </a:solidFill>
              </a:endParaRPr>
            </a:p>
          </p:txBody>
        </p:sp>
        <p:sp>
          <p:nvSpPr>
            <p:cNvPr id="22" name="Oval 21"/>
            <p:cNvSpPr/>
            <p:nvPr/>
          </p:nvSpPr>
          <p:spPr>
            <a:xfrm>
              <a:off x="4042993" y="2429471"/>
              <a:ext cx="1256564" cy="587356"/>
            </a:xfrm>
            <a:prstGeom prst="ellipse">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dirty="0" smtClean="0">
                  <a:solidFill>
                    <a:srgbClr val="FFFFFF"/>
                  </a:solidFill>
                </a:rPr>
                <a:t>(</a:t>
              </a:r>
              <a:r>
                <a:rPr lang="en-US" sz="2400" dirty="0" err="1" smtClean="0">
                  <a:solidFill>
                    <a:srgbClr val="FFFFFF"/>
                  </a:solidFill>
                </a:rPr>
                <a:t>x</a:t>
              </a:r>
              <a:r>
                <a:rPr lang="en-US" sz="2400" baseline="-25000" dirty="0" err="1">
                  <a:solidFill>
                    <a:srgbClr val="FFFFFF"/>
                  </a:solidFill>
                </a:rPr>
                <a:t>i</a:t>
              </a:r>
              <a:r>
                <a:rPr lang="en-US" sz="2400" baseline="-25000" dirty="0" err="1" smtClean="0">
                  <a:solidFill>
                    <a:srgbClr val="FFFFFF"/>
                  </a:solidFill>
                </a:rPr>
                <a:t>,j</a:t>
              </a:r>
              <a:r>
                <a:rPr lang="en-US" sz="2400" dirty="0" smtClean="0">
                  <a:solidFill>
                    <a:srgbClr val="FFFFFF"/>
                  </a:solidFill>
                </a:rPr>
                <a:t>)</a:t>
              </a:r>
              <a:endParaRPr lang="en-US" sz="2400" dirty="0">
                <a:solidFill>
                  <a:srgbClr val="FFFFFF"/>
                </a:solidFill>
              </a:endParaRPr>
            </a:p>
          </p:txBody>
        </p:sp>
        <p:sp>
          <p:nvSpPr>
            <p:cNvPr id="29" name="TextBox 28"/>
            <p:cNvSpPr txBox="1"/>
            <p:nvPr/>
          </p:nvSpPr>
          <p:spPr>
            <a:xfrm>
              <a:off x="457200" y="2429471"/>
              <a:ext cx="2152302" cy="461665"/>
            </a:xfrm>
            <a:prstGeom prst="rect">
              <a:avLst/>
            </a:prstGeom>
            <a:noFill/>
          </p:spPr>
          <p:txBody>
            <a:bodyPr wrap="none" rtlCol="0">
              <a:spAutoFit/>
            </a:bodyPr>
            <a:lstStyle/>
            <a:p>
              <a:r>
                <a:rPr lang="en-US" sz="2400" dirty="0"/>
                <a:t>3</a:t>
              </a:r>
              <a:r>
                <a:rPr lang="en-US" sz="2400" dirty="0" smtClean="0"/>
                <a:t>.	Switch from </a:t>
              </a:r>
              <a:endParaRPr lang="en-US" sz="2400" dirty="0"/>
            </a:p>
          </p:txBody>
        </p:sp>
        <p:sp>
          <p:nvSpPr>
            <p:cNvPr id="30" name="TextBox 29"/>
            <p:cNvSpPr txBox="1"/>
            <p:nvPr/>
          </p:nvSpPr>
          <p:spPr>
            <a:xfrm>
              <a:off x="5332132" y="2470086"/>
              <a:ext cx="450063" cy="461665"/>
            </a:xfrm>
            <a:prstGeom prst="rect">
              <a:avLst/>
            </a:prstGeom>
            <a:noFill/>
          </p:spPr>
          <p:txBody>
            <a:bodyPr wrap="none" rtlCol="0">
              <a:spAutoFit/>
            </a:bodyPr>
            <a:lstStyle/>
            <a:p>
              <a:r>
                <a:rPr lang="en-US" sz="2400" dirty="0" smtClean="0"/>
                <a:t>to</a:t>
              </a:r>
              <a:endParaRPr lang="en-US" sz="2400" dirty="0"/>
            </a:p>
          </p:txBody>
        </p:sp>
        <p:sp>
          <p:nvSpPr>
            <p:cNvPr id="31" name="TextBox 30"/>
            <p:cNvSpPr txBox="1"/>
            <p:nvPr/>
          </p:nvSpPr>
          <p:spPr>
            <a:xfrm>
              <a:off x="3781533" y="2549084"/>
              <a:ext cx="261460" cy="461665"/>
            </a:xfrm>
            <a:prstGeom prst="rect">
              <a:avLst/>
            </a:prstGeom>
            <a:noFill/>
          </p:spPr>
          <p:txBody>
            <a:bodyPr wrap="none" rtlCol="0">
              <a:spAutoFit/>
            </a:bodyPr>
            <a:lstStyle/>
            <a:p>
              <a:r>
                <a:rPr lang="en-US" sz="2400" dirty="0" smtClean="0"/>
                <a:t>,</a:t>
              </a:r>
              <a:endParaRPr lang="en-US" sz="2400" dirty="0"/>
            </a:p>
          </p:txBody>
        </p:sp>
        <p:sp>
          <p:nvSpPr>
            <p:cNvPr id="32" name="TextBox 31"/>
            <p:cNvSpPr txBox="1"/>
            <p:nvPr/>
          </p:nvSpPr>
          <p:spPr>
            <a:xfrm>
              <a:off x="7021222" y="2484901"/>
              <a:ext cx="261460" cy="461665"/>
            </a:xfrm>
            <a:prstGeom prst="rect">
              <a:avLst/>
            </a:prstGeom>
            <a:noFill/>
          </p:spPr>
          <p:txBody>
            <a:bodyPr wrap="none" rtlCol="0">
              <a:spAutoFit/>
            </a:bodyPr>
            <a:lstStyle/>
            <a:p>
              <a:r>
                <a:rPr lang="en-US" sz="2400" dirty="0" smtClean="0"/>
                <a:t>,</a:t>
              </a:r>
              <a:endParaRPr lang="en-US" sz="2400" dirty="0"/>
            </a:p>
          </p:txBody>
        </p:sp>
      </p:grpSp>
      <p:sp>
        <p:nvSpPr>
          <p:cNvPr id="34" name="TextBox 33"/>
          <p:cNvSpPr txBox="1"/>
          <p:nvPr/>
        </p:nvSpPr>
        <p:spPr>
          <a:xfrm>
            <a:off x="457200" y="3276410"/>
            <a:ext cx="7763664" cy="830997"/>
          </a:xfrm>
          <a:prstGeom prst="rect">
            <a:avLst/>
          </a:prstGeom>
          <a:noFill/>
        </p:spPr>
        <p:txBody>
          <a:bodyPr wrap="none" rtlCol="0">
            <a:spAutoFit/>
          </a:bodyPr>
          <a:lstStyle/>
          <a:p>
            <a:pPr marL="457200" indent="-457200">
              <a:buAutoNum type="arabicPeriod" startAt="4"/>
            </a:pPr>
            <a:r>
              <a:rPr lang="en-US" sz="2400" dirty="0" smtClean="0"/>
              <a:t>Change </a:t>
            </a:r>
            <a:r>
              <a:rPr lang="en-US" sz="2400" dirty="0"/>
              <a:t>program </a:t>
            </a:r>
            <a:r>
              <a:rPr lang="en-US" sz="2400" dirty="0" smtClean="0"/>
              <a:t>from using sk</a:t>
            </a:r>
            <a:r>
              <a:rPr lang="en-US" sz="2400" baseline="-25000" dirty="0" smtClean="0"/>
              <a:t>i,1</a:t>
            </a:r>
            <a:r>
              <a:rPr lang="en-US" sz="2400" dirty="0" smtClean="0"/>
              <a:t> to use sk</a:t>
            </a:r>
            <a:r>
              <a:rPr lang="en-US" sz="2400" baseline="-25000" dirty="0" smtClean="0"/>
              <a:t>i,2.</a:t>
            </a:r>
            <a:r>
              <a:rPr lang="en-US" sz="2400" dirty="0" smtClean="0"/>
              <a:t>   This is done </a:t>
            </a:r>
          </a:p>
          <a:p>
            <a:r>
              <a:rPr lang="en-US" sz="2400" dirty="0"/>
              <a:t>s</a:t>
            </a:r>
            <a:r>
              <a:rPr lang="en-US" sz="2400" dirty="0" smtClean="0"/>
              <a:t>tep by step. </a:t>
            </a:r>
            <a:endParaRPr lang="en-US" sz="2400" dirty="0"/>
          </a:p>
        </p:txBody>
      </p:sp>
      <p:sp>
        <p:nvSpPr>
          <p:cNvPr id="2" name="TextBox 1"/>
          <p:cNvSpPr txBox="1"/>
          <p:nvPr/>
        </p:nvSpPr>
        <p:spPr>
          <a:xfrm>
            <a:off x="468342" y="1526165"/>
            <a:ext cx="6501287" cy="461665"/>
          </a:xfrm>
          <a:prstGeom prst="rect">
            <a:avLst/>
          </a:prstGeom>
          <a:noFill/>
        </p:spPr>
        <p:txBody>
          <a:bodyPr wrap="square" rtlCol="0">
            <a:spAutoFit/>
          </a:bodyPr>
          <a:lstStyle/>
          <a:p>
            <a:r>
              <a:rPr lang="en-US" sz="2400" dirty="0" smtClean="0"/>
              <a:t>2.   Start with an encryption of (</a:t>
            </a:r>
            <a:r>
              <a:rPr lang="en-US" sz="2400" dirty="0" err="1" smtClean="0"/>
              <a:t>x</a:t>
            </a:r>
            <a:r>
              <a:rPr lang="en-US" sz="2400" baseline="-25000" dirty="0" err="1" smtClean="0"/>
              <a:t>i,j</a:t>
            </a:r>
            <a:r>
              <a:rPr lang="en-US" sz="2400" dirty="0" smtClean="0"/>
              <a:t>)</a:t>
            </a:r>
            <a:endParaRPr lang="en-US" sz="2400" baseline="-25000" dirty="0"/>
          </a:p>
        </p:txBody>
      </p:sp>
      <p:sp>
        <p:nvSpPr>
          <p:cNvPr id="3" name="Oval Callout 2"/>
          <p:cNvSpPr/>
          <p:nvPr/>
        </p:nvSpPr>
        <p:spPr>
          <a:xfrm>
            <a:off x="6969629" y="1375133"/>
            <a:ext cx="1624216" cy="830248"/>
          </a:xfrm>
          <a:prstGeom prst="wedgeEllipse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PKE security</a:t>
            </a:r>
            <a:endParaRPr lang="en-US" dirty="0"/>
          </a:p>
        </p:txBody>
      </p:sp>
      <p:sp>
        <p:nvSpPr>
          <p:cNvPr id="17" name="TextBox 16"/>
          <p:cNvSpPr txBox="1"/>
          <p:nvPr/>
        </p:nvSpPr>
        <p:spPr>
          <a:xfrm>
            <a:off x="424641" y="4664057"/>
            <a:ext cx="6501287" cy="1200328"/>
          </a:xfrm>
          <a:prstGeom prst="rect">
            <a:avLst/>
          </a:prstGeom>
          <a:noFill/>
        </p:spPr>
        <p:txBody>
          <a:bodyPr wrap="square" rtlCol="0">
            <a:spAutoFit/>
          </a:bodyPr>
          <a:lstStyle/>
          <a:p>
            <a:r>
              <a:rPr lang="en-US" sz="2400" dirty="0"/>
              <a:t>5</a:t>
            </a:r>
            <a:r>
              <a:rPr lang="en-US" sz="2400" dirty="0" smtClean="0"/>
              <a:t>.   For each z from 0 to 2^{4l} (l=length of PKE </a:t>
            </a:r>
            <a:r>
              <a:rPr lang="en-US" sz="2400" dirty="0" err="1" smtClean="0"/>
              <a:t>ciphertext</a:t>
            </a:r>
            <a:r>
              <a:rPr lang="en-US" sz="2400" dirty="0" smtClean="0"/>
              <a:t>) generate key as an obfuscation of hybrid program.</a:t>
            </a:r>
            <a:endParaRPr lang="en-US" sz="2400" baseline="-25000" dirty="0"/>
          </a:p>
        </p:txBody>
      </p:sp>
    </p:spTree>
    <p:extLst>
      <p:ext uri="{BB962C8B-B14F-4D97-AF65-F5344CB8AC3E}">
        <p14:creationId xmlns:p14="http://schemas.microsoft.com/office/powerpoint/2010/main" val="20872940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8" grpId="0"/>
      <p:bldP spid="34" grpId="0"/>
      <p:bldP spid="2" grpId="0"/>
      <p:bldP spid="3" grpId="0" animBg="1"/>
      <p:bldP spid="1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632079" y="2851814"/>
            <a:ext cx="7790539" cy="21500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Rounded Rectangle 3"/>
          <p:cNvSpPr/>
          <p:nvPr/>
        </p:nvSpPr>
        <p:spPr>
          <a:xfrm>
            <a:off x="632079" y="1143000"/>
            <a:ext cx="7531336" cy="128108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Title 1"/>
          <p:cNvSpPr>
            <a:spLocks noGrp="1"/>
          </p:cNvSpPr>
          <p:nvPr>
            <p:ph type="title"/>
          </p:nvPr>
        </p:nvSpPr>
        <p:spPr>
          <a:xfrm>
            <a:off x="457200" y="0"/>
            <a:ext cx="8229600" cy="1143000"/>
          </a:xfrm>
        </p:spPr>
        <p:txBody>
          <a:bodyPr>
            <a:normAutofit/>
          </a:bodyPr>
          <a:lstStyle/>
          <a:p>
            <a:r>
              <a:rPr lang="en-US" sz="4000" dirty="0" smtClean="0"/>
              <a:t>Proof Idea</a:t>
            </a:r>
            <a:endParaRPr lang="en-US" sz="4000" dirty="0"/>
          </a:p>
        </p:txBody>
      </p:sp>
      <p:sp>
        <p:nvSpPr>
          <p:cNvPr id="28" name="TextBox 27"/>
          <p:cNvSpPr txBox="1"/>
          <p:nvPr/>
        </p:nvSpPr>
        <p:spPr>
          <a:xfrm>
            <a:off x="925123" y="1392483"/>
            <a:ext cx="7093458" cy="830997"/>
          </a:xfrm>
          <a:prstGeom prst="rect">
            <a:avLst/>
          </a:prstGeom>
          <a:noFill/>
        </p:spPr>
        <p:txBody>
          <a:bodyPr wrap="none" rtlCol="0">
            <a:spAutoFit/>
          </a:bodyPr>
          <a:lstStyle/>
          <a:p>
            <a:r>
              <a:rPr lang="en-US" sz="2400" dirty="0" smtClean="0"/>
              <a:t>Case 1:  </a:t>
            </a:r>
            <a:r>
              <a:rPr lang="en-US" sz="2400" dirty="0" err="1" smtClean="0"/>
              <a:t>G</a:t>
            </a:r>
            <a:r>
              <a:rPr lang="en-US" sz="2400" baseline="-25000" dirty="0" err="1" smtClean="0"/>
              <a:t>z</a:t>
            </a:r>
            <a:r>
              <a:rPr lang="en-US" sz="2400" baseline="-25000" dirty="0" smtClean="0"/>
              <a:t> </a:t>
            </a:r>
            <a:r>
              <a:rPr lang="en-US" sz="2400" dirty="0" smtClean="0"/>
              <a:t>  and G</a:t>
            </a:r>
            <a:r>
              <a:rPr lang="en-US" sz="2400" baseline="-25000" dirty="0" smtClean="0"/>
              <a:t>z+1</a:t>
            </a:r>
            <a:r>
              <a:rPr lang="en-US" sz="2400" dirty="0" smtClean="0"/>
              <a:t> are equivalent. In this case hybrids </a:t>
            </a:r>
            <a:r>
              <a:rPr lang="en-US" sz="2400" baseline="-25000" dirty="0" smtClean="0"/>
              <a:t> </a:t>
            </a:r>
          </a:p>
          <a:p>
            <a:r>
              <a:rPr lang="en-US" sz="2400" dirty="0" smtClean="0"/>
              <a:t>are close due to IO security.</a:t>
            </a:r>
          </a:p>
        </p:txBody>
      </p:sp>
      <p:sp>
        <p:nvSpPr>
          <p:cNvPr id="5" name="Rectangle 4"/>
          <p:cNvSpPr/>
          <p:nvPr/>
        </p:nvSpPr>
        <p:spPr>
          <a:xfrm>
            <a:off x="632079" y="2967335"/>
            <a:ext cx="7790539" cy="1569660"/>
          </a:xfrm>
          <a:prstGeom prst="rect">
            <a:avLst/>
          </a:prstGeom>
        </p:spPr>
        <p:txBody>
          <a:bodyPr wrap="square">
            <a:spAutoFit/>
          </a:bodyPr>
          <a:lstStyle/>
          <a:p>
            <a:r>
              <a:rPr lang="en-US" sz="2400" dirty="0"/>
              <a:t>Case </a:t>
            </a:r>
            <a:r>
              <a:rPr lang="en-US" sz="2400" dirty="0" smtClean="0"/>
              <a:t>2: </a:t>
            </a:r>
            <a:r>
              <a:rPr lang="en-US" sz="2400" dirty="0" err="1"/>
              <a:t>G</a:t>
            </a:r>
            <a:r>
              <a:rPr lang="en-US" sz="2400" baseline="-25000" dirty="0" err="1"/>
              <a:t>z</a:t>
            </a:r>
            <a:r>
              <a:rPr lang="en-US" sz="2400" baseline="-25000" dirty="0"/>
              <a:t> </a:t>
            </a:r>
            <a:r>
              <a:rPr lang="en-US" sz="2400" dirty="0"/>
              <a:t>  and G</a:t>
            </a:r>
            <a:r>
              <a:rPr lang="en-US" sz="2400" baseline="-25000" dirty="0"/>
              <a:t>z+1</a:t>
            </a:r>
            <a:r>
              <a:rPr lang="en-US" sz="2400" dirty="0"/>
              <a:t> </a:t>
            </a:r>
            <a:r>
              <a:rPr lang="en-US" sz="2400" dirty="0" smtClean="0"/>
              <a:t>are not equivalent. In this case, let z=(c*</a:t>
            </a:r>
            <a:r>
              <a:rPr lang="en-US" sz="2400" baseline="-25000" dirty="0" smtClean="0"/>
              <a:t>1,1</a:t>
            </a:r>
            <a:r>
              <a:rPr lang="en-US" sz="2400" dirty="0"/>
              <a:t>, </a:t>
            </a:r>
            <a:r>
              <a:rPr lang="en-US" sz="2400" dirty="0" smtClean="0"/>
              <a:t>c*</a:t>
            </a:r>
            <a:r>
              <a:rPr lang="en-US" sz="2400" baseline="-25000" dirty="0" smtClean="0"/>
              <a:t>1,2</a:t>
            </a:r>
            <a:r>
              <a:rPr lang="en-US" sz="2400" dirty="0" smtClean="0"/>
              <a:t> </a:t>
            </a:r>
            <a:r>
              <a:rPr lang="en-US" sz="2400" dirty="0"/>
              <a:t>, </a:t>
            </a:r>
            <a:r>
              <a:rPr lang="en-US" sz="2400" dirty="0" smtClean="0"/>
              <a:t>c*</a:t>
            </a:r>
            <a:r>
              <a:rPr lang="en-US" sz="2400" baseline="-25000" dirty="0" smtClean="0"/>
              <a:t>2,1</a:t>
            </a:r>
            <a:r>
              <a:rPr lang="en-US" sz="2400" dirty="0"/>
              <a:t>, </a:t>
            </a:r>
            <a:r>
              <a:rPr lang="en-US" sz="2400" dirty="0" smtClean="0"/>
              <a:t>c*</a:t>
            </a:r>
            <a:r>
              <a:rPr lang="en-US" sz="2400" baseline="-25000" dirty="0" smtClean="0"/>
              <a:t>2,2 </a:t>
            </a:r>
            <a:r>
              <a:rPr lang="en-US" sz="2400" dirty="0" smtClean="0"/>
              <a:t>). The circuits differ at input (c</a:t>
            </a:r>
            <a:r>
              <a:rPr lang="en-US" sz="2400" dirty="0"/>
              <a:t>*</a:t>
            </a:r>
            <a:r>
              <a:rPr lang="en-US" sz="2400" baseline="-25000" dirty="0"/>
              <a:t>1,1</a:t>
            </a:r>
            <a:r>
              <a:rPr lang="en-US" sz="2400" dirty="0"/>
              <a:t>, c*</a:t>
            </a:r>
            <a:r>
              <a:rPr lang="en-US" sz="2400" baseline="-25000" dirty="0" smtClean="0"/>
              <a:t>1,2,</a:t>
            </a:r>
            <a:r>
              <a:rPr lang="en-US" sz="2400" dirty="0"/>
              <a:t> </a:t>
            </a:r>
            <a:r>
              <a:rPr lang="en-US" sz="2400" dirty="0" err="1" smtClean="0"/>
              <a:t>Π</a:t>
            </a:r>
            <a:r>
              <a:rPr lang="en-US" sz="2400" dirty="0" smtClean="0"/>
              <a:t>*</a:t>
            </a:r>
            <a:r>
              <a:rPr lang="en-US" sz="2400" baseline="-25000" dirty="0" smtClean="0"/>
              <a:t>I ,</a:t>
            </a:r>
            <a:r>
              <a:rPr lang="en-US" sz="2400" dirty="0"/>
              <a:t> c</a:t>
            </a:r>
            <a:r>
              <a:rPr lang="en-US" sz="2400" dirty="0" smtClean="0"/>
              <a:t>*</a:t>
            </a:r>
            <a:r>
              <a:rPr lang="en-US" sz="2400" baseline="-25000" dirty="0" smtClean="0"/>
              <a:t>2,1</a:t>
            </a:r>
            <a:r>
              <a:rPr lang="en-US" sz="2400" dirty="0"/>
              <a:t>, c</a:t>
            </a:r>
            <a:r>
              <a:rPr lang="en-US" sz="2400" dirty="0" smtClean="0"/>
              <a:t>*</a:t>
            </a:r>
            <a:r>
              <a:rPr lang="en-US" sz="2400" baseline="-25000" dirty="0" smtClean="0"/>
              <a:t>2,2</a:t>
            </a:r>
            <a:r>
              <a:rPr lang="en-US" sz="2400" baseline="-25000" dirty="0"/>
              <a:t>,</a:t>
            </a:r>
            <a:r>
              <a:rPr lang="en-US" sz="2400" dirty="0"/>
              <a:t> </a:t>
            </a:r>
            <a:r>
              <a:rPr lang="en-US" sz="2400" dirty="0" err="1"/>
              <a:t>Π</a:t>
            </a:r>
            <a:r>
              <a:rPr lang="en-US" sz="2400" dirty="0" smtClean="0"/>
              <a:t>*</a:t>
            </a:r>
            <a:r>
              <a:rPr lang="en-US" sz="2400" baseline="-25000" dirty="0" smtClean="0"/>
              <a:t>2 </a:t>
            </a:r>
            <a:r>
              <a:rPr lang="en-US" sz="2400" dirty="0" smtClean="0"/>
              <a:t>). We can use this fact to invert injective one-way function P.</a:t>
            </a:r>
            <a:r>
              <a:rPr lang="en-US" sz="2400" baseline="-25000" dirty="0" smtClean="0"/>
              <a:t> </a:t>
            </a:r>
            <a:endParaRPr lang="en-US" sz="2400" dirty="0"/>
          </a:p>
        </p:txBody>
      </p:sp>
    </p:spTree>
    <p:extLst>
      <p:ext uri="{BB962C8B-B14F-4D97-AF65-F5344CB8AC3E}">
        <p14:creationId xmlns:p14="http://schemas.microsoft.com/office/powerpoint/2010/main" val="7072744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8" grpId="0"/>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0475" y="1123085"/>
            <a:ext cx="7572940" cy="232823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Title 1"/>
          <p:cNvSpPr>
            <a:spLocks noGrp="1"/>
          </p:cNvSpPr>
          <p:nvPr>
            <p:ph type="title"/>
          </p:nvPr>
        </p:nvSpPr>
        <p:spPr>
          <a:xfrm>
            <a:off x="457200" y="0"/>
            <a:ext cx="8229600" cy="1143000"/>
          </a:xfrm>
        </p:spPr>
        <p:txBody>
          <a:bodyPr>
            <a:normAutofit/>
          </a:bodyPr>
          <a:lstStyle/>
          <a:p>
            <a:r>
              <a:rPr lang="en-US" sz="4000" dirty="0" smtClean="0"/>
              <a:t>Proof Idea</a:t>
            </a:r>
            <a:endParaRPr lang="en-US" sz="4000" dirty="0"/>
          </a:p>
        </p:txBody>
      </p:sp>
      <p:sp>
        <p:nvSpPr>
          <p:cNvPr id="7" name="TextBox 6"/>
          <p:cNvSpPr txBox="1"/>
          <p:nvPr/>
        </p:nvSpPr>
        <p:spPr>
          <a:xfrm>
            <a:off x="791013" y="1143000"/>
            <a:ext cx="7372402" cy="2308324"/>
          </a:xfrm>
          <a:prstGeom prst="rect">
            <a:avLst/>
          </a:prstGeom>
          <a:noFill/>
        </p:spPr>
        <p:txBody>
          <a:bodyPr wrap="square" rtlCol="0">
            <a:spAutoFit/>
          </a:bodyPr>
          <a:lstStyle/>
          <a:p>
            <a:r>
              <a:rPr lang="en-US" sz="2400" dirty="0" smtClean="0"/>
              <a:t>Main idea: ( c</a:t>
            </a:r>
            <a:r>
              <a:rPr lang="en-US" sz="2400" dirty="0"/>
              <a:t>*</a:t>
            </a:r>
            <a:r>
              <a:rPr lang="en-US" sz="2400" baseline="-25000" dirty="0"/>
              <a:t>1,1</a:t>
            </a:r>
            <a:r>
              <a:rPr lang="en-US" sz="2400" dirty="0"/>
              <a:t>, c*</a:t>
            </a:r>
            <a:r>
              <a:rPr lang="en-US" sz="2400" baseline="-25000" dirty="0"/>
              <a:t>1,2,</a:t>
            </a:r>
            <a:r>
              <a:rPr lang="en-US" sz="2400" dirty="0"/>
              <a:t> </a:t>
            </a:r>
            <a:r>
              <a:rPr lang="en-US" sz="2400" dirty="0" err="1"/>
              <a:t>Π</a:t>
            </a:r>
            <a:r>
              <a:rPr lang="en-US" sz="2400" dirty="0"/>
              <a:t>*</a:t>
            </a:r>
            <a:r>
              <a:rPr lang="en-US" sz="2400" baseline="-25000" dirty="0"/>
              <a:t>I   </a:t>
            </a:r>
            <a:r>
              <a:rPr lang="en-US" sz="2400" dirty="0" smtClean="0"/>
              <a:t> ) and (</a:t>
            </a:r>
            <a:r>
              <a:rPr lang="en-US" sz="2400" dirty="0"/>
              <a:t>c*</a:t>
            </a:r>
            <a:r>
              <a:rPr lang="en-US" sz="2400" baseline="-25000" dirty="0"/>
              <a:t>2,1</a:t>
            </a:r>
            <a:r>
              <a:rPr lang="en-US" sz="2400" dirty="0"/>
              <a:t>, c*</a:t>
            </a:r>
            <a:r>
              <a:rPr lang="en-US" sz="2400" baseline="-25000" dirty="0"/>
              <a:t>2,2,</a:t>
            </a:r>
            <a:r>
              <a:rPr lang="en-US" sz="2400" dirty="0"/>
              <a:t> </a:t>
            </a:r>
            <a:r>
              <a:rPr lang="en-US" sz="2400" dirty="0" err="1"/>
              <a:t>Π</a:t>
            </a:r>
            <a:r>
              <a:rPr lang="en-US" sz="2400" dirty="0"/>
              <a:t>*</a:t>
            </a:r>
            <a:r>
              <a:rPr lang="en-US" sz="2400" baseline="-25000" dirty="0"/>
              <a:t>2 </a:t>
            </a:r>
            <a:r>
              <a:rPr lang="en-US" sz="2400" dirty="0" smtClean="0"/>
              <a:t>)  cannot be legal </a:t>
            </a:r>
            <a:r>
              <a:rPr lang="en-US" sz="2400" dirty="0" err="1" smtClean="0"/>
              <a:t>ciphertext</a:t>
            </a:r>
            <a:r>
              <a:rPr lang="en-US" sz="2400" dirty="0" smtClean="0"/>
              <a:t> according to this hybrid as the circuits are not equivalent. Hence, both  </a:t>
            </a:r>
            <a:r>
              <a:rPr lang="en-US" sz="2400" dirty="0" err="1"/>
              <a:t>Π</a:t>
            </a:r>
            <a:r>
              <a:rPr lang="en-US" sz="2400" dirty="0"/>
              <a:t>*</a:t>
            </a:r>
            <a:r>
              <a:rPr lang="en-US" sz="2400" baseline="-25000" dirty="0"/>
              <a:t>I </a:t>
            </a:r>
            <a:r>
              <a:rPr lang="en-US" sz="2400" baseline="-25000" dirty="0" smtClean="0"/>
              <a:t> </a:t>
            </a:r>
            <a:r>
              <a:rPr lang="en-US" sz="2400" dirty="0" smtClean="0"/>
              <a:t>  and</a:t>
            </a:r>
            <a:r>
              <a:rPr lang="en-US" sz="2400" baseline="-25000" dirty="0" smtClean="0"/>
              <a:t>    </a:t>
            </a:r>
            <a:r>
              <a:rPr lang="en-US" sz="2400" dirty="0" err="1"/>
              <a:t>Π</a:t>
            </a:r>
            <a:r>
              <a:rPr lang="en-US" sz="2400" dirty="0" smtClean="0"/>
              <a:t>*</a:t>
            </a:r>
            <a:r>
              <a:rPr lang="en-US" sz="2400" baseline="-25000" dirty="0" smtClean="0"/>
              <a:t>2 </a:t>
            </a:r>
            <a:r>
              <a:rPr lang="en-US" sz="2400" dirty="0" smtClean="0"/>
              <a:t> will not be “requested” by the adversary.  We use puncturing/hard-coding techniques along with [BCP14] to invert one-way function in </a:t>
            </a:r>
            <a:r>
              <a:rPr lang="en-US" sz="2400" dirty="0" err="1" smtClean="0"/>
              <a:t>subexponential</a:t>
            </a:r>
            <a:r>
              <a:rPr lang="en-US" sz="2400" dirty="0" smtClean="0"/>
              <a:t> time. </a:t>
            </a:r>
            <a:endParaRPr lang="en-US" sz="2400" dirty="0"/>
          </a:p>
        </p:txBody>
      </p:sp>
      <p:sp>
        <p:nvSpPr>
          <p:cNvPr id="3" name="Rounded Rectangle 2"/>
          <p:cNvSpPr/>
          <p:nvPr/>
        </p:nvSpPr>
        <p:spPr>
          <a:xfrm>
            <a:off x="590475" y="4779016"/>
            <a:ext cx="7720733" cy="149274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Note that P is a one-way function is used only in the proof. We do not require </a:t>
            </a:r>
            <a:endParaRPr lang="en-US" sz="2400" dirty="0">
              <a:solidFill>
                <a:schemeClr val="tx1"/>
              </a:solidFill>
            </a:endParaRPr>
          </a:p>
          <a:p>
            <a:pPr algn="ctr"/>
            <a:r>
              <a:rPr lang="en-US" sz="2400" dirty="0" smtClean="0">
                <a:solidFill>
                  <a:schemeClr val="tx1"/>
                </a:solidFill>
              </a:rPr>
              <a:t>It in our construction</a:t>
            </a:r>
            <a:endParaRPr lang="en-US" sz="2400" dirty="0">
              <a:solidFill>
                <a:schemeClr val="tx1"/>
              </a:solidFill>
            </a:endParaRPr>
          </a:p>
        </p:txBody>
      </p:sp>
    </p:spTree>
    <p:extLst>
      <p:ext uri="{BB962C8B-B14F-4D97-AF65-F5344CB8AC3E}">
        <p14:creationId xmlns:p14="http://schemas.microsoft.com/office/powerpoint/2010/main" val="1001462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Public Key Setting </a:t>
            </a:r>
            <a:endParaRPr lang="en-US" sz="4000" dirty="0"/>
          </a:p>
        </p:txBody>
      </p:sp>
      <p:sp>
        <p:nvSpPr>
          <p:cNvPr id="3" name="Content Placeholder 2"/>
          <p:cNvSpPr>
            <a:spLocks noGrp="1"/>
          </p:cNvSpPr>
          <p:nvPr>
            <p:ph idx="1"/>
          </p:nvPr>
        </p:nvSpPr>
        <p:spPr>
          <a:xfrm>
            <a:off x="624315" y="1600200"/>
            <a:ext cx="8229600" cy="4525963"/>
          </a:xfrm>
        </p:spPr>
        <p:txBody>
          <a:bodyPr>
            <a:normAutofit/>
          </a:bodyPr>
          <a:lstStyle/>
          <a:p>
            <a:pPr marL="0" indent="0">
              <a:buNone/>
            </a:pPr>
            <a:endParaRPr lang="en-US" sz="2400" dirty="0" smtClean="0"/>
          </a:p>
          <a:p>
            <a:endParaRPr lang="en-US" sz="2400" dirty="0"/>
          </a:p>
          <a:p>
            <a:endParaRPr lang="en-US" sz="2400" dirty="0" smtClean="0"/>
          </a:p>
          <a:p>
            <a:pPr marL="0" indent="0">
              <a:buNone/>
            </a:pPr>
            <a:r>
              <a:rPr lang="en-US" sz="2400" dirty="0" smtClean="0"/>
              <a:t>Additional work needed (can’t argue security if the PRF key is revealed). To be able to release </a:t>
            </a:r>
            <a:r>
              <a:rPr lang="en-US" sz="2400" dirty="0" err="1" smtClean="0"/>
              <a:t>Ek</a:t>
            </a:r>
            <a:r>
              <a:rPr lang="en-US" sz="2400" baseline="-25000" dirty="0" err="1" smtClean="0"/>
              <a:t>i</a:t>
            </a:r>
            <a:r>
              <a:rPr lang="en-US" sz="2400" baseline="-25000" dirty="0"/>
              <a:t>   </a:t>
            </a:r>
            <a:r>
              <a:rPr lang="en-US" sz="2400" dirty="0" smtClean="0"/>
              <a:t> , the setup outputs an obfuscated program that takes as input PKE </a:t>
            </a:r>
            <a:r>
              <a:rPr lang="en-US" sz="2400" dirty="0" err="1" smtClean="0"/>
              <a:t>ciphertexts</a:t>
            </a:r>
            <a:r>
              <a:rPr lang="en-US" sz="2400" dirty="0" smtClean="0"/>
              <a:t> (c</a:t>
            </a:r>
            <a:r>
              <a:rPr lang="en-US" sz="2400" baseline="-25000" dirty="0" smtClean="0"/>
              <a:t>i</a:t>
            </a:r>
            <a:r>
              <a:rPr lang="en-US" sz="2400" baseline="-25000" dirty="0"/>
              <a:t>,1</a:t>
            </a:r>
            <a:r>
              <a:rPr lang="en-US" sz="2400" dirty="0"/>
              <a:t>, c</a:t>
            </a:r>
            <a:r>
              <a:rPr lang="en-US" sz="2400" baseline="-25000" dirty="0"/>
              <a:t>i,</a:t>
            </a:r>
            <a:r>
              <a:rPr lang="en-US" sz="2400" baseline="-25000" dirty="0" smtClean="0"/>
              <a:t>2</a:t>
            </a:r>
            <a:r>
              <a:rPr lang="en-US" sz="2400" dirty="0" smtClean="0"/>
              <a:t> ) along with its randomness and  gives out </a:t>
            </a:r>
            <a:r>
              <a:rPr lang="en-US" sz="2400" dirty="0" err="1" smtClean="0"/>
              <a:t>Π</a:t>
            </a:r>
            <a:r>
              <a:rPr lang="en-US" sz="2400" baseline="-25000" dirty="0" err="1" smtClean="0"/>
              <a:t>i</a:t>
            </a:r>
            <a:r>
              <a:rPr lang="en-US" sz="2400" baseline="-25000" dirty="0" smtClean="0"/>
              <a:t> </a:t>
            </a:r>
            <a:r>
              <a:rPr lang="en-US" sz="2400" dirty="0" smtClean="0"/>
              <a:t> (the PRF value) only if both encrypt same message.</a:t>
            </a:r>
            <a:r>
              <a:rPr lang="en-US" sz="2400" baseline="-25000" dirty="0" smtClean="0"/>
              <a:t> </a:t>
            </a:r>
            <a:endParaRPr lang="en-US" sz="2400" baseline="-25000" dirty="0"/>
          </a:p>
        </p:txBody>
      </p:sp>
    </p:spTree>
    <p:extLst>
      <p:ext uri="{BB962C8B-B14F-4D97-AF65-F5344CB8AC3E}">
        <p14:creationId xmlns:p14="http://schemas.microsoft.com/office/powerpoint/2010/main" val="38788167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072" y="-85203"/>
            <a:ext cx="8229600" cy="1143000"/>
          </a:xfrm>
        </p:spPr>
        <p:txBody>
          <a:bodyPr>
            <a:normAutofit/>
          </a:bodyPr>
          <a:lstStyle/>
          <a:p>
            <a:r>
              <a:rPr lang="en-US" sz="4000" dirty="0" smtClean="0"/>
              <a:t>Conclusion</a:t>
            </a:r>
            <a:endParaRPr lang="en-US" sz="4000" dirty="0"/>
          </a:p>
        </p:txBody>
      </p:sp>
      <p:sp>
        <p:nvSpPr>
          <p:cNvPr id="3" name="TextBox 2"/>
          <p:cNvSpPr txBox="1"/>
          <p:nvPr/>
        </p:nvSpPr>
        <p:spPr>
          <a:xfrm>
            <a:off x="590475" y="1147410"/>
            <a:ext cx="9024233" cy="5262979"/>
          </a:xfrm>
          <a:prstGeom prst="rect">
            <a:avLst/>
          </a:prstGeom>
          <a:noFill/>
        </p:spPr>
        <p:txBody>
          <a:bodyPr wrap="square" rtlCol="0">
            <a:spAutoFit/>
          </a:bodyPr>
          <a:lstStyle/>
          <a:p>
            <a:pPr marL="285750" indent="-285750">
              <a:buFont typeface="Wingdings" charset="2"/>
              <a:buChar char="Ø"/>
            </a:pPr>
            <a:r>
              <a:rPr lang="en-US" sz="2400" dirty="0" smtClean="0">
                <a:solidFill>
                  <a:srgbClr val="000090"/>
                </a:solidFill>
              </a:rPr>
              <a:t> MIFE for Unbounded number of </a:t>
            </a:r>
            <a:r>
              <a:rPr lang="en-US" sz="2400" dirty="0" err="1" smtClean="0">
                <a:solidFill>
                  <a:srgbClr val="000090"/>
                </a:solidFill>
              </a:rPr>
              <a:t>ciphertexts</a:t>
            </a:r>
            <a:r>
              <a:rPr lang="en-US" sz="2400" dirty="0" smtClean="0">
                <a:solidFill>
                  <a:srgbClr val="000090"/>
                </a:solidFill>
              </a:rPr>
              <a:t> </a:t>
            </a:r>
          </a:p>
          <a:p>
            <a:pPr marL="800100" lvl="1" indent="-342900">
              <a:buFont typeface="Arial"/>
              <a:buChar char="•"/>
            </a:pPr>
            <a:r>
              <a:rPr lang="en-US" sz="2400" dirty="0" smtClean="0"/>
              <a:t>Sub-exponential IO</a:t>
            </a:r>
          </a:p>
          <a:p>
            <a:pPr marL="800100" lvl="1" indent="-342900">
              <a:buFont typeface="Arial"/>
              <a:buChar char="•"/>
            </a:pPr>
            <a:r>
              <a:rPr lang="en-US" sz="2400" dirty="0" smtClean="0"/>
              <a:t>Injective one-way functions with </a:t>
            </a:r>
            <a:r>
              <a:rPr lang="en-US" sz="2400" dirty="0" err="1" smtClean="0"/>
              <a:t>subexp</a:t>
            </a:r>
            <a:r>
              <a:rPr lang="en-US" sz="2400" dirty="0" smtClean="0"/>
              <a:t> security.</a:t>
            </a:r>
            <a:endParaRPr lang="en-US" sz="2400" dirty="0"/>
          </a:p>
          <a:p>
            <a:pPr marL="800100" lvl="1" indent="-342900">
              <a:buFont typeface="Arial"/>
              <a:buChar char="•"/>
            </a:pPr>
            <a:r>
              <a:rPr lang="en-US" sz="2400" dirty="0" smtClean="0"/>
              <a:t> Adaptive security for free</a:t>
            </a:r>
            <a:endParaRPr lang="en-US" sz="2400" dirty="0"/>
          </a:p>
          <a:p>
            <a:endParaRPr lang="en-US" sz="2400" dirty="0">
              <a:solidFill>
                <a:schemeClr val="tx2"/>
              </a:solidFill>
            </a:endParaRPr>
          </a:p>
          <a:p>
            <a:pPr marL="342900" indent="-342900">
              <a:buFont typeface="Wingdings" charset="2"/>
              <a:buChar char="Ø"/>
            </a:pPr>
            <a:r>
              <a:rPr lang="en-US" sz="2400" dirty="0" smtClean="0">
                <a:solidFill>
                  <a:srgbClr val="FF0000"/>
                </a:solidFill>
              </a:rPr>
              <a:t>Unbounded message length?</a:t>
            </a:r>
          </a:p>
          <a:p>
            <a:pPr marL="342900" indent="-342900">
              <a:buFont typeface="Wingdings" charset="2"/>
              <a:buChar char="Ø"/>
            </a:pPr>
            <a:r>
              <a:rPr lang="en-US" sz="2400" dirty="0" smtClean="0">
                <a:solidFill>
                  <a:srgbClr val="FF0000"/>
                </a:solidFill>
              </a:rPr>
              <a:t>Unbounded </a:t>
            </a:r>
            <a:r>
              <a:rPr lang="en-US" sz="2400" dirty="0" err="1" smtClean="0">
                <a:solidFill>
                  <a:srgbClr val="FF0000"/>
                </a:solidFill>
              </a:rPr>
              <a:t>arity</a:t>
            </a:r>
            <a:r>
              <a:rPr lang="en-US" sz="2400" dirty="0" smtClean="0">
                <a:solidFill>
                  <a:srgbClr val="FF0000"/>
                </a:solidFill>
              </a:rPr>
              <a:t>?</a:t>
            </a:r>
          </a:p>
          <a:p>
            <a:pPr marL="342900" indent="-342900">
              <a:buFont typeface="Wingdings" charset="2"/>
              <a:buChar char="Ø"/>
            </a:pPr>
            <a:r>
              <a:rPr lang="en-US" sz="2400" dirty="0" smtClean="0">
                <a:solidFill>
                  <a:srgbClr val="FF0000"/>
                </a:solidFill>
              </a:rPr>
              <a:t>Poly time assumptions?</a:t>
            </a:r>
            <a:endParaRPr lang="en-US" sz="2400" dirty="0">
              <a:solidFill>
                <a:srgbClr val="FF0000"/>
              </a:solidFill>
            </a:endParaRPr>
          </a:p>
          <a:p>
            <a:pPr marL="342900" indent="-342900">
              <a:buFont typeface="Wingdings" charset="2"/>
              <a:buChar char="Ø"/>
            </a:pPr>
            <a:endParaRPr lang="en-US" sz="2400" dirty="0" smtClean="0">
              <a:solidFill>
                <a:srgbClr val="FF0000"/>
              </a:solidFill>
            </a:endParaRPr>
          </a:p>
          <a:p>
            <a:pPr marL="342900" indent="-342900">
              <a:buFont typeface="Wingdings" charset="2"/>
              <a:buChar char="Ø"/>
            </a:pPr>
            <a:endParaRPr lang="en-US" sz="2400" dirty="0">
              <a:solidFill>
                <a:srgbClr val="FF0000"/>
              </a:solidFill>
            </a:endParaRPr>
          </a:p>
          <a:p>
            <a:pPr marL="342900" indent="-342900">
              <a:buFont typeface="Wingdings" charset="2"/>
              <a:buChar char="Ø"/>
            </a:pPr>
            <a:endParaRPr lang="en-US" sz="2400" dirty="0" smtClean="0">
              <a:solidFill>
                <a:srgbClr val="FF0000"/>
              </a:solidFill>
            </a:endParaRPr>
          </a:p>
          <a:p>
            <a:pPr marL="800100" lvl="1" indent="-342900">
              <a:buFont typeface="Arial"/>
              <a:buChar char="•"/>
            </a:pPr>
            <a:endParaRPr lang="en-US" sz="2400" dirty="0" smtClean="0">
              <a:solidFill>
                <a:srgbClr val="000090"/>
              </a:solidFill>
            </a:endParaRPr>
          </a:p>
          <a:p>
            <a:pPr marL="285750" indent="-285750">
              <a:buFont typeface="Wingdings" charset="2"/>
              <a:buChar char="Ø"/>
            </a:pPr>
            <a:endParaRPr lang="en-US" sz="2400" dirty="0" smtClean="0">
              <a:solidFill>
                <a:srgbClr val="000090"/>
              </a:solidFill>
            </a:endParaRPr>
          </a:p>
          <a:p>
            <a:r>
              <a:rPr lang="en-US" sz="2400" dirty="0">
                <a:solidFill>
                  <a:srgbClr val="000090"/>
                </a:solidFill>
              </a:rPr>
              <a:t>	</a:t>
            </a:r>
          </a:p>
        </p:txBody>
      </p:sp>
    </p:spTree>
    <p:extLst>
      <p:ext uri="{BB962C8B-B14F-4D97-AF65-F5344CB8AC3E}">
        <p14:creationId xmlns:p14="http://schemas.microsoft.com/office/powerpoint/2010/main" val="34761970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674" y="105326"/>
            <a:ext cx="8945829" cy="1143000"/>
          </a:xfrm>
        </p:spPr>
        <p:txBody>
          <a:bodyPr>
            <a:noAutofit/>
          </a:bodyPr>
          <a:lstStyle/>
          <a:p>
            <a:r>
              <a:rPr lang="en-US" sz="4000" dirty="0" smtClean="0"/>
              <a:t>Multi-Input Functional Encryption(MIFE)</a:t>
            </a:r>
            <a:r>
              <a:rPr lang="en-US" sz="4000" dirty="0"/>
              <a:t/>
            </a:r>
            <a:br>
              <a:rPr lang="en-US" sz="4000" dirty="0"/>
            </a:br>
            <a:r>
              <a:rPr lang="en-US" sz="4000" dirty="0" smtClean="0">
                <a:solidFill>
                  <a:schemeClr val="accent2"/>
                </a:solidFill>
              </a:rPr>
              <a:t>[GGJS’13, GKLSZ’13]</a:t>
            </a:r>
            <a:endParaRPr lang="en-US" sz="4000" dirty="0">
              <a:solidFill>
                <a:schemeClr val="accent2"/>
              </a:solidFill>
            </a:endParaRP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045747" y="2218348"/>
            <a:ext cx="2171088" cy="1701799"/>
          </a:xfrm>
        </p:spPr>
      </p:pic>
      <p:cxnSp>
        <p:nvCxnSpPr>
          <p:cNvPr id="6" name="Straight Arrow Connector 5"/>
          <p:cNvCxnSpPr/>
          <p:nvPr/>
        </p:nvCxnSpPr>
        <p:spPr>
          <a:xfrm flipV="1">
            <a:off x="1786716" y="4253252"/>
            <a:ext cx="1004105" cy="105119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4" name="Oval 23"/>
          <p:cNvSpPr/>
          <p:nvPr/>
        </p:nvSpPr>
        <p:spPr>
          <a:xfrm>
            <a:off x="2713405" y="3668869"/>
            <a:ext cx="577876" cy="533066"/>
          </a:xfrm>
          <a:prstGeom prst="ellipse">
            <a:avLst/>
          </a:prstGeom>
          <a:ln/>
        </p:spPr>
        <p:style>
          <a:lnRef idx="3">
            <a:schemeClr val="lt1"/>
          </a:lnRef>
          <a:fillRef idx="1">
            <a:schemeClr val="accent4"/>
          </a:fillRef>
          <a:effectRef idx="1">
            <a:schemeClr val="accent4"/>
          </a:effectRef>
          <a:fontRef idx="minor">
            <a:schemeClr val="lt1"/>
          </a:fontRef>
        </p:style>
        <p:txBody>
          <a:bodyPr rtlCol="0" anchor="ctr"/>
          <a:lstStyle/>
          <a:p>
            <a:pPr algn="ctr"/>
            <a:endParaRPr lang="en-US" sz="2400" dirty="0"/>
          </a:p>
        </p:txBody>
      </p:sp>
      <p:sp>
        <p:nvSpPr>
          <p:cNvPr id="46" name="Rounded Rectangle 45"/>
          <p:cNvSpPr/>
          <p:nvPr/>
        </p:nvSpPr>
        <p:spPr>
          <a:xfrm>
            <a:off x="1424992" y="1248326"/>
            <a:ext cx="5789392" cy="81547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Private Data from multiple sources</a:t>
            </a:r>
            <a:endParaRPr lang="en-US" sz="2400" dirty="0">
              <a:solidFill>
                <a:schemeClr val="tx1"/>
              </a:solidFill>
            </a:endParaRP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2775" y="5439950"/>
            <a:ext cx="1084033" cy="813024"/>
          </a:xfrm>
          <a:prstGeom prst="rect">
            <a:avLst/>
          </a:prstGeom>
        </p:spPr>
      </p:pic>
      <p:pic>
        <p:nvPicPr>
          <p:cNvPr id="15" name="Picture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90821" y="5502557"/>
            <a:ext cx="1084033" cy="813024"/>
          </a:xfrm>
          <a:prstGeom prst="rect">
            <a:avLst/>
          </a:prstGeom>
        </p:spPr>
      </p:pic>
      <p:pic>
        <p:nvPicPr>
          <p:cNvPr id="16" name="Picture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37294" y="5439950"/>
            <a:ext cx="1084033" cy="813024"/>
          </a:xfrm>
          <a:prstGeom prst="rect">
            <a:avLst/>
          </a:prstGeom>
        </p:spPr>
      </p:pic>
      <p:pic>
        <p:nvPicPr>
          <p:cNvPr id="18" name="Picture 1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82336" y="5439950"/>
            <a:ext cx="1084033" cy="813024"/>
          </a:xfrm>
          <a:prstGeom prst="rect">
            <a:avLst/>
          </a:prstGeom>
        </p:spPr>
      </p:pic>
      <p:cxnSp>
        <p:nvCxnSpPr>
          <p:cNvPr id="21" name="Straight Arrow Connector 20"/>
          <p:cNvCxnSpPr/>
          <p:nvPr/>
        </p:nvCxnSpPr>
        <p:spPr>
          <a:xfrm flipV="1">
            <a:off x="3291281" y="4253252"/>
            <a:ext cx="459346" cy="111380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flipH="1" flipV="1">
            <a:off x="4764340" y="4337192"/>
            <a:ext cx="263985" cy="1029861"/>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p:nvPr/>
        </p:nvCxnSpPr>
        <p:spPr>
          <a:xfrm flipH="1" flipV="1">
            <a:off x="5788370" y="4253252"/>
            <a:ext cx="845479" cy="111380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34" name="Oval 33"/>
          <p:cNvSpPr/>
          <p:nvPr/>
        </p:nvSpPr>
        <p:spPr>
          <a:xfrm>
            <a:off x="3585916" y="3653614"/>
            <a:ext cx="577876" cy="533066"/>
          </a:xfrm>
          <a:prstGeom prst="ellipse">
            <a:avLst/>
          </a:prstGeom>
          <a:ln/>
        </p:spPr>
        <p:style>
          <a:lnRef idx="3">
            <a:schemeClr val="lt1"/>
          </a:lnRef>
          <a:fillRef idx="1">
            <a:schemeClr val="accent4"/>
          </a:fillRef>
          <a:effectRef idx="1">
            <a:schemeClr val="accent4"/>
          </a:effectRef>
          <a:fontRef idx="minor">
            <a:schemeClr val="lt1"/>
          </a:fontRef>
        </p:style>
        <p:txBody>
          <a:bodyPr rtlCol="0" anchor="ctr"/>
          <a:lstStyle/>
          <a:p>
            <a:pPr algn="ctr"/>
            <a:endParaRPr lang="en-US" sz="2400" dirty="0"/>
          </a:p>
        </p:txBody>
      </p:sp>
      <p:sp>
        <p:nvSpPr>
          <p:cNvPr id="35" name="Oval 34"/>
          <p:cNvSpPr/>
          <p:nvPr/>
        </p:nvSpPr>
        <p:spPr>
          <a:xfrm>
            <a:off x="4437294" y="3689994"/>
            <a:ext cx="577876" cy="533066"/>
          </a:xfrm>
          <a:prstGeom prst="ellipse">
            <a:avLst/>
          </a:prstGeom>
          <a:ln/>
        </p:spPr>
        <p:style>
          <a:lnRef idx="3">
            <a:schemeClr val="lt1"/>
          </a:lnRef>
          <a:fillRef idx="1">
            <a:schemeClr val="accent4"/>
          </a:fillRef>
          <a:effectRef idx="1">
            <a:schemeClr val="accent4"/>
          </a:effectRef>
          <a:fontRef idx="minor">
            <a:schemeClr val="lt1"/>
          </a:fontRef>
        </p:style>
        <p:txBody>
          <a:bodyPr rtlCol="0" anchor="ctr"/>
          <a:lstStyle/>
          <a:p>
            <a:pPr algn="ctr"/>
            <a:endParaRPr lang="en-US" sz="2400" dirty="0"/>
          </a:p>
        </p:txBody>
      </p:sp>
      <p:sp>
        <p:nvSpPr>
          <p:cNvPr id="36" name="Oval 35"/>
          <p:cNvSpPr/>
          <p:nvPr/>
        </p:nvSpPr>
        <p:spPr>
          <a:xfrm>
            <a:off x="5389551" y="3668869"/>
            <a:ext cx="577876" cy="533066"/>
          </a:xfrm>
          <a:prstGeom prst="ellipse">
            <a:avLst/>
          </a:prstGeom>
          <a:ln/>
        </p:spPr>
        <p:style>
          <a:lnRef idx="3">
            <a:schemeClr val="lt1"/>
          </a:lnRef>
          <a:fillRef idx="1">
            <a:schemeClr val="accent4"/>
          </a:fillRef>
          <a:effectRef idx="1">
            <a:schemeClr val="accent4"/>
          </a:effectRef>
          <a:fontRef idx="minor">
            <a:schemeClr val="lt1"/>
          </a:fontRef>
        </p:style>
        <p:txBody>
          <a:bodyPr rtlCol="0" anchor="ctr"/>
          <a:lstStyle/>
          <a:p>
            <a:pPr algn="ctr"/>
            <a:endParaRPr lang="en-US" sz="2400" dirty="0"/>
          </a:p>
        </p:txBody>
      </p:sp>
      <p:sp>
        <p:nvSpPr>
          <p:cNvPr id="32" name="TextBox 31"/>
          <p:cNvSpPr txBox="1"/>
          <p:nvPr/>
        </p:nvSpPr>
        <p:spPr>
          <a:xfrm>
            <a:off x="2849779" y="3668869"/>
            <a:ext cx="395514" cy="461665"/>
          </a:xfrm>
          <a:prstGeom prst="rect">
            <a:avLst/>
          </a:prstGeom>
          <a:noFill/>
        </p:spPr>
        <p:txBody>
          <a:bodyPr wrap="square" rtlCol="0">
            <a:spAutoFit/>
          </a:bodyPr>
          <a:lstStyle/>
          <a:p>
            <a:r>
              <a:rPr lang="en-US" sz="2400" dirty="0">
                <a:solidFill>
                  <a:srgbClr val="FFFFFF"/>
                </a:solidFill>
                <a:latin typeface="Cambria Math"/>
              </a:rPr>
              <a:t>a</a:t>
            </a:r>
            <a:endParaRPr lang="en-US" sz="2400" baseline="-25000" dirty="0">
              <a:solidFill>
                <a:srgbClr val="FFFFFF"/>
              </a:solidFill>
              <a:latin typeface="Cambria Math"/>
            </a:endParaRPr>
          </a:p>
        </p:txBody>
      </p:sp>
      <p:sp>
        <p:nvSpPr>
          <p:cNvPr id="37" name="TextBox 36"/>
          <p:cNvSpPr txBox="1"/>
          <p:nvPr/>
        </p:nvSpPr>
        <p:spPr>
          <a:xfrm>
            <a:off x="4579202" y="3653614"/>
            <a:ext cx="314810" cy="461665"/>
          </a:xfrm>
          <a:prstGeom prst="rect">
            <a:avLst/>
          </a:prstGeom>
          <a:noFill/>
        </p:spPr>
        <p:txBody>
          <a:bodyPr wrap="none" rtlCol="0">
            <a:spAutoFit/>
          </a:bodyPr>
          <a:lstStyle/>
          <a:p>
            <a:r>
              <a:rPr lang="en-US" sz="2400" dirty="0">
                <a:solidFill>
                  <a:srgbClr val="FFFFFF"/>
                </a:solidFill>
              </a:rPr>
              <a:t>c</a:t>
            </a:r>
            <a:endParaRPr lang="en-US" sz="2400" baseline="-25000" dirty="0">
              <a:solidFill>
                <a:srgbClr val="FFFFFF"/>
              </a:solidFill>
            </a:endParaRPr>
          </a:p>
        </p:txBody>
      </p:sp>
      <p:sp>
        <p:nvSpPr>
          <p:cNvPr id="38" name="TextBox 37"/>
          <p:cNvSpPr txBox="1"/>
          <p:nvPr/>
        </p:nvSpPr>
        <p:spPr>
          <a:xfrm>
            <a:off x="5521327" y="3660679"/>
            <a:ext cx="346369" cy="461665"/>
          </a:xfrm>
          <a:prstGeom prst="rect">
            <a:avLst/>
          </a:prstGeom>
          <a:noFill/>
        </p:spPr>
        <p:txBody>
          <a:bodyPr wrap="none" rtlCol="0">
            <a:spAutoFit/>
          </a:bodyPr>
          <a:lstStyle/>
          <a:p>
            <a:r>
              <a:rPr lang="en-US" sz="2400" dirty="0">
                <a:solidFill>
                  <a:srgbClr val="FFFFFF"/>
                </a:solidFill>
              </a:rPr>
              <a:t>d</a:t>
            </a:r>
            <a:endParaRPr lang="en-US" sz="2400" baseline="-25000" dirty="0">
              <a:solidFill>
                <a:srgbClr val="FFFFFF"/>
              </a:solidFill>
            </a:endParaRPr>
          </a:p>
        </p:txBody>
      </p:sp>
      <p:grpSp>
        <p:nvGrpSpPr>
          <p:cNvPr id="43" name="Group 42"/>
          <p:cNvGrpSpPr/>
          <p:nvPr/>
        </p:nvGrpSpPr>
        <p:grpSpPr>
          <a:xfrm>
            <a:off x="5014037" y="2063801"/>
            <a:ext cx="1906779" cy="892797"/>
            <a:chOff x="5308003" y="2206319"/>
            <a:chExt cx="1906779" cy="892797"/>
          </a:xfrm>
          <a:solidFill>
            <a:schemeClr val="accent6">
              <a:lumMod val="40000"/>
              <a:lumOff val="60000"/>
            </a:schemeClr>
          </a:solidFill>
        </p:grpSpPr>
        <p:sp>
          <p:nvSpPr>
            <p:cNvPr id="41" name="Cloud Callout 40"/>
            <p:cNvSpPr/>
            <p:nvPr/>
          </p:nvSpPr>
          <p:spPr>
            <a:xfrm>
              <a:off x="5308003" y="2206319"/>
              <a:ext cx="1906779" cy="892797"/>
            </a:xfrm>
            <a:prstGeom prst="cloudCallout">
              <a:avLst>
                <a:gd name="adj1" fmla="val -30182"/>
                <a:gd name="adj2" fmla="val 64996"/>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2" name="TextBox 41"/>
            <p:cNvSpPr txBox="1"/>
            <p:nvPr/>
          </p:nvSpPr>
          <p:spPr>
            <a:xfrm>
              <a:off x="5602010" y="2475738"/>
              <a:ext cx="1322898" cy="461665"/>
            </a:xfrm>
            <a:prstGeom prst="rect">
              <a:avLst/>
            </a:prstGeom>
            <a:grpFill/>
          </p:spPr>
          <p:txBody>
            <a:bodyPr wrap="none" rtlCol="0">
              <a:spAutoFit/>
            </a:bodyPr>
            <a:lstStyle/>
            <a:p>
              <a:r>
                <a:rPr lang="en-US" sz="2400" b="1" dirty="0"/>
                <a:t>f</a:t>
              </a:r>
              <a:r>
                <a:rPr lang="en-US" sz="2400" b="1" dirty="0" smtClean="0"/>
                <a:t>(</a:t>
              </a:r>
              <a:r>
                <a:rPr lang="en-US" sz="2400" b="1" dirty="0" err="1" smtClean="0"/>
                <a:t>a,b,c,d</a:t>
              </a:r>
              <a:r>
                <a:rPr lang="en-US" sz="2400" b="1" dirty="0" smtClean="0"/>
                <a:t>)</a:t>
              </a:r>
              <a:endParaRPr lang="en-US" sz="2400" b="1" dirty="0"/>
            </a:p>
          </p:txBody>
        </p:sp>
      </p:grpSp>
      <p:sp>
        <p:nvSpPr>
          <p:cNvPr id="44" name="TextBox 43"/>
          <p:cNvSpPr txBox="1"/>
          <p:nvPr/>
        </p:nvSpPr>
        <p:spPr>
          <a:xfrm>
            <a:off x="3698288" y="3658238"/>
            <a:ext cx="353132" cy="461665"/>
          </a:xfrm>
          <a:prstGeom prst="rect">
            <a:avLst/>
          </a:prstGeom>
          <a:noFill/>
        </p:spPr>
        <p:txBody>
          <a:bodyPr wrap="none" rtlCol="0">
            <a:spAutoFit/>
          </a:bodyPr>
          <a:lstStyle/>
          <a:p>
            <a:r>
              <a:rPr lang="en-US" sz="2400" dirty="0" smtClean="0">
                <a:solidFill>
                  <a:srgbClr val="FFFFFF"/>
                </a:solidFill>
                <a:latin typeface="Cambria Math"/>
                <a:cs typeface="Cambria Math"/>
              </a:rPr>
              <a:t>b</a:t>
            </a:r>
            <a:endParaRPr lang="en-US" sz="2400" baseline="-25000" dirty="0">
              <a:solidFill>
                <a:srgbClr val="FFFFFF"/>
              </a:solidFill>
              <a:latin typeface="Cambria Math"/>
              <a:cs typeface="Cambria Math"/>
            </a:endParaRPr>
          </a:p>
        </p:txBody>
      </p:sp>
      <p:pic>
        <p:nvPicPr>
          <p:cNvPr id="28" name="Picture 2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62707" y="2218347"/>
            <a:ext cx="750805" cy="738251"/>
          </a:xfrm>
          <a:prstGeom prst="rect">
            <a:avLst/>
          </a:prstGeom>
        </p:spPr>
      </p:pic>
      <p:sp>
        <p:nvSpPr>
          <p:cNvPr id="29" name="TextBox 28"/>
          <p:cNvSpPr txBox="1"/>
          <p:nvPr/>
        </p:nvSpPr>
        <p:spPr>
          <a:xfrm>
            <a:off x="2096808" y="2333219"/>
            <a:ext cx="343435" cy="461665"/>
          </a:xfrm>
          <a:prstGeom prst="rect">
            <a:avLst/>
          </a:prstGeom>
          <a:noFill/>
        </p:spPr>
        <p:txBody>
          <a:bodyPr wrap="square" rtlCol="0">
            <a:spAutoFit/>
          </a:bodyPr>
          <a:lstStyle/>
          <a:p>
            <a:r>
              <a:rPr lang="en-US" sz="2400" dirty="0" smtClean="0"/>
              <a:t>f</a:t>
            </a:r>
            <a:endParaRPr lang="en-US" sz="2400" dirty="0"/>
          </a:p>
        </p:txBody>
      </p:sp>
    </p:spTree>
    <p:extLst>
      <p:ext uri="{BB962C8B-B14F-4D97-AF65-F5344CB8AC3E}">
        <p14:creationId xmlns:p14="http://schemas.microsoft.com/office/powerpoint/2010/main" val="36311508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4" grpId="0" animBg="1"/>
      <p:bldP spid="35" grpId="0" animBg="1"/>
      <p:bldP spid="36" grpId="0" animBg="1"/>
      <p:bldP spid="32" grpId="0"/>
      <p:bldP spid="37" grpId="0"/>
      <p:bldP spid="38" grpId="0"/>
      <p:bldP spid="4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046" y="-34175"/>
            <a:ext cx="8229600" cy="1143000"/>
          </a:xfrm>
        </p:spPr>
        <p:txBody>
          <a:bodyPr>
            <a:normAutofit fontScale="90000"/>
          </a:bodyPr>
          <a:lstStyle/>
          <a:p>
            <a:r>
              <a:rPr lang="en-US" dirty="0" smtClean="0"/>
              <a:t>Example: Computing on Medical Data</a:t>
            </a:r>
            <a:endParaRPr lang="en-US" sz="3600" dirty="0">
              <a:solidFill>
                <a:schemeClr val="accent2"/>
              </a:solidFill>
            </a:endParaRPr>
          </a:p>
        </p:txBody>
      </p:sp>
      <p:grpSp>
        <p:nvGrpSpPr>
          <p:cNvPr id="41" name="Group 40"/>
          <p:cNvGrpSpPr/>
          <p:nvPr/>
        </p:nvGrpSpPr>
        <p:grpSpPr>
          <a:xfrm>
            <a:off x="4899807" y="1474742"/>
            <a:ext cx="1423930" cy="474889"/>
            <a:chOff x="4987997" y="1918058"/>
            <a:chExt cx="1423930" cy="474889"/>
          </a:xfrm>
        </p:grpSpPr>
        <p:cxnSp>
          <p:nvCxnSpPr>
            <p:cNvPr id="12" name="Straight Arrow Connector 11"/>
            <p:cNvCxnSpPr/>
            <p:nvPr/>
          </p:nvCxnSpPr>
          <p:spPr>
            <a:xfrm>
              <a:off x="4987997" y="2392947"/>
              <a:ext cx="142393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5656513" y="1918058"/>
              <a:ext cx="467895" cy="461665"/>
            </a:xfrm>
            <a:prstGeom prst="rect">
              <a:avLst/>
            </a:prstGeom>
            <a:noFill/>
          </p:spPr>
          <p:txBody>
            <a:bodyPr wrap="square" rtlCol="0">
              <a:spAutoFit/>
            </a:bodyPr>
            <a:lstStyle/>
            <a:p>
              <a:r>
                <a:rPr lang="en-US" sz="2400" dirty="0" smtClean="0"/>
                <a:t>f</a:t>
              </a:r>
              <a:endParaRPr lang="en-US" sz="2400" dirty="0"/>
            </a:p>
          </p:txBody>
        </p:sp>
      </p:grpSp>
      <p:sp>
        <p:nvSpPr>
          <p:cNvPr id="27" name="TextBox 26"/>
          <p:cNvSpPr txBox="1"/>
          <p:nvPr/>
        </p:nvSpPr>
        <p:spPr>
          <a:xfrm>
            <a:off x="7121114" y="1130334"/>
            <a:ext cx="962526" cy="461665"/>
          </a:xfrm>
          <a:prstGeom prst="rect">
            <a:avLst/>
          </a:prstGeom>
          <a:noFill/>
        </p:spPr>
        <p:txBody>
          <a:bodyPr wrap="square" rtlCol="0">
            <a:spAutoFit/>
          </a:bodyPr>
          <a:lstStyle/>
          <a:p>
            <a:r>
              <a:rPr lang="en-US" sz="2400" dirty="0" smtClean="0"/>
              <a:t>MSK</a:t>
            </a:r>
            <a:endParaRPr lang="en-US" sz="2400" dirty="0"/>
          </a:p>
        </p:txBody>
      </p:sp>
      <p:pic>
        <p:nvPicPr>
          <p:cNvPr id="7" name="Picture 6" descr="scientis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6228" y="1264745"/>
            <a:ext cx="1663579" cy="1605547"/>
          </a:xfrm>
          <a:prstGeom prst="rect">
            <a:avLst/>
          </a:prstGeom>
        </p:spPr>
      </p:pic>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36999" y="1591999"/>
            <a:ext cx="1382203" cy="921469"/>
          </a:xfrm>
          <a:prstGeom prst="rect">
            <a:avLst/>
          </a:prstGeom>
        </p:spPr>
      </p:pic>
      <p:pic>
        <p:nvPicPr>
          <p:cNvPr id="19" name="Picture 18" descr="hospital.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1948" y="5021200"/>
            <a:ext cx="2416231" cy="2011048"/>
          </a:xfrm>
          <a:prstGeom prst="rect">
            <a:avLst/>
          </a:prstGeom>
        </p:spPr>
      </p:pic>
      <p:pic>
        <p:nvPicPr>
          <p:cNvPr id="39" name="Picture 38" descr="hospital.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10254" y="5021200"/>
            <a:ext cx="2416231" cy="2011048"/>
          </a:xfrm>
          <a:prstGeom prst="rect">
            <a:avLst/>
          </a:prstGeom>
        </p:spPr>
      </p:pic>
      <p:pic>
        <p:nvPicPr>
          <p:cNvPr id="44" name="Picture 43" descr="hospital.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12998" y="5021200"/>
            <a:ext cx="2416231" cy="2011048"/>
          </a:xfrm>
          <a:prstGeom prst="rect">
            <a:avLst/>
          </a:prstGeom>
        </p:spPr>
      </p:pic>
      <p:pic>
        <p:nvPicPr>
          <p:cNvPr id="28" name="Picture 27" descr="file.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32949" y="4039413"/>
            <a:ext cx="981787" cy="981787"/>
          </a:xfrm>
          <a:prstGeom prst="rect">
            <a:avLst/>
          </a:prstGeom>
        </p:spPr>
      </p:pic>
      <p:pic>
        <p:nvPicPr>
          <p:cNvPr id="47" name="Picture 46" descr="file.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66765" y="4039413"/>
            <a:ext cx="981787" cy="981787"/>
          </a:xfrm>
          <a:prstGeom prst="rect">
            <a:avLst/>
          </a:prstGeom>
        </p:spPr>
      </p:pic>
      <p:pic>
        <p:nvPicPr>
          <p:cNvPr id="48" name="Picture 47" descr="file.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39327" y="4039413"/>
            <a:ext cx="981787" cy="981787"/>
          </a:xfrm>
          <a:prstGeom prst="rect">
            <a:avLst/>
          </a:prstGeom>
        </p:spPr>
      </p:pic>
      <p:sp>
        <p:nvSpPr>
          <p:cNvPr id="38" name="Right Arrow 37"/>
          <p:cNvSpPr/>
          <p:nvPr/>
        </p:nvSpPr>
        <p:spPr>
          <a:xfrm rot="7332878" flipH="1">
            <a:off x="3031093" y="3059096"/>
            <a:ext cx="909132" cy="53224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0" name="Group 59"/>
          <p:cNvGrpSpPr/>
          <p:nvPr/>
        </p:nvGrpSpPr>
        <p:grpSpPr>
          <a:xfrm>
            <a:off x="924058" y="939932"/>
            <a:ext cx="2531455" cy="1409240"/>
            <a:chOff x="2270248" y="939932"/>
            <a:chExt cx="1185261" cy="1409240"/>
          </a:xfrm>
        </p:grpSpPr>
        <p:sp>
          <p:nvSpPr>
            <p:cNvPr id="58" name="Oval Callout 57"/>
            <p:cNvSpPr/>
            <p:nvPr/>
          </p:nvSpPr>
          <p:spPr>
            <a:xfrm rot="14954576">
              <a:off x="2158259" y="1051921"/>
              <a:ext cx="1409240" cy="1185261"/>
            </a:xfrm>
            <a:prstGeom prst="wedgeEllipseCallou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TextBox 58"/>
            <p:cNvSpPr txBox="1"/>
            <p:nvPr/>
          </p:nvSpPr>
          <p:spPr>
            <a:xfrm>
              <a:off x="2612192" y="1374404"/>
              <a:ext cx="495417" cy="461665"/>
            </a:xfrm>
            <a:prstGeom prst="rect">
              <a:avLst/>
            </a:prstGeom>
            <a:noFill/>
          </p:spPr>
          <p:txBody>
            <a:bodyPr wrap="none" rtlCol="0">
              <a:spAutoFit/>
            </a:bodyPr>
            <a:lstStyle/>
            <a:p>
              <a:r>
                <a:rPr lang="en-US" sz="2400" dirty="0"/>
                <a:t>f</a:t>
              </a:r>
              <a:r>
                <a:rPr lang="en-US" sz="2400" dirty="0" smtClean="0"/>
                <a:t>(</a:t>
              </a:r>
              <a:r>
                <a:rPr lang="en-US" sz="2400" dirty="0" err="1" smtClean="0"/>
                <a:t>a,b,c</a:t>
              </a:r>
              <a:r>
                <a:rPr lang="en-US" sz="2400" dirty="0" smtClean="0"/>
                <a:t>)</a:t>
              </a:r>
              <a:endParaRPr lang="en-US" sz="2400" dirty="0"/>
            </a:p>
          </p:txBody>
        </p:sp>
      </p:grpSp>
      <p:sp>
        <p:nvSpPr>
          <p:cNvPr id="61" name="TextBox 60"/>
          <p:cNvSpPr txBox="1"/>
          <p:nvPr/>
        </p:nvSpPr>
        <p:spPr>
          <a:xfrm>
            <a:off x="1886149" y="3533205"/>
            <a:ext cx="394448" cy="461665"/>
          </a:xfrm>
          <a:prstGeom prst="rect">
            <a:avLst/>
          </a:prstGeom>
          <a:noFill/>
        </p:spPr>
        <p:txBody>
          <a:bodyPr wrap="square" rtlCol="0">
            <a:spAutoFit/>
          </a:bodyPr>
          <a:lstStyle/>
          <a:p>
            <a:r>
              <a:rPr lang="en-US" sz="2400" dirty="0"/>
              <a:t>a</a:t>
            </a:r>
          </a:p>
        </p:txBody>
      </p:sp>
      <p:sp>
        <p:nvSpPr>
          <p:cNvPr id="62" name="TextBox 61"/>
          <p:cNvSpPr txBox="1"/>
          <p:nvPr/>
        </p:nvSpPr>
        <p:spPr>
          <a:xfrm>
            <a:off x="3953140" y="3535121"/>
            <a:ext cx="483053" cy="461665"/>
          </a:xfrm>
          <a:prstGeom prst="rect">
            <a:avLst/>
          </a:prstGeom>
          <a:noFill/>
        </p:spPr>
        <p:txBody>
          <a:bodyPr wrap="square" rtlCol="0">
            <a:spAutoFit/>
          </a:bodyPr>
          <a:lstStyle/>
          <a:p>
            <a:r>
              <a:rPr lang="en-US" sz="2400" dirty="0"/>
              <a:t>b</a:t>
            </a:r>
          </a:p>
        </p:txBody>
      </p:sp>
      <p:sp>
        <p:nvSpPr>
          <p:cNvPr id="63" name="TextBox 62"/>
          <p:cNvSpPr txBox="1"/>
          <p:nvPr/>
        </p:nvSpPr>
        <p:spPr>
          <a:xfrm>
            <a:off x="6395261" y="3557401"/>
            <a:ext cx="511868" cy="461665"/>
          </a:xfrm>
          <a:prstGeom prst="rect">
            <a:avLst/>
          </a:prstGeom>
          <a:noFill/>
        </p:spPr>
        <p:txBody>
          <a:bodyPr wrap="square" rtlCol="0">
            <a:spAutoFit/>
          </a:bodyPr>
          <a:lstStyle/>
          <a:p>
            <a:r>
              <a:rPr lang="en-US" sz="2400" dirty="0"/>
              <a:t>c</a:t>
            </a:r>
          </a:p>
        </p:txBody>
      </p:sp>
      <p:sp>
        <p:nvSpPr>
          <p:cNvPr id="64" name="Rectangle 63"/>
          <p:cNvSpPr/>
          <p:nvPr/>
        </p:nvSpPr>
        <p:spPr>
          <a:xfrm>
            <a:off x="1091171" y="3990982"/>
            <a:ext cx="7114762" cy="1026330"/>
          </a:xfrm>
          <a:prstGeom prst="rect">
            <a:avLst/>
          </a:prstGeom>
          <a:solidFill>
            <a:schemeClr val="accent1">
              <a:lumMod val="20000"/>
              <a:lumOff val="80000"/>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ounded Rectangle 64"/>
          <p:cNvSpPr/>
          <p:nvPr/>
        </p:nvSpPr>
        <p:spPr>
          <a:xfrm>
            <a:off x="823031" y="3575532"/>
            <a:ext cx="7420773" cy="1532952"/>
          </a:xfrm>
          <a:prstGeom prst="roundRect">
            <a:avLst/>
          </a:prstGeom>
          <a:solidFill>
            <a:schemeClr val="accent3">
              <a:lumMod val="20000"/>
              <a:lumOff val="80000"/>
            </a:schemeClr>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The researcher should be able to learn only f(</a:t>
            </a:r>
            <a:r>
              <a:rPr lang="en-US" sz="2400" dirty="0" err="1" smtClean="0">
                <a:solidFill>
                  <a:schemeClr val="tx1"/>
                </a:solidFill>
              </a:rPr>
              <a:t>a,b,c</a:t>
            </a:r>
            <a:r>
              <a:rPr lang="en-US" sz="2400" dirty="0" smtClean="0">
                <a:solidFill>
                  <a:schemeClr val="tx1"/>
                </a:solidFill>
              </a:rPr>
              <a:t>) and nothing more </a:t>
            </a:r>
            <a:endParaRPr lang="en-US" sz="2400" dirty="0">
              <a:solidFill>
                <a:schemeClr val="tx1"/>
              </a:solidFill>
            </a:endParaRPr>
          </a:p>
        </p:txBody>
      </p:sp>
      <p:pic>
        <p:nvPicPr>
          <p:cNvPr id="29" name="Picture 2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533924" y="2297748"/>
            <a:ext cx="685614" cy="674150"/>
          </a:xfrm>
          <a:prstGeom prst="rect">
            <a:avLst/>
          </a:prstGeom>
        </p:spPr>
      </p:pic>
      <p:sp>
        <p:nvSpPr>
          <p:cNvPr id="30" name="TextBox 29"/>
          <p:cNvSpPr txBox="1"/>
          <p:nvPr/>
        </p:nvSpPr>
        <p:spPr>
          <a:xfrm>
            <a:off x="4899807" y="2412620"/>
            <a:ext cx="343435" cy="461665"/>
          </a:xfrm>
          <a:prstGeom prst="rect">
            <a:avLst/>
          </a:prstGeom>
          <a:noFill/>
        </p:spPr>
        <p:txBody>
          <a:bodyPr wrap="square" rtlCol="0">
            <a:spAutoFit/>
          </a:bodyPr>
          <a:lstStyle/>
          <a:p>
            <a:r>
              <a:rPr lang="en-US" sz="2400" dirty="0" smtClean="0"/>
              <a:t>f</a:t>
            </a:r>
            <a:endParaRPr lang="en-US" sz="2400" dirty="0"/>
          </a:p>
        </p:txBody>
      </p:sp>
      <p:cxnSp>
        <p:nvCxnSpPr>
          <p:cNvPr id="4" name="Straight Arrow Connector 3"/>
          <p:cNvCxnSpPr/>
          <p:nvPr/>
        </p:nvCxnSpPr>
        <p:spPr>
          <a:xfrm flipH="1">
            <a:off x="4899807" y="2219768"/>
            <a:ext cx="142393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588838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4"/>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6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61" grpId="0"/>
      <p:bldP spid="62" grpId="0"/>
      <p:bldP spid="63" grpId="0"/>
      <p:bldP spid="64" grpId="0" animBg="1"/>
      <p:bldP spid="64" grpId="1" animBg="1"/>
      <p:bldP spid="6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Previous Work</a:t>
            </a:r>
            <a:br>
              <a:rPr lang="en-US" dirty="0" smtClean="0"/>
            </a:br>
            <a:r>
              <a:rPr lang="en-US" dirty="0" smtClean="0">
                <a:solidFill>
                  <a:schemeClr val="accent2"/>
                </a:solidFill>
              </a:rPr>
              <a:t>[GGG+14,BKS16,AJ15,BGJS15]</a:t>
            </a:r>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endParaRPr lang="en-US" sz="2400" dirty="0" smtClean="0"/>
          </a:p>
          <a:p>
            <a:pPr>
              <a:buFont typeface="Wingdings" charset="2"/>
              <a:buChar char="Ø"/>
            </a:pPr>
            <a:r>
              <a:rPr lang="en-US" sz="2400" dirty="0" smtClean="0">
                <a:solidFill>
                  <a:schemeClr val="tx2"/>
                </a:solidFill>
              </a:rPr>
              <a:t>	  MIFE </a:t>
            </a:r>
            <a:r>
              <a:rPr lang="en-US" sz="2400" dirty="0">
                <a:solidFill>
                  <a:schemeClr val="tx2"/>
                </a:solidFill>
              </a:rPr>
              <a:t>for functions with </a:t>
            </a:r>
            <a:r>
              <a:rPr lang="en-US" sz="2400" dirty="0" err="1" smtClean="0">
                <a:solidFill>
                  <a:schemeClr val="tx2"/>
                </a:solidFill>
              </a:rPr>
              <a:t>apriori</a:t>
            </a:r>
            <a:r>
              <a:rPr lang="en-US" sz="2400" dirty="0" smtClean="0">
                <a:solidFill>
                  <a:schemeClr val="tx2"/>
                </a:solidFill>
              </a:rPr>
              <a:t> bounded </a:t>
            </a:r>
            <a:r>
              <a:rPr lang="en-US" sz="2400" dirty="0" err="1" smtClean="0">
                <a:solidFill>
                  <a:schemeClr val="tx2"/>
                </a:solidFill>
              </a:rPr>
              <a:t>arity</a:t>
            </a:r>
            <a:r>
              <a:rPr lang="en-US" sz="2400" dirty="0" smtClean="0">
                <a:solidFill>
                  <a:schemeClr val="tx2"/>
                </a:solidFill>
              </a:rPr>
              <a:t> and bounded number of cipher-texts [GGG+14]</a:t>
            </a:r>
          </a:p>
          <a:p>
            <a:pPr lvl="1"/>
            <a:r>
              <a:rPr lang="en-US" sz="2400" dirty="0" smtClean="0">
                <a:solidFill>
                  <a:srgbClr val="000000"/>
                </a:solidFill>
              </a:rPr>
              <a:t>Based on </a:t>
            </a:r>
            <a:r>
              <a:rPr lang="en-US" sz="2400" dirty="0" err="1" smtClean="0">
                <a:solidFill>
                  <a:srgbClr val="000000"/>
                </a:solidFill>
              </a:rPr>
              <a:t>Indistinguishability</a:t>
            </a:r>
            <a:r>
              <a:rPr lang="en-US" sz="2400" dirty="0" smtClean="0">
                <a:solidFill>
                  <a:srgbClr val="000000"/>
                </a:solidFill>
              </a:rPr>
              <a:t> Obfuscation (</a:t>
            </a:r>
            <a:r>
              <a:rPr lang="en-US" sz="2400" dirty="0" err="1" smtClean="0">
                <a:solidFill>
                  <a:srgbClr val="000000"/>
                </a:solidFill>
              </a:rPr>
              <a:t>iO</a:t>
            </a:r>
            <a:r>
              <a:rPr lang="en-US" sz="2400" dirty="0" smtClean="0">
                <a:solidFill>
                  <a:srgbClr val="000000"/>
                </a:solidFill>
              </a:rPr>
              <a:t>) + One Way       </a:t>
            </a:r>
            <a:r>
              <a:rPr lang="en-US" sz="2400" dirty="0">
                <a:solidFill>
                  <a:srgbClr val="000000"/>
                </a:solidFill>
              </a:rPr>
              <a:t>F</a:t>
            </a:r>
            <a:r>
              <a:rPr lang="en-US" sz="2400" dirty="0" smtClean="0">
                <a:solidFill>
                  <a:srgbClr val="000000"/>
                </a:solidFill>
              </a:rPr>
              <a:t>unctions.</a:t>
            </a:r>
          </a:p>
          <a:p>
            <a:pPr>
              <a:buFont typeface="Wingdings" charset="2"/>
              <a:buChar char="Ø"/>
            </a:pPr>
            <a:r>
              <a:rPr lang="en-US" sz="2400" dirty="0">
                <a:solidFill>
                  <a:schemeClr val="tx2"/>
                </a:solidFill>
              </a:rPr>
              <a:t>	 </a:t>
            </a:r>
            <a:r>
              <a:rPr lang="en-US" sz="2400" dirty="0" smtClean="0">
                <a:solidFill>
                  <a:schemeClr val="tx2"/>
                </a:solidFill>
              </a:rPr>
              <a:t>(Secret-Key) MIFE for functions with constant </a:t>
            </a:r>
            <a:r>
              <a:rPr lang="en-US" sz="2400" dirty="0" err="1" smtClean="0">
                <a:solidFill>
                  <a:schemeClr val="tx2"/>
                </a:solidFill>
              </a:rPr>
              <a:t>arity</a:t>
            </a:r>
            <a:r>
              <a:rPr lang="en-US" sz="2400" dirty="0" smtClean="0">
                <a:solidFill>
                  <a:schemeClr val="tx2"/>
                </a:solidFill>
              </a:rPr>
              <a:t> and </a:t>
            </a:r>
            <a:r>
              <a:rPr lang="en-US" sz="2400" dirty="0" smtClean="0">
                <a:solidFill>
                  <a:schemeClr val="tx2"/>
                </a:solidFill>
              </a:rPr>
              <a:t>unbounded </a:t>
            </a:r>
            <a:r>
              <a:rPr lang="en-US" sz="2400" dirty="0" smtClean="0">
                <a:solidFill>
                  <a:schemeClr val="tx2"/>
                </a:solidFill>
              </a:rPr>
              <a:t>number of cipher-texts [BKS16,AJ15]</a:t>
            </a:r>
          </a:p>
          <a:p>
            <a:pPr lvl="1"/>
            <a:r>
              <a:rPr lang="en-US" sz="2400" dirty="0" smtClean="0">
                <a:solidFill>
                  <a:srgbClr val="000000"/>
                </a:solidFill>
              </a:rPr>
              <a:t>Based on secret key FE+ One Way Functions.</a:t>
            </a:r>
          </a:p>
          <a:p>
            <a:pPr>
              <a:buFont typeface="Wingdings" charset="2"/>
              <a:buChar char="Ø"/>
            </a:pPr>
            <a:r>
              <a:rPr lang="en-US" sz="2400" dirty="0">
                <a:solidFill>
                  <a:schemeClr val="tx2"/>
                </a:solidFill>
              </a:rPr>
              <a:t>	  MIFE for functions with </a:t>
            </a:r>
            <a:r>
              <a:rPr lang="en-US" sz="2400" dirty="0" err="1">
                <a:solidFill>
                  <a:schemeClr val="tx2"/>
                </a:solidFill>
              </a:rPr>
              <a:t>apriori</a:t>
            </a:r>
            <a:r>
              <a:rPr lang="en-US" sz="2400" dirty="0">
                <a:solidFill>
                  <a:schemeClr val="tx2"/>
                </a:solidFill>
              </a:rPr>
              <a:t> </a:t>
            </a:r>
            <a:r>
              <a:rPr lang="en-US" sz="2400" dirty="0" smtClean="0">
                <a:solidFill>
                  <a:schemeClr val="tx2"/>
                </a:solidFill>
              </a:rPr>
              <a:t>unbounded </a:t>
            </a:r>
            <a:r>
              <a:rPr lang="en-US" sz="2400" dirty="0" err="1">
                <a:solidFill>
                  <a:schemeClr val="tx2"/>
                </a:solidFill>
              </a:rPr>
              <a:t>arity</a:t>
            </a:r>
            <a:r>
              <a:rPr lang="en-US" sz="2400" dirty="0">
                <a:solidFill>
                  <a:schemeClr val="tx2"/>
                </a:solidFill>
              </a:rPr>
              <a:t> and </a:t>
            </a:r>
            <a:r>
              <a:rPr lang="en-US" sz="2400" dirty="0" smtClean="0">
                <a:solidFill>
                  <a:schemeClr val="tx2"/>
                </a:solidFill>
              </a:rPr>
              <a:t>unbounded </a:t>
            </a:r>
            <a:r>
              <a:rPr lang="en-US" sz="2400" dirty="0">
                <a:solidFill>
                  <a:schemeClr val="tx2"/>
                </a:solidFill>
              </a:rPr>
              <a:t>number of cipher-</a:t>
            </a:r>
            <a:r>
              <a:rPr lang="en-US" sz="2400" dirty="0" smtClean="0">
                <a:solidFill>
                  <a:schemeClr val="tx2"/>
                </a:solidFill>
              </a:rPr>
              <a:t>texts [BGJS15]</a:t>
            </a:r>
            <a:endParaRPr lang="en-US" sz="2400" dirty="0">
              <a:solidFill>
                <a:schemeClr val="tx2"/>
              </a:solidFill>
            </a:endParaRPr>
          </a:p>
          <a:p>
            <a:pPr lvl="1"/>
            <a:r>
              <a:rPr lang="en-US" sz="2400" dirty="0">
                <a:solidFill>
                  <a:srgbClr val="000000"/>
                </a:solidFill>
              </a:rPr>
              <a:t>Based on </a:t>
            </a:r>
            <a:r>
              <a:rPr lang="en-US" sz="2400" dirty="0" smtClean="0">
                <a:solidFill>
                  <a:srgbClr val="000000"/>
                </a:solidFill>
              </a:rPr>
              <a:t>public-coin differing-inputs Obfuscation (pc-</a:t>
            </a:r>
            <a:r>
              <a:rPr lang="en-US" sz="2400" dirty="0" err="1" smtClean="0">
                <a:solidFill>
                  <a:srgbClr val="000000"/>
                </a:solidFill>
              </a:rPr>
              <a:t>diO</a:t>
            </a:r>
            <a:r>
              <a:rPr lang="en-US" sz="2400" dirty="0">
                <a:solidFill>
                  <a:srgbClr val="000000"/>
                </a:solidFill>
              </a:rPr>
              <a:t>) + One Way </a:t>
            </a:r>
            <a:r>
              <a:rPr lang="en-US" sz="2400" dirty="0" smtClean="0">
                <a:solidFill>
                  <a:srgbClr val="000000"/>
                </a:solidFill>
              </a:rPr>
              <a:t>Functions</a:t>
            </a:r>
            <a:r>
              <a:rPr lang="en-US" sz="2400" dirty="0">
                <a:solidFill>
                  <a:srgbClr val="000000"/>
                </a:solidFill>
              </a:rPr>
              <a:t>.</a:t>
            </a:r>
          </a:p>
          <a:p>
            <a:pPr marL="457200" lvl="1" indent="0">
              <a:buNone/>
            </a:pPr>
            <a:endParaRPr lang="en-US" sz="2400" dirty="0" smtClean="0">
              <a:solidFill>
                <a:schemeClr val="tx2"/>
              </a:solidFill>
            </a:endParaRPr>
          </a:p>
          <a:p>
            <a:pPr marL="457200" lvl="1" indent="0">
              <a:buNone/>
            </a:pPr>
            <a:r>
              <a:rPr lang="en-US" sz="2400" dirty="0" smtClean="0">
                <a:solidFill>
                  <a:schemeClr val="tx2"/>
                </a:solidFill>
              </a:rPr>
              <a:t>	</a:t>
            </a:r>
          </a:p>
          <a:p>
            <a:pPr marL="0" indent="0">
              <a:buNone/>
            </a:pPr>
            <a:endParaRPr lang="en-US" sz="2400" dirty="0" smtClean="0">
              <a:solidFill>
                <a:schemeClr val="tx2"/>
              </a:solidFill>
            </a:endParaRPr>
          </a:p>
        </p:txBody>
      </p:sp>
    </p:spTree>
    <p:extLst>
      <p:ext uri="{BB962C8B-B14F-4D97-AF65-F5344CB8AC3E}">
        <p14:creationId xmlns:p14="http://schemas.microsoft.com/office/powerpoint/2010/main" val="19693084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qmark.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06339" y="799130"/>
            <a:ext cx="697524" cy="931230"/>
          </a:xfrm>
          <a:prstGeom prst="rect">
            <a:avLst/>
          </a:prstGeom>
        </p:spPr>
      </p:pic>
      <p:sp>
        <p:nvSpPr>
          <p:cNvPr id="2" name="Title 1"/>
          <p:cNvSpPr>
            <a:spLocks noGrp="1"/>
          </p:cNvSpPr>
          <p:nvPr>
            <p:ph type="title"/>
          </p:nvPr>
        </p:nvSpPr>
        <p:spPr>
          <a:xfrm>
            <a:off x="447046" y="-101015"/>
            <a:ext cx="8229600" cy="1143000"/>
          </a:xfrm>
        </p:spPr>
        <p:txBody>
          <a:bodyPr>
            <a:normAutofit/>
          </a:bodyPr>
          <a:lstStyle/>
          <a:p>
            <a:r>
              <a:rPr lang="en-US" sz="4000" dirty="0" smtClean="0"/>
              <a:t>Drawbacks?</a:t>
            </a:r>
            <a:endParaRPr lang="en-US" sz="4000" dirty="0">
              <a:solidFill>
                <a:schemeClr val="accent2"/>
              </a:solidFill>
            </a:endParaRPr>
          </a:p>
        </p:txBody>
      </p:sp>
      <p:grpSp>
        <p:nvGrpSpPr>
          <p:cNvPr id="10" name="Group 9"/>
          <p:cNvGrpSpPr/>
          <p:nvPr/>
        </p:nvGrpSpPr>
        <p:grpSpPr>
          <a:xfrm>
            <a:off x="19911" y="787908"/>
            <a:ext cx="8320461" cy="6255600"/>
            <a:chOff x="19911" y="787908"/>
            <a:chExt cx="8320461" cy="6255600"/>
          </a:xfrm>
        </p:grpSpPr>
        <p:grpSp>
          <p:nvGrpSpPr>
            <p:cNvPr id="41" name="Group 40"/>
            <p:cNvGrpSpPr/>
            <p:nvPr/>
          </p:nvGrpSpPr>
          <p:grpSpPr>
            <a:xfrm>
              <a:off x="4919718" y="1487989"/>
              <a:ext cx="1423930" cy="474889"/>
              <a:chOff x="4987997" y="1918058"/>
              <a:chExt cx="1423930" cy="474889"/>
            </a:xfrm>
          </p:grpSpPr>
          <p:cxnSp>
            <p:nvCxnSpPr>
              <p:cNvPr id="12" name="Straight Arrow Connector 11"/>
              <p:cNvCxnSpPr/>
              <p:nvPr/>
            </p:nvCxnSpPr>
            <p:spPr>
              <a:xfrm>
                <a:off x="4987997" y="2392947"/>
                <a:ext cx="142393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5656513" y="1918058"/>
                <a:ext cx="467895" cy="461665"/>
              </a:xfrm>
              <a:prstGeom prst="rect">
                <a:avLst/>
              </a:prstGeom>
              <a:noFill/>
            </p:spPr>
            <p:txBody>
              <a:bodyPr wrap="square" rtlCol="0">
                <a:spAutoFit/>
              </a:bodyPr>
              <a:lstStyle/>
              <a:p>
                <a:r>
                  <a:rPr lang="en-US" sz="2400" dirty="0" smtClean="0"/>
                  <a:t>f</a:t>
                </a:r>
                <a:endParaRPr lang="en-US" sz="2400" dirty="0"/>
              </a:p>
            </p:txBody>
          </p:sp>
        </p:grpSp>
        <p:cxnSp>
          <p:nvCxnSpPr>
            <p:cNvPr id="15" name="Straight Arrow Connector 14"/>
            <p:cNvCxnSpPr/>
            <p:nvPr/>
          </p:nvCxnSpPr>
          <p:spPr>
            <a:xfrm flipH="1">
              <a:off x="4754732" y="2248208"/>
              <a:ext cx="1569006"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7141025" y="1143581"/>
              <a:ext cx="962526" cy="461665"/>
            </a:xfrm>
            <a:prstGeom prst="rect">
              <a:avLst/>
            </a:prstGeom>
            <a:noFill/>
          </p:spPr>
          <p:txBody>
            <a:bodyPr wrap="square" rtlCol="0">
              <a:spAutoFit/>
            </a:bodyPr>
            <a:lstStyle/>
            <a:p>
              <a:r>
                <a:rPr lang="en-US" sz="2400" dirty="0" smtClean="0"/>
                <a:t>MSK</a:t>
              </a:r>
              <a:endParaRPr lang="en-US" sz="2400" dirty="0"/>
            </a:p>
          </p:txBody>
        </p:sp>
        <p:pic>
          <p:nvPicPr>
            <p:cNvPr id="7" name="Picture 6" descr="scientist.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56139" y="1277992"/>
              <a:ext cx="1663579" cy="1605547"/>
            </a:xfrm>
            <a:prstGeom prst="rect">
              <a:avLst/>
            </a:prstGeom>
          </p:spPr>
        </p:pic>
        <p:pic>
          <p:nvPicPr>
            <p:cNvPr id="16" name="Picture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55651" y="1605246"/>
              <a:ext cx="1384721" cy="921469"/>
            </a:xfrm>
            <a:prstGeom prst="rect">
              <a:avLst/>
            </a:prstGeom>
          </p:spPr>
        </p:pic>
        <p:pic>
          <p:nvPicPr>
            <p:cNvPr id="19" name="Picture 18" descr="hospital.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911" y="5032460"/>
              <a:ext cx="2416231" cy="2011048"/>
            </a:xfrm>
            <a:prstGeom prst="rect">
              <a:avLst/>
            </a:prstGeom>
          </p:spPr>
        </p:pic>
        <p:pic>
          <p:nvPicPr>
            <p:cNvPr id="39" name="Picture 38" descr="hospital.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32046" y="5032460"/>
              <a:ext cx="2416231" cy="2011048"/>
            </a:xfrm>
            <a:prstGeom prst="rect">
              <a:avLst/>
            </a:prstGeom>
          </p:spPr>
        </p:pic>
        <p:pic>
          <p:nvPicPr>
            <p:cNvPr id="44" name="Picture 43" descr="hospital.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38280" y="5032460"/>
              <a:ext cx="2416231" cy="2011048"/>
            </a:xfrm>
            <a:prstGeom prst="rect">
              <a:avLst/>
            </a:prstGeom>
          </p:spPr>
        </p:pic>
        <p:pic>
          <p:nvPicPr>
            <p:cNvPr id="28" name="Picture 27" descr="file.jpe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0864" y="4118777"/>
              <a:ext cx="981787" cy="981787"/>
            </a:xfrm>
            <a:prstGeom prst="rect">
              <a:avLst/>
            </a:prstGeom>
          </p:spPr>
        </p:pic>
        <p:pic>
          <p:nvPicPr>
            <p:cNvPr id="47" name="Picture 46" descr="file.jpe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79734" y="4106373"/>
              <a:ext cx="981787" cy="981787"/>
            </a:xfrm>
            <a:prstGeom prst="rect">
              <a:avLst/>
            </a:prstGeom>
          </p:spPr>
        </p:pic>
        <p:pic>
          <p:nvPicPr>
            <p:cNvPr id="48" name="Picture 47" descr="file.jpe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951122" y="4108360"/>
              <a:ext cx="981787" cy="981787"/>
            </a:xfrm>
            <a:prstGeom prst="rect">
              <a:avLst/>
            </a:prstGeom>
          </p:spPr>
        </p:pic>
        <p:sp>
          <p:nvSpPr>
            <p:cNvPr id="38" name="Right Arrow 37"/>
            <p:cNvSpPr/>
            <p:nvPr/>
          </p:nvSpPr>
          <p:spPr>
            <a:xfrm rot="7332878" flipH="1">
              <a:off x="3374773" y="3113388"/>
              <a:ext cx="909132" cy="53224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877769" y="3712477"/>
              <a:ext cx="332092" cy="461665"/>
            </a:xfrm>
            <a:prstGeom prst="rect">
              <a:avLst/>
            </a:prstGeom>
            <a:noFill/>
          </p:spPr>
          <p:txBody>
            <a:bodyPr wrap="none" rtlCol="0">
              <a:spAutoFit/>
            </a:bodyPr>
            <a:lstStyle/>
            <a:p>
              <a:r>
                <a:rPr lang="en-US" sz="2400" dirty="0"/>
                <a:t>a</a:t>
              </a:r>
            </a:p>
          </p:txBody>
        </p:sp>
        <p:sp>
          <p:nvSpPr>
            <p:cNvPr id="34" name="TextBox 33"/>
            <p:cNvSpPr txBox="1"/>
            <p:nvPr/>
          </p:nvSpPr>
          <p:spPr>
            <a:xfrm>
              <a:off x="3033889" y="3459446"/>
              <a:ext cx="346369" cy="461665"/>
            </a:xfrm>
            <a:prstGeom prst="rect">
              <a:avLst/>
            </a:prstGeom>
            <a:noFill/>
          </p:spPr>
          <p:txBody>
            <a:bodyPr wrap="none" rtlCol="0">
              <a:spAutoFit/>
            </a:bodyPr>
            <a:lstStyle/>
            <a:p>
              <a:r>
                <a:rPr lang="en-US" sz="2400" dirty="0"/>
                <a:t>b</a:t>
              </a:r>
            </a:p>
          </p:txBody>
        </p:sp>
        <p:sp>
          <p:nvSpPr>
            <p:cNvPr id="36" name="TextBox 35"/>
            <p:cNvSpPr txBox="1"/>
            <p:nvPr/>
          </p:nvSpPr>
          <p:spPr>
            <a:xfrm>
              <a:off x="5271959" y="3459446"/>
              <a:ext cx="314810" cy="461665"/>
            </a:xfrm>
            <a:prstGeom prst="rect">
              <a:avLst/>
            </a:prstGeom>
            <a:noFill/>
          </p:spPr>
          <p:txBody>
            <a:bodyPr wrap="none" rtlCol="0">
              <a:spAutoFit/>
            </a:bodyPr>
            <a:lstStyle/>
            <a:p>
              <a:r>
                <a:rPr lang="en-US" sz="2400" dirty="0"/>
                <a:t>c</a:t>
              </a:r>
            </a:p>
          </p:txBody>
        </p:sp>
        <p:sp>
          <p:nvSpPr>
            <p:cNvPr id="40" name="Oval Callout 39"/>
            <p:cNvSpPr/>
            <p:nvPr/>
          </p:nvSpPr>
          <p:spPr>
            <a:xfrm rot="14954576">
              <a:off x="1312839" y="727462"/>
              <a:ext cx="1757947" cy="1878840"/>
            </a:xfrm>
            <a:prstGeom prst="wedgeEllipseCallou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TextBox 8"/>
            <p:cNvSpPr txBox="1"/>
            <p:nvPr/>
          </p:nvSpPr>
          <p:spPr>
            <a:xfrm>
              <a:off x="1599891" y="1374413"/>
              <a:ext cx="1453909" cy="461665"/>
            </a:xfrm>
            <a:prstGeom prst="rect">
              <a:avLst/>
            </a:prstGeom>
            <a:noFill/>
          </p:spPr>
          <p:txBody>
            <a:bodyPr wrap="square" rtlCol="0">
              <a:spAutoFit/>
            </a:bodyPr>
            <a:lstStyle/>
            <a:p>
              <a:r>
                <a:rPr lang="en-US" sz="2400" dirty="0">
                  <a:solidFill>
                    <a:schemeClr val="bg1"/>
                  </a:solidFill>
                </a:rPr>
                <a:t>f</a:t>
              </a:r>
              <a:r>
                <a:rPr lang="en-US" sz="2400" dirty="0" smtClean="0">
                  <a:solidFill>
                    <a:schemeClr val="bg1"/>
                  </a:solidFill>
                </a:rPr>
                <a:t>(</a:t>
              </a:r>
              <a:r>
                <a:rPr lang="en-US" sz="2400" dirty="0" err="1" smtClean="0">
                  <a:solidFill>
                    <a:schemeClr val="bg1"/>
                  </a:solidFill>
                </a:rPr>
                <a:t>a,b,c</a:t>
              </a:r>
              <a:r>
                <a:rPr lang="en-US" sz="2400" dirty="0" smtClean="0">
                  <a:solidFill>
                    <a:schemeClr val="bg1"/>
                  </a:solidFill>
                </a:rPr>
                <a:t>)</a:t>
              </a:r>
              <a:endParaRPr lang="en-US" sz="2400" dirty="0">
                <a:solidFill>
                  <a:schemeClr val="bg1"/>
                </a:solidFill>
              </a:endParaRPr>
            </a:p>
          </p:txBody>
        </p:sp>
        <p:pic>
          <p:nvPicPr>
            <p:cNvPr id="43" name="Picture 4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456453" y="2319063"/>
              <a:ext cx="586341" cy="576537"/>
            </a:xfrm>
            <a:prstGeom prst="rect">
              <a:avLst/>
            </a:prstGeom>
          </p:spPr>
        </p:pic>
        <p:sp>
          <p:nvSpPr>
            <p:cNvPr id="46" name="TextBox 45"/>
            <p:cNvSpPr txBox="1"/>
            <p:nvPr/>
          </p:nvSpPr>
          <p:spPr>
            <a:xfrm>
              <a:off x="5111666" y="2433935"/>
              <a:ext cx="343435" cy="461665"/>
            </a:xfrm>
            <a:prstGeom prst="rect">
              <a:avLst/>
            </a:prstGeom>
            <a:noFill/>
          </p:spPr>
          <p:txBody>
            <a:bodyPr wrap="square" rtlCol="0">
              <a:spAutoFit/>
            </a:bodyPr>
            <a:lstStyle/>
            <a:p>
              <a:r>
                <a:rPr lang="en-US" sz="2400" dirty="0" smtClean="0"/>
                <a:t>f</a:t>
              </a:r>
              <a:endParaRPr lang="en-US" sz="2400" dirty="0"/>
            </a:p>
          </p:txBody>
        </p:sp>
      </p:grpSp>
      <p:grpSp>
        <p:nvGrpSpPr>
          <p:cNvPr id="11" name="Group 10"/>
          <p:cNvGrpSpPr/>
          <p:nvPr/>
        </p:nvGrpSpPr>
        <p:grpSpPr>
          <a:xfrm>
            <a:off x="1282610" y="799130"/>
            <a:ext cx="2099160" cy="2887501"/>
            <a:chOff x="42524" y="608993"/>
            <a:chExt cx="2099160" cy="2887501"/>
          </a:xfrm>
        </p:grpSpPr>
        <p:pic>
          <p:nvPicPr>
            <p:cNvPr id="37" name="Picture 36" descr="file.jpe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93377" y="2514707"/>
              <a:ext cx="981787" cy="981787"/>
            </a:xfrm>
            <a:prstGeom prst="rect">
              <a:avLst/>
            </a:prstGeom>
          </p:spPr>
        </p:pic>
        <p:sp>
          <p:nvSpPr>
            <p:cNvPr id="42" name="TextBox 41"/>
            <p:cNvSpPr txBox="1"/>
            <p:nvPr/>
          </p:nvSpPr>
          <p:spPr>
            <a:xfrm>
              <a:off x="1732798" y="2900937"/>
              <a:ext cx="408886" cy="461665"/>
            </a:xfrm>
            <a:prstGeom prst="rect">
              <a:avLst/>
            </a:prstGeom>
            <a:noFill/>
          </p:spPr>
          <p:txBody>
            <a:bodyPr wrap="none" rtlCol="0">
              <a:spAutoFit/>
            </a:bodyPr>
            <a:lstStyle/>
            <a:p>
              <a:r>
                <a:rPr lang="en-US" sz="2400" dirty="0" smtClean="0"/>
                <a:t>a’</a:t>
              </a:r>
              <a:endParaRPr lang="en-US" sz="2400" dirty="0"/>
            </a:p>
          </p:txBody>
        </p:sp>
        <p:sp>
          <p:nvSpPr>
            <p:cNvPr id="45" name="Oval Callout 44"/>
            <p:cNvSpPr/>
            <p:nvPr/>
          </p:nvSpPr>
          <p:spPr>
            <a:xfrm rot="14954576">
              <a:off x="102970" y="548547"/>
              <a:ext cx="1757947" cy="1878840"/>
            </a:xfrm>
            <a:prstGeom prst="wedgeEllipseCallou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9" name="TextBox 48"/>
            <p:cNvSpPr txBox="1"/>
            <p:nvPr/>
          </p:nvSpPr>
          <p:spPr>
            <a:xfrm>
              <a:off x="440453" y="1272371"/>
              <a:ext cx="1453909" cy="461665"/>
            </a:xfrm>
            <a:prstGeom prst="rect">
              <a:avLst/>
            </a:prstGeom>
            <a:noFill/>
          </p:spPr>
          <p:txBody>
            <a:bodyPr wrap="square" rtlCol="0">
              <a:spAutoFit/>
            </a:bodyPr>
            <a:lstStyle/>
            <a:p>
              <a:r>
                <a:rPr lang="en-US" sz="2400" dirty="0">
                  <a:solidFill>
                    <a:schemeClr val="bg1"/>
                  </a:solidFill>
                </a:rPr>
                <a:t>f</a:t>
              </a:r>
              <a:r>
                <a:rPr lang="en-US" sz="2400" dirty="0" smtClean="0">
                  <a:solidFill>
                    <a:schemeClr val="bg1"/>
                  </a:solidFill>
                </a:rPr>
                <a:t>(a’,</a:t>
              </a:r>
              <a:r>
                <a:rPr lang="en-US" sz="2400" dirty="0" err="1" smtClean="0">
                  <a:solidFill>
                    <a:schemeClr val="bg1"/>
                  </a:solidFill>
                </a:rPr>
                <a:t>b,c</a:t>
              </a:r>
              <a:r>
                <a:rPr lang="en-US" sz="2400" dirty="0" smtClean="0">
                  <a:solidFill>
                    <a:schemeClr val="bg1"/>
                  </a:solidFill>
                </a:rPr>
                <a:t>)</a:t>
              </a:r>
              <a:endParaRPr lang="en-US" sz="2400" dirty="0">
                <a:solidFill>
                  <a:schemeClr val="bg1"/>
                </a:solidFill>
              </a:endParaRPr>
            </a:p>
          </p:txBody>
        </p:sp>
      </p:grpSp>
      <p:sp>
        <p:nvSpPr>
          <p:cNvPr id="33" name="Rounded Rectangle 32"/>
          <p:cNvSpPr/>
          <p:nvPr/>
        </p:nvSpPr>
        <p:spPr>
          <a:xfrm>
            <a:off x="2201425" y="3039718"/>
            <a:ext cx="6773617" cy="1762786"/>
          </a:xfrm>
          <a:prstGeom prst="roundRect">
            <a:avLst/>
          </a:prstGeom>
          <a:solidFill>
            <a:schemeClr val="accent4">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Can’t issue many cipher-texts! </a:t>
            </a:r>
            <a:endParaRPr lang="en-US" sz="2400" dirty="0">
              <a:solidFill>
                <a:schemeClr val="tx1"/>
              </a:solidFill>
            </a:endParaRPr>
          </a:p>
        </p:txBody>
      </p:sp>
    </p:spTree>
    <p:extLst>
      <p:ext uri="{BB962C8B-B14F-4D97-AF65-F5344CB8AC3E}">
        <p14:creationId xmlns:p14="http://schemas.microsoft.com/office/powerpoint/2010/main" val="23573711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accent3">
                    <a:lumMod val="75000"/>
                  </a:schemeClr>
                </a:solidFill>
              </a:rPr>
              <a:t>Our Results</a:t>
            </a:r>
            <a:r>
              <a:rPr lang="en-US" sz="4000" dirty="0" smtClean="0"/>
              <a:t>	</a:t>
            </a:r>
            <a:endParaRPr lang="en-US" sz="4000" dirty="0"/>
          </a:p>
        </p:txBody>
      </p:sp>
      <p:sp>
        <p:nvSpPr>
          <p:cNvPr id="3" name="Content Placeholder 2"/>
          <p:cNvSpPr>
            <a:spLocks noGrp="1"/>
          </p:cNvSpPr>
          <p:nvPr>
            <p:ph idx="1"/>
          </p:nvPr>
        </p:nvSpPr>
        <p:spPr/>
        <p:txBody>
          <a:bodyPr>
            <a:normAutofit/>
          </a:bodyPr>
          <a:lstStyle/>
          <a:p>
            <a:pPr marL="0" indent="0">
              <a:buNone/>
            </a:pPr>
            <a:endParaRPr lang="en-US" sz="2400" dirty="0" smtClean="0"/>
          </a:p>
          <a:p>
            <a:pPr>
              <a:buFont typeface="Wingdings" charset="2"/>
              <a:buChar char="Ø"/>
            </a:pPr>
            <a:endParaRPr lang="en-US" sz="2400" dirty="0" smtClean="0"/>
          </a:p>
          <a:p>
            <a:pPr>
              <a:buFont typeface="Wingdings" charset="2"/>
              <a:buChar char="Ø"/>
            </a:pPr>
            <a:r>
              <a:rPr lang="en-US" sz="2400" dirty="0" smtClean="0"/>
              <a:t>Based on </a:t>
            </a:r>
            <a:r>
              <a:rPr lang="en-US" sz="2400" dirty="0" err="1" smtClean="0"/>
              <a:t>subexponentially</a:t>
            </a:r>
            <a:r>
              <a:rPr lang="en-US" sz="2400" dirty="0" smtClean="0"/>
              <a:t> secure IO and </a:t>
            </a:r>
            <a:r>
              <a:rPr lang="en-US" sz="2400" b="1" dirty="0" smtClean="0"/>
              <a:t>existence</a:t>
            </a:r>
            <a:r>
              <a:rPr lang="en-US" sz="2400" dirty="0" smtClean="0"/>
              <a:t> of </a:t>
            </a:r>
            <a:r>
              <a:rPr lang="en-US" sz="2400" dirty="0" err="1" smtClean="0"/>
              <a:t>subexponentially</a:t>
            </a:r>
            <a:r>
              <a:rPr lang="en-US" sz="2400" dirty="0" smtClean="0"/>
              <a:t> secure injective one way functions</a:t>
            </a:r>
          </a:p>
        </p:txBody>
      </p:sp>
      <p:sp>
        <p:nvSpPr>
          <p:cNvPr id="6" name="TextBox 5"/>
          <p:cNvSpPr txBox="1"/>
          <p:nvPr/>
        </p:nvSpPr>
        <p:spPr>
          <a:xfrm>
            <a:off x="1205152" y="1463536"/>
            <a:ext cx="6795776" cy="523220"/>
          </a:xfrm>
          <a:prstGeom prst="rect">
            <a:avLst/>
          </a:prstGeom>
          <a:noFill/>
        </p:spPr>
        <p:txBody>
          <a:bodyPr wrap="none" rtlCol="0">
            <a:spAutoFit/>
          </a:bodyPr>
          <a:lstStyle/>
          <a:p>
            <a:r>
              <a:rPr lang="en-US" sz="2800" dirty="0" smtClean="0">
                <a:solidFill>
                  <a:schemeClr val="accent2"/>
                </a:solidFill>
              </a:rPr>
              <a:t>MIFE for Unbounded number of </a:t>
            </a:r>
            <a:r>
              <a:rPr lang="en-US" sz="2800" dirty="0" err="1" smtClean="0">
                <a:solidFill>
                  <a:schemeClr val="accent2"/>
                </a:solidFill>
              </a:rPr>
              <a:t>ciphertexts</a:t>
            </a:r>
            <a:r>
              <a:rPr lang="en-US" sz="2800" dirty="0" smtClean="0">
                <a:solidFill>
                  <a:schemeClr val="accent2"/>
                </a:solidFill>
              </a:rPr>
              <a:t>!</a:t>
            </a:r>
            <a:endParaRPr lang="en-US" sz="2800" dirty="0">
              <a:solidFill>
                <a:schemeClr val="accent2"/>
              </a:solidFill>
            </a:endParaRPr>
          </a:p>
        </p:txBody>
      </p:sp>
      <p:sp>
        <p:nvSpPr>
          <p:cNvPr id="7" name="TextBox 6"/>
          <p:cNvSpPr txBox="1"/>
          <p:nvPr/>
        </p:nvSpPr>
        <p:spPr>
          <a:xfrm>
            <a:off x="1" y="4270165"/>
            <a:ext cx="9143999" cy="523220"/>
          </a:xfrm>
          <a:prstGeom prst="rect">
            <a:avLst/>
          </a:prstGeom>
          <a:noFill/>
        </p:spPr>
        <p:txBody>
          <a:bodyPr wrap="square" rtlCol="0">
            <a:spAutoFit/>
          </a:bodyPr>
          <a:lstStyle/>
          <a:p>
            <a:r>
              <a:rPr lang="en-US" sz="2800" dirty="0" smtClean="0">
                <a:solidFill>
                  <a:schemeClr val="accent2"/>
                </a:solidFill>
              </a:rPr>
              <a:t>		</a:t>
            </a:r>
            <a:endParaRPr lang="en-US" sz="2800" dirty="0">
              <a:solidFill>
                <a:schemeClr val="accent2"/>
              </a:solidFill>
            </a:endParaRPr>
          </a:p>
        </p:txBody>
      </p:sp>
      <p:sp>
        <p:nvSpPr>
          <p:cNvPr id="9" name="Rectangle 8"/>
          <p:cNvSpPr/>
          <p:nvPr/>
        </p:nvSpPr>
        <p:spPr>
          <a:xfrm>
            <a:off x="502873" y="1303368"/>
            <a:ext cx="7941598" cy="844629"/>
          </a:xfrm>
          <a:prstGeom prst="rect">
            <a:avLst/>
          </a:prstGeom>
          <a:solidFill>
            <a:schemeClr val="bg1">
              <a:alpha val="0"/>
            </a:schemeClr>
          </a:solidFill>
          <a:ln w="158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616503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7" grpId="0"/>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4923"/>
            <a:ext cx="8229600" cy="1143000"/>
          </a:xfrm>
        </p:spPr>
        <p:txBody>
          <a:bodyPr>
            <a:normAutofit/>
          </a:bodyPr>
          <a:lstStyle/>
          <a:p>
            <a:r>
              <a:rPr lang="en-US" sz="4000" dirty="0" smtClean="0"/>
              <a:t>Syntax </a:t>
            </a:r>
            <a:endParaRPr lang="en-US" sz="4000" dirty="0"/>
          </a:p>
        </p:txBody>
      </p:sp>
      <p:grpSp>
        <p:nvGrpSpPr>
          <p:cNvPr id="3" name="Group 2"/>
          <p:cNvGrpSpPr/>
          <p:nvPr/>
        </p:nvGrpSpPr>
        <p:grpSpPr>
          <a:xfrm>
            <a:off x="-56879" y="536543"/>
            <a:ext cx="9234302" cy="1614005"/>
            <a:chOff x="-56879" y="692503"/>
            <a:chExt cx="9234302" cy="1614005"/>
          </a:xfrm>
        </p:grpSpPr>
        <p:grpSp>
          <p:nvGrpSpPr>
            <p:cNvPr id="13" name="Group 12"/>
            <p:cNvGrpSpPr/>
            <p:nvPr/>
          </p:nvGrpSpPr>
          <p:grpSpPr>
            <a:xfrm>
              <a:off x="-56879" y="692503"/>
              <a:ext cx="9234302" cy="1614005"/>
              <a:chOff x="-56879" y="984036"/>
              <a:chExt cx="9234302" cy="1614005"/>
            </a:xfrm>
          </p:grpSpPr>
          <p:sp>
            <p:nvSpPr>
              <p:cNvPr id="4" name="TextBox 3"/>
              <p:cNvSpPr txBox="1"/>
              <p:nvPr/>
            </p:nvSpPr>
            <p:spPr>
              <a:xfrm>
                <a:off x="33423" y="984036"/>
                <a:ext cx="9144000" cy="1203791"/>
              </a:xfrm>
              <a:prstGeom prst="rect">
                <a:avLst/>
              </a:prstGeom>
              <a:solidFill>
                <a:schemeClr val="tx2">
                  <a:lumMod val="20000"/>
                  <a:lumOff val="80000"/>
                </a:schemeClr>
              </a:solidFill>
            </p:spPr>
            <p:txBody>
              <a:bodyPr wrap="square" rtlCol="0">
                <a:spAutoFit/>
              </a:bodyPr>
              <a:lstStyle/>
              <a:p>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23323" y="1039360"/>
                <a:ext cx="834633" cy="871728"/>
              </a:xfrm>
              <a:prstGeom prst="rect">
                <a:avLst/>
              </a:prstGeom>
            </p:spPr>
          </p:pic>
          <p:sp>
            <p:nvSpPr>
              <p:cNvPr id="6" name="TextBox 5"/>
              <p:cNvSpPr txBox="1"/>
              <p:nvPr/>
            </p:nvSpPr>
            <p:spPr>
              <a:xfrm>
                <a:off x="2922162" y="1766644"/>
                <a:ext cx="1105294" cy="461665"/>
              </a:xfrm>
              <a:prstGeom prst="rect">
                <a:avLst/>
              </a:prstGeom>
              <a:noFill/>
            </p:spPr>
            <p:txBody>
              <a:bodyPr wrap="square" rtlCol="0">
                <a:spAutoFit/>
              </a:bodyPr>
              <a:lstStyle/>
              <a:p>
                <a:r>
                  <a:rPr lang="en-US" sz="2400" dirty="0" smtClean="0"/>
                  <a:t>Setup</a:t>
                </a:r>
                <a:endParaRPr lang="en-US" sz="2400" dirty="0"/>
              </a:p>
            </p:txBody>
          </p:sp>
          <p:cxnSp>
            <p:nvCxnSpPr>
              <p:cNvPr id="8" name="Straight Arrow Connector 7"/>
              <p:cNvCxnSpPr/>
              <p:nvPr/>
            </p:nvCxnSpPr>
            <p:spPr>
              <a:xfrm>
                <a:off x="457200" y="1658683"/>
                <a:ext cx="2195964"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56879" y="1117215"/>
                <a:ext cx="3061655" cy="461665"/>
              </a:xfrm>
              <a:prstGeom prst="rect">
                <a:avLst/>
              </a:prstGeom>
              <a:noFill/>
            </p:spPr>
            <p:txBody>
              <a:bodyPr wrap="none" rtlCol="0">
                <a:spAutoFit/>
              </a:bodyPr>
              <a:lstStyle/>
              <a:p>
                <a:r>
                  <a:rPr lang="en-US" sz="2400" dirty="0" smtClean="0"/>
                  <a:t>Security </a:t>
                </a:r>
                <a:r>
                  <a:rPr lang="en-US" sz="2400" dirty="0" err="1" smtClean="0"/>
                  <a:t>Parameter,n,q</a:t>
                </a:r>
                <a:endParaRPr lang="en-US" sz="2400" dirty="0"/>
              </a:p>
            </p:txBody>
          </p:sp>
          <p:cxnSp>
            <p:nvCxnSpPr>
              <p:cNvPr id="10" name="Straight Arrow Connector 9"/>
              <p:cNvCxnSpPr/>
              <p:nvPr/>
            </p:nvCxnSpPr>
            <p:spPr>
              <a:xfrm>
                <a:off x="4060879" y="1578880"/>
                <a:ext cx="1281595"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79019" y="1090231"/>
                <a:ext cx="1133856" cy="977298"/>
              </a:xfrm>
              <a:prstGeom prst="rect">
                <a:avLst/>
              </a:prstGeom>
            </p:spPr>
          </p:pic>
          <p:sp>
            <p:nvSpPr>
              <p:cNvPr id="12" name="TextBox 11"/>
              <p:cNvSpPr txBox="1"/>
              <p:nvPr/>
            </p:nvSpPr>
            <p:spPr>
              <a:xfrm>
                <a:off x="5895317" y="1767044"/>
                <a:ext cx="749123" cy="830997"/>
              </a:xfrm>
              <a:prstGeom prst="rect">
                <a:avLst/>
              </a:prstGeom>
              <a:noFill/>
            </p:spPr>
            <p:txBody>
              <a:bodyPr wrap="none" rtlCol="0">
                <a:spAutoFit/>
              </a:bodyPr>
              <a:lstStyle/>
              <a:p>
                <a:r>
                  <a:rPr lang="en-US" sz="2400" dirty="0" smtClean="0"/>
                  <a:t>MSK</a:t>
                </a:r>
              </a:p>
              <a:p>
                <a:endParaRPr lang="en-US" sz="2400" dirty="0"/>
              </a:p>
            </p:txBody>
          </p:sp>
        </p:grpSp>
        <p:sp>
          <p:nvSpPr>
            <p:cNvPr id="24" name="TextBox 23"/>
            <p:cNvSpPr txBox="1"/>
            <p:nvPr/>
          </p:nvSpPr>
          <p:spPr>
            <a:xfrm>
              <a:off x="7119362" y="1009907"/>
              <a:ext cx="1508346" cy="830997"/>
            </a:xfrm>
            <a:prstGeom prst="rect">
              <a:avLst/>
            </a:prstGeom>
            <a:noFill/>
          </p:spPr>
          <p:txBody>
            <a:bodyPr wrap="none" rtlCol="0">
              <a:spAutoFit/>
            </a:bodyPr>
            <a:lstStyle/>
            <a:p>
              <a:r>
                <a:rPr lang="en-US" sz="2400" dirty="0" smtClean="0"/>
                <a:t> , EK</a:t>
              </a:r>
              <a:r>
                <a:rPr lang="en-US" sz="2400" baseline="-25000" dirty="0" smtClean="0"/>
                <a:t>1,..,</a:t>
              </a:r>
              <a:r>
                <a:rPr lang="en-US" sz="2400" dirty="0"/>
                <a:t> </a:t>
              </a:r>
              <a:r>
                <a:rPr lang="en-US" sz="2400" dirty="0" err="1" smtClean="0"/>
                <a:t>EK</a:t>
              </a:r>
              <a:r>
                <a:rPr lang="en-US" sz="2400" baseline="-25000" dirty="0" err="1" smtClean="0"/>
                <a:t>n</a:t>
              </a:r>
              <a:endParaRPr lang="en-US" sz="2400" dirty="0"/>
            </a:p>
            <a:p>
              <a:r>
                <a:rPr lang="en-US" sz="2400" dirty="0" smtClean="0"/>
                <a:t> </a:t>
              </a:r>
              <a:endParaRPr lang="en-US" sz="2400" dirty="0"/>
            </a:p>
          </p:txBody>
        </p:sp>
      </p:grpSp>
      <p:grpSp>
        <p:nvGrpSpPr>
          <p:cNvPr id="15" name="Group 14"/>
          <p:cNvGrpSpPr/>
          <p:nvPr/>
        </p:nvGrpSpPr>
        <p:grpSpPr>
          <a:xfrm>
            <a:off x="33423" y="1761652"/>
            <a:ext cx="9144000" cy="1240734"/>
            <a:chOff x="0" y="3137611"/>
            <a:chExt cx="9144000" cy="1240734"/>
          </a:xfrm>
        </p:grpSpPr>
        <p:sp>
          <p:nvSpPr>
            <p:cNvPr id="33" name="TextBox 32"/>
            <p:cNvSpPr txBox="1"/>
            <p:nvPr/>
          </p:nvSpPr>
          <p:spPr>
            <a:xfrm>
              <a:off x="0" y="3167175"/>
              <a:ext cx="9144000" cy="1193361"/>
            </a:xfrm>
            <a:prstGeom prst="rect">
              <a:avLst/>
            </a:prstGeom>
            <a:solidFill>
              <a:schemeClr val="accent3">
                <a:lumMod val="40000"/>
                <a:lumOff val="60000"/>
              </a:schemeClr>
            </a:solidFill>
          </p:spPr>
          <p:txBody>
            <a:bodyPr wrap="square" rtlCol="0">
              <a:spAutoFit/>
            </a:bodyPr>
            <a:lstStyle/>
            <a:p>
              <a:endParaRPr lang="en-US" dirty="0"/>
            </a:p>
          </p:txBody>
        </p:sp>
        <p:cxnSp>
          <p:nvCxnSpPr>
            <p:cNvPr id="35" name="Straight Arrow Connector 34"/>
            <p:cNvCxnSpPr/>
            <p:nvPr/>
          </p:nvCxnSpPr>
          <p:spPr>
            <a:xfrm>
              <a:off x="457200" y="3896226"/>
              <a:ext cx="2195964" cy="1"/>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pic>
          <p:nvPicPr>
            <p:cNvPr id="38" name="Picture 3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971353" y="3137611"/>
              <a:ext cx="871728" cy="871728"/>
            </a:xfrm>
            <a:prstGeom prst="rect">
              <a:avLst/>
            </a:prstGeom>
          </p:spPr>
        </p:pic>
        <p:sp>
          <p:nvSpPr>
            <p:cNvPr id="39" name="TextBox 38"/>
            <p:cNvSpPr txBox="1"/>
            <p:nvPr/>
          </p:nvSpPr>
          <p:spPr>
            <a:xfrm>
              <a:off x="2871654" y="3916680"/>
              <a:ext cx="1138202" cy="461665"/>
            </a:xfrm>
            <a:prstGeom prst="rect">
              <a:avLst/>
            </a:prstGeom>
            <a:noFill/>
          </p:spPr>
          <p:txBody>
            <a:bodyPr wrap="none" rtlCol="0">
              <a:spAutoFit/>
            </a:bodyPr>
            <a:lstStyle/>
            <a:p>
              <a:r>
                <a:rPr lang="en-US" sz="2400" dirty="0" smtClean="0"/>
                <a:t>Encrypt</a:t>
              </a:r>
              <a:endParaRPr lang="en-US" sz="2400" dirty="0"/>
            </a:p>
          </p:txBody>
        </p:sp>
        <p:sp>
          <p:nvSpPr>
            <p:cNvPr id="40" name="TextBox 39"/>
            <p:cNvSpPr txBox="1"/>
            <p:nvPr/>
          </p:nvSpPr>
          <p:spPr>
            <a:xfrm>
              <a:off x="651859" y="3384716"/>
              <a:ext cx="1883629" cy="461665"/>
            </a:xfrm>
            <a:prstGeom prst="rect">
              <a:avLst/>
            </a:prstGeom>
            <a:noFill/>
          </p:spPr>
          <p:txBody>
            <a:bodyPr wrap="square" rtlCol="0">
              <a:spAutoFit/>
            </a:bodyPr>
            <a:lstStyle/>
            <a:p>
              <a:r>
                <a:rPr lang="en-US" sz="2400" dirty="0" smtClean="0"/>
                <a:t>    x</a:t>
              </a:r>
              <a:r>
                <a:rPr lang="en-US" sz="2400" baseline="-25000" dirty="0" smtClean="0"/>
                <a:t>i</a:t>
              </a:r>
              <a:r>
                <a:rPr lang="en-US" sz="2400" dirty="0" smtClean="0"/>
                <a:t>, </a:t>
              </a:r>
              <a:r>
                <a:rPr lang="en-US" sz="2400" dirty="0" err="1" smtClean="0"/>
                <a:t>EK</a:t>
              </a:r>
              <a:r>
                <a:rPr lang="en-US" sz="2400" baseline="-25000" dirty="0" err="1" smtClean="0"/>
                <a:t>i</a:t>
              </a:r>
              <a:r>
                <a:rPr lang="en-US" sz="2400" dirty="0" smtClean="0"/>
                <a:t> </a:t>
              </a:r>
              <a:endParaRPr lang="en-US" sz="2400" dirty="0"/>
            </a:p>
          </p:txBody>
        </p:sp>
        <p:cxnSp>
          <p:nvCxnSpPr>
            <p:cNvPr id="42" name="Straight Arrow Connector 41"/>
            <p:cNvCxnSpPr/>
            <p:nvPr/>
          </p:nvCxnSpPr>
          <p:spPr>
            <a:xfrm>
              <a:off x="4083161" y="3849851"/>
              <a:ext cx="1315018"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nvGrpSpPr>
            <p:cNvPr id="66" name="Group 65"/>
            <p:cNvGrpSpPr/>
            <p:nvPr/>
          </p:nvGrpSpPr>
          <p:grpSpPr>
            <a:xfrm>
              <a:off x="5838348" y="3290053"/>
              <a:ext cx="930232" cy="919076"/>
              <a:chOff x="5838348" y="3290053"/>
              <a:chExt cx="930232" cy="919076"/>
            </a:xfrm>
          </p:grpSpPr>
          <p:sp>
            <p:nvSpPr>
              <p:cNvPr id="43" name="Oval 42"/>
              <p:cNvSpPr/>
              <p:nvPr/>
            </p:nvSpPr>
            <p:spPr>
              <a:xfrm>
                <a:off x="5838348" y="3290053"/>
                <a:ext cx="930232" cy="919076"/>
              </a:xfrm>
              <a:prstGeom prst="ellipse">
                <a:avLst/>
              </a:prstGeom>
              <a:ln/>
            </p:spPr>
            <p:style>
              <a:lnRef idx="3">
                <a:schemeClr val="lt1"/>
              </a:lnRef>
              <a:fillRef idx="1">
                <a:schemeClr val="accent4"/>
              </a:fillRef>
              <a:effectRef idx="1">
                <a:schemeClr val="accent4"/>
              </a:effectRef>
              <a:fontRef idx="minor">
                <a:schemeClr val="lt1"/>
              </a:fontRef>
            </p:style>
            <p:txBody>
              <a:bodyPr rtlCol="0" anchor="ctr"/>
              <a:lstStyle/>
              <a:p>
                <a:pPr algn="ctr"/>
                <a:endParaRPr lang="en-US" sz="2400" dirty="0"/>
              </a:p>
            </p:txBody>
          </p:sp>
          <p:sp>
            <p:nvSpPr>
              <p:cNvPr id="44" name="TextBox 43"/>
              <p:cNvSpPr txBox="1"/>
              <p:nvPr/>
            </p:nvSpPr>
            <p:spPr>
              <a:xfrm>
                <a:off x="6008517" y="3482696"/>
                <a:ext cx="391503" cy="461665"/>
              </a:xfrm>
              <a:prstGeom prst="rect">
                <a:avLst/>
              </a:prstGeom>
              <a:noFill/>
            </p:spPr>
            <p:txBody>
              <a:bodyPr wrap="none" rtlCol="0">
                <a:spAutoFit/>
              </a:bodyPr>
              <a:lstStyle/>
              <a:p>
                <a:r>
                  <a:rPr lang="en-US" sz="2400" dirty="0" smtClean="0">
                    <a:solidFill>
                      <a:srgbClr val="FFFFFF"/>
                    </a:solidFill>
                  </a:rPr>
                  <a:t>X</a:t>
                </a:r>
                <a:r>
                  <a:rPr lang="en-US" sz="2400" baseline="-25000" dirty="0" smtClean="0">
                    <a:solidFill>
                      <a:srgbClr val="FFFFFF"/>
                    </a:solidFill>
                  </a:rPr>
                  <a:t>i </a:t>
                </a:r>
                <a:endParaRPr lang="en-US" sz="2400" dirty="0">
                  <a:solidFill>
                    <a:srgbClr val="FFFFFF"/>
                  </a:solidFill>
                </a:endParaRPr>
              </a:p>
            </p:txBody>
          </p:sp>
        </p:grpSp>
      </p:grpSp>
      <p:grpSp>
        <p:nvGrpSpPr>
          <p:cNvPr id="7" name="Group 6"/>
          <p:cNvGrpSpPr/>
          <p:nvPr/>
        </p:nvGrpSpPr>
        <p:grpSpPr>
          <a:xfrm>
            <a:off x="33841" y="2968084"/>
            <a:ext cx="9144000" cy="1247631"/>
            <a:chOff x="0" y="4329075"/>
            <a:chExt cx="9144000" cy="1247631"/>
          </a:xfrm>
        </p:grpSpPr>
        <p:grpSp>
          <p:nvGrpSpPr>
            <p:cNvPr id="18" name="Group 17"/>
            <p:cNvGrpSpPr/>
            <p:nvPr/>
          </p:nvGrpSpPr>
          <p:grpSpPr>
            <a:xfrm>
              <a:off x="0" y="4329075"/>
              <a:ext cx="9144000" cy="1247631"/>
              <a:chOff x="0" y="4329075"/>
              <a:chExt cx="9144000" cy="1247631"/>
            </a:xfrm>
          </p:grpSpPr>
          <p:sp>
            <p:nvSpPr>
              <p:cNvPr id="45" name="TextBox 44"/>
              <p:cNvSpPr txBox="1"/>
              <p:nvPr/>
            </p:nvSpPr>
            <p:spPr>
              <a:xfrm>
                <a:off x="0" y="4360535"/>
                <a:ext cx="9144000" cy="1208481"/>
              </a:xfrm>
              <a:prstGeom prst="rect">
                <a:avLst/>
              </a:prstGeom>
              <a:solidFill>
                <a:schemeClr val="accent4">
                  <a:lumMod val="60000"/>
                  <a:lumOff val="40000"/>
                </a:schemeClr>
              </a:solidFill>
            </p:spPr>
            <p:txBody>
              <a:bodyPr wrap="square" rtlCol="0">
                <a:spAutoFit/>
              </a:bodyPr>
              <a:lstStyle/>
              <a:p>
                <a:endParaRPr lang="en-US" dirty="0"/>
              </a:p>
            </p:txBody>
          </p:sp>
          <p:cxnSp>
            <p:nvCxnSpPr>
              <p:cNvPr id="47" name="Straight Arrow Connector 46"/>
              <p:cNvCxnSpPr/>
              <p:nvPr/>
            </p:nvCxnSpPr>
            <p:spPr>
              <a:xfrm>
                <a:off x="457200" y="5162899"/>
                <a:ext cx="2195964" cy="1473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pic>
            <p:nvPicPr>
              <p:cNvPr id="50" name="Picture 4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956958" y="4409072"/>
                <a:ext cx="829056" cy="829056"/>
              </a:xfrm>
              <a:prstGeom prst="rect">
                <a:avLst/>
              </a:prstGeom>
            </p:spPr>
          </p:pic>
          <p:sp>
            <p:nvSpPr>
              <p:cNvPr id="51" name="TextBox 50"/>
              <p:cNvSpPr txBox="1"/>
              <p:nvPr/>
            </p:nvSpPr>
            <p:spPr>
              <a:xfrm>
                <a:off x="2570364" y="5115041"/>
                <a:ext cx="1818677" cy="461665"/>
              </a:xfrm>
              <a:prstGeom prst="rect">
                <a:avLst/>
              </a:prstGeom>
              <a:noFill/>
            </p:spPr>
            <p:txBody>
              <a:bodyPr wrap="none" rtlCol="0">
                <a:spAutoFit/>
              </a:bodyPr>
              <a:lstStyle/>
              <a:p>
                <a:r>
                  <a:rPr lang="en-US" sz="2400" dirty="0" err="1" smtClean="0"/>
                  <a:t>Func.KeyGen</a:t>
                </a:r>
                <a:endParaRPr lang="en-US" sz="2400" dirty="0"/>
              </a:p>
            </p:txBody>
          </p:sp>
          <p:pic>
            <p:nvPicPr>
              <p:cNvPr id="52" name="Picture 5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678862">
                <a:off x="1366375" y="4329075"/>
                <a:ext cx="839565" cy="723641"/>
              </a:xfrm>
              <a:prstGeom prst="rect">
                <a:avLst/>
              </a:prstGeom>
            </p:spPr>
          </p:pic>
          <p:sp>
            <p:nvSpPr>
              <p:cNvPr id="53" name="TextBox 52"/>
              <p:cNvSpPr txBox="1"/>
              <p:nvPr/>
            </p:nvSpPr>
            <p:spPr>
              <a:xfrm>
                <a:off x="808466" y="4732961"/>
                <a:ext cx="1128584" cy="461665"/>
              </a:xfrm>
              <a:prstGeom prst="rect">
                <a:avLst/>
              </a:prstGeom>
              <a:noFill/>
            </p:spPr>
            <p:txBody>
              <a:bodyPr wrap="none" rtlCol="0">
                <a:spAutoFit/>
              </a:bodyPr>
              <a:lstStyle/>
              <a:p>
                <a:r>
                  <a:rPr lang="en-US" sz="2400" dirty="0"/>
                  <a:t>f</a:t>
                </a:r>
                <a:r>
                  <a:rPr lang="en-US" sz="2400" dirty="0" smtClean="0"/>
                  <a:t>,   MSK</a:t>
                </a:r>
                <a:endParaRPr lang="en-US" sz="2400" dirty="0"/>
              </a:p>
            </p:txBody>
          </p:sp>
          <p:cxnSp>
            <p:nvCxnSpPr>
              <p:cNvPr id="54" name="Straight Arrow Connector 53"/>
              <p:cNvCxnSpPr/>
              <p:nvPr/>
            </p:nvCxnSpPr>
            <p:spPr>
              <a:xfrm>
                <a:off x="4127847" y="5096523"/>
                <a:ext cx="124805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pic>
          <p:nvPicPr>
            <p:cNvPr id="68" name="Picture 6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598245" y="4628961"/>
              <a:ext cx="586341" cy="576537"/>
            </a:xfrm>
            <a:prstGeom prst="rect">
              <a:avLst/>
            </a:prstGeom>
          </p:spPr>
        </p:pic>
        <p:sp>
          <p:nvSpPr>
            <p:cNvPr id="69" name="TextBox 68"/>
            <p:cNvSpPr txBox="1"/>
            <p:nvPr/>
          </p:nvSpPr>
          <p:spPr>
            <a:xfrm>
              <a:off x="6073573" y="4720216"/>
              <a:ext cx="343435" cy="461665"/>
            </a:xfrm>
            <a:prstGeom prst="rect">
              <a:avLst/>
            </a:prstGeom>
            <a:noFill/>
          </p:spPr>
          <p:txBody>
            <a:bodyPr wrap="square" rtlCol="0">
              <a:spAutoFit/>
            </a:bodyPr>
            <a:lstStyle/>
            <a:p>
              <a:r>
                <a:rPr lang="en-US" sz="2400" dirty="0" smtClean="0"/>
                <a:t>f</a:t>
              </a:r>
              <a:endParaRPr lang="en-US" sz="2400" dirty="0"/>
            </a:p>
          </p:txBody>
        </p:sp>
      </p:grpSp>
      <p:grpSp>
        <p:nvGrpSpPr>
          <p:cNvPr id="25" name="Group 24"/>
          <p:cNvGrpSpPr/>
          <p:nvPr/>
        </p:nvGrpSpPr>
        <p:grpSpPr>
          <a:xfrm>
            <a:off x="441753" y="4640020"/>
            <a:ext cx="7042221" cy="1376438"/>
            <a:chOff x="457200" y="5484199"/>
            <a:chExt cx="7042221" cy="1376438"/>
          </a:xfrm>
        </p:grpSpPr>
        <p:grpSp>
          <p:nvGrpSpPr>
            <p:cNvPr id="30" name="Group 29"/>
            <p:cNvGrpSpPr/>
            <p:nvPr/>
          </p:nvGrpSpPr>
          <p:grpSpPr>
            <a:xfrm>
              <a:off x="457200" y="5484199"/>
              <a:ext cx="7042221" cy="1376438"/>
              <a:chOff x="457200" y="5484199"/>
              <a:chExt cx="7042221" cy="1376438"/>
            </a:xfrm>
          </p:grpSpPr>
          <p:sp>
            <p:nvSpPr>
              <p:cNvPr id="81" name="Oval 80"/>
              <p:cNvSpPr/>
              <p:nvPr/>
            </p:nvSpPr>
            <p:spPr>
              <a:xfrm>
                <a:off x="1570811" y="5720491"/>
                <a:ext cx="731294" cy="678481"/>
              </a:xfrm>
              <a:prstGeom prst="ellipse">
                <a:avLst/>
              </a:prstGeom>
              <a:ln/>
            </p:spPr>
            <p:style>
              <a:lnRef idx="3">
                <a:schemeClr val="lt1"/>
              </a:lnRef>
              <a:fillRef idx="1">
                <a:schemeClr val="accent4"/>
              </a:fillRef>
              <a:effectRef idx="1">
                <a:schemeClr val="accent4"/>
              </a:effectRef>
              <a:fontRef idx="minor">
                <a:schemeClr val="lt1"/>
              </a:fontRef>
            </p:style>
            <p:txBody>
              <a:bodyPr rtlCol="0" anchor="ctr"/>
              <a:lstStyle/>
              <a:p>
                <a:pPr algn="ctr"/>
                <a:endParaRPr lang="en-US" sz="2400" dirty="0"/>
              </a:p>
            </p:txBody>
          </p:sp>
          <p:grpSp>
            <p:nvGrpSpPr>
              <p:cNvPr id="26" name="Group 25"/>
              <p:cNvGrpSpPr/>
              <p:nvPr/>
            </p:nvGrpSpPr>
            <p:grpSpPr>
              <a:xfrm>
                <a:off x="457200" y="5484199"/>
                <a:ext cx="7042221" cy="1376438"/>
                <a:chOff x="457200" y="5484199"/>
                <a:chExt cx="7042221" cy="1376438"/>
              </a:xfrm>
            </p:grpSpPr>
            <p:cxnSp>
              <p:nvCxnSpPr>
                <p:cNvPr id="58" name="Straight Arrow Connector 57"/>
                <p:cNvCxnSpPr/>
                <p:nvPr/>
              </p:nvCxnSpPr>
              <p:spPr>
                <a:xfrm>
                  <a:off x="457200" y="6488092"/>
                  <a:ext cx="2179923" cy="3601"/>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pic>
              <p:nvPicPr>
                <p:cNvPr id="60" name="Picture 5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996223" y="5484199"/>
                  <a:ext cx="966641" cy="1141175"/>
                </a:xfrm>
                <a:prstGeom prst="rect">
                  <a:avLst/>
                </a:prstGeom>
              </p:spPr>
            </p:pic>
            <p:sp>
              <p:nvSpPr>
                <p:cNvPr id="61" name="TextBox 60"/>
                <p:cNvSpPr txBox="1"/>
                <p:nvPr/>
              </p:nvSpPr>
              <p:spPr>
                <a:xfrm>
                  <a:off x="2915399" y="6398972"/>
                  <a:ext cx="1168709" cy="461665"/>
                </a:xfrm>
                <a:prstGeom prst="rect">
                  <a:avLst/>
                </a:prstGeom>
                <a:noFill/>
              </p:spPr>
              <p:txBody>
                <a:bodyPr wrap="none" rtlCol="0">
                  <a:spAutoFit/>
                </a:bodyPr>
                <a:lstStyle/>
                <a:p>
                  <a:r>
                    <a:rPr lang="en-US" sz="2400" dirty="0" smtClean="0"/>
                    <a:t>Decrypt</a:t>
                  </a:r>
                  <a:endParaRPr lang="en-US" sz="2400" dirty="0"/>
                </a:p>
              </p:txBody>
            </p:sp>
            <p:cxnSp>
              <p:nvCxnSpPr>
                <p:cNvPr id="62" name="Straight Arrow Connector 61"/>
                <p:cNvCxnSpPr/>
                <p:nvPr/>
              </p:nvCxnSpPr>
              <p:spPr>
                <a:xfrm>
                  <a:off x="4083283" y="6373054"/>
                  <a:ext cx="1346072"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63" name="TextBox 62"/>
                <p:cNvSpPr txBox="1"/>
                <p:nvPr/>
              </p:nvSpPr>
              <p:spPr>
                <a:xfrm>
                  <a:off x="5666868" y="5949360"/>
                  <a:ext cx="1832553" cy="461665"/>
                </a:xfrm>
                <a:prstGeom prst="rect">
                  <a:avLst/>
                </a:prstGeom>
                <a:noFill/>
              </p:spPr>
              <p:txBody>
                <a:bodyPr wrap="none" rtlCol="0">
                  <a:spAutoFit/>
                </a:bodyPr>
                <a:lstStyle/>
                <a:p>
                  <a:r>
                    <a:rPr lang="en-US" sz="2400" dirty="0" smtClean="0"/>
                    <a:t>f( x</a:t>
                  </a:r>
                  <a:r>
                    <a:rPr lang="en-US" sz="2400" baseline="-25000" dirty="0" smtClean="0"/>
                    <a:t>1</a:t>
                  </a:r>
                  <a:r>
                    <a:rPr lang="en-US" sz="2400" dirty="0" smtClean="0"/>
                    <a:t>, x</a:t>
                  </a:r>
                  <a:r>
                    <a:rPr lang="en-US" sz="2400" baseline="-25000" dirty="0" smtClean="0"/>
                    <a:t>2</a:t>
                  </a:r>
                  <a:r>
                    <a:rPr lang="en-US" sz="2400" dirty="0" smtClean="0"/>
                    <a:t>,…,</a:t>
                  </a:r>
                  <a:r>
                    <a:rPr lang="en-US" sz="2400" dirty="0" err="1" smtClean="0"/>
                    <a:t>x</a:t>
                  </a:r>
                  <a:r>
                    <a:rPr lang="en-US" sz="2400" baseline="-25000" dirty="0" err="1" smtClean="0"/>
                    <a:t>n</a:t>
                  </a:r>
                  <a:r>
                    <a:rPr lang="en-US" sz="2400" dirty="0" smtClean="0"/>
                    <a:t> )</a:t>
                  </a:r>
                  <a:endParaRPr lang="en-US" sz="2400" dirty="0"/>
                </a:p>
              </p:txBody>
            </p:sp>
            <p:sp>
              <p:nvSpPr>
                <p:cNvPr id="67" name="Oval 66"/>
                <p:cNvSpPr/>
                <p:nvPr/>
              </p:nvSpPr>
              <p:spPr>
                <a:xfrm>
                  <a:off x="459315" y="5720491"/>
                  <a:ext cx="722749" cy="639217"/>
                </a:xfrm>
                <a:prstGeom prst="ellipse">
                  <a:avLst/>
                </a:prstGeom>
                <a:ln/>
              </p:spPr>
              <p:style>
                <a:lnRef idx="3">
                  <a:schemeClr val="lt1"/>
                </a:lnRef>
                <a:fillRef idx="1">
                  <a:schemeClr val="accent4"/>
                </a:fillRef>
                <a:effectRef idx="1">
                  <a:schemeClr val="accent4"/>
                </a:effectRef>
                <a:fontRef idx="minor">
                  <a:schemeClr val="lt1"/>
                </a:fontRef>
              </p:style>
              <p:txBody>
                <a:bodyPr rtlCol="0" anchor="ctr"/>
                <a:lstStyle/>
                <a:p>
                  <a:pPr algn="ctr"/>
                  <a:endParaRPr lang="en-US" sz="2400" dirty="0"/>
                </a:p>
              </p:txBody>
            </p:sp>
            <p:sp>
              <p:nvSpPr>
                <p:cNvPr id="80" name="TextBox 79"/>
                <p:cNvSpPr txBox="1"/>
                <p:nvPr/>
              </p:nvSpPr>
              <p:spPr>
                <a:xfrm>
                  <a:off x="1226772" y="5891018"/>
                  <a:ext cx="344039" cy="369332"/>
                </a:xfrm>
                <a:prstGeom prst="rect">
                  <a:avLst/>
                </a:prstGeom>
                <a:noFill/>
              </p:spPr>
              <p:txBody>
                <a:bodyPr wrap="none" rtlCol="0">
                  <a:spAutoFit/>
                </a:bodyPr>
                <a:lstStyle/>
                <a:p>
                  <a:r>
                    <a:rPr lang="en-US" dirty="0" smtClean="0"/>
                    <a:t>…</a:t>
                  </a:r>
                  <a:endParaRPr lang="en-US" dirty="0"/>
                </a:p>
              </p:txBody>
            </p:sp>
            <p:sp>
              <p:nvSpPr>
                <p:cNvPr id="82" name="TextBox 81"/>
                <p:cNvSpPr txBox="1"/>
                <p:nvPr/>
              </p:nvSpPr>
              <p:spPr>
                <a:xfrm>
                  <a:off x="518167" y="5768029"/>
                  <a:ext cx="421960" cy="461665"/>
                </a:xfrm>
                <a:prstGeom prst="rect">
                  <a:avLst/>
                </a:prstGeom>
                <a:noFill/>
              </p:spPr>
              <p:txBody>
                <a:bodyPr wrap="none" rtlCol="0">
                  <a:spAutoFit/>
                </a:bodyPr>
                <a:lstStyle/>
                <a:p>
                  <a:r>
                    <a:rPr lang="en-US" sz="2400" dirty="0" smtClean="0">
                      <a:solidFill>
                        <a:srgbClr val="FFFFFF"/>
                      </a:solidFill>
                    </a:rPr>
                    <a:t>x</a:t>
                  </a:r>
                  <a:r>
                    <a:rPr lang="en-US" sz="2400" baseline="-25000" dirty="0" smtClean="0">
                      <a:solidFill>
                        <a:srgbClr val="FFFFFF"/>
                      </a:solidFill>
                    </a:rPr>
                    <a:t>1</a:t>
                  </a:r>
                  <a:endParaRPr lang="en-US" sz="2400" dirty="0">
                    <a:solidFill>
                      <a:srgbClr val="FFFFFF"/>
                    </a:solidFill>
                  </a:endParaRPr>
                </a:p>
              </p:txBody>
            </p:sp>
            <p:sp>
              <p:nvSpPr>
                <p:cNvPr id="83" name="TextBox 82"/>
                <p:cNvSpPr txBox="1"/>
                <p:nvPr/>
              </p:nvSpPr>
              <p:spPr>
                <a:xfrm>
                  <a:off x="1653252" y="5720705"/>
                  <a:ext cx="425768" cy="461665"/>
                </a:xfrm>
                <a:prstGeom prst="rect">
                  <a:avLst/>
                </a:prstGeom>
                <a:noFill/>
              </p:spPr>
              <p:txBody>
                <a:bodyPr wrap="none" rtlCol="0">
                  <a:spAutoFit/>
                </a:bodyPr>
                <a:lstStyle/>
                <a:p>
                  <a:r>
                    <a:rPr lang="en-US" sz="2400" dirty="0" err="1" smtClean="0">
                      <a:solidFill>
                        <a:srgbClr val="FFFFFF"/>
                      </a:solidFill>
                    </a:rPr>
                    <a:t>x</a:t>
                  </a:r>
                  <a:r>
                    <a:rPr lang="en-US" sz="2400" baseline="-25000" dirty="0" err="1" smtClean="0">
                      <a:solidFill>
                        <a:srgbClr val="FFFFFF"/>
                      </a:solidFill>
                    </a:rPr>
                    <a:t>n</a:t>
                  </a:r>
                  <a:endParaRPr lang="en-US" sz="2400" dirty="0">
                    <a:solidFill>
                      <a:srgbClr val="FFFFFF"/>
                    </a:solidFill>
                  </a:endParaRPr>
                </a:p>
              </p:txBody>
            </p:sp>
          </p:grpSp>
        </p:grpSp>
        <p:pic>
          <p:nvPicPr>
            <p:cNvPr id="72" name="Picture 7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16200000">
              <a:off x="2468372" y="5687076"/>
              <a:ext cx="386193" cy="379736"/>
            </a:xfrm>
            <a:prstGeom prst="rect">
              <a:avLst/>
            </a:prstGeom>
          </p:spPr>
        </p:pic>
        <p:sp>
          <p:nvSpPr>
            <p:cNvPr id="74" name="TextBox 73"/>
            <p:cNvSpPr txBox="1"/>
            <p:nvPr/>
          </p:nvSpPr>
          <p:spPr>
            <a:xfrm>
              <a:off x="2507902" y="5915940"/>
              <a:ext cx="343435" cy="461665"/>
            </a:xfrm>
            <a:prstGeom prst="rect">
              <a:avLst/>
            </a:prstGeom>
            <a:noFill/>
          </p:spPr>
          <p:txBody>
            <a:bodyPr wrap="square" rtlCol="0">
              <a:spAutoFit/>
            </a:bodyPr>
            <a:lstStyle/>
            <a:p>
              <a:r>
                <a:rPr lang="en-US" sz="2400" dirty="0" smtClean="0"/>
                <a:t>f</a:t>
              </a:r>
              <a:endParaRPr lang="en-US" sz="2400" dirty="0"/>
            </a:p>
          </p:txBody>
        </p:sp>
      </p:grpSp>
      <p:cxnSp>
        <p:nvCxnSpPr>
          <p:cNvPr id="31" name="Straight Connector 30"/>
          <p:cNvCxnSpPr/>
          <p:nvPr/>
        </p:nvCxnSpPr>
        <p:spPr>
          <a:xfrm>
            <a:off x="2687005" y="828077"/>
            <a:ext cx="235157" cy="303310"/>
          </a:xfrm>
          <a:prstGeom prst="line">
            <a:avLst/>
          </a:prstGeom>
          <a:ln w="38100" cmpd="sng">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663542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 name="TextBox 53"/>
          <p:cNvSpPr txBox="1"/>
          <p:nvPr/>
        </p:nvSpPr>
        <p:spPr>
          <a:xfrm>
            <a:off x="4964039" y="4915900"/>
            <a:ext cx="1114358" cy="461665"/>
          </a:xfrm>
          <a:prstGeom prst="rect">
            <a:avLst/>
          </a:prstGeom>
          <a:noFill/>
        </p:spPr>
        <p:txBody>
          <a:bodyPr wrap="none" rtlCol="0">
            <a:spAutoFit/>
          </a:bodyPr>
          <a:lstStyle/>
          <a:p>
            <a:pPr algn="ctr"/>
            <a:r>
              <a:rPr lang="en-US" sz="2400" dirty="0"/>
              <a:t>y</a:t>
            </a:r>
            <a:r>
              <a:rPr lang="en-US" sz="2400" baseline="30000" dirty="0"/>
              <a:t>1</a:t>
            </a:r>
            <a:r>
              <a:rPr lang="en-US" sz="2400" baseline="-25000" dirty="0"/>
              <a:t>1</a:t>
            </a:r>
            <a:r>
              <a:rPr lang="en-US" sz="2400" dirty="0"/>
              <a:t>,.,</a:t>
            </a:r>
            <a:r>
              <a:rPr lang="en-US" sz="2400" dirty="0" smtClean="0"/>
              <a:t>y</a:t>
            </a:r>
            <a:r>
              <a:rPr lang="en-US" sz="2400" baseline="30000" dirty="0" smtClean="0"/>
              <a:t>q</a:t>
            </a:r>
            <a:r>
              <a:rPr lang="en-US" sz="2400" baseline="-25000" dirty="0"/>
              <a:t>1</a:t>
            </a:r>
            <a:endParaRPr lang="en-US" sz="2400" baseline="30000" dirty="0"/>
          </a:p>
        </p:txBody>
      </p:sp>
      <p:cxnSp>
        <p:nvCxnSpPr>
          <p:cNvPr id="11" name="Straight Arrow Connector 10"/>
          <p:cNvCxnSpPr/>
          <p:nvPr/>
        </p:nvCxnSpPr>
        <p:spPr>
          <a:xfrm flipV="1">
            <a:off x="1053064" y="3268748"/>
            <a:ext cx="538814" cy="732022"/>
          </a:xfrm>
          <a:prstGeom prst="straightConnector1">
            <a:avLst/>
          </a:prstGeom>
          <a:ln>
            <a:tailEnd type="triangle"/>
          </a:ln>
          <a:effectLst/>
        </p:spPr>
        <p:style>
          <a:lnRef idx="2">
            <a:schemeClr val="dk1"/>
          </a:lnRef>
          <a:fillRef idx="0">
            <a:schemeClr val="dk1"/>
          </a:fillRef>
          <a:effectRef idx="1">
            <a:schemeClr val="dk1"/>
          </a:effectRef>
          <a:fontRef idx="minor">
            <a:schemeClr val="tx1"/>
          </a:fontRef>
        </p:style>
      </p:cxnSp>
      <p:cxnSp>
        <p:nvCxnSpPr>
          <p:cNvPr id="13" name="Straight Arrow Connector 12"/>
          <p:cNvCxnSpPr/>
          <p:nvPr/>
        </p:nvCxnSpPr>
        <p:spPr>
          <a:xfrm flipH="1" flipV="1">
            <a:off x="2342734" y="3268747"/>
            <a:ext cx="614722" cy="781606"/>
          </a:xfrm>
          <a:prstGeom prst="straightConnector1">
            <a:avLst/>
          </a:prstGeom>
          <a:ln>
            <a:tailEnd type="triangle"/>
          </a:ln>
          <a:effectLst/>
        </p:spPr>
        <p:style>
          <a:lnRef idx="2">
            <a:schemeClr val="dk1"/>
          </a:lnRef>
          <a:fillRef idx="0">
            <a:schemeClr val="dk1"/>
          </a:fillRef>
          <a:effectRef idx="1">
            <a:schemeClr val="dk1"/>
          </a:effectRef>
          <a:fontRef idx="minor">
            <a:schemeClr val="tx1"/>
          </a:fontRef>
        </p:style>
      </p:cxnSp>
      <p:cxnSp>
        <p:nvCxnSpPr>
          <p:cNvPr id="43" name="Straight Connector 42"/>
          <p:cNvCxnSpPr/>
          <p:nvPr/>
        </p:nvCxnSpPr>
        <p:spPr>
          <a:xfrm>
            <a:off x="4648200" y="2080989"/>
            <a:ext cx="0" cy="3204243"/>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cxnSp>
        <p:nvCxnSpPr>
          <p:cNvPr id="23" name="Straight Arrow Connector 22"/>
          <p:cNvCxnSpPr/>
          <p:nvPr/>
        </p:nvCxnSpPr>
        <p:spPr>
          <a:xfrm flipV="1">
            <a:off x="5691498" y="3268748"/>
            <a:ext cx="492883" cy="727399"/>
          </a:xfrm>
          <a:prstGeom prst="straightConnector1">
            <a:avLst/>
          </a:prstGeom>
          <a:ln>
            <a:tailEnd type="triangle"/>
          </a:ln>
          <a:effectLst/>
        </p:spPr>
        <p:style>
          <a:lnRef idx="2">
            <a:schemeClr val="dk1"/>
          </a:lnRef>
          <a:fillRef idx="0">
            <a:schemeClr val="dk1"/>
          </a:fillRef>
          <a:effectRef idx="1">
            <a:schemeClr val="dk1"/>
          </a:effectRef>
          <a:fontRef idx="minor">
            <a:schemeClr val="tx1"/>
          </a:fontRef>
        </p:style>
      </p:cxnSp>
      <p:cxnSp>
        <p:nvCxnSpPr>
          <p:cNvPr id="24" name="Straight Arrow Connector 23"/>
          <p:cNvCxnSpPr/>
          <p:nvPr/>
        </p:nvCxnSpPr>
        <p:spPr>
          <a:xfrm flipH="1" flipV="1">
            <a:off x="6889518" y="3268747"/>
            <a:ext cx="520410" cy="672621"/>
          </a:xfrm>
          <a:prstGeom prst="straightConnector1">
            <a:avLst/>
          </a:prstGeom>
          <a:ln>
            <a:tailEnd type="triangle"/>
          </a:ln>
          <a:effectLst/>
        </p:spPr>
        <p:style>
          <a:lnRef idx="2">
            <a:schemeClr val="dk1"/>
          </a:lnRef>
          <a:fillRef idx="0">
            <a:schemeClr val="dk1"/>
          </a:fillRef>
          <a:effectRef idx="1">
            <a:schemeClr val="dk1"/>
          </a:effectRef>
          <a:fontRef idx="minor">
            <a:schemeClr val="tx1"/>
          </a:fontRef>
        </p:style>
      </p:cxnSp>
      <p:sp>
        <p:nvSpPr>
          <p:cNvPr id="51" name="Rounded Rectangle 50"/>
          <p:cNvSpPr/>
          <p:nvPr/>
        </p:nvSpPr>
        <p:spPr>
          <a:xfrm>
            <a:off x="912748" y="5259946"/>
            <a:ext cx="7586217" cy="1086913"/>
          </a:xfrm>
          <a:prstGeom prst="round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smtClean="0">
                <a:solidFill>
                  <a:schemeClr val="bg1"/>
                </a:solidFill>
              </a:rPr>
              <a:t>If f(</a:t>
            </a:r>
            <a:r>
              <a:rPr lang="en-US" sz="2400" dirty="0" smtClean="0"/>
              <a:t>x</a:t>
            </a:r>
            <a:r>
              <a:rPr lang="en-US" sz="2400" baseline="30000" dirty="0" smtClean="0"/>
              <a:t>i</a:t>
            </a:r>
            <a:r>
              <a:rPr lang="en-US" sz="2400" baseline="-25000" dirty="0"/>
              <a:t>1</a:t>
            </a:r>
            <a:r>
              <a:rPr lang="en-US" sz="2400" dirty="0" smtClean="0">
                <a:solidFill>
                  <a:schemeClr val="bg1"/>
                </a:solidFill>
              </a:rPr>
              <a:t>,</a:t>
            </a:r>
            <a:r>
              <a:rPr lang="en-US" sz="2400" dirty="0" smtClean="0"/>
              <a:t> x</a:t>
            </a:r>
            <a:r>
              <a:rPr lang="en-US" sz="2400" baseline="30000" dirty="0" smtClean="0"/>
              <a:t>j</a:t>
            </a:r>
            <a:r>
              <a:rPr lang="en-US" sz="2400" baseline="-25000" dirty="0"/>
              <a:t>2</a:t>
            </a:r>
            <a:r>
              <a:rPr lang="en-US" sz="2400" dirty="0" smtClean="0">
                <a:solidFill>
                  <a:schemeClr val="bg1"/>
                </a:solidFill>
              </a:rPr>
              <a:t>) = f(</a:t>
            </a:r>
            <a:r>
              <a:rPr lang="en-US" sz="2400" dirty="0" smtClean="0"/>
              <a:t>y</a:t>
            </a:r>
            <a:r>
              <a:rPr lang="en-US" sz="2400" baseline="30000" dirty="0" smtClean="0"/>
              <a:t>i</a:t>
            </a:r>
            <a:r>
              <a:rPr lang="en-US" sz="2400" baseline="-25000" dirty="0"/>
              <a:t>1</a:t>
            </a:r>
            <a:r>
              <a:rPr lang="en-US" sz="2400" dirty="0" smtClean="0">
                <a:solidFill>
                  <a:schemeClr val="bg1"/>
                </a:solidFill>
              </a:rPr>
              <a:t>,</a:t>
            </a:r>
            <a:r>
              <a:rPr lang="en-US" sz="2400" dirty="0" smtClean="0"/>
              <a:t> y</a:t>
            </a:r>
            <a:r>
              <a:rPr lang="en-US" sz="2400" baseline="30000" dirty="0" smtClean="0"/>
              <a:t>j</a:t>
            </a:r>
            <a:r>
              <a:rPr lang="en-US" sz="2400" baseline="-25000" dirty="0"/>
              <a:t>2</a:t>
            </a:r>
            <a:r>
              <a:rPr lang="en-US" sz="2400" dirty="0" smtClean="0">
                <a:solidFill>
                  <a:schemeClr val="bg1"/>
                </a:solidFill>
              </a:rPr>
              <a:t>), for all </a:t>
            </a:r>
            <a:r>
              <a:rPr lang="en-US" sz="2400" dirty="0" err="1">
                <a:solidFill>
                  <a:schemeClr val="bg1"/>
                </a:solidFill>
              </a:rPr>
              <a:t>i</a:t>
            </a:r>
            <a:r>
              <a:rPr lang="en-US" sz="2400" dirty="0" err="1" smtClean="0">
                <a:solidFill>
                  <a:schemeClr val="bg1"/>
                </a:solidFill>
              </a:rPr>
              <a:t>,j</a:t>
            </a:r>
            <a:endParaRPr lang="en-US" sz="2400" dirty="0" smtClean="0">
              <a:solidFill>
                <a:schemeClr val="bg1"/>
              </a:solidFill>
            </a:endParaRPr>
          </a:p>
          <a:p>
            <a:pPr algn="ctr"/>
            <a:r>
              <a:rPr lang="en-US" sz="2400" dirty="0">
                <a:solidFill>
                  <a:schemeClr val="bg1"/>
                </a:solidFill>
              </a:rPr>
              <a:t>t</a:t>
            </a:r>
            <a:r>
              <a:rPr lang="en-US" sz="2400" dirty="0" smtClean="0">
                <a:solidFill>
                  <a:schemeClr val="bg1"/>
                </a:solidFill>
              </a:rPr>
              <a:t>hen adv cannot distinguish between left and right worlds </a:t>
            </a:r>
            <a:endParaRPr lang="en-US" sz="2400" dirty="0">
              <a:solidFill>
                <a:schemeClr val="bg1"/>
              </a:solidFill>
            </a:endParaRPr>
          </a:p>
        </p:txBody>
      </p:sp>
      <p:pic>
        <p:nvPicPr>
          <p:cNvPr id="56" name="Picture 2" descr="C:\Users\elette\AppData\Local\Microsoft\Windows\Temporary Internet Files\Content.IE5\ZP3ZWNWF\MC900434865[1].pn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89465" y="4130610"/>
            <a:ext cx="613130" cy="613130"/>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2" descr="C:\Users\elette\AppData\Local\Microsoft\Windows\Temporary Internet Files\Content.IE5\ZP3ZWNWF\MC900434865[1].pn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696501" y="4130997"/>
            <a:ext cx="613130" cy="613130"/>
          </a:xfrm>
          <a:prstGeom prst="rect">
            <a:avLst/>
          </a:prstGeom>
          <a:noFill/>
          <a:extLst>
            <a:ext uri="{909E8E84-426E-40dd-AFC4-6F175D3DCCD1}">
              <a14:hiddenFill xmlns:a14="http://schemas.microsoft.com/office/drawing/2010/main">
                <a:solidFill>
                  <a:srgbClr val="FFFFFF"/>
                </a:solidFill>
              </a14:hiddenFill>
            </a:ext>
          </a:extLst>
        </p:spPr>
      </p:pic>
      <p:pic>
        <p:nvPicPr>
          <p:cNvPr id="58" name="Picture 2" descr="C:\Users\elette\AppData\Local\Microsoft\Windows\Temporary Internet Files\Content.IE5\ZP3ZWNWF\MC900434865[1].pn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092878" y="4136126"/>
            <a:ext cx="613130" cy="613130"/>
          </a:xfrm>
          <a:prstGeom prst="rect">
            <a:avLst/>
          </a:prstGeom>
          <a:noFill/>
          <a:extLst>
            <a:ext uri="{909E8E84-426E-40dd-AFC4-6F175D3DCCD1}">
              <a14:hiddenFill xmlns:a14="http://schemas.microsoft.com/office/drawing/2010/main">
                <a:solidFill>
                  <a:srgbClr val="FFFFFF"/>
                </a:solidFill>
              </a14:hiddenFill>
            </a:ext>
          </a:extLst>
        </p:spPr>
      </p:pic>
      <p:pic>
        <p:nvPicPr>
          <p:cNvPr id="59" name="Picture 2" descr="C:\Users\elette\AppData\Local\Microsoft\Windows\Temporary Internet Files\Content.IE5\ZP3ZWNWF\MC900434865[1].pn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299914" y="4136513"/>
            <a:ext cx="613130" cy="613130"/>
          </a:xfrm>
          <a:prstGeom prst="rect">
            <a:avLst/>
          </a:prstGeom>
          <a:noFill/>
          <a:extLst>
            <a:ext uri="{909E8E84-426E-40dd-AFC4-6F175D3DCCD1}">
              <a14:hiddenFill xmlns:a14="http://schemas.microsoft.com/office/drawing/2010/main">
                <a:solidFill>
                  <a:srgbClr val="FFFFFF"/>
                </a:solidFill>
              </a14:hiddenFill>
            </a:ext>
          </a:extLst>
        </p:spPr>
      </p:pic>
      <p:pic>
        <p:nvPicPr>
          <p:cNvPr id="63" name="Picture 6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85839" y="2402615"/>
            <a:ext cx="1068796" cy="837772"/>
          </a:xfrm>
          <a:prstGeom prst="rect">
            <a:avLst/>
          </a:prstGeom>
        </p:spPr>
      </p:pic>
      <p:pic>
        <p:nvPicPr>
          <p:cNvPr id="67" name="Picture 6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94402" y="2430348"/>
            <a:ext cx="1068796" cy="837772"/>
          </a:xfrm>
          <a:prstGeom prst="rect">
            <a:avLst/>
          </a:prstGeom>
        </p:spPr>
      </p:pic>
      <p:sp>
        <p:nvSpPr>
          <p:cNvPr id="68" name="Oval 67"/>
          <p:cNvSpPr/>
          <p:nvPr/>
        </p:nvSpPr>
        <p:spPr>
          <a:xfrm>
            <a:off x="2663476" y="3122619"/>
            <a:ext cx="1463653" cy="715682"/>
          </a:xfrm>
          <a:prstGeom prst="ellipse">
            <a:avLst/>
          </a:prstGeom>
          <a:ln/>
        </p:spPr>
        <p:style>
          <a:lnRef idx="3">
            <a:schemeClr val="lt1"/>
          </a:lnRef>
          <a:fillRef idx="1">
            <a:schemeClr val="accent4"/>
          </a:fillRef>
          <a:effectRef idx="1">
            <a:schemeClr val="accent4"/>
          </a:effectRef>
          <a:fontRef idx="minor">
            <a:schemeClr val="lt1"/>
          </a:fontRef>
        </p:style>
        <p:txBody>
          <a:bodyPr rtlCol="0" anchor="ctr"/>
          <a:lstStyle/>
          <a:p>
            <a:pPr algn="ctr"/>
            <a:r>
              <a:rPr lang="en-US" sz="2000" b="0" dirty="0" smtClean="0"/>
              <a:t>x</a:t>
            </a:r>
            <a:r>
              <a:rPr lang="en-US" sz="2000" baseline="30000" dirty="0" smtClean="0"/>
              <a:t>1</a:t>
            </a:r>
            <a:r>
              <a:rPr lang="en-US" sz="2000" baseline="-25000" dirty="0"/>
              <a:t>2</a:t>
            </a:r>
            <a:r>
              <a:rPr lang="en-US" sz="2000" b="0" dirty="0" smtClean="0"/>
              <a:t>,.</a:t>
            </a:r>
            <a:r>
              <a:rPr lang="en-US" sz="2000" dirty="0" smtClean="0"/>
              <a:t>,x</a:t>
            </a:r>
            <a:r>
              <a:rPr lang="en-US" sz="2000" baseline="30000" dirty="0" smtClean="0"/>
              <a:t>q</a:t>
            </a:r>
            <a:r>
              <a:rPr lang="en-US" sz="2000" baseline="-25000" dirty="0"/>
              <a:t>2</a:t>
            </a:r>
            <a:endParaRPr lang="en-US" sz="2000" baseline="30000" dirty="0"/>
          </a:p>
          <a:p>
            <a:pPr algn="ctr"/>
            <a:endParaRPr lang="en-US" sz="1400" b="1" dirty="0">
              <a:solidFill>
                <a:schemeClr val="bg1">
                  <a:lumMod val="85000"/>
                </a:schemeClr>
              </a:solidFill>
            </a:endParaRPr>
          </a:p>
        </p:txBody>
      </p:sp>
      <p:grpSp>
        <p:nvGrpSpPr>
          <p:cNvPr id="9" name="Group 8"/>
          <p:cNvGrpSpPr/>
          <p:nvPr/>
        </p:nvGrpSpPr>
        <p:grpSpPr>
          <a:xfrm>
            <a:off x="912748" y="1605361"/>
            <a:ext cx="7466887" cy="542070"/>
            <a:chOff x="912748" y="1605361"/>
            <a:chExt cx="7466887" cy="542070"/>
          </a:xfrm>
        </p:grpSpPr>
        <p:sp>
          <p:nvSpPr>
            <p:cNvPr id="46" name="Rectangle 45"/>
            <p:cNvSpPr/>
            <p:nvPr/>
          </p:nvSpPr>
          <p:spPr>
            <a:xfrm>
              <a:off x="912749" y="1605361"/>
              <a:ext cx="2651760" cy="542070"/>
            </a:xfrm>
            <a:prstGeom prst="rect">
              <a:avLst/>
            </a:prstGeom>
            <a:noFill/>
            <a:ln w="28575">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Rectangle 47"/>
            <p:cNvSpPr/>
            <p:nvPr/>
          </p:nvSpPr>
          <p:spPr>
            <a:xfrm>
              <a:off x="5403591" y="1605361"/>
              <a:ext cx="2651760" cy="542070"/>
            </a:xfrm>
            <a:prstGeom prst="rect">
              <a:avLst/>
            </a:prstGeom>
            <a:noFill/>
            <a:ln w="28575">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912748" y="1634896"/>
              <a:ext cx="2939591" cy="461665"/>
            </a:xfrm>
            <a:prstGeom prst="rect">
              <a:avLst/>
            </a:prstGeom>
            <a:noFill/>
          </p:spPr>
          <p:txBody>
            <a:bodyPr wrap="square" rtlCol="0">
              <a:spAutoFit/>
            </a:bodyPr>
            <a:lstStyle/>
            <a:p>
              <a:r>
                <a:rPr lang="en-US" sz="2400" dirty="0" smtClean="0"/>
                <a:t>Learns f(x</a:t>
              </a:r>
              <a:r>
                <a:rPr lang="en-US" sz="2400" baseline="30000" dirty="0"/>
                <a:t>i</a:t>
              </a:r>
              <a:r>
                <a:rPr lang="en-US" sz="2400" baseline="-25000" dirty="0" smtClean="0"/>
                <a:t>1</a:t>
              </a:r>
              <a:r>
                <a:rPr lang="en-US" sz="2400" dirty="0" smtClean="0"/>
                <a:t>,x</a:t>
              </a:r>
              <a:r>
                <a:rPr lang="en-US" sz="2400" baseline="30000" dirty="0" smtClean="0"/>
                <a:t>j</a:t>
              </a:r>
              <a:r>
                <a:rPr lang="en-US" sz="2400" baseline="-25000" dirty="0"/>
                <a:t>2</a:t>
              </a:r>
              <a:r>
                <a:rPr lang="en-US" sz="2400" dirty="0" smtClean="0"/>
                <a:t>),</a:t>
              </a:r>
              <a:r>
                <a:rPr lang="en-US" sz="2400" dirty="0" err="1" smtClean="0"/>
                <a:t>i,j</a:t>
              </a:r>
              <a:r>
                <a:rPr lang="en-US" sz="2400" dirty="0" smtClean="0"/>
                <a:t> &lt;=q </a:t>
              </a:r>
              <a:endParaRPr lang="en-US" sz="2400" dirty="0"/>
            </a:p>
          </p:txBody>
        </p:sp>
        <p:sp>
          <p:nvSpPr>
            <p:cNvPr id="52" name="TextBox 51"/>
            <p:cNvSpPr txBox="1"/>
            <p:nvPr/>
          </p:nvSpPr>
          <p:spPr>
            <a:xfrm>
              <a:off x="5403590" y="1651401"/>
              <a:ext cx="2976045" cy="461665"/>
            </a:xfrm>
            <a:prstGeom prst="rect">
              <a:avLst/>
            </a:prstGeom>
            <a:noFill/>
          </p:spPr>
          <p:txBody>
            <a:bodyPr wrap="square" rtlCol="0">
              <a:spAutoFit/>
            </a:bodyPr>
            <a:lstStyle/>
            <a:p>
              <a:r>
                <a:rPr lang="en-US" sz="2400" dirty="0" smtClean="0"/>
                <a:t>Learns f(y</a:t>
              </a:r>
              <a:r>
                <a:rPr lang="en-US" sz="2400" baseline="30000" dirty="0" smtClean="0"/>
                <a:t>i</a:t>
              </a:r>
              <a:r>
                <a:rPr lang="en-US" sz="2400" baseline="-25000" dirty="0"/>
                <a:t>1</a:t>
              </a:r>
              <a:r>
                <a:rPr lang="en-US" sz="2400" dirty="0" smtClean="0"/>
                <a:t>,y</a:t>
              </a:r>
              <a:r>
                <a:rPr lang="en-US" sz="2400" baseline="30000" dirty="0" smtClean="0"/>
                <a:t>j</a:t>
              </a:r>
              <a:r>
                <a:rPr lang="en-US" sz="2400" baseline="-25000" dirty="0"/>
                <a:t>2</a:t>
              </a:r>
              <a:r>
                <a:rPr lang="en-US" sz="2400" dirty="0" smtClean="0"/>
                <a:t>),</a:t>
              </a:r>
              <a:r>
                <a:rPr lang="en-US" sz="2400" dirty="0" err="1" smtClean="0"/>
                <a:t>i,j</a:t>
              </a:r>
              <a:r>
                <a:rPr lang="en-US" sz="2400" dirty="0" smtClean="0"/>
                <a:t>&lt;=q</a:t>
              </a:r>
              <a:endParaRPr lang="en-US" sz="2400" dirty="0"/>
            </a:p>
          </p:txBody>
        </p:sp>
      </p:grpSp>
      <p:sp>
        <p:nvSpPr>
          <p:cNvPr id="5" name="TextBox 4"/>
          <p:cNvSpPr txBox="1"/>
          <p:nvPr/>
        </p:nvSpPr>
        <p:spPr>
          <a:xfrm>
            <a:off x="165473" y="4837006"/>
            <a:ext cx="1102335" cy="461665"/>
          </a:xfrm>
          <a:prstGeom prst="rect">
            <a:avLst/>
          </a:prstGeom>
          <a:noFill/>
        </p:spPr>
        <p:txBody>
          <a:bodyPr wrap="none" rtlCol="0">
            <a:spAutoFit/>
          </a:bodyPr>
          <a:lstStyle/>
          <a:p>
            <a:pPr algn="ctr"/>
            <a:r>
              <a:rPr lang="en-US" sz="2400" dirty="0"/>
              <a:t>x</a:t>
            </a:r>
            <a:r>
              <a:rPr lang="en-US" sz="2400" baseline="30000" dirty="0"/>
              <a:t>1</a:t>
            </a:r>
            <a:r>
              <a:rPr lang="en-US" sz="2400" baseline="-25000" dirty="0"/>
              <a:t>1</a:t>
            </a:r>
            <a:r>
              <a:rPr lang="en-US" sz="2400" dirty="0"/>
              <a:t>,.,</a:t>
            </a:r>
            <a:r>
              <a:rPr lang="en-US" sz="2400" dirty="0" smtClean="0"/>
              <a:t>x</a:t>
            </a:r>
            <a:r>
              <a:rPr lang="en-US" sz="2400" baseline="30000" dirty="0" smtClean="0"/>
              <a:t>q</a:t>
            </a:r>
            <a:r>
              <a:rPr lang="en-US" sz="2400" baseline="-25000" dirty="0"/>
              <a:t>1</a:t>
            </a:r>
            <a:endParaRPr lang="en-US" sz="2400" baseline="30000" dirty="0"/>
          </a:p>
        </p:txBody>
      </p:sp>
      <p:sp>
        <p:nvSpPr>
          <p:cNvPr id="53" name="TextBox 52"/>
          <p:cNvSpPr txBox="1"/>
          <p:nvPr/>
        </p:nvSpPr>
        <p:spPr>
          <a:xfrm>
            <a:off x="2465071" y="4837006"/>
            <a:ext cx="1102335" cy="461665"/>
          </a:xfrm>
          <a:prstGeom prst="rect">
            <a:avLst/>
          </a:prstGeom>
          <a:noFill/>
        </p:spPr>
        <p:txBody>
          <a:bodyPr wrap="none" rtlCol="0">
            <a:spAutoFit/>
          </a:bodyPr>
          <a:lstStyle/>
          <a:p>
            <a:pPr algn="ctr"/>
            <a:r>
              <a:rPr lang="en-US" sz="2400" dirty="0" smtClean="0"/>
              <a:t>x</a:t>
            </a:r>
            <a:r>
              <a:rPr lang="en-US" sz="2400" baseline="30000" dirty="0"/>
              <a:t>1</a:t>
            </a:r>
            <a:r>
              <a:rPr lang="en-US" sz="2400" baseline="-25000" dirty="0" smtClean="0"/>
              <a:t>2</a:t>
            </a:r>
            <a:r>
              <a:rPr lang="en-US" sz="2400" dirty="0" smtClean="0"/>
              <a:t>,</a:t>
            </a:r>
            <a:r>
              <a:rPr lang="en-US" sz="2400" dirty="0"/>
              <a:t>.,</a:t>
            </a:r>
            <a:r>
              <a:rPr lang="en-US" sz="2400" dirty="0" smtClean="0"/>
              <a:t>x</a:t>
            </a:r>
            <a:r>
              <a:rPr lang="en-US" sz="2400" baseline="30000" dirty="0"/>
              <a:t>q</a:t>
            </a:r>
            <a:r>
              <a:rPr lang="en-US" sz="2400" baseline="-25000" dirty="0" smtClean="0"/>
              <a:t>2</a:t>
            </a:r>
            <a:endParaRPr lang="en-US" sz="2400" baseline="30000" dirty="0"/>
          </a:p>
        </p:txBody>
      </p:sp>
      <p:sp>
        <p:nvSpPr>
          <p:cNvPr id="55" name="TextBox 54"/>
          <p:cNvSpPr txBox="1"/>
          <p:nvPr/>
        </p:nvSpPr>
        <p:spPr>
          <a:xfrm>
            <a:off x="7012304" y="4876800"/>
            <a:ext cx="1110550" cy="461665"/>
          </a:xfrm>
          <a:prstGeom prst="rect">
            <a:avLst/>
          </a:prstGeom>
          <a:noFill/>
        </p:spPr>
        <p:txBody>
          <a:bodyPr wrap="none" rtlCol="0">
            <a:spAutoFit/>
          </a:bodyPr>
          <a:lstStyle/>
          <a:p>
            <a:pPr algn="ctr"/>
            <a:r>
              <a:rPr lang="en-US" sz="2400" dirty="0" smtClean="0"/>
              <a:t>y</a:t>
            </a:r>
            <a:r>
              <a:rPr lang="en-US" sz="2400" baseline="30000" dirty="0" smtClean="0"/>
              <a:t>1</a:t>
            </a:r>
            <a:r>
              <a:rPr lang="en-US" sz="2400" baseline="-25000" dirty="0"/>
              <a:t>2</a:t>
            </a:r>
            <a:r>
              <a:rPr lang="en-US" sz="2400" dirty="0" smtClean="0"/>
              <a:t>,</a:t>
            </a:r>
            <a:r>
              <a:rPr lang="en-US" sz="2400" dirty="0"/>
              <a:t>.,</a:t>
            </a:r>
            <a:r>
              <a:rPr lang="en-US" sz="2400" dirty="0" smtClean="0"/>
              <a:t>y</a:t>
            </a:r>
            <a:r>
              <a:rPr lang="en-US" sz="2400" baseline="30000" dirty="0"/>
              <a:t>1</a:t>
            </a:r>
            <a:r>
              <a:rPr lang="en-US" sz="2400" baseline="-25000" dirty="0" smtClean="0"/>
              <a:t>2</a:t>
            </a:r>
            <a:endParaRPr lang="en-US" sz="2400" baseline="30000" dirty="0"/>
          </a:p>
        </p:txBody>
      </p:sp>
      <p:sp>
        <p:nvSpPr>
          <p:cNvPr id="22" name="Title 1"/>
          <p:cNvSpPr>
            <a:spLocks noGrp="1"/>
          </p:cNvSpPr>
          <p:nvPr>
            <p:ph type="title"/>
          </p:nvPr>
        </p:nvSpPr>
        <p:spPr>
          <a:xfrm>
            <a:off x="0" y="0"/>
            <a:ext cx="9144000" cy="1131570"/>
          </a:xfrm>
        </p:spPr>
        <p:txBody>
          <a:bodyPr>
            <a:noAutofit/>
          </a:bodyPr>
          <a:lstStyle/>
          <a:p>
            <a:r>
              <a:rPr lang="en-US" sz="4000" dirty="0" smtClean="0">
                <a:solidFill>
                  <a:srgbClr val="000000"/>
                </a:solidFill>
              </a:rPr>
              <a:t>Security Definition </a:t>
            </a:r>
            <a:r>
              <a:rPr lang="en-US" sz="4400" dirty="0" smtClean="0">
                <a:solidFill>
                  <a:srgbClr val="C00000"/>
                </a:solidFill>
              </a:rPr>
              <a:t/>
            </a:r>
            <a:br>
              <a:rPr lang="en-US" sz="4400" dirty="0" smtClean="0">
                <a:solidFill>
                  <a:srgbClr val="C00000"/>
                </a:solidFill>
              </a:rPr>
            </a:br>
            <a:endParaRPr lang="en-US" sz="2000" i="1" dirty="0">
              <a:solidFill>
                <a:srgbClr val="000000"/>
              </a:solidFill>
              <a:effectLst/>
            </a:endParaRPr>
          </a:p>
        </p:txBody>
      </p:sp>
      <p:pic>
        <p:nvPicPr>
          <p:cNvPr id="47" name="Picture 4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65631" y="2402615"/>
            <a:ext cx="1061497" cy="576537"/>
          </a:xfrm>
          <a:prstGeom prst="rect">
            <a:avLst/>
          </a:prstGeom>
        </p:spPr>
      </p:pic>
      <p:sp>
        <p:nvSpPr>
          <p:cNvPr id="49" name="TextBox 48"/>
          <p:cNvSpPr txBox="1"/>
          <p:nvPr/>
        </p:nvSpPr>
        <p:spPr>
          <a:xfrm>
            <a:off x="3020983" y="2493870"/>
            <a:ext cx="343435" cy="461665"/>
          </a:xfrm>
          <a:prstGeom prst="rect">
            <a:avLst/>
          </a:prstGeom>
          <a:noFill/>
        </p:spPr>
        <p:txBody>
          <a:bodyPr wrap="square" rtlCol="0">
            <a:spAutoFit/>
          </a:bodyPr>
          <a:lstStyle/>
          <a:p>
            <a:r>
              <a:rPr lang="en-US" sz="2400" dirty="0" smtClean="0"/>
              <a:t>f</a:t>
            </a:r>
            <a:endParaRPr lang="en-US" sz="2400" dirty="0"/>
          </a:p>
        </p:txBody>
      </p:sp>
      <p:pic>
        <p:nvPicPr>
          <p:cNvPr id="50" name="Picture 4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45856" y="2368628"/>
            <a:ext cx="1044686" cy="739498"/>
          </a:xfrm>
          <a:prstGeom prst="rect">
            <a:avLst/>
          </a:prstGeom>
        </p:spPr>
      </p:pic>
      <p:sp>
        <p:nvSpPr>
          <p:cNvPr id="72" name="TextBox 71"/>
          <p:cNvSpPr txBox="1"/>
          <p:nvPr/>
        </p:nvSpPr>
        <p:spPr>
          <a:xfrm>
            <a:off x="7457038" y="2402615"/>
            <a:ext cx="343435" cy="461665"/>
          </a:xfrm>
          <a:prstGeom prst="rect">
            <a:avLst/>
          </a:prstGeom>
          <a:noFill/>
        </p:spPr>
        <p:txBody>
          <a:bodyPr wrap="square" rtlCol="0">
            <a:spAutoFit/>
          </a:bodyPr>
          <a:lstStyle/>
          <a:p>
            <a:r>
              <a:rPr lang="en-US" sz="2400" dirty="0" smtClean="0"/>
              <a:t>f</a:t>
            </a:r>
            <a:endParaRPr lang="en-US" sz="2400" dirty="0"/>
          </a:p>
        </p:txBody>
      </p:sp>
      <p:sp>
        <p:nvSpPr>
          <p:cNvPr id="42" name="Oval 41"/>
          <p:cNvSpPr/>
          <p:nvPr/>
        </p:nvSpPr>
        <p:spPr>
          <a:xfrm>
            <a:off x="0" y="2983384"/>
            <a:ext cx="1485839" cy="715682"/>
          </a:xfrm>
          <a:prstGeom prst="ellipse">
            <a:avLst/>
          </a:prstGeom>
          <a:ln/>
        </p:spPr>
        <p:style>
          <a:lnRef idx="3">
            <a:schemeClr val="lt1"/>
          </a:lnRef>
          <a:fillRef idx="1">
            <a:schemeClr val="accent4"/>
          </a:fillRef>
          <a:effectRef idx="1">
            <a:schemeClr val="accent4"/>
          </a:effectRef>
          <a:fontRef idx="minor">
            <a:schemeClr val="lt1"/>
          </a:fontRef>
        </p:style>
        <p:txBody>
          <a:bodyPr rtlCol="0" anchor="ctr"/>
          <a:lstStyle/>
          <a:p>
            <a:pPr algn="ctr"/>
            <a:r>
              <a:rPr lang="en-US" sz="2000" b="0" dirty="0" smtClean="0"/>
              <a:t>x</a:t>
            </a:r>
            <a:r>
              <a:rPr lang="en-US" sz="2000" b="0" baseline="30000" dirty="0" smtClean="0"/>
              <a:t>1</a:t>
            </a:r>
            <a:r>
              <a:rPr lang="en-US" sz="2000" baseline="-25000" dirty="0" smtClean="0"/>
              <a:t>1</a:t>
            </a:r>
            <a:r>
              <a:rPr lang="en-US" sz="2000" b="0" dirty="0" smtClean="0"/>
              <a:t>,.</a:t>
            </a:r>
            <a:r>
              <a:rPr lang="en-US" sz="2000" dirty="0" smtClean="0"/>
              <a:t>,x</a:t>
            </a:r>
            <a:r>
              <a:rPr lang="en-US" sz="2000" baseline="30000" dirty="0"/>
              <a:t>q</a:t>
            </a:r>
            <a:r>
              <a:rPr lang="en-US" sz="2000" baseline="-25000" dirty="0" smtClean="0"/>
              <a:t>1</a:t>
            </a:r>
            <a:endParaRPr lang="en-US" sz="2000" baseline="30000" dirty="0"/>
          </a:p>
          <a:p>
            <a:pPr algn="ctr"/>
            <a:endParaRPr lang="en-US" sz="1400" b="1" dirty="0">
              <a:solidFill>
                <a:schemeClr val="bg1">
                  <a:lumMod val="85000"/>
                </a:schemeClr>
              </a:solidFill>
            </a:endParaRPr>
          </a:p>
        </p:txBody>
      </p:sp>
      <p:sp>
        <p:nvSpPr>
          <p:cNvPr id="44" name="Oval 43"/>
          <p:cNvSpPr/>
          <p:nvPr/>
        </p:nvSpPr>
        <p:spPr>
          <a:xfrm>
            <a:off x="4648200" y="3111397"/>
            <a:ext cx="1430197" cy="715682"/>
          </a:xfrm>
          <a:prstGeom prst="ellipse">
            <a:avLst/>
          </a:prstGeom>
          <a:ln/>
        </p:spPr>
        <p:style>
          <a:lnRef idx="3">
            <a:schemeClr val="lt1"/>
          </a:lnRef>
          <a:fillRef idx="1">
            <a:schemeClr val="accent4"/>
          </a:fillRef>
          <a:effectRef idx="1">
            <a:schemeClr val="accent4"/>
          </a:effectRef>
          <a:fontRef idx="minor">
            <a:schemeClr val="lt1"/>
          </a:fontRef>
        </p:style>
        <p:txBody>
          <a:bodyPr rtlCol="0" anchor="ctr"/>
          <a:lstStyle/>
          <a:p>
            <a:pPr algn="ctr"/>
            <a:r>
              <a:rPr lang="en-US" sz="2000" dirty="0" smtClean="0"/>
              <a:t>y</a:t>
            </a:r>
            <a:r>
              <a:rPr lang="en-US" sz="2000" baseline="30000" dirty="0" smtClean="0"/>
              <a:t>1</a:t>
            </a:r>
            <a:r>
              <a:rPr lang="en-US" sz="2000" baseline="-25000" dirty="0" smtClean="0"/>
              <a:t>1</a:t>
            </a:r>
            <a:r>
              <a:rPr lang="en-US" sz="2000" b="0" dirty="0" smtClean="0"/>
              <a:t>,.</a:t>
            </a:r>
            <a:r>
              <a:rPr lang="en-US" sz="2000" dirty="0" smtClean="0"/>
              <a:t>,y</a:t>
            </a:r>
            <a:r>
              <a:rPr lang="en-US" sz="2000" baseline="30000" dirty="0"/>
              <a:t>q</a:t>
            </a:r>
            <a:r>
              <a:rPr lang="en-US" sz="2000" baseline="-25000" dirty="0" smtClean="0"/>
              <a:t>1</a:t>
            </a:r>
            <a:endParaRPr lang="en-US" sz="2000" baseline="30000" dirty="0"/>
          </a:p>
          <a:p>
            <a:pPr algn="ctr"/>
            <a:endParaRPr lang="en-US" sz="1400" b="1" dirty="0">
              <a:solidFill>
                <a:schemeClr val="bg1">
                  <a:lumMod val="85000"/>
                </a:schemeClr>
              </a:solidFill>
            </a:endParaRPr>
          </a:p>
        </p:txBody>
      </p:sp>
      <p:sp>
        <p:nvSpPr>
          <p:cNvPr id="45" name="Oval 44"/>
          <p:cNvSpPr/>
          <p:nvPr/>
        </p:nvSpPr>
        <p:spPr>
          <a:xfrm>
            <a:off x="7248631" y="3111397"/>
            <a:ext cx="1541911" cy="715682"/>
          </a:xfrm>
          <a:prstGeom prst="ellipse">
            <a:avLst/>
          </a:prstGeom>
          <a:ln/>
        </p:spPr>
        <p:style>
          <a:lnRef idx="3">
            <a:schemeClr val="lt1"/>
          </a:lnRef>
          <a:fillRef idx="1">
            <a:schemeClr val="accent4"/>
          </a:fillRef>
          <a:effectRef idx="1">
            <a:schemeClr val="accent4"/>
          </a:effectRef>
          <a:fontRef idx="minor">
            <a:schemeClr val="lt1"/>
          </a:fontRef>
        </p:style>
        <p:txBody>
          <a:bodyPr rtlCol="0" anchor="ctr"/>
          <a:lstStyle/>
          <a:p>
            <a:pPr algn="ctr"/>
            <a:r>
              <a:rPr lang="en-US" sz="2000" dirty="0" smtClean="0"/>
              <a:t>y</a:t>
            </a:r>
            <a:r>
              <a:rPr lang="en-US" sz="2000" baseline="30000" dirty="0" smtClean="0"/>
              <a:t>1</a:t>
            </a:r>
            <a:r>
              <a:rPr lang="en-US" sz="2000" baseline="-25000" dirty="0"/>
              <a:t>2</a:t>
            </a:r>
            <a:r>
              <a:rPr lang="en-US" sz="2000" b="0" dirty="0" smtClean="0"/>
              <a:t>,.</a:t>
            </a:r>
            <a:r>
              <a:rPr lang="en-US" sz="2000" dirty="0" smtClean="0"/>
              <a:t>,y</a:t>
            </a:r>
            <a:r>
              <a:rPr lang="en-US" sz="2000" baseline="30000" dirty="0"/>
              <a:t>q</a:t>
            </a:r>
            <a:r>
              <a:rPr lang="en-US" sz="2000" baseline="-25000" dirty="0" smtClean="0"/>
              <a:t>2</a:t>
            </a:r>
            <a:endParaRPr lang="en-US" sz="2000" baseline="30000" dirty="0"/>
          </a:p>
          <a:p>
            <a:pPr algn="ctr"/>
            <a:endParaRPr lang="en-US" sz="1400" b="1" dirty="0">
              <a:solidFill>
                <a:schemeClr val="bg1">
                  <a:lumMod val="85000"/>
                </a:schemeClr>
              </a:solidFill>
            </a:endParaRPr>
          </a:p>
        </p:txBody>
      </p:sp>
      <p:sp>
        <p:nvSpPr>
          <p:cNvPr id="3" name="Rounded Rectangular Callout 2"/>
          <p:cNvSpPr/>
          <p:nvPr/>
        </p:nvSpPr>
        <p:spPr>
          <a:xfrm>
            <a:off x="868350" y="2275866"/>
            <a:ext cx="8449056" cy="2313392"/>
          </a:xfrm>
          <a:prstGeom prst="wedgeRoundRectCallout">
            <a:avLst>
              <a:gd name="adj1" fmla="val 117"/>
              <a:gd name="adj2" fmla="val 83660"/>
              <a:gd name="adj3" fmla="val 16667"/>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u="sng" dirty="0" smtClean="0">
                <a:solidFill>
                  <a:schemeClr val="tx1"/>
                </a:solidFill>
              </a:rPr>
              <a:t>Insufficient in public-key setting</a:t>
            </a:r>
          </a:p>
          <a:p>
            <a:pPr algn="ctr"/>
            <a:endParaRPr lang="en-US" sz="1000" dirty="0"/>
          </a:p>
          <a:p>
            <a:pPr marL="342900" indent="-342900">
              <a:buFont typeface="Arial" panose="020B0604020202020204" pitchFamily="34" charset="0"/>
              <a:buChar char="•"/>
            </a:pPr>
            <a:r>
              <a:rPr lang="en-US" sz="2400" dirty="0" smtClean="0"/>
              <a:t>Adversary can encrypt any message on its own and decrypt it together with challenge ciphertext</a:t>
            </a:r>
          </a:p>
          <a:p>
            <a:pPr algn="ctr"/>
            <a:endParaRPr lang="en-US" sz="1000" dirty="0"/>
          </a:p>
          <a:p>
            <a:pPr marL="285750" indent="-285750">
              <a:buFont typeface="Arial" panose="020B0604020202020204" pitchFamily="34" charset="0"/>
              <a:buChar char="•"/>
            </a:pPr>
            <a:r>
              <a:rPr lang="en-US" sz="2400" dirty="0" smtClean="0"/>
              <a:t>Must require: f</a:t>
            </a:r>
            <a:r>
              <a:rPr lang="en-US" sz="2400" dirty="0"/>
              <a:t>(</a:t>
            </a:r>
            <a:r>
              <a:rPr lang="en-US" sz="2400" dirty="0" smtClean="0"/>
              <a:t>x</a:t>
            </a:r>
            <a:r>
              <a:rPr lang="en-US" sz="2400" baseline="30000" dirty="0"/>
              <a:t>i</a:t>
            </a:r>
            <a:r>
              <a:rPr lang="en-US" sz="2400" baseline="-25000" dirty="0" smtClean="0"/>
              <a:t>1</a:t>
            </a:r>
            <a:r>
              <a:rPr lang="en-US" sz="2400" dirty="0" smtClean="0"/>
              <a:t>,*) = f(y</a:t>
            </a:r>
            <a:r>
              <a:rPr lang="en-US" sz="2400" baseline="30000" dirty="0" smtClean="0"/>
              <a:t>i</a:t>
            </a:r>
            <a:r>
              <a:rPr lang="en-US" sz="2400" baseline="-25000" dirty="0"/>
              <a:t>1</a:t>
            </a:r>
            <a:r>
              <a:rPr lang="en-US" sz="2400" dirty="0" smtClean="0"/>
              <a:t>,*)</a:t>
            </a:r>
            <a:endParaRPr lang="en-US" sz="2400" dirty="0"/>
          </a:p>
        </p:txBody>
      </p:sp>
    </p:spTree>
    <p:extLst>
      <p:ext uri="{BB962C8B-B14F-4D97-AF65-F5344CB8AC3E}">
        <p14:creationId xmlns:p14="http://schemas.microsoft.com/office/powerpoint/2010/main" val="37367595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4"/>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1" nodeType="clickEffect">
                                  <p:stCondLst>
                                    <p:cond delay="0"/>
                                  </p:stCondLst>
                                  <p:childTnLst>
                                    <p:set>
                                      <p:cBhvr>
                                        <p:cTn id="62"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51" grpId="0" animBg="1"/>
      <p:bldP spid="51" grpId="1" animBg="1"/>
      <p:bldP spid="68" grpId="0" animBg="1"/>
      <p:bldP spid="5" grpId="0"/>
      <p:bldP spid="53" grpId="0"/>
      <p:bldP spid="55" grpId="0"/>
      <p:bldP spid="49" grpId="0"/>
      <p:bldP spid="72" grpId="0"/>
      <p:bldP spid="42" grpId="0" animBg="1"/>
      <p:bldP spid="44" grpId="0" animBg="1"/>
      <p:bldP spid="45" grpId="0" animBg="1"/>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18442</TotalTime>
  <Words>1992</Words>
  <Application>Microsoft Macintosh PowerPoint</Application>
  <PresentationFormat>On-screen Show (4:3)</PresentationFormat>
  <Paragraphs>296</Paragraphs>
  <Slides>27</Slides>
  <Notes>6</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Multi-Input Functional Encryption with Unbounded Message-Security</vt:lpstr>
      <vt:lpstr>Functional Encryption [SW’05,GPSW06]</vt:lpstr>
      <vt:lpstr>Multi-Input Functional Encryption(MIFE) [GGJS’13, GKLSZ’13]</vt:lpstr>
      <vt:lpstr>Example: Computing on Medical Data</vt:lpstr>
      <vt:lpstr>Previous Work [GGG+14,BKS16,AJ15,BGJS15] </vt:lpstr>
      <vt:lpstr>Drawbacks?</vt:lpstr>
      <vt:lpstr>Our Results </vt:lpstr>
      <vt:lpstr>Syntax </vt:lpstr>
      <vt:lpstr>Security Definition  </vt:lpstr>
      <vt:lpstr>Indistinguishability Obfuscation(iO) </vt:lpstr>
      <vt:lpstr> Differing Inputs Obfuscation(diO) </vt:lpstr>
      <vt:lpstr> Injective One-way Function</vt:lpstr>
      <vt:lpstr>Puncturable PRF</vt:lpstr>
      <vt:lpstr>Recipe for MIFE/FE</vt:lpstr>
      <vt:lpstr>Recipe for MIFE/FE</vt:lpstr>
      <vt:lpstr>Our Solution: Key Idea</vt:lpstr>
      <vt:lpstr>Construction (focus on secret key setting with arity 2)</vt:lpstr>
      <vt:lpstr>Construction (focus on secret key setting with arity 2)</vt:lpstr>
      <vt:lpstr>Construction…</vt:lpstr>
      <vt:lpstr>Proof Idea</vt:lpstr>
      <vt:lpstr>Proof Idea</vt:lpstr>
      <vt:lpstr>Proof Idea</vt:lpstr>
      <vt:lpstr>Proof Idea</vt:lpstr>
      <vt:lpstr>Proof Idea</vt:lpstr>
      <vt:lpstr>Proof Idea</vt:lpstr>
      <vt:lpstr>Public Key Setting </vt:lpstr>
      <vt:lpstr>Conclusion</vt:lpstr>
    </vt:vector>
  </TitlesOfParts>
  <Company>UCLA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Multi-Input Functional Encryption For Unbounded Arity Functions</dc:title>
  <dc:creator>Saikrishna Badrinarayanan</dc:creator>
  <cp:lastModifiedBy>Aayush Jain</cp:lastModifiedBy>
  <cp:revision>230</cp:revision>
  <dcterms:created xsi:type="dcterms:W3CDTF">2015-11-23T00:59:57Z</dcterms:created>
  <dcterms:modified xsi:type="dcterms:W3CDTF">2016-12-05T19:23:32Z</dcterms:modified>
</cp:coreProperties>
</file>