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8" r:id="rId3"/>
    <p:sldId id="296" r:id="rId4"/>
    <p:sldId id="336" r:id="rId5"/>
    <p:sldId id="339" r:id="rId6"/>
    <p:sldId id="366" r:id="rId7"/>
    <p:sldId id="314" r:id="rId8"/>
    <p:sldId id="340" r:id="rId9"/>
    <p:sldId id="316" r:id="rId10"/>
    <p:sldId id="318" r:id="rId11"/>
    <p:sldId id="320"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5" r:id="rId31"/>
    <p:sldId id="257" r:id="rId3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2" autoAdjust="0"/>
    <p:restoredTop sz="64917" autoAdjust="0"/>
  </p:normalViewPr>
  <p:slideViewPr>
    <p:cSldViewPr>
      <p:cViewPr varScale="1">
        <p:scale>
          <a:sx n="48" d="100"/>
          <a:sy n="48" d="100"/>
        </p:scale>
        <p:origin x="1788" y="48"/>
      </p:cViewPr>
      <p:guideLst>
        <p:guide orient="horz" pos="2160"/>
        <p:guide pos="287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45094805-C0B3-491E-A6A0-A1149A7C2A2C}" type="datetimeFigureOut">
              <a:rPr lang="zh-CN" altLang="en-US"/>
              <a:t>2016-12-5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pPr>
              <a:defRPr/>
            </a:pPr>
            <a:fld id="{9B76A48E-4DB7-4B9D-9E91-D8F15B013D82}" type="slidenum">
              <a:rPr lang="zh-CN" altLang="en-US"/>
              <a:t>‹#›</a:t>
            </a:fld>
            <a:endParaRPr lang="zh-CN" altLang="en-US"/>
          </a:p>
        </p:txBody>
      </p:sp>
    </p:spTree>
    <p:extLst>
      <p:ext uri="{BB962C8B-B14F-4D97-AF65-F5344CB8AC3E}">
        <p14:creationId xmlns:p14="http://schemas.microsoft.com/office/powerpoint/2010/main" val="2891238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a:t>
            </a:r>
            <a:r>
              <a:rPr lang="en-US" altLang="zh-CN" dirty="0"/>
              <a:t>everyone! My name is zhushuangyi， from institute ['ɪnstɪ.tju:t] of information engineering, Chinese Academy [ə'kædəmi] of Sciences(CAS). </a:t>
            </a:r>
          </a:p>
          <a:p>
            <a:r>
              <a:rPr lang="en-US" altLang="zh-CN" dirty="0"/>
              <a:t>I am honored to have the chance to be here.</a:t>
            </a:r>
          </a:p>
          <a:p>
            <a:r>
              <a:rPr lang="en-US" altLang="zh-CN" dirty="0"/>
              <a:t>Our paper's title is More Powerful and Reliable Second-level Statistical Randomness Tests for NIST SP 800-22. </a:t>
            </a:r>
          </a:p>
          <a:p>
            <a:r>
              <a:rPr lang="en-US" altLang="zh-CN" dirty="0"/>
              <a:t>I do this work with the help of my teacher 马原，林璟锵 and 荆继武.</a:t>
            </a:r>
          </a:p>
        </p:txBody>
      </p:sp>
      <p:sp>
        <p:nvSpPr>
          <p:cNvPr id="4" name="灯片编号占位符 3"/>
          <p:cNvSpPr>
            <a:spLocks noGrp="1"/>
          </p:cNvSpPr>
          <p:nvPr>
            <p:ph type="sldNum" sz="quarter" idx="10"/>
          </p:nvPr>
        </p:nvSpPr>
        <p:spPr/>
        <p:txBody>
          <a:bodyPr/>
          <a:lstStyle/>
          <a:p>
            <a:pPr>
              <a:defRPr/>
            </a:pPr>
            <a:fld id="{9B76A48E-4DB7-4B9D-9E91-D8F15B013D82}" type="slidenum">
              <a:rPr lang="zh-CN" altLang="en-US" smtClean="0"/>
              <a:t>1</a:t>
            </a:fld>
            <a:endParaRPr lang="zh-CN" altLang="en-US"/>
          </a:p>
        </p:txBody>
      </p:sp>
    </p:spTree>
    <p:extLst>
      <p:ext uri="{BB962C8B-B14F-4D97-AF65-F5344CB8AC3E}">
        <p14:creationId xmlns:p14="http://schemas.microsoft.com/office/powerpoint/2010/main" val="3356677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z="1200" b="0" i="0" u="none" strike="noStrike" kern="1200" baseline="0" dirty="0" smtClean="0">
                <a:solidFill>
                  <a:schemeClr val="tx1"/>
                </a:solidFill>
                <a:latin typeface="+mn-lt"/>
                <a:ea typeface="+mn-ea"/>
                <a:cs typeface="+mn-cs"/>
              </a:rPr>
              <a:t>now I will give an example to show how this problem affects testing.</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b="1" dirty="0" smtClean="0">
                <a:solidFill>
                  <a:schemeClr val="tx1"/>
                </a:solidFill>
              </a:rPr>
              <a:t>We construct a biased sequence which can passes the NIST test suite, in following steps.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1. Generate a random bit sequence which can pass the</a:t>
            </a:r>
          </a:p>
          <a:p>
            <a:r>
              <a:rPr lang="en-US" altLang="zh-CN" sz="1200" b="0" i="0" u="none" strike="noStrike" kern="1200" baseline="0" dirty="0" smtClean="0">
                <a:solidFill>
                  <a:schemeClr val="tx1"/>
                </a:solidFill>
                <a:latin typeface="+mn-lt"/>
                <a:ea typeface="+mn-ea"/>
                <a:cs typeface="+mn-cs"/>
              </a:rPr>
              <a:t>test suite. For example, use the Blum-Blum-</a:t>
            </a:r>
            <a:r>
              <a:rPr lang="en-US" altLang="zh-CN" sz="1200" b="0" i="0" u="none" strike="noStrike" kern="1200" baseline="0" dirty="0" err="1" smtClean="0">
                <a:solidFill>
                  <a:schemeClr val="tx1"/>
                </a:solidFill>
                <a:latin typeface="+mn-lt"/>
                <a:ea typeface="+mn-ea"/>
                <a:cs typeface="+mn-cs"/>
              </a:rPr>
              <a:t>Shub</a:t>
            </a:r>
            <a:r>
              <a:rPr lang="en-US" altLang="zh-CN" sz="1200" b="0" i="0" u="none" strike="noStrike" kern="1200" baseline="0" dirty="0" smtClean="0">
                <a:solidFill>
                  <a:schemeClr val="tx1"/>
                </a:solidFill>
                <a:latin typeface="+mn-lt"/>
                <a:ea typeface="+mn-ea"/>
                <a:cs typeface="+mn-cs"/>
              </a:rPr>
              <a:t> generator (BBS)  which</a:t>
            </a:r>
          </a:p>
          <a:p>
            <a:r>
              <a:rPr lang="en-US" altLang="zh-CN" sz="1200" b="0" i="0" u="none" strike="noStrike" kern="1200" baseline="0" dirty="0" smtClean="0">
                <a:solidFill>
                  <a:schemeClr val="tx1"/>
                </a:solidFill>
                <a:latin typeface="+mn-lt"/>
                <a:ea typeface="+mn-ea"/>
                <a:cs typeface="+mn-cs"/>
              </a:rPr>
              <a:t>is acknowledged as a good PRNG.</a:t>
            </a:r>
          </a:p>
          <a:p>
            <a:r>
              <a:rPr lang="en-US" altLang="zh-CN" sz="1200" b="0" i="0" u="none" strike="noStrike" kern="1200" baseline="0" dirty="0" smtClean="0">
                <a:solidFill>
                  <a:schemeClr val="tx1"/>
                </a:solidFill>
                <a:latin typeface="+mn-lt"/>
                <a:ea typeface="+mn-ea"/>
                <a:cs typeface="+mn-cs"/>
              </a:rPr>
              <a:t>2.  For each block, if the number of 0's is more than that of 1's, perform a bitwise NOT</a:t>
            </a:r>
          </a:p>
          <a:p>
            <a:r>
              <a:rPr lang="en-US" altLang="zh-CN" sz="1200" b="0" i="0" u="none" strike="noStrike" kern="1200" baseline="0" dirty="0" smtClean="0">
                <a:solidFill>
                  <a:schemeClr val="tx1"/>
                </a:solidFill>
                <a:latin typeface="+mn-lt"/>
                <a:ea typeface="+mn-ea"/>
                <a:cs typeface="+mn-cs"/>
              </a:rPr>
              <a:t>(negation) on this block; otherwise, keep the block unchanged.</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smtClean="0">
                <a:solidFill>
                  <a:schemeClr val="tx1"/>
                </a:solidFill>
              </a:rPr>
              <a:t>It is obvious that the processed sequence is significantly biased, as the number of “1” is larger than that of “0” in all blocks. </a:t>
            </a:r>
          </a:p>
          <a:p>
            <a:endParaRPr lang="en-US" altLang="zh-CN"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10</a:t>
            </a:fld>
            <a:endParaRPr lang="zh-CN" altLang="en-US" smtClean="0"/>
          </a:p>
        </p:txBody>
      </p:sp>
    </p:spTree>
    <p:extLst>
      <p:ext uri="{BB962C8B-B14F-4D97-AF65-F5344CB8AC3E}">
        <p14:creationId xmlns:p14="http://schemas.microsoft.com/office/powerpoint/2010/main" val="170647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z="1200" b="0" i="0" u="none" strike="noStrike" kern="1200" baseline="0" dirty="0" smtClean="0">
                <a:solidFill>
                  <a:schemeClr val="tx1"/>
                </a:solidFill>
                <a:latin typeface="+mn-lt"/>
                <a:ea typeface="+mn-ea"/>
                <a:cs typeface="+mn-cs"/>
              </a:rPr>
              <a:t>However, the processed biased sequence ,still has a very high probability to pass the test suite ,due to “0" and “1" have equal roles in the evaluation of randomness</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11</a:t>
            </a:fld>
            <a:endParaRPr lang="zh-CN" altLang="en-US" smtClean="0"/>
          </a:p>
        </p:txBody>
      </p:sp>
    </p:spTree>
    <p:extLst>
      <p:ext uri="{BB962C8B-B14F-4D97-AF65-F5344CB8AC3E}">
        <p14:creationId xmlns:p14="http://schemas.microsoft.com/office/powerpoint/2010/main" val="1423496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dirty="0" smtClean="0"/>
              <a:t>This table is the</a:t>
            </a:r>
            <a:r>
              <a:rPr lang="en-US" altLang="zh-CN" baseline="0" dirty="0" smtClean="0"/>
              <a:t> original BBS outputs test report </a:t>
            </a:r>
            <a:r>
              <a:rPr lang="en-US" altLang="zh-CN" dirty="0" smtClean="0"/>
              <a:t> from our paper,</a:t>
            </a:r>
            <a:r>
              <a:rPr lang="en-US" altLang="zh-CN" baseline="0" dirty="0" smtClean="0"/>
              <a:t> </a:t>
            </a:r>
          </a:p>
          <a:p>
            <a:r>
              <a:rPr lang="en-US" altLang="zh-CN" baseline="0" dirty="0" smtClean="0"/>
              <a:t>note that all pt is larger than one ten thousandth.</a:t>
            </a:r>
          </a:p>
          <a:p>
            <a:r>
              <a:rPr lang="en-US" altLang="zh-CN" dirty="0" smtClean="0">
                <a:sym typeface="+mn-ea"/>
              </a:rPr>
              <a:t>we can see that the original outputs pass all the tests.</a:t>
            </a:r>
            <a:endParaRPr lang="en-US" altLang="zh-CN" baseline="0" dirty="0" smtClean="0"/>
          </a:p>
          <a:p>
            <a:r>
              <a:rPr lang="en-US" altLang="zh-CN" baseline="0" dirty="0" smtClean="0"/>
              <a:t> </a:t>
            </a:r>
          </a:p>
          <a:p>
            <a:endParaRPr lang="en-US" altLang="zh-CN"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12</a:t>
            </a:fld>
            <a:endParaRPr lang="zh-CN" altLang="en-US" smtClean="0"/>
          </a:p>
        </p:txBody>
      </p:sp>
    </p:spTree>
    <p:extLst>
      <p:ext uri="{BB962C8B-B14F-4D97-AF65-F5344CB8AC3E}">
        <p14:creationId xmlns:p14="http://schemas.microsoft.com/office/powerpoint/2010/main" val="41913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dirty="0" smtClean="0"/>
              <a:t>And this table is the report of the processed BBS outputs.</a:t>
            </a:r>
          </a:p>
          <a:p>
            <a:r>
              <a:rPr lang="en-US" altLang="zh-CN" dirty="0" smtClean="0"/>
              <a:t>We can see that it also pass the test suite,</a:t>
            </a:r>
            <a:r>
              <a:rPr lang="en-US" altLang="zh-CN" baseline="0" dirty="0" smtClean="0"/>
              <a:t> though it’s biased.</a:t>
            </a:r>
            <a:endParaRPr lang="en-US" altLang="zh-CN"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13</a:t>
            </a:fld>
            <a:endParaRPr lang="zh-CN" altLang="en-US" smtClean="0"/>
          </a:p>
        </p:txBody>
      </p:sp>
    </p:spTree>
    <p:extLst>
      <p:ext uri="{BB962C8B-B14F-4D97-AF65-F5344CB8AC3E}">
        <p14:creationId xmlns:p14="http://schemas.microsoft.com/office/powerpoint/2010/main" val="130273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We propose a new metric Q-value to address this problem.</a:t>
            </a:r>
          </a:p>
          <a:p>
            <a:pPr marL="0" indent="0">
              <a:buNone/>
            </a:pPr>
            <a:r>
              <a:rPr lang="en-US" altLang="zh-CN" sz="1200" dirty="0" smtClean="0">
                <a:solidFill>
                  <a:schemeClr val="tx1"/>
                </a:solidFill>
              </a:rPr>
              <a:t>Q-value</a:t>
            </a:r>
            <a:r>
              <a:rPr lang="en-US" altLang="zh-CN" sz="1200" baseline="0" dirty="0" smtClean="0">
                <a:solidFill>
                  <a:schemeClr val="tx1"/>
                </a:solidFill>
              </a:rPr>
              <a:t> is derived directly from statistic d. </a:t>
            </a:r>
          </a:p>
          <a:p>
            <a:pPr marL="0" indent="0">
              <a:buNone/>
            </a:pPr>
            <a:r>
              <a:rPr lang="en-US" altLang="zh-CN" sz="1200" baseline="0" dirty="0" smtClean="0">
                <a:solidFill>
                  <a:schemeClr val="tx1"/>
                </a:solidFill>
              </a:rPr>
              <a:t>This is very natural since the problem comes from using the absolute value, </a:t>
            </a:r>
          </a:p>
          <a:p>
            <a:pPr marL="0" indent="0">
              <a:buNone/>
            </a:pPr>
            <a:r>
              <a:rPr lang="en-US" altLang="zh-CN" sz="1200" baseline="0" dirty="0" smtClean="0">
                <a:solidFill>
                  <a:schemeClr val="tx1"/>
                </a:solidFill>
              </a:rPr>
              <a:t>so we abandon absolute value.</a:t>
            </a:r>
          </a:p>
          <a:p>
            <a:pPr marL="0" indent="0">
              <a:buNone/>
            </a:pPr>
            <a:r>
              <a:rPr lang="en-US" altLang="zh-CN" sz="1200" baseline="0" dirty="0" smtClean="0">
                <a:solidFill>
                  <a:schemeClr val="tx1"/>
                </a:solidFill>
              </a:rPr>
              <a:t>We check the uniformity of Q-values instead of P-values.</a:t>
            </a:r>
          </a:p>
          <a:p>
            <a:pPr marL="0" indent="0">
              <a:buNone/>
            </a:pPr>
            <a:r>
              <a:rPr lang="en-US" altLang="zh-CN" sz="1200" dirty="0" smtClean="0">
                <a:solidFill>
                  <a:schemeClr val="tx1"/>
                </a:solidFill>
              </a:rPr>
              <a:t>The other test procedures keep unchanged.</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14</a:t>
            </a:fld>
            <a:endParaRPr lang="zh-CN" altLang="en-US" smtClean="0"/>
          </a:p>
        </p:txBody>
      </p:sp>
    </p:spTree>
    <p:extLst>
      <p:ext uri="{BB962C8B-B14F-4D97-AF65-F5344CB8AC3E}">
        <p14:creationId xmlns:p14="http://schemas.microsoft.com/office/powerpoint/2010/main" val="191669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Then the new logical relationship</a:t>
            </a:r>
            <a:r>
              <a:rPr lang="en-US" altLang="zh-CN" sz="1200" baseline="0" dirty="0" smtClean="0">
                <a:solidFill>
                  <a:schemeClr val="tx1"/>
                </a:solidFill>
              </a:rPr>
              <a:t> become this.</a:t>
            </a:r>
          </a:p>
          <a:p>
            <a:pPr marL="0" indent="0">
              <a:buNone/>
            </a:pPr>
            <a:r>
              <a:rPr lang="en-US" altLang="zh-CN" sz="1200" baseline="0" dirty="0" smtClean="0">
                <a:solidFill>
                  <a:schemeClr val="tx1"/>
                </a:solidFill>
              </a:rPr>
              <a:t> All the states are </a:t>
            </a:r>
            <a:r>
              <a:rPr lang="en-US" altLang="zh-CN" sz="1200" baseline="0" dirty="0" err="1" smtClean="0">
                <a:solidFill>
                  <a:schemeClr val="tx1"/>
                </a:solidFill>
              </a:rPr>
              <a:t>eaqual</a:t>
            </a:r>
            <a:r>
              <a:rPr lang="en-US" altLang="zh-CN" sz="1200" baseline="0" dirty="0" smtClean="0">
                <a:solidFill>
                  <a:schemeClr val="tx1"/>
                </a:solidFill>
              </a:rPr>
              <a:t>.</a:t>
            </a:r>
          </a:p>
          <a:p>
            <a:pPr marL="0" indent="0">
              <a:buNone/>
            </a:pPr>
            <a:r>
              <a:rPr lang="en-US" altLang="zh-CN" sz="1200" dirty="0" smtClean="0">
                <a:solidFill>
                  <a:schemeClr val="tx1"/>
                </a:solidFill>
              </a:rPr>
              <a:t>So the problem is solved.</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15</a:t>
            </a:fld>
            <a:endParaRPr lang="zh-CN" altLang="en-US" smtClean="0"/>
          </a:p>
        </p:txBody>
      </p:sp>
    </p:spTree>
    <p:extLst>
      <p:ext uri="{BB962C8B-B14F-4D97-AF65-F5344CB8AC3E}">
        <p14:creationId xmlns:p14="http://schemas.microsoft.com/office/powerpoint/2010/main" val="17444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And further more we find the Q-value improve the testing capability.</a:t>
            </a:r>
          </a:p>
          <a:p>
            <a:pPr marL="0" indent="0">
              <a:buNone/>
            </a:pPr>
            <a:endParaRPr lang="en-US" altLang="zh-CN" sz="1200" dirty="0" smtClean="0">
              <a:solidFill>
                <a:schemeClr val="tx1"/>
              </a:solidFill>
            </a:endParaRPr>
          </a:p>
          <a:p>
            <a:pPr marL="0" indent="0">
              <a:buNone/>
            </a:pPr>
            <a:r>
              <a:rPr lang="en-US" altLang="zh-CN" sz="1200" dirty="0" smtClean="0">
                <a:solidFill>
                  <a:schemeClr val="tx1"/>
                </a:solidFill>
              </a:rPr>
              <a:t>For example,</a:t>
            </a:r>
            <a:r>
              <a:rPr lang="en-US" altLang="zh-CN" sz="1200" baseline="0" dirty="0" smtClean="0">
                <a:solidFill>
                  <a:schemeClr val="tx1"/>
                </a:solidFill>
              </a:rPr>
              <a:t> </a:t>
            </a:r>
            <a:r>
              <a:rPr lang="en-US" altLang="zh-CN" sz="1200" dirty="0" smtClean="0">
                <a:solidFill>
                  <a:schemeClr val="tx1"/>
                </a:solidFill>
              </a:rPr>
              <a:t>Sometimes the observed distribution of statistic d is inconsistent with the theoretical one. </a:t>
            </a:r>
          </a:p>
          <a:p>
            <a:pPr marL="0" indent="0">
              <a:buNone/>
            </a:pPr>
            <a:r>
              <a:rPr lang="en-US" altLang="zh-CN" sz="1200" dirty="0" smtClean="0">
                <a:solidFill>
                  <a:schemeClr val="tx1"/>
                </a:solidFill>
              </a:rPr>
              <a:t>,there exists</a:t>
            </a:r>
            <a:r>
              <a:rPr lang="en-US" altLang="zh-CN" sz="1200" baseline="0" dirty="0" smtClean="0">
                <a:solidFill>
                  <a:schemeClr val="tx1"/>
                </a:solidFill>
              </a:rPr>
              <a:t> a mean drift like the figure shows.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Either an error in the computation formula or flawed data can cause a mean drift.</a:t>
            </a:r>
            <a:endParaRPr lang="en-US" altLang="zh-CN" sz="1200" baseline="0" dirty="0" smtClean="0">
              <a:solidFill>
                <a:schemeClr val="tx1"/>
              </a:solidFill>
            </a:endParaRPr>
          </a:p>
          <a:p>
            <a:pPr marL="0" indent="0">
              <a:buNone/>
            </a:pPr>
            <a:endParaRPr lang="en-US" altLang="zh-CN" sz="1200" baseline="0" dirty="0" smtClean="0">
              <a:solidFill>
                <a:schemeClr val="tx1"/>
              </a:solidFill>
            </a:endParaRPr>
          </a:p>
          <a:p>
            <a:pPr marL="0" indent="0">
              <a:buNone/>
            </a:pPr>
            <a:r>
              <a:rPr lang="en-US" altLang="zh-CN" sz="1200" dirty="0" smtClean="0">
                <a:solidFill>
                  <a:schemeClr val="tx1"/>
                </a:solidFill>
              </a:rPr>
              <a:t>We find that Q-value based second-level test is more powerful than the P-value based one to detect this mean drift.</a:t>
            </a:r>
          </a:p>
          <a:p>
            <a:pPr marL="0" indent="0">
              <a:buNone/>
            </a:pPr>
            <a:r>
              <a:rPr lang="en-US" altLang="zh-CN" dirty="0">
                <a:sym typeface="+mn-ea"/>
              </a:rPr>
              <a:t>We choose </a:t>
            </a:r>
            <a:r>
              <a:rPr lang="en-US" altLang="zh-CN" dirty="0" err="1" smtClean="0">
                <a:sym typeface="+mn-ea"/>
              </a:rPr>
              <a:t>Kullback</a:t>
            </a:r>
            <a:r>
              <a:rPr lang="en-US" altLang="zh-CN" dirty="0" smtClean="0">
                <a:sym typeface="+mn-ea"/>
              </a:rPr>
              <a:t>.-</a:t>
            </a:r>
            <a:r>
              <a:rPr lang="en-US" altLang="zh-CN" dirty="0" err="1">
                <a:sym typeface="+mn-ea"/>
              </a:rPr>
              <a:t>Leibler</a:t>
            </a:r>
            <a:r>
              <a:rPr lang="en-US" altLang="zh-CN" dirty="0">
                <a:sym typeface="+mn-ea"/>
              </a:rPr>
              <a:t> divergence (KLD) and total variation distance (TVD) as the measurements of the sensitivity</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16</a:t>
            </a:fld>
            <a:endParaRPr lang="zh-CN" altLang="en-US" smtClean="0"/>
          </a:p>
        </p:txBody>
      </p:sp>
    </p:spTree>
    <p:extLst>
      <p:ext uri="{BB962C8B-B14F-4D97-AF65-F5344CB8AC3E}">
        <p14:creationId xmlns:p14="http://schemas.microsoft.com/office/powerpoint/2010/main" val="193381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Here is</a:t>
            </a:r>
            <a:r>
              <a:rPr lang="en-US" altLang="zh-CN" sz="1200" baseline="0" dirty="0" smtClean="0">
                <a:solidFill>
                  <a:schemeClr val="tx1"/>
                </a:solidFill>
              </a:rPr>
              <a:t> some definition:</a:t>
            </a:r>
          </a:p>
          <a:p>
            <a:pPr marL="0" indent="0">
              <a:buNone/>
            </a:pPr>
            <a:r>
              <a:rPr lang="en-US" altLang="zh-CN" sz="1200" baseline="0" dirty="0" smtClean="0">
                <a:solidFill>
                  <a:schemeClr val="tx1"/>
                </a:solidFill>
              </a:rPr>
              <a:t>And the computation formula of KLD and TVD.</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17</a:t>
            </a:fld>
            <a:endParaRPr lang="zh-CN" altLang="en-US" smtClean="0"/>
          </a:p>
        </p:txBody>
      </p:sp>
    </p:spTree>
    <p:extLst>
      <p:ext uri="{BB962C8B-B14F-4D97-AF65-F5344CB8AC3E}">
        <p14:creationId xmlns:p14="http://schemas.microsoft.com/office/powerpoint/2010/main" val="417190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When use the KLD as</a:t>
            </a:r>
            <a:r>
              <a:rPr lang="en-US" altLang="zh-CN" sz="1200" baseline="0" dirty="0" smtClean="0">
                <a:solidFill>
                  <a:schemeClr val="tx1"/>
                </a:solidFill>
              </a:rPr>
              <a:t> the measurement</a:t>
            </a:r>
            <a:r>
              <a:rPr lang="en-US" altLang="zh-CN" sz="1200" dirty="0" smtClean="0">
                <a:solidFill>
                  <a:schemeClr val="tx1"/>
                </a:solidFill>
              </a:rPr>
              <a:t>,</a:t>
            </a:r>
          </a:p>
          <a:p>
            <a:pPr marL="0" indent="0">
              <a:buNone/>
            </a:pPr>
            <a:r>
              <a:rPr lang="en-US" altLang="zh-CN" sz="1200" dirty="0" smtClean="0">
                <a:solidFill>
                  <a:schemeClr val="tx1"/>
                </a:solidFill>
              </a:rPr>
              <a:t>We can see from</a:t>
            </a:r>
            <a:r>
              <a:rPr lang="en-US" altLang="zh-CN" sz="1200" baseline="0" dirty="0" smtClean="0">
                <a:solidFill>
                  <a:schemeClr val="tx1"/>
                </a:solidFill>
              </a:rPr>
              <a:t> the picture that the gap between f(x) and </a:t>
            </a:r>
            <a:r>
              <a:rPr lang="en-US" altLang="zh-CN" sz="1200" baseline="0" dirty="0" err="1" smtClean="0">
                <a:solidFill>
                  <a:schemeClr val="tx1"/>
                </a:solidFill>
              </a:rPr>
              <a:t>fu</a:t>
            </a:r>
            <a:r>
              <a:rPr lang="en-US" altLang="zh-CN" sz="1200" baseline="0" dirty="0" smtClean="0">
                <a:solidFill>
                  <a:schemeClr val="tx1"/>
                </a:solidFill>
              </a:rPr>
              <a:t>(x) is larger than that between g(x) and </a:t>
            </a:r>
            <a:r>
              <a:rPr lang="en-US" altLang="zh-CN" sz="1200" baseline="0" dirty="0" err="1" smtClean="0">
                <a:solidFill>
                  <a:schemeClr val="tx1"/>
                </a:solidFill>
              </a:rPr>
              <a:t>gu</a:t>
            </a:r>
            <a:r>
              <a:rPr lang="en-US" altLang="zh-CN" sz="1200" baseline="0" dirty="0" smtClean="0">
                <a:solidFill>
                  <a:schemeClr val="tx1"/>
                </a:solidFill>
              </a:rPr>
              <a:t>(x).</a:t>
            </a:r>
          </a:p>
          <a:p>
            <a:pPr marL="0" indent="0">
              <a:buNone/>
            </a:pP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18</a:t>
            </a:fld>
            <a:endParaRPr lang="zh-CN" altLang="en-US" smtClean="0"/>
          </a:p>
        </p:txBody>
      </p:sp>
    </p:spTree>
    <p:extLst>
      <p:ext uri="{BB962C8B-B14F-4D97-AF65-F5344CB8AC3E}">
        <p14:creationId xmlns:p14="http://schemas.microsoft.com/office/powerpoint/2010/main" val="3478631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TVD has</a:t>
            </a:r>
            <a:r>
              <a:rPr lang="en-US" altLang="zh-CN" sz="1200" baseline="0" dirty="0" smtClean="0">
                <a:solidFill>
                  <a:schemeClr val="tx1"/>
                </a:solidFill>
              </a:rPr>
              <a:t> the same result.</a:t>
            </a:r>
          </a:p>
          <a:p>
            <a:pPr marL="0" indent="0">
              <a:buNone/>
            </a:pPr>
            <a:r>
              <a:rPr lang="en-US" altLang="zh-CN" sz="1200" baseline="0" dirty="0" smtClean="0">
                <a:solidFill>
                  <a:schemeClr val="tx1"/>
                </a:solidFill>
              </a:rPr>
              <a:t>So we can say Q-value is more sensitive to the mean drift.</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19</a:t>
            </a:fld>
            <a:endParaRPr lang="zh-CN" altLang="en-US" smtClean="0"/>
          </a:p>
        </p:txBody>
      </p:sp>
    </p:spTree>
    <p:extLst>
      <p:ext uri="{BB962C8B-B14F-4D97-AF65-F5344CB8AC3E}">
        <p14:creationId xmlns:p14="http://schemas.microsoft.com/office/powerpoint/2010/main" val="48393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sz="1800" dirty="0" smtClean="0"/>
              <a:t>My talk will be divided</a:t>
            </a:r>
            <a:r>
              <a:rPr lang="en-US" altLang="zh-CN" sz="1800" baseline="0" dirty="0" smtClean="0"/>
              <a:t> into the following three parts.</a:t>
            </a:r>
            <a:endParaRPr lang="en-US" altLang="zh-CN" sz="1800" dirty="0" smtClean="0"/>
          </a:p>
          <a:p>
            <a:pPr eaLnBrk="1" hangingPunct="1">
              <a:spcBef>
                <a:spcPct val="0"/>
              </a:spcBef>
            </a:pPr>
            <a:r>
              <a:rPr lang="en-US" altLang="zh-CN" sz="1800" dirty="0" smtClean="0"/>
              <a:t>Background </a:t>
            </a:r>
          </a:p>
          <a:p>
            <a:pPr eaLnBrk="1" hangingPunct="1">
              <a:spcBef>
                <a:spcPct val="0"/>
              </a:spcBef>
            </a:pPr>
            <a:r>
              <a:rPr lang="en-US" altLang="zh-CN" sz="1800" dirty="0" smtClean="0"/>
              <a:t>contents and contributions</a:t>
            </a:r>
          </a:p>
          <a:p>
            <a:pPr eaLnBrk="1" hangingPunct="1">
              <a:spcBef>
                <a:spcPct val="0"/>
              </a:spcBef>
            </a:pPr>
            <a:r>
              <a:rPr lang="en-US" altLang="zh-CN" sz="1800" dirty="0" smtClean="0"/>
              <a:t>Conclusion</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a:t>
            </a:fld>
            <a:endParaRPr lang="zh-CN" altLang="en-US" smtClean="0"/>
          </a:p>
        </p:txBody>
      </p:sp>
    </p:spTree>
    <p:extLst>
      <p:ext uri="{BB962C8B-B14F-4D97-AF65-F5344CB8AC3E}">
        <p14:creationId xmlns:p14="http://schemas.microsoft.com/office/powerpoint/2010/main" val="624338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We have proved it in theory.</a:t>
            </a:r>
          </a:p>
          <a:p>
            <a:pPr marL="0" indent="0">
              <a:buNone/>
            </a:pPr>
            <a:r>
              <a:rPr lang="en-US" altLang="zh-CN" sz="1200" dirty="0" smtClean="0">
                <a:solidFill>
                  <a:schemeClr val="tx1"/>
                </a:solidFill>
              </a:rPr>
              <a:t>Here we just skip the details.</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20</a:t>
            </a:fld>
            <a:endParaRPr lang="zh-CN" altLang="en-US" smtClean="0"/>
          </a:p>
        </p:txBody>
      </p:sp>
    </p:spTree>
    <p:extLst>
      <p:ext uri="{BB962C8B-B14F-4D97-AF65-F5344CB8AC3E}">
        <p14:creationId xmlns:p14="http://schemas.microsoft.com/office/powerpoint/2010/main" val="381531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eaLnBrk="1" hangingPunct="1">
              <a:lnSpc>
                <a:spcPct val="150000"/>
              </a:lnSpc>
              <a:buFont typeface="Wingdings" panose="05000000000000000000" pitchFamily="2" charset="2"/>
              <a:buNone/>
              <a:defRPr/>
            </a:pPr>
            <a:r>
              <a:rPr lang="en-US" altLang="zh-CN" sz="1200" dirty="0" smtClean="0">
                <a:solidFill>
                  <a:schemeClr val="tx1"/>
                </a:solidFill>
              </a:rPr>
              <a:t>Another improvement is about the actual distribution.</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When n is infinite, P-values obey uniform distribution.</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But in fact, n is limited, so the actual distribution of P-values is discrete.</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Next I</a:t>
            </a:r>
            <a:r>
              <a:rPr lang="en-US" altLang="zh-CN" sz="1200" baseline="0" dirty="0" smtClean="0">
                <a:solidFill>
                  <a:schemeClr val="tx1"/>
                </a:solidFill>
              </a:rPr>
              <a:t> will illustrate this.</a:t>
            </a:r>
            <a:endParaRPr lang="en-US" altLang="zh-CN" sz="1200" dirty="0" smtClean="0">
              <a:solidFill>
                <a:schemeClr val="tx1"/>
              </a:solidFill>
            </a:endParaRPr>
          </a:p>
          <a:p>
            <a:pPr marL="0" indent="0" eaLnBrk="1" hangingPunct="1">
              <a:lnSpc>
                <a:spcPct val="150000"/>
              </a:lnSpc>
              <a:buFont typeface="Wingdings" panose="05000000000000000000" pitchFamily="2" charset="2"/>
              <a:buNone/>
              <a:defRPr/>
            </a:pPr>
            <a:r>
              <a:rPr lang="en-US" altLang="zh-CN" sz="1200" dirty="0" smtClean="0">
                <a:solidFill>
                  <a:schemeClr val="tx1"/>
                </a:solidFill>
              </a:rPr>
              <a:t>All the following figures are from Frequency test.</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In this figure, the dotted line is the PDF of uniform distribution,</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The dashed line is that of theoretical actual distribution.</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The other lines</a:t>
            </a:r>
            <a:r>
              <a:rPr lang="en-US" altLang="zh-CN" sz="1200" baseline="0" dirty="0" smtClean="0">
                <a:solidFill>
                  <a:schemeClr val="tx1"/>
                </a:solidFill>
              </a:rPr>
              <a:t> are experiment data.</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From this figure we can see, there exists</a:t>
            </a:r>
            <a:r>
              <a:rPr lang="en-US" altLang="zh-CN" sz="1200" baseline="0" dirty="0" smtClean="0">
                <a:solidFill>
                  <a:schemeClr val="tx1"/>
                </a:solidFill>
              </a:rPr>
              <a:t> difference between uniform distribution and actual distribution. </a:t>
            </a:r>
          </a:p>
          <a:p>
            <a:pPr marL="0" indent="0" eaLnBrk="1" hangingPunct="1">
              <a:lnSpc>
                <a:spcPct val="150000"/>
              </a:lnSpc>
              <a:buFont typeface="Wingdings" panose="05000000000000000000" pitchFamily="2" charset="2"/>
              <a:buNone/>
              <a:defRPr/>
            </a:pPr>
            <a:r>
              <a:rPr lang="en-US" altLang="zh-CN" sz="1200" baseline="0" dirty="0" smtClean="0">
                <a:solidFill>
                  <a:schemeClr val="tx1"/>
                </a:solidFill>
              </a:rPr>
              <a:t>And the experiment data confirm this. </a:t>
            </a:r>
            <a:endParaRPr lang="en-US" altLang="zh-CN" sz="1200" dirty="0" smtClean="0"/>
          </a:p>
          <a:p>
            <a:pPr marL="0" indent="0">
              <a:buNone/>
            </a:pP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21</a:t>
            </a:fld>
            <a:endParaRPr lang="zh-CN" altLang="en-US" smtClean="0"/>
          </a:p>
        </p:txBody>
      </p:sp>
    </p:spTree>
    <p:extLst>
      <p:ext uri="{BB962C8B-B14F-4D97-AF65-F5344CB8AC3E}">
        <p14:creationId xmlns:p14="http://schemas.microsoft.com/office/powerpoint/2010/main" val="391428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Q-value also have actual distribution. </a:t>
            </a:r>
          </a:p>
          <a:p>
            <a:pPr marL="0" indent="0">
              <a:buNone/>
            </a:pPr>
            <a:r>
              <a:rPr lang="en-US" altLang="zh-CN" sz="1200" dirty="0" smtClean="0">
                <a:solidFill>
                  <a:schemeClr val="tx1"/>
                </a:solidFill>
              </a:rPr>
              <a:t>And</a:t>
            </a:r>
            <a:r>
              <a:rPr lang="en-US" altLang="zh-CN" sz="1200" baseline="0" dirty="0" smtClean="0">
                <a:solidFill>
                  <a:schemeClr val="tx1"/>
                </a:solidFill>
              </a:rPr>
              <a:t> we find</a:t>
            </a:r>
            <a:r>
              <a:rPr lang="en-US" altLang="zh-CN" sz="1200" dirty="0" smtClean="0">
                <a:solidFill>
                  <a:schemeClr val="tx1"/>
                </a:solidFill>
              </a:rPr>
              <a:t> it’s closer to uniform distribution than P-value.</a:t>
            </a:r>
          </a:p>
          <a:p>
            <a:pPr marL="0" indent="0">
              <a:buNone/>
            </a:pPr>
            <a:r>
              <a:rPr lang="en-US" altLang="zh-CN" sz="1200" dirty="0" smtClean="0">
                <a:solidFill>
                  <a:schemeClr val="tx1"/>
                </a:solidFill>
              </a:rPr>
              <a:t>In this figure,</a:t>
            </a:r>
            <a:r>
              <a:rPr lang="en-US" altLang="zh-CN" sz="1200" baseline="0" dirty="0" smtClean="0">
                <a:solidFill>
                  <a:schemeClr val="tx1"/>
                </a:solidFill>
              </a:rPr>
              <a:t> </a:t>
            </a:r>
          </a:p>
          <a:p>
            <a:pPr marL="0" indent="0">
              <a:buNone/>
            </a:pPr>
            <a:r>
              <a:rPr lang="en-US" altLang="zh-CN" sz="1200" dirty="0" smtClean="0">
                <a:solidFill>
                  <a:schemeClr val="tx1"/>
                </a:solidFill>
              </a:rPr>
              <a:t>the solid line represents</a:t>
            </a:r>
            <a:r>
              <a:rPr lang="en-US" altLang="zh-CN" sz="1200" baseline="0" dirty="0" smtClean="0">
                <a:solidFill>
                  <a:schemeClr val="tx1"/>
                </a:solidFill>
              </a:rPr>
              <a:t> the actual distribution  of Q-value, and the dashed line represents that  of P-value. </a:t>
            </a:r>
          </a:p>
          <a:p>
            <a:pPr marL="0" indent="0">
              <a:buNone/>
            </a:pPr>
            <a:r>
              <a:rPr lang="en-US" altLang="zh-CN" sz="1200" baseline="0" dirty="0" smtClean="0">
                <a:solidFill>
                  <a:schemeClr val="tx1"/>
                </a:solidFill>
              </a:rPr>
              <a:t>We can see that the Q-value one is closer to the uniform distribution.</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22</a:t>
            </a:fld>
            <a:endParaRPr lang="zh-CN" altLang="en-US" smtClean="0"/>
          </a:p>
        </p:txBody>
      </p:sp>
    </p:spTree>
    <p:extLst>
      <p:ext uri="{BB962C8B-B14F-4D97-AF65-F5344CB8AC3E}">
        <p14:creationId xmlns:p14="http://schemas.microsoft.com/office/powerpoint/2010/main" val="144505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In order to see the difference clearly,</a:t>
            </a:r>
            <a:r>
              <a:rPr lang="en-US" altLang="zh-CN" sz="1200" baseline="0" dirty="0" smtClean="0">
                <a:solidFill>
                  <a:schemeClr val="tx1"/>
                </a:solidFill>
              </a:rPr>
              <a:t> we compare the </a:t>
            </a:r>
            <a:r>
              <a:rPr lang="en-US" altLang="zh-CN" sz="1200" b="0" i="0" kern="1200" dirty="0" smtClean="0">
                <a:solidFill>
                  <a:schemeClr val="tx1"/>
                </a:solidFill>
                <a:effectLst/>
                <a:latin typeface="+mn-lt"/>
                <a:ea typeface="+mn-ea"/>
                <a:cs typeface="+mn-cs"/>
              </a:rPr>
              <a:t>cumulative distribution functions between P-value</a:t>
            </a:r>
            <a:r>
              <a:rPr lang="en-US" altLang="zh-CN" sz="1200" b="0" i="0" kern="1200" baseline="0" dirty="0" smtClean="0">
                <a:solidFill>
                  <a:schemeClr val="tx1"/>
                </a:solidFill>
                <a:effectLst/>
                <a:latin typeface="+mn-lt"/>
                <a:ea typeface="+mn-ea"/>
                <a:cs typeface="+mn-cs"/>
              </a:rPr>
              <a:t> and Q-value with</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 parameter n equals 200.</a:t>
            </a:r>
          </a:p>
          <a:p>
            <a:pPr marL="0" indent="0">
              <a:buNone/>
            </a:pPr>
            <a:r>
              <a:rPr lang="en-US" altLang="zh-CN" sz="1200" b="0" i="0" kern="1200" baseline="0" dirty="0" smtClean="0">
                <a:solidFill>
                  <a:schemeClr val="tx1"/>
                </a:solidFill>
                <a:effectLst/>
                <a:latin typeface="+mn-lt"/>
                <a:ea typeface="+mn-ea"/>
                <a:cs typeface="+mn-cs"/>
              </a:rPr>
              <a:t>Which means one block only have 200 bits</a:t>
            </a:r>
          </a:p>
          <a:p>
            <a:pPr marL="0" indent="0">
              <a:buNone/>
            </a:pPr>
            <a:r>
              <a:rPr lang="en-US" altLang="zh-CN" sz="1200" b="0" i="0" kern="1200" baseline="0" dirty="0" smtClean="0">
                <a:solidFill>
                  <a:schemeClr val="tx1"/>
                </a:solidFill>
                <a:effectLst/>
                <a:latin typeface="+mn-lt"/>
                <a:ea typeface="+mn-ea"/>
                <a:cs typeface="+mn-cs"/>
              </a:rPr>
              <a:t>It is obvious that the Q-value one is smoother.</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23</a:t>
            </a:fld>
            <a:endParaRPr lang="zh-CN" altLang="en-US" smtClean="0"/>
          </a:p>
        </p:txBody>
      </p:sp>
    </p:spTree>
    <p:extLst>
      <p:ext uri="{BB962C8B-B14F-4D97-AF65-F5344CB8AC3E}">
        <p14:creationId xmlns:p14="http://schemas.microsoft.com/office/powerpoint/2010/main" val="183924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smtClean="0">
                <a:solidFill>
                  <a:schemeClr val="tx1"/>
                </a:solidFill>
              </a:rPr>
              <a:t>Next is about some experiments to confirm our discovery.</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smtClean="0">
                <a:solidFill>
                  <a:schemeClr val="tx1"/>
                </a:solidFill>
              </a:rPr>
              <a:t>We do the Q-value based test on the following PRNGs.</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smtClean="0">
                <a:solidFill>
                  <a:schemeClr val="tx1"/>
                </a:solidFill>
              </a:rPr>
              <a:t>And</a:t>
            </a:r>
            <a:r>
              <a:rPr lang="en-US" altLang="zh-CN" sz="1200" baseline="0" dirty="0" smtClean="0">
                <a:solidFill>
                  <a:schemeClr val="tx1"/>
                </a:solidFill>
              </a:rPr>
              <a:t> the results support our conclusion.</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baseline="0" dirty="0" smtClean="0">
                <a:solidFill>
                  <a:schemeClr val="tx1"/>
                </a:solidFill>
              </a:rPr>
              <a:t>Because of time constraint, I skip over this part.</a:t>
            </a:r>
          </a:p>
          <a:p>
            <a:pPr marL="0" marR="0" indent="0" algn="l" defTabSz="914400" rtl="0" eaLnBrk="0" fontAlgn="base" latinLnBrk="0" hangingPunct="0">
              <a:lnSpc>
                <a:spcPct val="100000"/>
              </a:lnSpc>
              <a:spcBef>
                <a:spcPct val="30000"/>
              </a:spcBef>
              <a:spcAft>
                <a:spcPct val="0"/>
              </a:spcAft>
              <a:buClrTx/>
              <a:buSzTx/>
              <a:buFontTx/>
              <a:buNone/>
              <a:defRPr/>
            </a:pPr>
            <a:endParaRPr lang="en-US" altLang="zh-CN"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smtClean="0">
                <a:solidFill>
                  <a:schemeClr val="tx1"/>
                </a:solidFill>
              </a:rPr>
              <a:t>The seed of PRNG is the default value in NIST test suite.</a:t>
            </a:r>
          </a:p>
          <a:p>
            <a:pPr marL="0" marR="0" indent="0" algn="l" defTabSz="914400" rtl="0" eaLnBrk="0" fontAlgn="base" latinLnBrk="0" hangingPunct="0">
              <a:lnSpc>
                <a:spcPct val="100000"/>
              </a:lnSpc>
              <a:spcBef>
                <a:spcPct val="30000"/>
              </a:spcBef>
              <a:spcAft>
                <a:spcPct val="0"/>
              </a:spcAft>
              <a:buClrTx/>
              <a:buSzTx/>
              <a:buFontTx/>
              <a:buNone/>
              <a:defRPr/>
            </a:pPr>
            <a:endParaRPr lang="en-US" altLang="zh-CN" sz="1200" dirty="0" smtClean="0">
              <a:solidFill>
                <a:schemeClr val="tx1"/>
              </a:solidFill>
            </a:endParaRPr>
          </a:p>
          <a:p>
            <a:pPr marL="0" indent="0">
              <a:buNone/>
            </a:pP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24</a:t>
            </a:fld>
            <a:endParaRPr lang="zh-CN" altLang="en-US" smtClean="0"/>
          </a:p>
        </p:txBody>
      </p:sp>
    </p:spTree>
    <p:extLst>
      <p:ext uri="{BB962C8B-B14F-4D97-AF65-F5344CB8AC3E}">
        <p14:creationId xmlns:p14="http://schemas.microsoft.com/office/powerpoint/2010/main" val="1056215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baseline="0" dirty="0" smtClean="0">
                <a:solidFill>
                  <a:schemeClr val="tx1"/>
                </a:solidFill>
              </a:rPr>
              <a:t>For MODEXPG, the Frequency Test fails either for P-value and Q-value.</a:t>
            </a:r>
          </a:p>
          <a:p>
            <a:pPr marL="0" indent="0">
              <a:buNone/>
            </a:pPr>
            <a:r>
              <a:rPr lang="en-US" altLang="zh-CN" sz="1200" baseline="0" dirty="0" smtClean="0">
                <a:solidFill>
                  <a:schemeClr val="tx1"/>
                </a:solidFill>
              </a:rPr>
              <a:t>For BBS, MSG and LCG, all test are passed for both P-value and Q-value.</a:t>
            </a:r>
          </a:p>
          <a:p>
            <a:r>
              <a:rPr lang="en-US" altLang="zh-CN" sz="1200" baseline="0" dirty="0" smtClean="0">
                <a:solidFill>
                  <a:schemeClr val="tx1"/>
                </a:solidFill>
              </a:rPr>
              <a:t>However, </a:t>
            </a:r>
            <a:r>
              <a:rPr lang="en-US" altLang="zh-CN" sz="1200" b="0" i="0" u="none" strike="noStrike" kern="1200" baseline="0" dirty="0" smtClean="0">
                <a:solidFill>
                  <a:schemeClr val="tx1"/>
                </a:solidFill>
                <a:latin typeface="+mn-lt"/>
                <a:ea typeface="+mn-ea"/>
                <a:cs typeface="+mn-cs"/>
              </a:rPr>
              <a:t>the Q-value's result of LCG in the Spectral Test becomes very small (0.0007), which indicates that the test statistics are not well consistent with the standard normal distribution.</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25</a:t>
            </a:fld>
            <a:endParaRPr lang="zh-CN" altLang="en-US" smtClean="0"/>
          </a:p>
        </p:txBody>
      </p:sp>
    </p:spTree>
    <p:extLst>
      <p:ext uri="{BB962C8B-B14F-4D97-AF65-F5344CB8AC3E}">
        <p14:creationId xmlns:p14="http://schemas.microsoft.com/office/powerpoint/2010/main" val="78256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b="0" i="0" u="none" strike="noStrike" kern="1200" baseline="0" dirty="0" smtClean="0">
                <a:solidFill>
                  <a:schemeClr val="tx1"/>
                </a:solidFill>
                <a:latin typeface="+mn-lt"/>
                <a:ea typeface="+mn-ea"/>
                <a:cs typeface="+mn-cs"/>
              </a:rPr>
              <a:t>In order to find the reason, we compare the distribution of test statistics with standard normal distribution.</a:t>
            </a:r>
          </a:p>
          <a:p>
            <a:pPr marL="0" indent="0">
              <a:buNone/>
            </a:pPr>
            <a:r>
              <a:rPr lang="en-US" altLang="zh-CN" sz="1200" b="0" i="0" u="none" strike="noStrike" kern="1200" baseline="0" dirty="0" smtClean="0">
                <a:solidFill>
                  <a:schemeClr val="tx1"/>
                </a:solidFill>
                <a:latin typeface="+mn-lt"/>
                <a:ea typeface="+mn-ea"/>
                <a:cs typeface="+mn-cs"/>
              </a:rPr>
              <a:t>We find the distribution of LCG drift to the right. This explain why the result is very small.</a:t>
            </a:r>
          </a:p>
          <a:p>
            <a:pPr marL="0" indent="0">
              <a:buNone/>
            </a:pPr>
            <a:endParaRPr lang="en-US" altLang="zh-CN" sz="1200" b="0" i="0" u="none" strike="noStrike" kern="1200" baseline="0" dirty="0" smtClean="0">
              <a:solidFill>
                <a:schemeClr val="tx1"/>
              </a:solidFill>
              <a:latin typeface="+mn-lt"/>
              <a:ea typeface="+mn-ea"/>
              <a:cs typeface="+mn-cs"/>
            </a:endParaRPr>
          </a:p>
          <a:p>
            <a:pPr marL="0" indent="0">
              <a:buNone/>
            </a:pPr>
            <a:r>
              <a:rPr lang="en-US" altLang="zh-CN" sz="1200" b="0" i="0" u="none" strike="noStrike" kern="1200" baseline="0" dirty="0" smtClean="0">
                <a:solidFill>
                  <a:schemeClr val="tx1"/>
                </a:solidFill>
                <a:latin typeface="+mn-lt"/>
                <a:ea typeface="+mn-ea"/>
                <a:cs typeface="+mn-cs"/>
              </a:rPr>
              <a:t>And For MSG, the distribution has better consistency with the standard normal distribution.</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26</a:t>
            </a:fld>
            <a:endParaRPr lang="zh-CN" altLang="en-US" smtClean="0"/>
          </a:p>
        </p:txBody>
      </p:sp>
    </p:spTree>
    <p:extLst>
      <p:ext uri="{BB962C8B-B14F-4D97-AF65-F5344CB8AC3E}">
        <p14:creationId xmlns:p14="http://schemas.microsoft.com/office/powerpoint/2010/main" val="196255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We test the LCG with different seeds to confirm this discovery.</a:t>
            </a:r>
          </a:p>
          <a:p>
            <a:pPr marL="0" indent="0">
              <a:buNone/>
            </a:pPr>
            <a:r>
              <a:rPr lang="en-US" altLang="zh-CN" sz="1200" dirty="0" smtClean="0">
                <a:solidFill>
                  <a:schemeClr val="tx1"/>
                </a:solidFill>
              </a:rPr>
              <a:t>We find the Q-value based test results are almost very small.</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27</a:t>
            </a:fld>
            <a:endParaRPr lang="zh-CN" altLang="en-US" smtClean="0"/>
          </a:p>
        </p:txBody>
      </p:sp>
    </p:spTree>
    <p:extLst>
      <p:ext uri="{BB962C8B-B14F-4D97-AF65-F5344CB8AC3E}">
        <p14:creationId xmlns:p14="http://schemas.microsoft.com/office/powerpoint/2010/main" val="4051242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dirty="0" smtClean="0">
                <a:solidFill>
                  <a:schemeClr val="tx1"/>
                </a:solidFill>
              </a:rPr>
              <a:t>Using longer block can increase the testing capability. </a:t>
            </a:r>
          </a:p>
          <a:p>
            <a:pPr marL="0" indent="0">
              <a:buNone/>
            </a:pPr>
            <a:r>
              <a:rPr lang="en-US" altLang="zh-CN" sz="1200" dirty="0" smtClean="0">
                <a:solidFill>
                  <a:schemeClr val="tx1"/>
                </a:solidFill>
              </a:rPr>
              <a:t>So w</a:t>
            </a:r>
            <a:r>
              <a:rPr lang="en-US" altLang="zh-CN" sz="1200" baseline="0" dirty="0" smtClean="0">
                <a:solidFill>
                  <a:schemeClr val="tx1"/>
                </a:solidFill>
              </a:rPr>
              <a:t>e set n as ten billion to </a:t>
            </a:r>
            <a:r>
              <a:rPr lang="en-US" altLang="zh-CN" sz="1200" dirty="0" smtClean="0">
                <a:solidFill>
                  <a:schemeClr val="tx1"/>
                </a:solidFill>
              </a:rPr>
              <a:t>test</a:t>
            </a:r>
            <a:r>
              <a:rPr lang="en-US" altLang="zh-CN" sz="1200" baseline="0" dirty="0" smtClean="0">
                <a:solidFill>
                  <a:schemeClr val="tx1"/>
                </a:solidFill>
              </a:rPr>
              <a:t> the same sequence from LCG.</a:t>
            </a:r>
          </a:p>
          <a:p>
            <a:pPr marL="0" indent="0">
              <a:buNone/>
            </a:pPr>
            <a:r>
              <a:rPr lang="en-US" altLang="zh-CN" sz="1200" baseline="0" dirty="0" smtClean="0">
                <a:solidFill>
                  <a:schemeClr val="tx1"/>
                </a:solidFill>
              </a:rPr>
              <a:t>And we can see that the tested sequence fails the FFT test (that is Spectral test).</a:t>
            </a: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28</a:t>
            </a:fld>
            <a:endParaRPr lang="zh-CN" altLang="en-US" smtClean="0"/>
          </a:p>
        </p:txBody>
      </p:sp>
    </p:spTree>
    <p:extLst>
      <p:ext uri="{BB962C8B-B14F-4D97-AF65-F5344CB8AC3E}">
        <p14:creationId xmlns:p14="http://schemas.microsoft.com/office/powerpoint/2010/main" val="248781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r>
              <a:rPr lang="en-US" altLang="zh-CN" sz="1200" b="0" i="0" u="none" strike="noStrike" kern="1200" baseline="0" dirty="0" smtClean="0">
                <a:solidFill>
                  <a:schemeClr val="tx1"/>
                </a:solidFill>
                <a:latin typeface="+mn-lt"/>
                <a:ea typeface="+mn-ea"/>
                <a:cs typeface="+mn-cs"/>
              </a:rPr>
              <a:t>For comparison, we also </a:t>
            </a:r>
            <a:r>
              <a:rPr lang="en-US" altLang="zh-CN" sz="1200" baseline="0" dirty="0" smtClean="0">
                <a:solidFill>
                  <a:schemeClr val="tx1"/>
                </a:solidFill>
              </a:rPr>
              <a:t>set n as ten billion to </a:t>
            </a:r>
            <a:r>
              <a:rPr lang="en-US" altLang="zh-CN" sz="1200" dirty="0" smtClean="0">
                <a:solidFill>
                  <a:schemeClr val="tx1"/>
                </a:solidFill>
              </a:rPr>
              <a:t>test</a:t>
            </a:r>
            <a:r>
              <a:rPr lang="en-US" altLang="zh-CN" sz="1200" baseline="0" dirty="0" smtClean="0">
                <a:solidFill>
                  <a:schemeClr val="tx1"/>
                </a:solidFill>
              </a:rPr>
              <a:t> the sequence from BBS.</a:t>
            </a:r>
          </a:p>
          <a:p>
            <a:r>
              <a:rPr lang="en-US" altLang="zh-CN" sz="1200" b="0" i="0" u="none" strike="noStrike" kern="1200" baseline="0" dirty="0" smtClean="0">
                <a:solidFill>
                  <a:schemeClr val="tx1"/>
                </a:solidFill>
                <a:latin typeface="+mn-lt"/>
                <a:ea typeface="+mn-ea"/>
                <a:cs typeface="+mn-cs"/>
              </a:rPr>
              <a:t>and the test is still passed.</a:t>
            </a:r>
          </a:p>
          <a:p>
            <a:r>
              <a:rPr lang="en-US" altLang="zh-CN" sz="1200" dirty="0" smtClean="0">
                <a:solidFill>
                  <a:schemeClr val="tx1"/>
                </a:solidFill>
              </a:rPr>
              <a:t>So we can confirm that the Q-value-based test improve the test capability.</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29</a:t>
            </a:fld>
            <a:endParaRPr lang="zh-CN" altLang="en-US" smtClean="0"/>
          </a:p>
        </p:txBody>
      </p:sp>
    </p:spTree>
    <p:extLst>
      <p:ext uri="{BB962C8B-B14F-4D97-AF65-F5344CB8AC3E}">
        <p14:creationId xmlns:p14="http://schemas.microsoft.com/office/powerpoint/2010/main" val="133652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dirty="0" smtClean="0"/>
              <a:t>As we all known, Random Number Generators(RNGs) paly an important role in many cryptographic  </a:t>
            </a:r>
            <a:r>
              <a:rPr lang="en-US" altLang="zh-CN" b="1" dirty="0" smtClean="0"/>
              <a:t>['krɪptəʊ'græfɪk] </a:t>
            </a:r>
            <a:r>
              <a:rPr lang="en-US" altLang="zh-CN" dirty="0" smtClean="0"/>
              <a:t>applications </a:t>
            </a:r>
            <a:r>
              <a:rPr lang="en-US" altLang="zh-CN" sz="1200" b="1" i="0" kern="1200" dirty="0" smtClean="0">
                <a:solidFill>
                  <a:schemeClr val="tx1"/>
                </a:solidFill>
                <a:effectLst/>
                <a:latin typeface="+mn-lt"/>
                <a:ea typeface="+mn-ea"/>
                <a:cs typeface="+mn-cs"/>
              </a:rPr>
              <a:t>.</a:t>
            </a:r>
          </a:p>
          <a:p>
            <a:pPr eaLnBrk="1" hangingPunct="1">
              <a:spcBef>
                <a:spcPct val="0"/>
              </a:spcBef>
            </a:pPr>
            <a:r>
              <a:rPr lang="en-US" altLang="zh-CN" sz="1200" dirty="0" smtClean="0">
                <a:solidFill>
                  <a:schemeClr val="tx1"/>
                </a:solidFill>
              </a:rPr>
              <a:t>Statistical tests are widely employed to assess the quality of the RNG outputs</a:t>
            </a:r>
            <a:r>
              <a:rPr lang="en-US" altLang="zh-CN" sz="1200" baseline="0" dirty="0" smtClean="0">
                <a:solidFill>
                  <a:schemeClr val="tx1"/>
                </a:solidFill>
              </a:rPr>
              <a:t>, which is a kind of black-box test.</a:t>
            </a:r>
            <a:endParaRPr lang="en-US" altLang="zh-CN" sz="1200" b="1" i="0" kern="1200" dirty="0" smtClean="0">
              <a:solidFill>
                <a:schemeClr val="tx1"/>
              </a:solidFill>
              <a:effectLst/>
              <a:latin typeface="+mn-lt"/>
              <a:ea typeface="+mn-ea"/>
              <a:cs typeface="+mn-cs"/>
            </a:endParaRPr>
          </a:p>
          <a:p>
            <a:pPr eaLnBrk="1" hangingPunct="1">
              <a:spcBef>
                <a:spcPct val="0"/>
              </a:spcBef>
            </a:pPr>
            <a:r>
              <a:rPr lang="en-US" altLang="zh-CN" sz="1200" dirty="0" smtClean="0">
                <a:solidFill>
                  <a:schemeClr val="tx1"/>
                </a:solidFill>
              </a:rPr>
              <a:t>The NIST SP 800-22 test suite is one of the most commonly used statistical test suite.</a:t>
            </a:r>
            <a:endParaRPr lang="en-US" altLang="zh-CN" sz="1200" b="1" i="0" kern="1200" dirty="0" smtClean="0">
              <a:solidFill>
                <a:schemeClr val="tx1"/>
              </a:solidFill>
              <a:effectLst/>
              <a:latin typeface="+mn-lt"/>
              <a:ea typeface="+mn-ea"/>
              <a:cs typeface="+mn-cs"/>
            </a:endParaRPr>
          </a:p>
          <a:p>
            <a:pPr eaLnBrk="1" hangingPunct="1">
              <a:spcBef>
                <a:spcPct val="0"/>
              </a:spcBef>
            </a:pPr>
            <a:endParaRPr lang="en-US" altLang="zh-CN" sz="1200" b="1" i="0" kern="1200" dirty="0" smtClean="0">
              <a:solidFill>
                <a:schemeClr val="tx1"/>
              </a:solidFill>
              <a:effectLst/>
              <a:latin typeface="+mn-lt"/>
              <a:ea typeface="+mn-ea"/>
              <a:cs typeface="+mn-cs"/>
            </a:endParaRPr>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r>
              <a:rPr lang="zh-CN"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 FIPS and AIS, only basic tests are included, and the required data amount is only 20000 bits. That is, these test suites only test one block of 20000 bits, while NIST performs two-level tests for multiple long blocks by assessing the passing ratio and the uniformity of P-values, thus has much higher detectability</a:t>
            </a:r>
            <a:endParaRPr lang="en-US" altLang="zh-CN"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3</a:t>
            </a:fld>
            <a:endParaRPr lang="zh-CN" altLang="en-US" smtClean="0"/>
          </a:p>
        </p:txBody>
      </p:sp>
    </p:spTree>
    <p:extLst>
      <p:ext uri="{BB962C8B-B14F-4D97-AF65-F5344CB8AC3E}">
        <p14:creationId xmlns:p14="http://schemas.microsoft.com/office/powerpoint/2010/main" val="904143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defRPr/>
            </a:pPr>
            <a:endParaRPr lang="en-US" altLang="zh-CN" sz="1200" dirty="0" smtClean="0">
              <a:solidFill>
                <a:schemeClr val="tx1"/>
              </a:solidFill>
            </a:endParaRPr>
          </a:p>
          <a:p>
            <a:pPr marL="0" indent="0">
              <a:buNone/>
            </a:pPr>
            <a:endParaRPr lang="en-US" altLang="zh-CN" sz="1200" dirty="0" smtClean="0">
              <a:solidFill>
                <a:schemeClr val="tx1"/>
              </a:solidFill>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30</a:t>
            </a:fld>
            <a:endParaRPr lang="zh-CN" altLang="en-US" smtClean="0"/>
          </a:p>
        </p:txBody>
      </p:sp>
    </p:spTree>
    <p:extLst>
      <p:ext uri="{BB962C8B-B14F-4D97-AF65-F5344CB8AC3E}">
        <p14:creationId xmlns:p14="http://schemas.microsoft.com/office/powerpoint/2010/main" val="1870796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smtClean="0"/>
              <a:t>Thank you,</a:t>
            </a:r>
            <a:r>
              <a:rPr lang="en-US" altLang="zh-CN" baseline="0" dirty="0" smtClean="0"/>
              <a:t> </a:t>
            </a:r>
            <a:r>
              <a:rPr lang="en-US" altLang="zh-CN" dirty="0" smtClean="0"/>
              <a:t>That's all </a:t>
            </a:r>
            <a:r>
              <a:rPr lang="en-US" altLang="zh-CN" baseline="0" dirty="0" smtClean="0"/>
              <a:t>and more details are in the paper.</a:t>
            </a:r>
            <a:endParaRPr lang="en-US" altLang="zh-CN" dirty="0" smtClean="0"/>
          </a:p>
          <a:p>
            <a:endParaRPr lang="en-US" altLang="zh-CN" dirty="0" smtClean="0"/>
          </a:p>
          <a:p>
            <a:r>
              <a:rPr lang="en-US" altLang="zh-CN" dirty="0" smtClean="0"/>
              <a:t>And,</a:t>
            </a:r>
            <a:r>
              <a:rPr lang="en-US" altLang="zh-CN" baseline="0" dirty="0" smtClean="0"/>
              <a:t> a</a:t>
            </a:r>
            <a:r>
              <a:rPr lang="en-US" altLang="zh-CN" dirty="0" smtClean="0"/>
              <a:t>ll</a:t>
            </a:r>
            <a:r>
              <a:rPr lang="en-US" altLang="zh-CN" baseline="0" dirty="0" smtClean="0"/>
              <a:t> questions are welcome.</a:t>
            </a:r>
          </a:p>
        </p:txBody>
      </p:sp>
      <p:sp>
        <p:nvSpPr>
          <p:cNvPr id="4" name="灯片编号占位符 3"/>
          <p:cNvSpPr>
            <a:spLocks noGrp="1"/>
          </p:cNvSpPr>
          <p:nvPr>
            <p:ph type="sldNum" sz="quarter" idx="10"/>
          </p:nvPr>
        </p:nvSpPr>
        <p:spPr/>
        <p:txBody>
          <a:bodyPr/>
          <a:lstStyle/>
          <a:p>
            <a:pPr>
              <a:defRPr/>
            </a:pPr>
            <a:fld id="{9B76A48E-4DB7-4B9D-9E91-D8F15B013D82}" type="slidenum">
              <a:rPr lang="zh-CN" altLang="en-US" smtClean="0"/>
              <a:t>31</a:t>
            </a:fld>
            <a:endParaRPr lang="zh-CN" altLang="en-US"/>
          </a:p>
        </p:txBody>
      </p:sp>
    </p:spTree>
    <p:extLst>
      <p:ext uri="{BB962C8B-B14F-4D97-AF65-F5344CB8AC3E}">
        <p14:creationId xmlns:p14="http://schemas.microsoft.com/office/powerpoint/2010/main" val="218942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123" name="备注占位符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dirty="0" smtClean="0"/>
                  <a:t>When we start a statistical</a:t>
                </a:r>
                <a:r>
                  <a:rPr lang="en-US" altLang="zh-CN" baseline="0" dirty="0" smtClean="0"/>
                  <a:t> test. First we have to make a null hypothesis.</a:t>
                </a:r>
              </a:p>
              <a:p>
                <a:pPr eaLnBrk="1" hangingPunct="1">
                  <a:spcBef>
                    <a:spcPct val="0"/>
                  </a:spcBef>
                </a:pPr>
                <a:r>
                  <a:rPr lang="en-US" altLang="zh-CN" baseline="0" dirty="0" smtClean="0"/>
                  <a:t>And then we analysis the data through statistical methods under</a:t>
                </a:r>
                <a:r>
                  <a:rPr lang="zh-CN" altLang="en-US" baseline="0" dirty="0" smtClean="0"/>
                  <a:t> </a:t>
                </a:r>
                <a:r>
                  <a:rPr lang="en-US" altLang="zh-CN" baseline="0" dirty="0" smtClean="0"/>
                  <a:t>the null hypothesis. Finally we decide to accept or reject the null hypothesis .</a:t>
                </a:r>
              </a:p>
              <a:p>
                <a:pPr eaLnBrk="1" hangingPunct="1">
                  <a:spcBef>
                    <a:spcPct val="0"/>
                  </a:spcBef>
                </a:pPr>
                <a:r>
                  <a:rPr lang="en-US" altLang="zh-CN" baseline="0" dirty="0" smtClean="0"/>
                  <a:t>In this test suite, the null hypothesis is :</a:t>
                </a:r>
                <a:r>
                  <a:rPr lang="en-US" altLang="zh-CN" sz="1200" dirty="0" smtClean="0">
                    <a:solidFill>
                      <a:schemeClr val="tx1"/>
                    </a:solidFill>
                  </a:rPr>
                  <a:t> the RNG outputs have  perfect</a:t>
                </a:r>
                <a:r>
                  <a:rPr lang="en-US" altLang="zh-CN" sz="1200" baseline="0" dirty="0" smtClean="0">
                    <a:solidFill>
                      <a:schemeClr val="tx1"/>
                    </a:solidFill>
                  </a:rPr>
                  <a:t> </a:t>
                </a:r>
                <a:r>
                  <a:rPr lang="en-US" altLang="zh-CN" sz="1200" dirty="0" smtClean="0">
                    <a:solidFill>
                      <a:schemeClr val="tx1"/>
                    </a:solidFill>
                  </a:rPr>
                  <a:t>randomness.</a:t>
                </a:r>
              </a:p>
              <a:p>
                <a:pPr eaLnBrk="1" hangingPunct="1">
                  <a:spcBef>
                    <a:spcPct val="0"/>
                  </a:spcBef>
                </a:pPr>
                <a:r>
                  <a:rPr lang="en-US" altLang="zh-CN" sz="1200" dirty="0" smtClean="0">
                    <a:solidFill>
                      <a:schemeClr val="tx1"/>
                    </a:solidFill>
                  </a:rPr>
                  <a:t>There are 15</a:t>
                </a:r>
                <a:r>
                  <a:rPr lang="en-US" altLang="zh-CN" sz="1200" baseline="0" dirty="0" smtClean="0">
                    <a:solidFill>
                      <a:schemeClr val="tx1"/>
                    </a:solidFill>
                  </a:rPr>
                  <a:t> </a:t>
                </a:r>
                <a:r>
                  <a:rPr lang="en-US" altLang="zh-CN" sz="1200" dirty="0" smtClean="0">
                    <a:solidFill>
                      <a:schemeClr val="tx1"/>
                    </a:solidFill>
                  </a:rPr>
                  <a:t> test items to verify the null hypothesis</a:t>
                </a:r>
                <a:r>
                  <a:rPr lang="en-US" altLang="zh-CN" sz="1200" baseline="0" dirty="0" smtClean="0">
                    <a:solidFill>
                      <a:schemeClr val="tx1"/>
                    </a:solidFill>
                  </a:rPr>
                  <a:t> from different aspects.</a:t>
                </a:r>
                <a:r>
                  <a:rPr lang="en-US" altLang="zh-CN" sz="1200" dirty="0" smtClean="0">
                    <a:solidFill>
                      <a:schemeClr val="tx1"/>
                    </a:solidFill>
                  </a:rPr>
                  <a:t>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zh-CN" sz="1200" dirty="0" smtClean="0">
                    <a:solidFill>
                      <a:schemeClr val="tx1"/>
                    </a:solidFill>
                  </a:rPr>
                  <a:t>The whole sequence are divided into N sequence blocks, </a:t>
                </a:r>
              </a:p>
              <a:p>
                <a:pPr eaLnBrk="1" hangingPunct="1">
                  <a:spcBef>
                    <a:spcPct val="0"/>
                  </a:spcBef>
                </a:pPr>
                <a:r>
                  <a:rPr lang="en-US" altLang="zh-CN" sz="1200" dirty="0" smtClean="0">
                    <a:solidFill>
                      <a:schemeClr val="tx1"/>
                    </a:solidFill>
                  </a:rPr>
                  <a:t>In each test item, we calculate a statistic and a P-value for each block.</a:t>
                </a:r>
              </a:p>
              <a:p>
                <a:pPr eaLnBrk="1" hangingPunct="1">
                  <a:spcBef>
                    <a:spcPct val="0"/>
                  </a:spcBef>
                </a:pPr>
                <a:r>
                  <a:rPr lang="en-US" altLang="zh-CN" sz="1200" dirty="0" smtClean="0">
                    <a:solidFill>
                      <a:schemeClr val="tx1"/>
                    </a:solidFill>
                  </a:rPr>
                  <a:t>Then</a:t>
                </a:r>
                <a:r>
                  <a:rPr lang="en-US" altLang="zh-CN" sz="1200" baseline="0" dirty="0" smtClean="0">
                    <a:solidFill>
                      <a:schemeClr val="tx1"/>
                    </a:solidFill>
                  </a:rPr>
                  <a:t> we</a:t>
                </a:r>
                <a:r>
                  <a:rPr lang="en-US" altLang="zh-CN" sz="1200" dirty="0" smtClean="0">
                    <a:solidFill>
                      <a:schemeClr val="tx1"/>
                    </a:solidFill>
                  </a:rPr>
                  <a:t> compare P-value with the significance level </a:t>
                </a:r>
                <a14:m>
                  <m:oMath xmlns:m="http://schemas.openxmlformats.org/officeDocument/2006/math">
                    <m:r>
                      <a:rPr lang="zh-CN" altLang="en-US" b="0" i="1" smtClean="0">
                        <a:latin typeface="Cambria Math" panose="02040503050406030204" pitchFamily="18" charset="0"/>
                      </a:rPr>
                      <m:t>𝛼</m:t>
                    </m:r>
                  </m:oMath>
                </a14:m>
                <a:r>
                  <a:rPr lang="en-US" altLang="zh-CN" dirty="0" smtClean="0"/>
                  <a:t>.</a:t>
                </a:r>
              </a:p>
              <a:p>
                <a:pPr eaLnBrk="1" hangingPunct="1">
                  <a:spcBef>
                    <a:spcPct val="0"/>
                  </a:spcBef>
                </a:pPr>
                <a:r>
                  <a:rPr lang="en-US" altLang="zh-CN" dirty="0" smtClean="0"/>
                  <a:t>If one’s</a:t>
                </a:r>
                <a:r>
                  <a:rPr lang="en-US" altLang="zh-CN" baseline="0" dirty="0" smtClean="0"/>
                  <a:t> </a:t>
                </a:r>
                <a:r>
                  <a:rPr lang="en-US" altLang="zh-CN" dirty="0" smtClean="0"/>
                  <a:t>P-value is larger or equal to</a:t>
                </a:r>
                <a14:m>
                  <m:oMath xmlns:m="http://schemas.openxmlformats.org/officeDocument/2006/math">
                    <m:r>
                      <a:rPr lang="en-US" altLang="zh-CN" b="0" i="0" smtClean="0">
                        <a:latin typeface="Cambria Math" panose="02040503050406030204" pitchFamily="18" charset="0"/>
                      </a:rPr>
                      <m:t> </m:t>
                    </m:r>
                    <m:r>
                      <a:rPr lang="zh-CN" altLang="en-US" b="0" i="1" smtClean="0">
                        <a:latin typeface="Cambria Math" panose="02040503050406030204" pitchFamily="18" charset="0"/>
                      </a:rPr>
                      <m:t>𝛼</m:t>
                    </m:r>
                  </m:oMath>
                </a14:m>
                <a:r>
                  <a:rPr lang="en-US" altLang="zh-CN" dirty="0" smtClean="0"/>
                  <a:t>, we think this block pass this test item.</a:t>
                </a:r>
                <a:r>
                  <a:rPr lang="en-US" altLang="zh-CN" baseline="0" dirty="0" smtClean="0"/>
                  <a:t> </a:t>
                </a:r>
                <a:br>
                  <a:rPr lang="en-US" altLang="zh-CN" baseline="0" dirty="0" smtClean="0"/>
                </a:br>
                <a:r>
                  <a:rPr lang="en-US" altLang="zh-CN" baseline="0" dirty="0" smtClean="0"/>
                  <a:t>If not, we draw the opposite conclusion</a:t>
                </a:r>
              </a:p>
              <a:p>
                <a:pPr eaLnBrk="1" hangingPunct="1">
                  <a:spcBef>
                    <a:spcPct val="0"/>
                  </a:spcBef>
                </a:pPr>
                <a:r>
                  <a:rPr lang="en-US" altLang="zh-CN" baseline="0" dirty="0" smtClean="0"/>
                  <a:t>Then we do the </a:t>
                </a:r>
                <a:r>
                  <a:rPr lang="en-US" altLang="zh-CN" sz="1200" dirty="0" smtClean="0">
                    <a:solidFill>
                      <a:schemeClr val="tx1"/>
                    </a:solidFill>
                  </a:rPr>
                  <a:t>first-level test and second-level test.</a:t>
                </a:r>
                <a:endParaRPr lang="en-US" altLang="zh-CN" dirty="0" smtClean="0"/>
              </a:p>
            </p:txBody>
          </p:sp>
        </mc:Choice>
        <mc:Fallback xmlns="">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dirty="0" smtClean="0">
                    <a:solidFill>
                      <a:schemeClr val="tx1"/>
                    </a:solidFill>
                    <a:uFillTx/>
                  </a:rPr>
                  <a:t>When we start a statistical</a:t>
                </a:r>
                <a:r>
                  <a:rPr lang="en-US" altLang="zh-CN" baseline="0" dirty="0" smtClean="0">
                    <a:solidFill>
                      <a:schemeClr val="tx1"/>
                    </a:solidFill>
                    <a:uFillTx/>
                  </a:rPr>
                  <a:t> test. First we have to make a null hypothesis. And then we analysis the data through statistical methods. Finally we draw the conclusion.</a:t>
                </a:r>
                <a:endParaRPr lang="en-US" altLang="zh-CN" baseline="0" dirty="0" smtClean="0">
                  <a:solidFill>
                    <a:schemeClr val="tx1"/>
                  </a:solidFill>
                  <a:uFillTx/>
                </a:endParaRPr>
              </a:p>
              <a:p>
                <a:pPr eaLnBrk="1" hangingPunct="1">
                  <a:spcBef>
                    <a:spcPct val="0"/>
                  </a:spcBef>
                </a:pPr>
                <a:r>
                  <a:rPr lang="en-US" altLang="zh-CN" baseline="0" dirty="0" smtClean="0">
                    <a:solidFill>
                      <a:schemeClr val="tx1"/>
                    </a:solidFill>
                    <a:uFillTx/>
                  </a:rPr>
                  <a:t>In this test suite, the null hypothesis is :</a:t>
                </a:r>
                <a:r>
                  <a:rPr lang="en-US" altLang="zh-CN" sz="1200" dirty="0" smtClean="0">
                    <a:solidFill>
                      <a:schemeClr val="tx1"/>
                    </a:solidFill>
                    <a:uFillTx/>
                  </a:rPr>
                  <a:t> the RNG outputs are random.</a:t>
                </a:r>
                <a:endParaRPr lang="en-US" altLang="zh-CN" sz="1200" dirty="0" smtClean="0">
                  <a:solidFill>
                    <a:schemeClr val="tx1"/>
                  </a:solidFill>
                  <a:uFillTx/>
                </a:endParaRPr>
              </a:p>
              <a:p>
                <a:pPr eaLnBrk="1" hangingPunct="1">
                  <a:spcBef>
                    <a:spcPct val="0"/>
                  </a:spcBef>
                </a:pPr>
                <a:r>
                  <a:rPr lang="en-US" altLang="zh-CN" sz="1200" dirty="0" smtClean="0">
                    <a:solidFill>
                      <a:schemeClr val="tx1"/>
                    </a:solidFill>
                    <a:uFillTx/>
                  </a:rPr>
                  <a:t>There are 15</a:t>
                </a:r>
                <a:r>
                  <a:rPr lang="en-US" altLang="zh-CN" sz="1200" baseline="0" dirty="0" smtClean="0">
                    <a:solidFill>
                      <a:schemeClr val="tx1"/>
                    </a:solidFill>
                    <a:uFillTx/>
                  </a:rPr>
                  <a:t> </a:t>
                </a:r>
                <a:r>
                  <a:rPr lang="en-US" altLang="zh-CN" sz="1200" dirty="0" smtClean="0">
                    <a:solidFill>
                      <a:schemeClr val="tx1"/>
                    </a:solidFill>
                    <a:uFillTx/>
                  </a:rPr>
                  <a:t> test items to verify the null hypothesis</a:t>
                </a:r>
                <a:r>
                  <a:rPr lang="en-US" altLang="zh-CN" sz="1200" baseline="0" dirty="0" smtClean="0">
                    <a:solidFill>
                      <a:schemeClr val="tx1"/>
                    </a:solidFill>
                    <a:uFillTx/>
                  </a:rPr>
                  <a:t> from different aspects.</a:t>
                </a:r>
                <a:r>
                  <a:rPr lang="en-US" altLang="zh-CN" sz="1200" dirty="0" smtClean="0">
                    <a:solidFill>
                      <a:schemeClr val="tx1"/>
                    </a:solidFill>
                    <a:uFillTx/>
                  </a:rPr>
                  <a:t> </a:t>
                </a:r>
                <a:endParaRPr lang="en-US" altLang="zh-CN" sz="1200" dirty="0" smtClean="0">
                  <a:solidFill>
                    <a:schemeClr val="tx1"/>
                  </a:solidFill>
                  <a:uFillTx/>
                </a:endParaRPr>
              </a:p>
              <a:p>
                <a:pPr eaLnBrk="1" hangingPunct="1">
                  <a:spcBef>
                    <a:spcPct val="0"/>
                  </a:spcBef>
                </a:pPr>
                <a:r>
                  <a:rPr lang="en-US" altLang="zh-CN" sz="1200" dirty="0" smtClean="0">
                    <a:solidFill>
                      <a:schemeClr val="tx1"/>
                    </a:solidFill>
                    <a:uFillTx/>
                  </a:rPr>
                  <a:t>In each test item, we calculate a statistic and a P-value for one sequence</a:t>
                </a:r>
                <a:r>
                  <a:rPr lang="en-US" altLang="zh-CN" sz="1200" baseline="0" dirty="0" smtClean="0">
                    <a:solidFill>
                      <a:schemeClr val="tx1"/>
                    </a:solidFill>
                    <a:uFillTx/>
                  </a:rPr>
                  <a:t> </a:t>
                </a:r>
                <a:r>
                  <a:rPr lang="en-US" altLang="zh-CN" sz="1200" dirty="0" smtClean="0">
                    <a:solidFill>
                      <a:schemeClr val="tx1"/>
                    </a:solidFill>
                    <a:uFillTx/>
                  </a:rPr>
                  <a:t>block.</a:t>
                </a:r>
                <a:endParaRPr lang="en-US" altLang="zh-CN" sz="1200" dirty="0" smtClean="0">
                  <a:solidFill>
                    <a:schemeClr val="tx1"/>
                  </a:solidFill>
                  <a:uFillTx/>
                </a:endParaRPr>
              </a:p>
              <a:p>
                <a:pPr eaLnBrk="1" hangingPunct="1">
                  <a:spcBef>
                    <a:spcPct val="0"/>
                  </a:spcBef>
                </a:pPr>
                <a:r>
                  <a:rPr lang="en-US" altLang="zh-CN" sz="1200" dirty="0" smtClean="0">
                    <a:solidFill>
                      <a:schemeClr val="tx1"/>
                    </a:solidFill>
                    <a:uFillTx/>
                  </a:rPr>
                  <a:t>And compare P-value with the significance level </a:t>
                </a:r>
                <a:r>
                  <a:rPr lang="zh-CN" altLang="en-US" b="0" i="0" smtClean="0">
                    <a:solidFill>
                      <a:schemeClr val="tx1"/>
                    </a:solidFill>
                    <a:uFillTx/>
                    <a:latin typeface="Cambria Math" panose="02040503050406030204" pitchFamily="18" charset="0"/>
                  </a:rPr>
                  <a:t>𝛼</a:t>
                </a:r>
                <a:r>
                  <a:rPr lang="en-US" altLang="zh-CN" dirty="0" smtClean="0">
                    <a:solidFill>
                      <a:schemeClr val="tx1"/>
                    </a:solidFill>
                    <a:uFillTx/>
                  </a:rPr>
                  <a:t>.</a:t>
                </a:r>
                <a:endParaRPr lang="en-US" altLang="zh-CN" dirty="0" smtClean="0">
                  <a:solidFill>
                    <a:schemeClr val="tx1"/>
                  </a:solidFill>
                  <a:uFillTx/>
                </a:endParaRPr>
              </a:p>
              <a:p>
                <a:pPr eaLnBrk="1" hangingPunct="1">
                  <a:spcBef>
                    <a:spcPct val="0"/>
                  </a:spcBef>
                </a:pPr>
                <a:r>
                  <a:rPr lang="en-US" altLang="zh-CN" dirty="0" smtClean="0">
                    <a:solidFill>
                      <a:schemeClr val="tx1"/>
                    </a:solidFill>
                    <a:uFillTx/>
                  </a:rPr>
                  <a:t>If P-value is larger or equal to</a:t>
                </a:r>
                <a:r>
                  <a:rPr lang="en-US" altLang="zh-CN" b="0" i="0" smtClean="0">
                    <a:solidFill>
                      <a:schemeClr val="tx1"/>
                    </a:solidFill>
                    <a:uFillTx/>
                    <a:latin typeface="Cambria Math" panose="02040503050406030204" pitchFamily="18" charset="0"/>
                  </a:rPr>
                  <a:t> </a:t>
                </a:r>
                <a:r>
                  <a:rPr lang="zh-CN" altLang="en-US" b="0" i="0" smtClean="0">
                    <a:solidFill>
                      <a:schemeClr val="tx1"/>
                    </a:solidFill>
                    <a:uFillTx/>
                    <a:latin typeface="Cambria Math" panose="02040503050406030204" pitchFamily="18" charset="0"/>
                  </a:rPr>
                  <a:t>𝛼</a:t>
                </a:r>
                <a:r>
                  <a:rPr lang="en-US" altLang="zh-CN" dirty="0" smtClean="0">
                    <a:solidFill>
                      <a:schemeClr val="tx1"/>
                    </a:solidFill>
                    <a:uFillTx/>
                  </a:rPr>
                  <a:t>, we think the sequence block pass this test item.</a:t>
                </a:r>
                <a:r>
                  <a:rPr lang="en-US" altLang="zh-CN" baseline="0" dirty="0" smtClean="0">
                    <a:solidFill>
                      <a:schemeClr val="tx1"/>
                    </a:solidFill>
                    <a:uFillTx/>
                  </a:rPr>
                  <a:t> </a:t>
                </a:r>
                <a:br>
                  <a:rPr lang="en-US" altLang="zh-CN" baseline="0" dirty="0" smtClean="0">
                    <a:solidFill>
                      <a:schemeClr val="tx1"/>
                    </a:solidFill>
                    <a:uFillTx/>
                  </a:rPr>
                </a:br>
                <a:r>
                  <a:rPr lang="en-US" altLang="zh-CN" baseline="0" dirty="0" smtClean="0">
                    <a:solidFill>
                      <a:schemeClr val="tx1"/>
                    </a:solidFill>
                    <a:uFillTx/>
                  </a:rPr>
                  <a:t>If not, we draw the opposite conclusion.</a:t>
                </a:r>
                <a:endParaRPr lang="en-US" altLang="zh-CN" baseline="0" dirty="0" smtClean="0">
                  <a:solidFill>
                    <a:schemeClr val="tx1"/>
                  </a:solidFill>
                  <a:uFillTx/>
                </a:endParaRPr>
              </a:p>
            </p:txBody>
          </p:sp>
        </mc:Fallback>
      </mc:AlternateContent>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4</a:t>
            </a:fld>
            <a:endParaRPr lang="zh-CN" altLang="en-US" smtClean="0"/>
          </a:p>
        </p:txBody>
      </p:sp>
    </p:spTree>
    <p:extLst>
      <p:ext uri="{BB962C8B-B14F-4D97-AF65-F5344CB8AC3E}">
        <p14:creationId xmlns:p14="http://schemas.microsoft.com/office/powerpoint/2010/main" val="275339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dirty="0" smtClean="0"/>
              <a:t>next I will give a introduction of the test procedure. </a:t>
            </a:r>
          </a:p>
          <a:p>
            <a:pPr eaLnBrk="1" hangingPunct="1">
              <a:spcBef>
                <a:spcPct val="0"/>
              </a:spcBef>
            </a:pPr>
            <a:r>
              <a:rPr lang="en-US" altLang="zh-CN" dirty="0" smtClean="0"/>
              <a:t>First</a:t>
            </a:r>
            <a:r>
              <a:rPr lang="zh-CN" altLang="en-US" dirty="0" smtClean="0"/>
              <a:t>，</a:t>
            </a:r>
            <a:r>
              <a:rPr lang="en-US" altLang="zh-CN" dirty="0" smtClean="0"/>
              <a:t>lets assume that the whole</a:t>
            </a:r>
            <a:r>
              <a:rPr lang="en-US" altLang="zh-CN" baseline="0" dirty="0" smtClean="0"/>
              <a:t> sequences are divided into 1000 sequence blocks. </a:t>
            </a:r>
          </a:p>
          <a:p>
            <a:pPr eaLnBrk="1" hangingPunct="1">
              <a:spcBef>
                <a:spcPct val="0"/>
              </a:spcBef>
            </a:pPr>
            <a:r>
              <a:rPr lang="en-US" altLang="zh-CN" baseline="0" dirty="0" smtClean="0"/>
              <a:t>Then choose a test item and compute one thousand P-values.</a:t>
            </a:r>
          </a:p>
          <a:p>
            <a:pPr eaLnBrk="1" hangingPunct="1">
              <a:spcBef>
                <a:spcPct val="0"/>
              </a:spcBef>
            </a:pPr>
            <a:r>
              <a:rPr lang="en-US" altLang="zh-CN" baseline="0" dirty="0" smtClean="0"/>
              <a:t>With these P-values, do the first and second-level tests.</a:t>
            </a:r>
          </a:p>
          <a:p>
            <a:pPr eaLnBrk="1" hangingPunct="1">
              <a:spcBef>
                <a:spcPct val="0"/>
              </a:spcBef>
            </a:pPr>
            <a:r>
              <a:rPr lang="en-US" altLang="zh-CN" baseline="0" dirty="0" smtClean="0"/>
              <a:t>The first-level test check the pass rate of the 1000 blocks. </a:t>
            </a:r>
          </a:p>
          <a:p>
            <a:pPr eaLnBrk="1" hangingPunct="1">
              <a:spcBef>
                <a:spcPct val="0"/>
              </a:spcBef>
            </a:pPr>
            <a:r>
              <a:rPr lang="en-US" altLang="zh-CN" baseline="0" dirty="0" smtClean="0"/>
              <a:t>The second-level test check the uniformity of these 1000 P-values by calculate a new P-value called PT from these 1000 P-values. </a:t>
            </a:r>
          </a:p>
          <a:p>
            <a:pPr eaLnBrk="1" hangingPunct="1">
              <a:spcBef>
                <a:spcPct val="0"/>
              </a:spcBef>
            </a:pPr>
            <a:r>
              <a:rPr lang="en-US" altLang="zh-CN" baseline="0" dirty="0" smtClean="0"/>
              <a:t>If Pt is less than one ten thousandth. The second-level test fails.</a:t>
            </a:r>
          </a:p>
          <a:p>
            <a:pPr eaLnBrk="1" hangingPunct="1">
              <a:spcBef>
                <a:spcPct val="0"/>
              </a:spcBef>
            </a:pPr>
            <a:r>
              <a:rPr lang="en-US" altLang="zh-CN" baseline="0" dirty="0" smtClean="0"/>
              <a:t>If any one fails, the RNG is considered not good.</a:t>
            </a:r>
          </a:p>
          <a:p>
            <a:pPr marL="0" marR="0" indent="0" algn="l" defTabSz="914400" rtl="0" eaLnBrk="1" fontAlgn="base" latinLnBrk="0" hangingPunct="1">
              <a:lnSpc>
                <a:spcPct val="100000"/>
              </a:lnSpc>
              <a:spcBef>
                <a:spcPct val="0"/>
              </a:spcBef>
              <a:spcAft>
                <a:spcPct val="0"/>
              </a:spcAft>
              <a:buClrTx/>
              <a:buSzTx/>
              <a:buFontTx/>
              <a:buNone/>
              <a:defRPr/>
            </a:pPr>
            <a:endParaRPr lang="en-US" altLang="zh-CN" baseline="0"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5</a:t>
            </a:fld>
            <a:endParaRPr lang="zh-CN" altLang="en-US" smtClean="0"/>
          </a:p>
        </p:txBody>
      </p:sp>
    </p:spTree>
    <p:extLst>
      <p:ext uri="{BB962C8B-B14F-4D97-AF65-F5344CB8AC3E}">
        <p14:creationId xmlns:p14="http://schemas.microsoft.com/office/powerpoint/2010/main" val="215603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457200" lvl="1" indent="0" eaLnBrk="1" hangingPunct="1">
              <a:lnSpc>
                <a:spcPct val="150000"/>
              </a:lnSpc>
              <a:buFont typeface="Arial" panose="020B0604020202020204" pitchFamily="34" charset="0"/>
              <a:buNone/>
              <a:defRPr/>
            </a:pPr>
            <a:r>
              <a:rPr lang="en-US" altLang="zh-CN" sz="1200" dirty="0" smtClean="0">
                <a:solidFill>
                  <a:schemeClr val="tx1"/>
                </a:solidFill>
              </a:rPr>
              <a:t>Here I should add that</a:t>
            </a:r>
            <a:r>
              <a:rPr lang="en-US" altLang="zh-CN" sz="1200" baseline="0" dirty="0" smtClean="0">
                <a:solidFill>
                  <a:schemeClr val="tx1"/>
                </a:solidFill>
              </a:rPr>
              <a:t> e</a:t>
            </a:r>
            <a:r>
              <a:rPr lang="en-US" altLang="zh-CN" dirty="0" smtClean="0"/>
              <a:t>ach</a:t>
            </a:r>
            <a:r>
              <a:rPr lang="en-US" altLang="zh-CN" baseline="0" dirty="0" smtClean="0"/>
              <a:t> test item has its own test statistic.</a:t>
            </a:r>
            <a:r>
              <a:rPr lang="zh-CN" altLang="en-US" baseline="0" dirty="0" smtClean="0"/>
              <a:t> </a:t>
            </a:r>
            <a:endParaRPr lang="en-US" altLang="zh-CN" baseline="0" dirty="0" smtClean="0"/>
          </a:p>
          <a:p>
            <a:pPr marL="457200" lvl="1" indent="0" eaLnBrk="1" hangingPunct="1">
              <a:lnSpc>
                <a:spcPct val="150000"/>
              </a:lnSpc>
              <a:buFont typeface="Arial" panose="020B0604020202020204" pitchFamily="34" charset="0"/>
              <a:buNone/>
              <a:defRPr/>
            </a:pPr>
            <a:r>
              <a:rPr lang="en-US" altLang="zh-CN" baseline="0" dirty="0" smtClean="0"/>
              <a:t>According to their statistics’ distribution, these test items are divided into two types: </a:t>
            </a:r>
            <a:r>
              <a:rPr lang="en-US" altLang="zh-CN" sz="2000" dirty="0" smtClean="0">
                <a:solidFill>
                  <a:schemeClr val="tx1"/>
                </a:solidFill>
              </a:rPr>
              <a:t>Binomial distribution based type and Chi-square distribution based type.</a:t>
            </a:r>
          </a:p>
          <a:p>
            <a:pPr marL="457200" lvl="1" indent="0" eaLnBrk="1" hangingPunct="1">
              <a:lnSpc>
                <a:spcPct val="150000"/>
              </a:lnSpc>
              <a:buFont typeface="Arial" panose="020B0604020202020204" pitchFamily="34" charset="0"/>
              <a:buNone/>
              <a:defRPr/>
            </a:pPr>
            <a:r>
              <a:rPr lang="en-US" altLang="zh-CN" sz="2000" dirty="0" smtClean="0">
                <a:solidFill>
                  <a:schemeClr val="tx1"/>
                </a:solidFill>
              </a:rPr>
              <a:t>Our contribution is about the binomial-based type.</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6</a:t>
            </a:fld>
            <a:endParaRPr lang="zh-CN" altLang="en-US" smtClean="0"/>
          </a:p>
        </p:txBody>
      </p:sp>
    </p:spTree>
    <p:extLst>
      <p:ext uri="{BB962C8B-B14F-4D97-AF65-F5344CB8AC3E}">
        <p14:creationId xmlns:p14="http://schemas.microsoft.com/office/powerpoint/2010/main" val="340500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z="1200" b="0" i="0" u="none" strike="noStrike" kern="1200" baseline="0" dirty="0" smtClean="0">
                <a:solidFill>
                  <a:schemeClr val="tx1"/>
                </a:solidFill>
                <a:latin typeface="+mn-lt"/>
                <a:ea typeface="+mn-ea"/>
                <a:cs typeface="+mn-cs"/>
              </a:rPr>
              <a:t>Now I will talk about our contribution.</a:t>
            </a:r>
          </a:p>
          <a:p>
            <a:r>
              <a:rPr lang="en-US" altLang="zh-CN" sz="1200" b="0" i="0" u="none" strike="noStrike" kern="1200" baseline="0" dirty="0" smtClean="0">
                <a:solidFill>
                  <a:schemeClr val="tx1"/>
                </a:solidFill>
                <a:latin typeface="+mn-lt"/>
                <a:ea typeface="+mn-ea"/>
                <a:cs typeface="+mn-cs"/>
              </a:rPr>
              <a:t>we find that the P-values derived from the binomial-based tests are unqualified for the second-level tests,</a:t>
            </a:r>
          </a:p>
          <a:p>
            <a:r>
              <a:rPr lang="en-US" altLang="zh-CN" sz="1200" b="0" i="0" u="none" strike="noStrike" kern="1200" baseline="0" dirty="0" smtClean="0">
                <a:solidFill>
                  <a:schemeClr val="tx1"/>
                </a:solidFill>
                <a:latin typeface="+mn-lt"/>
                <a:ea typeface="+mn-ea"/>
                <a:cs typeface="+mn-cs"/>
              </a:rPr>
              <a:t> though they are proper to be used for the first-level tests.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propose a new metric called Q-value to replace</a:t>
            </a:r>
          </a:p>
          <a:p>
            <a:r>
              <a:rPr lang="en-US" altLang="zh-CN" sz="1200" b="0" i="0" u="none" strike="noStrike" kern="1200" baseline="0" dirty="0" smtClean="0">
                <a:solidFill>
                  <a:schemeClr val="tx1"/>
                </a:solidFill>
                <a:latin typeface="+mn-lt"/>
                <a:ea typeface="+mn-ea"/>
                <a:cs typeface="+mn-cs"/>
              </a:rPr>
              <a:t>the original P-value without any extra </a:t>
            </a:r>
            <a:r>
              <a:rPr lang="en-US" altLang="zh-CN" sz="1200" b="0" i="0" u="none" strike="noStrike" kern="1200" baseline="0" dirty="0" err="1" smtClean="0">
                <a:solidFill>
                  <a:schemeClr val="tx1"/>
                </a:solidFill>
                <a:latin typeface="+mn-lt"/>
                <a:ea typeface="+mn-ea"/>
                <a:cs typeface="+mn-cs"/>
              </a:rPr>
              <a:t>modication.</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pPr marL="0" indent="0" eaLnBrk="1" hangingPunct="1">
              <a:lnSpc>
                <a:spcPct val="150000"/>
              </a:lnSpc>
              <a:buFont typeface="Wingdings" panose="05000000000000000000" pitchFamily="2" charset="2"/>
              <a:buNone/>
              <a:defRPr/>
            </a:pPr>
            <a:r>
              <a:rPr lang="en-US" altLang="zh-CN" sz="1200" b="1" dirty="0" smtClean="0">
                <a:solidFill>
                  <a:schemeClr val="tx1"/>
                </a:solidFill>
              </a:rPr>
              <a:t>We prove that using Q-value for the second-level tests increases the test capability.</a:t>
            </a:r>
          </a:p>
          <a:p>
            <a:pPr marL="0" indent="0" eaLnBrk="1" hangingPunct="1">
              <a:lnSpc>
                <a:spcPct val="150000"/>
              </a:lnSpc>
              <a:buFont typeface="Wingdings" panose="05000000000000000000" pitchFamily="2" charset="2"/>
              <a:buNone/>
              <a:defRPr/>
            </a:pPr>
            <a:r>
              <a:rPr lang="en-US" altLang="zh-CN" sz="1200" dirty="0" smtClean="0">
                <a:solidFill>
                  <a:schemeClr val="tx1"/>
                </a:solidFill>
              </a:rPr>
              <a:t>And in the end We do experiments to confirm our conclusion.</a:t>
            </a:r>
            <a:endParaRPr lang="en-US" altLang="zh-CN" baseline="0"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7</a:t>
            </a:fld>
            <a:endParaRPr lang="zh-CN" altLang="en-US" smtClean="0"/>
          </a:p>
        </p:txBody>
      </p:sp>
    </p:spTree>
    <p:extLst>
      <p:ext uri="{BB962C8B-B14F-4D97-AF65-F5344CB8AC3E}">
        <p14:creationId xmlns:p14="http://schemas.microsoft.com/office/powerpoint/2010/main" val="322479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baseline="0" dirty="0" smtClean="0"/>
              <a:t>Next  I will show you </a:t>
            </a:r>
            <a:r>
              <a:rPr lang="en-US" altLang="zh-CN" sz="1200" b="1" dirty="0" smtClean="0"/>
              <a:t>Why P-value is unqualified for binomial-based</a:t>
            </a:r>
            <a:r>
              <a:rPr lang="en-US" altLang="zh-CN" sz="1200" b="1" baseline="0" dirty="0" smtClean="0"/>
              <a:t> test</a:t>
            </a:r>
            <a:r>
              <a:rPr lang="en-US" altLang="zh-CN" sz="1200" b="1" dirty="0" smtClean="0"/>
              <a:t>.</a:t>
            </a:r>
            <a:endParaRPr lang="zh-CN" altLang="en-US" sz="1200" b="1" dirty="0" smtClean="0"/>
          </a:p>
          <a:p>
            <a:endParaRPr lang="en-US" altLang="zh-CN" baseline="0" dirty="0" smtClean="0"/>
          </a:p>
          <a:p>
            <a:r>
              <a:rPr lang="en-US" altLang="zh-CN" baseline="0" dirty="0" smtClean="0"/>
              <a:t>Since  the statistic d of </a:t>
            </a:r>
            <a:r>
              <a:rPr lang="en-US" altLang="zh-CN" sz="1200" b="1" dirty="0" smtClean="0"/>
              <a:t>binomial-based test</a:t>
            </a:r>
            <a:r>
              <a:rPr lang="en-US" altLang="zh-CN" sz="1200" b="1" baseline="0" dirty="0" smtClean="0"/>
              <a:t> </a:t>
            </a:r>
            <a:r>
              <a:rPr lang="en-US" altLang="zh-CN" baseline="0" dirty="0" smtClean="0"/>
              <a:t>obey a standard normal distribution, the P-value is showed in the figure and compute using the absolute value of d.</a:t>
            </a:r>
          </a:p>
          <a:p>
            <a:r>
              <a:rPr lang="en-US" altLang="zh-CN" baseline="0" dirty="0" smtClean="0"/>
              <a:t>The problem comes from using absolute value.</a:t>
            </a:r>
          </a:p>
          <a:p>
            <a:endParaRPr lang="en-US" altLang="zh-CN" baseline="0"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8</a:t>
            </a:fld>
            <a:endParaRPr lang="zh-CN" altLang="en-US" smtClean="0"/>
          </a:p>
        </p:txBody>
      </p:sp>
    </p:spTree>
    <p:extLst>
      <p:ext uri="{BB962C8B-B14F-4D97-AF65-F5344CB8AC3E}">
        <p14:creationId xmlns:p14="http://schemas.microsoft.com/office/powerpoint/2010/main" val="44804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sz="1200" b="0" i="0" kern="1200" baseline="0" dirty="0" smtClean="0">
                <a:solidFill>
                  <a:schemeClr val="tx1"/>
                </a:solidFill>
                <a:effectLst/>
                <a:latin typeface="+mn-lt"/>
                <a:ea typeface="+mn-ea"/>
                <a:cs typeface="+mn-cs"/>
              </a:rPr>
              <a:t>To better understand this problem , I show  the logical relationship of </a:t>
            </a: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four states about </a:t>
            </a:r>
            <a:r>
              <a:rPr lang="en-US" altLang="zh-CN" sz="1200" b="1" dirty="0" smtClean="0"/>
              <a:t> binomial-based</a:t>
            </a:r>
            <a:r>
              <a:rPr lang="en-US" altLang="zh-CN" sz="1200" b="1" baseline="0" dirty="0" smtClean="0"/>
              <a:t> test</a:t>
            </a: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State 1 means P-value</a:t>
            </a:r>
            <a:r>
              <a:rPr kumimoji="0" lang="en-US" altLang="zh-CN" sz="1200" i="0" u="none" strike="noStrike" kern="0" cap="none" spc="0" normalizeH="0" noProof="0" dirty="0" smtClean="0">
                <a:ln>
                  <a:noFill/>
                </a:ln>
                <a:solidFill>
                  <a:prstClr val="black"/>
                </a:solidFill>
                <a:effectLst/>
                <a:uLnTx/>
                <a:uFillTx/>
                <a:latin typeface="+mn-lt"/>
                <a:ea typeface="黑体" panose="02010609060101010101" pitchFamily="49" charset="-122"/>
              </a:rPr>
              <a:t> obeys an uniform distribution on 0 to 1.</a:t>
            </a:r>
            <a:endParaRPr kumimoji="0" lang="zh-CN" altLang="en-US" sz="12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State 2 means the absolute value of d obeys  Half-Normal Distribution.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Well the Half-Normal Distribution is showed in the figure, the red one is Half-Normal Distribution and the blue one is standard normal distribution.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State 3 means d </a:t>
            </a:r>
            <a:r>
              <a:rPr lang="en-US" altLang="zh-CN" sz="1200" kern="0" dirty="0" smtClean="0">
                <a:solidFill>
                  <a:prstClr val="black"/>
                </a:solidFill>
                <a:latin typeface="+mn-lt"/>
                <a:ea typeface="黑体" panose="02010609060101010101" pitchFamily="49" charset="-122"/>
              </a:rPr>
              <a:t>obeys a standard normal distribution.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State 4 means Tested sequence have good</a:t>
            </a:r>
            <a:r>
              <a:rPr kumimoji="0" lang="en-US" altLang="zh-CN" sz="1200" i="0" u="none" strike="noStrike" kern="0" cap="none" spc="0" normalizeH="0" noProof="0" dirty="0" smtClean="0">
                <a:ln>
                  <a:noFill/>
                </a:ln>
                <a:solidFill>
                  <a:prstClr val="black"/>
                </a:solidFill>
                <a:effectLst/>
                <a:uLnTx/>
                <a:uFillTx/>
                <a:latin typeface="+mn-lt"/>
                <a:ea typeface="黑体" panose="02010609060101010101" pitchFamily="49" charset="-122"/>
              </a:rPr>
              <a:t> </a:t>
            </a: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randomness that is our Null Hypothesis.</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We can see that state 1 and 2 are equal. State 3 and 4 are equal.</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rPr>
              <a:t>But State 2 and 3 are not equal. This is the problem.</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F3596A3-15EA-4914-84BB-8AE2BFD51628}" type="slidenum">
              <a:rPr lang="zh-CN" altLang="en-US" smtClean="0"/>
              <a:t>9</a:t>
            </a:fld>
            <a:endParaRPr lang="zh-CN" altLang="en-US" smtClean="0"/>
          </a:p>
        </p:txBody>
      </p:sp>
    </p:spTree>
    <p:extLst>
      <p:ext uri="{BB962C8B-B14F-4D97-AF65-F5344CB8AC3E}">
        <p14:creationId xmlns:p14="http://schemas.microsoft.com/office/powerpoint/2010/main" val="113136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C98F878-0E2E-45C0-9AF6-BF20E526B0C7}"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7085536-D044-44E8-BD38-38CD8AEF53FD}"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94B0D59-85DD-4BD2-A3C8-B968B2644704}"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4E7B5F9-E9F4-43FA-90FD-C51FC487BFA1}"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548B4D2-BC41-4763-9CAC-7AFC51C6AC3F}"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820AAA6-CF0D-477C-B208-709DCBF5D043}"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27A2083E-E650-4580-A4E2-153CFAB75663}"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D87FEC43-8AB8-4996-BA4F-72CF5B0DF66F}"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846F9D1-FF2F-442B-B36B-37EE9F2CDBF2}"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578C936-E4BE-4C32-851F-8CD38E77872B}"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956468A-5E5E-47E3-ACE0-3827852AE3F6}"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a:defRPr/>
            </a:pPr>
            <a:fld id="{12028AA1-E80B-4877-B629-3933DE0DB565}"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395536" y="1063987"/>
            <a:ext cx="7845417"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dirty="0">
                <a:solidFill>
                  <a:schemeClr val="bg1"/>
                </a:solidFill>
              </a:rPr>
              <a:t>More Powerful and Reliable Second-level</a:t>
            </a:r>
          </a:p>
          <a:p>
            <a:r>
              <a:rPr lang="en-US" altLang="zh-CN" dirty="0">
                <a:solidFill>
                  <a:schemeClr val="bg1"/>
                </a:solidFill>
              </a:rPr>
              <a:t>Statistical Randomness Tests</a:t>
            </a:r>
          </a:p>
          <a:p>
            <a:r>
              <a:rPr lang="en-US" altLang="zh-CN" dirty="0">
                <a:solidFill>
                  <a:schemeClr val="bg1"/>
                </a:solidFill>
              </a:rPr>
              <a:t>for NIST SP 800-22</a:t>
            </a:r>
            <a:endParaRPr lang="zh-CN" altLang="en-US" dirty="0">
              <a:solidFill>
                <a:schemeClr val="bg1"/>
              </a:solidFill>
            </a:endParaRPr>
          </a:p>
        </p:txBody>
      </p:sp>
      <p:sp>
        <p:nvSpPr>
          <p:cNvPr id="4" name="副标题 2"/>
          <p:cNvSpPr>
            <a:spLocks noGrp="1"/>
          </p:cNvSpPr>
          <p:nvPr>
            <p:ph type="subTitle" idx="1"/>
          </p:nvPr>
        </p:nvSpPr>
        <p:spPr>
          <a:xfrm>
            <a:off x="5292080" y="5661248"/>
            <a:ext cx="3816424" cy="648072"/>
          </a:xfrm>
        </p:spPr>
        <p:txBody>
          <a:bodyPr>
            <a:normAutofit/>
          </a:bodyPr>
          <a:lstStyle/>
          <a:p>
            <a:r>
              <a:rPr lang="en-US" altLang="zh-CN" sz="2000" dirty="0" smtClean="0"/>
              <a:t>Speaker: </a:t>
            </a:r>
            <a:r>
              <a:rPr lang="en-US" altLang="zh-CN" sz="2000" dirty="0" err="1" smtClean="0"/>
              <a:t>ShuangYi</a:t>
            </a:r>
            <a:r>
              <a:rPr lang="en-US" altLang="zh-CN" sz="2000" dirty="0" smtClean="0"/>
              <a:t> Zhu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Why P-value is unqualified </a:t>
            </a:r>
            <a:endParaRPr lang="zh-CN" altLang="en-US" sz="2800" b="1" dirty="0"/>
          </a:p>
        </p:txBody>
      </p:sp>
      <mc:AlternateContent xmlns:mc="http://schemas.openxmlformats.org/markup-compatibility/2006">
        <mc:Choice xmlns:a14="http://schemas.microsoft.com/office/drawing/2010/main" Requires="a14">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We construct a biased sequence which can </a:t>
                </a:r>
                <a:r>
                  <a:rPr lang="en-US" altLang="zh-CN" sz="2400" dirty="0" smtClean="0">
                    <a:solidFill>
                      <a:schemeClr val="tx1"/>
                    </a:solidFill>
                  </a:rPr>
                  <a:t>pass </a:t>
                </a:r>
                <a:r>
                  <a:rPr lang="en-US" altLang="zh-CN" sz="2400" dirty="0" smtClean="0">
                    <a:solidFill>
                      <a:schemeClr val="tx1"/>
                    </a:solidFill>
                  </a:rPr>
                  <a:t>the NIST test suite.</a:t>
                </a:r>
              </a:p>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Steps:</a:t>
                </a:r>
              </a:p>
              <a:p>
                <a:pPr lvl="1"/>
                <a:r>
                  <a:rPr lang="en-US" altLang="zh-CN" sz="2000" dirty="0" smtClean="0">
                    <a:solidFill>
                      <a:schemeClr val="tx1"/>
                    </a:solidFill>
                  </a:rPr>
                  <a:t>1</a:t>
                </a:r>
                <a:r>
                  <a:rPr lang="en-US" altLang="zh-CN" sz="2000" dirty="0">
                    <a:solidFill>
                      <a:schemeClr val="tx1"/>
                    </a:solidFill>
                  </a:rPr>
                  <a:t>. Generate a random bit sequence </a:t>
                </a:r>
                <a:r>
                  <a:rPr lang="en-US" altLang="zh-CN" sz="2000" dirty="0" smtClean="0">
                    <a:solidFill>
                      <a:schemeClr val="tx1"/>
                    </a:solidFill>
                  </a:rPr>
                  <a:t>which can </a:t>
                </a:r>
                <a:r>
                  <a:rPr lang="en-US" altLang="zh-CN" sz="2000" dirty="0" smtClean="0">
                    <a:solidFill>
                      <a:schemeClr val="tx1"/>
                    </a:solidFill>
                  </a:rPr>
                  <a:t>pass </a:t>
                </a:r>
                <a:r>
                  <a:rPr lang="en-US" altLang="zh-CN" sz="2000" dirty="0">
                    <a:solidFill>
                      <a:schemeClr val="tx1"/>
                    </a:solidFill>
                  </a:rPr>
                  <a:t>the</a:t>
                </a:r>
              </a:p>
              <a:p>
                <a:pPr lvl="1"/>
                <a:r>
                  <a:rPr lang="en-US" altLang="zh-CN" sz="2000" dirty="0">
                    <a:solidFill>
                      <a:schemeClr val="tx1"/>
                    </a:solidFill>
                  </a:rPr>
                  <a:t>test suite. For example, use the Blum-Blum-</a:t>
                </a:r>
                <a:r>
                  <a:rPr lang="en-US" altLang="zh-CN" sz="2000" dirty="0" err="1">
                    <a:solidFill>
                      <a:schemeClr val="tx1"/>
                    </a:solidFill>
                  </a:rPr>
                  <a:t>Shub</a:t>
                </a:r>
                <a:r>
                  <a:rPr lang="en-US" altLang="zh-CN" sz="2000" dirty="0">
                    <a:solidFill>
                      <a:schemeClr val="tx1"/>
                    </a:solidFill>
                  </a:rPr>
                  <a:t> </a:t>
                </a:r>
                <a:r>
                  <a:rPr lang="en-US" altLang="zh-CN" sz="2000" dirty="0" smtClean="0">
                    <a:solidFill>
                      <a:schemeClr val="tx1"/>
                    </a:solidFill>
                  </a:rPr>
                  <a:t>generator.</a:t>
                </a:r>
              </a:p>
              <a:p>
                <a:pPr lvl="1"/>
                <a:endParaRPr lang="en-US" altLang="zh-CN" sz="2000" dirty="0" smtClean="0">
                  <a:solidFill>
                    <a:schemeClr val="tx1"/>
                  </a:solidFill>
                </a:endParaRPr>
              </a:p>
              <a:p>
                <a:pPr lvl="1"/>
                <a:r>
                  <a:rPr lang="en-US" altLang="zh-CN" sz="2000" dirty="0" smtClean="0">
                    <a:solidFill>
                      <a:schemeClr val="tx1"/>
                    </a:solidFill>
                  </a:rPr>
                  <a:t>2</a:t>
                </a:r>
                <a:r>
                  <a:rPr lang="en-US" altLang="zh-CN" sz="2000" dirty="0">
                    <a:solidFill>
                      <a:schemeClr val="tx1"/>
                    </a:solidFill>
                  </a:rPr>
                  <a:t>. Perform the Frequency </a:t>
                </a:r>
                <a:r>
                  <a:rPr lang="en-US" altLang="zh-CN" sz="2000" dirty="0" smtClean="0">
                    <a:solidFill>
                      <a:schemeClr val="tx1"/>
                    </a:solidFill>
                  </a:rPr>
                  <a:t>Test, calculate </a:t>
                </a:r>
                <a:r>
                  <a:rPr lang="en-US" altLang="zh-CN" sz="2000" dirty="0">
                    <a:solidFill>
                      <a:schemeClr val="tx1"/>
                    </a:solidFill>
                  </a:rPr>
                  <a:t>the </a:t>
                </a:r>
                <a:r>
                  <a:rPr lang="en-US" altLang="zh-CN" sz="2000" dirty="0" smtClean="0">
                    <a:solidFill>
                      <a:schemeClr val="tx1"/>
                    </a:solidFill>
                  </a:rPr>
                  <a:t>statistic </a:t>
                </a:r>
                <a14:m>
                  <m:oMath xmlns:m="http://schemas.openxmlformats.org/officeDocument/2006/math">
                    <m:r>
                      <a:rPr lang="en-US" altLang="zh-CN" sz="2000" b="0" dirty="0">
                        <a:solidFill>
                          <a:schemeClr val="tx1"/>
                        </a:solidFill>
                        <a:latin typeface="Cambria Math" panose="02040503050406030204" pitchFamily="18" charset="0"/>
                      </a:rPr>
                      <m:t> </m:t>
                    </m:r>
                    <m:sSub>
                      <m:sSubPr>
                        <m:ctrlPr>
                          <a:rPr lang="en-US" altLang="zh-CN" sz="2000" i="1" dirty="0" smtClean="0">
                            <a:solidFill>
                              <a:schemeClr val="tx1"/>
                            </a:solidFill>
                            <a:latin typeface="Cambria Math" panose="02040503050406030204" pitchFamily="18" charset="0"/>
                          </a:rPr>
                        </m:ctrlPr>
                      </m:sSubPr>
                      <m:e>
                        <m:r>
                          <a:rPr lang="en-US" altLang="zh-CN" sz="2000" b="0" i="1" dirty="0">
                            <a:solidFill>
                              <a:schemeClr val="tx1"/>
                            </a:solidFill>
                            <a:latin typeface="Cambria Math" panose="02040503050406030204" pitchFamily="18" charset="0"/>
                          </a:rPr>
                          <m:t>𝑑</m:t>
                        </m:r>
                        <m:r>
                          <a:rPr lang="en-US" altLang="zh-CN" sz="2000" b="0" i="1" dirty="0">
                            <a:solidFill>
                              <a:schemeClr val="tx1"/>
                            </a:solidFill>
                            <a:latin typeface="Cambria Math" panose="02040503050406030204" pitchFamily="18" charset="0"/>
                          </a:rPr>
                          <m:t> </m:t>
                        </m:r>
                      </m:e>
                      <m:sub>
                        <m:r>
                          <a:rPr lang="en-US" altLang="zh-CN" sz="2000" b="0" i="1" dirty="0" smtClean="0">
                            <a:solidFill>
                              <a:schemeClr val="tx1"/>
                            </a:solidFill>
                            <a:latin typeface="Cambria Math" panose="02040503050406030204" pitchFamily="18" charset="0"/>
                          </a:rPr>
                          <m:t>𝑖</m:t>
                        </m:r>
                      </m:sub>
                    </m:sSub>
                  </m:oMath>
                </a14:m>
                <a:r>
                  <a:rPr lang="en-US" altLang="zh-CN" sz="2000" dirty="0" smtClean="0">
                    <a:solidFill>
                      <a:schemeClr val="tx1"/>
                    </a:solidFill>
                  </a:rPr>
                  <a:t> of </a:t>
                </a:r>
                <a:r>
                  <a:rPr lang="en-US" altLang="zh-CN" sz="2000" dirty="0">
                    <a:solidFill>
                      <a:schemeClr val="tx1"/>
                    </a:solidFill>
                  </a:rPr>
                  <a:t>the </a:t>
                </a:r>
                <a14:m>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𝑖</m:t>
                        </m:r>
                      </m:e>
                      <m:sup>
                        <m:r>
                          <a:rPr lang="en-US" altLang="zh-CN" sz="2000" b="0" i="1">
                            <a:solidFill>
                              <a:schemeClr val="tx1"/>
                            </a:solidFill>
                            <a:latin typeface="Cambria Math" panose="02040503050406030204" pitchFamily="18" charset="0"/>
                          </a:rPr>
                          <m:t>𝑡h</m:t>
                        </m:r>
                      </m:sup>
                    </m:sSup>
                  </m:oMath>
                </a14:m>
                <a:r>
                  <a:rPr lang="en-US" altLang="zh-CN" sz="2000" dirty="0" smtClean="0">
                    <a:solidFill>
                      <a:schemeClr val="tx1"/>
                    </a:solidFill>
                  </a:rPr>
                  <a:t> </a:t>
                </a:r>
                <a:r>
                  <a:rPr lang="en-US" altLang="zh-CN" sz="2000" dirty="0">
                    <a:solidFill>
                      <a:schemeClr val="tx1"/>
                    </a:solidFill>
                  </a:rPr>
                  <a:t>block (</a:t>
                </a:r>
                <a:r>
                  <a:rPr lang="en-US" altLang="zh-CN" sz="2000" i="1" dirty="0" err="1">
                    <a:solidFill>
                      <a:schemeClr val="tx1"/>
                    </a:solidFill>
                  </a:rPr>
                  <a:t>i</a:t>
                </a:r>
                <a:r>
                  <a:rPr lang="en-US" altLang="zh-CN" sz="2000" dirty="0">
                    <a:solidFill>
                      <a:schemeClr val="tx1"/>
                    </a:solidFill>
                  </a:rPr>
                  <a:t> = </a:t>
                </a:r>
                <a:r>
                  <a:rPr lang="en-US" altLang="zh-CN" sz="2000" i="1" dirty="0" smtClean="0">
                    <a:solidFill>
                      <a:schemeClr val="tx1"/>
                    </a:solidFill>
                  </a:rPr>
                  <a:t>1,…,N</a:t>
                </a:r>
                <a:r>
                  <a:rPr lang="en-US" altLang="zh-CN" sz="2000" dirty="0">
                    <a:solidFill>
                      <a:schemeClr val="tx1"/>
                    </a:solidFill>
                  </a:rPr>
                  <a:t>). For </a:t>
                </a:r>
                <a:r>
                  <a:rPr lang="en-US" altLang="zh-CN" sz="2000" dirty="0" smtClean="0">
                    <a:solidFill>
                      <a:schemeClr val="tx1"/>
                    </a:solidFill>
                  </a:rPr>
                  <a:t>each </a:t>
                </a:r>
                <a:r>
                  <a:rPr lang="en-US" altLang="zh-CN" sz="2000" i="1" dirty="0" err="1">
                    <a:solidFill>
                      <a:schemeClr val="tx1"/>
                    </a:solidFill>
                  </a:rPr>
                  <a:t>i</a:t>
                </a:r>
                <a:r>
                  <a:rPr lang="en-US" altLang="zh-CN" sz="2000" dirty="0" smtClean="0">
                    <a:solidFill>
                      <a:schemeClr val="tx1"/>
                    </a:solidFill>
                  </a:rPr>
                  <a:t>, </a:t>
                </a:r>
                <a:r>
                  <a:rPr lang="en-US" altLang="zh-CN" sz="2000" dirty="0">
                    <a:solidFill>
                      <a:schemeClr val="tx1"/>
                    </a:solidFill>
                  </a:rPr>
                  <a:t>if </a:t>
                </a:r>
                <a14:m>
                  <m:oMath xmlns:m="http://schemas.openxmlformats.org/officeDocument/2006/math">
                    <m:sSub>
                      <m:sSubPr>
                        <m:ctrlPr>
                          <a:rPr lang="en-US" altLang="zh-CN" sz="2000" i="1" dirty="0">
                            <a:solidFill>
                              <a:schemeClr val="tx1"/>
                            </a:solidFill>
                            <a:latin typeface="Cambria Math" panose="02040503050406030204" pitchFamily="18" charset="0"/>
                          </a:rPr>
                        </m:ctrlPr>
                      </m:sSubPr>
                      <m:e>
                        <m:r>
                          <a:rPr lang="en-US" altLang="zh-CN" sz="2000" b="0" i="1" dirty="0">
                            <a:solidFill>
                              <a:schemeClr val="tx1"/>
                            </a:solidFill>
                            <a:latin typeface="Cambria Math" panose="02040503050406030204" pitchFamily="18" charset="0"/>
                          </a:rPr>
                          <m:t>𝑑</m:t>
                        </m:r>
                        <m:r>
                          <a:rPr lang="en-US" altLang="zh-CN" sz="2000" b="0" i="1" dirty="0">
                            <a:solidFill>
                              <a:schemeClr val="tx1"/>
                            </a:solidFill>
                            <a:latin typeface="Cambria Math" panose="02040503050406030204" pitchFamily="18" charset="0"/>
                          </a:rPr>
                          <m:t> </m:t>
                        </m:r>
                      </m:e>
                      <m:sub>
                        <m:r>
                          <a:rPr lang="en-US" altLang="zh-CN" sz="2000" b="0" i="1" dirty="0">
                            <a:solidFill>
                              <a:schemeClr val="tx1"/>
                            </a:solidFill>
                            <a:latin typeface="Cambria Math" panose="02040503050406030204" pitchFamily="18" charset="0"/>
                          </a:rPr>
                          <m:t>𝑖</m:t>
                        </m:r>
                      </m:sub>
                    </m:sSub>
                  </m:oMath>
                </a14:m>
                <a:r>
                  <a:rPr lang="en-US" altLang="zh-CN" sz="2000" dirty="0">
                    <a:solidFill>
                      <a:schemeClr val="tx1"/>
                    </a:solidFill>
                  </a:rPr>
                  <a:t> is less than zero (i.e., 0's are more than 1's), perform a bitwise </a:t>
                </a:r>
                <a:r>
                  <a:rPr lang="en-US" altLang="zh-CN" sz="2000" dirty="0" smtClean="0">
                    <a:solidFill>
                      <a:schemeClr val="tx1"/>
                    </a:solidFill>
                  </a:rPr>
                  <a:t>NOT (negation</a:t>
                </a:r>
                <a:r>
                  <a:rPr lang="en-US" altLang="zh-CN" sz="2000" dirty="0">
                    <a:solidFill>
                      <a:schemeClr val="tx1"/>
                    </a:solidFill>
                  </a:rPr>
                  <a:t>) on the sequence block; otherwise, keep the block unchanged</a:t>
                </a:r>
                <a:r>
                  <a:rPr lang="en-US" altLang="zh-CN" sz="2000" dirty="0" smtClean="0">
                    <a:solidFill>
                      <a:schemeClr val="tx1"/>
                    </a:solidFill>
                  </a:rPr>
                  <a:t>.</a:t>
                </a:r>
                <a:endParaRPr lang="en-US" altLang="zh-CN" sz="2000" dirty="0" smtClean="0"/>
              </a:p>
              <a:p>
                <a:pPr marL="342900" indent="-342900">
                  <a:buFont typeface="Wingdings" panose="05000000000000000000" pitchFamily="2" charset="2"/>
                  <a:buChar char="Ø"/>
                </a:pPr>
                <a:endParaRPr lang="en-US" altLang="zh-CN" sz="2000" dirty="0">
                  <a:solidFill>
                    <a:schemeClr val="tx1"/>
                  </a:solidFill>
                </a:endParaRPr>
              </a:p>
              <a:p>
                <a:pPr marL="342900" indent="-342900">
                  <a:buFont typeface="Wingdings" panose="05000000000000000000" pitchFamily="2" charset="2"/>
                  <a:buChar char="Ø"/>
                </a:pPr>
                <a:r>
                  <a:rPr lang="en-US" altLang="zh-CN" sz="2000" dirty="0" smtClean="0">
                    <a:solidFill>
                      <a:schemeClr val="tx1"/>
                    </a:solidFill>
                  </a:rPr>
                  <a:t>The </a:t>
                </a:r>
                <a:r>
                  <a:rPr lang="en-US" altLang="zh-CN" sz="2000" dirty="0">
                    <a:solidFill>
                      <a:schemeClr val="tx1"/>
                    </a:solidFill>
                  </a:rPr>
                  <a:t>p</a:t>
                </a:r>
                <a:r>
                  <a:rPr lang="en-US" altLang="zh-CN" sz="2000" dirty="0" smtClean="0">
                    <a:solidFill>
                      <a:schemeClr val="tx1"/>
                    </a:solidFill>
                  </a:rPr>
                  <a:t>rocessed sequence is significantly biased, as the number of “1” is larger than that of “0” in all blocks. </a:t>
                </a:r>
              </a:p>
            </p:txBody>
          </p:sp>
        </mc:Choice>
        <mc:Fallback>
          <p:sp>
            <p:nvSpPr>
              <p:cNvPr id="2" name="矩形 1"/>
              <p:cNvSpPr>
                <a:spLocks noRot="1" noChangeAspect="1" noMove="1" noResize="1" noEditPoints="1" noAdjustHandles="1" noChangeArrowheads="1" noChangeShapeType="1" noTextEdit="1"/>
              </p:cNvSpPr>
              <p:nvPr/>
            </p:nvSpPr>
            <p:spPr>
              <a:xfrm>
                <a:off x="250825" y="1412875"/>
                <a:ext cx="8785225" cy="5329238"/>
              </a:xfrm>
              <a:prstGeom prst="rect">
                <a:avLst/>
              </a:prstGeom>
              <a:blipFill rotWithShape="0">
                <a:blip r:embed="rId4"/>
                <a:stretch>
                  <a:fillRect l="-1041" r="-347"/>
                </a:stretch>
              </a:blipFill>
              <a:ln w="0">
                <a:noFill/>
              </a:ln>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1755"/>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9" name="矩形 8"/>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hangingPunct="1">
              <a:lnSpc>
                <a:spcPct val="150000"/>
              </a:lnSpc>
              <a:buFont typeface="Wingdings" panose="05000000000000000000" pitchFamily="2" charset="2"/>
              <a:buChar char="Ø"/>
              <a:defRPr/>
            </a:pPr>
            <a:r>
              <a:rPr lang="en-US" altLang="zh-CN" sz="2400" dirty="0">
                <a:solidFill>
                  <a:schemeClr val="tx1"/>
                </a:solidFill>
              </a:rPr>
              <a:t>However, the processed sequence still has a very high probability to pass the test suite due </a:t>
            </a:r>
            <a:r>
              <a:rPr lang="en-US" altLang="zh-CN" sz="2400" dirty="0" smtClean="0">
                <a:solidFill>
                  <a:schemeClr val="tx1"/>
                </a:solidFill>
              </a:rPr>
              <a:t>to </a:t>
            </a:r>
            <a:r>
              <a:rPr lang="en-US" altLang="zh-CN" sz="2400" dirty="0">
                <a:solidFill>
                  <a:srgbClr val="FF0000"/>
                </a:solidFill>
              </a:rPr>
              <a:t>“0" and “1" have equal roles </a:t>
            </a:r>
            <a:r>
              <a:rPr lang="en-US" altLang="zh-CN" sz="2400" dirty="0" smtClean="0">
                <a:solidFill>
                  <a:schemeClr val="tx1"/>
                </a:solidFill>
              </a:rPr>
              <a:t>in the </a:t>
            </a:r>
            <a:r>
              <a:rPr lang="en-US" altLang="zh-CN" sz="2400" dirty="0">
                <a:solidFill>
                  <a:schemeClr val="tx1"/>
                </a:solidFill>
              </a:rPr>
              <a:t>evaluation of </a:t>
            </a:r>
            <a:r>
              <a:rPr lang="en-US" altLang="zh-CN" sz="2400" dirty="0" smtClean="0">
                <a:solidFill>
                  <a:schemeClr val="tx1"/>
                </a:solidFill>
              </a:rPr>
              <a:t>randomness.</a:t>
            </a:r>
            <a:endParaRPr lang="en-US" altLang="zh-CN" sz="2400" dirty="0"/>
          </a:p>
          <a:p>
            <a:pPr lvl="1"/>
            <a:endParaRPr lang="en-US" altLang="zh-CN" sz="2000" dirty="0" smtClean="0">
              <a:solidFill>
                <a:schemeClr val="tx1"/>
              </a:solidFill>
            </a:endParaRPr>
          </a:p>
          <a:p>
            <a:pPr marL="800100" lvl="1" indent="-342900" eaLnBrk="1" hangingPunct="1">
              <a:lnSpc>
                <a:spcPct val="150000"/>
              </a:lnSpc>
              <a:buFont typeface="Arial" panose="020B0604020202020204" pitchFamily="34" charset="0"/>
              <a:buChar char="•"/>
              <a:defRPr/>
            </a:pPr>
            <a:endParaRPr lang="en-US" altLang="zh-CN" sz="2400" dirty="0" smtClean="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sp>
        <p:nvSpPr>
          <p:cNvPr id="7" name="Text Box 5"/>
          <p:cNvSpPr txBox="1">
            <a:spLocks noChangeArrowheads="1"/>
          </p:cNvSpPr>
          <p:nvPr/>
        </p:nvSpPr>
        <p:spPr bwMode="auto">
          <a:xfrm>
            <a:off x="611188" y="698138"/>
            <a:ext cx="56169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800" b="1" dirty="0" smtClean="0"/>
              <a:t>Why </a:t>
            </a:r>
            <a:r>
              <a:rPr lang="en-US" altLang="zh-CN" sz="2800" b="1" dirty="0"/>
              <a:t>P-value is unqualified </a:t>
            </a:r>
            <a:endParaRPr lang="zh-CN" altLang="en-US" sz="2800" b="1" dirty="0"/>
          </a:p>
          <a:p>
            <a:pPr eaLnBrk="1" hangingPunct="1">
              <a:spcBef>
                <a:spcPct val="0"/>
              </a:spcBef>
              <a:buFontTx/>
              <a:buNone/>
            </a:pPr>
            <a:endParaRPr lang="zh-CN" altLang="en-US" sz="2800" b="1" dirty="0"/>
          </a:p>
        </p:txBody>
      </p:sp>
      <p:graphicFrame>
        <p:nvGraphicFramePr>
          <p:cNvPr id="2" name="表格 1"/>
          <p:cNvGraphicFramePr>
            <a:graphicFrameLocks noGrp="1"/>
          </p:cNvGraphicFramePr>
          <p:nvPr/>
        </p:nvGraphicFramePr>
        <p:xfrm>
          <a:off x="611188" y="3174145"/>
          <a:ext cx="5112940" cy="3567968"/>
        </p:xfrm>
        <a:graphic>
          <a:graphicData uri="http://schemas.openxmlformats.org/drawingml/2006/table">
            <a:tbl>
              <a:tblPr firstRow="1" bandRow="1">
                <a:tableStyleId>{5C22544A-7EE6-4342-B048-85BDC9FD1C3A}</a:tableStyleId>
              </a:tblPr>
              <a:tblGrid>
                <a:gridCol w="5112940"/>
              </a:tblGrid>
              <a:tr h="445996">
                <a:tc>
                  <a:txBody>
                    <a:bodyPr/>
                    <a:lstStyle/>
                    <a:p>
                      <a:r>
                        <a:rPr lang="en-US" altLang="zh-CN" dirty="0" smtClean="0">
                          <a:solidFill>
                            <a:schemeClr val="tx1"/>
                          </a:solidFill>
                        </a:rPr>
                        <a:t>Test whose P-values</a:t>
                      </a:r>
                      <a:r>
                        <a:rPr lang="en-US" altLang="zh-CN" baseline="0" dirty="0" smtClean="0">
                          <a:solidFill>
                            <a:schemeClr val="tx1"/>
                          </a:solidFill>
                        </a:rPr>
                        <a:t> keep unchanged </a:t>
                      </a:r>
                      <a:endParaRPr lang="zh-CN" altLang="en-US" dirty="0">
                        <a:solidFill>
                          <a:schemeClr val="tx1"/>
                        </a:solidFill>
                      </a:endParaRPr>
                    </a:p>
                  </a:txBody>
                  <a:tcPr/>
                </a:tc>
              </a:tr>
              <a:tr h="445996">
                <a:tc>
                  <a:txBody>
                    <a:bodyPr/>
                    <a:lstStyle/>
                    <a:p>
                      <a:r>
                        <a:rPr lang="en-US" altLang="zh-CN" sz="1800" dirty="0" smtClean="0">
                          <a:solidFill>
                            <a:schemeClr val="tx1"/>
                          </a:solidFill>
                        </a:rPr>
                        <a:t>Block Frequency Test</a:t>
                      </a:r>
                      <a:endParaRPr lang="zh-CN" altLang="en-US" dirty="0"/>
                    </a:p>
                  </a:txBody>
                  <a:tcPr/>
                </a:tc>
              </a:tr>
              <a:tr h="445996">
                <a:tc>
                  <a:txBody>
                    <a:bodyPr/>
                    <a:lstStyle/>
                    <a:p>
                      <a:r>
                        <a:rPr lang="en-US" altLang="zh-CN" sz="1800" dirty="0" smtClean="0">
                          <a:solidFill>
                            <a:schemeClr val="tx1"/>
                          </a:solidFill>
                        </a:rPr>
                        <a:t>Cumulative Sums Test </a:t>
                      </a:r>
                      <a:endParaRPr lang="zh-CN" altLang="en-US" dirty="0"/>
                    </a:p>
                  </a:txBody>
                  <a:tcPr/>
                </a:tc>
              </a:tr>
              <a:tr h="445996">
                <a:tc>
                  <a:txBody>
                    <a:bodyPr/>
                    <a:lstStyle/>
                    <a:p>
                      <a:r>
                        <a:rPr lang="en-US" altLang="zh-CN" sz="1800" dirty="0" smtClean="0">
                          <a:solidFill>
                            <a:schemeClr val="tx1"/>
                          </a:solidFill>
                        </a:rPr>
                        <a:t>Runs Test </a:t>
                      </a:r>
                      <a:endParaRPr lang="zh-CN" altLang="en-US" dirty="0"/>
                    </a:p>
                  </a:txBody>
                  <a:tcPr/>
                </a:tc>
              </a:tr>
              <a:tr h="445996">
                <a:tc>
                  <a:txBody>
                    <a:bodyPr/>
                    <a:lstStyle/>
                    <a:p>
                      <a:r>
                        <a:rPr lang="en-US" altLang="zh-CN" sz="1800" dirty="0" smtClean="0">
                          <a:solidFill>
                            <a:schemeClr val="tx1"/>
                          </a:solidFill>
                        </a:rPr>
                        <a:t>Spectral Test </a:t>
                      </a:r>
                      <a:endParaRPr lang="zh-CN" altLang="en-US" dirty="0"/>
                    </a:p>
                  </a:txBody>
                  <a:tcPr/>
                </a:tc>
              </a:tr>
              <a:tr h="445996">
                <a:tc>
                  <a:txBody>
                    <a:bodyPr/>
                    <a:lstStyle/>
                    <a:p>
                      <a:r>
                        <a:rPr lang="en-US" altLang="zh-CN" sz="1800" dirty="0" smtClean="0">
                          <a:solidFill>
                            <a:schemeClr val="tx1"/>
                          </a:solidFill>
                        </a:rPr>
                        <a:t>Universal Test </a:t>
                      </a:r>
                      <a:endParaRPr lang="zh-CN" altLang="en-US" dirty="0"/>
                    </a:p>
                  </a:txBody>
                  <a:tcPr/>
                </a:tc>
              </a:tr>
              <a:tr h="445996">
                <a:tc>
                  <a:txBody>
                    <a:bodyPr/>
                    <a:lstStyle/>
                    <a:p>
                      <a:r>
                        <a:rPr lang="en-US" altLang="zh-CN" sz="1800" dirty="0" smtClean="0">
                          <a:solidFill>
                            <a:schemeClr val="tx1"/>
                          </a:solidFill>
                        </a:rPr>
                        <a:t>Approximate Entropy Test </a:t>
                      </a:r>
                      <a:endParaRPr lang="zh-CN" altLang="en-US" dirty="0"/>
                    </a:p>
                  </a:txBody>
                  <a:tcPr/>
                </a:tc>
              </a:tr>
              <a:tr h="445996">
                <a:tc>
                  <a:txBody>
                    <a:bodyPr/>
                    <a:lstStyle/>
                    <a:p>
                      <a:r>
                        <a:rPr lang="en-US" altLang="zh-CN" sz="1800" dirty="0" smtClean="0">
                          <a:solidFill>
                            <a:schemeClr val="tx1"/>
                          </a:solidFill>
                        </a:rPr>
                        <a:t>Serial Tests Test </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1755"/>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9" name="矩形 8"/>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endParaRPr lang="en-US" altLang="zh-CN" sz="2400" dirty="0" smtClean="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sp>
        <p:nvSpPr>
          <p:cNvPr id="7" name="Text Box 5"/>
          <p:cNvSpPr txBox="1">
            <a:spLocks noChangeArrowheads="1"/>
          </p:cNvSpPr>
          <p:nvPr/>
        </p:nvSpPr>
        <p:spPr bwMode="auto">
          <a:xfrm>
            <a:off x="611188" y="698138"/>
            <a:ext cx="56169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800" b="1" dirty="0" smtClean="0"/>
              <a:t>Why </a:t>
            </a:r>
            <a:r>
              <a:rPr lang="en-US" altLang="zh-CN" sz="2800" b="1" dirty="0"/>
              <a:t>P-value is unqualified </a:t>
            </a:r>
            <a:endParaRPr lang="zh-CN" altLang="en-US" sz="2800" b="1" dirty="0"/>
          </a:p>
          <a:p>
            <a:pPr eaLnBrk="1" hangingPunct="1">
              <a:spcBef>
                <a:spcPct val="0"/>
              </a:spcBef>
              <a:buFontTx/>
              <a:buNone/>
            </a:pPr>
            <a:endParaRPr lang="zh-CN" altLang="en-US" sz="2800" b="1" dirty="0"/>
          </a:p>
        </p:txBody>
      </p:sp>
      <p:pic>
        <p:nvPicPr>
          <p:cNvPr id="8" name="图片 7"/>
          <p:cNvPicPr>
            <a:picLocks noChangeAspect="1"/>
          </p:cNvPicPr>
          <p:nvPr/>
        </p:nvPicPr>
        <p:blipFill>
          <a:blip r:embed="rId4"/>
          <a:stretch>
            <a:fillRect/>
          </a:stretch>
        </p:blipFill>
        <p:spPr>
          <a:xfrm>
            <a:off x="429041" y="1834807"/>
            <a:ext cx="8382058" cy="4347703"/>
          </a:xfrm>
          <a:prstGeom prst="rect">
            <a:avLst/>
          </a:prstGeom>
        </p:spPr>
      </p:pic>
      <p:sp>
        <p:nvSpPr>
          <p:cNvPr id="2" name="矩形 1"/>
          <p:cNvSpPr/>
          <p:nvPr/>
        </p:nvSpPr>
        <p:spPr>
          <a:xfrm>
            <a:off x="4355976" y="2276872"/>
            <a:ext cx="936104" cy="3849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1755"/>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9" name="矩形 8"/>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lvl="1"/>
            <a:endParaRPr lang="en-US" altLang="zh-CN" sz="2000" dirty="0" smtClean="0">
              <a:solidFill>
                <a:schemeClr val="tx1"/>
              </a:solidFill>
            </a:endParaRPr>
          </a:p>
          <a:p>
            <a:pPr marL="800100" lvl="1" indent="-342900" eaLnBrk="1" hangingPunct="1">
              <a:lnSpc>
                <a:spcPct val="150000"/>
              </a:lnSpc>
              <a:buFont typeface="Arial" panose="020B0604020202020204" pitchFamily="34" charset="0"/>
              <a:buChar char="•"/>
              <a:defRPr/>
            </a:pPr>
            <a:endParaRPr lang="en-US" altLang="zh-CN" sz="2400" dirty="0" smtClean="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sp>
        <p:nvSpPr>
          <p:cNvPr id="7" name="Text Box 5"/>
          <p:cNvSpPr txBox="1">
            <a:spLocks noChangeArrowheads="1"/>
          </p:cNvSpPr>
          <p:nvPr/>
        </p:nvSpPr>
        <p:spPr bwMode="auto">
          <a:xfrm>
            <a:off x="611188" y="698138"/>
            <a:ext cx="56169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800" b="1" dirty="0" smtClean="0"/>
              <a:t>Why </a:t>
            </a:r>
            <a:r>
              <a:rPr lang="en-US" altLang="zh-CN" sz="2800" b="1" dirty="0"/>
              <a:t>P-value is unqualified </a:t>
            </a:r>
            <a:endParaRPr lang="zh-CN" altLang="en-US" sz="2800" b="1" dirty="0"/>
          </a:p>
          <a:p>
            <a:pPr eaLnBrk="1" hangingPunct="1">
              <a:spcBef>
                <a:spcPct val="0"/>
              </a:spcBef>
              <a:buFontTx/>
              <a:buNone/>
            </a:pPr>
            <a:endParaRPr lang="zh-CN" altLang="en-US" sz="2800" b="1" dirty="0"/>
          </a:p>
        </p:txBody>
      </p:sp>
      <p:pic>
        <p:nvPicPr>
          <p:cNvPr id="8" name="图片 7"/>
          <p:cNvPicPr>
            <a:picLocks noChangeAspect="1"/>
          </p:cNvPicPr>
          <p:nvPr/>
        </p:nvPicPr>
        <p:blipFill>
          <a:blip r:embed="rId4"/>
          <a:stretch>
            <a:fillRect/>
          </a:stretch>
        </p:blipFill>
        <p:spPr>
          <a:xfrm>
            <a:off x="522404" y="1938725"/>
            <a:ext cx="8211228" cy="4187438"/>
          </a:xfrm>
          <a:prstGeom prst="rect">
            <a:avLst/>
          </a:prstGeom>
        </p:spPr>
      </p:pic>
      <p:sp>
        <p:nvSpPr>
          <p:cNvPr id="10" name="矩形 9"/>
          <p:cNvSpPr/>
          <p:nvPr/>
        </p:nvSpPr>
        <p:spPr>
          <a:xfrm>
            <a:off x="4355976" y="2276872"/>
            <a:ext cx="936104" cy="3849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Q-value</a:t>
            </a:r>
            <a:endParaRPr lang="zh-CN" altLang="en-US" sz="2800" b="1" dirty="0"/>
          </a:p>
        </p:txBody>
      </p:sp>
      <mc:AlternateContent xmlns:mc="http://schemas.openxmlformats.org/markup-compatibility/2006" xmlns:a14="http://schemas.microsoft.com/office/drawing/2010/main">
        <mc:Choice Requires="a14">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We propose a new metric Q-value to address this problem.</a:t>
                </a:r>
              </a:p>
              <a:p>
                <a:pPr indent="-457200" eaLnBrk="1" hangingPunct="1">
                  <a:lnSpc>
                    <a:spcPct val="150000"/>
                  </a:lnSpc>
                  <a:buFont typeface="Wingdings" panose="05000000000000000000" pitchFamily="2" charset="2"/>
                  <a:buChar char="Ø"/>
                  <a:defRPr/>
                </a:pPr>
                <a:r>
                  <a:rPr lang="en-US" altLang="zh-CN" sz="2400" dirty="0">
                    <a:solidFill>
                      <a:schemeClr val="tx1"/>
                    </a:solidFill>
                  </a:rPr>
                  <a:t>What </a:t>
                </a:r>
                <a:r>
                  <a:rPr lang="en-US" altLang="zh-CN" sz="2400" dirty="0" smtClean="0">
                    <a:solidFill>
                      <a:schemeClr val="tx1"/>
                    </a:solidFill>
                  </a:rPr>
                  <a:t>is Q-value</a:t>
                </a:r>
                <a:r>
                  <a:rPr lang="en-US" altLang="zh-CN" sz="2400" dirty="0" smtClean="0">
                    <a:solidFill>
                      <a:srgbClr val="FF0000"/>
                    </a:solidFill>
                  </a:rPr>
                  <a:t>.</a:t>
                </a:r>
              </a:p>
              <a:p>
                <a:pPr marL="800100" lvl="1" indent="-342900" eaLnBrk="1" hangingPunct="1">
                  <a:lnSpc>
                    <a:spcPct val="150000"/>
                  </a:lnSpc>
                  <a:buFont typeface="Arial" panose="020B0604020202020204" pitchFamily="34" charset="0"/>
                  <a:buChar char="•"/>
                  <a:defRPr/>
                </a:pP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𝑄</m:t>
                        </m:r>
                        <m:r>
                          <a:rPr lang="en-US" altLang="zh-CN" sz="2400" i="1">
                            <a:solidFill>
                              <a:schemeClr val="tx1"/>
                            </a:solidFill>
                            <a:latin typeface="Cambria Math" panose="02040503050406030204" pitchFamily="18" charset="0"/>
                          </a:rPr>
                          <m:t> </m:t>
                        </m:r>
                      </m:e>
                      <m:sub>
                        <m:r>
                          <a:rPr lang="en-US" altLang="zh-CN" sz="2400" i="1">
                            <a:solidFill>
                              <a:schemeClr val="tx1"/>
                            </a:solidFill>
                            <a:latin typeface="Cambria Math" panose="02040503050406030204" pitchFamily="18" charset="0"/>
                          </a:rPr>
                          <m:t>𝑣𝑎𝑙𝑢𝑒</m:t>
                        </m:r>
                      </m:sub>
                    </m:sSub>
                    <m:r>
                      <a:rPr lang="en-US" altLang="zh-CN" sz="2400" i="1">
                        <a:solidFill>
                          <a:schemeClr val="tx1"/>
                        </a:solidFill>
                        <a:latin typeface="Cambria Math" panose="02040503050406030204" pitchFamily="18" charset="0"/>
                      </a:rPr>
                      <m:t>=1−</m:t>
                    </m:r>
                    <m:r>
                      <a:rPr lang="en-US" altLang="zh-CN" sz="2400" i="1">
                        <a:solidFill>
                          <a:schemeClr val="tx1"/>
                        </a:solidFill>
                        <a:latin typeface="Cambria Math" panose="02040503050406030204" pitchFamily="18" charset="0"/>
                      </a:rPr>
                      <m:t>𝛷</m:t>
                    </m:r>
                    <m:d>
                      <m:dPr>
                        <m:ctrlPr>
                          <a:rPr lang="zh-CN" altLang="zh-CN" sz="2400"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𝑑</m:t>
                        </m:r>
                      </m:e>
                    </m:d>
                    <m:r>
                      <a:rPr lang="en-US" altLang="zh-CN" sz="2400" i="1">
                        <a:solidFill>
                          <a:schemeClr val="tx1"/>
                        </a:solidFill>
                        <a:latin typeface="Cambria Math" panose="02040503050406030204" pitchFamily="18" charset="0"/>
                      </a:rPr>
                      <m:t>=</m:t>
                    </m:r>
                    <m:f>
                      <m:fPr>
                        <m:ctrlPr>
                          <a:rPr lang="zh-CN" altLang="zh-CN" sz="2400" i="1">
                            <a:solidFill>
                              <a:schemeClr val="tx1"/>
                            </a:solidFill>
                            <a:latin typeface="Cambria Math" panose="02040503050406030204" pitchFamily="18" charset="0"/>
                          </a:rPr>
                        </m:ctrlPr>
                      </m:fPr>
                      <m:num>
                        <m:r>
                          <a:rPr lang="en-US" altLang="zh-CN" sz="2400" i="1">
                            <a:solidFill>
                              <a:schemeClr val="tx1"/>
                            </a:solidFill>
                            <a:latin typeface="Cambria Math" panose="02040503050406030204" pitchFamily="18" charset="0"/>
                          </a:rPr>
                          <m:t>1</m:t>
                        </m:r>
                      </m:num>
                      <m:den>
                        <m:r>
                          <a:rPr lang="en-US" altLang="zh-CN" sz="2400" i="1">
                            <a:solidFill>
                              <a:schemeClr val="tx1"/>
                            </a:solidFill>
                            <a:latin typeface="Cambria Math" panose="02040503050406030204" pitchFamily="18" charset="0"/>
                          </a:rPr>
                          <m:t>2</m:t>
                        </m:r>
                      </m:den>
                    </m:f>
                    <m:r>
                      <a:rPr lang="en-US" altLang="zh-CN" sz="2400" i="1">
                        <a:solidFill>
                          <a:schemeClr val="tx1"/>
                        </a:solidFill>
                        <a:latin typeface="Cambria Math" panose="02040503050406030204" pitchFamily="18" charset="0"/>
                      </a:rPr>
                      <m:t>𝑒𝑟𝑓𝑐</m:t>
                    </m:r>
                    <m:d>
                      <m:dPr>
                        <m:ctrlPr>
                          <a:rPr lang="zh-CN" altLang="zh-CN" sz="2400" i="1">
                            <a:solidFill>
                              <a:schemeClr val="tx1"/>
                            </a:solidFill>
                            <a:latin typeface="Cambria Math" panose="02040503050406030204" pitchFamily="18" charset="0"/>
                          </a:rPr>
                        </m:ctrlPr>
                      </m:dPr>
                      <m:e>
                        <m:f>
                          <m:fPr>
                            <m:ctrlPr>
                              <a:rPr lang="zh-CN" altLang="zh-CN" sz="2400" i="1">
                                <a:solidFill>
                                  <a:schemeClr val="tx1"/>
                                </a:solidFill>
                                <a:latin typeface="Cambria Math" panose="02040503050406030204" pitchFamily="18" charset="0"/>
                              </a:rPr>
                            </m:ctrlPr>
                          </m:fPr>
                          <m:num>
                            <m:r>
                              <a:rPr lang="en-US" altLang="zh-CN" sz="2400" i="1">
                                <a:solidFill>
                                  <a:schemeClr val="tx1"/>
                                </a:solidFill>
                                <a:latin typeface="Cambria Math" panose="02040503050406030204" pitchFamily="18" charset="0"/>
                              </a:rPr>
                              <m:t>𝑑</m:t>
                            </m:r>
                          </m:num>
                          <m:den>
                            <m:rad>
                              <m:radPr>
                                <m:degHide m:val="on"/>
                                <m:ctrlPr>
                                  <a:rPr lang="zh-CN" altLang="zh-CN" sz="2400" i="1">
                                    <a:solidFill>
                                      <a:schemeClr val="tx1"/>
                                    </a:solidFill>
                                    <a:latin typeface="Cambria Math" panose="02040503050406030204" pitchFamily="18" charset="0"/>
                                  </a:rPr>
                                </m:ctrlPr>
                              </m:radPr>
                              <m:deg/>
                              <m:e>
                                <m:r>
                                  <a:rPr lang="en-US" altLang="zh-CN" sz="2400" i="1">
                                    <a:solidFill>
                                      <a:schemeClr val="tx1"/>
                                    </a:solidFill>
                                    <a:latin typeface="Cambria Math" panose="02040503050406030204" pitchFamily="18" charset="0"/>
                                  </a:rPr>
                                  <m:t>2</m:t>
                                </m:r>
                              </m:e>
                            </m:rad>
                          </m:den>
                        </m:f>
                      </m:e>
                    </m:d>
                  </m:oMath>
                </a14:m>
                <a:endParaRPr lang="en-US" altLang="zh-CN" sz="2400" dirty="0" smtClean="0">
                  <a:solidFill>
                    <a:schemeClr val="tx1"/>
                  </a:solidFill>
                </a:endParaRPr>
              </a:p>
              <a:p>
                <a:pPr marL="800100" lvl="1" indent="-342900" eaLnBrk="1" hangingPunct="1">
                  <a:lnSpc>
                    <a:spcPct val="150000"/>
                  </a:lnSpc>
                  <a:buFont typeface="Arial" panose="020B0604020202020204" pitchFamily="34" charset="0"/>
                  <a:buChar char="•"/>
                  <a:defRPr/>
                </a:pPr>
                <a14:m>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𝑃</m:t>
                        </m:r>
                      </m:e>
                      <m:sub>
                        <m:r>
                          <a:rPr lang="en-US" altLang="zh-CN" sz="2400" i="1">
                            <a:solidFill>
                              <a:schemeClr val="tx1"/>
                            </a:solidFill>
                            <a:latin typeface="Cambria Math" panose="02040503050406030204" pitchFamily="18" charset="0"/>
                          </a:rPr>
                          <m:t>𝑣𝑎𝑙𝑢𝑒</m:t>
                        </m:r>
                      </m:sub>
                    </m:sSub>
                    <m:r>
                      <a:rPr lang="en-US" altLang="zh-CN" sz="2400" i="1">
                        <a:solidFill>
                          <a:schemeClr val="tx1"/>
                        </a:solidFill>
                        <a:latin typeface="Cambria Math" panose="02040503050406030204" pitchFamily="18" charset="0"/>
                      </a:rPr>
                      <m:t>=</m:t>
                    </m:r>
                    <m:r>
                      <a:rPr lang="en-US" altLang="zh-CN" sz="2400" i="1" smtClean="0">
                        <a:solidFill>
                          <a:schemeClr val="tx1"/>
                        </a:solidFill>
                        <a:latin typeface="Cambria Math" panose="02040503050406030204" pitchFamily="18" charset="0"/>
                      </a:rPr>
                      <m:t>𝑒𝑟𝑓𝑐</m:t>
                    </m:r>
                    <m:d>
                      <m:dPr>
                        <m:ctrlPr>
                          <a:rPr lang="zh-CN" altLang="zh-CN" sz="2400" i="1">
                            <a:solidFill>
                              <a:schemeClr val="tx1"/>
                            </a:solidFill>
                            <a:latin typeface="Cambria Math" panose="02040503050406030204" pitchFamily="18" charset="0"/>
                          </a:rPr>
                        </m:ctrlPr>
                      </m:dPr>
                      <m:e>
                        <m:f>
                          <m:fPr>
                            <m:ctrlPr>
                              <a:rPr lang="zh-CN" altLang="zh-CN" sz="2400" i="1">
                                <a:solidFill>
                                  <a:schemeClr val="tx1"/>
                                </a:solidFill>
                                <a:latin typeface="Cambria Math" panose="02040503050406030204" pitchFamily="18" charset="0"/>
                              </a:rPr>
                            </m:ctrlPr>
                          </m:fPr>
                          <m:num>
                            <m:d>
                              <m:dPr>
                                <m:begChr m:val="|"/>
                                <m:endChr m:val="|"/>
                                <m:ctrlPr>
                                  <a:rPr lang="en-US" altLang="zh-CN" sz="2400" b="1"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𝑑</m:t>
                                </m:r>
                              </m:e>
                            </m:d>
                          </m:num>
                          <m:den>
                            <m:rad>
                              <m:radPr>
                                <m:degHide m:val="on"/>
                                <m:ctrlPr>
                                  <a:rPr lang="zh-CN" altLang="zh-CN" sz="2400" i="1">
                                    <a:solidFill>
                                      <a:schemeClr val="tx1"/>
                                    </a:solidFill>
                                    <a:latin typeface="Cambria Math" panose="02040503050406030204" pitchFamily="18" charset="0"/>
                                  </a:rPr>
                                </m:ctrlPr>
                              </m:radPr>
                              <m:deg/>
                              <m:e>
                                <m:r>
                                  <a:rPr lang="en-US" altLang="zh-CN" sz="2400" i="1">
                                    <a:solidFill>
                                      <a:schemeClr val="tx1"/>
                                    </a:solidFill>
                                    <a:latin typeface="Cambria Math" panose="02040503050406030204" pitchFamily="18" charset="0"/>
                                  </a:rPr>
                                  <m:t>2</m:t>
                                </m:r>
                              </m:e>
                            </m:rad>
                          </m:den>
                        </m:f>
                      </m:e>
                    </m:d>
                  </m:oMath>
                </a14:m>
                <a:endParaRPr lang="en-US" altLang="zh-CN" sz="2400" dirty="0">
                  <a:solidFill>
                    <a:schemeClr val="tx1"/>
                  </a:solidFill>
                </a:endParaRPr>
              </a:p>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The other test procedures keep unchanged.</a:t>
                </a:r>
              </a:p>
            </p:txBody>
          </p:sp>
        </mc:Choice>
        <mc:Fallback xmlns="">
          <p:sp>
            <p:nvSpPr>
              <p:cNvPr id="2" name="矩形 1"/>
              <p:cNvSpPr>
                <a:spLocks noRot="1" noChangeAspect="1" noMove="1" noResize="1" noEditPoints="1" noAdjustHandles="1" noChangeArrowheads="1" noChangeShapeType="1" noTextEdit="1"/>
              </p:cNvSpPr>
              <p:nvPr/>
            </p:nvSpPr>
            <p:spPr>
              <a:xfrm>
                <a:off x="250825" y="1412875"/>
                <a:ext cx="8785225" cy="5329238"/>
              </a:xfrm>
              <a:prstGeom prst="rect">
                <a:avLst/>
              </a:prstGeom>
              <a:blipFill rotWithShape="0">
                <a:blip r:embed="rId4"/>
                <a:stretch>
                  <a:fillRect l="-902"/>
                </a:stretch>
              </a:blipFill>
              <a:ln w="0">
                <a:noFill/>
              </a:ln>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Q-value</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New logical relationship</a:t>
            </a:r>
          </a:p>
        </p:txBody>
      </p:sp>
      <p:grpSp>
        <p:nvGrpSpPr>
          <p:cNvPr id="7" name="组合 6"/>
          <p:cNvGrpSpPr/>
          <p:nvPr/>
        </p:nvGrpSpPr>
        <p:grpSpPr>
          <a:xfrm>
            <a:off x="2843808" y="2011343"/>
            <a:ext cx="3528393" cy="4297382"/>
            <a:chOff x="5652117" y="260648"/>
            <a:chExt cx="2954527" cy="3703676"/>
          </a:xfrm>
        </p:grpSpPr>
        <p:sp>
          <p:nvSpPr>
            <p:cNvPr id="8" name="下箭头 7"/>
            <p:cNvSpPr/>
            <p:nvPr/>
          </p:nvSpPr>
          <p:spPr>
            <a:xfrm>
              <a:off x="7554964" y="2433235"/>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9" name="下箭头 8"/>
            <p:cNvSpPr/>
            <p:nvPr/>
          </p:nvSpPr>
          <p:spPr>
            <a:xfrm rot="10800000">
              <a:off x="6130255" y="2429690"/>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0" name="下箭头 9"/>
            <p:cNvSpPr/>
            <p:nvPr/>
          </p:nvSpPr>
          <p:spPr>
            <a:xfrm>
              <a:off x="7526668" y="999612"/>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1" name="下箭头 10"/>
            <p:cNvSpPr/>
            <p:nvPr/>
          </p:nvSpPr>
          <p:spPr>
            <a:xfrm rot="10800000">
              <a:off x="6101959" y="996067"/>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2" name="圆角矩形 11"/>
            <p:cNvSpPr/>
            <p:nvPr/>
          </p:nvSpPr>
          <p:spPr>
            <a:xfrm>
              <a:off x="5652120" y="260648"/>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algn="ctr" eaLnBrk="1" fontAlgn="auto" hangingPunct="1">
                <a:spcBef>
                  <a:spcPts val="0"/>
                </a:spcBef>
                <a:spcAft>
                  <a:spcPts val="0"/>
                </a:spcAft>
                <a:defRPr/>
              </a:pPr>
              <a:r>
                <a:rPr lang="en-US" altLang="zh-CN" sz="2000" kern="0" dirty="0" smtClean="0">
                  <a:solidFill>
                    <a:prstClr val="black"/>
                  </a:solidFill>
                  <a:ea typeface="黑体" panose="02010609060101010101" pitchFamily="49" charset="-122"/>
                </a:rPr>
                <a:t>Q-value </a:t>
              </a:r>
              <a:r>
                <a:rPr lang="en-US" altLang="zh-CN" sz="2000" kern="0" dirty="0">
                  <a:solidFill>
                    <a:prstClr val="black"/>
                  </a:solidFill>
                  <a:ea typeface="黑体" panose="02010609060101010101" pitchFamily="49" charset="-122"/>
                </a:rPr>
                <a:t>obeys an uniform distribution on [0</a:t>
              </a:r>
              <a:r>
                <a:rPr lang="zh-CN" altLang="en-US" sz="2000" kern="0" dirty="0">
                  <a:solidFill>
                    <a:prstClr val="black"/>
                  </a:solidFill>
                  <a:ea typeface="黑体" panose="02010609060101010101" pitchFamily="49" charset="-122"/>
                </a:rPr>
                <a:t>，</a:t>
              </a:r>
              <a:r>
                <a:rPr lang="en-US" altLang="zh-CN" sz="2000" kern="0" dirty="0">
                  <a:solidFill>
                    <a:prstClr val="black"/>
                  </a:solidFill>
                  <a:ea typeface="黑体" panose="02010609060101010101" pitchFamily="49" charset="-122"/>
                </a:rPr>
                <a:t>1</a:t>
              </a:r>
              <a:r>
                <a:rPr lang="en-US" altLang="zh-CN" sz="2000" kern="0" dirty="0" smtClean="0">
                  <a:solidFill>
                    <a:prstClr val="black"/>
                  </a:solidFill>
                  <a:ea typeface="黑体" panose="02010609060101010101" pitchFamily="49" charset="-122"/>
                </a:rPr>
                <a:t>]</a:t>
              </a:r>
              <a:endParaRPr lang="zh-CN" altLang="en-US" sz="2000" kern="0" dirty="0">
                <a:solidFill>
                  <a:prstClr val="black"/>
                </a:solidFill>
                <a:ea typeface="黑体" panose="02010609060101010101" pitchFamily="49" charset="-122"/>
              </a:endParaRPr>
            </a:p>
          </p:txBody>
        </p:sp>
        <p:sp>
          <p:nvSpPr>
            <p:cNvPr id="13" name="圆角矩形 12"/>
            <p:cNvSpPr/>
            <p:nvPr/>
          </p:nvSpPr>
          <p:spPr>
            <a:xfrm>
              <a:off x="5652121" y="1710221"/>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black"/>
                  </a:solidFill>
                  <a:ea typeface="黑体" panose="02010609060101010101" pitchFamily="49" charset="-122"/>
                </a:rPr>
                <a:t>d obeys </a:t>
              </a:r>
              <a:r>
                <a:rPr lang="en-US" altLang="zh-CN" sz="2000" kern="0" dirty="0" smtClean="0">
                  <a:solidFill>
                    <a:prstClr val="black"/>
                  </a:solidFill>
                  <a:ea typeface="黑体" panose="02010609060101010101" pitchFamily="49" charset="-122"/>
                </a:rPr>
                <a:t>a standard </a:t>
              </a:r>
              <a:r>
                <a:rPr lang="en-US" altLang="zh-CN" sz="2000" kern="0" dirty="0">
                  <a:solidFill>
                    <a:prstClr val="black"/>
                  </a:solidFill>
                  <a:ea typeface="黑体" panose="02010609060101010101" pitchFamily="49" charset="-122"/>
                </a:rPr>
                <a:t>normal distribution</a:t>
              </a:r>
              <a:endParaRPr lang="zh-CN" altLang="en-US" sz="2000" kern="0" dirty="0">
                <a:solidFill>
                  <a:prstClr val="black"/>
                </a:solidFill>
                <a:ea typeface="黑体" panose="02010609060101010101" pitchFamily="49" charset="-122"/>
              </a:endParaRPr>
            </a:p>
          </p:txBody>
        </p:sp>
        <p:sp>
          <p:nvSpPr>
            <p:cNvPr id="14" name="圆角矩形 13"/>
            <p:cNvSpPr/>
            <p:nvPr/>
          </p:nvSpPr>
          <p:spPr>
            <a:xfrm>
              <a:off x="5652117" y="3145617"/>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algn="ctr" eaLnBrk="1" fontAlgn="auto" hangingPunct="1">
                <a:spcBef>
                  <a:spcPts val="0"/>
                </a:spcBef>
                <a:spcAft>
                  <a:spcPts val="0"/>
                </a:spcAft>
                <a:defRPr/>
              </a:pPr>
              <a:r>
                <a:rPr lang="en-US" altLang="zh-CN" sz="2000" kern="0" dirty="0" smtClean="0">
                  <a:solidFill>
                    <a:prstClr val="black"/>
                  </a:solidFill>
                  <a:ea typeface="黑体" panose="02010609060101010101" pitchFamily="49" charset="-122"/>
                </a:rPr>
                <a:t>Tested </a:t>
              </a:r>
              <a:r>
                <a:rPr lang="en-US" altLang="zh-CN" sz="2000" kern="0" dirty="0">
                  <a:solidFill>
                    <a:prstClr val="black"/>
                  </a:solidFill>
                  <a:ea typeface="黑体" panose="02010609060101010101" pitchFamily="49" charset="-122"/>
                </a:rPr>
                <a:t>sequence </a:t>
              </a:r>
              <a:r>
                <a:rPr lang="en-US" altLang="zh-CN" sz="2000" kern="0" dirty="0" smtClean="0">
                  <a:solidFill>
                    <a:prstClr val="black"/>
                  </a:solidFill>
                  <a:ea typeface="黑体" panose="02010609060101010101" pitchFamily="49" charset="-122"/>
                </a:rPr>
                <a:t>has </a:t>
              </a:r>
              <a:r>
                <a:rPr lang="en-US" altLang="zh-CN" sz="2000" kern="0" dirty="0">
                  <a:solidFill>
                    <a:prstClr val="black"/>
                  </a:solidFill>
                  <a:ea typeface="黑体" panose="02010609060101010101" pitchFamily="49" charset="-122"/>
                </a:rPr>
                <a:t>good </a:t>
              </a:r>
              <a:r>
                <a:rPr lang="en-US" altLang="zh-CN" sz="2000" kern="0" dirty="0" smtClean="0">
                  <a:solidFill>
                    <a:prstClr val="black"/>
                  </a:solidFill>
                  <a:ea typeface="黑体" panose="02010609060101010101" pitchFamily="49" charset="-122"/>
                </a:rPr>
                <a:t>randomness</a:t>
              </a:r>
              <a:endParaRPr lang="zh-CN" altLang="en-US" sz="2000" kern="0" dirty="0">
                <a:solidFill>
                  <a:prstClr val="black"/>
                </a:solidFill>
                <a:ea typeface="黑体" panose="02010609060101010101" pitchFamily="49" charset="-122"/>
              </a:endParaRPr>
            </a:p>
          </p:txBody>
        </p:sp>
      </p:grpSp>
      <p:sp>
        <p:nvSpPr>
          <p:cNvPr id="16" name="矩形 15"/>
          <p:cNvSpPr/>
          <p:nvPr/>
        </p:nvSpPr>
        <p:spPr>
          <a:xfrm>
            <a:off x="633523" y="2359595"/>
            <a:ext cx="986149" cy="369332"/>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dirty="0"/>
              <a:t>State 1</a:t>
            </a:r>
            <a:endParaRPr lang="zh-CN" altLang="en-US" dirty="0"/>
          </a:p>
        </p:txBody>
      </p:sp>
      <p:sp>
        <p:nvSpPr>
          <p:cNvPr id="17" name="矩形 16"/>
          <p:cNvSpPr/>
          <p:nvPr/>
        </p:nvSpPr>
        <p:spPr>
          <a:xfrm>
            <a:off x="683568" y="3923764"/>
            <a:ext cx="1198668" cy="369332"/>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dirty="0"/>
              <a:t>State </a:t>
            </a:r>
            <a:r>
              <a:rPr lang="en-US" altLang="zh-CN" dirty="0" smtClean="0"/>
              <a:t>2</a:t>
            </a:r>
            <a:endParaRPr lang="zh-CN" altLang="en-US" dirty="0"/>
          </a:p>
        </p:txBody>
      </p:sp>
      <p:sp>
        <p:nvSpPr>
          <p:cNvPr id="18" name="矩形 17"/>
          <p:cNvSpPr/>
          <p:nvPr/>
        </p:nvSpPr>
        <p:spPr>
          <a:xfrm>
            <a:off x="683568" y="5579948"/>
            <a:ext cx="915635" cy="369332"/>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dirty="0"/>
              <a:t>State </a:t>
            </a:r>
            <a:r>
              <a:rPr lang="en-US" altLang="zh-CN" dirty="0" smtClean="0"/>
              <a:t>3</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505" y="697865"/>
            <a:ext cx="7280275"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Improvement of </a:t>
            </a:r>
            <a:r>
              <a:rPr lang="en-US" altLang="zh-CN" sz="2800" b="1" dirty="0" smtClean="0"/>
              <a:t>test </a:t>
            </a:r>
            <a:r>
              <a:rPr lang="en-US" altLang="zh-CN" sz="2800" b="1" dirty="0" smtClean="0"/>
              <a:t>capability</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Q-value </a:t>
            </a:r>
            <a:r>
              <a:rPr lang="en-US" altLang="zh-CN" sz="2400" dirty="0">
                <a:solidFill>
                  <a:schemeClr val="tx1"/>
                </a:solidFill>
              </a:rPr>
              <a:t>b</a:t>
            </a:r>
            <a:r>
              <a:rPr lang="en-US" altLang="zh-CN" sz="2400" dirty="0" smtClean="0">
                <a:solidFill>
                  <a:schemeClr val="tx1"/>
                </a:solidFill>
              </a:rPr>
              <a:t>ased second-level test is more powerful than the P-value based one to detect a </a:t>
            </a:r>
            <a:r>
              <a:rPr lang="en-US" altLang="zh-CN" sz="2400" dirty="0" smtClean="0">
                <a:solidFill>
                  <a:srgbClr val="FF0000"/>
                </a:solidFill>
              </a:rPr>
              <a:t>mean drift</a:t>
            </a:r>
            <a:r>
              <a:rPr lang="en-US" altLang="zh-CN" sz="2400" dirty="0" smtClean="0">
                <a:solidFill>
                  <a:schemeClr val="tx1"/>
                </a:solidFill>
              </a:rPr>
              <a:t> of the statistic.</a:t>
            </a:r>
          </a:p>
          <a:p>
            <a:pPr indent="-457200" eaLnBrk="1" hangingPunct="1">
              <a:lnSpc>
                <a:spcPct val="150000"/>
              </a:lnSpc>
              <a:buFont typeface="Wingdings" panose="05000000000000000000" pitchFamily="2" charset="2"/>
              <a:buChar char="Ø"/>
              <a:defRPr/>
            </a:pPr>
            <a:r>
              <a:rPr lang="en-US" altLang="zh-CN" sz="2400" dirty="0">
                <a:solidFill>
                  <a:schemeClr val="tx1"/>
                </a:solidFill>
              </a:rPr>
              <a:t>We choose </a:t>
            </a:r>
            <a:r>
              <a:rPr lang="en-US" altLang="zh-CN" sz="2400" dirty="0" err="1">
                <a:solidFill>
                  <a:schemeClr val="tx1"/>
                </a:solidFill>
              </a:rPr>
              <a:t>Kullback-Leibler</a:t>
            </a:r>
            <a:r>
              <a:rPr lang="en-US" altLang="zh-CN" sz="2400" dirty="0">
                <a:solidFill>
                  <a:schemeClr val="tx1"/>
                </a:solidFill>
              </a:rPr>
              <a:t> divergence (KLD) and total variation distance (TVD) as the measurements of the sensitivity.</a:t>
            </a:r>
          </a:p>
          <a:p>
            <a:pPr indent="-457200" eaLnBrk="1" hangingPunct="1">
              <a:lnSpc>
                <a:spcPct val="150000"/>
              </a:lnSpc>
              <a:buFont typeface="Wingdings" panose="05000000000000000000" pitchFamily="2" charset="2"/>
              <a:buChar char="Ø"/>
              <a:defRPr/>
            </a:pPr>
            <a:endParaRPr lang="en-US" altLang="zh-CN" sz="2400" dirty="0">
              <a:solidFill>
                <a:schemeClr val="tx1"/>
              </a:solidFill>
            </a:endParaRPr>
          </a:p>
        </p:txBody>
      </p:sp>
      <p:pic>
        <p:nvPicPr>
          <p:cNvPr id="3" name="图片 2"/>
          <p:cNvPicPr>
            <a:picLocks noChangeAspect="1"/>
          </p:cNvPicPr>
          <p:nvPr/>
        </p:nvPicPr>
        <p:blipFill>
          <a:blip r:embed="rId4"/>
          <a:stretch>
            <a:fillRect/>
          </a:stretch>
        </p:blipFill>
        <p:spPr>
          <a:xfrm>
            <a:off x="604809" y="3595626"/>
            <a:ext cx="6673076" cy="317607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505" y="697865"/>
            <a:ext cx="74676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800" b="1" dirty="0" smtClean="0"/>
              <a:t>Improvement </a:t>
            </a:r>
            <a:r>
              <a:rPr lang="en-US" altLang="zh-CN" sz="2800" b="1" dirty="0"/>
              <a:t>of </a:t>
            </a:r>
            <a:r>
              <a:rPr lang="en-US" altLang="zh-CN" sz="2800" b="1" dirty="0" smtClean="0">
                <a:sym typeface="+mn-ea"/>
              </a:rPr>
              <a:t>test </a:t>
            </a:r>
            <a:r>
              <a:rPr lang="en-US" altLang="zh-CN" sz="2800" b="1" dirty="0" smtClean="0">
                <a:sym typeface="+mn-ea"/>
              </a:rPr>
              <a:t>capability</a:t>
            </a:r>
            <a:endParaRPr lang="zh-CN" altLang="en-US" sz="2800" b="1" dirty="0"/>
          </a:p>
        </p:txBody>
      </p:sp>
      <mc:AlternateContent xmlns:mc="http://schemas.openxmlformats.org/markup-compatibility/2006" xmlns:a14="http://schemas.microsoft.com/office/drawing/2010/main">
        <mc:Choice Requires="a14">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Wingdings" panose="05000000000000000000" pitchFamily="2" charset="2"/>
                  <a:buChar char="Ø"/>
                </a:pPr>
                <a14:m>
                  <m:oMath xmlns:m="http://schemas.openxmlformats.org/officeDocument/2006/math">
                    <m:r>
                      <a:rPr lang="en-US" altLang="zh-CN" sz="2400" i="1" smtClean="0">
                        <a:solidFill>
                          <a:schemeClr val="tx1"/>
                        </a:solidFill>
                        <a:latin typeface="Cambria Math" panose="02040503050406030204" pitchFamily="18" charset="0"/>
                      </a:rPr>
                      <m:t>𝑓</m:t>
                    </m:r>
                    <m:d>
                      <m:dPr>
                        <m:ctrlPr>
                          <a:rPr lang="en-US" altLang="zh-CN" sz="2400"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𝑥</m:t>
                        </m:r>
                      </m:e>
                    </m:d>
                  </m:oMath>
                </a14:m>
                <a:r>
                  <a:rPr lang="en-US" altLang="zh-CN" sz="2400" dirty="0" smtClean="0">
                    <a:solidFill>
                      <a:schemeClr val="tx1"/>
                    </a:solidFill>
                  </a:rPr>
                  <a:t>: PDF</a:t>
                </a:r>
                <a:r>
                  <a:rPr lang="zh-CN" altLang="en-US" sz="2400" dirty="0" smtClean="0">
                    <a:solidFill>
                      <a:schemeClr val="tx1"/>
                    </a:solidFill>
                  </a:rPr>
                  <a:t> </a:t>
                </a:r>
                <a:r>
                  <a:rPr lang="en-US" altLang="zh-CN" sz="2400" dirty="0" smtClean="0">
                    <a:solidFill>
                      <a:schemeClr val="tx1"/>
                    </a:solidFill>
                  </a:rPr>
                  <a:t>of standard normal distribution.</a:t>
                </a:r>
              </a:p>
              <a:p>
                <a:pPr marL="342900" indent="-342900">
                  <a:buFont typeface="Wingdings" panose="05000000000000000000" pitchFamily="2" charset="2"/>
                  <a:buChar char="Ø"/>
                </a:pPr>
                <a:endParaRPr lang="en-US" altLang="zh-CN" sz="2400" dirty="0" smtClean="0">
                  <a:solidFill>
                    <a:schemeClr val="tx1"/>
                  </a:solidFill>
                </a:endParaRPr>
              </a:p>
              <a:p>
                <a:pPr marL="342900" indent="-342900">
                  <a:buFont typeface="Wingdings" panose="05000000000000000000" pitchFamily="2" charset="2"/>
                  <a:buChar char="Ø"/>
                </a:pP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𝑓</m:t>
                        </m:r>
                      </m:e>
                      <m:sub>
                        <m:r>
                          <a:rPr lang="zh-CN" altLang="en-US" sz="2400" i="1">
                            <a:solidFill>
                              <a:schemeClr val="tx1"/>
                            </a:solidFill>
                            <a:latin typeface="Cambria Math" panose="02040503050406030204" pitchFamily="18" charset="0"/>
                          </a:rPr>
                          <m:t>𝜇</m:t>
                        </m:r>
                      </m:sub>
                    </m:sSub>
                    <m:d>
                      <m:dPr>
                        <m:ctrlPr>
                          <a:rPr lang="en-US" altLang="zh-CN" sz="2400"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𝑥</m:t>
                        </m:r>
                      </m:e>
                    </m:d>
                    <m:r>
                      <a:rPr lang="en-US" altLang="zh-CN" sz="2400" b="0" i="0" smtClean="0">
                        <a:solidFill>
                          <a:schemeClr val="tx1"/>
                        </a:solidFill>
                        <a:latin typeface="Cambria Math" panose="02040503050406030204" pitchFamily="18" charset="0"/>
                      </a:rPr>
                      <m:t>:</m:t>
                    </m:r>
                  </m:oMath>
                </a14:m>
                <a:r>
                  <a:rPr lang="en-US" altLang="zh-CN" sz="2400" dirty="0" smtClean="0">
                    <a:solidFill>
                      <a:schemeClr val="tx1"/>
                    </a:solidFill>
                  </a:rPr>
                  <a:t>PDF of </a:t>
                </a:r>
                <a:r>
                  <a:rPr lang="en-US" altLang="zh-CN" sz="2400" dirty="0">
                    <a:solidFill>
                      <a:schemeClr val="tx1"/>
                    </a:solidFill>
                  </a:rPr>
                  <a:t>standard normal </a:t>
                </a:r>
                <a:r>
                  <a:rPr lang="en-US" altLang="zh-CN" sz="2400" dirty="0" smtClean="0">
                    <a:solidFill>
                      <a:schemeClr val="tx1"/>
                    </a:solidFill>
                  </a:rPr>
                  <a:t>distribution with a mean drift </a:t>
                </a:r>
                <a:r>
                  <a:rPr lang="en-US" altLang="zh-CN" sz="2400" i="1" dirty="0" smtClean="0">
                    <a:solidFill>
                      <a:schemeClr val="tx1"/>
                    </a:solidFill>
                  </a:rPr>
                  <a:t>µ</a:t>
                </a:r>
              </a:p>
              <a:p>
                <a:pPr marL="342900" indent="-342900">
                  <a:buFont typeface="Wingdings" panose="05000000000000000000" pitchFamily="2" charset="2"/>
                  <a:buChar char="Ø"/>
                </a:pPr>
                <a:endParaRPr lang="en-US" altLang="zh-CN" sz="2400" i="1" dirty="0" smtClean="0">
                  <a:solidFill>
                    <a:schemeClr val="tx1"/>
                  </a:solidFill>
                </a:endParaRPr>
              </a:p>
              <a:p>
                <a:pPr marL="342900" indent="-342900">
                  <a:buFont typeface="Wingdings" panose="05000000000000000000" pitchFamily="2" charset="2"/>
                  <a:buChar char="Ø"/>
                </a:pPr>
                <a14:m>
                  <m:oMath xmlns:m="http://schemas.openxmlformats.org/officeDocument/2006/math">
                    <m:r>
                      <a:rPr lang="en-US" altLang="zh-CN" sz="2400" i="1" smtClean="0">
                        <a:solidFill>
                          <a:schemeClr val="tx1"/>
                        </a:solidFill>
                        <a:latin typeface="Cambria Math" panose="02040503050406030204" pitchFamily="18" charset="0"/>
                      </a:rPr>
                      <m:t>𝑔</m:t>
                    </m:r>
                    <m:d>
                      <m:dPr>
                        <m:ctrlPr>
                          <a:rPr lang="en-US" altLang="zh-CN" sz="2400"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𝑥</m:t>
                        </m:r>
                      </m:e>
                    </m:d>
                    <m:r>
                      <a:rPr lang="en-US" altLang="zh-CN" sz="2400" b="0" i="0" smtClean="0">
                        <a:solidFill>
                          <a:schemeClr val="tx1"/>
                        </a:solidFill>
                        <a:latin typeface="Cambria Math" panose="02040503050406030204" pitchFamily="18" charset="0"/>
                      </a:rPr>
                      <m:t>:  </m:t>
                    </m:r>
                  </m:oMath>
                </a14:m>
                <a:r>
                  <a:rPr lang="en-US" altLang="zh-CN" sz="2400" dirty="0" smtClean="0">
                    <a:solidFill>
                      <a:schemeClr val="tx1"/>
                    </a:solidFill>
                  </a:rPr>
                  <a:t>PDF of Half-Normal distribution </a:t>
                </a:r>
              </a:p>
              <a:p>
                <a:pPr marL="342900" indent="-342900">
                  <a:buFont typeface="Wingdings" panose="05000000000000000000" pitchFamily="2" charset="2"/>
                  <a:buChar char="Ø"/>
                </a:pPr>
                <a:endParaRPr lang="en-US" altLang="zh-CN" sz="2400" dirty="0" smtClean="0">
                  <a:solidFill>
                    <a:schemeClr val="tx1"/>
                  </a:solidFill>
                </a:endParaRPr>
              </a:p>
              <a:p>
                <a:pPr marL="342900" indent="-342900">
                  <a:buFont typeface="Wingdings" panose="05000000000000000000" pitchFamily="2" charset="2"/>
                  <a:buChar char="Ø"/>
                </a:pP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𝑔</m:t>
                        </m:r>
                      </m:e>
                      <m:sub>
                        <m:r>
                          <a:rPr lang="zh-CN" altLang="en-US" sz="2400" i="1">
                            <a:solidFill>
                              <a:schemeClr val="tx1"/>
                            </a:solidFill>
                            <a:latin typeface="Cambria Math" panose="02040503050406030204" pitchFamily="18" charset="0"/>
                          </a:rPr>
                          <m:t>𝜇</m:t>
                        </m:r>
                      </m:sub>
                    </m:sSub>
                    <m:d>
                      <m:dPr>
                        <m:ctrlPr>
                          <a:rPr lang="en-US" altLang="zh-CN" sz="2400"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𝑥</m:t>
                        </m:r>
                      </m:e>
                    </m:d>
                  </m:oMath>
                </a14:m>
                <a:r>
                  <a:rPr lang="en-US" altLang="zh-CN" sz="2400" i="1" dirty="0" smtClean="0">
                    <a:solidFill>
                      <a:schemeClr val="tx1"/>
                    </a:solidFill>
                  </a:rPr>
                  <a:t>:</a:t>
                </a:r>
                <a:r>
                  <a:rPr lang="en-US" altLang="zh-CN" sz="2400" dirty="0" smtClean="0">
                    <a:solidFill>
                      <a:schemeClr val="tx1"/>
                    </a:solidFill>
                  </a:rPr>
                  <a:t>PDF </a:t>
                </a:r>
                <a:r>
                  <a:rPr lang="en-US" altLang="zh-CN" sz="2400" dirty="0">
                    <a:solidFill>
                      <a:schemeClr val="tx1"/>
                    </a:solidFill>
                  </a:rPr>
                  <a:t>of </a:t>
                </a:r>
                <a:r>
                  <a:rPr lang="en-US" altLang="zh-CN" sz="2400" dirty="0" smtClean="0">
                    <a:solidFill>
                      <a:schemeClr val="tx1"/>
                    </a:solidFill>
                  </a:rPr>
                  <a:t>Half-Normal </a:t>
                </a:r>
                <a:r>
                  <a:rPr lang="en-US" altLang="zh-CN" sz="2400" dirty="0">
                    <a:solidFill>
                      <a:schemeClr val="tx1"/>
                    </a:solidFill>
                  </a:rPr>
                  <a:t>distribution with a mean drift </a:t>
                </a:r>
                <a:r>
                  <a:rPr lang="en-US" altLang="zh-CN" sz="2400" i="1" dirty="0">
                    <a:solidFill>
                      <a:schemeClr val="tx1"/>
                    </a:solidFill>
                  </a:rPr>
                  <a:t>µ</a:t>
                </a:r>
              </a:p>
              <a:p>
                <a:pPr marL="342900" indent="-342900">
                  <a:buFont typeface="Wingdings" panose="05000000000000000000" pitchFamily="2" charset="2"/>
                  <a:buChar char="Ø"/>
                </a:pPr>
                <a:endParaRPr lang="en-US" altLang="zh-CN" sz="2400" dirty="0" smtClean="0">
                  <a:solidFill>
                    <a:schemeClr val="tx1"/>
                  </a:solidFill>
                </a:endParaRPr>
              </a:p>
            </p:txBody>
          </p:sp>
        </mc:Choice>
        <mc:Fallback xmlns="">
          <p:sp>
            <p:nvSpPr>
              <p:cNvPr id="2" name="矩形 1"/>
              <p:cNvSpPr>
                <a:spLocks noRot="1" noChangeAspect="1" noMove="1" noResize="1" noEditPoints="1" noAdjustHandles="1" noChangeArrowheads="1" noChangeShapeType="1" noTextEdit="1"/>
              </p:cNvSpPr>
              <p:nvPr/>
            </p:nvSpPr>
            <p:spPr>
              <a:xfrm>
                <a:off x="250825" y="1412875"/>
                <a:ext cx="8785225" cy="5329238"/>
              </a:xfrm>
              <a:prstGeom prst="rect">
                <a:avLst/>
              </a:prstGeom>
              <a:blipFill rotWithShape="0">
                <a:blip r:embed="rId4"/>
                <a:stretch>
                  <a:fillRect l="-902" t="-801" r="-69"/>
                </a:stretch>
              </a:blipFill>
              <a:ln w="0">
                <a:noFill/>
              </a:ln>
            </p:spPr>
            <p:txBody>
              <a:bodyPr/>
              <a:lstStyle/>
              <a:p>
                <a:r>
                  <a:rPr lang="zh-CN" altLang="en-US">
                    <a:noFill/>
                  </a:rPr>
                  <a:t> </a:t>
                </a:r>
                <a:endParaRPr lang="zh-CN" altLang="en-US">
                  <a:noFill/>
                </a:endParaRPr>
              </a:p>
            </p:txBody>
          </p:sp>
        </mc:Fallback>
      </mc:AlternateContent>
      <p:pic>
        <p:nvPicPr>
          <p:cNvPr id="3" name="图片 2"/>
          <p:cNvPicPr>
            <a:picLocks noChangeAspect="1"/>
          </p:cNvPicPr>
          <p:nvPr/>
        </p:nvPicPr>
        <p:blipFill>
          <a:blip r:embed="rId5"/>
          <a:stretch>
            <a:fillRect/>
          </a:stretch>
        </p:blipFill>
        <p:spPr>
          <a:xfrm>
            <a:off x="1296991" y="4277982"/>
            <a:ext cx="5042956" cy="792088"/>
          </a:xfrm>
          <a:prstGeom prst="rect">
            <a:avLst/>
          </a:prstGeom>
        </p:spPr>
      </p:pic>
      <p:pic>
        <p:nvPicPr>
          <p:cNvPr id="4" name="图片 3"/>
          <p:cNvPicPr>
            <a:picLocks noChangeAspect="1"/>
          </p:cNvPicPr>
          <p:nvPr/>
        </p:nvPicPr>
        <p:blipFill>
          <a:blip r:embed="rId6"/>
          <a:stretch>
            <a:fillRect/>
          </a:stretch>
        </p:blipFill>
        <p:spPr>
          <a:xfrm>
            <a:off x="1547664" y="5357587"/>
            <a:ext cx="5531509" cy="681533"/>
          </a:xfrm>
          <a:prstGeom prst="rect">
            <a:avLst/>
          </a:prstGeom>
        </p:spPr>
      </p:pic>
      <p:sp>
        <p:nvSpPr>
          <p:cNvPr id="5" name="文本框 4"/>
          <p:cNvSpPr txBox="1"/>
          <p:nvPr/>
        </p:nvSpPr>
        <p:spPr>
          <a:xfrm>
            <a:off x="897467" y="4504474"/>
            <a:ext cx="1579034" cy="369332"/>
          </a:xfrm>
          <a:prstGeom prst="rect">
            <a:avLst/>
          </a:prstGeom>
          <a:noFill/>
        </p:spPr>
        <p:txBody>
          <a:bodyPr wrap="square" rtlCol="0">
            <a:spAutoFit/>
          </a:bodyPr>
          <a:lstStyle/>
          <a:p>
            <a:r>
              <a:rPr lang="en-US" altLang="zh-CN" dirty="0" smtClean="0"/>
              <a:t>KLD:</a:t>
            </a:r>
            <a:endParaRPr lang="zh-CN" altLang="en-US" dirty="0"/>
          </a:p>
        </p:txBody>
      </p:sp>
      <p:sp>
        <p:nvSpPr>
          <p:cNvPr id="6" name="文本框 5"/>
          <p:cNvSpPr txBox="1"/>
          <p:nvPr/>
        </p:nvSpPr>
        <p:spPr>
          <a:xfrm>
            <a:off x="932292" y="5494505"/>
            <a:ext cx="1767500" cy="382767"/>
          </a:xfrm>
          <a:prstGeom prst="rect">
            <a:avLst/>
          </a:prstGeom>
          <a:noFill/>
        </p:spPr>
        <p:txBody>
          <a:bodyPr wrap="square" rtlCol="0">
            <a:spAutoFit/>
          </a:bodyPr>
          <a:lstStyle/>
          <a:p>
            <a:r>
              <a:rPr lang="en-US" altLang="zh-CN" dirty="0" smtClean="0"/>
              <a:t>TVD:</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800" b="1" dirty="0" smtClean="0"/>
              <a:t>KLD</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endParaRPr lang="en-US" altLang="zh-CN" sz="2400" dirty="0" smtClean="0">
              <a:solidFill>
                <a:schemeClr val="tx1"/>
              </a:solidFill>
            </a:endParaRPr>
          </a:p>
        </p:txBody>
      </p:sp>
      <p:pic>
        <p:nvPicPr>
          <p:cNvPr id="7" name="图片 6"/>
          <p:cNvPicPr>
            <a:picLocks noChangeAspect="1"/>
          </p:cNvPicPr>
          <p:nvPr/>
        </p:nvPicPr>
        <p:blipFill>
          <a:blip r:embed="rId4"/>
          <a:stretch>
            <a:fillRect/>
          </a:stretch>
        </p:blipFill>
        <p:spPr>
          <a:xfrm>
            <a:off x="370140" y="2053429"/>
            <a:ext cx="8403719" cy="428445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TVD</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endParaRPr lang="en-US" altLang="zh-CN" sz="2400" dirty="0">
              <a:solidFill>
                <a:schemeClr val="tx1"/>
              </a:solidFill>
            </a:endParaRPr>
          </a:p>
        </p:txBody>
      </p:sp>
      <p:pic>
        <p:nvPicPr>
          <p:cNvPr id="7" name="图片 6"/>
          <p:cNvPicPr>
            <a:picLocks noChangeAspect="1"/>
          </p:cNvPicPr>
          <p:nvPr/>
        </p:nvPicPr>
        <p:blipFill>
          <a:blip r:embed="rId4"/>
          <a:stretch>
            <a:fillRect/>
          </a:stretch>
        </p:blipFill>
        <p:spPr>
          <a:xfrm>
            <a:off x="457200" y="2047241"/>
            <a:ext cx="8065290" cy="42614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Background</a:t>
            </a:r>
          </a:p>
          <a:p>
            <a:pPr marL="800100" lvl="1" indent="-342900" eaLnBrk="1" hangingPunct="1">
              <a:lnSpc>
                <a:spcPct val="150000"/>
              </a:lnSpc>
              <a:buFont typeface="Arial" panose="020B0604020202020204" pitchFamily="34" charset="0"/>
              <a:buChar char="•"/>
              <a:defRPr/>
            </a:pPr>
            <a:r>
              <a:rPr lang="en-US" altLang="zh-CN" sz="2000" dirty="0">
                <a:solidFill>
                  <a:schemeClr val="tx1"/>
                </a:solidFill>
              </a:rPr>
              <a:t>Hypothesis </a:t>
            </a:r>
            <a:r>
              <a:rPr lang="en-US" altLang="zh-CN" sz="2000" dirty="0" smtClean="0">
                <a:solidFill>
                  <a:schemeClr val="tx1"/>
                </a:solidFill>
              </a:rPr>
              <a:t>test</a:t>
            </a:r>
          </a:p>
          <a:p>
            <a:pPr marL="800100" lvl="1" indent="-342900" eaLnBrk="1" hangingPunct="1">
              <a:lnSpc>
                <a:spcPct val="150000"/>
              </a:lnSpc>
              <a:buFont typeface="Arial" panose="020B0604020202020204" pitchFamily="34" charset="0"/>
              <a:buChar char="•"/>
              <a:defRPr/>
            </a:pPr>
            <a:r>
              <a:rPr lang="en-US" altLang="zh-CN" sz="2000" dirty="0" smtClean="0">
                <a:solidFill>
                  <a:schemeClr val="tx1"/>
                </a:solidFill>
              </a:rPr>
              <a:t>NIST SP 800-22</a:t>
            </a:r>
            <a:endParaRPr lang="en-US" altLang="zh-CN" sz="2000" dirty="0" smtClean="0">
              <a:solidFill>
                <a:srgbClr val="FF0000"/>
              </a:solidFill>
            </a:endParaRPr>
          </a:p>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Contents and contributions</a:t>
            </a:r>
          </a:p>
          <a:p>
            <a:pPr marL="800100" lvl="1" indent="-342900" eaLnBrk="1" hangingPunct="1">
              <a:lnSpc>
                <a:spcPct val="150000"/>
              </a:lnSpc>
              <a:buFont typeface="Arial" panose="020B0604020202020204" pitchFamily="34" charset="0"/>
              <a:buChar char="•"/>
              <a:defRPr/>
            </a:pPr>
            <a:r>
              <a:rPr lang="en-US" altLang="zh-CN" sz="2000" dirty="0" smtClean="0">
                <a:solidFill>
                  <a:schemeClr val="tx1"/>
                </a:solidFill>
              </a:rPr>
              <a:t>Problem of P-values</a:t>
            </a:r>
          </a:p>
          <a:p>
            <a:pPr marL="800100" lvl="1" indent="-342900" eaLnBrk="1" hangingPunct="1">
              <a:lnSpc>
                <a:spcPct val="150000"/>
              </a:lnSpc>
              <a:buFont typeface="Arial" panose="020B0604020202020204" pitchFamily="34" charset="0"/>
              <a:buChar char="•"/>
              <a:defRPr/>
            </a:pPr>
            <a:r>
              <a:rPr lang="en-US" altLang="zh-CN" sz="2000" dirty="0" smtClean="0">
                <a:solidFill>
                  <a:schemeClr val="tx1"/>
                </a:solidFill>
              </a:rPr>
              <a:t>A new metric Q-value and its advantages</a:t>
            </a:r>
          </a:p>
          <a:p>
            <a:pPr marL="800100" lvl="1" indent="-342900" eaLnBrk="1" hangingPunct="1">
              <a:lnSpc>
                <a:spcPct val="150000"/>
              </a:lnSpc>
              <a:buFont typeface="Arial" panose="020B0604020202020204" pitchFamily="34" charset="0"/>
              <a:buChar char="•"/>
              <a:defRPr/>
            </a:pPr>
            <a:r>
              <a:rPr lang="en-US" altLang="zh-CN" sz="2000" dirty="0" smtClean="0">
                <a:solidFill>
                  <a:schemeClr val="tx1"/>
                </a:solidFill>
              </a:rPr>
              <a:t>Some experiments</a:t>
            </a:r>
          </a:p>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Conclusion</a:t>
            </a: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sp>
        <p:nvSpPr>
          <p:cNvPr id="3" name="文本框 2"/>
          <p:cNvSpPr txBox="1"/>
          <p:nvPr/>
        </p:nvSpPr>
        <p:spPr>
          <a:xfrm>
            <a:off x="323528" y="260648"/>
            <a:ext cx="1999265" cy="830997"/>
          </a:xfrm>
          <a:prstGeom prst="rect">
            <a:avLst/>
          </a:prstGeom>
          <a:noFill/>
        </p:spPr>
        <p:txBody>
          <a:bodyPr wrap="none" rtlCol="0">
            <a:spAutoFit/>
          </a:bodyPr>
          <a:lstStyle/>
          <a:p>
            <a:r>
              <a:rPr lang="en-US" altLang="zh-CN" sz="4800" dirty="0">
                <a:latin typeface="华文仿宋" panose="02010600040101010101" pitchFamily="2" charset="-122"/>
                <a:ea typeface="华文仿宋" panose="02010600040101010101" pitchFamily="2" charset="-122"/>
              </a:rPr>
              <a:t>O</a:t>
            </a:r>
            <a:r>
              <a:rPr lang="en-US" altLang="zh-CN" sz="4800" dirty="0" smtClean="0">
                <a:latin typeface="华文仿宋" panose="02010600040101010101" pitchFamily="2" charset="-122"/>
                <a:ea typeface="华文仿宋" panose="02010600040101010101" pitchFamily="2" charset="-122"/>
              </a:rPr>
              <a:t>utline</a:t>
            </a:r>
            <a:endParaRPr lang="zh-CN" altLang="en-US" sz="4800" dirty="0">
              <a:latin typeface="华文仿宋" panose="02010600040101010101" pitchFamily="2" charset="-122"/>
              <a:ea typeface="华文仿宋" panose="020106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800" b="1" dirty="0" smtClean="0"/>
              <a:t>Improvement </a:t>
            </a:r>
            <a:r>
              <a:rPr lang="en-US" altLang="zh-CN" sz="2800" b="1" dirty="0"/>
              <a:t>of </a:t>
            </a:r>
            <a:r>
              <a:rPr lang="en-US" altLang="zh-CN" sz="2800" b="1" dirty="0" smtClean="0"/>
              <a:t>test capability</a:t>
            </a:r>
            <a:endParaRPr lang="zh-CN" altLang="en-US" sz="2800" b="1" dirty="0"/>
          </a:p>
          <a:p>
            <a:pPr eaLnBrk="1" hangingPunct="1">
              <a:spcBef>
                <a:spcPct val="0"/>
              </a:spcBef>
              <a:buFontTx/>
              <a:buNone/>
            </a:pP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endParaRPr lang="en-US" altLang="zh-CN" sz="2400" dirty="0" smtClean="0">
              <a:solidFill>
                <a:schemeClr val="tx1"/>
              </a:solidFill>
            </a:endParaRPr>
          </a:p>
        </p:txBody>
      </p:sp>
      <p:pic>
        <p:nvPicPr>
          <p:cNvPr id="7" name="图片 6"/>
          <p:cNvPicPr>
            <a:picLocks noChangeAspect="1"/>
          </p:cNvPicPr>
          <p:nvPr/>
        </p:nvPicPr>
        <p:blipFill>
          <a:blip r:embed="rId4"/>
          <a:stretch>
            <a:fillRect/>
          </a:stretch>
        </p:blipFill>
        <p:spPr>
          <a:xfrm>
            <a:off x="745814" y="1615082"/>
            <a:ext cx="5675626" cy="2638728"/>
          </a:xfrm>
          <a:prstGeom prst="rect">
            <a:avLst/>
          </a:prstGeom>
        </p:spPr>
      </p:pic>
      <p:pic>
        <p:nvPicPr>
          <p:cNvPr id="8" name="图片 7"/>
          <p:cNvPicPr>
            <a:picLocks noChangeAspect="1"/>
          </p:cNvPicPr>
          <p:nvPr/>
        </p:nvPicPr>
        <p:blipFill>
          <a:blip r:embed="rId5"/>
          <a:stretch>
            <a:fillRect/>
          </a:stretch>
        </p:blipFill>
        <p:spPr>
          <a:xfrm>
            <a:off x="457200" y="4307087"/>
            <a:ext cx="6995120" cy="23266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Actual Distribution</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When n is infinite, P-values obey uniform distribution.</a:t>
            </a:r>
          </a:p>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But in fact, n is limited, so the actual distribution of P-values is discrete.</a:t>
            </a:r>
            <a:r>
              <a:rPr lang="en-US" altLang="zh-CN" sz="2400" dirty="0" smtClean="0"/>
              <a:t>.</a:t>
            </a:r>
          </a:p>
          <a:p>
            <a:pPr indent="-457200" eaLnBrk="1" hangingPunct="1">
              <a:lnSpc>
                <a:spcPct val="150000"/>
              </a:lnSpc>
              <a:buFont typeface="Wingdings" panose="05000000000000000000" pitchFamily="2" charset="2"/>
              <a:buChar char="Ø"/>
              <a:defRPr/>
            </a:pPr>
            <a:endParaRPr lang="en-US" altLang="zh-CN" sz="2400" dirty="0">
              <a:solidFill>
                <a:schemeClr val="tx1"/>
              </a:solidFill>
            </a:endParaRPr>
          </a:p>
        </p:txBody>
      </p:sp>
      <p:pic>
        <p:nvPicPr>
          <p:cNvPr id="8" name="图片 7"/>
          <p:cNvPicPr>
            <a:picLocks noChangeAspect="1"/>
          </p:cNvPicPr>
          <p:nvPr/>
        </p:nvPicPr>
        <p:blipFill>
          <a:blip r:embed="rId4"/>
          <a:stretch>
            <a:fillRect/>
          </a:stretch>
        </p:blipFill>
        <p:spPr>
          <a:xfrm>
            <a:off x="1830562" y="2996952"/>
            <a:ext cx="5333726" cy="374516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Actual Distribution</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smtClean="0">
                <a:solidFill>
                  <a:schemeClr val="tx1"/>
                </a:solidFill>
              </a:rPr>
              <a:t>Q-value based second-level tests also have actual distribution. But it’s closer to uniform distribution than P-value based one.</a:t>
            </a:r>
            <a:endParaRPr lang="en-US" altLang="zh-CN" sz="2400" dirty="0">
              <a:solidFill>
                <a:schemeClr val="tx1"/>
              </a:solidFill>
            </a:endParaRPr>
          </a:p>
        </p:txBody>
      </p:sp>
      <p:pic>
        <p:nvPicPr>
          <p:cNvPr id="8" name="图片 7"/>
          <p:cNvPicPr>
            <a:picLocks noChangeAspect="1"/>
          </p:cNvPicPr>
          <p:nvPr/>
        </p:nvPicPr>
        <p:blipFill>
          <a:blip r:embed="rId4"/>
          <a:stretch>
            <a:fillRect/>
          </a:stretch>
        </p:blipFill>
        <p:spPr>
          <a:xfrm>
            <a:off x="309562" y="2634233"/>
            <a:ext cx="8496300" cy="42100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t>Actual Distribution</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a:solidFill>
                  <a:schemeClr val="tx1"/>
                </a:solidFill>
              </a:rPr>
              <a:t>Compare </a:t>
            </a:r>
            <a:r>
              <a:rPr lang="en-US" altLang="zh-CN" sz="2400" dirty="0" smtClean="0">
                <a:solidFill>
                  <a:schemeClr val="tx1"/>
                </a:solidFill>
              </a:rPr>
              <a:t>between CDF</a:t>
            </a:r>
            <a:endParaRPr lang="en-US" altLang="zh-CN" sz="2400" dirty="0">
              <a:solidFill>
                <a:schemeClr val="tx1"/>
              </a:solidFill>
            </a:endParaRPr>
          </a:p>
          <a:p>
            <a:pPr indent="-457200" eaLnBrk="1" hangingPunct="1">
              <a:lnSpc>
                <a:spcPct val="150000"/>
              </a:lnSpc>
              <a:buFont typeface="Wingdings" panose="05000000000000000000" pitchFamily="2" charset="2"/>
              <a:buChar char="Ø"/>
              <a:defRPr/>
            </a:pPr>
            <a:endParaRPr lang="en-US" altLang="zh-CN" sz="2400" dirty="0">
              <a:solidFill>
                <a:schemeClr val="tx1"/>
              </a:solidFill>
            </a:endParaRPr>
          </a:p>
        </p:txBody>
      </p:sp>
      <p:pic>
        <p:nvPicPr>
          <p:cNvPr id="8" name="图片 7"/>
          <p:cNvPicPr>
            <a:picLocks noChangeAspect="1"/>
          </p:cNvPicPr>
          <p:nvPr/>
        </p:nvPicPr>
        <p:blipFill>
          <a:blip r:embed="rId4"/>
          <a:stretch>
            <a:fillRect/>
          </a:stretch>
        </p:blipFill>
        <p:spPr>
          <a:xfrm>
            <a:off x="157162" y="2192338"/>
            <a:ext cx="8763000" cy="39338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Experiment on PRNG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a:solidFill>
                  <a:schemeClr val="tx1"/>
                </a:solidFill>
              </a:rPr>
              <a:t>We do</a:t>
            </a:r>
            <a:r>
              <a:rPr lang="en-US" altLang="zh-CN" sz="2400" dirty="0" smtClean="0">
                <a:solidFill>
                  <a:schemeClr val="tx1"/>
                </a:solidFill>
              </a:rPr>
              <a:t> the Q-value based test on the following PRNGs</a:t>
            </a:r>
          </a:p>
          <a:p>
            <a:pPr marL="742950" lvl="3" indent="-285750" eaLnBrk="1" hangingPunct="1">
              <a:lnSpc>
                <a:spcPct val="150000"/>
              </a:lnSpc>
              <a:buFont typeface="Arial" panose="020B0604020202020204" pitchFamily="34" charset="0"/>
              <a:buChar char="•"/>
              <a:defRPr/>
            </a:pPr>
            <a:r>
              <a:rPr lang="en-US" altLang="zh-CN" sz="2000" dirty="0">
                <a:solidFill>
                  <a:schemeClr val="tx1"/>
                </a:solidFill>
              </a:rPr>
              <a:t>Blum </a:t>
            </a:r>
            <a:r>
              <a:rPr lang="en-US" altLang="zh-CN" sz="2000" dirty="0" err="1">
                <a:solidFill>
                  <a:schemeClr val="tx1"/>
                </a:solidFill>
              </a:rPr>
              <a:t>Blum</a:t>
            </a:r>
            <a:r>
              <a:rPr lang="en-US" altLang="zh-CN" sz="2000" dirty="0">
                <a:solidFill>
                  <a:schemeClr val="tx1"/>
                </a:solidFill>
              </a:rPr>
              <a:t> </a:t>
            </a:r>
            <a:r>
              <a:rPr lang="en-US" altLang="zh-CN" sz="2000" dirty="0" err="1">
                <a:solidFill>
                  <a:schemeClr val="tx1"/>
                </a:solidFill>
              </a:rPr>
              <a:t>Shub</a:t>
            </a:r>
            <a:r>
              <a:rPr lang="en-US" altLang="zh-CN" sz="2000" dirty="0">
                <a:solidFill>
                  <a:schemeClr val="tx1"/>
                </a:solidFill>
              </a:rPr>
              <a:t> Generator (BBS)</a:t>
            </a:r>
          </a:p>
          <a:p>
            <a:pPr marL="742950" lvl="1" indent="-285750">
              <a:buFont typeface="Arial" panose="020B0604020202020204" pitchFamily="34" charset="0"/>
              <a:buChar char="•"/>
            </a:pPr>
            <a:r>
              <a:rPr lang="en-US" altLang="zh-CN" sz="2000" dirty="0">
                <a:solidFill>
                  <a:schemeClr val="tx1"/>
                </a:solidFill>
              </a:rPr>
              <a:t>Linear Congruential Generator (LCG)</a:t>
            </a:r>
          </a:p>
          <a:p>
            <a:pPr marL="742950" lvl="1" indent="-285750">
              <a:buFont typeface="Arial" panose="020B0604020202020204" pitchFamily="34" charset="0"/>
              <a:buChar char="•"/>
            </a:pPr>
            <a:r>
              <a:rPr lang="en-US" altLang="zh-CN" sz="2000" dirty="0">
                <a:solidFill>
                  <a:schemeClr val="tx1"/>
                </a:solidFill>
              </a:rPr>
              <a:t>Modular Exponentiation Generator (MODEXPG)</a:t>
            </a:r>
          </a:p>
          <a:p>
            <a:pPr marL="742950" lvl="1" indent="-285750">
              <a:buFont typeface="Arial" panose="020B0604020202020204" pitchFamily="34" charset="0"/>
              <a:buChar char="•"/>
            </a:pPr>
            <a:r>
              <a:rPr lang="en-US" altLang="zh-CN" sz="2000" dirty="0" err="1">
                <a:solidFill>
                  <a:schemeClr val="tx1"/>
                </a:solidFill>
              </a:rPr>
              <a:t>Micall-Schnorr</a:t>
            </a:r>
            <a:r>
              <a:rPr lang="en-US" altLang="zh-CN" sz="2000" dirty="0">
                <a:solidFill>
                  <a:schemeClr val="tx1"/>
                </a:solidFill>
              </a:rPr>
              <a:t> Generator (MSG)</a:t>
            </a:r>
            <a:r>
              <a:rPr lang="en-US" altLang="zh-CN" sz="2800" dirty="0" smtClean="0">
                <a:solidFill>
                  <a:schemeClr val="tx1"/>
                </a:solidFill>
              </a:rPr>
              <a:t> </a:t>
            </a:r>
            <a:endParaRPr lang="en-US" altLang="zh-CN" sz="2800" dirty="0">
              <a:solidFill>
                <a:schemeClr val="tx1"/>
              </a:solidFill>
            </a:endParaRPr>
          </a:p>
          <a:p>
            <a:pPr marL="457200" indent="-457200">
              <a:buFont typeface="Wingdings" panose="05000000000000000000" pitchFamily="2" charset="2"/>
              <a:buChar char="Ø"/>
            </a:pPr>
            <a:endParaRPr lang="en-US" altLang="zh-CN" sz="2400" dirty="0" smtClean="0">
              <a:solidFill>
                <a:schemeClr val="tx1"/>
              </a:solidFill>
            </a:endParaRPr>
          </a:p>
          <a:p>
            <a:pPr marL="457200" indent="-457200">
              <a:buFont typeface="Wingdings" panose="05000000000000000000" pitchFamily="2" charset="2"/>
              <a:buChar char="Ø"/>
            </a:pPr>
            <a:r>
              <a:rPr lang="en-US" altLang="zh-CN" sz="2400" dirty="0" smtClean="0">
                <a:solidFill>
                  <a:schemeClr val="tx1"/>
                </a:solidFill>
              </a:rPr>
              <a:t>Test parameters: n = 10^6</a:t>
            </a:r>
            <a:r>
              <a:rPr lang="zh-CN" altLang="en-US" sz="2400" dirty="0" smtClean="0">
                <a:solidFill>
                  <a:schemeClr val="tx1"/>
                </a:solidFill>
              </a:rPr>
              <a:t>， </a:t>
            </a:r>
            <a:r>
              <a:rPr lang="en-US" altLang="zh-CN" sz="2400" dirty="0" smtClean="0">
                <a:solidFill>
                  <a:schemeClr val="tx1"/>
                </a:solidFill>
              </a:rPr>
              <a:t>N=1000 (recommended in NIST)</a:t>
            </a:r>
          </a:p>
          <a:p>
            <a:pPr marL="457200" indent="-457200">
              <a:buFont typeface="Wingdings" panose="05000000000000000000" pitchFamily="2" charset="2"/>
              <a:buChar char="Ø"/>
            </a:pPr>
            <a:endParaRPr lang="en-US" altLang="zh-CN" sz="2800" dirty="0">
              <a:solidFill>
                <a:schemeClr val="tx1"/>
              </a:solidFill>
            </a:endParaRPr>
          </a:p>
          <a:p>
            <a:pPr marL="457200" indent="-457200">
              <a:buFont typeface="Wingdings" panose="05000000000000000000" pitchFamily="2" charset="2"/>
              <a:buChar char="Ø"/>
            </a:pPr>
            <a:r>
              <a:rPr lang="en-US" altLang="zh-CN" sz="2400" dirty="0" smtClean="0">
                <a:solidFill>
                  <a:schemeClr val="tx1"/>
                </a:solidFill>
              </a:rPr>
              <a:t>The seed of PRNG is the default value in NIST test suite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t>Experiment on PRNG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endParaRPr lang="en-US" altLang="zh-CN" sz="2400" dirty="0">
              <a:solidFill>
                <a:schemeClr val="tx1"/>
              </a:solidFill>
            </a:endParaRPr>
          </a:p>
        </p:txBody>
      </p:sp>
      <p:pic>
        <p:nvPicPr>
          <p:cNvPr id="8" name="图片 7"/>
          <p:cNvPicPr>
            <a:picLocks noChangeAspect="1"/>
          </p:cNvPicPr>
          <p:nvPr/>
        </p:nvPicPr>
        <p:blipFill>
          <a:blip r:embed="rId4"/>
          <a:stretch>
            <a:fillRect/>
          </a:stretch>
        </p:blipFill>
        <p:spPr>
          <a:xfrm>
            <a:off x="39886" y="1868486"/>
            <a:ext cx="9029700" cy="4019550"/>
          </a:xfrm>
          <a:prstGeom prst="rect">
            <a:avLst/>
          </a:prstGeom>
        </p:spPr>
      </p:pic>
      <p:pic>
        <p:nvPicPr>
          <p:cNvPr id="9" name="图片 8"/>
          <p:cNvPicPr>
            <a:picLocks noChangeAspect="1"/>
          </p:cNvPicPr>
          <p:nvPr/>
        </p:nvPicPr>
        <p:blipFill>
          <a:blip r:embed="rId5"/>
          <a:stretch>
            <a:fillRect/>
          </a:stretch>
        </p:blipFill>
        <p:spPr>
          <a:xfrm>
            <a:off x="1187624" y="6011145"/>
            <a:ext cx="2914286" cy="4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69131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Compare with normal distribution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endParaRPr lang="en-US" altLang="zh-CN" sz="2400" dirty="0">
              <a:solidFill>
                <a:schemeClr val="tx1"/>
              </a:solidFill>
            </a:endParaRPr>
          </a:p>
        </p:txBody>
      </p:sp>
      <p:pic>
        <p:nvPicPr>
          <p:cNvPr id="8" name="内容占位符 4"/>
          <p:cNvPicPr>
            <a:picLocks noGrp="1" noChangeAspect="1"/>
          </p:cNvPicPr>
          <p:nvPr/>
        </p:nvPicPr>
        <p:blipFill>
          <a:blip r:embed="rId4"/>
          <a:stretch>
            <a:fillRect/>
          </a:stretch>
        </p:blipFill>
        <p:spPr bwMode="auto">
          <a:xfrm>
            <a:off x="167241" y="1692276"/>
            <a:ext cx="8809517" cy="418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LCG with different seeds</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endParaRPr lang="en-US" altLang="zh-CN" sz="2400" dirty="0">
              <a:solidFill>
                <a:schemeClr val="tx1"/>
              </a:solidFill>
            </a:endParaRPr>
          </a:p>
        </p:txBody>
      </p:sp>
      <p:pic>
        <p:nvPicPr>
          <p:cNvPr id="8" name="图片 7"/>
          <p:cNvPicPr>
            <a:picLocks noChangeAspect="1"/>
          </p:cNvPicPr>
          <p:nvPr/>
        </p:nvPicPr>
        <p:blipFill>
          <a:blip r:embed="rId4"/>
          <a:stretch>
            <a:fillRect/>
          </a:stretch>
        </p:blipFill>
        <p:spPr>
          <a:xfrm>
            <a:off x="107504" y="2565729"/>
            <a:ext cx="8967502" cy="3271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Using longer block</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endParaRPr lang="en-US" altLang="zh-CN" sz="2400" dirty="0">
              <a:solidFill>
                <a:schemeClr val="tx1"/>
              </a:solidFill>
            </a:endParaRPr>
          </a:p>
        </p:txBody>
      </p:sp>
      <p:pic>
        <p:nvPicPr>
          <p:cNvPr id="9" name="图片 8"/>
          <p:cNvPicPr>
            <a:picLocks noChangeAspect="1"/>
          </p:cNvPicPr>
          <p:nvPr/>
        </p:nvPicPr>
        <p:blipFill>
          <a:blip r:embed="rId4"/>
          <a:stretch>
            <a:fillRect/>
          </a:stretch>
        </p:blipFill>
        <p:spPr>
          <a:xfrm>
            <a:off x="250824" y="1801179"/>
            <a:ext cx="8137599" cy="4429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Using longer block</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endParaRPr lang="en-US" altLang="zh-CN" sz="2400" dirty="0">
              <a:solidFill>
                <a:schemeClr val="tx1"/>
              </a:solidFill>
            </a:endParaRPr>
          </a:p>
        </p:txBody>
      </p:sp>
      <p:pic>
        <p:nvPicPr>
          <p:cNvPr id="10" name="图片 9"/>
          <p:cNvPicPr>
            <a:picLocks noChangeAspect="1"/>
          </p:cNvPicPr>
          <p:nvPr/>
        </p:nvPicPr>
        <p:blipFill>
          <a:blip r:embed="rId4"/>
          <a:stretch>
            <a:fillRect/>
          </a:stretch>
        </p:blipFill>
        <p:spPr>
          <a:xfrm>
            <a:off x="507325" y="1772816"/>
            <a:ext cx="7737083" cy="4467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539180" y="692696"/>
            <a:ext cx="5544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Background</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hangingPunct="1">
              <a:lnSpc>
                <a:spcPct val="150000"/>
              </a:lnSpc>
              <a:buFont typeface="Wingdings" panose="05000000000000000000" pitchFamily="2" charset="2"/>
              <a:buChar char="Ø"/>
              <a:defRPr/>
            </a:pPr>
            <a:r>
              <a:rPr lang="en-US" altLang="zh-CN" sz="2000" dirty="0" smtClean="0">
                <a:solidFill>
                  <a:schemeClr val="tx1"/>
                </a:solidFill>
              </a:rPr>
              <a:t>RNGs play an important role in many cryptographic applications</a:t>
            </a:r>
          </a:p>
          <a:p>
            <a:pPr marL="285750" indent="-285750" eaLnBrk="1" hangingPunct="1">
              <a:lnSpc>
                <a:spcPct val="150000"/>
              </a:lnSpc>
              <a:buFont typeface="Wingdings" panose="05000000000000000000" pitchFamily="2" charset="2"/>
              <a:buChar char="Ø"/>
              <a:defRPr/>
            </a:pPr>
            <a:r>
              <a:rPr lang="en-US" altLang="zh-CN" sz="2000" dirty="0" smtClean="0">
                <a:solidFill>
                  <a:schemeClr val="tx1"/>
                </a:solidFill>
              </a:rPr>
              <a:t>Statistical tests are widely </a:t>
            </a:r>
            <a:r>
              <a:rPr lang="en-US" altLang="zh-CN" sz="2000" dirty="0">
                <a:solidFill>
                  <a:schemeClr val="tx1"/>
                </a:solidFill>
              </a:rPr>
              <a:t>employed to assess the quality of the </a:t>
            </a:r>
            <a:r>
              <a:rPr lang="en-US" altLang="zh-CN" sz="2000" dirty="0" smtClean="0">
                <a:solidFill>
                  <a:schemeClr val="tx1"/>
                </a:solidFill>
              </a:rPr>
              <a:t>RNG outputs.</a:t>
            </a:r>
          </a:p>
          <a:p>
            <a:pPr marL="800100" lvl="1" indent="-342900" eaLnBrk="1" hangingPunct="1">
              <a:lnSpc>
                <a:spcPct val="150000"/>
              </a:lnSpc>
              <a:buFont typeface="Wingdings" panose="05000000000000000000" pitchFamily="2" charset="2"/>
              <a:buChar char="l"/>
              <a:defRPr/>
            </a:pPr>
            <a:r>
              <a:rPr lang="en-US" altLang="zh-CN" sz="2000" dirty="0" smtClean="0">
                <a:solidFill>
                  <a:schemeClr val="tx1"/>
                </a:solidFill>
              </a:rPr>
              <a:t>“Black-box” test , know nothing about the generator.</a:t>
            </a:r>
          </a:p>
          <a:p>
            <a:pPr marL="285750" indent="-285750" eaLnBrk="1" hangingPunct="1">
              <a:lnSpc>
                <a:spcPct val="150000"/>
              </a:lnSpc>
              <a:buFont typeface="Wingdings" panose="05000000000000000000" pitchFamily="2" charset="2"/>
              <a:buChar char="Ø"/>
              <a:defRPr/>
            </a:pPr>
            <a:r>
              <a:rPr lang="en-US" altLang="zh-CN" sz="2000" dirty="0" smtClean="0">
                <a:solidFill>
                  <a:schemeClr val="tx1"/>
                </a:solidFill>
              </a:rPr>
              <a:t>The </a:t>
            </a:r>
            <a:r>
              <a:rPr lang="en-US" altLang="zh-CN" sz="2000" dirty="0">
                <a:solidFill>
                  <a:schemeClr val="tx1"/>
                </a:solidFill>
              </a:rPr>
              <a:t>National Institute of Standards and </a:t>
            </a:r>
            <a:r>
              <a:rPr lang="en-US" altLang="zh-CN" sz="2000" dirty="0" smtClean="0">
                <a:solidFill>
                  <a:schemeClr val="tx1"/>
                </a:solidFill>
              </a:rPr>
              <a:t>Technology (NIST) SP 800-22 test suite is one of the most commonly used statistical test suite.</a:t>
            </a:r>
          </a:p>
          <a:p>
            <a:pPr eaLnBrk="1" hangingPunct="1">
              <a:lnSpc>
                <a:spcPct val="150000"/>
              </a:lnSpc>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Conclusion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457200" eaLnBrk="1" hangingPunct="1">
              <a:lnSpc>
                <a:spcPct val="150000"/>
              </a:lnSpc>
              <a:buFont typeface="Wingdings" panose="05000000000000000000" pitchFamily="2" charset="2"/>
              <a:buChar char="Ø"/>
              <a:defRPr/>
            </a:pPr>
            <a:r>
              <a:rPr lang="en-US" altLang="zh-CN" sz="2400" dirty="0">
                <a:solidFill>
                  <a:schemeClr val="tx1"/>
                </a:solidFill>
              </a:rPr>
              <a:t>We find the flaw in P-value based second-level test and</a:t>
            </a:r>
          </a:p>
          <a:p>
            <a:pPr marL="0" indent="0" eaLnBrk="1" hangingPunct="1">
              <a:lnSpc>
                <a:spcPct val="150000"/>
              </a:lnSpc>
              <a:buFont typeface="Wingdings" panose="05000000000000000000" pitchFamily="2" charset="2"/>
              <a:buNone/>
              <a:defRPr/>
            </a:pPr>
            <a:r>
              <a:rPr lang="en-US" altLang="zh-CN" sz="2400" dirty="0" smtClean="0">
                <a:solidFill>
                  <a:schemeClr val="tx1"/>
                </a:solidFill>
              </a:rPr>
              <a:t>provide Q-value based one to replace.</a:t>
            </a:r>
          </a:p>
          <a:p>
            <a:pPr marL="342900" indent="-342900" eaLnBrk="1" hangingPunct="1">
              <a:lnSpc>
                <a:spcPct val="150000"/>
              </a:lnSpc>
              <a:buFont typeface="Wingdings" panose="05000000000000000000" charset="0"/>
              <a:buChar char="Ø"/>
              <a:defRPr/>
            </a:pPr>
            <a:r>
              <a:rPr lang="en-US" altLang="zh-CN" sz="2400" dirty="0" smtClean="0">
                <a:solidFill>
                  <a:schemeClr val="tx1"/>
                </a:solidFill>
              </a:rPr>
              <a:t>We prove the rationality of Q-value. </a:t>
            </a:r>
          </a:p>
          <a:p>
            <a:pPr marL="342900" indent="-342900" eaLnBrk="1" hangingPunct="1">
              <a:lnSpc>
                <a:spcPct val="150000"/>
              </a:lnSpc>
              <a:buFont typeface="Wingdings" panose="05000000000000000000" charset="0"/>
              <a:buChar char="Ø"/>
              <a:defRPr/>
            </a:pPr>
            <a:r>
              <a:rPr lang="en-US" altLang="zh-CN" sz="2400" dirty="0" smtClean="0">
                <a:solidFill>
                  <a:schemeClr val="tx1"/>
                </a:solidFill>
              </a:rPr>
              <a:t>We prove Q-value increase the test capability. </a:t>
            </a:r>
          </a:p>
          <a:p>
            <a:pPr marL="800100" lvl="1" indent="-342900" eaLnBrk="1" hangingPunct="1">
              <a:lnSpc>
                <a:spcPct val="150000"/>
              </a:lnSpc>
              <a:buFont typeface="Arial" panose="020B0604020202020204" pitchFamily="34" charset="0"/>
              <a:buChar char="•"/>
              <a:defRPr/>
            </a:pPr>
            <a:r>
              <a:rPr lang="en-US" altLang="zh-CN" sz="2400" dirty="0" smtClean="0">
                <a:solidFill>
                  <a:schemeClr val="tx1"/>
                </a:solidFill>
              </a:rPr>
              <a:t>We prove that the Q-value based second-level test is more sensitive to the mean drift.</a:t>
            </a:r>
          </a:p>
          <a:p>
            <a:pPr marL="800100" lvl="1" indent="-342900" eaLnBrk="1" hangingPunct="1">
              <a:lnSpc>
                <a:spcPct val="150000"/>
              </a:lnSpc>
              <a:buFont typeface="Arial" panose="020B0604020202020204" pitchFamily="34" charset="0"/>
              <a:buChar char="•"/>
              <a:defRPr/>
            </a:pPr>
            <a:r>
              <a:rPr lang="en-US" altLang="zh-CN" sz="2400" dirty="0" smtClean="0">
                <a:solidFill>
                  <a:schemeClr val="tx1"/>
                </a:solidFill>
              </a:rPr>
              <a:t>We calculate the actual distribution of Q-value and find it is closer to the uniform distribution.</a:t>
            </a:r>
          </a:p>
          <a:p>
            <a:pPr marL="342900" indent="-342900" eaLnBrk="1" hangingPunct="1">
              <a:lnSpc>
                <a:spcPct val="150000"/>
              </a:lnSpc>
              <a:buFont typeface="Wingdings" panose="05000000000000000000" charset="0"/>
              <a:buChar char="Ø"/>
              <a:defRPr/>
            </a:pPr>
            <a:r>
              <a:rPr lang="en-US" altLang="zh-CN" sz="2400" dirty="0" smtClean="0">
                <a:solidFill>
                  <a:schemeClr val="tx1"/>
                </a:solidFill>
              </a:rPr>
              <a:t>We test the PRNGs' outputs to confirm our discovery.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zh-CN" altLang="zh-CN" smtClean="0"/>
          </a:p>
        </p:txBody>
      </p:sp>
      <p:sp>
        <p:nvSpPr>
          <p:cNvPr id="26627" name="Rectangle 3"/>
          <p:cNvSpPr>
            <a:spLocks noGrp="1" noChangeArrowheads="1"/>
          </p:cNvSpPr>
          <p:nvPr>
            <p:ph type="body" idx="1"/>
          </p:nvPr>
        </p:nvSpPr>
        <p:spPr/>
        <p:txBody>
          <a:bodyPr/>
          <a:lstStyle/>
          <a:p>
            <a:pPr eaLnBrk="1" hangingPunct="1"/>
            <a:endParaRPr lang="zh-CN" altLang="zh-CN" smtClean="0"/>
          </a:p>
        </p:txBody>
      </p:sp>
      <p:pic>
        <p:nvPicPr>
          <p:cNvPr id="26628"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txBox="1"/>
          <p:nvPr/>
        </p:nvSpPr>
        <p:spPr bwMode="auto">
          <a:xfrm>
            <a:off x="1187624" y="3140968"/>
            <a:ext cx="6589199" cy="128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5400" kern="0" dirty="0" smtClean="0">
                <a:latin typeface="华文楷体" panose="02010600040101010101" pitchFamily="2" charset="-122"/>
                <a:ea typeface="华文楷体" panose="02010600040101010101" pitchFamily="2" charset="-122"/>
              </a:rPr>
              <a:t>Thanks ! </a:t>
            </a:r>
            <a:endParaRPr lang="zh-CN" altLang="en-US" sz="5400" kern="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7384"/>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539180" y="692696"/>
            <a:ext cx="5544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NIST SP 800-22</a:t>
            </a:r>
            <a:endParaRPr lang="zh-CN" altLang="en-US" sz="2800" b="1" dirty="0"/>
          </a:p>
        </p:txBody>
      </p:sp>
      <mc:AlternateContent xmlns:mc="http://schemas.openxmlformats.org/markup-compatibility/2006">
        <mc:Choice xmlns:a14="http://schemas.microsoft.com/office/drawing/2010/main" Requires="a14">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Null Hypothesis: the RNG outputs are random.</a:t>
                </a:r>
              </a:p>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NIST SP 800-22 test suite consists of 15 test items</a:t>
                </a:r>
              </a:p>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The whole sequence </a:t>
                </a:r>
                <a:r>
                  <a:rPr lang="en-US" altLang="zh-CN" sz="2400" dirty="0" smtClean="0">
                    <a:solidFill>
                      <a:schemeClr val="tx1"/>
                    </a:solidFill>
                  </a:rPr>
                  <a:t>is</a:t>
                </a:r>
                <a:r>
                  <a:rPr lang="en-US" altLang="zh-CN" sz="2400" dirty="0" smtClean="0">
                    <a:solidFill>
                      <a:schemeClr val="tx1"/>
                    </a:solidFill>
                  </a:rPr>
                  <a:t> </a:t>
                </a:r>
                <a:r>
                  <a:rPr lang="en-US" altLang="zh-CN" sz="2400" dirty="0" smtClean="0">
                    <a:solidFill>
                      <a:schemeClr val="tx1"/>
                    </a:solidFill>
                  </a:rPr>
                  <a:t>divided into N sequence blocks, Compute a </a:t>
                </a:r>
                <a:r>
                  <a:rPr lang="en-US" altLang="zh-CN" sz="2400" dirty="0" smtClean="0">
                    <a:solidFill>
                      <a:srgbClr val="FF0000"/>
                    </a:solidFill>
                  </a:rPr>
                  <a:t>statistic</a:t>
                </a:r>
                <a:r>
                  <a:rPr lang="en-US" altLang="zh-CN" sz="2400" dirty="0" smtClean="0">
                    <a:solidFill>
                      <a:schemeClr val="tx1"/>
                    </a:solidFill>
                  </a:rPr>
                  <a:t> and a </a:t>
                </a:r>
                <a:r>
                  <a:rPr lang="en-US" altLang="zh-CN" sz="2400" dirty="0" smtClean="0">
                    <a:solidFill>
                      <a:srgbClr val="FF0000"/>
                    </a:solidFill>
                  </a:rPr>
                  <a:t>P-value</a:t>
                </a:r>
                <a:r>
                  <a:rPr lang="en-US" altLang="zh-CN" sz="2400" dirty="0" smtClean="0">
                    <a:solidFill>
                      <a:schemeClr val="tx1"/>
                    </a:solidFill>
                  </a:rPr>
                  <a:t> for each sequence block in each test item.</a:t>
                </a:r>
              </a:p>
              <a:p>
                <a:pPr marL="285750" indent="-285750" eaLnBrk="1" hangingPunct="1">
                  <a:lnSpc>
                    <a:spcPct val="150000"/>
                  </a:lnSpc>
                  <a:buFont typeface="Wingdings" panose="05000000000000000000" pitchFamily="2" charset="2"/>
                  <a:buChar char="Ø"/>
                  <a:defRPr/>
                </a:pPr>
                <a:r>
                  <a:rPr lang="en-US" altLang="zh-CN" sz="2400" dirty="0" smtClean="0">
                    <a:solidFill>
                      <a:schemeClr val="tx1"/>
                    </a:solidFill>
                  </a:rPr>
                  <a:t>Compare P-value with the significance level </a:t>
                </a:r>
                <a14:m>
                  <m:oMath xmlns:m="http://schemas.openxmlformats.org/officeDocument/2006/math">
                    <m:r>
                      <a:rPr lang="zh-CN" altLang="en-US" sz="2400" i="1">
                        <a:solidFill>
                          <a:schemeClr val="tx1"/>
                        </a:solidFill>
                        <a:latin typeface="Cambria Math" panose="02040503050406030204" pitchFamily="18" charset="0"/>
                      </a:rPr>
                      <m:t>𝛼</m:t>
                    </m:r>
                  </m:oMath>
                </a14:m>
                <a:r>
                  <a:rPr lang="en-US" altLang="zh-CN" sz="2400" dirty="0" smtClean="0">
                    <a:solidFill>
                      <a:schemeClr val="tx1"/>
                    </a:solidFill>
                  </a:rPr>
                  <a:t>.</a:t>
                </a:r>
              </a:p>
              <a:p>
                <a:pPr marL="800100" lvl="1" indent="-342900" eaLnBrk="1" hangingPunct="1">
                  <a:lnSpc>
                    <a:spcPct val="150000"/>
                  </a:lnSpc>
                  <a:buFont typeface="Wingdings" panose="05000000000000000000" pitchFamily="2" charset="2"/>
                  <a:buChar char="l"/>
                  <a:defRPr/>
                </a:pPr>
                <a:r>
                  <a:rPr lang="en-US" altLang="zh-CN" sz="2400" dirty="0" smtClean="0">
                    <a:solidFill>
                      <a:schemeClr val="tx1"/>
                    </a:solidFill>
                  </a:rPr>
                  <a:t>If P-value</a:t>
                </a:r>
                <a14:m>
                  <m:oMath xmlns:m="http://schemas.openxmlformats.org/officeDocument/2006/math">
                    <m:r>
                      <a:rPr lang="en-US" altLang="zh-CN" sz="2400" i="1">
                        <a:solidFill>
                          <a:schemeClr val="tx1"/>
                        </a:solidFill>
                        <a:latin typeface="Cambria Math" panose="02040503050406030204" pitchFamily="18" charset="0"/>
                      </a:rPr>
                      <m:t> </m:t>
                    </m:r>
                    <m:r>
                      <a:rPr lang="en-US" altLang="zh-CN" sz="2400" b="0" i="1" smtClean="0">
                        <a:solidFill>
                          <a:schemeClr val="tx1"/>
                        </a:solidFill>
                        <a:latin typeface="Cambria Math" panose="02040503050406030204" pitchFamily="18" charset="0"/>
                        <a:ea typeface="Cambria Math" panose="02040503050406030204" pitchFamily="18" charset="0"/>
                      </a:rPr>
                      <m:t>≥</m:t>
                    </m:r>
                  </m:oMath>
                </a14:m>
                <a:r>
                  <a:rPr lang="en-US" altLang="zh-CN" sz="2400" dirty="0" smtClean="0">
                    <a:solidFill>
                      <a:schemeClr val="tx1"/>
                    </a:solidFill>
                  </a:rPr>
                  <a:t> </a:t>
                </a:r>
                <a14:m>
                  <m:oMath xmlns:m="http://schemas.openxmlformats.org/officeDocument/2006/math">
                    <m:r>
                      <a:rPr lang="zh-CN" altLang="en-US" sz="2400" i="1" smtClean="0">
                        <a:solidFill>
                          <a:schemeClr val="tx1"/>
                        </a:solidFill>
                        <a:latin typeface="Cambria Math" panose="02040503050406030204" pitchFamily="18" charset="0"/>
                      </a:rPr>
                      <m:t>𝛼</m:t>
                    </m:r>
                  </m:oMath>
                </a14:m>
                <a:r>
                  <a:rPr lang="en-US" altLang="zh-CN" sz="2400" dirty="0" smtClean="0">
                    <a:solidFill>
                      <a:schemeClr val="tx1"/>
                    </a:solidFill>
                  </a:rPr>
                  <a:t>, this block </a:t>
                </a:r>
                <a:r>
                  <a:rPr lang="en-US" altLang="zh-CN" sz="2400" dirty="0" smtClean="0">
                    <a:solidFill>
                      <a:schemeClr val="tx1"/>
                    </a:solidFill>
                  </a:rPr>
                  <a:t>passes </a:t>
                </a:r>
                <a:r>
                  <a:rPr lang="en-US" altLang="zh-CN" sz="2400" dirty="0" smtClean="0">
                    <a:solidFill>
                      <a:schemeClr val="tx1"/>
                    </a:solidFill>
                  </a:rPr>
                  <a:t>the test </a:t>
                </a:r>
              </a:p>
              <a:p>
                <a:pPr marL="800100" lvl="1" indent="-342900" eaLnBrk="1" hangingPunct="1">
                  <a:lnSpc>
                    <a:spcPct val="150000"/>
                  </a:lnSpc>
                  <a:buFont typeface="Wingdings" panose="05000000000000000000" pitchFamily="2" charset="2"/>
                  <a:buChar char="l"/>
                  <a:defRPr/>
                </a:pPr>
                <a:r>
                  <a:rPr lang="en-US" altLang="zh-CN" sz="2400" dirty="0" smtClean="0">
                    <a:solidFill>
                      <a:schemeClr val="tx1"/>
                    </a:solidFill>
                  </a:rPr>
                  <a:t>If </a:t>
                </a:r>
                <a:r>
                  <a:rPr lang="en-US" altLang="zh-CN" sz="2400" dirty="0">
                    <a:solidFill>
                      <a:schemeClr val="tx1"/>
                    </a:solidFill>
                  </a:rPr>
                  <a:t>P-value</a:t>
                </a:r>
                <a:r>
                  <a:rPr lang="en-US" altLang="zh-CN" sz="2400" dirty="0" smtClean="0">
                    <a:solidFill>
                      <a:schemeClr val="tx1"/>
                    </a:solidFill>
                  </a:rPr>
                  <a:t> </a:t>
                </a:r>
                <a14:m>
                  <m:oMath xmlns:m="http://schemas.openxmlformats.org/officeDocument/2006/math">
                    <m:r>
                      <a:rPr lang="en-US" altLang="zh-CN" sz="2400" b="0" i="1" smtClean="0">
                        <a:solidFill>
                          <a:schemeClr val="tx1"/>
                        </a:solidFill>
                        <a:latin typeface="Cambria Math" panose="02040503050406030204" pitchFamily="18" charset="0"/>
                      </a:rPr>
                      <m:t>&lt;</m:t>
                    </m:r>
                  </m:oMath>
                </a14:m>
                <a:r>
                  <a:rPr lang="en-US" altLang="zh-CN" sz="2400" dirty="0" smtClean="0">
                    <a:solidFill>
                      <a:schemeClr val="tx1"/>
                    </a:solidFill>
                  </a:rPr>
                  <a:t> </a:t>
                </a:r>
                <a14:m>
                  <m:oMath xmlns:m="http://schemas.openxmlformats.org/officeDocument/2006/math">
                    <m:r>
                      <a:rPr lang="zh-CN" altLang="en-US" sz="2400" i="1">
                        <a:solidFill>
                          <a:schemeClr val="tx1"/>
                        </a:solidFill>
                        <a:latin typeface="Cambria Math" panose="02040503050406030204" pitchFamily="18" charset="0"/>
                      </a:rPr>
                      <m:t>𝛼</m:t>
                    </m:r>
                  </m:oMath>
                </a14:m>
                <a:r>
                  <a:rPr lang="en-US" altLang="zh-CN" sz="2400" dirty="0">
                    <a:solidFill>
                      <a:schemeClr val="tx1"/>
                    </a:solidFill>
                  </a:rPr>
                  <a:t>, </a:t>
                </a:r>
                <a:r>
                  <a:rPr lang="en-US" altLang="zh-CN" sz="2400" dirty="0" smtClean="0">
                    <a:solidFill>
                      <a:schemeClr val="tx1"/>
                    </a:solidFill>
                  </a:rPr>
                  <a:t>this block </a:t>
                </a:r>
                <a:r>
                  <a:rPr lang="en-US" altLang="zh-CN" sz="2400" dirty="0" smtClean="0">
                    <a:solidFill>
                      <a:schemeClr val="tx1"/>
                    </a:solidFill>
                  </a:rPr>
                  <a:t>fails </a:t>
                </a:r>
                <a:r>
                  <a:rPr lang="en-US" altLang="zh-CN" sz="2400" dirty="0" smtClean="0">
                    <a:solidFill>
                      <a:schemeClr val="tx1"/>
                    </a:solidFill>
                  </a:rPr>
                  <a:t>the test   </a:t>
                </a:r>
                <a:endParaRPr lang="en-US" altLang="zh-CN" sz="2400" dirty="0">
                  <a:solidFill>
                    <a:schemeClr val="tx1"/>
                  </a:solidFill>
                </a:endParaRPr>
              </a:p>
              <a:p>
                <a:pPr marL="342900" indent="-342900" eaLnBrk="1" hangingPunct="1">
                  <a:lnSpc>
                    <a:spcPct val="150000"/>
                  </a:lnSpc>
                  <a:buFont typeface="Wingdings" panose="05000000000000000000" pitchFamily="2" charset="2"/>
                  <a:buChar char="Ø"/>
                  <a:defRPr/>
                </a:pPr>
                <a:r>
                  <a:rPr lang="en-US" altLang="zh-CN" sz="2400" dirty="0" smtClean="0">
                    <a:solidFill>
                      <a:schemeClr val="tx1"/>
                    </a:solidFill>
                  </a:rPr>
                  <a:t>Then do first-level test and second-level test.</a:t>
                </a:r>
              </a:p>
              <a:p>
                <a:pPr marL="342900" indent="-342900" eaLnBrk="1" hangingPunct="1">
                  <a:lnSpc>
                    <a:spcPct val="150000"/>
                  </a:lnSpc>
                  <a:buFont typeface="Wingdings" panose="05000000000000000000" pitchFamily="2" charset="2"/>
                  <a:buChar char="l"/>
                  <a:defRPr/>
                </a:pPr>
                <a:endParaRPr lang="en-US" altLang="zh-CN" sz="2400" dirty="0" smtClean="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smtClean="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smtClean="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mc:Choice>
        <mc:Fallback>
          <p:sp>
            <p:nvSpPr>
              <p:cNvPr id="2" name="矩形 1"/>
              <p:cNvSpPr>
                <a:spLocks noRot="1" noChangeAspect="1" noMove="1" noResize="1" noEditPoints="1" noAdjustHandles="1" noChangeArrowheads="1" noChangeShapeType="1" noTextEdit="1"/>
              </p:cNvSpPr>
              <p:nvPr/>
            </p:nvSpPr>
            <p:spPr>
              <a:xfrm>
                <a:off x="250825" y="1412875"/>
                <a:ext cx="8785225" cy="5329238"/>
              </a:xfrm>
              <a:prstGeom prst="rect">
                <a:avLst/>
              </a:prstGeom>
              <a:blipFill rotWithShape="0">
                <a:blip r:embed="rId4"/>
                <a:stretch>
                  <a:fillRect l="-902" r="-1596"/>
                </a:stretch>
              </a:blipFill>
              <a:ln w="0">
                <a:noFill/>
              </a:ln>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539180" y="692696"/>
            <a:ext cx="5544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Test procedure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lvl="2" eaLnBrk="1" hangingPunct="1">
              <a:lnSpc>
                <a:spcPct val="120000"/>
              </a:lnSpc>
              <a:spcBef>
                <a:spcPts val="600"/>
              </a:spcBef>
            </a:pPr>
            <a:endParaRPr lang="en-US" altLang="zh-CN" sz="1600" kern="0" dirty="0">
              <a:solidFill>
                <a:srgbClr val="000000"/>
              </a:solidFill>
              <a:latin typeface="Arial" panose="020B0604020202020204" pitchFamily="34" charset="0"/>
              <a:ea typeface="微软雅黑" panose="020B0503020204020204" pitchFamily="34" charset="-122"/>
            </a:endParaRPr>
          </a:p>
          <a:p>
            <a:pPr marL="800100" lvl="1" indent="-342900" eaLnBrk="1" hangingPunct="1">
              <a:lnSpc>
                <a:spcPct val="150000"/>
              </a:lnSpc>
              <a:buFont typeface="Arial" panose="020B0604020202020204" pitchFamily="34" charset="0"/>
              <a:buChar char="•"/>
              <a:defRPr/>
            </a:pPr>
            <a:endParaRPr lang="en-US" altLang="zh-CN" sz="20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en-US" altLang="zh-CN" sz="2400"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pic>
        <p:nvPicPr>
          <p:cNvPr id="3" name="图片 2"/>
          <p:cNvPicPr>
            <a:picLocks noChangeAspect="1"/>
          </p:cNvPicPr>
          <p:nvPr/>
        </p:nvPicPr>
        <p:blipFill>
          <a:blip r:embed="rId4"/>
          <a:stretch>
            <a:fillRect/>
          </a:stretch>
        </p:blipFill>
        <p:spPr>
          <a:xfrm>
            <a:off x="363289" y="1485301"/>
            <a:ext cx="7877716" cy="52739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t>NIST SP 800-22</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150000"/>
              </a:lnSpc>
              <a:buFont typeface="Wingdings" panose="05000000000000000000" pitchFamily="2" charset="2"/>
              <a:buChar char="Ø"/>
              <a:defRPr/>
            </a:pPr>
            <a:r>
              <a:rPr lang="en-US" altLang="zh-CN" sz="2400" dirty="0" smtClean="0">
                <a:solidFill>
                  <a:schemeClr val="tx1"/>
                </a:solidFill>
              </a:rPr>
              <a:t>Test item type</a:t>
            </a:r>
          </a:p>
          <a:p>
            <a:pPr marL="800100" lvl="1" indent="-342900" eaLnBrk="1" hangingPunct="1">
              <a:lnSpc>
                <a:spcPct val="150000"/>
              </a:lnSpc>
              <a:buFont typeface="Wingdings" panose="05000000000000000000" pitchFamily="2" charset="2"/>
              <a:buChar char="n"/>
              <a:defRPr/>
            </a:pPr>
            <a:r>
              <a:rPr lang="en-US" altLang="zh-CN" sz="2000" dirty="0">
                <a:solidFill>
                  <a:srgbClr val="FF0000"/>
                </a:solidFill>
              </a:rPr>
              <a:t>Binomial </a:t>
            </a:r>
            <a:r>
              <a:rPr lang="en-US" altLang="zh-CN" sz="2000" dirty="0" smtClean="0">
                <a:solidFill>
                  <a:srgbClr val="FF0000"/>
                </a:solidFill>
              </a:rPr>
              <a:t>distribution based type</a:t>
            </a:r>
            <a:r>
              <a:rPr lang="en-US" altLang="zh-CN" sz="2000" dirty="0" smtClean="0">
                <a:solidFill>
                  <a:schemeClr val="tx1"/>
                </a:solidFill>
              </a:rPr>
              <a:t> (binomial-based test )</a:t>
            </a:r>
          </a:p>
          <a:p>
            <a:pPr marL="1257300" lvl="2" indent="-342900" eaLnBrk="1" hangingPunct="1">
              <a:lnSpc>
                <a:spcPct val="150000"/>
              </a:lnSpc>
              <a:buFont typeface="Arial" panose="020B0604020202020204" pitchFamily="34" charset="0"/>
              <a:buChar char="•"/>
              <a:defRPr/>
            </a:pPr>
            <a:r>
              <a:rPr lang="en-US" altLang="zh-CN" dirty="0">
                <a:solidFill>
                  <a:schemeClr val="tx1"/>
                </a:solidFill>
              </a:rPr>
              <a:t>Frequency </a:t>
            </a:r>
            <a:r>
              <a:rPr lang="en-US" altLang="zh-CN" dirty="0" smtClean="0">
                <a:solidFill>
                  <a:schemeClr val="tx1"/>
                </a:solidFill>
              </a:rPr>
              <a:t>Test </a:t>
            </a:r>
          </a:p>
          <a:p>
            <a:pPr marL="1257300" lvl="2" indent="-342900" eaLnBrk="1" hangingPunct="1">
              <a:lnSpc>
                <a:spcPct val="150000"/>
              </a:lnSpc>
              <a:buFont typeface="Arial" panose="020B0604020202020204" pitchFamily="34" charset="0"/>
              <a:buChar char="•"/>
              <a:defRPr/>
            </a:pPr>
            <a:r>
              <a:rPr lang="en-US" altLang="zh-CN" dirty="0">
                <a:solidFill>
                  <a:schemeClr val="tx1"/>
                </a:solidFill>
              </a:rPr>
              <a:t>Runs </a:t>
            </a:r>
            <a:r>
              <a:rPr lang="en-US" altLang="zh-CN" dirty="0" smtClean="0">
                <a:solidFill>
                  <a:schemeClr val="tx1"/>
                </a:solidFill>
              </a:rPr>
              <a:t>Test </a:t>
            </a:r>
          </a:p>
          <a:p>
            <a:pPr marL="1257300" lvl="2" indent="-342900" eaLnBrk="1" hangingPunct="1">
              <a:lnSpc>
                <a:spcPct val="150000"/>
              </a:lnSpc>
              <a:buFont typeface="Arial" panose="020B0604020202020204" pitchFamily="34" charset="0"/>
              <a:buChar char="•"/>
              <a:defRPr/>
            </a:pPr>
            <a:r>
              <a:rPr lang="en-US" altLang="zh-CN" dirty="0">
                <a:solidFill>
                  <a:schemeClr val="tx1"/>
                </a:solidFill>
              </a:rPr>
              <a:t>Spectral </a:t>
            </a:r>
            <a:r>
              <a:rPr lang="en-US" altLang="zh-CN" dirty="0" smtClean="0">
                <a:solidFill>
                  <a:schemeClr val="tx1"/>
                </a:solidFill>
              </a:rPr>
              <a:t>Test</a:t>
            </a:r>
          </a:p>
          <a:p>
            <a:pPr marL="1257300" lvl="2" indent="-342900" eaLnBrk="1" hangingPunct="1">
              <a:lnSpc>
                <a:spcPct val="150000"/>
              </a:lnSpc>
              <a:buFont typeface="Arial" panose="020B0604020202020204" pitchFamily="34" charset="0"/>
              <a:buChar char="•"/>
              <a:defRPr/>
            </a:pPr>
            <a:r>
              <a:rPr lang="en-US" altLang="zh-CN" dirty="0" smtClean="0">
                <a:solidFill>
                  <a:schemeClr val="tx1"/>
                </a:solidFill>
              </a:rPr>
              <a:t>…</a:t>
            </a:r>
          </a:p>
          <a:p>
            <a:pPr marL="800100" lvl="1" indent="-342900" eaLnBrk="1" hangingPunct="1">
              <a:lnSpc>
                <a:spcPct val="150000"/>
              </a:lnSpc>
              <a:buFont typeface="Wingdings" panose="05000000000000000000" pitchFamily="2" charset="2"/>
              <a:buChar char="n"/>
              <a:defRPr/>
            </a:pPr>
            <a:r>
              <a:rPr lang="en-US" altLang="zh-CN" sz="2000" dirty="0" smtClean="0">
                <a:solidFill>
                  <a:schemeClr val="tx1"/>
                </a:solidFill>
              </a:rPr>
              <a:t>Chi-square distribution based type (Chi-square-based test )</a:t>
            </a:r>
          </a:p>
          <a:p>
            <a:pPr marL="1257300" lvl="2" indent="-342900" eaLnBrk="1" hangingPunct="1">
              <a:lnSpc>
                <a:spcPct val="150000"/>
              </a:lnSpc>
              <a:buFont typeface="Arial" panose="020B0604020202020204" pitchFamily="34" charset="0"/>
              <a:buChar char="•"/>
              <a:defRPr/>
            </a:pPr>
            <a:r>
              <a:rPr lang="en-US" altLang="zh-CN" dirty="0" smtClean="0">
                <a:solidFill>
                  <a:schemeClr val="tx1"/>
                </a:solidFill>
              </a:rPr>
              <a:t>Frequency Test within a Block</a:t>
            </a:r>
          </a:p>
          <a:p>
            <a:pPr marL="1257300" lvl="2" indent="-342900" eaLnBrk="1" hangingPunct="1">
              <a:lnSpc>
                <a:spcPct val="150000"/>
              </a:lnSpc>
              <a:buFont typeface="Arial" panose="020B0604020202020204" pitchFamily="34" charset="0"/>
              <a:buChar char="•"/>
              <a:defRPr/>
            </a:pPr>
            <a:r>
              <a:rPr lang="en-US" altLang="zh-CN" dirty="0" smtClean="0">
                <a:solidFill>
                  <a:schemeClr val="tx1"/>
                </a:solidFill>
              </a:rPr>
              <a:t>Test for Longest Run of Ones in a Block </a:t>
            </a:r>
          </a:p>
          <a:p>
            <a:pPr marL="1257300" lvl="2" indent="-342900" eaLnBrk="1" hangingPunct="1">
              <a:lnSpc>
                <a:spcPct val="150000"/>
              </a:lnSpc>
              <a:buFont typeface="Arial" panose="020B0604020202020204" pitchFamily="34" charset="0"/>
              <a:buChar char="•"/>
              <a:defRPr/>
            </a:pPr>
            <a:r>
              <a:rPr lang="en-US" altLang="zh-CN" dirty="0" smtClean="0">
                <a:solidFill>
                  <a:schemeClr val="tx1"/>
                </a:solidFill>
              </a:rPr>
              <a:t>Binary Matrix Rank Test </a:t>
            </a:r>
          </a:p>
          <a:p>
            <a:pPr marL="1257300" lvl="2" indent="-342900" eaLnBrk="1" hangingPunct="1">
              <a:lnSpc>
                <a:spcPct val="150000"/>
              </a:lnSpc>
              <a:buFont typeface="Arial" panose="020B0604020202020204" pitchFamily="34" charset="0"/>
              <a:buChar char="•"/>
              <a:defRPr/>
            </a:pPr>
            <a:r>
              <a:rPr lang="en-US" altLang="zh-CN" dirty="0" smtClean="0">
                <a:solidFill>
                  <a:schemeClr val="tx1"/>
                </a:solidFill>
              </a:rPr>
              <a:t>… </a:t>
            </a:r>
          </a:p>
          <a:p>
            <a:pPr marL="285750" indent="-285750" eaLnBrk="1" hangingPunct="1">
              <a:lnSpc>
                <a:spcPct val="150000"/>
              </a:lnSpc>
              <a:buFont typeface="Wingdings" panose="05000000000000000000" pitchFamily="2" charset="2"/>
              <a:buChar char="Ø"/>
              <a:defRPr/>
            </a:pPr>
            <a:endParaRPr lang="en-US" altLang="zh-CN" dirty="0">
              <a:solidFill>
                <a:schemeClr val="tx1"/>
              </a:solidFill>
            </a:endParaRPr>
          </a:p>
          <a:p>
            <a:pPr marL="285750" indent="-285750" eaLnBrk="1" hangingPunct="1">
              <a:lnSpc>
                <a:spcPct val="150000"/>
              </a:lnSpc>
              <a:buFont typeface="Wingdings" panose="05000000000000000000" pitchFamily="2" charset="2"/>
              <a:buChar char="Ø"/>
              <a:defRPr/>
            </a:pP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Our contribution</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150000"/>
              </a:lnSpc>
              <a:buFont typeface="Wingdings" panose="05000000000000000000" pitchFamily="2" charset="2"/>
              <a:buChar char="Ø"/>
              <a:defRPr/>
            </a:pPr>
            <a:r>
              <a:rPr lang="en-US" altLang="zh-CN" sz="2000" dirty="0" smtClean="0">
                <a:solidFill>
                  <a:schemeClr val="tx1"/>
                </a:solidFill>
              </a:rPr>
              <a:t>P-value of </a:t>
            </a:r>
            <a:r>
              <a:rPr lang="en-US" altLang="zh-CN" sz="2000" dirty="0">
                <a:solidFill>
                  <a:schemeClr val="tx1"/>
                </a:solidFill>
              </a:rPr>
              <a:t>the binomial-based </a:t>
            </a:r>
            <a:r>
              <a:rPr lang="en-US" altLang="zh-CN" sz="2000" dirty="0" smtClean="0">
                <a:solidFill>
                  <a:schemeClr val="tx1"/>
                </a:solidFill>
              </a:rPr>
              <a:t>tests are </a:t>
            </a:r>
            <a:r>
              <a:rPr lang="en-US" altLang="zh-CN" sz="2000" dirty="0">
                <a:solidFill>
                  <a:schemeClr val="tx1"/>
                </a:solidFill>
              </a:rPr>
              <a:t>unqualified for the second-level </a:t>
            </a:r>
            <a:r>
              <a:rPr lang="en-US" altLang="zh-CN" sz="2000" dirty="0" smtClean="0">
                <a:solidFill>
                  <a:schemeClr val="tx1"/>
                </a:solidFill>
              </a:rPr>
              <a:t>test.</a:t>
            </a:r>
          </a:p>
          <a:p>
            <a:pPr marL="342900" indent="-342900" eaLnBrk="1" hangingPunct="1">
              <a:lnSpc>
                <a:spcPct val="150000"/>
              </a:lnSpc>
              <a:buFont typeface="Wingdings" panose="05000000000000000000" pitchFamily="2" charset="2"/>
              <a:buChar char="Ø"/>
              <a:defRPr/>
            </a:pPr>
            <a:r>
              <a:rPr lang="en-US" altLang="zh-CN" sz="2000" dirty="0" smtClean="0">
                <a:solidFill>
                  <a:schemeClr val="tx1"/>
                </a:solidFill>
              </a:rPr>
              <a:t>We propose a new metric </a:t>
            </a:r>
            <a:r>
              <a:rPr lang="en-US" altLang="zh-CN" sz="2000" dirty="0" smtClean="0">
                <a:solidFill>
                  <a:srgbClr val="FF0000"/>
                </a:solidFill>
              </a:rPr>
              <a:t>Q-value</a:t>
            </a:r>
            <a:r>
              <a:rPr lang="en-US" altLang="zh-CN" sz="2000" dirty="0" smtClean="0">
                <a:solidFill>
                  <a:schemeClr val="tx1"/>
                </a:solidFill>
              </a:rPr>
              <a:t> for the second-level tests to replace the original P-value, only for binomial-based tests.</a:t>
            </a:r>
          </a:p>
          <a:p>
            <a:pPr marL="342900" indent="-342900" eaLnBrk="1" hangingPunct="1">
              <a:lnSpc>
                <a:spcPct val="150000"/>
              </a:lnSpc>
              <a:buFont typeface="Wingdings" panose="05000000000000000000" pitchFamily="2" charset="2"/>
              <a:buChar char="Ø"/>
              <a:defRPr/>
            </a:pPr>
            <a:r>
              <a:rPr lang="en-US" altLang="zh-CN" sz="2000" dirty="0" smtClean="0">
                <a:solidFill>
                  <a:schemeClr val="tx1"/>
                </a:solidFill>
              </a:rPr>
              <a:t>We prove that using </a:t>
            </a:r>
            <a:r>
              <a:rPr lang="en-US" altLang="zh-CN" sz="2000" dirty="0">
                <a:solidFill>
                  <a:schemeClr val="tx1"/>
                </a:solidFill>
              </a:rPr>
              <a:t>Q-value for the second-level </a:t>
            </a:r>
            <a:r>
              <a:rPr lang="en-US" altLang="zh-CN" sz="2000" dirty="0" smtClean="0">
                <a:solidFill>
                  <a:schemeClr val="tx1"/>
                </a:solidFill>
              </a:rPr>
              <a:t>tests increases the test capability.</a:t>
            </a:r>
          </a:p>
          <a:p>
            <a:pPr marL="342900" indent="-342900" eaLnBrk="1" hangingPunct="1">
              <a:lnSpc>
                <a:spcPct val="150000"/>
              </a:lnSpc>
              <a:buFont typeface="Wingdings" panose="05000000000000000000" pitchFamily="2" charset="2"/>
              <a:buChar char="Ø"/>
              <a:defRPr/>
            </a:pPr>
            <a:r>
              <a:rPr lang="en-US" altLang="zh-CN" sz="2000" dirty="0" smtClean="0">
                <a:solidFill>
                  <a:schemeClr val="tx1"/>
                </a:solidFill>
              </a:rPr>
              <a:t>We do experiments to confirm our conclusion</a:t>
            </a:r>
            <a:r>
              <a:rPr lang="en-US" altLang="zh-CN" sz="2400" dirty="0" smtClean="0">
                <a:solidFill>
                  <a:schemeClr val="tx1"/>
                </a:solidFill>
              </a:rPr>
              <a:t>. </a:t>
            </a:r>
            <a:endParaRPr lang="zh-CN" altLang="en-US" sz="24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Why P-value is unqualified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150000"/>
              </a:lnSpc>
              <a:buFont typeface="Wingdings" panose="05000000000000000000" pitchFamily="2" charset="2"/>
              <a:buChar char="Ø"/>
              <a:defRPr/>
            </a:pPr>
            <a:endParaRPr lang="zh-CN" altLang="en-US" sz="2400" b="1" dirty="0">
              <a:solidFill>
                <a:schemeClr val="tx1"/>
              </a:solidFill>
            </a:endParaRPr>
          </a:p>
        </p:txBody>
      </p:sp>
      <mc:AlternateContent xmlns:mc="http://schemas.openxmlformats.org/markup-compatibility/2006" xmlns:a14="http://schemas.microsoft.com/office/drawing/2010/main">
        <mc:Choice Requires="a14">
          <p:sp>
            <p:nvSpPr>
              <p:cNvPr id="8" name="矩形 7"/>
              <p:cNvSpPr/>
              <p:nvPr/>
            </p:nvSpPr>
            <p:spPr>
              <a:xfrm>
                <a:off x="731705" y="2514707"/>
                <a:ext cx="2880320"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𝑣𝑎𝑙𝑢𝑒</m:t>
                          </m:r>
                        </m:sub>
                      </m:sSub>
                      <m:r>
                        <a:rPr lang="en-US" altLang="zh-CN" sz="2400" i="1">
                          <a:latin typeface="Cambria Math" panose="02040503050406030204" pitchFamily="18" charset="0"/>
                        </a:rPr>
                        <m:t>=</m:t>
                      </m:r>
                      <m:r>
                        <a:rPr lang="en-US" altLang="zh-CN" sz="2400" i="1">
                          <a:latin typeface="Cambria Math" panose="02040503050406030204" pitchFamily="18" charset="0"/>
                        </a:rPr>
                        <m:t>𝑒𝑟𝑓𝑐</m:t>
                      </m:r>
                      <m:d>
                        <m:dPr>
                          <m:ctrlPr>
                            <a:rPr lang="zh-CN" altLang="zh-CN" sz="2400" i="1">
                              <a:latin typeface="Cambria Math" panose="02040503050406030204" pitchFamily="18" charset="0"/>
                            </a:rPr>
                          </m:ctrlPr>
                        </m:dPr>
                        <m:e>
                          <m:f>
                            <m:fPr>
                              <m:ctrlPr>
                                <a:rPr lang="zh-CN" altLang="zh-CN" sz="2400" i="1">
                                  <a:latin typeface="Cambria Math" panose="02040503050406030204" pitchFamily="18" charset="0"/>
                                </a:rPr>
                              </m:ctrlPr>
                            </m:fPr>
                            <m:num>
                              <m:d>
                                <m:dPr>
                                  <m:begChr m:val="|"/>
                                  <m:endChr m:val="|"/>
                                  <m:ctrlPr>
                                    <a:rPr lang="en-US" altLang="zh-CN" sz="2400" b="1" i="1">
                                      <a:latin typeface="Cambria Math" panose="02040503050406030204" pitchFamily="18" charset="0"/>
                                    </a:rPr>
                                  </m:ctrlPr>
                                </m:dPr>
                                <m:e>
                                  <m:r>
                                    <a:rPr lang="en-US" altLang="zh-CN" sz="2400" i="1">
                                      <a:latin typeface="Cambria Math" panose="02040503050406030204" pitchFamily="18" charset="0"/>
                                    </a:rPr>
                                    <m:t>𝑑</m:t>
                                  </m:r>
                                </m:e>
                              </m:d>
                            </m:num>
                            <m:den>
                              <m:rad>
                                <m:radPr>
                                  <m:degHide m:val="on"/>
                                  <m:ctrlPr>
                                    <a:rPr lang="zh-CN" altLang="zh-CN" sz="2400" i="1">
                                      <a:latin typeface="Cambria Math" panose="02040503050406030204" pitchFamily="18" charset="0"/>
                                    </a:rPr>
                                  </m:ctrlPr>
                                </m:radPr>
                                <m:deg/>
                                <m:e>
                                  <m:r>
                                    <a:rPr lang="en-US" altLang="zh-CN" sz="2400" i="1">
                                      <a:latin typeface="Cambria Math" panose="02040503050406030204" pitchFamily="18" charset="0"/>
                                    </a:rPr>
                                    <m:t>2</m:t>
                                  </m:r>
                                </m:e>
                              </m:rad>
                            </m:den>
                          </m:f>
                        </m:e>
                      </m:d>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731705" y="2514707"/>
                <a:ext cx="2880320" cy="922176"/>
              </a:xfrm>
              <a:prstGeom prst="rect">
                <a:avLst/>
              </a:prstGeom>
              <a:blipFill rotWithShape="0">
                <a:blip r:embed="rId4"/>
                <a:stretch>
                  <a:fillRect/>
                </a:stretch>
              </a:blipFill>
            </p:spPr>
            <p:txBody>
              <a:bodyPr/>
              <a:lstStyle/>
              <a:p>
                <a:r>
                  <a:rPr lang="zh-CN" altLang="en-US">
                    <a:noFill/>
                  </a:rPr>
                  <a:t> </a:t>
                </a:r>
                <a:endParaRPr lang="zh-CN" altLang="en-US">
                  <a:noFill/>
                </a:endParaRPr>
              </a:p>
            </p:txBody>
          </p:sp>
        </mc:Fallback>
      </mc:AlternateContent>
      <p:sp>
        <p:nvSpPr>
          <p:cNvPr id="4" name="文本框 3"/>
          <p:cNvSpPr txBox="1"/>
          <p:nvPr/>
        </p:nvSpPr>
        <p:spPr>
          <a:xfrm>
            <a:off x="457200" y="1634458"/>
            <a:ext cx="6131024" cy="193899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t>statistic </a:t>
            </a:r>
            <a:r>
              <a:rPr lang="en-US" altLang="zh-CN" sz="2400" dirty="0" smtClean="0"/>
              <a:t>value </a:t>
            </a:r>
            <a:r>
              <a:rPr lang="en-US" altLang="zh-CN" sz="2400" dirty="0" smtClean="0">
                <a:solidFill>
                  <a:srgbClr val="FF0000"/>
                </a:solidFill>
              </a:rPr>
              <a:t>d</a:t>
            </a:r>
            <a:r>
              <a:rPr lang="en-US" altLang="zh-CN" sz="2400" dirty="0" smtClean="0"/>
              <a:t> of binomial-based test obeys a standard normal distribution</a:t>
            </a:r>
            <a:r>
              <a:rPr lang="en-US" altLang="zh-CN" dirty="0" smtClean="0"/>
              <a:t>.</a:t>
            </a:r>
          </a:p>
          <a:p>
            <a:endParaRPr lang="en-US" altLang="zh-CN" dirty="0" smtClean="0"/>
          </a:p>
          <a:p>
            <a:endParaRPr lang="en-US" altLang="zh-CN" dirty="0"/>
          </a:p>
          <a:p>
            <a:pPr marL="285750" indent="-285750">
              <a:buFont typeface="Wingdings" panose="05000000000000000000" pitchFamily="2" charset="2"/>
              <a:buChar char="l"/>
            </a:pPr>
            <a:endParaRPr lang="en-US" altLang="zh-CN" dirty="0" smtClean="0"/>
          </a:p>
          <a:p>
            <a:pPr marL="285750" indent="-285750">
              <a:buFont typeface="Wingdings" panose="05000000000000000000" pitchFamily="2" charset="2"/>
              <a:buChar char="l"/>
            </a:pPr>
            <a:endParaRPr lang="en-US" altLang="zh-CN" dirty="0"/>
          </a:p>
        </p:txBody>
      </p:sp>
      <p:pic>
        <p:nvPicPr>
          <p:cNvPr id="11" name="图片 10"/>
          <p:cNvPicPr>
            <a:picLocks noChangeAspect="1"/>
          </p:cNvPicPr>
          <p:nvPr/>
        </p:nvPicPr>
        <p:blipFill>
          <a:blip r:embed="rId5"/>
          <a:stretch>
            <a:fillRect/>
          </a:stretch>
        </p:blipFill>
        <p:spPr>
          <a:xfrm>
            <a:off x="363537" y="3523817"/>
            <a:ext cx="5472608" cy="2925015"/>
          </a:xfrm>
          <a:prstGeom prst="rect">
            <a:avLst/>
          </a:prstGeom>
        </p:spPr>
      </p:pic>
      <p:pic>
        <p:nvPicPr>
          <p:cNvPr id="3" name="图片 2"/>
          <p:cNvPicPr>
            <a:picLocks noChangeAspect="1"/>
          </p:cNvPicPr>
          <p:nvPr/>
        </p:nvPicPr>
        <p:blipFill>
          <a:blip r:embed="rId6"/>
          <a:stretch>
            <a:fillRect/>
          </a:stretch>
        </p:blipFill>
        <p:spPr>
          <a:xfrm>
            <a:off x="4535056" y="2638103"/>
            <a:ext cx="4200000" cy="8857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zh-CN" altLang="zh-CN" smtClean="0"/>
          </a:p>
        </p:txBody>
      </p:sp>
      <p:sp>
        <p:nvSpPr>
          <p:cNvPr id="4099" name="Rectangle 3"/>
          <p:cNvSpPr>
            <a:spLocks noGrp="1" noChangeArrowheads="1"/>
          </p:cNvSpPr>
          <p:nvPr>
            <p:ph type="body" idx="1"/>
          </p:nvPr>
        </p:nvSpPr>
        <p:spPr/>
        <p:txBody>
          <a:bodyPr/>
          <a:lstStyle/>
          <a:p>
            <a:pPr eaLnBrk="1" hangingPunct="1"/>
            <a:endParaRPr lang="zh-CN" altLang="zh-CN" smtClean="0"/>
          </a:p>
        </p:txBody>
      </p:sp>
      <p:pic>
        <p:nvPicPr>
          <p:cNvPr id="4100" name="Picture 4"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01" name="Text Box 5"/>
          <p:cNvSpPr txBox="1">
            <a:spLocks noChangeArrowheads="1"/>
          </p:cNvSpPr>
          <p:nvPr/>
        </p:nvSpPr>
        <p:spPr bwMode="auto">
          <a:xfrm>
            <a:off x="611188" y="698138"/>
            <a:ext cx="5616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smtClean="0"/>
              <a:t>Why P-value is unqualified </a:t>
            </a:r>
            <a:endParaRPr lang="zh-CN" altLang="en-US" sz="2800" b="1" dirty="0"/>
          </a:p>
        </p:txBody>
      </p:sp>
      <p:sp>
        <p:nvSpPr>
          <p:cNvPr id="2" name="矩形 1"/>
          <p:cNvSpPr/>
          <p:nvPr/>
        </p:nvSpPr>
        <p:spPr>
          <a:xfrm>
            <a:off x="250825" y="1412875"/>
            <a:ext cx="8785225" cy="5329238"/>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2" indent="-457200" eaLnBrk="1" hangingPunct="1">
              <a:lnSpc>
                <a:spcPct val="150000"/>
              </a:lnSpc>
              <a:buFont typeface="Wingdings" panose="05000000000000000000" pitchFamily="2" charset="2"/>
              <a:buChar char="Ø"/>
              <a:defRPr/>
            </a:pPr>
            <a:endParaRPr lang="en-US" altLang="zh-CN" sz="2400" dirty="0" smtClean="0">
              <a:solidFill>
                <a:schemeClr val="tx1"/>
              </a:solidFill>
            </a:endParaRPr>
          </a:p>
        </p:txBody>
      </p:sp>
      <p:grpSp>
        <p:nvGrpSpPr>
          <p:cNvPr id="7" name="组合 6"/>
          <p:cNvGrpSpPr/>
          <p:nvPr/>
        </p:nvGrpSpPr>
        <p:grpSpPr>
          <a:xfrm>
            <a:off x="2339752" y="1395952"/>
            <a:ext cx="2954526" cy="5139071"/>
            <a:chOff x="958255" y="1382234"/>
            <a:chExt cx="2954526" cy="5139071"/>
          </a:xfrm>
        </p:grpSpPr>
        <p:sp>
          <p:nvSpPr>
            <p:cNvPr id="8" name="下箭头 7"/>
            <p:cNvSpPr/>
            <p:nvPr/>
          </p:nvSpPr>
          <p:spPr>
            <a:xfrm rot="10800000">
              <a:off x="1434907" y="2108792"/>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9" name="下箭头 8"/>
            <p:cNvSpPr/>
            <p:nvPr/>
          </p:nvSpPr>
          <p:spPr>
            <a:xfrm>
              <a:off x="2859616" y="2112337"/>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0" name="下箭头 9"/>
            <p:cNvSpPr/>
            <p:nvPr/>
          </p:nvSpPr>
          <p:spPr>
            <a:xfrm>
              <a:off x="2859616" y="5000850"/>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1" name="下箭头 10"/>
            <p:cNvSpPr/>
            <p:nvPr/>
          </p:nvSpPr>
          <p:spPr>
            <a:xfrm rot="10800000">
              <a:off x="1434907" y="4997305"/>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2" name="下箭头 11"/>
            <p:cNvSpPr/>
            <p:nvPr/>
          </p:nvSpPr>
          <p:spPr>
            <a:xfrm>
              <a:off x="2861102" y="3554821"/>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3" name="下箭头 12"/>
            <p:cNvSpPr/>
            <p:nvPr/>
          </p:nvSpPr>
          <p:spPr>
            <a:xfrm rot="10800000">
              <a:off x="1436393" y="3551276"/>
              <a:ext cx="679821" cy="80807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
          <p:nvSpPr>
            <p:cNvPr id="14" name="圆角矩形 13"/>
            <p:cNvSpPr/>
            <p:nvPr/>
          </p:nvSpPr>
          <p:spPr>
            <a:xfrm>
              <a:off x="958258" y="1382234"/>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smtClean="0">
                  <a:ln>
                    <a:noFill/>
                  </a:ln>
                  <a:solidFill>
                    <a:prstClr val="black"/>
                  </a:solidFill>
                  <a:effectLst/>
                  <a:uLnTx/>
                  <a:uFillTx/>
                  <a:latin typeface="+mn-lt"/>
                  <a:ea typeface="黑体" panose="02010609060101010101" pitchFamily="49" charset="-122"/>
                </a:rPr>
                <a:t>P-value</a:t>
              </a:r>
              <a:r>
                <a:rPr kumimoji="0" lang="en-US" altLang="zh-CN" sz="1600" i="0" u="none" strike="noStrike" kern="0" cap="none" spc="0" normalizeH="0" noProof="0" dirty="0" smtClean="0">
                  <a:ln>
                    <a:noFill/>
                  </a:ln>
                  <a:solidFill>
                    <a:prstClr val="black"/>
                  </a:solidFill>
                  <a:effectLst/>
                  <a:uLnTx/>
                  <a:uFillTx/>
                  <a:latin typeface="+mn-lt"/>
                  <a:ea typeface="黑体" panose="02010609060101010101" pitchFamily="49" charset="-122"/>
                </a:rPr>
                <a:t> obeys an uniform distribution on [0</a:t>
              </a:r>
              <a:r>
                <a:rPr kumimoji="0" lang="zh-CN" altLang="en-US" sz="1600" i="0" u="none" strike="noStrike" kern="0" cap="none" spc="0" normalizeH="0" noProof="0" dirty="0" smtClean="0">
                  <a:ln>
                    <a:noFill/>
                  </a:ln>
                  <a:solidFill>
                    <a:prstClr val="black"/>
                  </a:solidFill>
                  <a:effectLst/>
                  <a:uLnTx/>
                  <a:uFillTx/>
                  <a:latin typeface="+mn-lt"/>
                  <a:ea typeface="黑体" panose="02010609060101010101" pitchFamily="49" charset="-122"/>
                </a:rPr>
                <a:t>，</a:t>
              </a:r>
              <a:r>
                <a:rPr kumimoji="0" lang="en-US" altLang="zh-CN" sz="1600" i="0" u="none" strike="noStrike" kern="0" cap="none" spc="0" normalizeH="0" noProof="0" dirty="0" smtClean="0">
                  <a:ln>
                    <a:noFill/>
                  </a:ln>
                  <a:solidFill>
                    <a:prstClr val="black"/>
                  </a:solidFill>
                  <a:effectLst/>
                  <a:uLnTx/>
                  <a:uFillTx/>
                  <a:latin typeface="+mn-lt"/>
                  <a:ea typeface="黑体" panose="02010609060101010101" pitchFamily="49" charset="-122"/>
                </a:rPr>
                <a:t>1]</a:t>
              </a:r>
              <a:endParaRPr kumimoji="0" lang="zh-CN" altLang="en-US" sz="16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p:txBody>
        </p:sp>
        <p:sp>
          <p:nvSpPr>
            <p:cNvPr id="15" name="圆角矩形 14"/>
            <p:cNvSpPr/>
            <p:nvPr/>
          </p:nvSpPr>
          <p:spPr>
            <a:xfrm>
              <a:off x="958258" y="2831806"/>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smtClean="0">
                  <a:ln>
                    <a:noFill/>
                  </a:ln>
                  <a:solidFill>
                    <a:prstClr val="black"/>
                  </a:solidFill>
                  <a:effectLst/>
                  <a:uLnTx/>
                  <a:uFillTx/>
                  <a:latin typeface="+mn-lt"/>
                  <a:ea typeface="黑体" panose="02010609060101010101" pitchFamily="49" charset="-122"/>
                </a:rPr>
                <a:t>|d| obeys  Half-Normal Distribution</a:t>
              </a:r>
              <a:endParaRPr kumimoji="0" lang="zh-CN" altLang="en-US" sz="16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p:txBody>
        </p:sp>
        <p:sp>
          <p:nvSpPr>
            <p:cNvPr id="16" name="圆角矩形 15"/>
            <p:cNvSpPr/>
            <p:nvPr/>
          </p:nvSpPr>
          <p:spPr>
            <a:xfrm>
              <a:off x="958258" y="4267202"/>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600" kern="0" dirty="0" smtClean="0">
                  <a:solidFill>
                    <a:prstClr val="black"/>
                  </a:solidFill>
                  <a:latin typeface="+mn-lt"/>
                  <a:ea typeface="黑体" panose="02010609060101010101" pitchFamily="49" charset="-122"/>
                </a:rPr>
                <a:t>d obeys a standard normal distribution</a:t>
              </a:r>
              <a:endParaRPr kumimoji="0" lang="zh-CN" altLang="en-US" sz="16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p:txBody>
        </p:sp>
        <p:sp>
          <p:nvSpPr>
            <p:cNvPr id="17" name="圆角矩形 16"/>
            <p:cNvSpPr/>
            <p:nvPr/>
          </p:nvSpPr>
          <p:spPr>
            <a:xfrm>
              <a:off x="958255" y="5702598"/>
              <a:ext cx="2954523" cy="818707"/>
            </a:xfrm>
            <a:prstGeom prst="roundRect">
              <a:avLst/>
            </a:prstGeom>
            <a:solidFill>
              <a:schemeClr val="bg1"/>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smtClean="0">
                  <a:ln>
                    <a:noFill/>
                  </a:ln>
                  <a:solidFill>
                    <a:prstClr val="black"/>
                  </a:solidFill>
                  <a:effectLst/>
                  <a:uLnTx/>
                  <a:uFillTx/>
                  <a:latin typeface="+mn-lt"/>
                  <a:ea typeface="黑体" panose="02010609060101010101" pitchFamily="49" charset="-122"/>
                </a:rPr>
                <a:t>Tested sequence </a:t>
              </a:r>
              <a:r>
                <a:rPr kumimoji="0" lang="en-US" altLang="zh-CN" sz="1600" i="0" u="none" strike="noStrike" kern="0" cap="none" spc="0" normalizeH="0" baseline="0" noProof="0" dirty="0" smtClean="0">
                  <a:ln>
                    <a:noFill/>
                  </a:ln>
                  <a:solidFill>
                    <a:prstClr val="black"/>
                  </a:solidFill>
                  <a:effectLst/>
                  <a:uLnTx/>
                  <a:uFillTx/>
                  <a:latin typeface="+mn-lt"/>
                  <a:ea typeface="黑体" panose="02010609060101010101" pitchFamily="49" charset="-122"/>
                </a:rPr>
                <a:t>has </a:t>
              </a:r>
              <a:r>
                <a:rPr kumimoji="0" lang="en-US" altLang="zh-CN" sz="1600" i="0" u="none" strike="noStrike" kern="0" cap="none" spc="0" normalizeH="0" baseline="0" noProof="0" dirty="0" smtClean="0">
                  <a:ln>
                    <a:noFill/>
                  </a:ln>
                  <a:solidFill>
                    <a:prstClr val="black"/>
                  </a:solidFill>
                  <a:effectLst/>
                  <a:uLnTx/>
                  <a:uFillTx/>
                  <a:latin typeface="+mn-lt"/>
                  <a:ea typeface="黑体" panose="02010609060101010101" pitchFamily="49" charset="-122"/>
                </a:rPr>
                <a:t>good</a:t>
              </a:r>
              <a:r>
                <a:rPr kumimoji="0" lang="en-US" altLang="zh-CN" sz="1600" i="0" u="none" strike="noStrike" kern="0" cap="none" spc="0" normalizeH="0" noProof="0" dirty="0" smtClean="0">
                  <a:ln>
                    <a:noFill/>
                  </a:ln>
                  <a:solidFill>
                    <a:prstClr val="black"/>
                  </a:solidFill>
                  <a:effectLst/>
                  <a:uLnTx/>
                  <a:uFillTx/>
                  <a:latin typeface="+mn-lt"/>
                  <a:ea typeface="黑体" panose="02010609060101010101" pitchFamily="49" charset="-122"/>
                </a:rPr>
                <a:t> </a:t>
              </a:r>
              <a:r>
                <a:rPr kumimoji="0" lang="en-US" altLang="zh-CN" sz="1600" i="0" u="none" strike="noStrike" kern="0" cap="none" spc="0" normalizeH="0" baseline="0" noProof="0" dirty="0" smtClean="0">
                  <a:ln>
                    <a:noFill/>
                  </a:ln>
                  <a:solidFill>
                    <a:prstClr val="black"/>
                  </a:solidFill>
                  <a:effectLst/>
                  <a:uLnTx/>
                  <a:uFillTx/>
                  <a:latin typeface="+mn-lt"/>
                  <a:ea typeface="黑体" panose="02010609060101010101" pitchFamily="49" charset="-122"/>
                </a:rPr>
                <a:t>randomness</a:t>
              </a:r>
              <a:endParaRPr kumimoji="0" lang="zh-CN" altLang="en-US" sz="1600" i="0" u="none" strike="noStrike" kern="0" cap="none" spc="0" normalizeH="0" baseline="0" noProof="0" dirty="0" smtClean="0">
                <a:ln>
                  <a:noFill/>
                </a:ln>
                <a:solidFill>
                  <a:prstClr val="black"/>
                </a:solidFill>
                <a:effectLst/>
                <a:uLnTx/>
                <a:uFillTx/>
                <a:latin typeface="+mn-lt"/>
                <a:ea typeface="黑体" panose="02010609060101010101" pitchFamily="49" charset="-122"/>
              </a:endParaRPr>
            </a:p>
          </p:txBody>
        </p:sp>
        <p:sp>
          <p:nvSpPr>
            <p:cNvPr id="18" name="乘号 17"/>
            <p:cNvSpPr/>
            <p:nvPr/>
          </p:nvSpPr>
          <p:spPr>
            <a:xfrm>
              <a:off x="2752958" y="3499000"/>
              <a:ext cx="893135" cy="919715"/>
            </a:xfrm>
            <a:prstGeom prst="mathMultiply">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grpSp>
      <p:sp>
        <p:nvSpPr>
          <p:cNvPr id="4" name="矩形 3"/>
          <p:cNvSpPr/>
          <p:nvPr/>
        </p:nvSpPr>
        <p:spPr>
          <a:xfrm>
            <a:off x="966544" y="3070211"/>
            <a:ext cx="915635" cy="369332"/>
          </a:xfrm>
          <a:prstGeom prst="rect">
            <a:avLst/>
          </a:prstGeom>
        </p:spPr>
        <p:txBody>
          <a:bodyPr wrap="none">
            <a:spAutoFit/>
          </a:bodyPr>
          <a:lstStyle/>
          <a:p>
            <a:r>
              <a:rPr lang="en-US" altLang="zh-CN" dirty="0"/>
              <a:t>State </a:t>
            </a:r>
            <a:r>
              <a:rPr lang="en-US" altLang="zh-CN" dirty="0" smtClean="0"/>
              <a:t>2</a:t>
            </a:r>
            <a:endParaRPr lang="zh-CN" altLang="en-US" dirty="0"/>
          </a:p>
        </p:txBody>
      </p:sp>
      <p:sp>
        <p:nvSpPr>
          <p:cNvPr id="5" name="矩形 4"/>
          <p:cNvSpPr/>
          <p:nvPr/>
        </p:nvSpPr>
        <p:spPr>
          <a:xfrm>
            <a:off x="966544" y="4483086"/>
            <a:ext cx="915635" cy="369332"/>
          </a:xfrm>
          <a:prstGeom prst="rect">
            <a:avLst/>
          </a:prstGeom>
        </p:spPr>
        <p:txBody>
          <a:bodyPr wrap="none">
            <a:spAutoFit/>
          </a:bodyPr>
          <a:lstStyle/>
          <a:p>
            <a:r>
              <a:rPr lang="en-US" altLang="zh-CN" dirty="0"/>
              <a:t>State </a:t>
            </a:r>
            <a:r>
              <a:rPr lang="en-US" altLang="zh-CN" dirty="0" smtClean="0"/>
              <a:t>3</a:t>
            </a:r>
            <a:endParaRPr lang="zh-CN" altLang="en-US" dirty="0"/>
          </a:p>
        </p:txBody>
      </p:sp>
      <p:sp>
        <p:nvSpPr>
          <p:cNvPr id="22" name="矩形 21"/>
          <p:cNvSpPr/>
          <p:nvPr/>
        </p:nvSpPr>
        <p:spPr>
          <a:xfrm>
            <a:off x="940660" y="1598676"/>
            <a:ext cx="915635" cy="369332"/>
          </a:xfrm>
          <a:prstGeom prst="rect">
            <a:avLst/>
          </a:prstGeom>
        </p:spPr>
        <p:txBody>
          <a:bodyPr wrap="none">
            <a:spAutoFit/>
          </a:bodyPr>
          <a:lstStyle/>
          <a:p>
            <a:r>
              <a:rPr lang="en-US" altLang="zh-CN" dirty="0"/>
              <a:t>State 1</a:t>
            </a:r>
            <a:endParaRPr lang="zh-CN" altLang="en-US" dirty="0"/>
          </a:p>
        </p:txBody>
      </p:sp>
      <p:sp>
        <p:nvSpPr>
          <p:cNvPr id="23" name="矩形 22"/>
          <p:cNvSpPr/>
          <p:nvPr/>
        </p:nvSpPr>
        <p:spPr>
          <a:xfrm>
            <a:off x="940660" y="5939393"/>
            <a:ext cx="915635" cy="369332"/>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dirty="0"/>
              <a:t>State </a:t>
            </a:r>
            <a:r>
              <a:rPr lang="en-US" altLang="zh-CN" dirty="0" smtClean="0"/>
              <a:t>4</a:t>
            </a:r>
            <a:endParaRPr lang="zh-CN" altLang="en-US" dirty="0"/>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565" y="1446965"/>
            <a:ext cx="3533694" cy="37822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2512</Words>
  <Application>Microsoft Office PowerPoint</Application>
  <PresentationFormat>全屏显示(4:3)</PresentationFormat>
  <Paragraphs>335</Paragraphs>
  <Slides>31</Slides>
  <Notes>31</Notes>
  <HiddenSlides>5</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黑体</vt:lpstr>
      <vt:lpstr>华文仿宋</vt:lpstr>
      <vt:lpstr>华文楷体</vt:lpstr>
      <vt:lpstr>宋体</vt:lpstr>
      <vt:lpstr>微软雅黑</vt:lpstr>
      <vt:lpstr>Arial</vt:lpstr>
      <vt:lpstr>Calibri</vt:lpstr>
      <vt:lpstr>Cambria Math</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宋凌</cp:lastModifiedBy>
  <cp:revision>1133</cp:revision>
  <dcterms:created xsi:type="dcterms:W3CDTF">2012-06-11T05:56:00Z</dcterms:created>
  <dcterms:modified xsi:type="dcterms:W3CDTF">2016-12-05T09:20:39Z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