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2"/>
  </p:sldMasterIdLst>
  <p:notesMasterIdLst>
    <p:notesMasterId r:id="rId40"/>
  </p:notesMasterIdLst>
  <p:sldIdLst>
    <p:sldId id="256" r:id="rId3"/>
    <p:sldId id="576" r:id="rId4"/>
    <p:sldId id="580" r:id="rId5"/>
    <p:sldId id="572" r:id="rId6"/>
    <p:sldId id="466" r:id="rId7"/>
    <p:sldId id="463" r:id="rId8"/>
    <p:sldId id="529" r:id="rId9"/>
    <p:sldId id="570" r:id="rId10"/>
    <p:sldId id="535" r:id="rId11"/>
    <p:sldId id="543" r:id="rId12"/>
    <p:sldId id="575" r:id="rId13"/>
    <p:sldId id="545" r:id="rId14"/>
    <p:sldId id="583" r:id="rId15"/>
    <p:sldId id="571" r:id="rId16"/>
    <p:sldId id="532" r:id="rId17"/>
    <p:sldId id="534" r:id="rId18"/>
    <p:sldId id="569" r:id="rId19"/>
    <p:sldId id="573" r:id="rId20"/>
    <p:sldId id="546" r:id="rId21"/>
    <p:sldId id="547" r:id="rId22"/>
    <p:sldId id="520" r:id="rId23"/>
    <p:sldId id="558" r:id="rId24"/>
    <p:sldId id="521" r:id="rId25"/>
    <p:sldId id="581" r:id="rId26"/>
    <p:sldId id="525" r:id="rId27"/>
    <p:sldId id="485" r:id="rId28"/>
    <p:sldId id="499" r:id="rId29"/>
    <p:sldId id="500" r:id="rId30"/>
    <p:sldId id="567" r:id="rId31"/>
    <p:sldId id="574" r:id="rId32"/>
    <p:sldId id="501" r:id="rId33"/>
    <p:sldId id="503" r:id="rId34"/>
    <p:sldId id="556" r:id="rId35"/>
    <p:sldId id="527" r:id="rId36"/>
    <p:sldId id="495" r:id="rId37"/>
    <p:sldId id="557" r:id="rId38"/>
    <p:sldId id="497"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88517" autoAdjust="0"/>
  </p:normalViewPr>
  <p:slideViewPr>
    <p:cSldViewPr>
      <p:cViewPr varScale="1">
        <p:scale>
          <a:sx n="76" d="100"/>
          <a:sy n="76" d="100"/>
        </p:scale>
        <p:origin x="-1716" y="-102"/>
      </p:cViewPr>
      <p:guideLst>
        <p:guide orient="horz" pos="2160"/>
        <p:guide pos="2880"/>
      </p:guideLst>
    </p:cSldViewPr>
  </p:slideViewPr>
  <p:outlineViewPr>
    <p:cViewPr>
      <p:scale>
        <a:sx n="33" d="100"/>
        <a:sy n="33" d="100"/>
      </p:scale>
      <p:origin x="0" y="7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669832-6218-481A-A6FA-A8C6207E57C9}" type="datetimeFigureOut">
              <a:rPr kumimoji="1" lang="ja-JP" altLang="en-US" smtClean="0"/>
              <a:t>2016/12/5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74BE73-BE31-48DE-9617-415D01394369}" type="slidenum">
              <a:rPr kumimoji="1" lang="ja-JP" altLang="en-US" smtClean="0"/>
              <a:t>‹#›</a:t>
            </a:fld>
            <a:endParaRPr kumimoji="1" lang="ja-JP" altLang="en-US"/>
          </a:p>
        </p:txBody>
      </p:sp>
    </p:spTree>
    <p:extLst>
      <p:ext uri="{BB962C8B-B14F-4D97-AF65-F5344CB8AC3E}">
        <p14:creationId xmlns:p14="http://schemas.microsoft.com/office/powerpoint/2010/main" val="24266857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Name: </a:t>
            </a:r>
            <a:r>
              <a:rPr lang="en-US" altLang="ja-JP" dirty="0" smtClean="0"/>
              <a:t>Position: My research topics.</a:t>
            </a:r>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1</a:t>
            </a:fld>
            <a:endParaRPr kumimoji="1" lang="ja-JP" altLang="en-US"/>
          </a:p>
        </p:txBody>
      </p:sp>
    </p:spTree>
    <p:extLst>
      <p:ext uri="{BB962C8B-B14F-4D97-AF65-F5344CB8AC3E}">
        <p14:creationId xmlns:p14="http://schemas.microsoft.com/office/powerpoint/2010/main" val="106986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The actual propagation of nonlinear mask depends on the </a:t>
            </a:r>
            <a:r>
              <a:rPr lang="en-US" altLang="ja-JP" b="1" dirty="0" smtClean="0">
                <a:solidFill>
                  <a:srgbClr val="FF0000"/>
                </a:solidFill>
              </a:rPr>
              <a:t>specific value </a:t>
            </a:r>
            <a:r>
              <a:rPr lang="en-US" altLang="ja-JP" dirty="0" smtClean="0"/>
              <a:t>of the state.</a:t>
            </a:r>
          </a:p>
          <a:p>
            <a:r>
              <a:rPr lang="en-US" altLang="ja-JP" dirty="0" smtClean="0"/>
              <a:t>Therefore, we cannot join nonlinear masks for two rounds.</a:t>
            </a:r>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10</a:t>
            </a:fld>
            <a:endParaRPr kumimoji="1" lang="ja-JP" altLang="en-US"/>
          </a:p>
        </p:txBody>
      </p:sp>
    </p:spTree>
    <p:extLst>
      <p:ext uri="{BB962C8B-B14F-4D97-AF65-F5344CB8AC3E}">
        <p14:creationId xmlns:p14="http://schemas.microsoft.com/office/powerpoint/2010/main" val="64301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The actual propagation of nonlinear mask depends on the </a:t>
            </a:r>
            <a:r>
              <a:rPr lang="en-US" altLang="ja-JP" b="1" dirty="0" smtClean="0">
                <a:solidFill>
                  <a:srgbClr val="FF0000"/>
                </a:solidFill>
              </a:rPr>
              <a:t>specific value </a:t>
            </a:r>
            <a:r>
              <a:rPr lang="en-US" altLang="ja-JP" dirty="0" smtClean="0"/>
              <a:t>of the state.</a:t>
            </a:r>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11</a:t>
            </a:fld>
            <a:endParaRPr kumimoji="1" lang="ja-JP" altLang="en-US"/>
          </a:p>
        </p:txBody>
      </p:sp>
    </p:spTree>
    <p:extLst>
      <p:ext uri="{BB962C8B-B14F-4D97-AF65-F5344CB8AC3E}">
        <p14:creationId xmlns:p14="http://schemas.microsoft.com/office/powerpoint/2010/main" val="643018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But, it</a:t>
            </a:r>
            <a:r>
              <a:rPr kumimoji="1" lang="en-US" altLang="ja-JP" baseline="0" dirty="0" smtClean="0"/>
              <a:t> troubles us to search for the list of nonlinear invariants. If </a:t>
            </a:r>
            <a:r>
              <a:rPr kumimoji="1" lang="en-US" altLang="ja-JP" baseline="0" dirty="0" err="1" smtClean="0"/>
              <a:t>gi</a:t>
            </a:r>
            <a:r>
              <a:rPr kumimoji="1" lang="en-US" altLang="ja-JP" baseline="0" dirty="0" smtClean="0"/>
              <a:t> is equal to gi+1, it’s trivially to hold this property with arbitrary number of rounds when all round keys are weak.</a:t>
            </a:r>
            <a:endParaRPr kumimoji="1" lang="ja-JP" altLang="en-US" dirty="0"/>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13</a:t>
            </a:fld>
            <a:endParaRPr kumimoji="1" lang="ja-JP" altLang="en-US"/>
          </a:p>
        </p:txBody>
      </p:sp>
    </p:spTree>
    <p:extLst>
      <p:ext uri="{BB962C8B-B14F-4D97-AF65-F5344CB8AC3E}">
        <p14:creationId xmlns:p14="http://schemas.microsoft.com/office/powerpoint/2010/main" val="4640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The</a:t>
            </a:r>
            <a:r>
              <a:rPr kumimoji="1" lang="en-US" altLang="ja-JP" baseline="0" dirty="0" smtClean="0"/>
              <a:t> map turns over depending on the function F and key </a:t>
            </a:r>
            <a:r>
              <a:rPr kumimoji="1" lang="en-US" altLang="ja-JP" baseline="0" dirty="0" err="1" smtClean="0"/>
              <a:t>XORing</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17</a:t>
            </a:fld>
            <a:endParaRPr kumimoji="1" lang="ja-JP" altLang="en-US"/>
          </a:p>
        </p:txBody>
      </p:sp>
    </p:spTree>
    <p:extLst>
      <p:ext uri="{BB962C8B-B14F-4D97-AF65-F5344CB8AC3E}">
        <p14:creationId xmlns:p14="http://schemas.microsoft.com/office/powerpoint/2010/main" val="621212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We use several</a:t>
            </a:r>
            <a:r>
              <a:rPr kumimoji="1" lang="en-US" altLang="ja-JP" baseline="0" dirty="0" smtClean="0"/>
              <a:t> attack assumptions. CPA is natural attack assumption for cryptographers, and if the target cipher is broken under this assumption, we call this cipher is broken. But, the feasibility is debatable in the practical case. KPA is weaker assumption than CPA and sometimes holds in practical case. Clearly, </a:t>
            </a:r>
            <a:r>
              <a:rPr kumimoji="1" lang="en-US" altLang="ja-JP" baseline="0" dirty="0" err="1" smtClean="0"/>
              <a:t>ciphertext</a:t>
            </a:r>
            <a:r>
              <a:rPr kumimoji="1" lang="en-US" altLang="ja-JP" baseline="0" dirty="0" smtClean="0"/>
              <a:t>-only attack is very weak assumption. And it’s unlikely to happen for cryptographers because it’s information-theoretically impossible w/o assumption. But if possible, it cases non-negligible risks in practical use. </a:t>
            </a:r>
            <a:endParaRPr kumimoji="1" lang="ja-JP" altLang="en-US" dirty="0"/>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20</a:t>
            </a:fld>
            <a:endParaRPr kumimoji="1" lang="ja-JP" altLang="en-US"/>
          </a:p>
        </p:txBody>
      </p:sp>
    </p:spTree>
    <p:extLst>
      <p:ext uri="{BB962C8B-B14F-4D97-AF65-F5344CB8AC3E}">
        <p14:creationId xmlns:p14="http://schemas.microsoft.com/office/powerpoint/2010/main" val="1489355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The use of the orthogonal matrix is not rare because it’s very useful to get the dual property between differential and linear cryptanalyses.</a:t>
            </a:r>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E74BE73-BE31-48DE-9617-415D01394369}" type="slidenum">
              <a:rPr kumimoji="1" lang="ja-JP" altLang="en-US" smtClean="0"/>
              <a:t>32</a:t>
            </a:fld>
            <a:endParaRPr kumimoji="1" lang="ja-JP" altLang="en-US"/>
          </a:p>
        </p:txBody>
      </p:sp>
    </p:spTree>
    <p:extLst>
      <p:ext uri="{BB962C8B-B14F-4D97-AF65-F5344CB8AC3E}">
        <p14:creationId xmlns:p14="http://schemas.microsoft.com/office/powerpoint/2010/main" val="12830831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35218" y="2924944"/>
            <a:ext cx="7247030" cy="506487"/>
          </a:xfrm>
        </p:spPr>
        <p:txBody>
          <a:bodyPr>
            <a:normAutofit/>
          </a:bodyPr>
          <a:lstStyle>
            <a:lvl1pPr algn="l">
              <a:defRPr sz="3600"/>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535218" y="4690244"/>
            <a:ext cx="6334978" cy="1800200"/>
          </a:xfrm>
        </p:spPr>
        <p:txBody>
          <a:bodyPr>
            <a:norm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en-US" altLang="ja-JP" dirty="0" smtClean="0"/>
          </a:p>
        </p:txBody>
      </p:sp>
      <p:pic>
        <p:nvPicPr>
          <p:cNvPr id="1026" name="Picture 2" descr="C:\Users\demo\Desktop\140130_NTTRD_parts\sid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 y="332656"/>
            <a:ext cx="1629216" cy="576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p:cNvPicPr>
            <a:picLocks noChangeAspect="1" noChangeArrowheads="1"/>
          </p:cNvPicPr>
          <p:nvPr/>
        </p:nvPicPr>
        <p:blipFill>
          <a:blip r:embed="rId3" cstate="print"/>
          <a:srcRect/>
          <a:stretch>
            <a:fillRect/>
          </a:stretch>
        </p:blipFill>
        <p:spPr bwMode="auto">
          <a:xfrm>
            <a:off x="7668344" y="252150"/>
            <a:ext cx="1208167" cy="432000"/>
          </a:xfrm>
          <a:prstGeom prst="rect">
            <a:avLst/>
          </a:prstGeom>
          <a:noFill/>
          <a:ln w="9525">
            <a:noFill/>
            <a:miter lim="800000"/>
            <a:headEnd/>
            <a:tailEnd/>
          </a:ln>
          <a:effectLst/>
        </p:spPr>
      </p:pic>
      <p:pic>
        <p:nvPicPr>
          <p:cNvPr id="34" name="Picture 2" descr="C:\Users\Public\Pictures\ろご\R&amp;D_FInal\A_Type\Logos_RD_Atyp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20678" y="2059164"/>
            <a:ext cx="1003722" cy="648000"/>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6012639" y="6496155"/>
            <a:ext cx="2478564" cy="230832"/>
          </a:xfrm>
          <a:prstGeom prst="rect">
            <a:avLst/>
          </a:prstGeom>
        </p:spPr>
        <p:txBody>
          <a:bodyPr wrap="none">
            <a:spAutoFit/>
          </a:bodyPr>
          <a:lstStyle/>
          <a:p>
            <a:r>
              <a:rPr lang="en-US" altLang="ja-JP" sz="900" dirty="0" smtClean="0"/>
              <a:t>Copyright©2016  NTT corp. All Rights Reserved.</a:t>
            </a:r>
            <a:endParaRPr lang="ja-JP" altLang="en-US" sz="900" dirty="0"/>
          </a:p>
        </p:txBody>
      </p:sp>
    </p:spTree>
    <p:extLst>
      <p:ext uri="{BB962C8B-B14F-4D97-AF65-F5344CB8AC3E}">
        <p14:creationId xmlns:p14="http://schemas.microsoft.com/office/powerpoint/2010/main" val="11180551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2050" name="Picture 2" descr="C:\Users\demo\Desktop\140130_NTTRD_parts\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61" y="68162"/>
            <a:ext cx="8861889" cy="936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457200" y="228268"/>
            <a:ext cx="6851104" cy="418058"/>
          </a:xfrm>
        </p:spPr>
        <p:txBody>
          <a:bodyPr>
            <a:noAutofit/>
          </a:bodyPr>
          <a:lstStyle>
            <a:lvl1pPr algn="l">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67544" y="1196752"/>
            <a:ext cx="8229600" cy="5040560"/>
          </a:xfrm>
        </p:spPr>
        <p:txBody>
          <a:bodyPr/>
          <a:lstStyle>
            <a:lvl1pPr marL="457200" indent="-457200">
              <a:buFont typeface="Arial" panose="020B0604020202020204" pitchFamily="34" charset="0"/>
              <a:buChar char="•"/>
              <a:defRPr/>
            </a:lvl1pPr>
            <a:lvl2pPr marL="914400" indent="-457200">
              <a:buFont typeface="Calibri" panose="020F0502020204030204" pitchFamily="34" charset="0"/>
              <a:buChar char="‐"/>
              <a:defRPr/>
            </a:lvl2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pic>
        <p:nvPicPr>
          <p:cNvPr id="23" name="Picture 4"/>
          <p:cNvPicPr>
            <a:picLocks noChangeAspect="1" noChangeArrowheads="1"/>
          </p:cNvPicPr>
          <p:nvPr/>
        </p:nvPicPr>
        <p:blipFill>
          <a:blip r:embed="rId3" cstate="print"/>
          <a:srcRect/>
          <a:stretch>
            <a:fillRect/>
          </a:stretch>
        </p:blipFill>
        <p:spPr bwMode="auto">
          <a:xfrm>
            <a:off x="167015" y="6406841"/>
            <a:ext cx="911502" cy="324000"/>
          </a:xfrm>
          <a:prstGeom prst="rect">
            <a:avLst/>
          </a:prstGeom>
          <a:noFill/>
          <a:ln w="9525">
            <a:noFill/>
            <a:miter lim="800000"/>
            <a:headEnd/>
            <a:tailEnd/>
          </a:ln>
          <a:effectLst/>
        </p:spPr>
      </p:pic>
      <p:sp>
        <p:nvSpPr>
          <p:cNvPr id="28" name="スライド番号プレースホルダー 4"/>
          <p:cNvSpPr>
            <a:spLocks/>
          </p:cNvSpPr>
          <p:nvPr/>
        </p:nvSpPr>
        <p:spPr bwMode="auto">
          <a:xfrm>
            <a:off x="8172400" y="6424623"/>
            <a:ext cx="770677" cy="365125"/>
          </a:xfrm>
          <a:prstGeom prst="rect">
            <a:avLst/>
          </a:prstGeom>
          <a:noFill/>
          <a:ln w="9525">
            <a:noFill/>
            <a:miter lim="800000"/>
            <a:headEnd/>
            <a:tailEnd/>
          </a:ln>
        </p:spPr>
        <p:txBody>
          <a:bodyPr lIns="91417" tIns="45709" rIns="91417" bIns="45709" anchor="ctr"/>
          <a:lstStyle>
            <a:lvl1pPr algn="l" fontAlgn="auto">
              <a:spcBef>
                <a:spcPts val="0"/>
              </a:spcBef>
              <a:spcAft>
                <a:spcPts val="0"/>
              </a:spcAft>
              <a:defRPr sz="1400" smtClean="0">
                <a:solidFill>
                  <a:schemeClr val="tx1">
                    <a:tint val="75000"/>
                  </a:schemeClr>
                </a:solidFill>
                <a:latin typeface="+mn-lt"/>
                <a:ea typeface="+mn-ea"/>
              </a:defRPr>
            </a:lvl1pPr>
          </a:lstStyle>
          <a:p>
            <a:pPr algn="ctr">
              <a:defRPr/>
            </a:pPr>
            <a:fld id="{92B092FC-3505-468F-94A9-FF49BD521EFC}" type="slidenum">
              <a:rPr lang="ja-JP" altLang="en-US" smtClean="0"/>
              <a:pPr algn="ctr">
                <a:defRPr/>
              </a:pPr>
              <a:t>‹#›</a:t>
            </a:fld>
            <a:endParaRPr lang="ja-JP" altLang="en-US" dirty="0"/>
          </a:p>
        </p:txBody>
      </p:sp>
      <p:sp>
        <p:nvSpPr>
          <p:cNvPr id="8" name="正方形/長方形 7"/>
          <p:cNvSpPr/>
          <p:nvPr/>
        </p:nvSpPr>
        <p:spPr>
          <a:xfrm>
            <a:off x="5796136" y="6496155"/>
            <a:ext cx="2420856" cy="230832"/>
          </a:xfrm>
          <a:prstGeom prst="rect">
            <a:avLst/>
          </a:prstGeom>
        </p:spPr>
        <p:txBody>
          <a:bodyPr wrap="none">
            <a:spAutoFit/>
          </a:bodyPr>
          <a:lstStyle/>
          <a:p>
            <a:r>
              <a:rPr lang="en-US" altLang="ja-JP" sz="900" dirty="0" smtClean="0"/>
              <a:t>Copyright©2016  NTT corp. All Rights Reserved.</a:t>
            </a:r>
            <a:endParaRPr lang="ja-JP" altLang="en-US" sz="900" dirty="0"/>
          </a:p>
        </p:txBody>
      </p:sp>
    </p:spTree>
    <p:extLst>
      <p:ext uri="{BB962C8B-B14F-4D97-AF65-F5344CB8AC3E}">
        <p14:creationId xmlns:p14="http://schemas.microsoft.com/office/powerpoint/2010/main" val="3085082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pic>
        <p:nvPicPr>
          <p:cNvPr id="6" name="Picture 2" descr="C:\Users\demo\Desktop\140130_NTTRD_parts\head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61" y="68162"/>
            <a:ext cx="8861889" cy="936000"/>
          </a:xfrm>
          <a:prstGeom prst="rect">
            <a:avLst/>
          </a:prstGeom>
          <a:noFill/>
          <a:extLst>
            <a:ext uri="{909E8E84-426E-40DD-AFC4-6F175D3DCCD1}">
              <a14:hiddenFill xmlns:a14="http://schemas.microsoft.com/office/drawing/2010/main">
                <a:solidFill>
                  <a:srgbClr val="FFFFFF"/>
                </a:solidFill>
              </a14:hiddenFill>
            </a:ext>
          </a:extLst>
        </p:spPr>
      </p:pic>
      <p:sp>
        <p:nvSpPr>
          <p:cNvPr id="7" name="タイトル 1"/>
          <p:cNvSpPr>
            <a:spLocks noGrp="1"/>
          </p:cNvSpPr>
          <p:nvPr>
            <p:ph type="title"/>
          </p:nvPr>
        </p:nvSpPr>
        <p:spPr>
          <a:xfrm>
            <a:off x="457200" y="228268"/>
            <a:ext cx="6851104" cy="418058"/>
          </a:xfrm>
        </p:spPr>
        <p:txBody>
          <a:bodyPr>
            <a:noAutofit/>
          </a:bodyPr>
          <a:lstStyle>
            <a:lvl1pPr algn="l">
              <a:defRPr sz="3200"/>
            </a:lvl1pPr>
          </a:lstStyle>
          <a:p>
            <a:r>
              <a:rPr kumimoji="1" lang="ja-JP" altLang="en-US" smtClean="0"/>
              <a:t>マスター タイトルの書式設定</a:t>
            </a:r>
            <a:endParaRPr kumimoji="1" lang="ja-JP" altLang="en-US"/>
          </a:p>
        </p:txBody>
      </p:sp>
      <p:pic>
        <p:nvPicPr>
          <p:cNvPr id="8" name="Picture 4"/>
          <p:cNvPicPr>
            <a:picLocks noChangeAspect="1" noChangeArrowheads="1"/>
          </p:cNvPicPr>
          <p:nvPr/>
        </p:nvPicPr>
        <p:blipFill>
          <a:blip r:embed="rId3" cstate="print"/>
          <a:srcRect/>
          <a:stretch>
            <a:fillRect/>
          </a:stretch>
        </p:blipFill>
        <p:spPr bwMode="auto">
          <a:xfrm>
            <a:off x="167015" y="6406841"/>
            <a:ext cx="911502" cy="324000"/>
          </a:xfrm>
          <a:prstGeom prst="rect">
            <a:avLst/>
          </a:prstGeom>
          <a:noFill/>
          <a:ln w="9525">
            <a:noFill/>
            <a:miter lim="800000"/>
            <a:headEnd/>
            <a:tailEnd/>
          </a:ln>
          <a:effectLst/>
        </p:spPr>
      </p:pic>
      <p:pic>
        <p:nvPicPr>
          <p:cNvPr id="11" name="Picture 4"/>
          <p:cNvPicPr>
            <a:picLocks noChangeAspect="1" noChangeArrowheads="1"/>
          </p:cNvPicPr>
          <p:nvPr/>
        </p:nvPicPr>
        <p:blipFill>
          <a:blip r:embed="rId3" cstate="print"/>
          <a:srcRect/>
          <a:stretch>
            <a:fillRect/>
          </a:stretch>
        </p:blipFill>
        <p:spPr bwMode="auto">
          <a:xfrm>
            <a:off x="167015" y="6406841"/>
            <a:ext cx="911502" cy="324000"/>
          </a:xfrm>
          <a:prstGeom prst="rect">
            <a:avLst/>
          </a:prstGeom>
          <a:noFill/>
          <a:ln w="9525">
            <a:noFill/>
            <a:miter lim="800000"/>
            <a:headEnd/>
            <a:tailEnd/>
          </a:ln>
          <a:effectLst/>
        </p:spPr>
      </p:pic>
      <p:sp>
        <p:nvSpPr>
          <p:cNvPr id="14" name="スライド番号プレースホルダー 4"/>
          <p:cNvSpPr>
            <a:spLocks/>
          </p:cNvSpPr>
          <p:nvPr/>
        </p:nvSpPr>
        <p:spPr bwMode="auto">
          <a:xfrm>
            <a:off x="8172400" y="6424623"/>
            <a:ext cx="770677" cy="365125"/>
          </a:xfrm>
          <a:prstGeom prst="rect">
            <a:avLst/>
          </a:prstGeom>
          <a:noFill/>
          <a:ln w="9525">
            <a:noFill/>
            <a:miter lim="800000"/>
            <a:headEnd/>
            <a:tailEnd/>
          </a:ln>
        </p:spPr>
        <p:txBody>
          <a:bodyPr lIns="91417" tIns="45709" rIns="91417" bIns="45709" anchor="ctr"/>
          <a:lstStyle>
            <a:lvl1pPr algn="l" fontAlgn="auto">
              <a:spcBef>
                <a:spcPts val="0"/>
              </a:spcBef>
              <a:spcAft>
                <a:spcPts val="0"/>
              </a:spcAft>
              <a:defRPr sz="1400" smtClean="0">
                <a:solidFill>
                  <a:schemeClr val="tx1">
                    <a:tint val="75000"/>
                  </a:schemeClr>
                </a:solidFill>
                <a:latin typeface="+mn-lt"/>
                <a:ea typeface="+mn-ea"/>
              </a:defRPr>
            </a:lvl1pPr>
          </a:lstStyle>
          <a:p>
            <a:pPr algn="ctr">
              <a:defRPr/>
            </a:pPr>
            <a:fld id="{92B092FC-3505-468F-94A9-FF49BD521EFC}" type="slidenum">
              <a:rPr lang="ja-JP" altLang="en-US" smtClean="0"/>
              <a:pPr algn="ctr">
                <a:defRPr/>
              </a:pPr>
              <a:t>‹#›</a:t>
            </a:fld>
            <a:endParaRPr lang="ja-JP" altLang="en-US" dirty="0"/>
          </a:p>
        </p:txBody>
      </p:sp>
      <p:sp>
        <p:nvSpPr>
          <p:cNvPr id="15" name="正方形/長方形 14"/>
          <p:cNvSpPr/>
          <p:nvPr/>
        </p:nvSpPr>
        <p:spPr>
          <a:xfrm>
            <a:off x="5796136" y="6496155"/>
            <a:ext cx="2420856" cy="230832"/>
          </a:xfrm>
          <a:prstGeom prst="rect">
            <a:avLst/>
          </a:prstGeom>
        </p:spPr>
        <p:txBody>
          <a:bodyPr wrap="none">
            <a:spAutoFit/>
          </a:bodyPr>
          <a:lstStyle/>
          <a:p>
            <a:r>
              <a:rPr lang="en-US" altLang="ja-JP" sz="900" dirty="0" smtClean="0"/>
              <a:t>Copyright©2016  NTT corp. All Rights Reserved.</a:t>
            </a:r>
            <a:endParaRPr lang="ja-JP" altLang="en-US" sz="900" dirty="0"/>
          </a:p>
        </p:txBody>
      </p:sp>
    </p:spTree>
    <p:extLst>
      <p:ext uri="{BB962C8B-B14F-4D97-AF65-F5344CB8AC3E}">
        <p14:creationId xmlns:p14="http://schemas.microsoft.com/office/powerpoint/2010/main" val="12939186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1EE1F3-6850-42D3-B43D-25FE26FCBD57}" type="datetimeFigureOut">
              <a:rPr kumimoji="1" lang="ja-JP" altLang="en-US" smtClean="0"/>
              <a:t>2016/12/5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FB1EB3-10DD-479D-A2AA-4E2377430BAA}" type="slidenum">
              <a:rPr kumimoji="1" lang="ja-JP" altLang="en-US" smtClean="0"/>
              <a:t>‹#›</a:t>
            </a:fld>
            <a:endParaRPr kumimoji="1" lang="ja-JP" altLang="en-US"/>
          </a:p>
        </p:txBody>
      </p:sp>
    </p:spTree>
    <p:extLst>
      <p:ext uri="{BB962C8B-B14F-4D97-AF65-F5344CB8AC3E}">
        <p14:creationId xmlns:p14="http://schemas.microsoft.com/office/powerpoint/2010/main" val="12324296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タイトルのみ">
    <p:spTree>
      <p:nvGrpSpPr>
        <p:cNvPr id="1" name=""/>
        <p:cNvGrpSpPr/>
        <p:nvPr/>
      </p:nvGrpSpPr>
      <p:grpSpPr>
        <a:xfrm>
          <a:off x="0" y="0"/>
          <a:ext cx="0" cy="0"/>
          <a:chOff x="0" y="0"/>
          <a:chExt cx="0" cy="0"/>
        </a:xfrm>
      </p:grpSpPr>
      <p:sp>
        <p:nvSpPr>
          <p:cNvPr id="7" name="タイトル 1"/>
          <p:cNvSpPr>
            <a:spLocks noGrp="1"/>
          </p:cNvSpPr>
          <p:nvPr>
            <p:ph type="title"/>
          </p:nvPr>
        </p:nvSpPr>
        <p:spPr>
          <a:xfrm>
            <a:off x="457200" y="228268"/>
            <a:ext cx="6851104" cy="418058"/>
          </a:xfrm>
        </p:spPr>
        <p:txBody>
          <a:bodyPr>
            <a:noAutofit/>
          </a:bodyPr>
          <a:lstStyle>
            <a:lvl1pPr algn="l">
              <a:defRPr sz="3200"/>
            </a:lvl1pPr>
          </a:lstStyle>
          <a:p>
            <a:r>
              <a:rPr kumimoji="1" lang="ja-JP" altLang="en-US" smtClean="0"/>
              <a:t>マスター タイトルの書式設定</a:t>
            </a:r>
            <a:endParaRPr kumimoji="1" lang="ja-JP" altLang="en-US"/>
          </a:p>
        </p:txBody>
      </p:sp>
      <p:pic>
        <p:nvPicPr>
          <p:cNvPr id="8" name="Picture 4"/>
          <p:cNvPicPr>
            <a:picLocks noChangeAspect="1" noChangeArrowheads="1"/>
          </p:cNvPicPr>
          <p:nvPr/>
        </p:nvPicPr>
        <p:blipFill>
          <a:blip r:embed="rId2" cstate="print"/>
          <a:srcRect/>
          <a:stretch>
            <a:fillRect/>
          </a:stretch>
        </p:blipFill>
        <p:spPr bwMode="auto">
          <a:xfrm>
            <a:off x="167015" y="6406841"/>
            <a:ext cx="911502" cy="324000"/>
          </a:xfrm>
          <a:prstGeom prst="rect">
            <a:avLst/>
          </a:prstGeom>
          <a:noFill/>
          <a:ln w="9525">
            <a:noFill/>
            <a:miter lim="800000"/>
            <a:headEnd/>
            <a:tailEnd/>
          </a:ln>
          <a:effectLst/>
        </p:spPr>
      </p:pic>
      <p:sp>
        <p:nvSpPr>
          <p:cNvPr id="9" name="スライド番号プレースホルダー 4"/>
          <p:cNvSpPr>
            <a:spLocks/>
          </p:cNvSpPr>
          <p:nvPr/>
        </p:nvSpPr>
        <p:spPr bwMode="auto">
          <a:xfrm>
            <a:off x="8481164" y="6424623"/>
            <a:ext cx="461913" cy="365125"/>
          </a:xfrm>
          <a:prstGeom prst="rect">
            <a:avLst/>
          </a:prstGeom>
          <a:noFill/>
          <a:ln w="9525">
            <a:noFill/>
            <a:miter lim="800000"/>
            <a:headEnd/>
            <a:tailEnd/>
          </a:ln>
        </p:spPr>
        <p:txBody>
          <a:bodyPr lIns="91417" tIns="45709" rIns="91417" bIns="45709" anchor="ctr"/>
          <a:lstStyle>
            <a:lvl1pPr algn="l" fontAlgn="auto">
              <a:spcBef>
                <a:spcPts val="0"/>
              </a:spcBef>
              <a:spcAft>
                <a:spcPts val="0"/>
              </a:spcAft>
              <a:defRPr sz="1400" smtClean="0">
                <a:solidFill>
                  <a:schemeClr val="tx1">
                    <a:tint val="75000"/>
                  </a:schemeClr>
                </a:solidFill>
                <a:latin typeface="+mn-lt"/>
                <a:ea typeface="+mn-ea"/>
              </a:defRPr>
            </a:lvl1pPr>
          </a:lstStyle>
          <a:p>
            <a:pPr algn="ctr">
              <a:defRPr/>
            </a:pPr>
            <a:fld id="{92B092FC-3505-468F-94A9-FF49BD521EFC}" type="slidenum">
              <a:rPr lang="ja-JP" altLang="en-US"/>
              <a:pPr algn="ctr">
                <a:defRPr/>
              </a:pPr>
              <a:t>‹#›</a:t>
            </a:fld>
            <a:endParaRPr lang="ja-JP" altLang="en-US"/>
          </a:p>
        </p:txBody>
      </p:sp>
      <p:sp>
        <p:nvSpPr>
          <p:cNvPr id="10" name="正方形/長方形 9"/>
          <p:cNvSpPr/>
          <p:nvPr/>
        </p:nvSpPr>
        <p:spPr>
          <a:xfrm>
            <a:off x="6012639" y="6496155"/>
            <a:ext cx="2420856" cy="230832"/>
          </a:xfrm>
          <a:prstGeom prst="rect">
            <a:avLst/>
          </a:prstGeom>
        </p:spPr>
        <p:txBody>
          <a:bodyPr wrap="none">
            <a:spAutoFit/>
          </a:bodyPr>
          <a:lstStyle/>
          <a:p>
            <a:r>
              <a:rPr lang="en-US" altLang="ja-JP" sz="900" dirty="0" smtClean="0"/>
              <a:t>Copyright©2016  NTT corp. All Rights Reserved.</a:t>
            </a:r>
            <a:endParaRPr lang="ja-JP" altLang="en-US" sz="900" dirty="0"/>
          </a:p>
        </p:txBody>
      </p:sp>
    </p:spTree>
    <p:extLst>
      <p:ext uri="{BB962C8B-B14F-4D97-AF65-F5344CB8AC3E}">
        <p14:creationId xmlns:p14="http://schemas.microsoft.com/office/powerpoint/2010/main" val="12939186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EE1F3-6850-42D3-B43D-25FE26FCBD57}" type="datetimeFigureOut">
              <a:rPr kumimoji="1" lang="ja-JP" altLang="en-US" smtClean="0"/>
              <a:t>2016/12/5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B1EB3-10DD-479D-A2AA-4E2377430BAA}" type="slidenum">
              <a:rPr kumimoji="1" lang="ja-JP" altLang="en-US" smtClean="0"/>
              <a:t>‹#›</a:t>
            </a:fld>
            <a:endParaRPr kumimoji="1" lang="ja-JP" altLang="en-US"/>
          </a:p>
        </p:txBody>
      </p:sp>
    </p:spTree>
    <p:extLst>
      <p:ext uri="{BB962C8B-B14F-4D97-AF65-F5344CB8AC3E}">
        <p14:creationId xmlns:p14="http://schemas.microsoft.com/office/powerpoint/2010/main" val="156558317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20.png"/></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9.png"/><Relationship Id="rId7"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0.jpeg"/></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9.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10.png"/><Relationship Id="rId7" Type="http://schemas.openxmlformats.org/officeDocument/2006/relationships/image" Target="../media/image25.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24.png"/><Relationship Id="rId5" Type="http://schemas.openxmlformats.org/officeDocument/2006/relationships/image" Target="../media/image230.png"/><Relationship Id="rId10" Type="http://schemas.openxmlformats.org/officeDocument/2006/relationships/image" Target="../media/image28.png"/><Relationship Id="rId4" Type="http://schemas.openxmlformats.org/officeDocument/2006/relationships/image" Target="../media/image11.png"/><Relationship Id="rId9" Type="http://schemas.openxmlformats.org/officeDocument/2006/relationships/image" Target="../media/image27.png"/></Relationships>
</file>

<file path=ppt/slides/_rels/slide1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9.png"/><Relationship Id="rId7"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30.png"/><Relationship Id="rId11" Type="http://schemas.openxmlformats.org/officeDocument/2006/relationships/image" Target="../media/image28.png"/><Relationship Id="rId5" Type="http://schemas.openxmlformats.org/officeDocument/2006/relationships/image" Target="../media/image11.png"/><Relationship Id="rId10" Type="http://schemas.openxmlformats.org/officeDocument/2006/relationships/image" Target="../media/image27.png"/><Relationship Id="rId4" Type="http://schemas.openxmlformats.org/officeDocument/2006/relationships/image" Target="../media/image10.png"/><Relationship Id="rId9"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160.png"/><Relationship Id="rId1" Type="http://schemas.openxmlformats.org/officeDocument/2006/relationships/slideLayout" Target="../slideLayouts/slideLayout3.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5.png"/><Relationship Id="rId2"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39.png"/><Relationship Id="rId11" Type="http://schemas.openxmlformats.org/officeDocument/2006/relationships/image" Target="../media/image44.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4.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4.png"/><Relationship Id="rId3" Type="http://schemas.openxmlformats.org/officeDocument/2006/relationships/image" Target="../media/image36.png"/><Relationship Id="rId7" Type="http://schemas.openxmlformats.org/officeDocument/2006/relationships/image" Target="../media/image40.png"/><Relationship Id="rId12" Type="http://schemas.openxmlformats.org/officeDocument/2006/relationships/image" Target="../media/image46.png"/><Relationship Id="rId2"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39.png"/><Relationship Id="rId11" Type="http://schemas.openxmlformats.org/officeDocument/2006/relationships/image" Target="../media/image45.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8.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3.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28.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54.png"/><Relationship Id="rId7" Type="http://schemas.openxmlformats.org/officeDocument/2006/relationships/image" Target="../media/image51.png"/><Relationship Id="rId2" Type="http://schemas.openxmlformats.org/officeDocument/2006/relationships/image" Target="../media/image53.png"/><Relationship Id="rId1" Type="http://schemas.openxmlformats.org/officeDocument/2006/relationships/slideLayout" Target="../slideLayouts/slideLayout3.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9.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8.png"/><Relationship Id="rId2" Type="http://schemas.openxmlformats.org/officeDocument/2006/relationships/image" Target="../media/image55.png"/><Relationship Id="rId1" Type="http://schemas.openxmlformats.org/officeDocument/2006/relationships/slideLayout" Target="../slideLayouts/slideLayout3.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 Id="rId9" Type="http://schemas.openxmlformats.org/officeDocument/2006/relationships/image" Target="../media/image5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8.png"/><Relationship Id="rId2" Type="http://schemas.openxmlformats.org/officeDocument/2006/relationships/image" Target="../media/image56.png"/><Relationship Id="rId1" Type="http://schemas.openxmlformats.org/officeDocument/2006/relationships/slideLayout" Target="../slideLayouts/slideLayout3.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 Id="rId9" Type="http://schemas.openxmlformats.org/officeDocument/2006/relationships/image" Target="../media/image54.png"/></Relationships>
</file>

<file path=ppt/slides/_rels/slide31.xml.rels><?xml version="1.0" encoding="UTF-8" standalone="yes"?>
<Relationships xmlns="http://schemas.openxmlformats.org/package/2006/relationships"><Relationship Id="rId8" Type="http://schemas.openxmlformats.org/officeDocument/2006/relationships/image" Target="../media/image51.png"/><Relationship Id="rId7" Type="http://schemas.openxmlformats.org/officeDocument/2006/relationships/image" Target="../media/image50.png"/><Relationship Id="rId2" Type="http://schemas.openxmlformats.org/officeDocument/2006/relationships/image" Target="../media/image57.png"/><Relationship Id="rId1" Type="http://schemas.openxmlformats.org/officeDocument/2006/relationships/slideLayout" Target="../slideLayouts/slideLayout3.xml"/><Relationship Id="rId6" Type="http://schemas.openxmlformats.org/officeDocument/2006/relationships/image" Target="../media/image49.png"/><Relationship Id="rId5" Type="http://schemas.openxmlformats.org/officeDocument/2006/relationships/image" Target="../media/image48.png"/><Relationship Id="rId10" Type="http://schemas.openxmlformats.org/officeDocument/2006/relationships/image" Target="../media/image59.png"/><Relationship Id="rId9" Type="http://schemas.openxmlformats.org/officeDocument/2006/relationships/image" Target="../media/image58.png"/></Relationships>
</file>

<file path=ppt/slides/_rels/slide32.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90.png"/><Relationship Id="rId4" Type="http://schemas.openxmlformats.org/officeDocument/2006/relationships/image" Target="../media/image58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0.png"/><Relationship Id="rId1" Type="http://schemas.openxmlformats.org/officeDocument/2006/relationships/slideLayout" Target="../slideLayouts/slideLayout2.xml"/><Relationship Id="rId4" Type="http://schemas.openxmlformats.org/officeDocument/2006/relationships/image" Target="../media/image250.png"/></Relationships>
</file>

<file path=ppt/slides/_rels/slide35.xml.rels><?xml version="1.0" encoding="UTF-8" standalone="yes"?>
<Relationships xmlns="http://schemas.openxmlformats.org/package/2006/relationships"><Relationship Id="rId2" Type="http://schemas.openxmlformats.org/officeDocument/2006/relationships/image" Target="../media/image6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6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1.png"/><Relationship Id="rId1" Type="http://schemas.openxmlformats.org/officeDocument/2006/relationships/slideLayout" Target="../slideLayouts/slideLayout3.xml"/><Relationship Id="rId4" Type="http://schemas.openxmlformats.org/officeDocument/2006/relationships/image" Target="../media/image8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35218" y="2924944"/>
            <a:ext cx="6709190" cy="1296144"/>
          </a:xfrm>
        </p:spPr>
        <p:txBody>
          <a:bodyPr>
            <a:normAutofit fontScale="90000"/>
          </a:bodyPr>
          <a:lstStyle/>
          <a:p>
            <a:pPr algn="ctr"/>
            <a:r>
              <a:rPr kumimoji="1" lang="en-US" altLang="ja-JP" b="1" dirty="0" smtClean="0"/>
              <a:t>Nonlinear Invariant Attack</a:t>
            </a:r>
            <a:r>
              <a:rPr lang="en-US" altLang="ja-JP" b="1" dirty="0"/>
              <a:t/>
            </a:r>
            <a:br>
              <a:rPr lang="en-US" altLang="ja-JP" b="1" dirty="0"/>
            </a:br>
            <a:r>
              <a:rPr lang="en-US" altLang="ja-JP" sz="3100" b="1" dirty="0" smtClean="0"/>
              <a:t>Practical </a:t>
            </a:r>
            <a:r>
              <a:rPr lang="en-US" altLang="ja-JP" sz="3100" b="1" dirty="0"/>
              <a:t>Attack on </a:t>
            </a:r>
            <a:r>
              <a:rPr lang="en-US" altLang="ja-JP" sz="3100" b="1" dirty="0" smtClean="0"/>
              <a:t>Full </a:t>
            </a:r>
            <a:r>
              <a:rPr lang="en-US" altLang="ja-JP" sz="3100" b="1" dirty="0"/>
              <a:t>SCREAM, </a:t>
            </a:r>
            <a:r>
              <a:rPr lang="en-US" altLang="ja-JP" sz="3100" b="1" dirty="0" err="1"/>
              <a:t>iSCREAM</a:t>
            </a:r>
            <a:r>
              <a:rPr lang="en-US" altLang="ja-JP" sz="3100" b="1" dirty="0"/>
              <a:t>, and </a:t>
            </a:r>
            <a:r>
              <a:rPr lang="en-US" altLang="ja-JP" sz="3100" b="1" dirty="0" smtClean="0"/>
              <a:t>Midori64</a:t>
            </a:r>
            <a:endParaRPr kumimoji="1" lang="ja-JP" altLang="en-US" sz="3100" b="1" dirty="0"/>
          </a:p>
        </p:txBody>
      </p:sp>
      <p:sp>
        <p:nvSpPr>
          <p:cNvPr id="3" name="サブタイトル 2"/>
          <p:cNvSpPr>
            <a:spLocks noGrp="1"/>
          </p:cNvSpPr>
          <p:nvPr>
            <p:ph type="subTitle" idx="1"/>
          </p:nvPr>
        </p:nvSpPr>
        <p:spPr>
          <a:xfrm>
            <a:off x="1535218" y="4690244"/>
            <a:ext cx="7141238" cy="1800200"/>
          </a:xfrm>
        </p:spPr>
        <p:txBody>
          <a:bodyPr>
            <a:normAutofit/>
          </a:bodyPr>
          <a:lstStyle/>
          <a:p>
            <a:r>
              <a:rPr kumimoji="1" lang="en-US" altLang="ja-JP" dirty="0" smtClean="0"/>
              <a:t>Yosuke Todo</a:t>
            </a:r>
            <a:r>
              <a:rPr kumimoji="1" lang="en-US" altLang="ja-JP" baseline="30000" dirty="0" smtClean="0"/>
              <a:t>1,3</a:t>
            </a:r>
            <a:r>
              <a:rPr kumimoji="1" lang="en-US" altLang="ja-JP" dirty="0" smtClean="0"/>
              <a:t>, </a:t>
            </a:r>
            <a:r>
              <a:rPr kumimoji="1" lang="en-US" altLang="ja-JP" dirty="0" err="1" smtClean="0"/>
              <a:t>Gregor</a:t>
            </a:r>
            <a:r>
              <a:rPr kumimoji="1" lang="en-US" altLang="ja-JP" dirty="0" smtClean="0"/>
              <a:t> Leander</a:t>
            </a:r>
            <a:r>
              <a:rPr lang="en-US" altLang="ja-JP" baseline="30000" dirty="0" smtClean="0"/>
              <a:t>2</a:t>
            </a:r>
            <a:r>
              <a:rPr kumimoji="1" lang="en-US" altLang="ja-JP" dirty="0" smtClean="0"/>
              <a:t>, Yu Sasaki</a:t>
            </a:r>
            <a:r>
              <a:rPr lang="en-US" altLang="ja-JP" baseline="30000" dirty="0" smtClean="0"/>
              <a:t>1</a:t>
            </a:r>
            <a:endParaRPr kumimoji="1" lang="en-US" altLang="ja-JP" dirty="0" smtClean="0"/>
          </a:p>
          <a:p>
            <a:r>
              <a:rPr lang="ja-JP" altLang="en-US" dirty="0"/>
              <a:t>　</a:t>
            </a:r>
            <a:r>
              <a:rPr lang="en-US" altLang="ja-JP" dirty="0" smtClean="0"/>
              <a:t>1: </a:t>
            </a:r>
            <a:r>
              <a:rPr kumimoji="1" lang="en-US" altLang="ja-JP" dirty="0" smtClean="0"/>
              <a:t>NTT Secure Platform Laboratories, Japan </a:t>
            </a:r>
          </a:p>
          <a:p>
            <a:r>
              <a:rPr lang="ja-JP" altLang="en-US" dirty="0" smtClean="0"/>
              <a:t>　</a:t>
            </a:r>
            <a:r>
              <a:rPr lang="en-US" altLang="ja-JP" dirty="0" smtClean="0"/>
              <a:t>2</a:t>
            </a:r>
            <a:r>
              <a:rPr lang="en-US" altLang="ja-JP" dirty="0"/>
              <a:t>: </a:t>
            </a:r>
            <a:r>
              <a:rPr lang="en-US" altLang="ja-JP" dirty="0" smtClean="0"/>
              <a:t>Ruhr-</a:t>
            </a:r>
            <a:r>
              <a:rPr lang="en-US" altLang="ja-JP" dirty="0" err="1" smtClean="0"/>
              <a:t>Universität</a:t>
            </a:r>
            <a:r>
              <a:rPr lang="en-US" altLang="ja-JP" dirty="0" smtClean="0"/>
              <a:t> </a:t>
            </a:r>
            <a:r>
              <a:rPr lang="en-US" altLang="ja-JP" dirty="0"/>
              <a:t>Bochum, </a:t>
            </a:r>
            <a:r>
              <a:rPr lang="en-US" altLang="ja-JP" dirty="0" smtClean="0"/>
              <a:t>Germany</a:t>
            </a:r>
          </a:p>
          <a:p>
            <a:r>
              <a:rPr lang="ja-JP" altLang="en-US" dirty="0" smtClean="0"/>
              <a:t>　</a:t>
            </a:r>
            <a:r>
              <a:rPr lang="en-US" altLang="ja-JP" dirty="0" smtClean="0"/>
              <a:t>3: </a:t>
            </a:r>
            <a:r>
              <a:rPr kumimoji="1" lang="en-US" altLang="ja-JP" dirty="0" smtClean="0"/>
              <a:t>Kobe University, Japan</a:t>
            </a:r>
          </a:p>
        </p:txBody>
      </p:sp>
      <p:sp>
        <p:nvSpPr>
          <p:cNvPr id="4" name="テキスト ボックス 3"/>
          <p:cNvSpPr txBox="1"/>
          <p:nvPr/>
        </p:nvSpPr>
        <p:spPr>
          <a:xfrm>
            <a:off x="2612070" y="683404"/>
            <a:ext cx="3904146" cy="369332"/>
          </a:xfrm>
          <a:prstGeom prst="rect">
            <a:avLst/>
          </a:prstGeom>
          <a:noFill/>
        </p:spPr>
        <p:txBody>
          <a:bodyPr wrap="none" rtlCol="0">
            <a:spAutoFit/>
          </a:bodyPr>
          <a:lstStyle/>
          <a:p>
            <a:r>
              <a:rPr kumimoji="1" lang="en-US" altLang="ja-JP" b="1" i="1" u="sng" dirty="0" smtClean="0"/>
              <a:t>December 4--8, 2016 @Asiacrypt2016</a:t>
            </a:r>
            <a:endParaRPr kumimoji="1" lang="ja-JP" altLang="en-US" b="1" i="1" u="sng" dirty="0"/>
          </a:p>
        </p:txBody>
      </p:sp>
    </p:spTree>
    <p:extLst>
      <p:ext uri="{BB962C8B-B14F-4D97-AF65-F5344CB8AC3E}">
        <p14:creationId xmlns:p14="http://schemas.microsoft.com/office/powerpoint/2010/main" val="3258014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Nonlinear attack [</a:t>
            </a:r>
            <a:r>
              <a:rPr lang="en-US" altLang="ja-JP" dirty="0" err="1"/>
              <a:t>Harpes</a:t>
            </a:r>
            <a:r>
              <a:rPr lang="en-US" altLang="ja-JP" dirty="0"/>
              <a:t> et al.95</a:t>
            </a:r>
            <a:r>
              <a:rPr lang="en-US" altLang="ja-JP" dirty="0" smtClean="0"/>
              <a:t>]</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4"/>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5"/>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mc:AlternateContent xmlns:mc="http://schemas.openxmlformats.org/markup-compatibility/2006" xmlns:a14="http://schemas.microsoft.com/office/drawing/2010/main">
        <mc:Choice Requires="a14">
          <p:sp>
            <p:nvSpPr>
              <p:cNvPr id="27" name="テキスト ボックス 26"/>
              <p:cNvSpPr txBox="1"/>
              <p:nvPr/>
            </p:nvSpPr>
            <p:spPr>
              <a:xfrm>
                <a:off x="2474457" y="3789040"/>
                <a:ext cx="334431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sub>
                          </m:sSub>
                        </m:e>
                      </m:d>
                      <m:r>
                        <a:rPr lang="en-US" altLang="ja-JP" sz="2000" i="1" dirty="0">
                          <a:latin typeface="Cambria Math"/>
                        </a:rPr>
                        <m:t>⊕</m:t>
                      </m:r>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r>
                            <a:rPr lang="en-US" altLang="ja-JP" sz="2000" b="0" i="1" dirty="0" smtClean="0">
                              <a:latin typeface="Cambria Math"/>
                            </a:rPr>
                            <m:t>+1</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r>
                                <a:rPr lang="en-US" altLang="ja-JP" sz="2000" b="0" i="1" dirty="0" smtClean="0">
                                  <a:latin typeface="Cambria Math"/>
                                </a:rPr>
                                <m:t>+1</m:t>
                              </m:r>
                            </m:sub>
                          </m:sSub>
                        </m:e>
                      </m:d>
                      <m:r>
                        <a:rPr lang="en-US" altLang="ja-JP" sz="2000" b="0" i="1" dirty="0" smtClean="0">
                          <a:latin typeface="Cambria Math"/>
                        </a:rPr>
                        <m:t>≈</m:t>
                      </m:r>
                      <m:r>
                        <m:rPr>
                          <m:sty m:val="p"/>
                        </m:rPr>
                        <a:rPr lang="en-US" altLang="ja-JP" sz="2000" b="0" i="0" dirty="0" smtClean="0">
                          <a:latin typeface="Cambria Math"/>
                        </a:rPr>
                        <m:t>const</m:t>
                      </m:r>
                    </m:oMath>
                  </m:oMathPara>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2474457" y="3789040"/>
                <a:ext cx="3344312" cy="400110"/>
              </a:xfrm>
              <a:prstGeom prst="rect">
                <a:avLst/>
              </a:prstGeom>
              <a:blipFill rotWithShape="1">
                <a:blip r:embed="rId6"/>
                <a:stretch>
                  <a:fillRect b="-923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1999728" y="5661248"/>
                <a:ext cx="6967677" cy="523220"/>
              </a:xfrm>
              <a:prstGeom prst="rect">
                <a:avLst/>
              </a:prstGeom>
              <a:noFill/>
            </p:spPr>
            <p:txBody>
              <a:bodyPr wrap="none" rtlCol="0">
                <a:spAutoFit/>
              </a:bodyPr>
              <a:lstStyle/>
              <a:p>
                <a:pPr algn="r"/>
                <a14:m>
                  <m:oMath xmlns:m="http://schemas.openxmlformats.org/officeDocument/2006/math">
                    <m:sSub>
                      <m:sSubPr>
                        <m:ctrlPr>
                          <a:rPr kumimoji="1" lang="en-US" altLang="ja-JP" sz="2800" b="0" i="1" dirty="0" smtClean="0">
                            <a:latin typeface="Cambria Math"/>
                          </a:rPr>
                        </m:ctrlPr>
                      </m:sSubPr>
                      <m:e>
                        <m:r>
                          <a:rPr kumimoji="1" lang="en-US" altLang="ja-JP" sz="2800" b="0" i="1" dirty="0" smtClean="0">
                            <a:latin typeface="Cambria Math"/>
                          </a:rPr>
                          <m:t>𝑔</m:t>
                        </m:r>
                      </m:e>
                      <m:sub>
                        <m:r>
                          <a:rPr kumimoji="1" lang="en-US" altLang="ja-JP" sz="2800" b="0" i="1" dirty="0" smtClean="0">
                            <a:latin typeface="Cambria Math"/>
                          </a:rPr>
                          <m:t>𝑖</m:t>
                        </m:r>
                      </m:sub>
                    </m:sSub>
                  </m:oMath>
                </a14:m>
                <a:r>
                  <a:rPr kumimoji="1" lang="en-US" altLang="ja-JP" sz="2800" dirty="0" smtClean="0"/>
                  <a:t> and </a:t>
                </a:r>
                <a14:m>
                  <m:oMath xmlns:m="http://schemas.openxmlformats.org/officeDocument/2006/math">
                    <m:sSub>
                      <m:sSubPr>
                        <m:ctrlPr>
                          <a:rPr kumimoji="1" lang="en-US" altLang="ja-JP" sz="2800" i="1" dirty="0" smtClean="0">
                            <a:latin typeface="Cambria Math"/>
                          </a:rPr>
                        </m:ctrlPr>
                      </m:sSubPr>
                      <m:e>
                        <m:r>
                          <a:rPr kumimoji="1" lang="en-US" altLang="ja-JP" sz="2800" b="0" i="1" dirty="0" smtClean="0">
                            <a:latin typeface="Cambria Math"/>
                          </a:rPr>
                          <m:t>𝑔</m:t>
                        </m:r>
                      </m:e>
                      <m:sub>
                        <m:r>
                          <a:rPr kumimoji="1" lang="en-US" altLang="ja-JP" sz="2800" b="0" i="1" dirty="0" smtClean="0">
                            <a:latin typeface="Cambria Math"/>
                          </a:rPr>
                          <m:t>𝑖</m:t>
                        </m:r>
                        <m:r>
                          <a:rPr kumimoji="1" lang="en-US" altLang="ja-JP" sz="2800" b="0" i="1" dirty="0" smtClean="0">
                            <a:latin typeface="Cambria Math"/>
                          </a:rPr>
                          <m:t>+1</m:t>
                        </m:r>
                      </m:sub>
                    </m:sSub>
                  </m:oMath>
                </a14:m>
                <a:r>
                  <a:rPr lang="en-US" altLang="ja-JP" sz="2800" dirty="0" smtClean="0"/>
                  <a:t> </a:t>
                </a:r>
                <a:r>
                  <a:rPr kumimoji="1" lang="en-US" altLang="ja-JP" sz="2800" dirty="0" smtClean="0"/>
                  <a:t>are nonlinearly Boolean functions.</a:t>
                </a:r>
                <a:endParaRPr kumimoji="1" lang="ja-JP" altLang="en-US" sz="28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1999728" y="5661248"/>
                <a:ext cx="6967677" cy="523220"/>
              </a:xfrm>
              <a:prstGeom prst="rect">
                <a:avLst/>
              </a:prstGeom>
              <a:blipFill rotWithShape="1">
                <a:blip r:embed="rId7"/>
                <a:stretch>
                  <a:fillRect t="-10465" r="-1837" b="-325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1" name="テキスト ボックス 30"/>
              <p:cNvSpPr txBox="1"/>
              <p:nvPr/>
            </p:nvSpPr>
            <p:spPr>
              <a:xfrm>
                <a:off x="539552" y="3861048"/>
                <a:ext cx="1764266"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sub>
                          </m:sSub>
                        </m:e>
                      </m:d>
                    </m:oMath>
                  </m:oMathPara>
                </a14:m>
                <a:endParaRPr kumimoji="1" lang="ja-JP" altLang="en-US" sz="4400"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539552" y="3861048"/>
                <a:ext cx="1764266" cy="769441"/>
              </a:xfrm>
              <a:prstGeom prst="rect">
                <a:avLst/>
              </a:prstGeom>
              <a:blipFill rotWithShape="1">
                <a:blip r:embed="rId8"/>
                <a:stretch>
                  <a:fillRect/>
                </a:stretch>
              </a:blipFill>
            </p:spPr>
            <p:txBody>
              <a:bodyPr/>
              <a:lstStyle/>
              <a:p>
                <a:r>
                  <a:rPr lang="ja-JP" altLang="en-US">
                    <a:noFill/>
                  </a:rPr>
                  <a:t> </a:t>
                </a:r>
              </a:p>
            </p:txBody>
          </p:sp>
        </mc:Fallback>
      </mc:AlternateContent>
      <p:cxnSp>
        <p:nvCxnSpPr>
          <p:cNvPr id="4" name="直線矢印コネクタ 3"/>
          <p:cNvCxnSpPr/>
          <p:nvPr/>
        </p:nvCxnSpPr>
        <p:spPr>
          <a:xfrm>
            <a:off x="2372150" y="4268415"/>
            <a:ext cx="3784026"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テキスト ボックス 33"/>
              <p:cNvSpPr txBox="1"/>
              <p:nvPr/>
            </p:nvSpPr>
            <p:spPr>
              <a:xfrm>
                <a:off x="6225533" y="3861048"/>
                <a:ext cx="2841482"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r>
                            <a:rPr lang="en-US" altLang="ja-JP" sz="4400" b="0" i="1" dirty="0" smtClean="0">
                              <a:latin typeface="Cambria Math"/>
                            </a:rPr>
                            <m:t>+1</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r>
                                <a:rPr lang="en-US" altLang="ja-JP" sz="4400" b="0" i="1" dirty="0" smtClean="0">
                                  <a:latin typeface="Cambria Math"/>
                                </a:rPr>
                                <m:t>+1</m:t>
                              </m:r>
                            </m:sub>
                          </m:sSub>
                        </m:e>
                      </m:d>
                    </m:oMath>
                  </m:oMathPara>
                </a14:m>
                <a:endParaRPr kumimoji="1" lang="ja-JP" altLang="en-US" sz="44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6225533" y="3861048"/>
                <a:ext cx="2841482" cy="769441"/>
              </a:xfrm>
              <a:prstGeom prst="rect">
                <a:avLst/>
              </a:prstGeom>
              <a:blipFill rotWithShape="1">
                <a:blip r:embed="rId9"/>
                <a:stretch>
                  <a:fillRect/>
                </a:stretch>
              </a:blipFill>
            </p:spPr>
            <p:txBody>
              <a:bodyPr/>
              <a:lstStyle/>
              <a:p>
                <a:r>
                  <a:rPr lang="ja-JP" altLang="en-US">
                    <a:noFill/>
                  </a:rPr>
                  <a:t> </a:t>
                </a:r>
              </a:p>
            </p:txBody>
          </p:sp>
        </mc:Fallback>
      </mc:AlternateContent>
      <p:sp>
        <p:nvSpPr>
          <p:cNvPr id="35" name="テキスト ボックス 34"/>
          <p:cNvSpPr txBox="1"/>
          <p:nvPr/>
        </p:nvSpPr>
        <p:spPr>
          <a:xfrm>
            <a:off x="2915816" y="4293096"/>
            <a:ext cx="2386999" cy="400110"/>
          </a:xfrm>
          <a:prstGeom prst="rect">
            <a:avLst/>
          </a:prstGeom>
          <a:noFill/>
        </p:spPr>
        <p:txBody>
          <a:bodyPr wrap="none" rtlCol="0">
            <a:spAutoFit/>
          </a:bodyPr>
          <a:lstStyle/>
          <a:p>
            <a:pPr algn="r"/>
            <a:r>
              <a:rPr kumimoji="1" lang="en-US" altLang="ja-JP" sz="2000" b="0" i="0" dirty="0" smtClean="0">
                <a:latin typeface="+mj-lt"/>
              </a:rPr>
              <a:t>with high probability.</a:t>
            </a:r>
            <a:endParaRPr kumimoji="1" lang="ja-JP" altLang="en-US" sz="2000" dirty="0"/>
          </a:p>
        </p:txBody>
      </p:sp>
    </p:spTree>
    <p:extLst>
      <p:ext uri="{BB962C8B-B14F-4D97-AF65-F5344CB8AC3E}">
        <p14:creationId xmlns:p14="http://schemas.microsoft.com/office/powerpoint/2010/main" val="3440684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Insurmountable problem</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4"/>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5"/>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mc:AlternateContent xmlns:mc="http://schemas.openxmlformats.org/markup-compatibility/2006" xmlns:a14="http://schemas.microsoft.com/office/drawing/2010/main">
        <mc:Choice Requires="a14">
          <p:sp>
            <p:nvSpPr>
              <p:cNvPr id="27" name="テキスト ボックス 26"/>
              <p:cNvSpPr txBox="1"/>
              <p:nvPr/>
            </p:nvSpPr>
            <p:spPr>
              <a:xfrm>
                <a:off x="2474457" y="3789040"/>
                <a:ext cx="334431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sub>
                          </m:sSub>
                        </m:e>
                      </m:d>
                      <m:r>
                        <a:rPr lang="en-US" altLang="ja-JP" sz="2000" i="1" dirty="0">
                          <a:latin typeface="Cambria Math"/>
                        </a:rPr>
                        <m:t>⊕</m:t>
                      </m:r>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r>
                            <a:rPr lang="en-US" altLang="ja-JP" sz="2000" b="0" i="1" dirty="0" smtClean="0">
                              <a:latin typeface="Cambria Math"/>
                            </a:rPr>
                            <m:t>+1</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r>
                                <a:rPr lang="en-US" altLang="ja-JP" sz="2000" b="0" i="1" dirty="0" smtClean="0">
                                  <a:latin typeface="Cambria Math"/>
                                </a:rPr>
                                <m:t>+1</m:t>
                              </m:r>
                            </m:sub>
                          </m:sSub>
                        </m:e>
                      </m:d>
                      <m:r>
                        <a:rPr lang="en-US" altLang="ja-JP" sz="2000" b="0" i="1" dirty="0" smtClean="0">
                          <a:latin typeface="Cambria Math"/>
                        </a:rPr>
                        <m:t>≈</m:t>
                      </m:r>
                      <m:r>
                        <m:rPr>
                          <m:sty m:val="p"/>
                        </m:rPr>
                        <a:rPr lang="en-US" altLang="ja-JP" sz="2000" b="0" i="0" dirty="0" smtClean="0">
                          <a:latin typeface="Cambria Math"/>
                        </a:rPr>
                        <m:t>const</m:t>
                      </m:r>
                    </m:oMath>
                  </m:oMathPara>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2474457" y="3789040"/>
                <a:ext cx="3344312" cy="400110"/>
              </a:xfrm>
              <a:prstGeom prst="rect">
                <a:avLst/>
              </a:prstGeom>
              <a:blipFill rotWithShape="1">
                <a:blip r:embed="rId6"/>
                <a:stretch>
                  <a:fillRect b="-9231"/>
                </a:stretch>
              </a:blipFill>
            </p:spPr>
            <p:txBody>
              <a:bodyPr/>
              <a:lstStyle/>
              <a:p>
                <a:r>
                  <a:rPr lang="ja-JP" altLang="en-US">
                    <a:noFill/>
                  </a:rPr>
                  <a:t> </a:t>
                </a:r>
              </a:p>
            </p:txBody>
          </p:sp>
        </mc:Fallback>
      </mc:AlternateContent>
      <p:sp>
        <p:nvSpPr>
          <p:cNvPr id="28" name="テキスト ボックス 27"/>
          <p:cNvSpPr txBox="1"/>
          <p:nvPr/>
        </p:nvSpPr>
        <p:spPr>
          <a:xfrm>
            <a:off x="1842185" y="5661248"/>
            <a:ext cx="7125220" cy="523220"/>
          </a:xfrm>
          <a:prstGeom prst="rect">
            <a:avLst/>
          </a:prstGeom>
          <a:noFill/>
        </p:spPr>
        <p:txBody>
          <a:bodyPr wrap="none" rtlCol="0">
            <a:spAutoFit/>
          </a:bodyPr>
          <a:lstStyle/>
          <a:p>
            <a:pPr algn="r"/>
            <a:r>
              <a:rPr lang="en-US" altLang="ja-JP" sz="2800" dirty="0" smtClean="0"/>
              <a:t>We </a:t>
            </a:r>
            <a:r>
              <a:rPr lang="en-US" altLang="ja-JP" sz="2800" dirty="0"/>
              <a:t>cannot join nonlinear masks for two rounds.</a:t>
            </a:r>
            <a:endParaRPr kumimoji="1" lang="ja-JP" altLang="en-US" sz="2800" dirty="0"/>
          </a:p>
        </p:txBody>
      </p:sp>
      <mc:AlternateContent xmlns:mc="http://schemas.openxmlformats.org/markup-compatibility/2006" xmlns:a14="http://schemas.microsoft.com/office/drawing/2010/main">
        <mc:Choice Requires="a14">
          <p:sp>
            <p:nvSpPr>
              <p:cNvPr id="31" name="テキスト ボックス 30"/>
              <p:cNvSpPr txBox="1"/>
              <p:nvPr/>
            </p:nvSpPr>
            <p:spPr>
              <a:xfrm>
                <a:off x="539552" y="3861048"/>
                <a:ext cx="1764266"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sub>
                          </m:sSub>
                        </m:e>
                      </m:d>
                    </m:oMath>
                  </m:oMathPara>
                </a14:m>
                <a:endParaRPr kumimoji="1" lang="ja-JP" altLang="en-US" sz="4400"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539552" y="3861048"/>
                <a:ext cx="1764266" cy="769441"/>
              </a:xfrm>
              <a:prstGeom prst="rect">
                <a:avLst/>
              </a:prstGeom>
              <a:blipFill rotWithShape="1">
                <a:blip r:embed="rId7"/>
                <a:stretch>
                  <a:fillRect/>
                </a:stretch>
              </a:blipFill>
            </p:spPr>
            <p:txBody>
              <a:bodyPr/>
              <a:lstStyle/>
              <a:p>
                <a:r>
                  <a:rPr lang="ja-JP" altLang="en-US">
                    <a:noFill/>
                  </a:rPr>
                  <a:t> </a:t>
                </a:r>
              </a:p>
            </p:txBody>
          </p:sp>
        </mc:Fallback>
      </mc:AlternateContent>
      <p:cxnSp>
        <p:nvCxnSpPr>
          <p:cNvPr id="4" name="直線矢印コネクタ 3"/>
          <p:cNvCxnSpPr/>
          <p:nvPr/>
        </p:nvCxnSpPr>
        <p:spPr>
          <a:xfrm>
            <a:off x="2372150" y="4268415"/>
            <a:ext cx="3784026"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テキスト ボックス 33"/>
              <p:cNvSpPr txBox="1"/>
              <p:nvPr/>
            </p:nvSpPr>
            <p:spPr>
              <a:xfrm>
                <a:off x="6225533" y="3861048"/>
                <a:ext cx="2841482"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r>
                            <a:rPr lang="en-US" altLang="ja-JP" sz="4400" b="0" i="1" dirty="0" smtClean="0">
                              <a:latin typeface="Cambria Math"/>
                            </a:rPr>
                            <m:t>+1</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r>
                                <a:rPr lang="en-US" altLang="ja-JP" sz="4400" b="0" i="1" dirty="0" smtClean="0">
                                  <a:latin typeface="Cambria Math"/>
                                </a:rPr>
                                <m:t>+1</m:t>
                              </m:r>
                            </m:sub>
                          </m:sSub>
                        </m:e>
                      </m:d>
                    </m:oMath>
                  </m:oMathPara>
                </a14:m>
                <a:endParaRPr kumimoji="1" lang="ja-JP" altLang="en-US" sz="44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6225533" y="3861048"/>
                <a:ext cx="2841482" cy="769441"/>
              </a:xfrm>
              <a:prstGeom prst="rect">
                <a:avLst/>
              </a:prstGeom>
              <a:blipFill rotWithShape="1">
                <a:blip r:embed="rId8"/>
                <a:stretch>
                  <a:fillRect/>
                </a:stretch>
              </a:blipFill>
            </p:spPr>
            <p:txBody>
              <a:bodyPr/>
              <a:lstStyle/>
              <a:p>
                <a:r>
                  <a:rPr lang="ja-JP" altLang="en-US">
                    <a:noFill/>
                  </a:rPr>
                  <a:t> </a:t>
                </a:r>
              </a:p>
            </p:txBody>
          </p:sp>
        </mc:Fallback>
      </mc:AlternateContent>
      <p:grpSp>
        <p:nvGrpSpPr>
          <p:cNvPr id="9" name="グループ化 8"/>
          <p:cNvGrpSpPr/>
          <p:nvPr/>
        </p:nvGrpSpPr>
        <p:grpSpPr>
          <a:xfrm>
            <a:off x="2151703" y="4581128"/>
            <a:ext cx="4148489" cy="1044026"/>
            <a:chOff x="2151703" y="4581128"/>
            <a:chExt cx="4148489" cy="1044026"/>
          </a:xfrm>
        </p:grpSpPr>
        <p:pic>
          <p:nvPicPr>
            <p:cNvPr id="30" name="Picture 2" descr="「チェックマーク」の画像検索結果"/>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50000"/>
            <a:stretch/>
          </p:blipFill>
          <p:spPr bwMode="auto">
            <a:xfrm>
              <a:off x="2915816" y="5013176"/>
              <a:ext cx="646992" cy="61197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グループ化 6"/>
            <p:cNvGrpSpPr/>
            <p:nvPr/>
          </p:nvGrpSpPr>
          <p:grpSpPr>
            <a:xfrm>
              <a:off x="2151703" y="4581128"/>
              <a:ext cx="4148489" cy="920287"/>
              <a:chOff x="2151703" y="4581128"/>
              <a:chExt cx="4148489" cy="920287"/>
            </a:xfrm>
          </p:grpSpPr>
          <p:sp>
            <p:nvSpPr>
              <p:cNvPr id="39" name="フリーフォーム 38"/>
              <p:cNvSpPr/>
              <p:nvPr/>
            </p:nvSpPr>
            <p:spPr>
              <a:xfrm>
                <a:off x="2151703" y="4581128"/>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76200">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635896" y="5101305"/>
                <a:ext cx="1344407" cy="400110"/>
              </a:xfrm>
              <a:prstGeom prst="rect">
                <a:avLst/>
              </a:prstGeom>
              <a:noFill/>
            </p:spPr>
            <p:txBody>
              <a:bodyPr wrap="none" rtlCol="0">
                <a:spAutoFit/>
              </a:bodyPr>
              <a:lstStyle/>
              <a:p>
                <a:r>
                  <a:rPr kumimoji="1" lang="en-US" altLang="ja-JP" sz="2000" dirty="0" smtClean="0"/>
                  <a:t>next-round</a:t>
                </a:r>
                <a:endParaRPr kumimoji="1" lang="ja-JP" altLang="en-US" sz="2000" dirty="0"/>
              </a:p>
            </p:txBody>
          </p:sp>
        </p:grpSp>
      </p:grpSp>
      <p:sp>
        <p:nvSpPr>
          <p:cNvPr id="35" name="テキスト ボックス 34"/>
          <p:cNvSpPr txBox="1"/>
          <p:nvPr/>
        </p:nvSpPr>
        <p:spPr>
          <a:xfrm>
            <a:off x="2915816" y="4293096"/>
            <a:ext cx="2386999" cy="400110"/>
          </a:xfrm>
          <a:prstGeom prst="rect">
            <a:avLst/>
          </a:prstGeom>
          <a:noFill/>
        </p:spPr>
        <p:txBody>
          <a:bodyPr wrap="none" rtlCol="0">
            <a:spAutoFit/>
          </a:bodyPr>
          <a:lstStyle/>
          <a:p>
            <a:pPr algn="r"/>
            <a:r>
              <a:rPr kumimoji="1" lang="en-US" altLang="ja-JP" sz="2000" b="0" i="0" dirty="0" smtClean="0">
                <a:latin typeface="+mj-lt"/>
              </a:rPr>
              <a:t>with high probability.</a:t>
            </a:r>
            <a:endParaRPr kumimoji="1" lang="ja-JP" altLang="en-US" sz="2000" dirty="0"/>
          </a:p>
        </p:txBody>
      </p:sp>
      <p:sp>
        <p:nvSpPr>
          <p:cNvPr id="29" name="テキスト ボックス 28"/>
          <p:cNvSpPr txBox="1"/>
          <p:nvPr/>
        </p:nvSpPr>
        <p:spPr>
          <a:xfrm>
            <a:off x="4308099" y="1077248"/>
            <a:ext cx="4835901" cy="1055608"/>
          </a:xfrm>
          <a:prstGeom prst="wedgeRoundRectCallout">
            <a:avLst>
              <a:gd name="adj1" fmla="val -16835"/>
              <a:gd name="adj2" fmla="val 86921"/>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The probability for next round depends on the specific value.</a:t>
            </a:r>
            <a:endParaRPr kumimoji="1" lang="ja-JP" altLang="en-US" sz="2800" b="1" dirty="0">
              <a:solidFill>
                <a:srgbClr val="FF0000"/>
              </a:solidFill>
            </a:endParaRPr>
          </a:p>
        </p:txBody>
      </p:sp>
    </p:spTree>
    <p:extLst>
      <p:ext uri="{BB962C8B-B14F-4D97-AF65-F5344CB8AC3E}">
        <p14:creationId xmlns:p14="http://schemas.microsoft.com/office/powerpoint/2010/main" val="4141088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Nonlinear invariant attack</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3"/>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4"/>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p:sp>
        <p:nvSpPr>
          <p:cNvPr id="27" name="テキスト ボックス 26"/>
          <p:cNvSpPr txBox="1"/>
          <p:nvPr/>
        </p:nvSpPr>
        <p:spPr>
          <a:xfrm>
            <a:off x="4462414" y="1077248"/>
            <a:ext cx="3854002" cy="1055608"/>
          </a:xfrm>
          <a:prstGeom prst="wedgeRoundRectCallout">
            <a:avLst>
              <a:gd name="adj1" fmla="val -62682"/>
              <a:gd name="adj2" fmla="val 32337"/>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Alternatively, we limit the space of round keys.</a:t>
            </a:r>
            <a:endParaRPr kumimoji="1" lang="ja-JP" altLang="en-US" sz="2800" b="1" dirty="0">
              <a:solidFill>
                <a:srgbClr val="FF0000"/>
              </a:solidFill>
            </a:endParaRPr>
          </a:p>
        </p:txBody>
      </p:sp>
      <mc:AlternateContent xmlns:mc="http://schemas.openxmlformats.org/markup-compatibility/2006" xmlns:a14="http://schemas.microsoft.com/office/drawing/2010/main">
        <mc:Choice Requires="a14">
          <p:sp>
            <p:nvSpPr>
              <p:cNvPr id="28" name="テキスト ボックス 27"/>
              <p:cNvSpPr txBox="1"/>
              <p:nvPr/>
            </p:nvSpPr>
            <p:spPr>
              <a:xfrm>
                <a:off x="2474457" y="3789040"/>
                <a:ext cx="3347519"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sub>
                          </m:sSub>
                        </m:e>
                      </m:d>
                      <m:r>
                        <a:rPr lang="en-US" altLang="ja-JP" sz="2000" i="1" dirty="0">
                          <a:latin typeface="Cambria Math"/>
                        </a:rPr>
                        <m:t>⊕</m:t>
                      </m:r>
                      <m:sSub>
                        <m:sSubPr>
                          <m:ctrlPr>
                            <a:rPr lang="en-US" altLang="ja-JP" sz="2000" i="1" dirty="0" smtClean="0">
                              <a:latin typeface="Cambria Math"/>
                            </a:rPr>
                          </m:ctrlPr>
                        </m:sSubPr>
                        <m:e>
                          <m:r>
                            <a:rPr lang="en-US" altLang="ja-JP" sz="2000" b="0" i="1" dirty="0" smtClean="0">
                              <a:latin typeface="Cambria Math"/>
                            </a:rPr>
                            <m:t>𝑔</m:t>
                          </m:r>
                        </m:e>
                        <m:sub>
                          <m:r>
                            <a:rPr lang="en-US" altLang="ja-JP" sz="2000" b="0" i="1" dirty="0" smtClean="0">
                              <a:latin typeface="Cambria Math"/>
                            </a:rPr>
                            <m:t>𝑖</m:t>
                          </m:r>
                          <m:r>
                            <a:rPr lang="en-US" altLang="ja-JP" sz="2000" b="0" i="1" dirty="0" smtClean="0">
                              <a:latin typeface="Cambria Math"/>
                            </a:rPr>
                            <m:t>+1</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r>
                                <a:rPr lang="en-US" altLang="ja-JP" sz="2000" b="0" i="1" dirty="0" smtClean="0">
                                  <a:latin typeface="Cambria Math"/>
                                </a:rPr>
                                <m:t>+1</m:t>
                              </m:r>
                            </m:sub>
                          </m:sSub>
                        </m:e>
                      </m:d>
                      <m:r>
                        <a:rPr lang="en-US" altLang="ja-JP" sz="2000" b="0" i="1" dirty="0" smtClean="0">
                          <a:latin typeface="Cambria Math"/>
                        </a:rPr>
                        <m:t>=</m:t>
                      </m:r>
                      <m:r>
                        <m:rPr>
                          <m:sty m:val="p"/>
                        </m:rPr>
                        <a:rPr lang="en-US" altLang="ja-JP" sz="2000" b="0" i="0" dirty="0" smtClean="0">
                          <a:latin typeface="Cambria Math"/>
                        </a:rPr>
                        <m:t>const</m:t>
                      </m:r>
                    </m:oMath>
                  </m:oMathPara>
                </a14:m>
                <a:endParaRPr kumimoji="1" lang="ja-JP" altLang="en-US" sz="20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2474457" y="3789040"/>
                <a:ext cx="3347519" cy="400110"/>
              </a:xfrm>
              <a:prstGeom prst="rect">
                <a:avLst/>
              </a:prstGeom>
              <a:blipFill rotWithShape="1">
                <a:blip r:embed="rId5"/>
                <a:stretch>
                  <a:fillRect b="-923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9" name="テキスト ボックス 28"/>
              <p:cNvSpPr txBox="1"/>
              <p:nvPr/>
            </p:nvSpPr>
            <p:spPr>
              <a:xfrm>
                <a:off x="1999728" y="5661248"/>
                <a:ext cx="6967677" cy="523220"/>
              </a:xfrm>
              <a:prstGeom prst="rect">
                <a:avLst/>
              </a:prstGeom>
              <a:noFill/>
            </p:spPr>
            <p:txBody>
              <a:bodyPr wrap="none" rtlCol="0">
                <a:spAutoFit/>
              </a:bodyPr>
              <a:lstStyle/>
              <a:p>
                <a:pPr algn="r"/>
                <a14:m>
                  <m:oMath xmlns:m="http://schemas.openxmlformats.org/officeDocument/2006/math">
                    <m:sSub>
                      <m:sSubPr>
                        <m:ctrlPr>
                          <a:rPr kumimoji="1" lang="en-US" altLang="ja-JP" sz="2800" b="0" i="1" dirty="0" smtClean="0">
                            <a:latin typeface="Cambria Math"/>
                          </a:rPr>
                        </m:ctrlPr>
                      </m:sSubPr>
                      <m:e>
                        <m:r>
                          <a:rPr kumimoji="1" lang="en-US" altLang="ja-JP" sz="2800" b="0" i="1" dirty="0" smtClean="0">
                            <a:latin typeface="Cambria Math"/>
                          </a:rPr>
                          <m:t>𝑔</m:t>
                        </m:r>
                      </m:e>
                      <m:sub>
                        <m:r>
                          <a:rPr kumimoji="1" lang="en-US" altLang="ja-JP" sz="2800" b="0" i="1" dirty="0" smtClean="0">
                            <a:latin typeface="Cambria Math"/>
                          </a:rPr>
                          <m:t>𝑖</m:t>
                        </m:r>
                      </m:sub>
                    </m:sSub>
                  </m:oMath>
                </a14:m>
                <a:r>
                  <a:rPr kumimoji="1" lang="en-US" altLang="ja-JP" sz="2800" dirty="0" smtClean="0"/>
                  <a:t> and </a:t>
                </a:r>
                <a14:m>
                  <m:oMath xmlns:m="http://schemas.openxmlformats.org/officeDocument/2006/math">
                    <m:sSub>
                      <m:sSubPr>
                        <m:ctrlPr>
                          <a:rPr kumimoji="1" lang="en-US" altLang="ja-JP" sz="2800" i="1" dirty="0" smtClean="0">
                            <a:latin typeface="Cambria Math"/>
                          </a:rPr>
                        </m:ctrlPr>
                      </m:sSubPr>
                      <m:e>
                        <m:r>
                          <a:rPr kumimoji="1" lang="en-US" altLang="ja-JP" sz="2800" b="0" i="1" dirty="0" smtClean="0">
                            <a:latin typeface="Cambria Math"/>
                          </a:rPr>
                          <m:t>𝑔</m:t>
                        </m:r>
                      </m:e>
                      <m:sub>
                        <m:r>
                          <a:rPr kumimoji="1" lang="en-US" altLang="ja-JP" sz="2800" b="0" i="1" dirty="0" smtClean="0">
                            <a:latin typeface="Cambria Math"/>
                          </a:rPr>
                          <m:t>𝑖</m:t>
                        </m:r>
                        <m:r>
                          <a:rPr kumimoji="1" lang="en-US" altLang="ja-JP" sz="2800" b="0" i="1" dirty="0" smtClean="0">
                            <a:latin typeface="Cambria Math"/>
                          </a:rPr>
                          <m:t>+1</m:t>
                        </m:r>
                      </m:sub>
                    </m:sSub>
                  </m:oMath>
                </a14:m>
                <a:r>
                  <a:rPr lang="en-US" altLang="ja-JP" sz="2800" dirty="0" smtClean="0"/>
                  <a:t> </a:t>
                </a:r>
                <a:r>
                  <a:rPr kumimoji="1" lang="en-US" altLang="ja-JP" sz="2800" dirty="0" smtClean="0"/>
                  <a:t>are nonlinearly Boolean functions.</a:t>
                </a:r>
                <a:endParaRPr kumimoji="1" lang="ja-JP" altLang="en-US" sz="2800" dirty="0"/>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1999728" y="5661248"/>
                <a:ext cx="6967677" cy="523220"/>
              </a:xfrm>
              <a:prstGeom prst="rect">
                <a:avLst/>
              </a:prstGeom>
              <a:blipFill rotWithShape="1">
                <a:blip r:embed="rId6"/>
                <a:stretch>
                  <a:fillRect t="-10465" r="-1837" b="-32558"/>
                </a:stretch>
              </a:blipFill>
            </p:spPr>
            <p:txBody>
              <a:bodyPr/>
              <a:lstStyle/>
              <a:p>
                <a:r>
                  <a:rPr lang="ja-JP" altLang="en-US">
                    <a:noFill/>
                  </a:rPr>
                  <a:t> </a:t>
                </a:r>
              </a:p>
            </p:txBody>
          </p:sp>
        </mc:Fallback>
      </mc:AlternateContent>
      <p:sp>
        <p:nvSpPr>
          <p:cNvPr id="30" name="テキスト ボックス 29"/>
          <p:cNvSpPr txBox="1"/>
          <p:nvPr/>
        </p:nvSpPr>
        <p:spPr>
          <a:xfrm>
            <a:off x="3183237" y="4293096"/>
            <a:ext cx="2396875" cy="400110"/>
          </a:xfrm>
          <a:prstGeom prst="rect">
            <a:avLst/>
          </a:prstGeom>
          <a:noFill/>
        </p:spPr>
        <p:txBody>
          <a:bodyPr wrap="none" rtlCol="0">
            <a:spAutoFit/>
          </a:bodyPr>
          <a:lstStyle/>
          <a:p>
            <a:pPr algn="r"/>
            <a:r>
              <a:rPr kumimoji="1" lang="en-US" altLang="ja-JP" sz="2000" b="0" i="0" dirty="0" smtClean="0">
                <a:latin typeface="+mj-lt"/>
              </a:rPr>
              <a:t>with </a:t>
            </a:r>
            <a:r>
              <a:rPr kumimoji="1" lang="en-US" altLang="ja-JP" sz="2000" b="1" i="0" dirty="0" smtClean="0">
                <a:solidFill>
                  <a:srgbClr val="FF0000"/>
                </a:solidFill>
                <a:latin typeface="+mj-lt"/>
              </a:rPr>
              <a:t>probability one</a:t>
            </a:r>
            <a:r>
              <a:rPr kumimoji="1" lang="en-US" altLang="ja-JP" sz="2000" b="0" i="0" dirty="0" smtClean="0">
                <a:latin typeface="+mj-lt"/>
              </a:rPr>
              <a:t>.</a:t>
            </a:r>
            <a:endParaRPr kumimoji="1" lang="ja-JP" altLang="en-US" sz="2000" dirty="0"/>
          </a:p>
        </p:txBody>
      </p:sp>
      <mc:AlternateContent xmlns:mc="http://schemas.openxmlformats.org/markup-compatibility/2006" xmlns:a14="http://schemas.microsoft.com/office/drawing/2010/main">
        <mc:Choice Requires="a14">
          <p:sp>
            <p:nvSpPr>
              <p:cNvPr id="31" name="テキスト ボックス 30"/>
              <p:cNvSpPr txBox="1"/>
              <p:nvPr/>
            </p:nvSpPr>
            <p:spPr>
              <a:xfrm>
                <a:off x="539552" y="3861048"/>
                <a:ext cx="1764266"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sub>
                          </m:sSub>
                        </m:e>
                      </m:d>
                    </m:oMath>
                  </m:oMathPara>
                </a14:m>
                <a:endParaRPr kumimoji="1" lang="ja-JP" altLang="en-US" sz="4400"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539552" y="3861048"/>
                <a:ext cx="1764266" cy="769441"/>
              </a:xfrm>
              <a:prstGeom prst="rect">
                <a:avLst/>
              </a:prstGeom>
              <a:blipFill rotWithShape="1">
                <a:blip r:embed="rId7"/>
                <a:stretch>
                  <a:fillRect/>
                </a:stretch>
              </a:blipFill>
            </p:spPr>
            <p:txBody>
              <a:bodyPr/>
              <a:lstStyle/>
              <a:p>
                <a:r>
                  <a:rPr lang="ja-JP" altLang="en-US">
                    <a:noFill/>
                  </a:rPr>
                  <a:t> </a:t>
                </a:r>
              </a:p>
            </p:txBody>
          </p:sp>
        </mc:Fallback>
      </mc:AlternateContent>
      <p:cxnSp>
        <p:nvCxnSpPr>
          <p:cNvPr id="34" name="直線矢印コネクタ 33"/>
          <p:cNvCxnSpPr/>
          <p:nvPr/>
        </p:nvCxnSpPr>
        <p:spPr>
          <a:xfrm>
            <a:off x="2372150" y="4268415"/>
            <a:ext cx="3784026"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テキスト ボックス 34"/>
              <p:cNvSpPr txBox="1"/>
              <p:nvPr/>
            </p:nvSpPr>
            <p:spPr>
              <a:xfrm>
                <a:off x="6225533" y="3861048"/>
                <a:ext cx="2841482"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b="0" i="1" dirty="0" smtClean="0">
                              <a:latin typeface="Cambria Math"/>
                            </a:rPr>
                            <m:t>𝑔</m:t>
                          </m:r>
                        </m:e>
                        <m:sub>
                          <m:r>
                            <a:rPr lang="en-US" altLang="ja-JP" sz="4400" b="0" i="1" dirty="0" smtClean="0">
                              <a:latin typeface="Cambria Math"/>
                            </a:rPr>
                            <m:t>𝑖</m:t>
                          </m:r>
                          <m:r>
                            <a:rPr lang="en-US" altLang="ja-JP" sz="4400" b="0" i="1" dirty="0" smtClean="0">
                              <a:latin typeface="Cambria Math"/>
                            </a:rPr>
                            <m:t>+1</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r>
                                <a:rPr lang="en-US" altLang="ja-JP" sz="4400" b="0" i="1" dirty="0" smtClean="0">
                                  <a:latin typeface="Cambria Math"/>
                                </a:rPr>
                                <m:t>+1</m:t>
                              </m:r>
                            </m:sub>
                          </m:sSub>
                        </m:e>
                      </m:d>
                    </m:oMath>
                  </m:oMathPara>
                </a14:m>
                <a:endParaRPr kumimoji="1" lang="ja-JP" altLang="en-US" sz="4400" dirty="0"/>
              </a:p>
            </p:txBody>
          </p:sp>
        </mc:Choice>
        <mc:Fallback xmlns="">
          <p:sp>
            <p:nvSpPr>
              <p:cNvPr id="35" name="テキスト ボックス 34"/>
              <p:cNvSpPr txBox="1">
                <a:spLocks noRot="1" noChangeAspect="1" noMove="1" noResize="1" noEditPoints="1" noAdjustHandles="1" noChangeArrowheads="1" noChangeShapeType="1" noTextEdit="1"/>
              </p:cNvSpPr>
              <p:nvPr/>
            </p:nvSpPr>
            <p:spPr>
              <a:xfrm>
                <a:off x="6225533" y="3861048"/>
                <a:ext cx="2841482" cy="769441"/>
              </a:xfrm>
              <a:prstGeom prst="rect">
                <a:avLst/>
              </a:prstGeom>
              <a:blipFill rotWithShape="1">
                <a:blip r:embed="rId8"/>
                <a:stretch>
                  <a:fillRect/>
                </a:stretch>
              </a:blipFill>
            </p:spPr>
            <p:txBody>
              <a:bodyPr/>
              <a:lstStyle/>
              <a:p>
                <a:r>
                  <a:rPr lang="ja-JP" altLang="en-US">
                    <a:noFill/>
                  </a:rPr>
                  <a:t> </a:t>
                </a:r>
              </a:p>
            </p:txBody>
          </p:sp>
        </mc:Fallback>
      </mc:AlternateContent>
      <p:grpSp>
        <p:nvGrpSpPr>
          <p:cNvPr id="3" name="グループ化 2"/>
          <p:cNvGrpSpPr/>
          <p:nvPr/>
        </p:nvGrpSpPr>
        <p:grpSpPr>
          <a:xfrm>
            <a:off x="2151703" y="4581128"/>
            <a:ext cx="4148489" cy="1044026"/>
            <a:chOff x="2151703" y="4581128"/>
            <a:chExt cx="4148489" cy="1044026"/>
          </a:xfrm>
        </p:grpSpPr>
        <p:pic>
          <p:nvPicPr>
            <p:cNvPr id="42" name="Picture 2" descr="「チェックマーク」の画像検索結果"/>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r="50000"/>
            <a:stretch/>
          </p:blipFill>
          <p:spPr bwMode="auto">
            <a:xfrm>
              <a:off x="2949365" y="5013176"/>
              <a:ext cx="646992" cy="611978"/>
            </a:xfrm>
            <a:prstGeom prst="rect">
              <a:avLst/>
            </a:prstGeom>
            <a:noFill/>
            <a:extLst>
              <a:ext uri="{909E8E84-426E-40DD-AFC4-6F175D3DCCD1}">
                <a14:hiddenFill xmlns:a14="http://schemas.microsoft.com/office/drawing/2010/main">
                  <a:solidFill>
                    <a:srgbClr val="FFFFFF"/>
                  </a:solidFill>
                </a14:hiddenFill>
              </a:ext>
            </a:extLst>
          </p:spPr>
        </p:pic>
        <p:grpSp>
          <p:nvGrpSpPr>
            <p:cNvPr id="38" name="グループ化 37"/>
            <p:cNvGrpSpPr/>
            <p:nvPr/>
          </p:nvGrpSpPr>
          <p:grpSpPr>
            <a:xfrm>
              <a:off x="2151703" y="4581128"/>
              <a:ext cx="4148489" cy="920287"/>
              <a:chOff x="2151703" y="4581128"/>
              <a:chExt cx="4148489" cy="920287"/>
            </a:xfrm>
          </p:grpSpPr>
          <p:sp>
            <p:nvSpPr>
              <p:cNvPr id="40" name="フリーフォーム 39"/>
              <p:cNvSpPr/>
              <p:nvPr/>
            </p:nvSpPr>
            <p:spPr>
              <a:xfrm>
                <a:off x="2151703" y="4581128"/>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76200">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3635896" y="5101305"/>
                <a:ext cx="1344407" cy="400110"/>
              </a:xfrm>
              <a:prstGeom prst="rect">
                <a:avLst/>
              </a:prstGeom>
              <a:noFill/>
            </p:spPr>
            <p:txBody>
              <a:bodyPr wrap="none" rtlCol="0">
                <a:spAutoFit/>
              </a:bodyPr>
              <a:lstStyle/>
              <a:p>
                <a:r>
                  <a:rPr kumimoji="1" lang="en-US" altLang="ja-JP" sz="2000" dirty="0" smtClean="0"/>
                  <a:t>next-round</a:t>
                </a:r>
                <a:endParaRPr kumimoji="1" lang="ja-JP" altLang="en-US" sz="2000" dirty="0"/>
              </a:p>
            </p:txBody>
          </p:sp>
        </p:grpSp>
      </p:grpSp>
    </p:spTree>
    <p:extLst>
      <p:ext uri="{BB962C8B-B14F-4D97-AF65-F5344CB8AC3E}">
        <p14:creationId xmlns:p14="http://schemas.microsoft.com/office/powerpoint/2010/main" val="92557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Appropriate nonlinear invariant</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4"/>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5"/>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p:sp>
        <p:nvSpPr>
          <p:cNvPr id="27" name="テキスト ボックス 26"/>
          <p:cNvSpPr txBox="1"/>
          <p:nvPr/>
        </p:nvSpPr>
        <p:spPr>
          <a:xfrm>
            <a:off x="4462414" y="1077248"/>
            <a:ext cx="3854002" cy="1055608"/>
          </a:xfrm>
          <a:prstGeom prst="wedgeRoundRectCallout">
            <a:avLst>
              <a:gd name="adj1" fmla="val -62682"/>
              <a:gd name="adj2" fmla="val 32337"/>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Alternatively, we limit the space of secret keys.</a:t>
            </a:r>
            <a:endParaRPr kumimoji="1" lang="ja-JP" altLang="en-US" sz="2800" b="1" dirty="0">
              <a:solidFill>
                <a:srgbClr val="FF0000"/>
              </a:solidFill>
            </a:endParaRPr>
          </a:p>
        </p:txBody>
      </p:sp>
      <mc:AlternateContent xmlns:mc="http://schemas.openxmlformats.org/markup-compatibility/2006">
        <mc:Choice xmlns:a14="http://schemas.microsoft.com/office/drawing/2010/main" Requires="a14">
          <p:sp>
            <p:nvSpPr>
              <p:cNvPr id="29" name="テキスト ボックス 28"/>
              <p:cNvSpPr txBox="1"/>
              <p:nvPr/>
            </p:nvSpPr>
            <p:spPr>
              <a:xfrm>
                <a:off x="2689129" y="3791942"/>
                <a:ext cx="2962991"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2000" i="1" dirty="0" smtClean="0">
                          <a:latin typeface="Cambria Math"/>
                        </a:rPr>
                        <m:t>𝑔</m:t>
                      </m:r>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sub>
                          </m:sSub>
                        </m:e>
                      </m:d>
                      <m:r>
                        <a:rPr lang="en-US" altLang="ja-JP" sz="2000" i="1" dirty="0">
                          <a:latin typeface="Cambria Math"/>
                        </a:rPr>
                        <m:t>⊕</m:t>
                      </m:r>
                      <m:r>
                        <a:rPr lang="en-US" altLang="ja-JP" sz="2000" i="1" dirty="0" smtClean="0">
                          <a:latin typeface="Cambria Math"/>
                        </a:rPr>
                        <m:t>𝑔</m:t>
                      </m:r>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r>
                                <a:rPr lang="en-US" altLang="ja-JP" sz="2000" b="0" i="1" dirty="0" smtClean="0">
                                  <a:latin typeface="Cambria Math"/>
                                </a:rPr>
                                <m:t>+1</m:t>
                              </m:r>
                            </m:sub>
                          </m:sSub>
                        </m:e>
                      </m:d>
                      <m:r>
                        <a:rPr lang="en-US" altLang="ja-JP" sz="2000" b="0" i="1" dirty="0" smtClean="0">
                          <a:latin typeface="Cambria Math"/>
                        </a:rPr>
                        <m:t>=</m:t>
                      </m:r>
                      <m:r>
                        <m:rPr>
                          <m:sty m:val="p"/>
                        </m:rPr>
                        <a:rPr lang="en-US" altLang="ja-JP" sz="2000" b="0" i="0" dirty="0" smtClean="0">
                          <a:latin typeface="Cambria Math"/>
                        </a:rPr>
                        <m:t>const</m:t>
                      </m:r>
                    </m:oMath>
                  </m:oMathPara>
                </a14:m>
                <a:endParaRPr kumimoji="1" lang="ja-JP" altLang="en-US" sz="2000" dirty="0"/>
              </a:p>
            </p:txBody>
          </p:sp>
        </mc:Choice>
        <mc:Fallback>
          <p:sp>
            <p:nvSpPr>
              <p:cNvPr id="29" name="テキスト ボックス 28"/>
              <p:cNvSpPr txBox="1">
                <a:spLocks noRot="1" noChangeAspect="1" noMove="1" noResize="1" noEditPoints="1" noAdjustHandles="1" noChangeArrowheads="1" noChangeShapeType="1" noTextEdit="1"/>
              </p:cNvSpPr>
              <p:nvPr/>
            </p:nvSpPr>
            <p:spPr>
              <a:xfrm>
                <a:off x="2689129" y="3791942"/>
                <a:ext cx="2962991" cy="400110"/>
              </a:xfrm>
              <a:prstGeom prst="rect">
                <a:avLst/>
              </a:prstGeom>
              <a:blipFill rotWithShape="1">
                <a:blip r:embed="rId6"/>
                <a:stretch>
                  <a:fillRect b="-7576"/>
                </a:stretch>
              </a:blipFill>
            </p:spPr>
            <p:txBody>
              <a:bodyPr/>
              <a:lstStyle/>
              <a:p>
                <a:r>
                  <a:rPr lang="ja-JP" altLang="en-US">
                    <a:noFill/>
                  </a:rPr>
                  <a:t> </a:t>
                </a:r>
              </a:p>
            </p:txBody>
          </p:sp>
        </mc:Fallback>
      </mc:AlternateContent>
      <p:sp>
        <p:nvSpPr>
          <p:cNvPr id="39" name="テキスト ボックス 38"/>
          <p:cNvSpPr txBox="1"/>
          <p:nvPr/>
        </p:nvSpPr>
        <p:spPr>
          <a:xfrm>
            <a:off x="3183237" y="4295998"/>
            <a:ext cx="2396875" cy="400110"/>
          </a:xfrm>
          <a:prstGeom prst="rect">
            <a:avLst/>
          </a:prstGeom>
          <a:noFill/>
        </p:spPr>
        <p:txBody>
          <a:bodyPr wrap="none" rtlCol="0">
            <a:spAutoFit/>
          </a:bodyPr>
          <a:lstStyle/>
          <a:p>
            <a:pPr algn="r"/>
            <a:r>
              <a:rPr kumimoji="1" lang="en-US" altLang="ja-JP" sz="2000" b="0" i="0" dirty="0" smtClean="0">
                <a:latin typeface="+mj-lt"/>
              </a:rPr>
              <a:t>with </a:t>
            </a:r>
            <a:r>
              <a:rPr kumimoji="1" lang="en-US" altLang="ja-JP" sz="2000" b="1" i="0" dirty="0" smtClean="0">
                <a:solidFill>
                  <a:srgbClr val="FF0000"/>
                </a:solidFill>
                <a:latin typeface="+mj-lt"/>
              </a:rPr>
              <a:t>probability one</a:t>
            </a:r>
            <a:r>
              <a:rPr kumimoji="1" lang="en-US" altLang="ja-JP" sz="2000" b="0" i="0" dirty="0" smtClean="0">
                <a:latin typeface="+mj-lt"/>
              </a:rPr>
              <a:t>.</a:t>
            </a:r>
            <a:endParaRPr kumimoji="1" lang="ja-JP" altLang="en-US" sz="2000" dirty="0"/>
          </a:p>
        </p:txBody>
      </p:sp>
      <mc:AlternateContent xmlns:mc="http://schemas.openxmlformats.org/markup-compatibility/2006">
        <mc:Choice xmlns:a14="http://schemas.microsoft.com/office/drawing/2010/main" Requires="a14">
          <p:sp>
            <p:nvSpPr>
              <p:cNvPr id="43" name="テキスト ボックス 42"/>
              <p:cNvSpPr txBox="1"/>
              <p:nvPr/>
            </p:nvSpPr>
            <p:spPr>
              <a:xfrm>
                <a:off x="539552" y="3863950"/>
                <a:ext cx="1611467"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400" i="1" dirty="0" smtClean="0">
                          <a:latin typeface="Cambria Math"/>
                        </a:rPr>
                        <m:t>𝑔</m:t>
                      </m:r>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sub>
                          </m:sSub>
                        </m:e>
                      </m:d>
                    </m:oMath>
                  </m:oMathPara>
                </a14:m>
                <a:endParaRPr kumimoji="1" lang="ja-JP" altLang="en-US" sz="4400" dirty="0"/>
              </a:p>
            </p:txBody>
          </p:sp>
        </mc:Choice>
        <mc:Fallback>
          <p:sp>
            <p:nvSpPr>
              <p:cNvPr id="43" name="テキスト ボックス 42"/>
              <p:cNvSpPr txBox="1">
                <a:spLocks noRot="1" noChangeAspect="1" noMove="1" noResize="1" noEditPoints="1" noAdjustHandles="1" noChangeArrowheads="1" noChangeShapeType="1" noTextEdit="1"/>
              </p:cNvSpPr>
              <p:nvPr/>
            </p:nvSpPr>
            <p:spPr>
              <a:xfrm>
                <a:off x="539552" y="3863950"/>
                <a:ext cx="1611467" cy="769441"/>
              </a:xfrm>
              <a:prstGeom prst="rect">
                <a:avLst/>
              </a:prstGeom>
              <a:blipFill rotWithShape="1">
                <a:blip r:embed="rId7"/>
                <a:stretch>
                  <a:fillRect/>
                </a:stretch>
              </a:blipFill>
            </p:spPr>
            <p:txBody>
              <a:bodyPr/>
              <a:lstStyle/>
              <a:p>
                <a:r>
                  <a:rPr lang="ja-JP" altLang="en-US">
                    <a:noFill/>
                  </a:rPr>
                  <a:t> </a:t>
                </a:r>
              </a:p>
            </p:txBody>
          </p:sp>
        </mc:Fallback>
      </mc:AlternateContent>
      <p:cxnSp>
        <p:nvCxnSpPr>
          <p:cNvPr id="44" name="直線矢印コネクタ 43"/>
          <p:cNvCxnSpPr/>
          <p:nvPr/>
        </p:nvCxnSpPr>
        <p:spPr>
          <a:xfrm>
            <a:off x="2372150" y="4271317"/>
            <a:ext cx="3784026"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5" name="テキスト ボックス 44"/>
              <p:cNvSpPr txBox="1"/>
              <p:nvPr/>
            </p:nvSpPr>
            <p:spPr>
              <a:xfrm>
                <a:off x="6225533" y="3863950"/>
                <a:ext cx="2150076"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400" i="1" dirty="0" smtClean="0">
                          <a:latin typeface="Cambria Math"/>
                        </a:rPr>
                        <m:t>𝑔</m:t>
                      </m:r>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r>
                                <a:rPr lang="en-US" altLang="ja-JP" sz="4400" b="0" i="1" dirty="0" smtClean="0">
                                  <a:latin typeface="Cambria Math"/>
                                </a:rPr>
                                <m:t>+1</m:t>
                              </m:r>
                            </m:sub>
                          </m:sSub>
                        </m:e>
                      </m:d>
                    </m:oMath>
                  </m:oMathPara>
                </a14:m>
                <a:endParaRPr kumimoji="1" lang="ja-JP" altLang="en-US" sz="4400" dirty="0"/>
              </a:p>
            </p:txBody>
          </p:sp>
        </mc:Choice>
        <mc:Fallback>
          <p:sp>
            <p:nvSpPr>
              <p:cNvPr id="45" name="テキスト ボックス 44"/>
              <p:cNvSpPr txBox="1">
                <a:spLocks noRot="1" noChangeAspect="1" noMove="1" noResize="1" noEditPoints="1" noAdjustHandles="1" noChangeArrowheads="1" noChangeShapeType="1" noTextEdit="1"/>
              </p:cNvSpPr>
              <p:nvPr/>
            </p:nvSpPr>
            <p:spPr>
              <a:xfrm>
                <a:off x="6225533" y="3863950"/>
                <a:ext cx="2150076" cy="769441"/>
              </a:xfrm>
              <a:prstGeom prst="rect">
                <a:avLst/>
              </a:prstGeom>
              <a:blipFill rotWithShape="1">
                <a:blip r:embed="rId8"/>
                <a:stretch>
                  <a:fillRect/>
                </a:stretch>
              </a:blipFill>
            </p:spPr>
            <p:txBody>
              <a:bodyPr/>
              <a:lstStyle/>
              <a:p>
                <a:r>
                  <a:rPr lang="ja-JP" altLang="en-US">
                    <a:noFill/>
                  </a:rPr>
                  <a:t> </a:t>
                </a:r>
              </a:p>
            </p:txBody>
          </p:sp>
        </mc:Fallback>
      </mc:AlternateContent>
      <p:pic>
        <p:nvPicPr>
          <p:cNvPr id="46" name="Picture 2" descr="「チェックマーク」の画像検索結果"/>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r="50000"/>
          <a:stretch/>
        </p:blipFill>
        <p:spPr bwMode="auto">
          <a:xfrm>
            <a:off x="2933939" y="5023461"/>
            <a:ext cx="646992" cy="611978"/>
          </a:xfrm>
          <a:prstGeom prst="rect">
            <a:avLst/>
          </a:prstGeom>
          <a:noFill/>
          <a:extLst>
            <a:ext uri="{909E8E84-426E-40DD-AFC4-6F175D3DCCD1}">
              <a14:hiddenFill xmlns:a14="http://schemas.microsoft.com/office/drawing/2010/main">
                <a:solidFill>
                  <a:srgbClr val="FFFFFF"/>
                </a:solidFill>
              </a14:hiddenFill>
            </a:ext>
          </a:extLst>
        </p:spPr>
      </p:pic>
      <p:grpSp>
        <p:nvGrpSpPr>
          <p:cNvPr id="47" name="グループ化 46"/>
          <p:cNvGrpSpPr/>
          <p:nvPr/>
        </p:nvGrpSpPr>
        <p:grpSpPr>
          <a:xfrm>
            <a:off x="2151703" y="4584030"/>
            <a:ext cx="4148489" cy="920287"/>
            <a:chOff x="2151703" y="4581128"/>
            <a:chExt cx="4148489" cy="920287"/>
          </a:xfrm>
        </p:grpSpPr>
        <p:sp>
          <p:nvSpPr>
            <p:cNvPr id="48" name="フリーフォーム 47"/>
            <p:cNvSpPr/>
            <p:nvPr/>
          </p:nvSpPr>
          <p:spPr>
            <a:xfrm>
              <a:off x="2151703" y="4581128"/>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76200">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3635896" y="5101305"/>
              <a:ext cx="1344407" cy="400110"/>
            </a:xfrm>
            <a:prstGeom prst="rect">
              <a:avLst/>
            </a:prstGeom>
            <a:noFill/>
          </p:spPr>
          <p:txBody>
            <a:bodyPr wrap="none" rtlCol="0">
              <a:spAutoFit/>
            </a:bodyPr>
            <a:lstStyle/>
            <a:p>
              <a:r>
                <a:rPr kumimoji="1" lang="en-US" altLang="ja-JP" sz="2000" dirty="0" smtClean="0"/>
                <a:t>next-round</a:t>
              </a:r>
              <a:endParaRPr kumimoji="1" lang="ja-JP" altLang="en-US" sz="2000" dirty="0"/>
            </a:p>
          </p:txBody>
        </p:sp>
      </p:grpSp>
      <p:sp>
        <p:nvSpPr>
          <p:cNvPr id="50" name="テキスト ボックス 49"/>
          <p:cNvSpPr txBox="1"/>
          <p:nvPr/>
        </p:nvSpPr>
        <p:spPr>
          <a:xfrm>
            <a:off x="1331640" y="5664150"/>
            <a:ext cx="7811048" cy="954107"/>
          </a:xfrm>
          <a:prstGeom prst="rect">
            <a:avLst/>
          </a:prstGeom>
          <a:noFill/>
        </p:spPr>
        <p:txBody>
          <a:bodyPr wrap="none" rtlCol="0">
            <a:spAutoFit/>
          </a:bodyPr>
          <a:lstStyle/>
          <a:p>
            <a:r>
              <a:rPr lang="en-US" altLang="ja-JP" sz="2800" dirty="0"/>
              <a:t>T</a:t>
            </a:r>
            <a:r>
              <a:rPr lang="en-US" altLang="ja-JP" sz="2800" dirty="0" smtClean="0"/>
              <a:t>his property is preserved in any number of rounds, </a:t>
            </a:r>
          </a:p>
          <a:p>
            <a:r>
              <a:rPr lang="en-US" altLang="ja-JP" sz="2800" dirty="0" smtClean="0"/>
              <a:t>if all round keys are weak.</a:t>
            </a:r>
            <a:endParaRPr kumimoji="1" lang="ja-JP" altLang="en-US" sz="2800" dirty="0"/>
          </a:p>
        </p:txBody>
      </p:sp>
    </p:spTree>
    <p:extLst>
      <p:ext uri="{BB962C8B-B14F-4D97-AF65-F5344CB8AC3E}">
        <p14:creationId xmlns:p14="http://schemas.microsoft.com/office/powerpoint/2010/main" val="3702966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Stream from linear </a:t>
            </a:r>
            <a:r>
              <a:rPr lang="en-US" altLang="ja-JP" dirty="0" smtClean="0"/>
              <a:t>attacks</a:t>
            </a:r>
            <a:endParaRPr lang="ja-JP" altLang="en-US" dirty="0"/>
          </a:p>
        </p:txBody>
      </p:sp>
      <p:sp>
        <p:nvSpPr>
          <p:cNvPr id="4" name="テキスト ボックス 3"/>
          <p:cNvSpPr txBox="1"/>
          <p:nvPr/>
        </p:nvSpPr>
        <p:spPr>
          <a:xfrm>
            <a:off x="1102201" y="1268760"/>
            <a:ext cx="2226763" cy="954107"/>
          </a:xfrm>
          <a:prstGeom prst="rect">
            <a:avLst/>
          </a:prstGeom>
          <a:noFill/>
        </p:spPr>
        <p:txBody>
          <a:bodyPr wrap="none" rtlCol="0">
            <a:spAutoFit/>
          </a:bodyPr>
          <a:lstStyle/>
          <a:p>
            <a:r>
              <a:rPr kumimoji="1" lang="en-US" altLang="ja-JP" sz="2800" dirty="0" smtClean="0"/>
              <a:t>Linear attack </a:t>
            </a:r>
          </a:p>
          <a:p>
            <a:r>
              <a:rPr kumimoji="1" lang="en-US" altLang="ja-JP" sz="2800" dirty="0" smtClean="0"/>
              <a:t>[Matsui 1993]</a:t>
            </a:r>
            <a:endParaRPr kumimoji="1" lang="ja-JP" altLang="en-US" sz="2800" dirty="0"/>
          </a:p>
        </p:txBody>
      </p:sp>
      <p:sp>
        <p:nvSpPr>
          <p:cNvPr id="5" name="テキスト ボックス 4"/>
          <p:cNvSpPr txBox="1"/>
          <p:nvPr/>
        </p:nvSpPr>
        <p:spPr>
          <a:xfrm>
            <a:off x="1102201" y="2690917"/>
            <a:ext cx="3052118" cy="954107"/>
          </a:xfrm>
          <a:prstGeom prst="rect">
            <a:avLst/>
          </a:prstGeom>
          <a:noFill/>
        </p:spPr>
        <p:txBody>
          <a:bodyPr wrap="none" rtlCol="0">
            <a:spAutoFit/>
          </a:bodyPr>
          <a:lstStyle/>
          <a:p>
            <a:r>
              <a:rPr kumimoji="1" lang="en-US" altLang="ja-JP" sz="2800" dirty="0" smtClean="0"/>
              <a:t>Nonlinear attack </a:t>
            </a:r>
          </a:p>
          <a:p>
            <a:r>
              <a:rPr kumimoji="1" lang="en-US" altLang="ja-JP" sz="2800" dirty="0" smtClean="0"/>
              <a:t>[</a:t>
            </a:r>
            <a:r>
              <a:rPr lang="en-US" altLang="ja-JP" sz="2800" dirty="0" err="1" smtClean="0"/>
              <a:t>Harpes</a:t>
            </a:r>
            <a:r>
              <a:rPr lang="en-US" altLang="ja-JP" sz="2800" dirty="0" smtClean="0"/>
              <a:t> et al. 19</a:t>
            </a:r>
            <a:r>
              <a:rPr kumimoji="1" lang="en-US" altLang="ja-JP" sz="2800" dirty="0" smtClean="0"/>
              <a:t>95]</a:t>
            </a:r>
            <a:endParaRPr kumimoji="1" lang="ja-JP" altLang="en-US" sz="2800" dirty="0"/>
          </a:p>
        </p:txBody>
      </p:sp>
      <p:sp>
        <p:nvSpPr>
          <p:cNvPr id="6" name="テキスト ボックス 5"/>
          <p:cNvSpPr txBox="1"/>
          <p:nvPr/>
        </p:nvSpPr>
        <p:spPr>
          <a:xfrm>
            <a:off x="4621755" y="3410997"/>
            <a:ext cx="3982693" cy="954107"/>
          </a:xfrm>
          <a:prstGeom prst="rect">
            <a:avLst/>
          </a:prstGeom>
          <a:noFill/>
        </p:spPr>
        <p:txBody>
          <a:bodyPr wrap="none" rtlCol="0">
            <a:spAutoFit/>
          </a:bodyPr>
          <a:lstStyle/>
          <a:p>
            <a:r>
              <a:rPr kumimoji="1" lang="en-US" altLang="ja-JP" sz="2800" dirty="0" smtClean="0"/>
              <a:t>Invariant subspace attack</a:t>
            </a:r>
          </a:p>
          <a:p>
            <a:r>
              <a:rPr lang="en-US" altLang="ja-JP" sz="2800" dirty="0" smtClean="0"/>
              <a:t>[Leander et al. 2011]</a:t>
            </a:r>
            <a:endParaRPr kumimoji="1" lang="ja-JP" altLang="en-US" sz="2800" dirty="0"/>
          </a:p>
        </p:txBody>
      </p:sp>
      <p:sp>
        <p:nvSpPr>
          <p:cNvPr id="7" name="下矢印 6"/>
          <p:cNvSpPr/>
          <p:nvPr/>
        </p:nvSpPr>
        <p:spPr>
          <a:xfrm>
            <a:off x="1678265" y="2222867"/>
            <a:ext cx="1152128" cy="46805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下矢印 7"/>
          <p:cNvSpPr/>
          <p:nvPr/>
        </p:nvSpPr>
        <p:spPr>
          <a:xfrm>
            <a:off x="1700169" y="3706081"/>
            <a:ext cx="1152128" cy="1865155"/>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下矢印 9"/>
          <p:cNvSpPr/>
          <p:nvPr/>
        </p:nvSpPr>
        <p:spPr>
          <a:xfrm>
            <a:off x="6039662" y="4455115"/>
            <a:ext cx="1152128" cy="1116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102201" y="5643245"/>
            <a:ext cx="6849439"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2800" b="1" dirty="0" smtClean="0">
                <a:solidFill>
                  <a:srgbClr val="FF0000"/>
                </a:solidFill>
              </a:rPr>
              <a:t>Nonlinear invariant attack [</a:t>
            </a:r>
            <a:r>
              <a:rPr kumimoji="1" lang="en-US" altLang="ja-JP" sz="2800" b="1" dirty="0" err="1" smtClean="0">
                <a:solidFill>
                  <a:srgbClr val="FF0000"/>
                </a:solidFill>
              </a:rPr>
              <a:t>Todo</a:t>
            </a:r>
            <a:r>
              <a:rPr kumimoji="1" lang="en-US" altLang="ja-JP" sz="2800" b="1" dirty="0" smtClean="0">
                <a:solidFill>
                  <a:srgbClr val="FF0000"/>
                </a:solidFill>
              </a:rPr>
              <a:t> et al.</a:t>
            </a:r>
            <a:r>
              <a:rPr lang="en-US" altLang="ja-JP" sz="2800" b="1" dirty="0" smtClean="0">
                <a:solidFill>
                  <a:srgbClr val="FF0000"/>
                </a:solidFill>
              </a:rPr>
              <a:t> 2016</a:t>
            </a:r>
            <a:r>
              <a:rPr kumimoji="1" lang="en-US" altLang="ja-JP" sz="2800" b="1" dirty="0" smtClean="0">
                <a:solidFill>
                  <a:srgbClr val="FF0000"/>
                </a:solidFill>
              </a:rPr>
              <a:t>]</a:t>
            </a:r>
            <a:endParaRPr kumimoji="1" lang="ja-JP" altLang="en-US" sz="2800" b="1" dirty="0">
              <a:solidFill>
                <a:srgbClr val="FF0000"/>
              </a:solidFill>
            </a:endParaRPr>
          </a:p>
        </p:txBody>
      </p:sp>
    </p:spTree>
    <p:extLst>
      <p:ext uri="{BB962C8B-B14F-4D97-AF65-F5344CB8AC3E}">
        <p14:creationId xmlns:p14="http://schemas.microsoft.com/office/powerpoint/2010/main" val="3594413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Invariant subspace attacks</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3"/>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4"/>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p:sp>
        <p:nvSpPr>
          <p:cNvPr id="37" name="円/楕円 36"/>
          <p:cNvSpPr/>
          <p:nvPr/>
        </p:nvSpPr>
        <p:spPr>
          <a:xfrm>
            <a:off x="755576"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8" name="フローチャート : 代替処理 37"/>
          <p:cNvSpPr/>
          <p:nvPr/>
        </p:nvSpPr>
        <p:spPr>
          <a:xfrm>
            <a:off x="1187624" y="4005064"/>
            <a:ext cx="751825" cy="936104"/>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U+a</a:t>
            </a:r>
            <a:endParaRPr kumimoji="1" lang="ja-JP" altLang="en-US" dirty="0"/>
          </a:p>
        </p:txBody>
      </p:sp>
      <p:sp>
        <p:nvSpPr>
          <p:cNvPr id="41" name="円/楕円 40"/>
          <p:cNvSpPr/>
          <p:nvPr/>
        </p:nvSpPr>
        <p:spPr>
          <a:xfrm>
            <a:off x="3347864"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2" name="フローチャート : 代替処理 41"/>
          <p:cNvSpPr/>
          <p:nvPr/>
        </p:nvSpPr>
        <p:spPr>
          <a:xfrm>
            <a:off x="4036199" y="4725144"/>
            <a:ext cx="751825" cy="936104"/>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U+b</a:t>
            </a:r>
            <a:endParaRPr kumimoji="1" lang="ja-JP" altLang="en-US" dirty="0"/>
          </a:p>
        </p:txBody>
      </p:sp>
      <p:sp>
        <p:nvSpPr>
          <p:cNvPr id="43" name="円/楕円 42"/>
          <p:cNvSpPr/>
          <p:nvPr/>
        </p:nvSpPr>
        <p:spPr>
          <a:xfrm>
            <a:off x="6012160"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4" name="フローチャート : 代替処理 43"/>
          <p:cNvSpPr/>
          <p:nvPr/>
        </p:nvSpPr>
        <p:spPr>
          <a:xfrm>
            <a:off x="6460407" y="4149080"/>
            <a:ext cx="751825" cy="936104"/>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err="1" smtClean="0"/>
              <a:t>U+a</a:t>
            </a:r>
            <a:endParaRPr kumimoji="1" lang="ja-JP" altLang="en-US" dirty="0"/>
          </a:p>
        </p:txBody>
      </p:sp>
      <p:sp>
        <p:nvSpPr>
          <p:cNvPr id="47" name="テキスト ボックス 46"/>
          <p:cNvSpPr txBox="1"/>
          <p:nvPr/>
        </p:nvSpPr>
        <p:spPr>
          <a:xfrm>
            <a:off x="2495516" y="3457480"/>
            <a:ext cx="924356" cy="369332"/>
          </a:xfrm>
          <a:prstGeom prst="rect">
            <a:avLst/>
          </a:prstGeom>
          <a:noFill/>
        </p:spPr>
        <p:txBody>
          <a:bodyPr wrap="none" rtlCol="0">
            <a:spAutoFit/>
          </a:bodyPr>
          <a:lstStyle/>
          <a:p>
            <a:r>
              <a:rPr kumimoji="1" lang="en-US" altLang="ja-JP" dirty="0" smtClean="0"/>
              <a:t>key-add</a:t>
            </a:r>
            <a:endParaRPr kumimoji="1" lang="ja-JP" altLang="en-US" dirty="0"/>
          </a:p>
        </p:txBody>
      </p:sp>
      <p:sp>
        <p:nvSpPr>
          <p:cNvPr id="48" name="テキスト ボックス 47"/>
          <p:cNvSpPr txBox="1"/>
          <p:nvPr/>
        </p:nvSpPr>
        <p:spPr>
          <a:xfrm>
            <a:off x="5505672" y="3457480"/>
            <a:ext cx="290464" cy="369332"/>
          </a:xfrm>
          <a:prstGeom prst="rect">
            <a:avLst/>
          </a:prstGeom>
          <a:noFill/>
        </p:spPr>
        <p:txBody>
          <a:bodyPr wrap="none" rtlCol="0">
            <a:spAutoFit/>
          </a:bodyPr>
          <a:lstStyle/>
          <a:p>
            <a:r>
              <a:rPr kumimoji="1" lang="en-US" altLang="ja-JP" dirty="0" smtClean="0"/>
              <a:t>F</a:t>
            </a:r>
            <a:endParaRPr kumimoji="1" lang="ja-JP" altLang="en-US" dirty="0"/>
          </a:p>
        </p:txBody>
      </p:sp>
      <p:sp>
        <p:nvSpPr>
          <p:cNvPr id="51" name="フリーフォーム 50"/>
          <p:cNvSpPr/>
          <p:nvPr/>
        </p:nvSpPr>
        <p:spPr>
          <a:xfrm>
            <a:off x="2271562" y="5733256"/>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リーフォーム 51"/>
          <p:cNvSpPr/>
          <p:nvPr/>
        </p:nvSpPr>
        <p:spPr>
          <a:xfrm flipH="1" flipV="1">
            <a:off x="2271561" y="3826812"/>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リーフォーム 52"/>
          <p:cNvSpPr/>
          <p:nvPr/>
        </p:nvSpPr>
        <p:spPr>
          <a:xfrm flipH="1" flipV="1">
            <a:off x="4932040" y="3817520"/>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774288" y="6253433"/>
            <a:ext cx="1229760" cy="369332"/>
          </a:xfrm>
          <a:prstGeom prst="rect">
            <a:avLst/>
          </a:prstGeom>
          <a:noFill/>
        </p:spPr>
        <p:txBody>
          <a:bodyPr wrap="none" rtlCol="0">
            <a:spAutoFit/>
          </a:bodyPr>
          <a:lstStyle/>
          <a:p>
            <a:r>
              <a:rPr kumimoji="1" lang="en-US" altLang="ja-JP" dirty="0" smtClean="0"/>
              <a:t>next-round</a:t>
            </a:r>
            <a:endParaRPr kumimoji="1" lang="ja-JP" altLang="en-US" dirty="0"/>
          </a:p>
        </p:txBody>
      </p:sp>
      <p:sp>
        <p:nvSpPr>
          <p:cNvPr id="55" name="テキスト ボックス 54"/>
          <p:cNvSpPr txBox="1"/>
          <p:nvPr/>
        </p:nvSpPr>
        <p:spPr>
          <a:xfrm>
            <a:off x="4211960" y="1193934"/>
            <a:ext cx="1886541" cy="578882"/>
          </a:xfrm>
          <a:prstGeom prst="wedgeRoundRectCallout">
            <a:avLst>
              <a:gd name="adj1" fmla="val -66764"/>
              <a:gd name="adj2" fmla="val 57278"/>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weak keys.</a:t>
            </a:r>
            <a:endParaRPr kumimoji="1" lang="ja-JP" altLang="en-US" sz="2800" b="1" dirty="0">
              <a:solidFill>
                <a:srgbClr val="FF0000"/>
              </a:solidFill>
            </a:endParaRPr>
          </a:p>
        </p:txBody>
      </p:sp>
      <p:cxnSp>
        <p:nvCxnSpPr>
          <p:cNvPr id="28" name="直線矢印コネクタ 27"/>
          <p:cNvCxnSpPr/>
          <p:nvPr/>
        </p:nvCxnSpPr>
        <p:spPr>
          <a:xfrm>
            <a:off x="1691680" y="4725144"/>
            <a:ext cx="2538578" cy="2160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直線矢印コネクタ 30"/>
          <p:cNvCxnSpPr/>
          <p:nvPr/>
        </p:nvCxnSpPr>
        <p:spPr>
          <a:xfrm flipV="1">
            <a:off x="4644008" y="4365104"/>
            <a:ext cx="2016224" cy="5124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75781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Nonlinear invariant attack</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3"/>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4"/>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p:sp>
        <p:nvSpPr>
          <p:cNvPr id="37" name="円/楕円 36"/>
          <p:cNvSpPr/>
          <p:nvPr/>
        </p:nvSpPr>
        <p:spPr>
          <a:xfrm>
            <a:off x="755576"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1" name="円/楕円 40"/>
          <p:cNvSpPr/>
          <p:nvPr/>
        </p:nvSpPr>
        <p:spPr>
          <a:xfrm>
            <a:off x="3347864"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3" name="円/楕円 42"/>
          <p:cNvSpPr/>
          <p:nvPr/>
        </p:nvSpPr>
        <p:spPr>
          <a:xfrm>
            <a:off x="6012160"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2495516" y="3457480"/>
            <a:ext cx="924356" cy="369332"/>
          </a:xfrm>
          <a:prstGeom prst="rect">
            <a:avLst/>
          </a:prstGeom>
          <a:noFill/>
        </p:spPr>
        <p:txBody>
          <a:bodyPr wrap="none" rtlCol="0">
            <a:spAutoFit/>
          </a:bodyPr>
          <a:lstStyle/>
          <a:p>
            <a:r>
              <a:rPr kumimoji="1" lang="en-US" altLang="ja-JP" dirty="0" smtClean="0"/>
              <a:t>key-add</a:t>
            </a:r>
            <a:endParaRPr kumimoji="1" lang="ja-JP" altLang="en-US" dirty="0"/>
          </a:p>
        </p:txBody>
      </p:sp>
      <p:sp>
        <p:nvSpPr>
          <p:cNvPr id="48" name="テキスト ボックス 47"/>
          <p:cNvSpPr txBox="1"/>
          <p:nvPr/>
        </p:nvSpPr>
        <p:spPr>
          <a:xfrm>
            <a:off x="5505672" y="3457480"/>
            <a:ext cx="290464" cy="369332"/>
          </a:xfrm>
          <a:prstGeom prst="rect">
            <a:avLst/>
          </a:prstGeom>
          <a:noFill/>
        </p:spPr>
        <p:txBody>
          <a:bodyPr wrap="none" rtlCol="0">
            <a:spAutoFit/>
          </a:bodyPr>
          <a:lstStyle/>
          <a:p>
            <a:r>
              <a:rPr kumimoji="1" lang="en-US" altLang="ja-JP" dirty="0" smtClean="0"/>
              <a:t>F</a:t>
            </a:r>
            <a:endParaRPr kumimoji="1" lang="ja-JP" altLang="en-US" dirty="0"/>
          </a:p>
        </p:txBody>
      </p:sp>
      <p:sp>
        <p:nvSpPr>
          <p:cNvPr id="51" name="フリーフォーム 50"/>
          <p:cNvSpPr/>
          <p:nvPr/>
        </p:nvSpPr>
        <p:spPr>
          <a:xfrm>
            <a:off x="2271562" y="5733256"/>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リーフォーム 51"/>
          <p:cNvSpPr/>
          <p:nvPr/>
        </p:nvSpPr>
        <p:spPr>
          <a:xfrm flipH="1" flipV="1">
            <a:off x="2271561" y="3826812"/>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リーフォーム 52"/>
          <p:cNvSpPr/>
          <p:nvPr/>
        </p:nvSpPr>
        <p:spPr>
          <a:xfrm flipH="1" flipV="1">
            <a:off x="4932040" y="3817520"/>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774288" y="6253433"/>
            <a:ext cx="1229760" cy="369332"/>
          </a:xfrm>
          <a:prstGeom prst="rect">
            <a:avLst/>
          </a:prstGeom>
          <a:noFill/>
        </p:spPr>
        <p:txBody>
          <a:bodyPr wrap="none" rtlCol="0">
            <a:spAutoFit/>
          </a:bodyPr>
          <a:lstStyle/>
          <a:p>
            <a:r>
              <a:rPr kumimoji="1" lang="en-US" altLang="ja-JP" dirty="0" smtClean="0"/>
              <a:t>next-round</a:t>
            </a:r>
            <a:endParaRPr kumimoji="1" lang="ja-JP" altLang="en-US" dirty="0"/>
          </a:p>
        </p:txBody>
      </p:sp>
      <p:sp>
        <p:nvSpPr>
          <p:cNvPr id="4" name="フリーフォーム 3"/>
          <p:cNvSpPr/>
          <p:nvPr/>
        </p:nvSpPr>
        <p:spPr>
          <a:xfrm>
            <a:off x="1043608" y="3922330"/>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29" name="フリーフォーム 28"/>
          <p:cNvSpPr/>
          <p:nvPr/>
        </p:nvSpPr>
        <p:spPr>
          <a:xfrm>
            <a:off x="3654194" y="4074730"/>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0" name="フリーフォーム 29"/>
          <p:cNvSpPr/>
          <p:nvPr/>
        </p:nvSpPr>
        <p:spPr>
          <a:xfrm>
            <a:off x="6344142" y="4077072"/>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mc:AlternateContent xmlns:mc="http://schemas.openxmlformats.org/markup-compatibility/2006" xmlns:a14="http://schemas.microsoft.com/office/drawing/2010/main">
        <mc:Choice Requires="a14">
          <p:sp>
            <p:nvSpPr>
              <p:cNvPr id="5" name="正方形/長方形 4"/>
              <p:cNvSpPr/>
              <p:nvPr/>
            </p:nvSpPr>
            <p:spPr>
              <a:xfrm>
                <a:off x="1253225" y="4466709"/>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5" name="正方形/長方形 4"/>
              <p:cNvSpPr>
                <a:spLocks noRot="1" noChangeAspect="1" noMove="1" noResize="1" noEditPoints="1" noAdjustHandles="1" noChangeArrowheads="1" noChangeShapeType="1" noTextEdit="1"/>
              </p:cNvSpPr>
              <p:nvPr/>
            </p:nvSpPr>
            <p:spPr>
              <a:xfrm>
                <a:off x="1253225" y="4466709"/>
                <a:ext cx="732893" cy="369332"/>
              </a:xfrm>
              <a:prstGeom prst="rect">
                <a:avLst/>
              </a:prstGeom>
              <a:blipFill rotWithShape="1">
                <a:blip r:embed="rId5"/>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4" name="正方形/長方形 33"/>
              <p:cNvSpPr/>
              <p:nvPr/>
            </p:nvSpPr>
            <p:spPr>
              <a:xfrm>
                <a:off x="1102803" y="5301208"/>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34" name="正方形/長方形 33"/>
              <p:cNvSpPr>
                <a:spLocks noRot="1" noChangeAspect="1" noMove="1" noResize="1" noEditPoints="1" noAdjustHandles="1" noChangeArrowheads="1" noChangeShapeType="1" noTextEdit="1"/>
              </p:cNvSpPr>
              <p:nvPr/>
            </p:nvSpPr>
            <p:spPr>
              <a:xfrm>
                <a:off x="1102803" y="5301208"/>
                <a:ext cx="732893" cy="369332"/>
              </a:xfrm>
              <a:prstGeom prst="rect">
                <a:avLst/>
              </a:prstGeom>
              <a:blipFill rotWithShape="1">
                <a:blip r:embed="rId6"/>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5" name="正方形/長方形 34"/>
              <p:cNvSpPr/>
              <p:nvPr/>
            </p:nvSpPr>
            <p:spPr>
              <a:xfrm>
                <a:off x="3839107" y="4465987"/>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35" name="正方形/長方形 34"/>
              <p:cNvSpPr>
                <a:spLocks noRot="1" noChangeAspect="1" noMove="1" noResize="1" noEditPoints="1" noAdjustHandles="1" noChangeArrowheads="1" noChangeShapeType="1" noTextEdit="1"/>
              </p:cNvSpPr>
              <p:nvPr/>
            </p:nvSpPr>
            <p:spPr>
              <a:xfrm>
                <a:off x="3839107" y="4465987"/>
                <a:ext cx="732893" cy="369332"/>
              </a:xfrm>
              <a:prstGeom prst="rect">
                <a:avLst/>
              </a:prstGeom>
              <a:blipFill rotWithShape="1">
                <a:blip r:embed="rId7"/>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9" name="正方形/長方形 38"/>
              <p:cNvSpPr/>
              <p:nvPr/>
            </p:nvSpPr>
            <p:spPr>
              <a:xfrm>
                <a:off x="3688685" y="5300486"/>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39" name="正方形/長方形 38"/>
              <p:cNvSpPr>
                <a:spLocks noRot="1" noChangeAspect="1" noMove="1" noResize="1" noEditPoints="1" noAdjustHandles="1" noChangeArrowheads="1" noChangeShapeType="1" noTextEdit="1"/>
              </p:cNvSpPr>
              <p:nvPr/>
            </p:nvSpPr>
            <p:spPr>
              <a:xfrm>
                <a:off x="3688685" y="5300486"/>
                <a:ext cx="732893" cy="369332"/>
              </a:xfrm>
              <a:prstGeom prst="rect">
                <a:avLst/>
              </a:prstGeom>
              <a:blipFill rotWithShape="1">
                <a:blip r:embed="rId8"/>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正方形/長方形 39"/>
              <p:cNvSpPr/>
              <p:nvPr/>
            </p:nvSpPr>
            <p:spPr>
              <a:xfrm>
                <a:off x="6503403" y="4465987"/>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40" name="正方形/長方形 39"/>
              <p:cNvSpPr>
                <a:spLocks noRot="1" noChangeAspect="1" noMove="1" noResize="1" noEditPoints="1" noAdjustHandles="1" noChangeArrowheads="1" noChangeShapeType="1" noTextEdit="1"/>
              </p:cNvSpPr>
              <p:nvPr/>
            </p:nvSpPr>
            <p:spPr>
              <a:xfrm>
                <a:off x="6503403" y="4465987"/>
                <a:ext cx="732893" cy="369332"/>
              </a:xfrm>
              <a:prstGeom prst="rect">
                <a:avLst/>
              </a:prstGeom>
              <a:blipFill rotWithShape="1">
                <a:blip r:embed="rId9"/>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正方形/長方形 44"/>
              <p:cNvSpPr/>
              <p:nvPr/>
            </p:nvSpPr>
            <p:spPr>
              <a:xfrm>
                <a:off x="6352981" y="5300486"/>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45" name="正方形/長方形 44"/>
              <p:cNvSpPr>
                <a:spLocks noRot="1" noChangeAspect="1" noMove="1" noResize="1" noEditPoints="1" noAdjustHandles="1" noChangeArrowheads="1" noChangeShapeType="1" noTextEdit="1"/>
              </p:cNvSpPr>
              <p:nvPr/>
            </p:nvSpPr>
            <p:spPr>
              <a:xfrm>
                <a:off x="6352981" y="5300486"/>
                <a:ext cx="732893" cy="369332"/>
              </a:xfrm>
              <a:prstGeom prst="rect">
                <a:avLst/>
              </a:prstGeom>
              <a:blipFill rotWithShape="1">
                <a:blip r:embed="rId10"/>
                <a:stretch>
                  <a:fillRect b="-6667"/>
                </a:stretch>
              </a:blipFill>
            </p:spPr>
            <p:txBody>
              <a:bodyPr/>
              <a:lstStyle/>
              <a:p>
                <a:r>
                  <a:rPr lang="ja-JP" altLang="en-US">
                    <a:noFill/>
                  </a:rPr>
                  <a:t> </a:t>
                </a:r>
              </a:p>
            </p:txBody>
          </p:sp>
        </mc:Fallback>
      </mc:AlternateContent>
      <p:sp>
        <p:nvSpPr>
          <p:cNvPr id="46" name="テキスト ボックス 45"/>
          <p:cNvSpPr txBox="1"/>
          <p:nvPr/>
        </p:nvSpPr>
        <p:spPr>
          <a:xfrm>
            <a:off x="4211960" y="1193934"/>
            <a:ext cx="1886541" cy="578882"/>
          </a:xfrm>
          <a:prstGeom prst="wedgeRoundRectCallout">
            <a:avLst>
              <a:gd name="adj1" fmla="val -66764"/>
              <a:gd name="adj2" fmla="val 57278"/>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weak keys.</a:t>
            </a:r>
            <a:endParaRPr kumimoji="1" lang="ja-JP" altLang="en-US" sz="2800" b="1" dirty="0">
              <a:solidFill>
                <a:srgbClr val="FF0000"/>
              </a:solidFill>
            </a:endParaRPr>
          </a:p>
        </p:txBody>
      </p:sp>
      <p:cxnSp>
        <p:nvCxnSpPr>
          <p:cNvPr id="6" name="直線矢印コネクタ 5"/>
          <p:cNvCxnSpPr/>
          <p:nvPr/>
        </p:nvCxnSpPr>
        <p:spPr>
          <a:xfrm>
            <a:off x="1986118" y="4465987"/>
            <a:ext cx="1970208" cy="40853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a:off x="4627406" y="4515514"/>
            <a:ext cx="1875997" cy="3176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29694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 don’t need to choose plaintexts</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4"/>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5"/>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lang="en-US" altLang="ja-JP" sz="2400" dirty="0"/>
              <a:t>Key-alternating structure.</a:t>
            </a:r>
            <a:endParaRPr lang="ja-JP" altLang="en-US" sz="2400" dirty="0"/>
          </a:p>
        </p:txBody>
      </p:sp>
      <p:sp>
        <p:nvSpPr>
          <p:cNvPr id="37" name="円/楕円 36"/>
          <p:cNvSpPr/>
          <p:nvPr/>
        </p:nvSpPr>
        <p:spPr>
          <a:xfrm>
            <a:off x="755576"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1" name="円/楕円 40"/>
          <p:cNvSpPr/>
          <p:nvPr/>
        </p:nvSpPr>
        <p:spPr>
          <a:xfrm>
            <a:off x="3347864" y="3717032"/>
            <a:ext cx="1872208" cy="2232248"/>
          </a:xfrm>
          <a:prstGeom prst="ellipse">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3" name="円/楕円 42"/>
          <p:cNvSpPr/>
          <p:nvPr/>
        </p:nvSpPr>
        <p:spPr>
          <a:xfrm>
            <a:off x="6012160" y="3717032"/>
            <a:ext cx="1872208" cy="223224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7" name="テキスト ボックス 46"/>
          <p:cNvSpPr txBox="1"/>
          <p:nvPr/>
        </p:nvSpPr>
        <p:spPr>
          <a:xfrm>
            <a:off x="2495516" y="3457480"/>
            <a:ext cx="924356" cy="369332"/>
          </a:xfrm>
          <a:prstGeom prst="rect">
            <a:avLst/>
          </a:prstGeom>
          <a:noFill/>
        </p:spPr>
        <p:txBody>
          <a:bodyPr wrap="none" rtlCol="0">
            <a:spAutoFit/>
          </a:bodyPr>
          <a:lstStyle/>
          <a:p>
            <a:r>
              <a:rPr kumimoji="1" lang="en-US" altLang="ja-JP" dirty="0" smtClean="0"/>
              <a:t>key-add</a:t>
            </a:r>
            <a:endParaRPr kumimoji="1" lang="ja-JP" altLang="en-US" dirty="0"/>
          </a:p>
        </p:txBody>
      </p:sp>
      <p:sp>
        <p:nvSpPr>
          <p:cNvPr id="48" name="テキスト ボックス 47"/>
          <p:cNvSpPr txBox="1"/>
          <p:nvPr/>
        </p:nvSpPr>
        <p:spPr>
          <a:xfrm>
            <a:off x="5505672" y="3457480"/>
            <a:ext cx="290464" cy="369332"/>
          </a:xfrm>
          <a:prstGeom prst="rect">
            <a:avLst/>
          </a:prstGeom>
          <a:noFill/>
        </p:spPr>
        <p:txBody>
          <a:bodyPr wrap="none" rtlCol="0">
            <a:spAutoFit/>
          </a:bodyPr>
          <a:lstStyle/>
          <a:p>
            <a:r>
              <a:rPr kumimoji="1" lang="en-US" altLang="ja-JP" dirty="0" smtClean="0"/>
              <a:t>F</a:t>
            </a:r>
            <a:endParaRPr kumimoji="1" lang="ja-JP" altLang="en-US" dirty="0"/>
          </a:p>
        </p:txBody>
      </p:sp>
      <p:sp>
        <p:nvSpPr>
          <p:cNvPr id="51" name="フリーフォーム 50"/>
          <p:cNvSpPr/>
          <p:nvPr/>
        </p:nvSpPr>
        <p:spPr>
          <a:xfrm>
            <a:off x="2271562" y="5733256"/>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リーフォーム 51"/>
          <p:cNvSpPr/>
          <p:nvPr/>
        </p:nvSpPr>
        <p:spPr>
          <a:xfrm flipH="1" flipV="1">
            <a:off x="2271561" y="3826812"/>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リーフォーム 52"/>
          <p:cNvSpPr/>
          <p:nvPr/>
        </p:nvSpPr>
        <p:spPr>
          <a:xfrm flipH="1" flipV="1">
            <a:off x="4932040" y="3817520"/>
            <a:ext cx="1416915" cy="25026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57150">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3774288" y="6253433"/>
            <a:ext cx="1229760" cy="369332"/>
          </a:xfrm>
          <a:prstGeom prst="rect">
            <a:avLst/>
          </a:prstGeom>
          <a:noFill/>
        </p:spPr>
        <p:txBody>
          <a:bodyPr wrap="none" rtlCol="0">
            <a:spAutoFit/>
          </a:bodyPr>
          <a:lstStyle/>
          <a:p>
            <a:r>
              <a:rPr kumimoji="1" lang="en-US" altLang="ja-JP" dirty="0" smtClean="0"/>
              <a:t>next-round</a:t>
            </a:r>
            <a:endParaRPr kumimoji="1" lang="ja-JP" altLang="en-US" dirty="0"/>
          </a:p>
        </p:txBody>
      </p:sp>
      <p:sp>
        <p:nvSpPr>
          <p:cNvPr id="4" name="フリーフォーム 3"/>
          <p:cNvSpPr/>
          <p:nvPr/>
        </p:nvSpPr>
        <p:spPr>
          <a:xfrm>
            <a:off x="1043608" y="3922330"/>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29" name="フリーフォーム 28"/>
          <p:cNvSpPr/>
          <p:nvPr/>
        </p:nvSpPr>
        <p:spPr>
          <a:xfrm>
            <a:off x="3654194" y="4074730"/>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0" name="フリーフォーム 29"/>
          <p:cNvSpPr/>
          <p:nvPr/>
        </p:nvSpPr>
        <p:spPr>
          <a:xfrm>
            <a:off x="6344142" y="4077072"/>
            <a:ext cx="1152128" cy="1594902"/>
          </a:xfrm>
          <a:custGeom>
            <a:avLst/>
            <a:gdLst>
              <a:gd name="connsiteX0" fmla="*/ 102312 w 1435844"/>
              <a:gd name="connsiteY0" fmla="*/ 490913 h 1987653"/>
              <a:gd name="connsiteX1" fmla="*/ 1007087 w 1435844"/>
              <a:gd name="connsiteY1" fmla="*/ 25 h 1987653"/>
              <a:gd name="connsiteX2" fmla="*/ 1430598 w 1435844"/>
              <a:gd name="connsiteY2" fmla="*/ 510164 h 1987653"/>
              <a:gd name="connsiteX3" fmla="*/ 1238093 w 1435844"/>
              <a:gd name="connsiteY3" fmla="*/ 1126181 h 1987653"/>
              <a:gd name="connsiteX4" fmla="*/ 1151466 w 1435844"/>
              <a:gd name="connsiteY4" fmla="*/ 1982829 h 1987653"/>
              <a:gd name="connsiteX5" fmla="*/ 843457 w 1435844"/>
              <a:gd name="connsiteY5" fmla="*/ 1472690 h 1987653"/>
              <a:gd name="connsiteX6" fmla="*/ 314068 w 1435844"/>
              <a:gd name="connsiteY6" fmla="*/ 1443814 h 1987653"/>
              <a:gd name="connsiteX7" fmla="*/ 44560 w 1435844"/>
              <a:gd name="connsiteY7" fmla="*/ 1155056 h 1987653"/>
              <a:gd name="connsiteX8" fmla="*/ 102312 w 1435844"/>
              <a:gd name="connsiteY8" fmla="*/ 490913 h 1987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35844" h="1987653">
                <a:moveTo>
                  <a:pt x="102312" y="490913"/>
                </a:moveTo>
                <a:cubicBezTo>
                  <a:pt x="262733" y="298408"/>
                  <a:pt x="785706" y="-3183"/>
                  <a:pt x="1007087" y="25"/>
                </a:cubicBezTo>
                <a:cubicBezTo>
                  <a:pt x="1228468" y="3233"/>
                  <a:pt x="1392097" y="322472"/>
                  <a:pt x="1430598" y="510164"/>
                </a:cubicBezTo>
                <a:cubicBezTo>
                  <a:pt x="1469099" y="697856"/>
                  <a:pt x="1284615" y="880737"/>
                  <a:pt x="1238093" y="1126181"/>
                </a:cubicBezTo>
                <a:cubicBezTo>
                  <a:pt x="1191571" y="1371625"/>
                  <a:pt x="1217239" y="1925078"/>
                  <a:pt x="1151466" y="1982829"/>
                </a:cubicBezTo>
                <a:cubicBezTo>
                  <a:pt x="1085693" y="2040581"/>
                  <a:pt x="983023" y="1562526"/>
                  <a:pt x="843457" y="1472690"/>
                </a:cubicBezTo>
                <a:cubicBezTo>
                  <a:pt x="703891" y="1382854"/>
                  <a:pt x="447217" y="1496753"/>
                  <a:pt x="314068" y="1443814"/>
                </a:cubicBezTo>
                <a:cubicBezTo>
                  <a:pt x="180919" y="1390875"/>
                  <a:pt x="79853" y="1313873"/>
                  <a:pt x="44560" y="1155056"/>
                </a:cubicBezTo>
                <a:cubicBezTo>
                  <a:pt x="9267" y="996239"/>
                  <a:pt x="-58109" y="683418"/>
                  <a:pt x="102312" y="490913"/>
                </a:cubicBezTo>
                <a:close/>
              </a:path>
            </a:pathLst>
          </a:custGeom>
          <a:solidFill>
            <a:schemeClr val="accent6">
              <a:lumMod val="60000"/>
              <a:lumOff val="40000"/>
            </a:schemeClr>
          </a:solidFill>
          <a:ln w="28575">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mc:AlternateContent xmlns:mc="http://schemas.openxmlformats.org/markup-compatibility/2006" xmlns:a14="http://schemas.microsoft.com/office/drawing/2010/main">
        <mc:Choice Requires="a14">
          <p:sp>
            <p:nvSpPr>
              <p:cNvPr id="5" name="正方形/長方形 4"/>
              <p:cNvSpPr/>
              <p:nvPr/>
            </p:nvSpPr>
            <p:spPr>
              <a:xfrm>
                <a:off x="1253225" y="4466709"/>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5" name="正方形/長方形 4"/>
              <p:cNvSpPr>
                <a:spLocks noRot="1" noChangeAspect="1" noMove="1" noResize="1" noEditPoints="1" noAdjustHandles="1" noChangeArrowheads="1" noChangeShapeType="1" noTextEdit="1"/>
              </p:cNvSpPr>
              <p:nvPr/>
            </p:nvSpPr>
            <p:spPr>
              <a:xfrm>
                <a:off x="1253225" y="4466709"/>
                <a:ext cx="732893" cy="369332"/>
              </a:xfrm>
              <a:prstGeom prst="rect">
                <a:avLst/>
              </a:prstGeom>
              <a:blipFill rotWithShape="1">
                <a:blip r:embed="rId6"/>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4" name="正方形/長方形 33"/>
              <p:cNvSpPr/>
              <p:nvPr/>
            </p:nvSpPr>
            <p:spPr>
              <a:xfrm>
                <a:off x="1102803" y="5301208"/>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34" name="正方形/長方形 33"/>
              <p:cNvSpPr>
                <a:spLocks noRot="1" noChangeAspect="1" noMove="1" noResize="1" noEditPoints="1" noAdjustHandles="1" noChangeArrowheads="1" noChangeShapeType="1" noTextEdit="1"/>
              </p:cNvSpPr>
              <p:nvPr/>
            </p:nvSpPr>
            <p:spPr>
              <a:xfrm>
                <a:off x="1102803" y="5301208"/>
                <a:ext cx="732893" cy="369332"/>
              </a:xfrm>
              <a:prstGeom prst="rect">
                <a:avLst/>
              </a:prstGeom>
              <a:blipFill rotWithShape="1">
                <a:blip r:embed="rId7"/>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5" name="正方形/長方形 34"/>
              <p:cNvSpPr/>
              <p:nvPr/>
            </p:nvSpPr>
            <p:spPr>
              <a:xfrm>
                <a:off x="3839107" y="4465987"/>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35" name="正方形/長方形 34"/>
              <p:cNvSpPr>
                <a:spLocks noRot="1" noChangeAspect="1" noMove="1" noResize="1" noEditPoints="1" noAdjustHandles="1" noChangeArrowheads="1" noChangeShapeType="1" noTextEdit="1"/>
              </p:cNvSpPr>
              <p:nvPr/>
            </p:nvSpPr>
            <p:spPr>
              <a:xfrm>
                <a:off x="3839107" y="4465987"/>
                <a:ext cx="732893" cy="369332"/>
              </a:xfrm>
              <a:prstGeom prst="rect">
                <a:avLst/>
              </a:prstGeom>
              <a:blipFill rotWithShape="1">
                <a:blip r:embed="rId8"/>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9" name="正方形/長方形 38"/>
              <p:cNvSpPr/>
              <p:nvPr/>
            </p:nvSpPr>
            <p:spPr>
              <a:xfrm>
                <a:off x="3688685" y="5300486"/>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39" name="正方形/長方形 38"/>
              <p:cNvSpPr>
                <a:spLocks noRot="1" noChangeAspect="1" noMove="1" noResize="1" noEditPoints="1" noAdjustHandles="1" noChangeArrowheads="1" noChangeShapeType="1" noTextEdit="1"/>
              </p:cNvSpPr>
              <p:nvPr/>
            </p:nvSpPr>
            <p:spPr>
              <a:xfrm>
                <a:off x="3688685" y="5300486"/>
                <a:ext cx="732893" cy="369332"/>
              </a:xfrm>
              <a:prstGeom prst="rect">
                <a:avLst/>
              </a:prstGeom>
              <a:blipFill rotWithShape="1">
                <a:blip r:embed="rId9"/>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正方形/長方形 39"/>
              <p:cNvSpPr/>
              <p:nvPr/>
            </p:nvSpPr>
            <p:spPr>
              <a:xfrm>
                <a:off x="6503403" y="4465987"/>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0</m:t>
                      </m:r>
                    </m:oMath>
                  </m:oMathPara>
                </a14:m>
                <a:endParaRPr lang="ja-JP" altLang="en-US" dirty="0"/>
              </a:p>
            </p:txBody>
          </p:sp>
        </mc:Choice>
        <mc:Fallback xmlns="">
          <p:sp>
            <p:nvSpPr>
              <p:cNvPr id="40" name="正方形/長方形 39"/>
              <p:cNvSpPr>
                <a:spLocks noRot="1" noChangeAspect="1" noMove="1" noResize="1" noEditPoints="1" noAdjustHandles="1" noChangeArrowheads="1" noChangeShapeType="1" noTextEdit="1"/>
              </p:cNvSpPr>
              <p:nvPr/>
            </p:nvSpPr>
            <p:spPr>
              <a:xfrm>
                <a:off x="6503403" y="4465987"/>
                <a:ext cx="732893" cy="369332"/>
              </a:xfrm>
              <a:prstGeom prst="rect">
                <a:avLst/>
              </a:prstGeom>
              <a:blipFill rotWithShape="1">
                <a:blip r:embed="rId10"/>
                <a:stretch>
                  <a:fillRect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正方形/長方形 44"/>
              <p:cNvSpPr/>
              <p:nvPr/>
            </p:nvSpPr>
            <p:spPr>
              <a:xfrm>
                <a:off x="6352981" y="5300486"/>
                <a:ext cx="732893"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r>
                        <a:rPr lang="en-US" altLang="ja-JP" i="1" dirty="0">
                          <a:latin typeface="Cambria Math"/>
                          <a:sym typeface="Wingdings" panose="05000000000000000000" pitchFamily="2" charset="2"/>
                        </a:rPr>
                        <m:t></m:t>
                      </m:r>
                      <m:r>
                        <a:rPr lang="en-US" altLang="ja-JP" b="0" i="1" dirty="0" smtClean="0">
                          <a:latin typeface="Cambria Math"/>
                          <a:sym typeface="Wingdings" panose="05000000000000000000" pitchFamily="2" charset="2"/>
                        </a:rPr>
                        <m:t>1</m:t>
                      </m:r>
                    </m:oMath>
                  </m:oMathPara>
                </a14:m>
                <a:endParaRPr lang="ja-JP" altLang="en-US" dirty="0"/>
              </a:p>
            </p:txBody>
          </p:sp>
        </mc:Choice>
        <mc:Fallback xmlns="">
          <p:sp>
            <p:nvSpPr>
              <p:cNvPr id="45" name="正方形/長方形 44"/>
              <p:cNvSpPr>
                <a:spLocks noRot="1" noChangeAspect="1" noMove="1" noResize="1" noEditPoints="1" noAdjustHandles="1" noChangeArrowheads="1" noChangeShapeType="1" noTextEdit="1"/>
              </p:cNvSpPr>
              <p:nvPr/>
            </p:nvSpPr>
            <p:spPr>
              <a:xfrm>
                <a:off x="6352981" y="5300486"/>
                <a:ext cx="732893" cy="369332"/>
              </a:xfrm>
              <a:prstGeom prst="rect">
                <a:avLst/>
              </a:prstGeom>
              <a:blipFill rotWithShape="1">
                <a:blip r:embed="rId11"/>
                <a:stretch>
                  <a:fillRect b="-6667"/>
                </a:stretch>
              </a:blipFill>
            </p:spPr>
            <p:txBody>
              <a:bodyPr/>
              <a:lstStyle/>
              <a:p>
                <a:r>
                  <a:rPr lang="ja-JP" altLang="en-US">
                    <a:noFill/>
                  </a:rPr>
                  <a:t> </a:t>
                </a:r>
              </a:p>
            </p:txBody>
          </p:sp>
        </mc:Fallback>
      </mc:AlternateContent>
      <p:sp>
        <p:nvSpPr>
          <p:cNvPr id="46" name="テキスト ボックス 45"/>
          <p:cNvSpPr txBox="1"/>
          <p:nvPr/>
        </p:nvSpPr>
        <p:spPr>
          <a:xfrm>
            <a:off x="4211960" y="1193934"/>
            <a:ext cx="1886541" cy="578882"/>
          </a:xfrm>
          <a:prstGeom prst="wedgeRoundRectCallout">
            <a:avLst>
              <a:gd name="adj1" fmla="val -66764"/>
              <a:gd name="adj2" fmla="val 57278"/>
              <a:gd name="adj3" fmla="val 1666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800" b="1" i="0" dirty="0" smtClean="0">
                <a:solidFill>
                  <a:srgbClr val="FF0000"/>
                </a:solidFill>
                <a:latin typeface="+mj-lt"/>
              </a:rPr>
              <a:t>weak keys.</a:t>
            </a:r>
            <a:endParaRPr kumimoji="1" lang="ja-JP" altLang="en-US" sz="2800" b="1" dirty="0">
              <a:solidFill>
                <a:srgbClr val="FF0000"/>
              </a:solidFill>
            </a:endParaRPr>
          </a:p>
        </p:txBody>
      </p:sp>
      <p:cxnSp>
        <p:nvCxnSpPr>
          <p:cNvPr id="6" name="直線矢印コネクタ 5"/>
          <p:cNvCxnSpPr/>
          <p:nvPr/>
        </p:nvCxnSpPr>
        <p:spPr>
          <a:xfrm>
            <a:off x="1986118" y="4465987"/>
            <a:ext cx="1970208" cy="40853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a:off x="4627406" y="4515514"/>
            <a:ext cx="1544969" cy="15474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30080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Distinguishing attacks</a:t>
            </a:r>
            <a:endParaRPr kumimoji="1" lang="ja-JP" altLang="en-US" dirty="0"/>
          </a:p>
        </p:txBody>
      </p:sp>
      <p:cxnSp>
        <p:nvCxnSpPr>
          <p:cNvPr id="3" name="直線矢印コネクタ 2"/>
          <p:cNvCxnSpPr/>
          <p:nvPr/>
        </p:nvCxnSpPr>
        <p:spPr>
          <a:xfrm>
            <a:off x="3213476" y="261036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 name="直線矢印コネクタ 5"/>
          <p:cNvCxnSpPr/>
          <p:nvPr/>
        </p:nvCxnSpPr>
        <p:spPr>
          <a:xfrm>
            <a:off x="5480154" y="261343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1" name="正方形/長方形 10"/>
              <p:cNvSpPr/>
              <p:nvPr/>
            </p:nvSpPr>
            <p:spPr>
              <a:xfrm>
                <a:off x="3757142" y="2027992"/>
                <a:ext cx="1616574" cy="874177"/>
              </a:xfrm>
              <a:prstGeom prst="rect">
                <a:avLst/>
              </a:prstGeom>
            </p:spPr>
            <p:style>
              <a:lnRef idx="2">
                <a:schemeClr val="dk1"/>
              </a:lnRef>
              <a:fillRef idx="1">
                <a:schemeClr val="lt1"/>
              </a:fillRef>
              <a:effectRef idx="0">
                <a:schemeClr val="dk1"/>
              </a:effectRef>
              <a:fontRef idx="minor">
                <a:schemeClr val="dk1"/>
              </a:fontRef>
            </p:style>
            <p:txBody>
              <a:bodyPr rtlCol="0" anchor="b"/>
              <a:lstStyle/>
              <a:p>
                <a:pPr algn="ctr"/>
                <a14:m>
                  <m:oMathPara xmlns:m="http://schemas.openxmlformats.org/officeDocument/2006/math">
                    <m:oMathParaPr>
                      <m:jc m:val="centerGroup"/>
                    </m:oMathParaPr>
                    <m:oMath xmlns:m="http://schemas.openxmlformats.org/officeDocument/2006/math">
                      <m:sSub>
                        <m:sSubPr>
                          <m:ctrlPr>
                            <a:rPr kumimoji="1" lang="en-US" altLang="ja-JP" sz="2800" b="0" i="1" dirty="0" smtClean="0">
                              <a:latin typeface="Cambria Math"/>
                            </a:rPr>
                          </m:ctrlPr>
                        </m:sSubPr>
                        <m:e>
                          <m:r>
                            <m:rPr>
                              <m:sty m:val="p"/>
                            </m:rPr>
                            <a:rPr kumimoji="1" lang="en-US" altLang="ja-JP" sz="2800" i="0" dirty="0" smtClean="0">
                              <a:latin typeface="Cambria Math"/>
                            </a:rPr>
                            <m:t>E</m:t>
                          </m:r>
                        </m:e>
                        <m:sub>
                          <m:r>
                            <m:rPr>
                              <m:sty m:val="p"/>
                            </m:rPr>
                            <a:rPr kumimoji="1" lang="en-US" altLang="ja-JP" sz="2800" b="0" i="0" dirty="0" smtClean="0">
                              <a:latin typeface="Cambria Math"/>
                            </a:rPr>
                            <m:t>k</m:t>
                          </m:r>
                        </m:sub>
                      </m:sSub>
                    </m:oMath>
                  </m:oMathPara>
                </a14:m>
                <a:endParaRPr kumimoji="1" lang="ja-JP" altLang="en-US" sz="2800" dirty="0"/>
              </a:p>
            </p:txBody>
          </p:sp>
        </mc:Choice>
        <mc:Fallback xmlns="">
          <p:sp>
            <p:nvSpPr>
              <p:cNvPr id="11" name="正方形/長方形 10"/>
              <p:cNvSpPr>
                <a:spLocks noRot="1" noChangeAspect="1" noMove="1" noResize="1" noEditPoints="1" noAdjustHandles="1" noChangeArrowheads="1" noChangeShapeType="1" noTextEdit="1"/>
              </p:cNvSpPr>
              <p:nvPr/>
            </p:nvSpPr>
            <p:spPr>
              <a:xfrm>
                <a:off x="3757142" y="2027992"/>
                <a:ext cx="1616574" cy="874177"/>
              </a:xfrm>
              <a:prstGeom prst="rect">
                <a:avLst/>
              </a:prstGeom>
              <a:blipFill rotWithShape="1">
                <a:blip r:embed="rId2"/>
                <a:stretch>
                  <a:fillRect/>
                </a:stretch>
              </a:blipFill>
            </p:spPr>
            <p:txBody>
              <a:bodyPr/>
              <a:lstStyle/>
              <a:p>
                <a:r>
                  <a:rPr lang="ja-JP" altLang="en-US">
                    <a:noFill/>
                  </a:rPr>
                  <a:t> </a:t>
                </a:r>
              </a:p>
            </p:txBody>
          </p:sp>
        </mc:Fallback>
      </mc:AlternateContent>
      <p:cxnSp>
        <p:nvCxnSpPr>
          <p:cNvPr id="12" name="直線矢印コネクタ 11"/>
          <p:cNvCxnSpPr/>
          <p:nvPr/>
        </p:nvCxnSpPr>
        <p:spPr>
          <a:xfrm rot="5400000">
            <a:off x="4380974" y="177596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テキスト ボックス 12"/>
              <p:cNvSpPr txBox="1"/>
              <p:nvPr/>
            </p:nvSpPr>
            <p:spPr>
              <a:xfrm>
                <a:off x="4294687" y="1052736"/>
                <a:ext cx="530915"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3600" b="0" i="0" dirty="0" smtClean="0">
                          <a:latin typeface="Cambria Math"/>
                        </a:rPr>
                        <m:t>k</m:t>
                      </m:r>
                    </m:oMath>
                  </m:oMathPara>
                </a14:m>
                <a:endParaRPr kumimoji="1" lang="ja-JP" altLang="en-US" sz="36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4294687" y="1052736"/>
                <a:ext cx="530915" cy="646331"/>
              </a:xfrm>
              <a:prstGeom prst="rect">
                <a:avLst/>
              </a:prstGeom>
              <a:blipFill rotWithShape="1">
                <a:blip r:embed="rId3"/>
                <a:stretch>
                  <a:fillRect/>
                </a:stretch>
              </a:blipFill>
            </p:spPr>
            <p:txBody>
              <a:bodyPr/>
              <a:lstStyle/>
              <a:p>
                <a:r>
                  <a:rPr lang="ja-JP" altLang="en-US">
                    <a:noFill/>
                  </a:rPr>
                  <a:t> </a:t>
                </a:r>
              </a:p>
            </p:txBody>
          </p:sp>
        </mc:Fallback>
      </mc:AlternateContent>
      <p:sp>
        <p:nvSpPr>
          <p:cNvPr id="14" name="二等辺三角形 13"/>
          <p:cNvSpPr/>
          <p:nvPr/>
        </p:nvSpPr>
        <p:spPr>
          <a:xfrm flipV="1">
            <a:off x="4393527" y="2027992"/>
            <a:ext cx="334933" cy="288735"/>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mc:AlternateContent xmlns:mc="http://schemas.openxmlformats.org/markup-compatibility/2006">
        <mc:Choice xmlns:a14="http://schemas.microsoft.com/office/drawing/2010/main" Requires="a14">
          <p:sp>
            <p:nvSpPr>
              <p:cNvPr id="16" name="コンテンツ プレースホルダー 2"/>
              <p:cNvSpPr txBox="1">
                <a:spLocks/>
              </p:cNvSpPr>
              <p:nvPr/>
            </p:nvSpPr>
            <p:spPr>
              <a:xfrm>
                <a:off x="467544" y="3212976"/>
                <a:ext cx="8229600" cy="3024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dirty="0" smtClean="0"/>
                  <a:t>Assume </a:t>
                </a:r>
                <a14:m>
                  <m:oMath xmlns:m="http://schemas.openxmlformats.org/officeDocument/2006/math">
                    <m:sSub>
                      <m:sSubPr>
                        <m:ctrlPr>
                          <a:rPr lang="en-US" altLang="ja-JP" b="0" i="1" dirty="0" smtClean="0">
                            <a:latin typeface="Cambria Math"/>
                          </a:rPr>
                        </m:ctrlPr>
                      </m:sSubPr>
                      <m:e>
                        <m:r>
                          <m:rPr>
                            <m:sty m:val="p"/>
                          </m:rPr>
                          <a:rPr lang="en-US" altLang="ja-JP" i="0" dirty="0" smtClean="0">
                            <a:latin typeface="Cambria Math"/>
                          </a:rPr>
                          <m:t>E</m:t>
                        </m:r>
                      </m:e>
                      <m:sub>
                        <m:r>
                          <m:rPr>
                            <m:sty m:val="p"/>
                          </m:rPr>
                          <a:rPr lang="en-US" altLang="ja-JP" b="0" i="0" dirty="0" smtClean="0">
                            <a:latin typeface="Cambria Math"/>
                          </a:rPr>
                          <m:t>k</m:t>
                        </m:r>
                      </m:sub>
                    </m:sSub>
                  </m:oMath>
                </a14:m>
                <a:r>
                  <a:rPr lang="en-US" altLang="ja-JP" dirty="0" smtClean="0"/>
                  <a:t> has nonlinear invariant </a:t>
                </a:r>
                <a14:m>
                  <m:oMath xmlns:m="http://schemas.openxmlformats.org/officeDocument/2006/math">
                    <m:r>
                      <a:rPr lang="en-US" altLang="ja-JP" b="0" i="1" dirty="0" smtClean="0">
                        <a:latin typeface="Cambria Math"/>
                      </a:rPr>
                      <m:t>𝑔</m:t>
                    </m:r>
                  </m:oMath>
                </a14:m>
                <a:r>
                  <a:rPr lang="en-US" altLang="ja-JP" dirty="0" smtClean="0"/>
                  <a:t>.</a:t>
                </a:r>
              </a:p>
              <a:p>
                <a:pPr marL="514350" indent="-514350">
                  <a:buFont typeface="+mj-lt"/>
                  <a:buAutoNum type="arabicPeriod"/>
                </a:pPr>
                <a:r>
                  <a:rPr lang="en-US" altLang="ja-JP" dirty="0" smtClean="0"/>
                  <a:t>Collect </a:t>
                </a:r>
                <a14:m>
                  <m:oMath xmlns:m="http://schemas.openxmlformats.org/officeDocument/2006/math">
                    <m:r>
                      <a:rPr lang="en-US" altLang="ja-JP" i="1" dirty="0" smtClean="0">
                        <a:latin typeface="Cambria Math"/>
                      </a:rPr>
                      <m:t>𝑘</m:t>
                    </m:r>
                  </m:oMath>
                </a14:m>
                <a:r>
                  <a:rPr lang="en-US" altLang="ja-JP" dirty="0" smtClean="0"/>
                  <a:t> known plaintexts </a:t>
                </a:r>
                <a14:m>
                  <m:oMath xmlns:m="http://schemas.openxmlformats.org/officeDocument/2006/math">
                    <m:r>
                      <a:rPr lang="en-US" altLang="ja-JP" i="0" dirty="0" smtClean="0">
                        <a:latin typeface="Cambria Math"/>
                      </a:rPr>
                      <m:t>(</m:t>
                    </m:r>
                    <m:sSub>
                      <m:sSubPr>
                        <m:ctrlPr>
                          <a:rPr lang="en-US" altLang="ja-JP" b="0" i="1" dirty="0" smtClean="0">
                            <a:latin typeface="Cambria Math"/>
                          </a:rPr>
                        </m:ctrlPr>
                      </m:sSubPr>
                      <m:e>
                        <m:r>
                          <m:rPr>
                            <m:sty m:val="p"/>
                          </m:rPr>
                          <a:rPr lang="en-US" altLang="ja-JP" i="0" dirty="0" err="1" smtClean="0">
                            <a:latin typeface="Cambria Math"/>
                          </a:rPr>
                          <m:t>P</m:t>
                        </m:r>
                      </m:e>
                      <m:sub>
                        <m:r>
                          <m:rPr>
                            <m:sty m:val="p"/>
                          </m:rPr>
                          <a:rPr lang="en-US" altLang="ja-JP" i="0" dirty="0" err="1" smtClean="0">
                            <a:latin typeface="Cambria Math"/>
                          </a:rPr>
                          <m:t>j</m:t>
                        </m:r>
                      </m:sub>
                    </m:sSub>
                    <m:r>
                      <a:rPr lang="en-US" altLang="ja-JP" i="0" dirty="0" err="1" smtClean="0">
                        <a:latin typeface="Cambria Math"/>
                      </a:rPr>
                      <m:t>,</m:t>
                    </m:r>
                    <m:sSub>
                      <m:sSubPr>
                        <m:ctrlPr>
                          <a:rPr lang="en-US" altLang="ja-JP" b="0" i="1" dirty="0" smtClean="0">
                            <a:latin typeface="Cambria Math"/>
                          </a:rPr>
                        </m:ctrlPr>
                      </m:sSubPr>
                      <m:e>
                        <m:r>
                          <m:rPr>
                            <m:sty m:val="p"/>
                          </m:rPr>
                          <a:rPr lang="en-US" altLang="ja-JP" i="0" dirty="0" err="1" smtClean="0">
                            <a:latin typeface="Cambria Math"/>
                          </a:rPr>
                          <m:t>C</m:t>
                        </m:r>
                      </m:e>
                      <m:sub>
                        <m:r>
                          <m:rPr>
                            <m:sty m:val="p"/>
                          </m:rPr>
                          <a:rPr lang="en-US" altLang="ja-JP" i="0" dirty="0" err="1" smtClean="0">
                            <a:latin typeface="Cambria Math"/>
                          </a:rPr>
                          <m:t>j</m:t>
                        </m:r>
                      </m:sub>
                    </m:sSub>
                    <m:r>
                      <a:rPr lang="en-US" altLang="ja-JP" i="0" dirty="0" smtClean="0">
                        <a:latin typeface="Cambria Math"/>
                      </a:rPr>
                      <m:t>)</m:t>
                    </m:r>
                  </m:oMath>
                </a14:m>
                <a:r>
                  <a:rPr lang="en-US" altLang="ja-JP" dirty="0" smtClean="0"/>
                  <a:t>.</a:t>
                </a:r>
              </a:p>
              <a:p>
                <a:pPr marL="514350" indent="-514350">
                  <a:buFont typeface="+mj-lt"/>
                  <a:buAutoNum type="arabicPeriod"/>
                </a:pPr>
                <a:r>
                  <a:rPr lang="en-US" altLang="ja-JP" dirty="0" smtClean="0"/>
                  <a:t> </a:t>
                </a:r>
                <a14:m>
                  <m:oMath xmlns:m="http://schemas.openxmlformats.org/officeDocument/2006/math">
                    <m:r>
                      <a:rPr lang="en-US" altLang="ja-JP" b="0" i="1" dirty="0" smtClean="0">
                        <a:latin typeface="Cambria Math"/>
                      </a:rPr>
                      <m:t>𝑔</m:t>
                    </m:r>
                    <m:d>
                      <m:dPr>
                        <m:ctrlPr>
                          <a:rPr lang="en-US" altLang="ja-JP" i="1" dirty="0" smtClean="0">
                            <a:latin typeface="Cambria Math"/>
                          </a:rPr>
                        </m:ctrlPr>
                      </m:dPr>
                      <m:e>
                        <m:sSub>
                          <m:sSubPr>
                            <m:ctrlPr>
                              <a:rPr lang="en-US" altLang="ja-JP" b="0" i="1" dirty="0" smtClean="0">
                                <a:latin typeface="Cambria Math"/>
                              </a:rPr>
                            </m:ctrlPr>
                          </m:sSubPr>
                          <m:e>
                            <m:r>
                              <m:rPr>
                                <m:sty m:val="p"/>
                              </m:rPr>
                              <a:rPr lang="en-US" altLang="ja-JP" b="0" i="0" dirty="0" smtClean="0">
                                <a:latin typeface="Cambria Math"/>
                              </a:rPr>
                              <m:t>P</m:t>
                            </m:r>
                          </m:e>
                          <m:sub>
                            <m:r>
                              <m:rPr>
                                <m:sty m:val="p"/>
                              </m:rPr>
                              <a:rPr lang="en-US" altLang="ja-JP" b="0" i="0" dirty="0" smtClean="0">
                                <a:latin typeface="Cambria Math"/>
                              </a:rPr>
                              <m:t>j</m:t>
                            </m:r>
                          </m:sub>
                        </m:sSub>
                      </m:e>
                    </m:d>
                    <m:r>
                      <a:rPr lang="en-US" altLang="ja-JP" i="1" dirty="0" smtClean="0">
                        <a:latin typeface="Cambria Math"/>
                      </a:rPr>
                      <m:t>⊕</m:t>
                    </m:r>
                    <m:r>
                      <a:rPr lang="en-US" altLang="ja-JP" b="0" i="1" dirty="0" smtClean="0">
                        <a:latin typeface="Cambria Math"/>
                      </a:rPr>
                      <m:t>𝑔</m:t>
                    </m:r>
                    <m:r>
                      <a:rPr lang="en-US" altLang="ja-JP" i="1" dirty="0" smtClean="0">
                        <a:latin typeface="Cambria Math"/>
                      </a:rPr>
                      <m:t>(</m:t>
                    </m:r>
                    <m:sSub>
                      <m:sSubPr>
                        <m:ctrlPr>
                          <a:rPr lang="en-US" altLang="ja-JP" b="0" i="1" dirty="0" smtClean="0">
                            <a:latin typeface="Cambria Math"/>
                          </a:rPr>
                        </m:ctrlPr>
                      </m:sSubPr>
                      <m:e>
                        <m:r>
                          <m:rPr>
                            <m:sty m:val="p"/>
                          </m:rPr>
                          <a:rPr lang="en-US" altLang="ja-JP" b="0" i="0" dirty="0" smtClean="0">
                            <a:latin typeface="Cambria Math"/>
                          </a:rPr>
                          <m:t>C</m:t>
                        </m:r>
                      </m:e>
                      <m:sub>
                        <m:r>
                          <m:rPr>
                            <m:sty m:val="p"/>
                          </m:rPr>
                          <a:rPr lang="en-US" altLang="ja-JP" b="0" i="0" dirty="0" smtClean="0">
                            <a:latin typeface="Cambria Math"/>
                          </a:rPr>
                          <m:t>j</m:t>
                        </m:r>
                      </m:sub>
                    </m:sSub>
                    <m:r>
                      <a:rPr lang="en-US" altLang="ja-JP" i="1" dirty="0" smtClean="0">
                        <a:latin typeface="Cambria Math"/>
                      </a:rPr>
                      <m:t>)</m:t>
                    </m:r>
                  </m:oMath>
                </a14:m>
                <a:r>
                  <a:rPr lang="ja-JP" altLang="en-US" dirty="0" smtClean="0"/>
                  <a:t> </a:t>
                </a:r>
                <a:r>
                  <a:rPr lang="en-US" altLang="ja-JP" dirty="0" smtClean="0"/>
                  <a:t>is constant for </a:t>
                </a:r>
                <a14:m>
                  <m:oMath xmlns:m="http://schemas.openxmlformats.org/officeDocument/2006/math">
                    <m:r>
                      <a:rPr lang="en-US" altLang="ja-JP" i="1" dirty="0" smtClean="0">
                        <a:latin typeface="Cambria Math"/>
                      </a:rPr>
                      <m:t>𝑘</m:t>
                    </m:r>
                  </m:oMath>
                </a14:m>
                <a:r>
                  <a:rPr lang="ja-JP" altLang="en-US" dirty="0" smtClean="0"/>
                  <a:t> </a:t>
                </a:r>
                <a:r>
                  <a:rPr lang="en-US" altLang="ja-JP" dirty="0" smtClean="0"/>
                  <a:t>pair. </a:t>
                </a:r>
                <a:endParaRPr lang="en-US" altLang="ja-JP" dirty="0"/>
              </a:p>
              <a:p>
                <a:pPr marL="914400" lvl="1" indent="-514350"/>
                <a:r>
                  <a:rPr lang="en-US" altLang="ja-JP" dirty="0" smtClean="0"/>
                  <a:t>The probability that ideal ciphers have this property is </a:t>
                </a:r>
                <a14:m>
                  <m:oMath xmlns:m="http://schemas.openxmlformats.org/officeDocument/2006/math">
                    <m:sSup>
                      <m:sSupPr>
                        <m:ctrlPr>
                          <a:rPr lang="en-US" altLang="ja-JP" i="1" dirty="0" smtClean="0">
                            <a:latin typeface="Cambria Math"/>
                          </a:rPr>
                        </m:ctrlPr>
                      </m:sSupPr>
                      <m:e>
                        <m:r>
                          <a:rPr lang="en-US" altLang="ja-JP" i="1" dirty="0" smtClean="0">
                            <a:latin typeface="Cambria Math"/>
                          </a:rPr>
                          <m:t>2</m:t>
                        </m:r>
                      </m:e>
                      <m:sup>
                        <m:r>
                          <a:rPr lang="en-US" altLang="ja-JP" i="1" dirty="0" smtClean="0">
                            <a:latin typeface="Cambria Math"/>
                          </a:rPr>
                          <m:t>−</m:t>
                        </m:r>
                        <m:r>
                          <a:rPr lang="en-US" altLang="ja-JP" i="1" dirty="0" smtClean="0">
                            <a:latin typeface="Cambria Math"/>
                          </a:rPr>
                          <m:t>𝑘</m:t>
                        </m:r>
                        <m:r>
                          <a:rPr lang="en-US" altLang="ja-JP" i="1" dirty="0" smtClean="0">
                            <a:latin typeface="Cambria Math"/>
                          </a:rPr>
                          <m:t>+1</m:t>
                        </m:r>
                      </m:sup>
                    </m:sSup>
                  </m:oMath>
                </a14:m>
                <a:r>
                  <a:rPr lang="en-US" altLang="ja-JP" dirty="0" smtClean="0"/>
                  <a:t>.</a:t>
                </a:r>
              </a:p>
              <a:p>
                <a:pPr marL="0" indent="0">
                  <a:buNone/>
                </a:pPr>
                <a:endParaRPr lang="ja-JP" altLang="en-US" dirty="0"/>
              </a:p>
            </p:txBody>
          </p:sp>
        </mc:Choice>
        <mc:Fallback>
          <p:sp>
            <p:nvSpPr>
              <p:cNvPr id="16" name="コンテンツ プレースホルダー 2"/>
              <p:cNvSpPr txBox="1">
                <a:spLocks noRot="1" noChangeAspect="1" noMove="1" noResize="1" noEditPoints="1" noAdjustHandles="1" noChangeArrowheads="1" noChangeShapeType="1" noTextEdit="1"/>
              </p:cNvSpPr>
              <p:nvPr/>
            </p:nvSpPr>
            <p:spPr>
              <a:xfrm>
                <a:off x="467544" y="3212976"/>
                <a:ext cx="8229600" cy="3024336"/>
              </a:xfrm>
              <a:prstGeom prst="rect">
                <a:avLst/>
              </a:prstGeom>
              <a:blipFill rotWithShape="1">
                <a:blip r:embed="rId4"/>
                <a:stretch>
                  <a:fillRect l="-2000" t="-241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Rectangle 18"/>
              <p:cNvSpPr>
                <a:spLocks noChangeArrowheads="1"/>
              </p:cNvSpPr>
              <p:nvPr/>
            </p:nvSpPr>
            <p:spPr bwMode="auto">
              <a:xfrm>
                <a:off x="2790364" y="2382601"/>
                <a:ext cx="377667" cy="5044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ctrlPr>
                        </m:sSubPr>
                        <m:e>
                          <m:r>
                            <m:rPr>
                              <m:sty m:val="p"/>
                            </m:rPr>
                            <a:rPr kumimoji="1" lang="ja-JP"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P</m:t>
                          </m:r>
                        </m:e>
                        <m:sub>
                          <m:r>
                            <m:rPr>
                              <m:sty m:val="p"/>
                            </m:rPr>
                            <a:rPr kumimoji="1" lang="en-US"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j</m:t>
                          </m:r>
                        </m:sub>
                      </m:sSub>
                    </m:oMath>
                  </m:oMathPara>
                </a14:m>
                <a:endParaRPr kumimoji="1" lang="ja-JP" altLang="ja-JP" sz="1800" b="0" u="none" strike="noStrike" cap="none" normalizeH="0" baseline="0" dirty="0" smtClean="0">
                  <a:ln>
                    <a:noFill/>
                  </a:ln>
                  <a:solidFill>
                    <a:schemeClr val="tx1"/>
                  </a:solidFill>
                  <a:effectLst/>
                  <a:ea typeface="ＭＳ Ｐゴシック" pitchFamily="50" charset="-128"/>
                  <a:cs typeface="ＭＳ Ｐゴシック" pitchFamily="50" charset="-128"/>
                </a:endParaRPr>
              </a:p>
            </p:txBody>
          </p:sp>
        </mc:Choice>
        <mc:Fallback xmlns="">
          <p:sp>
            <p:nvSpPr>
              <p:cNvPr id="17" name="Rectangle 18"/>
              <p:cNvSpPr>
                <a:spLocks noRot="1" noChangeAspect="1" noMove="1" noResize="1" noEditPoints="1" noAdjustHandles="1" noChangeArrowheads="1" noChangeShapeType="1" noTextEdit="1"/>
              </p:cNvSpPr>
              <p:nvPr/>
            </p:nvSpPr>
            <p:spPr bwMode="auto">
              <a:xfrm>
                <a:off x="2790364" y="2382601"/>
                <a:ext cx="377667" cy="504433"/>
              </a:xfrm>
              <a:prstGeom prst="rect">
                <a:avLst/>
              </a:prstGeom>
              <a:blipFill rotWithShape="1">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8" name="Rectangle 18"/>
              <p:cNvSpPr>
                <a:spLocks noChangeArrowheads="1"/>
              </p:cNvSpPr>
              <p:nvPr/>
            </p:nvSpPr>
            <p:spPr bwMode="auto">
              <a:xfrm>
                <a:off x="5958752" y="2378745"/>
                <a:ext cx="427938" cy="50443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ctrlPr>
                        </m:sSubPr>
                        <m:e>
                          <m:r>
                            <m:rPr>
                              <m:sty m:val="p"/>
                            </m:rPr>
                            <a:rPr kumimoji="1" lang="en-US"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C</m:t>
                          </m:r>
                        </m:e>
                        <m:sub>
                          <m:r>
                            <m:rPr>
                              <m:sty m:val="p"/>
                            </m:rPr>
                            <a:rPr kumimoji="1" lang="en-US"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j</m:t>
                          </m:r>
                        </m:sub>
                      </m:sSub>
                    </m:oMath>
                  </m:oMathPara>
                </a14:m>
                <a:endParaRPr kumimoji="1" lang="ja-JP" altLang="ja-JP" sz="1800" b="0" u="none" strike="noStrike" cap="none" normalizeH="0" baseline="0" dirty="0" smtClean="0">
                  <a:ln>
                    <a:noFill/>
                  </a:ln>
                  <a:solidFill>
                    <a:schemeClr val="tx1"/>
                  </a:solidFill>
                  <a:effectLst/>
                  <a:ea typeface="ＭＳ Ｐゴシック" pitchFamily="50" charset="-128"/>
                  <a:cs typeface="ＭＳ Ｐゴシック" pitchFamily="50" charset="-128"/>
                </a:endParaRPr>
              </a:p>
            </p:txBody>
          </p:sp>
        </mc:Choice>
        <mc:Fallback xmlns="">
          <p:sp>
            <p:nvSpPr>
              <p:cNvPr id="18" name="Rectangle 18"/>
              <p:cNvSpPr>
                <a:spLocks noRot="1" noChangeAspect="1" noMove="1" noResize="1" noEditPoints="1" noAdjustHandles="1" noChangeArrowheads="1" noChangeShapeType="1" noTextEdit="1"/>
              </p:cNvSpPr>
              <p:nvPr/>
            </p:nvSpPr>
            <p:spPr bwMode="auto">
              <a:xfrm>
                <a:off x="5958752" y="2378745"/>
                <a:ext cx="427938" cy="504433"/>
              </a:xfrm>
              <a:prstGeom prst="rect">
                <a:avLst/>
              </a:prstGeom>
              <a:blipFill rotWithShape="1">
                <a:blip r:embed="rId6"/>
                <a:stretch>
                  <a:fillRect b="-120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Tree>
    <p:extLst>
      <p:ext uri="{BB962C8B-B14F-4D97-AF65-F5344CB8AC3E}">
        <p14:creationId xmlns:p14="http://schemas.microsoft.com/office/powerpoint/2010/main" val="1981805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dirty="0"/>
              <a:t>Nonlinear invariant attack.</a:t>
            </a:r>
          </a:p>
          <a:p>
            <a:pPr lvl="1"/>
            <a:r>
              <a:rPr lang="en-US" altLang="ja-JP" dirty="0"/>
              <a:t>Related works.</a:t>
            </a:r>
          </a:p>
          <a:p>
            <a:pPr lvl="1"/>
            <a:r>
              <a:rPr lang="en-US" altLang="ja-JP" dirty="0"/>
              <a:t>Distinguishing attack.</a:t>
            </a:r>
          </a:p>
          <a:p>
            <a:pPr marL="514350" indent="-514350">
              <a:buFont typeface="+mj-lt"/>
              <a:buAutoNum type="arabicPeriod"/>
            </a:pPr>
            <a:r>
              <a:rPr lang="en-US" altLang="ja-JP" b="1" dirty="0">
                <a:solidFill>
                  <a:srgbClr val="FF0000"/>
                </a:solidFill>
              </a:rPr>
              <a:t>Practical attack.</a:t>
            </a:r>
          </a:p>
          <a:p>
            <a:pPr lvl="1"/>
            <a:r>
              <a:rPr lang="en-US" altLang="ja-JP" b="1" dirty="0">
                <a:solidFill>
                  <a:srgbClr val="FF0000"/>
                </a:solidFill>
              </a:rPr>
              <a:t>What’s happened if vulnerable ciphers are used in well-known mode of operations?</a:t>
            </a:r>
          </a:p>
          <a:p>
            <a:pPr marL="514350" indent="-514350">
              <a:buFont typeface="+mj-lt"/>
              <a:buAutoNum type="arabicPeriod"/>
            </a:pPr>
            <a:r>
              <a:rPr lang="en-US" altLang="ja-JP" dirty="0"/>
              <a:t>How to find nonlinear invariant.</a:t>
            </a:r>
          </a:p>
          <a:p>
            <a:pPr lvl="1"/>
            <a:r>
              <a:rPr lang="en-US" altLang="ja-JP" dirty="0" smtClean="0"/>
              <a:t>Nonlinear </a:t>
            </a:r>
            <a:r>
              <a:rPr lang="en-US" altLang="ja-JP" dirty="0"/>
              <a:t>invariant for KSP round functions.</a:t>
            </a:r>
          </a:p>
          <a:p>
            <a:pPr marL="514350" indent="-514350">
              <a:buFont typeface="+mj-lt"/>
              <a:buAutoNum type="arabicPeriod"/>
            </a:pPr>
            <a:r>
              <a:rPr lang="en-US" altLang="ja-JP" dirty="0"/>
              <a:t>Practical attack on full SCREAM. </a:t>
            </a:r>
          </a:p>
        </p:txBody>
      </p:sp>
    </p:spTree>
    <p:extLst>
      <p:ext uri="{BB962C8B-B14F-4D97-AF65-F5344CB8AC3E}">
        <p14:creationId xmlns:p14="http://schemas.microsoft.com/office/powerpoint/2010/main" val="4102843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happened by new attack?</a:t>
            </a:r>
            <a:endParaRPr kumimoji="1" lang="ja-JP" altLang="en-US" dirty="0"/>
          </a:p>
        </p:txBody>
      </p:sp>
      <p:sp>
        <p:nvSpPr>
          <p:cNvPr id="4" name="正方形/長方形 3"/>
          <p:cNvSpPr/>
          <p:nvPr/>
        </p:nvSpPr>
        <p:spPr>
          <a:xfrm>
            <a:off x="3635896" y="1988840"/>
            <a:ext cx="1872208" cy="9361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二等辺三角形 5"/>
          <p:cNvSpPr/>
          <p:nvPr/>
        </p:nvSpPr>
        <p:spPr>
          <a:xfrm rot="10800000">
            <a:off x="4381029" y="1988840"/>
            <a:ext cx="417646"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3059832" y="2486616"/>
            <a:ext cx="5040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4572000" y="1664804"/>
            <a:ext cx="0" cy="2520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5580112" y="2492896"/>
            <a:ext cx="5040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2796852" y="1223464"/>
            <a:ext cx="3578800" cy="461665"/>
          </a:xfrm>
          <a:prstGeom prst="rect">
            <a:avLst/>
          </a:prstGeom>
          <a:noFill/>
        </p:spPr>
        <p:txBody>
          <a:bodyPr wrap="none" rtlCol="0">
            <a:spAutoFit/>
          </a:bodyPr>
          <a:lstStyle/>
          <a:p>
            <a:r>
              <a:rPr kumimoji="1" lang="en-US" altLang="ja-JP" sz="2400" dirty="0" smtClean="0"/>
              <a:t>Secret key (K) and tweak(T)</a:t>
            </a:r>
            <a:endParaRPr kumimoji="1" lang="ja-JP" altLang="en-US" sz="2400" dirty="0"/>
          </a:p>
        </p:txBody>
      </p:sp>
      <p:sp>
        <p:nvSpPr>
          <p:cNvPr id="13" name="テキスト ボックス 12"/>
          <p:cNvSpPr txBox="1"/>
          <p:nvPr/>
        </p:nvSpPr>
        <p:spPr>
          <a:xfrm>
            <a:off x="1403648" y="2283259"/>
            <a:ext cx="1586012" cy="461665"/>
          </a:xfrm>
          <a:prstGeom prst="rect">
            <a:avLst/>
          </a:prstGeom>
          <a:noFill/>
        </p:spPr>
        <p:txBody>
          <a:bodyPr wrap="none" rtlCol="0">
            <a:spAutoFit/>
          </a:bodyPr>
          <a:lstStyle/>
          <a:p>
            <a:r>
              <a:rPr kumimoji="1" lang="en-US" altLang="ja-JP" sz="2400" dirty="0" err="1" smtClean="0"/>
              <a:t>Plaintex</a:t>
            </a:r>
            <a:r>
              <a:rPr kumimoji="1" lang="en-US" altLang="ja-JP" sz="2400" dirty="0" smtClean="0"/>
              <a:t> (P)</a:t>
            </a:r>
            <a:endParaRPr kumimoji="1" lang="ja-JP" altLang="en-US" sz="2400" dirty="0"/>
          </a:p>
        </p:txBody>
      </p:sp>
      <p:sp>
        <p:nvSpPr>
          <p:cNvPr id="14" name="テキスト ボックス 13"/>
          <p:cNvSpPr txBox="1"/>
          <p:nvPr/>
        </p:nvSpPr>
        <p:spPr>
          <a:xfrm>
            <a:off x="6121195" y="2283259"/>
            <a:ext cx="1907189" cy="461665"/>
          </a:xfrm>
          <a:prstGeom prst="rect">
            <a:avLst/>
          </a:prstGeom>
          <a:noFill/>
        </p:spPr>
        <p:txBody>
          <a:bodyPr wrap="none" rtlCol="0">
            <a:spAutoFit/>
          </a:bodyPr>
          <a:lstStyle/>
          <a:p>
            <a:r>
              <a:rPr kumimoji="1" lang="en-US" altLang="ja-JP" sz="2400" dirty="0" err="1" smtClean="0"/>
              <a:t>Ciphertext</a:t>
            </a:r>
            <a:r>
              <a:rPr kumimoji="1" lang="en-US" altLang="ja-JP" sz="2400" dirty="0" smtClean="0"/>
              <a:t> (C)</a:t>
            </a:r>
            <a:endParaRPr kumimoji="1" lang="ja-JP" altLang="en-US" sz="2400" dirty="0"/>
          </a:p>
        </p:txBody>
      </p:sp>
      <mc:AlternateContent xmlns:mc="http://schemas.openxmlformats.org/markup-compatibility/2006">
        <mc:Choice xmlns:a14="http://schemas.microsoft.com/office/drawing/2010/main" Requires="a14">
          <p:sp>
            <p:nvSpPr>
              <p:cNvPr id="18" name="テキスト ボックス 17"/>
              <p:cNvSpPr txBox="1"/>
              <p:nvPr/>
            </p:nvSpPr>
            <p:spPr>
              <a:xfrm>
                <a:off x="604051" y="3317278"/>
                <a:ext cx="8007257" cy="2704010"/>
              </a:xfrm>
              <a:prstGeom prst="rect">
                <a:avLst/>
              </a:prstGeom>
              <a:noFill/>
            </p:spPr>
            <p:txBody>
              <a:bodyPr wrap="none" rtlCol="0">
                <a:spAutoFit/>
              </a:bodyPr>
              <a:lstStyle/>
              <a:p>
                <a:r>
                  <a:rPr lang="en-US" altLang="ja-JP" sz="2800" dirty="0" smtClean="0"/>
                  <a:t>Under the weak-key setting, </a:t>
                </a:r>
              </a:p>
              <a:p>
                <a:r>
                  <a:rPr lang="en-US" altLang="ja-JP" sz="2800" dirty="0" smtClean="0"/>
                  <a:t>Scream has following magical Boolean function</a:t>
                </a:r>
              </a:p>
              <a:p>
                <a:pPr/>
                <a14:m>
                  <m:oMathPara xmlns:m="http://schemas.openxmlformats.org/officeDocument/2006/math">
                    <m:oMathParaPr>
                      <m:jc m:val="center"/>
                    </m:oMathParaPr>
                    <m:oMath xmlns:m="http://schemas.openxmlformats.org/officeDocument/2006/math">
                      <m:r>
                        <a:rPr lang="en-US" altLang="ja-JP" sz="2800" i="1" dirty="0">
                          <a:latin typeface="Cambria Math"/>
                        </a:rPr>
                        <m:t>𝑔</m:t>
                      </m:r>
                      <m:d>
                        <m:dPr>
                          <m:ctrlPr>
                            <a:rPr lang="en-US" altLang="ja-JP" sz="2800" i="1" dirty="0">
                              <a:latin typeface="Cambria Math"/>
                            </a:rPr>
                          </m:ctrlPr>
                        </m:dPr>
                        <m:e>
                          <m:r>
                            <a:rPr lang="en-US" altLang="ja-JP" sz="2800" i="1" dirty="0">
                              <a:latin typeface="Cambria Math"/>
                            </a:rPr>
                            <m:t>𝑥</m:t>
                          </m:r>
                        </m:e>
                      </m:d>
                      <m:r>
                        <a:rPr lang="en-US" altLang="ja-JP" sz="2800" i="1" dirty="0">
                          <a:latin typeface="Cambria Math"/>
                        </a:rPr>
                        <m:t>=</m:t>
                      </m:r>
                      <m:sSubSup>
                        <m:sSubSupPr>
                          <m:ctrlPr>
                            <a:rPr lang="en-US" altLang="ja-JP" sz="2800" i="1" dirty="0">
                              <a:latin typeface="Cambria Math"/>
                            </a:rPr>
                          </m:ctrlPr>
                        </m:sSubSupPr>
                        <m:e>
                          <m:r>
                            <a:rPr lang="en-US" altLang="ja-JP" sz="2800" i="1" dirty="0">
                              <a:latin typeface="Cambria Math"/>
                            </a:rPr>
                            <m:t>⊕</m:t>
                          </m:r>
                        </m:e>
                        <m:sub>
                          <m:r>
                            <a:rPr lang="en-US" altLang="ja-JP" sz="2800" i="1" dirty="0">
                              <a:latin typeface="Cambria Math"/>
                            </a:rPr>
                            <m:t>𝑖</m:t>
                          </m:r>
                          <m:r>
                            <a:rPr lang="en-US" altLang="ja-JP" sz="2800" i="1" dirty="0">
                              <a:latin typeface="Cambria Math"/>
                            </a:rPr>
                            <m:t>=0</m:t>
                          </m:r>
                        </m:sub>
                        <m:sup>
                          <m:r>
                            <a:rPr lang="en-US" altLang="ja-JP" sz="2800" i="1" dirty="0">
                              <a:latin typeface="Cambria Math"/>
                            </a:rPr>
                            <m:t>16</m:t>
                          </m:r>
                        </m:sup>
                      </m:sSubSup>
                      <m:sSub>
                        <m:sSubPr>
                          <m:ctrlPr>
                            <a:rPr lang="en-US" altLang="ja-JP" sz="2800" i="1" dirty="0">
                              <a:latin typeface="Cambria Math"/>
                            </a:rPr>
                          </m:ctrlPr>
                        </m:sSubPr>
                        <m:e>
                          <m:r>
                            <a:rPr lang="en-US" altLang="ja-JP" sz="2800" i="1" dirty="0">
                              <a:latin typeface="Cambria Math"/>
                            </a:rPr>
                            <m:t>𝑥</m:t>
                          </m:r>
                        </m:e>
                        <m:sub>
                          <m:r>
                            <a:rPr lang="en-US" altLang="ja-JP" sz="2800" b="0" i="1" dirty="0" smtClean="0">
                              <a:latin typeface="Cambria Math"/>
                            </a:rPr>
                            <m:t>8</m:t>
                          </m:r>
                          <m:r>
                            <a:rPr lang="en-US" altLang="ja-JP" sz="2800" i="1" dirty="0">
                              <a:latin typeface="Cambria Math"/>
                            </a:rPr>
                            <m:t>𝑖</m:t>
                          </m:r>
                          <m:r>
                            <a:rPr lang="en-US" altLang="ja-JP" sz="2800" b="0" i="1" dirty="0" smtClean="0">
                              <a:latin typeface="Cambria Math"/>
                            </a:rPr>
                            <m:t>+1</m:t>
                          </m:r>
                        </m:sub>
                      </m:sSub>
                      <m:sSub>
                        <m:sSubPr>
                          <m:ctrlPr>
                            <a:rPr lang="en-US" altLang="ja-JP" sz="2800" i="1" dirty="0">
                              <a:latin typeface="Cambria Math"/>
                            </a:rPr>
                          </m:ctrlPr>
                        </m:sSubPr>
                        <m:e>
                          <m:r>
                            <a:rPr lang="en-US" altLang="ja-JP" sz="2800" i="1" dirty="0">
                              <a:latin typeface="Cambria Math"/>
                            </a:rPr>
                            <m:t>𝑥</m:t>
                          </m:r>
                        </m:e>
                        <m:sub>
                          <m:r>
                            <a:rPr lang="en-US" altLang="ja-JP" sz="2800" b="0" i="1" dirty="0" smtClean="0">
                              <a:latin typeface="Cambria Math"/>
                            </a:rPr>
                            <m:t>8</m:t>
                          </m:r>
                          <m:r>
                            <a:rPr lang="en-US" altLang="ja-JP" sz="2800" i="1" dirty="0">
                              <a:latin typeface="Cambria Math"/>
                            </a:rPr>
                            <m:t>𝑖</m:t>
                          </m:r>
                          <m:r>
                            <a:rPr lang="en-US" altLang="ja-JP" sz="2800" b="0" i="1" dirty="0" smtClean="0">
                              <a:latin typeface="Cambria Math"/>
                            </a:rPr>
                            <m:t>+2</m:t>
                          </m:r>
                        </m:sub>
                      </m:sSub>
                      <m:r>
                        <a:rPr lang="en-US" altLang="ja-JP" sz="2800" i="1" dirty="0">
                          <a:latin typeface="Cambria Math"/>
                        </a:rPr>
                        <m:t>⊕</m:t>
                      </m:r>
                      <m:sSub>
                        <m:sSubPr>
                          <m:ctrlPr>
                            <a:rPr lang="en-US" altLang="ja-JP" sz="2800" i="1" dirty="0">
                              <a:latin typeface="Cambria Math"/>
                            </a:rPr>
                          </m:ctrlPr>
                        </m:sSubPr>
                        <m:e>
                          <m:r>
                            <a:rPr lang="en-US" altLang="ja-JP" sz="2800" i="1" dirty="0">
                              <a:latin typeface="Cambria Math"/>
                            </a:rPr>
                            <m:t>𝑥</m:t>
                          </m:r>
                        </m:e>
                        <m:sub>
                          <m:r>
                            <a:rPr lang="en-US" altLang="ja-JP" sz="2800" b="0" i="1" dirty="0" smtClean="0">
                              <a:latin typeface="Cambria Math"/>
                            </a:rPr>
                            <m:t>8</m:t>
                          </m:r>
                          <m:r>
                            <a:rPr lang="en-US" altLang="ja-JP" sz="2800" i="1" dirty="0">
                              <a:latin typeface="Cambria Math"/>
                            </a:rPr>
                            <m:t>𝑖</m:t>
                          </m:r>
                        </m:sub>
                      </m:sSub>
                      <m:r>
                        <a:rPr lang="en-US" altLang="ja-JP" sz="2800" i="1" dirty="0">
                          <a:latin typeface="Cambria Math"/>
                        </a:rPr>
                        <m:t>⊕</m:t>
                      </m:r>
                      <m:sSub>
                        <m:sSubPr>
                          <m:ctrlPr>
                            <a:rPr lang="en-US" altLang="ja-JP" sz="2800" i="1" dirty="0">
                              <a:latin typeface="Cambria Math"/>
                            </a:rPr>
                          </m:ctrlPr>
                        </m:sSubPr>
                        <m:e>
                          <m:r>
                            <a:rPr lang="en-US" altLang="ja-JP" sz="2800" i="1" dirty="0">
                              <a:latin typeface="Cambria Math"/>
                            </a:rPr>
                            <m:t>𝑥</m:t>
                          </m:r>
                        </m:e>
                        <m:sub>
                          <m:r>
                            <a:rPr lang="en-US" altLang="ja-JP" sz="2800" b="0" i="1" dirty="0" smtClean="0">
                              <a:latin typeface="Cambria Math"/>
                            </a:rPr>
                            <m:t>8</m:t>
                          </m:r>
                          <m:r>
                            <a:rPr lang="en-US" altLang="ja-JP" sz="2800" i="1" dirty="0">
                              <a:latin typeface="Cambria Math"/>
                            </a:rPr>
                            <m:t>𝑖</m:t>
                          </m:r>
                          <m:r>
                            <a:rPr lang="en-US" altLang="ja-JP" sz="2800" b="0" i="1" dirty="0" smtClean="0">
                              <a:latin typeface="Cambria Math"/>
                            </a:rPr>
                            <m:t>+2</m:t>
                          </m:r>
                        </m:sub>
                      </m:sSub>
                      <m:r>
                        <a:rPr lang="en-US" altLang="ja-JP" sz="2800" i="1" dirty="0">
                          <a:latin typeface="Cambria Math"/>
                        </a:rPr>
                        <m:t>⊕</m:t>
                      </m:r>
                      <m:sSub>
                        <m:sSubPr>
                          <m:ctrlPr>
                            <a:rPr lang="en-US" altLang="ja-JP" sz="2800" i="1" dirty="0">
                              <a:latin typeface="Cambria Math"/>
                            </a:rPr>
                          </m:ctrlPr>
                        </m:sSubPr>
                        <m:e>
                          <m:r>
                            <a:rPr lang="en-US" altLang="ja-JP" sz="2800" i="1" dirty="0">
                              <a:latin typeface="Cambria Math"/>
                            </a:rPr>
                            <m:t>𝑥</m:t>
                          </m:r>
                        </m:e>
                        <m:sub>
                          <m:r>
                            <a:rPr lang="en-US" altLang="ja-JP" sz="2800" b="0" i="1" dirty="0" smtClean="0">
                              <a:latin typeface="Cambria Math"/>
                            </a:rPr>
                            <m:t>8</m:t>
                          </m:r>
                          <m:r>
                            <a:rPr lang="en-US" altLang="ja-JP" sz="2800" i="1" dirty="0">
                              <a:latin typeface="Cambria Math"/>
                            </a:rPr>
                            <m:t>𝑖</m:t>
                          </m:r>
                          <m:r>
                            <a:rPr lang="en-US" altLang="ja-JP" sz="2800" b="0" i="1" dirty="0" smtClean="0">
                              <a:latin typeface="Cambria Math"/>
                            </a:rPr>
                            <m:t>+5</m:t>
                          </m:r>
                        </m:sub>
                      </m:sSub>
                      <m:r>
                        <a:rPr lang="en-US" altLang="ja-JP" sz="2800" b="0" i="0" dirty="0" smtClean="0">
                          <a:latin typeface="Cambria Math"/>
                        </a:rPr>
                        <m:t>.</m:t>
                      </m:r>
                    </m:oMath>
                  </m:oMathPara>
                </a14:m>
                <a:endParaRPr lang="en-US" altLang="ja-JP" sz="2800" dirty="0" smtClean="0"/>
              </a:p>
              <a:p>
                <a:r>
                  <a:rPr lang="en-US" altLang="ja-JP" sz="2800" dirty="0"/>
                  <a:t>T</a:t>
                </a:r>
                <a:r>
                  <a:rPr lang="en-US" altLang="ja-JP" sz="2800" dirty="0" smtClean="0"/>
                  <a:t>hen</a:t>
                </a:r>
                <a:r>
                  <a:rPr lang="en-US" altLang="ja-JP" sz="2800" dirty="0"/>
                  <a:t>, </a:t>
                </a:r>
                <a:endParaRPr lang="en-US" altLang="ja-JP" sz="2800" i="1" dirty="0" smtClean="0">
                  <a:latin typeface="Cambria Math"/>
                </a:endParaRPr>
              </a:p>
              <a:p>
                <a:pPr algn="ctr"/>
                <a14:m>
                  <m:oMath xmlns:m="http://schemas.openxmlformats.org/officeDocument/2006/math">
                    <m:r>
                      <a:rPr lang="en-US" altLang="ja-JP" sz="2800" i="1" dirty="0">
                        <a:latin typeface="Cambria Math"/>
                      </a:rPr>
                      <m:t>𝑔</m:t>
                    </m:r>
                    <m:d>
                      <m:dPr>
                        <m:ctrlPr>
                          <a:rPr lang="en-US" altLang="ja-JP" sz="2800" i="1" dirty="0">
                            <a:latin typeface="Cambria Math"/>
                          </a:rPr>
                        </m:ctrlPr>
                      </m:dPr>
                      <m:e>
                        <m:r>
                          <a:rPr lang="en-US" altLang="ja-JP" sz="2800" i="1" dirty="0">
                            <a:latin typeface="Cambria Math"/>
                          </a:rPr>
                          <m:t>𝑃</m:t>
                        </m:r>
                      </m:e>
                    </m:d>
                    <m:r>
                      <a:rPr lang="en-US" altLang="ja-JP" sz="2800" i="1" dirty="0">
                        <a:latin typeface="Cambria Math"/>
                      </a:rPr>
                      <m:t>⊕</m:t>
                    </m:r>
                    <m:r>
                      <a:rPr lang="en-US" altLang="ja-JP" sz="2800" i="1" dirty="0">
                        <a:latin typeface="Cambria Math"/>
                      </a:rPr>
                      <m:t>𝑔</m:t>
                    </m:r>
                    <m:d>
                      <m:dPr>
                        <m:ctrlPr>
                          <a:rPr lang="en-US" altLang="ja-JP" sz="2800" i="1" dirty="0">
                            <a:latin typeface="Cambria Math"/>
                          </a:rPr>
                        </m:ctrlPr>
                      </m:dPr>
                      <m:e>
                        <m:r>
                          <a:rPr lang="en-US" altLang="ja-JP" sz="2800" i="1" dirty="0">
                            <a:latin typeface="Cambria Math"/>
                          </a:rPr>
                          <m:t>𝐶</m:t>
                        </m:r>
                      </m:e>
                    </m:d>
                    <m:r>
                      <a:rPr lang="en-US" altLang="ja-JP" sz="2800" i="1" dirty="0">
                        <a:latin typeface="Cambria Math"/>
                      </a:rPr>
                      <m:t>=</m:t>
                    </m:r>
                    <m:r>
                      <a:rPr lang="en-US" altLang="ja-JP" sz="2800" i="1" dirty="0">
                        <a:latin typeface="Cambria Math"/>
                      </a:rPr>
                      <m:t>𝑔</m:t>
                    </m:r>
                    <m:d>
                      <m:dPr>
                        <m:ctrlPr>
                          <a:rPr lang="en-US" altLang="ja-JP" sz="2800" i="1" dirty="0">
                            <a:latin typeface="Cambria Math"/>
                          </a:rPr>
                        </m:ctrlPr>
                      </m:dPr>
                      <m:e>
                        <m:r>
                          <a:rPr lang="en-US" altLang="ja-JP" sz="2800" i="1" dirty="0">
                            <a:latin typeface="Cambria Math"/>
                          </a:rPr>
                          <m:t>𝑇</m:t>
                        </m:r>
                      </m:e>
                    </m:d>
                    <m:r>
                      <a:rPr lang="en-US" altLang="ja-JP" sz="2800" i="1" dirty="0">
                        <a:latin typeface="Cambria Math"/>
                      </a:rPr>
                      <m:t>⊕</m:t>
                    </m:r>
                    <m:r>
                      <a:rPr lang="en-US" altLang="ja-JP" sz="2800" i="1" dirty="0">
                        <a:latin typeface="Cambria Math"/>
                      </a:rPr>
                      <m:t>𝑔</m:t>
                    </m:r>
                    <m:r>
                      <a:rPr lang="en-US" altLang="ja-JP" sz="2800" i="1" dirty="0">
                        <a:latin typeface="Cambria Math"/>
                      </a:rPr>
                      <m:t>(</m:t>
                    </m:r>
                    <m:r>
                      <a:rPr lang="en-US" altLang="ja-JP" sz="2800" i="1" dirty="0">
                        <a:latin typeface="Cambria Math"/>
                      </a:rPr>
                      <m:t>𝐾</m:t>
                    </m:r>
                    <m:r>
                      <a:rPr lang="en-US" altLang="ja-JP" sz="2800" i="1" dirty="0">
                        <a:latin typeface="Cambria Math"/>
                      </a:rPr>
                      <m:t>)</m:t>
                    </m:r>
                  </m:oMath>
                </a14:m>
                <a:r>
                  <a:rPr lang="ja-JP" altLang="en-US" sz="2800" dirty="0"/>
                  <a:t> </a:t>
                </a:r>
                <a:endParaRPr lang="en-US" altLang="ja-JP" sz="2800" dirty="0" smtClean="0"/>
              </a:p>
              <a:p>
                <a:r>
                  <a:rPr lang="en-US" altLang="ja-JP" sz="2800" dirty="0" smtClean="0"/>
                  <a:t>for </a:t>
                </a:r>
                <a:r>
                  <a:rPr lang="en-US" altLang="ja-JP" sz="2800" dirty="0"/>
                  <a:t>any </a:t>
                </a:r>
                <a:r>
                  <a:rPr lang="en-US" altLang="ja-JP" sz="2800" dirty="0"/>
                  <a:t>plaintext</a:t>
                </a:r>
                <a:r>
                  <a:rPr lang="en-US" altLang="ja-JP" sz="2800" dirty="0" smtClean="0"/>
                  <a:t>.</a:t>
                </a:r>
                <a:endParaRPr kumimoji="1" lang="ja-JP" altLang="en-US" sz="2800" dirty="0"/>
              </a:p>
            </p:txBody>
          </p:sp>
        </mc:Choice>
        <mc:Fallback>
          <p:sp>
            <p:nvSpPr>
              <p:cNvPr id="18" name="テキスト ボックス 17"/>
              <p:cNvSpPr txBox="1">
                <a:spLocks noRot="1" noChangeAspect="1" noMove="1" noResize="1" noEditPoints="1" noAdjustHandles="1" noChangeArrowheads="1" noChangeShapeType="1" noTextEdit="1"/>
              </p:cNvSpPr>
              <p:nvPr/>
            </p:nvSpPr>
            <p:spPr>
              <a:xfrm>
                <a:off x="604051" y="3317278"/>
                <a:ext cx="8007257" cy="2704010"/>
              </a:xfrm>
              <a:prstGeom prst="rect">
                <a:avLst/>
              </a:prstGeom>
              <a:blipFill rotWithShape="1">
                <a:blip r:embed="rId2"/>
                <a:stretch>
                  <a:fillRect l="-1522" t="-2027" b="-540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177911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Attack assumptions</a:t>
            </a:r>
            <a:endParaRPr kumimoji="1" lang="ja-JP" altLang="en-US" dirty="0"/>
          </a:p>
        </p:txBody>
      </p:sp>
      <p:sp>
        <p:nvSpPr>
          <p:cNvPr id="4" name="テキスト ボックス 3"/>
          <p:cNvSpPr txBox="1"/>
          <p:nvPr/>
        </p:nvSpPr>
        <p:spPr>
          <a:xfrm>
            <a:off x="251520" y="2669953"/>
            <a:ext cx="461665" cy="1263103"/>
          </a:xfrm>
          <a:prstGeom prst="rect">
            <a:avLst/>
          </a:prstGeom>
          <a:noFill/>
        </p:spPr>
        <p:txBody>
          <a:bodyPr vert="eaVert" wrap="none" rtlCol="0">
            <a:spAutoFit/>
          </a:bodyPr>
          <a:lstStyle/>
          <a:p>
            <a:r>
              <a:rPr kumimoji="1" lang="en-US" altLang="ja-JP" dirty="0" smtClean="0"/>
              <a:t>Assumption.</a:t>
            </a:r>
            <a:endParaRPr kumimoji="1" lang="ja-JP" altLang="en-US" dirty="0"/>
          </a:p>
        </p:txBody>
      </p:sp>
      <p:cxnSp>
        <p:nvCxnSpPr>
          <p:cNvPr id="6" name="直線矢印コネクタ 5"/>
          <p:cNvCxnSpPr>
            <a:stCxn id="8" idx="0"/>
            <a:endCxn id="7" idx="2"/>
          </p:cNvCxnSpPr>
          <p:nvPr/>
        </p:nvCxnSpPr>
        <p:spPr>
          <a:xfrm flipH="1" flipV="1">
            <a:off x="683568" y="1422068"/>
            <a:ext cx="1819" cy="4445912"/>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294615" y="1052736"/>
            <a:ext cx="777905" cy="369332"/>
          </a:xfrm>
          <a:prstGeom prst="rect">
            <a:avLst/>
          </a:prstGeom>
          <a:noFill/>
        </p:spPr>
        <p:txBody>
          <a:bodyPr wrap="none" rtlCol="0">
            <a:spAutoFit/>
          </a:bodyPr>
          <a:lstStyle/>
          <a:p>
            <a:r>
              <a:rPr kumimoji="1" lang="en-US" altLang="ja-JP" dirty="0" smtClean="0"/>
              <a:t>strong</a:t>
            </a:r>
            <a:endParaRPr kumimoji="1" lang="ja-JP" altLang="en-US" dirty="0"/>
          </a:p>
        </p:txBody>
      </p:sp>
      <p:sp>
        <p:nvSpPr>
          <p:cNvPr id="8" name="テキスト ボックス 7"/>
          <p:cNvSpPr txBox="1"/>
          <p:nvPr/>
        </p:nvSpPr>
        <p:spPr>
          <a:xfrm>
            <a:off x="346415" y="5867980"/>
            <a:ext cx="677943" cy="369332"/>
          </a:xfrm>
          <a:prstGeom prst="rect">
            <a:avLst/>
          </a:prstGeom>
          <a:noFill/>
        </p:spPr>
        <p:txBody>
          <a:bodyPr wrap="none" rtlCol="0">
            <a:spAutoFit/>
          </a:bodyPr>
          <a:lstStyle/>
          <a:p>
            <a:r>
              <a:rPr kumimoji="1" lang="en-US" altLang="ja-JP" dirty="0" smtClean="0"/>
              <a:t>weak</a:t>
            </a:r>
            <a:endParaRPr kumimoji="1" lang="ja-JP" altLang="en-US" dirty="0"/>
          </a:p>
        </p:txBody>
      </p:sp>
      <p:sp>
        <p:nvSpPr>
          <p:cNvPr id="9" name="テキスト ボックス 8"/>
          <p:cNvSpPr txBox="1"/>
          <p:nvPr/>
        </p:nvSpPr>
        <p:spPr>
          <a:xfrm>
            <a:off x="893295" y="1484784"/>
            <a:ext cx="4050981"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en-US" altLang="ja-JP" sz="2400" dirty="0" smtClean="0"/>
              <a:t>Chosen-plaintext attacks (CPA)</a:t>
            </a:r>
            <a:endParaRPr kumimoji="1" lang="ja-JP" altLang="en-US" sz="2400" dirty="0"/>
          </a:p>
        </p:txBody>
      </p:sp>
      <p:sp>
        <p:nvSpPr>
          <p:cNvPr id="10" name="テキスト ボックス 9"/>
          <p:cNvSpPr txBox="1"/>
          <p:nvPr/>
        </p:nvSpPr>
        <p:spPr>
          <a:xfrm>
            <a:off x="893295" y="2823319"/>
            <a:ext cx="3907095" cy="46166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en-US" altLang="ja-JP" sz="2400" dirty="0" smtClean="0"/>
              <a:t>Known-plaintext attacks (KPA)</a:t>
            </a:r>
            <a:endParaRPr kumimoji="1" lang="ja-JP" altLang="en-US" sz="2400" dirty="0"/>
          </a:p>
        </p:txBody>
      </p:sp>
      <p:sp>
        <p:nvSpPr>
          <p:cNvPr id="11" name="テキスト ボックス 10"/>
          <p:cNvSpPr txBox="1"/>
          <p:nvPr/>
        </p:nvSpPr>
        <p:spPr>
          <a:xfrm>
            <a:off x="893295" y="4263479"/>
            <a:ext cx="3855607" cy="461665"/>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2400" dirty="0" smtClean="0"/>
              <a:t>Ciphertext-only attacks (COA)</a:t>
            </a:r>
            <a:endParaRPr kumimoji="1" lang="ja-JP" altLang="en-US" sz="2400" dirty="0"/>
          </a:p>
        </p:txBody>
      </p:sp>
      <p:sp>
        <p:nvSpPr>
          <p:cNvPr id="14" name="テキスト ボックス 13"/>
          <p:cNvSpPr txBox="1"/>
          <p:nvPr/>
        </p:nvSpPr>
        <p:spPr>
          <a:xfrm>
            <a:off x="1115616" y="1936082"/>
            <a:ext cx="5795113" cy="830997"/>
          </a:xfrm>
          <a:prstGeom prst="rect">
            <a:avLst/>
          </a:prstGeom>
          <a:noFill/>
        </p:spPr>
        <p:txBody>
          <a:bodyPr wrap="none" rtlCol="0">
            <a:spAutoFit/>
          </a:bodyPr>
          <a:lstStyle/>
          <a:p>
            <a:pPr marL="342900" indent="-342900">
              <a:buFont typeface="Wingdings" panose="05000000000000000000" pitchFamily="2" charset="2"/>
              <a:buChar char="Ø"/>
            </a:pPr>
            <a:r>
              <a:rPr kumimoji="1" lang="en-US" altLang="ja-JP" sz="2400" b="1" dirty="0" smtClean="0">
                <a:solidFill>
                  <a:schemeClr val="accent3"/>
                </a:solidFill>
              </a:rPr>
              <a:t>is natural assumption for cryptographers.</a:t>
            </a:r>
          </a:p>
          <a:p>
            <a:pPr marL="342900" indent="-342900">
              <a:buFont typeface="Wingdings" panose="05000000000000000000" pitchFamily="2" charset="2"/>
              <a:buChar char="Ø"/>
            </a:pPr>
            <a:r>
              <a:rPr lang="en-US" altLang="ja-JP" sz="2400" b="1" dirty="0" smtClean="0">
                <a:solidFill>
                  <a:schemeClr val="accent3"/>
                </a:solidFill>
              </a:rPr>
              <a:t>is debatable in practical case.</a:t>
            </a:r>
            <a:endParaRPr kumimoji="1" lang="ja-JP" altLang="en-US" sz="2400" b="1" dirty="0">
              <a:solidFill>
                <a:schemeClr val="accent3"/>
              </a:solidFill>
            </a:endParaRPr>
          </a:p>
        </p:txBody>
      </p:sp>
      <p:sp>
        <p:nvSpPr>
          <p:cNvPr id="15" name="テキスト ボックス 14"/>
          <p:cNvSpPr txBox="1"/>
          <p:nvPr/>
        </p:nvSpPr>
        <p:spPr>
          <a:xfrm>
            <a:off x="1115616" y="3284984"/>
            <a:ext cx="4869025" cy="830997"/>
          </a:xfrm>
          <a:prstGeom prst="rect">
            <a:avLst/>
          </a:prstGeom>
          <a:noFill/>
        </p:spPr>
        <p:txBody>
          <a:bodyPr wrap="none" rtlCol="0">
            <a:spAutoFit/>
          </a:bodyPr>
          <a:lstStyle/>
          <a:p>
            <a:pPr marL="342900" indent="-342900">
              <a:buFont typeface="Wingdings" panose="05000000000000000000" pitchFamily="2" charset="2"/>
              <a:buChar char="Ø"/>
            </a:pPr>
            <a:r>
              <a:rPr kumimoji="1" lang="en-US" altLang="ja-JP" sz="2400" b="1" dirty="0" smtClean="0">
                <a:solidFill>
                  <a:schemeClr val="tx2"/>
                </a:solidFill>
              </a:rPr>
              <a:t>is </a:t>
            </a:r>
            <a:r>
              <a:rPr kumimoji="1" lang="en-US" altLang="ja-JP" sz="2400" b="1" dirty="0" smtClean="0">
                <a:solidFill>
                  <a:schemeClr val="tx2"/>
                </a:solidFill>
              </a:rPr>
              <a:t>weaker </a:t>
            </a:r>
            <a:r>
              <a:rPr kumimoji="1" lang="en-US" altLang="ja-JP" sz="2400" b="1" dirty="0" smtClean="0">
                <a:solidFill>
                  <a:schemeClr val="tx2"/>
                </a:solidFill>
              </a:rPr>
              <a:t>assumption </a:t>
            </a:r>
            <a:r>
              <a:rPr kumimoji="1" lang="en-US" altLang="ja-JP" sz="2400" b="1" dirty="0" smtClean="0">
                <a:solidFill>
                  <a:schemeClr val="tx2"/>
                </a:solidFill>
              </a:rPr>
              <a:t>than CPA.</a:t>
            </a:r>
            <a:endParaRPr kumimoji="1" lang="en-US" altLang="ja-JP" sz="2400" b="1" dirty="0" smtClean="0">
              <a:solidFill>
                <a:schemeClr val="tx2"/>
              </a:solidFill>
            </a:endParaRPr>
          </a:p>
          <a:p>
            <a:pPr marL="342900" indent="-342900">
              <a:buFont typeface="Wingdings" panose="05000000000000000000" pitchFamily="2" charset="2"/>
              <a:buChar char="Ø"/>
            </a:pPr>
            <a:r>
              <a:rPr lang="en-US" altLang="ja-JP" sz="2400" b="1" dirty="0" smtClean="0">
                <a:solidFill>
                  <a:schemeClr val="tx2"/>
                </a:solidFill>
              </a:rPr>
              <a:t>sometimes </a:t>
            </a:r>
            <a:r>
              <a:rPr lang="en-US" altLang="ja-JP" sz="2400" b="1" dirty="0" smtClean="0">
                <a:solidFill>
                  <a:schemeClr val="tx2"/>
                </a:solidFill>
              </a:rPr>
              <a:t>holds in practical case.</a:t>
            </a:r>
            <a:endParaRPr kumimoji="1" lang="ja-JP" altLang="en-US" sz="2400" b="1" dirty="0">
              <a:solidFill>
                <a:schemeClr val="tx2"/>
              </a:solidFill>
            </a:endParaRPr>
          </a:p>
        </p:txBody>
      </p:sp>
      <p:sp>
        <p:nvSpPr>
          <p:cNvPr id="16" name="テキスト ボックス 15"/>
          <p:cNvSpPr txBox="1"/>
          <p:nvPr/>
        </p:nvSpPr>
        <p:spPr>
          <a:xfrm>
            <a:off x="1115617" y="4758243"/>
            <a:ext cx="7776864" cy="1200329"/>
          </a:xfrm>
          <a:prstGeom prst="rect">
            <a:avLst/>
          </a:prstGeom>
          <a:noFill/>
        </p:spPr>
        <p:txBody>
          <a:bodyPr wrap="square" rtlCol="0">
            <a:spAutoFit/>
          </a:bodyPr>
          <a:lstStyle/>
          <a:p>
            <a:pPr marL="342900" indent="-342900">
              <a:buFont typeface="Wingdings" panose="05000000000000000000" pitchFamily="2" charset="2"/>
              <a:buChar char="Ø"/>
            </a:pPr>
            <a:r>
              <a:rPr kumimoji="1" lang="en-US" altLang="ja-JP" sz="2400" b="1" dirty="0" smtClean="0">
                <a:solidFill>
                  <a:schemeClr val="accent2"/>
                </a:solidFill>
              </a:rPr>
              <a:t>is unlikely to happen for cryptographers.</a:t>
            </a:r>
          </a:p>
          <a:p>
            <a:pPr marL="342900" indent="-342900">
              <a:buFont typeface="Wingdings" panose="05000000000000000000" pitchFamily="2" charset="2"/>
              <a:buChar char="Ø"/>
            </a:pPr>
            <a:r>
              <a:rPr lang="en-US" altLang="ja-JP" sz="2400" b="1" dirty="0" smtClean="0">
                <a:solidFill>
                  <a:schemeClr val="accent2"/>
                </a:solidFill>
              </a:rPr>
              <a:t>is</a:t>
            </a:r>
            <a:r>
              <a:rPr kumimoji="1" lang="en-US" altLang="ja-JP" sz="2400" b="1" dirty="0" smtClean="0">
                <a:solidFill>
                  <a:schemeClr val="accent2"/>
                </a:solidFill>
              </a:rPr>
              <a:t> </a:t>
            </a:r>
            <a:r>
              <a:rPr lang="en-US" altLang="ja-JP" sz="2400" b="1" dirty="0" smtClean="0">
                <a:solidFill>
                  <a:schemeClr val="accent2"/>
                </a:solidFill>
              </a:rPr>
              <a:t>information-theoretically impossible w/o assumptions. </a:t>
            </a:r>
            <a:endParaRPr kumimoji="1" lang="en-US" altLang="ja-JP" sz="2400" b="1" dirty="0" smtClean="0">
              <a:solidFill>
                <a:schemeClr val="accent2"/>
              </a:solidFill>
            </a:endParaRPr>
          </a:p>
          <a:p>
            <a:pPr marL="342900" indent="-342900">
              <a:buFont typeface="Wingdings" panose="05000000000000000000" pitchFamily="2" charset="2"/>
              <a:buChar char="Ø"/>
            </a:pPr>
            <a:r>
              <a:rPr lang="en-US" altLang="ja-JP" sz="2400" b="1" dirty="0" smtClean="0">
                <a:solidFill>
                  <a:schemeClr val="accent2"/>
                </a:solidFill>
              </a:rPr>
              <a:t>causes non-negligible risks in practical use.</a:t>
            </a:r>
            <a:endParaRPr kumimoji="1" lang="ja-JP" altLang="en-US" sz="2400" b="1" dirty="0">
              <a:solidFill>
                <a:schemeClr val="accent2"/>
              </a:solidFill>
            </a:endParaRPr>
          </a:p>
        </p:txBody>
      </p:sp>
    </p:spTree>
    <p:extLst>
      <p:ext uri="{BB962C8B-B14F-4D97-AF65-F5344CB8AC3E}">
        <p14:creationId xmlns:p14="http://schemas.microsoft.com/office/powerpoint/2010/main" val="4102287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Our attack assumptions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Attackers can collect multiple ciphertext blocks whose original message is the same but the IV is different. </a:t>
            </a:r>
          </a:p>
          <a:p>
            <a:r>
              <a:rPr lang="en-US" altLang="ja-JP" dirty="0" smtClean="0"/>
              <a:t>Then, we can recover the part of message.</a:t>
            </a:r>
          </a:p>
        </p:txBody>
      </p:sp>
      <p:sp>
        <p:nvSpPr>
          <p:cNvPr id="4" name="正方形/長方形 3"/>
          <p:cNvSpPr/>
          <p:nvPr/>
        </p:nvSpPr>
        <p:spPr>
          <a:xfrm>
            <a:off x="1691680" y="4662197"/>
            <a:ext cx="1512168"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907704" y="4950229"/>
            <a:ext cx="1006045" cy="646331"/>
          </a:xfrm>
          <a:prstGeom prst="rect">
            <a:avLst/>
          </a:prstGeom>
          <a:noFill/>
        </p:spPr>
        <p:txBody>
          <a:bodyPr wrap="none" rtlCol="0">
            <a:spAutoFit/>
          </a:bodyPr>
          <a:lstStyle/>
          <a:p>
            <a:pPr algn="ctr"/>
            <a:r>
              <a:rPr kumimoji="1" lang="en-US" altLang="ja-JP" dirty="0" smtClean="0"/>
              <a:t>Plaintext</a:t>
            </a:r>
          </a:p>
          <a:p>
            <a:pPr algn="ctr"/>
            <a:r>
              <a:rPr lang="en-US" altLang="ja-JP" dirty="0" smtClean="0"/>
              <a:t>block</a:t>
            </a:r>
            <a:endParaRPr kumimoji="1" lang="ja-JP" altLang="en-US" dirty="0"/>
          </a:p>
        </p:txBody>
      </p:sp>
      <p:cxnSp>
        <p:nvCxnSpPr>
          <p:cNvPr id="7" name="直線矢印コネクタ 6"/>
          <p:cNvCxnSpPr/>
          <p:nvPr/>
        </p:nvCxnSpPr>
        <p:spPr>
          <a:xfrm flipV="1">
            <a:off x="3347864" y="3908004"/>
            <a:ext cx="2088232" cy="754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テキスト ボックス 7"/>
              <p:cNvSpPr txBox="1"/>
              <p:nvPr/>
            </p:nvSpPr>
            <p:spPr>
              <a:xfrm>
                <a:off x="3804210" y="3763988"/>
                <a:ext cx="995401" cy="4778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dirty="0" smtClean="0">
                              <a:latin typeface="Cambria Math"/>
                            </a:rPr>
                          </m:ctrlPr>
                        </m:sSubPr>
                        <m:e>
                          <m:r>
                            <m:rPr>
                              <m:sty m:val="p"/>
                            </m:rPr>
                            <a:rPr kumimoji="1" lang="en-US" altLang="ja-JP" sz="2400" i="0" dirty="0" smtClean="0">
                              <a:latin typeface="Cambria Math"/>
                            </a:rPr>
                            <m:t>E</m:t>
                          </m:r>
                        </m:e>
                        <m:sub>
                          <m:r>
                            <m:rPr>
                              <m:sty m:val="p"/>
                            </m:rPr>
                            <a:rPr kumimoji="1" lang="en-US" altLang="ja-JP" sz="2400" i="0" dirty="0" smtClean="0">
                              <a:latin typeface="Cambria Math"/>
                            </a:rPr>
                            <m:t>k</m:t>
                          </m:r>
                          <m:r>
                            <a:rPr kumimoji="1" lang="en-US" altLang="ja-JP" sz="2400" b="0" i="0" dirty="0" smtClean="0">
                              <a:latin typeface="Cambria Math"/>
                            </a:rPr>
                            <m:t>,</m:t>
                          </m:r>
                          <m:r>
                            <m:rPr>
                              <m:sty m:val="p"/>
                            </m:rPr>
                            <a:rPr kumimoji="1" lang="en-US" altLang="ja-JP" sz="2400" b="0" i="0" dirty="0" smtClean="0">
                              <a:latin typeface="Cambria Math"/>
                            </a:rPr>
                            <m:t>IV</m:t>
                          </m:r>
                          <m:r>
                            <a:rPr kumimoji="1" lang="en-US" altLang="ja-JP" sz="2400" b="0" i="0" dirty="0" smtClean="0">
                              <a:latin typeface="Cambria Math"/>
                            </a:rPr>
                            <m:t>1</m:t>
                          </m:r>
                        </m:sub>
                      </m:sSub>
                    </m:oMath>
                  </m:oMathPara>
                </a14:m>
                <a:endParaRPr kumimoji="1" lang="ja-JP" altLang="en-US" sz="24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3804210" y="3763988"/>
                <a:ext cx="995401" cy="477888"/>
              </a:xfrm>
              <a:prstGeom prst="rect">
                <a:avLst/>
              </a:prstGeom>
              <a:blipFill rotWithShape="1">
                <a:blip r:embed="rId2"/>
                <a:stretch>
                  <a:fillRect/>
                </a:stretch>
              </a:blipFill>
            </p:spPr>
            <p:txBody>
              <a:bodyPr/>
              <a:lstStyle/>
              <a:p>
                <a:r>
                  <a:rPr lang="ja-JP" altLang="en-US">
                    <a:noFill/>
                  </a:rPr>
                  <a:t> </a:t>
                </a:r>
              </a:p>
            </p:txBody>
          </p:sp>
        </mc:Fallback>
      </mc:AlternateContent>
      <p:cxnSp>
        <p:nvCxnSpPr>
          <p:cNvPr id="13" name="直線矢印コネクタ 12"/>
          <p:cNvCxnSpPr/>
          <p:nvPr/>
        </p:nvCxnSpPr>
        <p:spPr>
          <a:xfrm>
            <a:off x="3322812" y="4950546"/>
            <a:ext cx="2088232" cy="754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3397968" y="4819055"/>
            <a:ext cx="2016224"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テキスト ボックス 18"/>
              <p:cNvSpPr txBox="1"/>
              <p:nvPr/>
            </p:nvSpPr>
            <p:spPr>
              <a:xfrm>
                <a:off x="3805149" y="4375598"/>
                <a:ext cx="995401" cy="4778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dirty="0" smtClean="0">
                              <a:latin typeface="Cambria Math"/>
                            </a:rPr>
                          </m:ctrlPr>
                        </m:sSubPr>
                        <m:e>
                          <m:r>
                            <m:rPr>
                              <m:sty m:val="p"/>
                            </m:rPr>
                            <a:rPr kumimoji="1" lang="en-US" altLang="ja-JP" sz="2400" i="0" dirty="0" smtClean="0">
                              <a:latin typeface="Cambria Math"/>
                            </a:rPr>
                            <m:t>E</m:t>
                          </m:r>
                        </m:e>
                        <m:sub>
                          <m:r>
                            <m:rPr>
                              <m:sty m:val="p"/>
                            </m:rPr>
                            <a:rPr kumimoji="1" lang="en-US" altLang="ja-JP" sz="2400" i="0" dirty="0" smtClean="0">
                              <a:latin typeface="Cambria Math"/>
                            </a:rPr>
                            <m:t>k</m:t>
                          </m:r>
                          <m:r>
                            <a:rPr kumimoji="1" lang="en-US" altLang="ja-JP" sz="2400" b="0" i="0" dirty="0" smtClean="0">
                              <a:latin typeface="Cambria Math"/>
                            </a:rPr>
                            <m:t>,</m:t>
                          </m:r>
                          <m:r>
                            <m:rPr>
                              <m:sty m:val="p"/>
                            </m:rPr>
                            <a:rPr kumimoji="1" lang="en-US" altLang="ja-JP" sz="2400" b="0" i="0" dirty="0" smtClean="0">
                              <a:latin typeface="Cambria Math"/>
                            </a:rPr>
                            <m:t>IV</m:t>
                          </m:r>
                          <m:r>
                            <a:rPr kumimoji="1" lang="en-US" altLang="ja-JP" sz="2400" b="0" i="0" dirty="0" smtClean="0">
                              <a:latin typeface="Cambria Math"/>
                            </a:rPr>
                            <m:t>2</m:t>
                          </m:r>
                        </m:sub>
                      </m:sSub>
                    </m:oMath>
                  </m:oMathPara>
                </a14:m>
                <a:endParaRPr kumimoji="1" lang="ja-JP" altLang="en-US" sz="2400" dirty="0"/>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3805149" y="4375598"/>
                <a:ext cx="995401" cy="477888"/>
              </a:xfrm>
              <a:prstGeom prst="rect">
                <a:avLst/>
              </a:prstGeom>
              <a:blipFill rotWithShape="1">
                <a:blip r:embed="rId3"/>
                <a:stretch>
                  <a:fillRect b="-128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p:cNvSpPr txBox="1"/>
              <p:nvPr/>
            </p:nvSpPr>
            <p:spPr>
              <a:xfrm>
                <a:off x="3805149" y="4844108"/>
                <a:ext cx="995401" cy="4778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b="0" i="1" dirty="0" smtClean="0">
                              <a:latin typeface="Cambria Math"/>
                            </a:rPr>
                          </m:ctrlPr>
                        </m:sSubPr>
                        <m:e>
                          <m:r>
                            <m:rPr>
                              <m:sty m:val="p"/>
                            </m:rPr>
                            <a:rPr kumimoji="1" lang="en-US" altLang="ja-JP" sz="2400" i="0" dirty="0" smtClean="0">
                              <a:latin typeface="Cambria Math"/>
                            </a:rPr>
                            <m:t>E</m:t>
                          </m:r>
                        </m:e>
                        <m:sub>
                          <m:r>
                            <m:rPr>
                              <m:sty m:val="p"/>
                            </m:rPr>
                            <a:rPr kumimoji="1" lang="en-US" altLang="ja-JP" sz="2400" i="0" dirty="0" smtClean="0">
                              <a:latin typeface="Cambria Math"/>
                            </a:rPr>
                            <m:t>k</m:t>
                          </m:r>
                          <m:r>
                            <a:rPr kumimoji="1" lang="en-US" altLang="ja-JP" sz="2400" b="0" i="0" dirty="0" smtClean="0">
                              <a:latin typeface="Cambria Math"/>
                            </a:rPr>
                            <m:t>,</m:t>
                          </m:r>
                          <m:r>
                            <m:rPr>
                              <m:sty m:val="p"/>
                            </m:rPr>
                            <a:rPr kumimoji="1" lang="en-US" altLang="ja-JP" sz="2400" b="0" i="0" dirty="0" smtClean="0">
                              <a:latin typeface="Cambria Math"/>
                            </a:rPr>
                            <m:t>IV</m:t>
                          </m:r>
                          <m:r>
                            <a:rPr kumimoji="1" lang="en-US" altLang="ja-JP" sz="2400" b="0" i="0" dirty="0" smtClean="0">
                              <a:latin typeface="Cambria Math"/>
                            </a:rPr>
                            <m:t>3</m:t>
                          </m:r>
                        </m:sub>
                      </m:sSub>
                    </m:oMath>
                  </m:oMathPara>
                </a14:m>
                <a:endParaRPr kumimoji="1" lang="ja-JP" altLang="en-US" sz="2400"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3805149" y="4844108"/>
                <a:ext cx="995401" cy="477888"/>
              </a:xfrm>
              <a:prstGeom prst="rect">
                <a:avLst/>
              </a:prstGeom>
              <a:blipFill rotWithShape="1">
                <a:blip r:embed="rId4"/>
                <a:stretch>
                  <a:fillRect b="-1282"/>
                </a:stretch>
              </a:blipFill>
            </p:spPr>
            <p:txBody>
              <a:bodyPr/>
              <a:lstStyle/>
              <a:p>
                <a:r>
                  <a:rPr lang="ja-JP" altLang="en-US">
                    <a:noFill/>
                  </a:rPr>
                  <a:t> </a:t>
                </a:r>
              </a:p>
            </p:txBody>
          </p:sp>
        </mc:Fallback>
      </mc:AlternateContent>
      <p:sp>
        <p:nvSpPr>
          <p:cNvPr id="21" name="正方形/長方形 20"/>
          <p:cNvSpPr/>
          <p:nvPr/>
        </p:nvSpPr>
        <p:spPr>
          <a:xfrm>
            <a:off x="5652120" y="3746687"/>
            <a:ext cx="151216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5652120" y="4675040"/>
            <a:ext cx="151216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652120" y="5589240"/>
            <a:ext cx="151216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5545682" y="4005064"/>
            <a:ext cx="1715085" cy="369332"/>
          </a:xfrm>
          <a:prstGeom prst="rect">
            <a:avLst/>
          </a:prstGeom>
          <a:noFill/>
        </p:spPr>
        <p:txBody>
          <a:bodyPr wrap="none" rtlCol="0">
            <a:spAutoFit/>
          </a:bodyPr>
          <a:lstStyle/>
          <a:p>
            <a:pPr algn="ctr"/>
            <a:r>
              <a:rPr kumimoji="1" lang="en-US" altLang="ja-JP" dirty="0" err="1" smtClean="0"/>
              <a:t>Ciphertext</a:t>
            </a:r>
            <a:r>
              <a:rPr kumimoji="1" lang="en-US" altLang="ja-JP" dirty="0" smtClean="0"/>
              <a:t> block</a:t>
            </a:r>
            <a:endParaRPr kumimoji="1" lang="ja-JP" altLang="en-US" dirty="0"/>
          </a:p>
        </p:txBody>
      </p:sp>
      <p:sp>
        <p:nvSpPr>
          <p:cNvPr id="25" name="テキスト ボックス 24"/>
          <p:cNvSpPr txBox="1"/>
          <p:nvPr/>
        </p:nvSpPr>
        <p:spPr>
          <a:xfrm>
            <a:off x="5546263" y="4931876"/>
            <a:ext cx="1715085" cy="369332"/>
          </a:xfrm>
          <a:prstGeom prst="rect">
            <a:avLst/>
          </a:prstGeom>
          <a:noFill/>
        </p:spPr>
        <p:txBody>
          <a:bodyPr wrap="none" rtlCol="0">
            <a:spAutoFit/>
          </a:bodyPr>
          <a:lstStyle/>
          <a:p>
            <a:pPr algn="ctr"/>
            <a:r>
              <a:rPr kumimoji="1" lang="en-US" altLang="ja-JP" dirty="0" err="1" smtClean="0"/>
              <a:t>Ciphertext</a:t>
            </a:r>
            <a:r>
              <a:rPr kumimoji="1" lang="en-US" altLang="ja-JP" dirty="0" smtClean="0"/>
              <a:t> block</a:t>
            </a:r>
            <a:endParaRPr kumimoji="1" lang="ja-JP" altLang="en-US" dirty="0"/>
          </a:p>
        </p:txBody>
      </p:sp>
      <p:sp>
        <p:nvSpPr>
          <p:cNvPr id="26" name="テキスト ボックス 25"/>
          <p:cNvSpPr txBox="1"/>
          <p:nvPr/>
        </p:nvSpPr>
        <p:spPr>
          <a:xfrm>
            <a:off x="5546263" y="5867980"/>
            <a:ext cx="1715085" cy="369332"/>
          </a:xfrm>
          <a:prstGeom prst="rect">
            <a:avLst/>
          </a:prstGeom>
          <a:noFill/>
        </p:spPr>
        <p:txBody>
          <a:bodyPr wrap="none" rtlCol="0">
            <a:spAutoFit/>
          </a:bodyPr>
          <a:lstStyle/>
          <a:p>
            <a:pPr algn="ctr"/>
            <a:r>
              <a:rPr kumimoji="1" lang="en-US" altLang="ja-JP" dirty="0" err="1" smtClean="0"/>
              <a:t>Ciphertext</a:t>
            </a:r>
            <a:r>
              <a:rPr kumimoji="1" lang="en-US" altLang="ja-JP" dirty="0" smtClean="0"/>
              <a:t> block</a:t>
            </a:r>
            <a:endParaRPr kumimoji="1" lang="ja-JP" altLang="en-US" dirty="0"/>
          </a:p>
        </p:txBody>
      </p:sp>
    </p:spTree>
    <p:extLst>
      <p:ext uri="{BB962C8B-B14F-4D97-AF65-F5344CB8AC3E}">
        <p14:creationId xmlns:p14="http://schemas.microsoft.com/office/powerpoint/2010/main" val="1935810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Is this assumption practical?</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It’s very difficult questions because it depends on applications.</a:t>
            </a:r>
          </a:p>
          <a:p>
            <a:r>
              <a:rPr lang="en-US" altLang="ja-JP" dirty="0" smtClean="0"/>
              <a:t>We believe it’s more practical than KPA.</a:t>
            </a:r>
          </a:p>
          <a:p>
            <a:r>
              <a:rPr lang="en-US" altLang="ja-JP" dirty="0" smtClean="0"/>
              <a:t>Example of vulnerable application.</a:t>
            </a:r>
          </a:p>
          <a:p>
            <a:pPr lvl="1"/>
            <a:r>
              <a:rPr lang="en-US" altLang="ja-JP" dirty="0" smtClean="0"/>
              <a:t>Application sometimes sends the ciphertext of a password for the authentication. And, attackers know the behavior of the application. </a:t>
            </a:r>
            <a:endParaRPr kumimoji="1" lang="ja-JP" altLang="en-US" dirty="0"/>
          </a:p>
        </p:txBody>
      </p:sp>
    </p:spTree>
    <p:extLst>
      <p:ext uri="{BB962C8B-B14F-4D97-AF65-F5344CB8AC3E}">
        <p14:creationId xmlns:p14="http://schemas.microsoft.com/office/powerpoint/2010/main" val="22501323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dirty="0" smtClean="0"/>
              <a:t>CBC mode</a:t>
            </a:r>
            <a:endParaRPr kumimoji="1" lang="ja-JP" altLang="en-US" dirty="0"/>
          </a:p>
        </p:txBody>
      </p:sp>
      <p:sp>
        <p:nvSpPr>
          <p:cNvPr id="5" name="AutoShape 4"/>
          <p:cNvSpPr>
            <a:spLocks noChangeAspect="1" noChangeArrowheads="1" noTextEdit="1"/>
          </p:cNvSpPr>
          <p:nvPr/>
        </p:nvSpPr>
        <p:spPr bwMode="auto">
          <a:xfrm>
            <a:off x="1763692" y="1082113"/>
            <a:ext cx="5357811" cy="305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Freeform 6"/>
          <p:cNvSpPr>
            <a:spLocks/>
          </p:cNvSpPr>
          <p:nvPr/>
        </p:nvSpPr>
        <p:spPr bwMode="auto">
          <a:xfrm>
            <a:off x="2598983"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 name="Line 7"/>
          <p:cNvSpPr>
            <a:spLocks noChangeShapeType="1"/>
          </p:cNvSpPr>
          <p:nvPr/>
        </p:nvSpPr>
        <p:spPr bwMode="auto">
          <a:xfrm>
            <a:off x="2598983"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Line 8"/>
          <p:cNvSpPr>
            <a:spLocks noChangeShapeType="1"/>
          </p:cNvSpPr>
          <p:nvPr/>
        </p:nvSpPr>
        <p:spPr bwMode="auto">
          <a:xfrm flipV="1">
            <a:off x="2692102"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Line 9"/>
          <p:cNvSpPr>
            <a:spLocks noChangeShapeType="1"/>
          </p:cNvSpPr>
          <p:nvPr/>
        </p:nvSpPr>
        <p:spPr bwMode="auto">
          <a:xfrm>
            <a:off x="2692102"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0"/>
          <p:cNvSpPr>
            <a:spLocks/>
          </p:cNvSpPr>
          <p:nvPr/>
        </p:nvSpPr>
        <p:spPr bwMode="auto">
          <a:xfrm>
            <a:off x="2618440" y="2198150"/>
            <a:ext cx="148712" cy="186238"/>
          </a:xfrm>
          <a:custGeom>
            <a:avLst/>
            <a:gdLst>
              <a:gd name="T0" fmla="*/ 53 w 107"/>
              <a:gd name="T1" fmla="*/ 134 h 134"/>
              <a:gd name="T2" fmla="*/ 0 w 107"/>
              <a:gd name="T3" fmla="*/ 0 h 134"/>
              <a:gd name="T4" fmla="*/ 53 w 107"/>
              <a:gd name="T5" fmla="*/ 33 h 134"/>
              <a:gd name="T6" fmla="*/ 107 w 107"/>
              <a:gd name="T7" fmla="*/ 0 h 134"/>
              <a:gd name="T8" fmla="*/ 53 w 107"/>
              <a:gd name="T9" fmla="*/ 134 h 134"/>
            </a:gdLst>
            <a:ahLst/>
            <a:cxnLst>
              <a:cxn ang="0">
                <a:pos x="T0" y="T1"/>
              </a:cxn>
              <a:cxn ang="0">
                <a:pos x="T2" y="T3"/>
              </a:cxn>
              <a:cxn ang="0">
                <a:pos x="T4" y="T5"/>
              </a:cxn>
              <a:cxn ang="0">
                <a:pos x="T6" y="T7"/>
              </a:cxn>
              <a:cxn ang="0">
                <a:pos x="T8" y="T9"/>
              </a:cxn>
            </a:cxnLst>
            <a:rect l="0" t="0" r="r" b="b"/>
            <a:pathLst>
              <a:path w="107" h="134">
                <a:moveTo>
                  <a:pt x="53" y="134"/>
                </a:moveTo>
                <a:lnTo>
                  <a:pt x="0" y="0"/>
                </a:lnTo>
                <a:lnTo>
                  <a:pt x="53" y="33"/>
                </a:lnTo>
                <a:lnTo>
                  <a:pt x="107" y="0"/>
                </a:lnTo>
                <a:lnTo>
                  <a:pt x="53"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Line 11"/>
          <p:cNvSpPr>
            <a:spLocks noChangeShapeType="1"/>
          </p:cNvSpPr>
          <p:nvPr/>
        </p:nvSpPr>
        <p:spPr bwMode="auto">
          <a:xfrm>
            <a:off x="2692102"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2"/>
          <p:cNvSpPr>
            <a:spLocks/>
          </p:cNvSpPr>
          <p:nvPr/>
        </p:nvSpPr>
        <p:spPr bwMode="auto">
          <a:xfrm>
            <a:off x="2618440" y="3472628"/>
            <a:ext cx="148712" cy="182068"/>
          </a:xfrm>
          <a:custGeom>
            <a:avLst/>
            <a:gdLst>
              <a:gd name="T0" fmla="*/ 53 w 107"/>
              <a:gd name="T1" fmla="*/ 131 h 131"/>
              <a:gd name="T2" fmla="*/ 0 w 107"/>
              <a:gd name="T3" fmla="*/ 0 h 131"/>
              <a:gd name="T4" fmla="*/ 53 w 107"/>
              <a:gd name="T5" fmla="*/ 30 h 131"/>
              <a:gd name="T6" fmla="*/ 107 w 107"/>
              <a:gd name="T7" fmla="*/ 0 h 131"/>
              <a:gd name="T8" fmla="*/ 53 w 107"/>
              <a:gd name="T9" fmla="*/ 131 h 131"/>
            </a:gdLst>
            <a:ahLst/>
            <a:cxnLst>
              <a:cxn ang="0">
                <a:pos x="T0" y="T1"/>
              </a:cxn>
              <a:cxn ang="0">
                <a:pos x="T2" y="T3"/>
              </a:cxn>
              <a:cxn ang="0">
                <a:pos x="T4" y="T5"/>
              </a:cxn>
              <a:cxn ang="0">
                <a:pos x="T6" y="T7"/>
              </a:cxn>
              <a:cxn ang="0">
                <a:pos x="T8" y="T9"/>
              </a:cxn>
            </a:cxnLst>
            <a:rect l="0" t="0" r="r" b="b"/>
            <a:pathLst>
              <a:path w="107" h="131">
                <a:moveTo>
                  <a:pt x="53" y="131"/>
                </a:moveTo>
                <a:lnTo>
                  <a:pt x="0" y="0"/>
                </a:lnTo>
                <a:lnTo>
                  <a:pt x="53" y="30"/>
                </a:lnTo>
                <a:lnTo>
                  <a:pt x="107" y="0"/>
                </a:lnTo>
                <a:lnTo>
                  <a:pt x="53"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Line 13"/>
          <p:cNvSpPr>
            <a:spLocks noChangeShapeType="1"/>
          </p:cNvSpPr>
          <p:nvPr/>
        </p:nvSpPr>
        <p:spPr bwMode="auto">
          <a:xfrm>
            <a:off x="2692102"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4"/>
          <p:cNvSpPr>
            <a:spLocks/>
          </p:cNvSpPr>
          <p:nvPr/>
        </p:nvSpPr>
        <p:spPr bwMode="auto">
          <a:xfrm>
            <a:off x="2618440" y="1618589"/>
            <a:ext cx="148712" cy="187628"/>
          </a:xfrm>
          <a:custGeom>
            <a:avLst/>
            <a:gdLst>
              <a:gd name="T0" fmla="*/ 53 w 107"/>
              <a:gd name="T1" fmla="*/ 135 h 135"/>
              <a:gd name="T2" fmla="*/ 0 w 107"/>
              <a:gd name="T3" fmla="*/ 0 h 135"/>
              <a:gd name="T4" fmla="*/ 53 w 107"/>
              <a:gd name="T5" fmla="*/ 34 h 135"/>
              <a:gd name="T6" fmla="*/ 107 w 107"/>
              <a:gd name="T7" fmla="*/ 0 h 135"/>
              <a:gd name="T8" fmla="*/ 53 w 107"/>
              <a:gd name="T9" fmla="*/ 135 h 135"/>
            </a:gdLst>
            <a:ahLst/>
            <a:cxnLst>
              <a:cxn ang="0">
                <a:pos x="T0" y="T1"/>
              </a:cxn>
              <a:cxn ang="0">
                <a:pos x="T2" y="T3"/>
              </a:cxn>
              <a:cxn ang="0">
                <a:pos x="T4" y="T5"/>
              </a:cxn>
              <a:cxn ang="0">
                <a:pos x="T6" y="T7"/>
              </a:cxn>
              <a:cxn ang="0">
                <a:pos x="T8" y="T9"/>
              </a:cxn>
            </a:cxnLst>
            <a:rect l="0" t="0" r="r" b="b"/>
            <a:pathLst>
              <a:path w="107" h="135">
                <a:moveTo>
                  <a:pt x="53" y="135"/>
                </a:moveTo>
                <a:lnTo>
                  <a:pt x="0" y="0"/>
                </a:lnTo>
                <a:lnTo>
                  <a:pt x="53" y="34"/>
                </a:lnTo>
                <a:lnTo>
                  <a:pt x="107" y="0"/>
                </a:lnTo>
                <a:lnTo>
                  <a:pt x="53"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15"/>
          <p:cNvSpPr>
            <a:spLocks noChangeArrowheads="1"/>
          </p:cNvSpPr>
          <p:nvPr/>
        </p:nvSpPr>
        <p:spPr bwMode="auto">
          <a:xfrm>
            <a:off x="2379389"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 name="Rectangle 16"/>
          <p:cNvSpPr>
            <a:spLocks noChangeArrowheads="1"/>
          </p:cNvSpPr>
          <p:nvPr/>
        </p:nvSpPr>
        <p:spPr bwMode="auto">
          <a:xfrm>
            <a:off x="2491966"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7"/>
          <p:cNvSpPr>
            <a:spLocks noChangeArrowheads="1"/>
          </p:cNvSpPr>
          <p:nvPr/>
        </p:nvSpPr>
        <p:spPr bwMode="auto">
          <a:xfrm>
            <a:off x="2739356"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18" name="Rectangle 18"/>
              <p:cNvSpPr>
                <a:spLocks noChangeArrowheads="1"/>
              </p:cNvSpPr>
              <p:nvPr/>
            </p:nvSpPr>
            <p:spPr bwMode="auto">
              <a:xfrm>
                <a:off x="2473323" y="1052736"/>
                <a:ext cx="442493"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ctrlPr>
                        </m:sSubPr>
                        <m:e>
                          <m:r>
                            <m:rPr>
                              <m:sty m:val="p"/>
                            </m:rPr>
                            <a:rPr kumimoji="1" lang="en-US"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P</m:t>
                          </m:r>
                        </m:e>
                        <m:sub>
                          <m: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1</m:t>
                          </m:r>
                        </m:sub>
                      </m:sSub>
                    </m:oMath>
                  </m:oMathPara>
                </a14:m>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mc:Choice>
        <mc:Fallback>
          <p:sp>
            <p:nvSpPr>
              <p:cNvPr id="18" name="Rectangle 18"/>
              <p:cNvSpPr>
                <a:spLocks noRot="1" noChangeAspect="1" noMove="1" noResize="1" noEditPoints="1" noAdjustHandles="1" noChangeArrowheads="1" noChangeShapeType="1" noTextEdit="1"/>
              </p:cNvSpPr>
              <p:nvPr/>
            </p:nvSpPr>
            <p:spPr bwMode="auto">
              <a:xfrm>
                <a:off x="2473323" y="1052736"/>
                <a:ext cx="442493" cy="461665"/>
              </a:xfrm>
              <a:prstGeom prst="rect">
                <a:avLst/>
              </a:prstGeom>
              <a:blipFill rotWithShape="1">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Rectangle 20"/>
              <p:cNvSpPr>
                <a:spLocks noChangeArrowheads="1"/>
              </p:cNvSpPr>
              <p:nvPr/>
            </p:nvSpPr>
            <p:spPr bwMode="auto">
              <a:xfrm>
                <a:off x="2436812" y="3692222"/>
                <a:ext cx="492764"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b="0" i="0" dirty="0" smtClean="0">
                              <a:solidFill>
                                <a:srgbClr val="000000"/>
                              </a:solidFill>
                              <a:latin typeface="Cambria Math"/>
                            </a:rPr>
                            <m:t>C</m:t>
                          </m:r>
                        </m:e>
                        <m:sub>
                          <m:r>
                            <a:rPr lang="en-US" altLang="ja-JP" sz="3000" i="1" dirty="0">
                              <a:solidFill>
                                <a:srgbClr val="000000"/>
                              </a:solidFill>
                              <a:latin typeface="Cambria Math"/>
                            </a:rPr>
                            <m:t>1</m:t>
                          </m:r>
                        </m:sub>
                      </m:sSub>
                    </m:oMath>
                  </m:oMathPara>
                </a14:m>
                <a:endParaRPr lang="ja-JP" altLang="ja-JP" dirty="0"/>
              </a:p>
            </p:txBody>
          </p:sp>
        </mc:Choice>
        <mc:Fallback>
          <p:sp>
            <p:nvSpPr>
              <p:cNvPr id="20" name="Rectangle 20"/>
              <p:cNvSpPr>
                <a:spLocks noRot="1" noChangeAspect="1" noMove="1" noResize="1" noEditPoints="1" noAdjustHandles="1" noChangeArrowheads="1" noChangeShapeType="1" noTextEdit="1"/>
              </p:cNvSpPr>
              <p:nvPr/>
            </p:nvSpPr>
            <p:spPr bwMode="auto">
              <a:xfrm>
                <a:off x="2436812" y="3692222"/>
                <a:ext cx="492764" cy="461665"/>
              </a:xfrm>
              <a:prstGeom prst="rect">
                <a:avLst/>
              </a:prstGeom>
              <a:blipFill rotWithShape="1">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22" name="Line 22"/>
          <p:cNvSpPr>
            <a:spLocks noChangeShapeType="1"/>
          </p:cNvSpPr>
          <p:nvPr/>
        </p:nvSpPr>
        <p:spPr bwMode="auto">
          <a:xfrm>
            <a:off x="2211219" y="1968827"/>
            <a:ext cx="18762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3"/>
          <p:cNvSpPr>
            <a:spLocks/>
          </p:cNvSpPr>
          <p:nvPr/>
        </p:nvSpPr>
        <p:spPr bwMode="auto">
          <a:xfrm>
            <a:off x="2347423"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24"/>
          <p:cNvSpPr>
            <a:spLocks/>
          </p:cNvSpPr>
          <p:nvPr/>
        </p:nvSpPr>
        <p:spPr bwMode="auto">
          <a:xfrm>
            <a:off x="2678203" y="1968827"/>
            <a:ext cx="840850" cy="1367597"/>
          </a:xfrm>
          <a:custGeom>
            <a:avLst/>
            <a:gdLst>
              <a:gd name="T0" fmla="*/ 0 w 605"/>
              <a:gd name="T1" fmla="*/ 984 h 984"/>
              <a:gd name="T2" fmla="*/ 319 w 605"/>
              <a:gd name="T3" fmla="*/ 984 h 984"/>
              <a:gd name="T4" fmla="*/ 470 w 605"/>
              <a:gd name="T5" fmla="*/ 0 h 984"/>
              <a:gd name="T6" fmla="*/ 605 w 605"/>
              <a:gd name="T7" fmla="*/ 0 h 984"/>
            </a:gdLst>
            <a:ahLst/>
            <a:cxnLst>
              <a:cxn ang="0">
                <a:pos x="T0" y="T1"/>
              </a:cxn>
              <a:cxn ang="0">
                <a:pos x="T2" y="T3"/>
              </a:cxn>
              <a:cxn ang="0">
                <a:pos x="T4" y="T5"/>
              </a:cxn>
              <a:cxn ang="0">
                <a:pos x="T6" y="T7"/>
              </a:cxn>
            </a:cxnLst>
            <a:rect l="0" t="0" r="r" b="b"/>
            <a:pathLst>
              <a:path w="605" h="984">
                <a:moveTo>
                  <a:pt x="0" y="984"/>
                </a:moveTo>
                <a:lnTo>
                  <a:pt x="319" y="984"/>
                </a:lnTo>
                <a:lnTo>
                  <a:pt x="470" y="0"/>
                </a:lnTo>
                <a:lnTo>
                  <a:pt x="6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25"/>
          <p:cNvSpPr>
            <a:spLocks/>
          </p:cNvSpPr>
          <p:nvPr/>
        </p:nvSpPr>
        <p:spPr bwMode="auto">
          <a:xfrm>
            <a:off x="3467629"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26"/>
          <p:cNvSpPr>
            <a:spLocks/>
          </p:cNvSpPr>
          <p:nvPr/>
        </p:nvSpPr>
        <p:spPr bwMode="auto">
          <a:xfrm>
            <a:off x="3798410" y="1968827"/>
            <a:ext cx="840850" cy="1367597"/>
          </a:xfrm>
          <a:custGeom>
            <a:avLst/>
            <a:gdLst>
              <a:gd name="T0" fmla="*/ 0 w 605"/>
              <a:gd name="T1" fmla="*/ 984 h 984"/>
              <a:gd name="T2" fmla="*/ 319 w 605"/>
              <a:gd name="T3" fmla="*/ 984 h 984"/>
              <a:gd name="T4" fmla="*/ 470 w 605"/>
              <a:gd name="T5" fmla="*/ 0 h 984"/>
              <a:gd name="T6" fmla="*/ 605 w 605"/>
              <a:gd name="T7" fmla="*/ 0 h 984"/>
            </a:gdLst>
            <a:ahLst/>
            <a:cxnLst>
              <a:cxn ang="0">
                <a:pos x="T0" y="T1"/>
              </a:cxn>
              <a:cxn ang="0">
                <a:pos x="T2" y="T3"/>
              </a:cxn>
              <a:cxn ang="0">
                <a:pos x="T4" y="T5"/>
              </a:cxn>
              <a:cxn ang="0">
                <a:pos x="T6" y="T7"/>
              </a:cxn>
            </a:cxnLst>
            <a:rect l="0" t="0" r="r" b="b"/>
            <a:pathLst>
              <a:path w="605" h="984">
                <a:moveTo>
                  <a:pt x="0" y="984"/>
                </a:moveTo>
                <a:lnTo>
                  <a:pt x="319" y="984"/>
                </a:lnTo>
                <a:lnTo>
                  <a:pt x="470" y="0"/>
                </a:lnTo>
                <a:lnTo>
                  <a:pt x="6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27"/>
          <p:cNvSpPr>
            <a:spLocks/>
          </p:cNvSpPr>
          <p:nvPr/>
        </p:nvSpPr>
        <p:spPr bwMode="auto">
          <a:xfrm>
            <a:off x="4587835"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28"/>
          <p:cNvSpPr>
            <a:spLocks/>
          </p:cNvSpPr>
          <p:nvPr/>
        </p:nvSpPr>
        <p:spPr bwMode="auto">
          <a:xfrm>
            <a:off x="6220890" y="1968827"/>
            <a:ext cx="284916" cy="635154"/>
          </a:xfrm>
          <a:custGeom>
            <a:avLst/>
            <a:gdLst>
              <a:gd name="T0" fmla="*/ 0 w 205"/>
              <a:gd name="T1" fmla="*/ 457 h 457"/>
              <a:gd name="T2" fmla="*/ 70 w 205"/>
              <a:gd name="T3" fmla="*/ 0 h 457"/>
              <a:gd name="T4" fmla="*/ 205 w 205"/>
              <a:gd name="T5" fmla="*/ 0 h 457"/>
            </a:gdLst>
            <a:ahLst/>
            <a:cxnLst>
              <a:cxn ang="0">
                <a:pos x="T0" y="T1"/>
              </a:cxn>
              <a:cxn ang="0">
                <a:pos x="T2" y="T3"/>
              </a:cxn>
              <a:cxn ang="0">
                <a:pos x="T4" y="T5"/>
              </a:cxn>
            </a:cxnLst>
            <a:rect l="0" t="0" r="r" b="b"/>
            <a:pathLst>
              <a:path w="205" h="457">
                <a:moveTo>
                  <a:pt x="0" y="457"/>
                </a:moveTo>
                <a:lnTo>
                  <a:pt x="70" y="0"/>
                </a:lnTo>
                <a:lnTo>
                  <a:pt x="2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29"/>
          <p:cNvSpPr>
            <a:spLocks/>
          </p:cNvSpPr>
          <p:nvPr/>
        </p:nvSpPr>
        <p:spPr bwMode="auto">
          <a:xfrm>
            <a:off x="6454383"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30"/>
          <p:cNvSpPr>
            <a:spLocks/>
          </p:cNvSpPr>
          <p:nvPr/>
        </p:nvSpPr>
        <p:spPr bwMode="auto">
          <a:xfrm>
            <a:off x="4918616" y="2950050"/>
            <a:ext cx="504510" cy="386374"/>
          </a:xfrm>
          <a:custGeom>
            <a:avLst/>
            <a:gdLst>
              <a:gd name="T0" fmla="*/ 0 w 363"/>
              <a:gd name="T1" fmla="*/ 278 h 278"/>
              <a:gd name="T2" fmla="*/ 319 w 363"/>
              <a:gd name="T3" fmla="*/ 278 h 278"/>
              <a:gd name="T4" fmla="*/ 363 w 363"/>
              <a:gd name="T5" fmla="*/ 0 h 278"/>
            </a:gdLst>
            <a:ahLst/>
            <a:cxnLst>
              <a:cxn ang="0">
                <a:pos x="T0" y="T1"/>
              </a:cxn>
              <a:cxn ang="0">
                <a:pos x="T2" y="T3"/>
              </a:cxn>
              <a:cxn ang="0">
                <a:pos x="T4" y="T5"/>
              </a:cxn>
            </a:cxnLst>
            <a:rect l="0" t="0" r="r" b="b"/>
            <a:pathLst>
              <a:path w="363" h="278">
                <a:moveTo>
                  <a:pt x="0" y="278"/>
                </a:moveTo>
                <a:lnTo>
                  <a:pt x="319" y="278"/>
                </a:lnTo>
                <a:lnTo>
                  <a:pt x="363"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31"/>
          <p:cNvSpPr>
            <a:spLocks/>
          </p:cNvSpPr>
          <p:nvPr/>
        </p:nvSpPr>
        <p:spPr bwMode="auto">
          <a:xfrm>
            <a:off x="3719189"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Line 32"/>
          <p:cNvSpPr>
            <a:spLocks noChangeShapeType="1"/>
          </p:cNvSpPr>
          <p:nvPr/>
        </p:nvSpPr>
        <p:spPr bwMode="auto">
          <a:xfrm>
            <a:off x="3719189"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3"/>
          <p:cNvSpPr>
            <a:spLocks noChangeShapeType="1"/>
          </p:cNvSpPr>
          <p:nvPr/>
        </p:nvSpPr>
        <p:spPr bwMode="auto">
          <a:xfrm flipV="1">
            <a:off x="3812308"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Line 34"/>
          <p:cNvSpPr>
            <a:spLocks noChangeShapeType="1"/>
          </p:cNvSpPr>
          <p:nvPr/>
        </p:nvSpPr>
        <p:spPr bwMode="auto">
          <a:xfrm>
            <a:off x="3812308"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35"/>
          <p:cNvSpPr>
            <a:spLocks/>
          </p:cNvSpPr>
          <p:nvPr/>
        </p:nvSpPr>
        <p:spPr bwMode="auto">
          <a:xfrm>
            <a:off x="3737257" y="2198150"/>
            <a:ext cx="150102" cy="186238"/>
          </a:xfrm>
          <a:custGeom>
            <a:avLst/>
            <a:gdLst>
              <a:gd name="T0" fmla="*/ 54 w 108"/>
              <a:gd name="T1" fmla="*/ 134 h 134"/>
              <a:gd name="T2" fmla="*/ 0 w 108"/>
              <a:gd name="T3" fmla="*/ 0 h 134"/>
              <a:gd name="T4" fmla="*/ 54 w 108"/>
              <a:gd name="T5" fmla="*/ 33 h 134"/>
              <a:gd name="T6" fmla="*/ 108 w 108"/>
              <a:gd name="T7" fmla="*/ 0 h 134"/>
              <a:gd name="T8" fmla="*/ 54 w 108"/>
              <a:gd name="T9" fmla="*/ 134 h 134"/>
            </a:gdLst>
            <a:ahLst/>
            <a:cxnLst>
              <a:cxn ang="0">
                <a:pos x="T0" y="T1"/>
              </a:cxn>
              <a:cxn ang="0">
                <a:pos x="T2" y="T3"/>
              </a:cxn>
              <a:cxn ang="0">
                <a:pos x="T4" y="T5"/>
              </a:cxn>
              <a:cxn ang="0">
                <a:pos x="T6" y="T7"/>
              </a:cxn>
              <a:cxn ang="0">
                <a:pos x="T8" y="T9"/>
              </a:cxn>
            </a:cxnLst>
            <a:rect l="0" t="0" r="r" b="b"/>
            <a:pathLst>
              <a:path w="108" h="134">
                <a:moveTo>
                  <a:pt x="54" y="134"/>
                </a:moveTo>
                <a:lnTo>
                  <a:pt x="0" y="0"/>
                </a:lnTo>
                <a:lnTo>
                  <a:pt x="54" y="33"/>
                </a:lnTo>
                <a:lnTo>
                  <a:pt x="108" y="0"/>
                </a:lnTo>
                <a:lnTo>
                  <a:pt x="54"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Line 36"/>
          <p:cNvSpPr>
            <a:spLocks noChangeShapeType="1"/>
          </p:cNvSpPr>
          <p:nvPr/>
        </p:nvSpPr>
        <p:spPr bwMode="auto">
          <a:xfrm>
            <a:off x="3812308"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37"/>
          <p:cNvSpPr>
            <a:spLocks/>
          </p:cNvSpPr>
          <p:nvPr/>
        </p:nvSpPr>
        <p:spPr bwMode="auto">
          <a:xfrm>
            <a:off x="3737257" y="3472628"/>
            <a:ext cx="150102" cy="182068"/>
          </a:xfrm>
          <a:custGeom>
            <a:avLst/>
            <a:gdLst>
              <a:gd name="T0" fmla="*/ 54 w 108"/>
              <a:gd name="T1" fmla="*/ 131 h 131"/>
              <a:gd name="T2" fmla="*/ 0 w 108"/>
              <a:gd name="T3" fmla="*/ 0 h 131"/>
              <a:gd name="T4" fmla="*/ 54 w 108"/>
              <a:gd name="T5" fmla="*/ 30 h 131"/>
              <a:gd name="T6" fmla="*/ 108 w 108"/>
              <a:gd name="T7" fmla="*/ 0 h 131"/>
              <a:gd name="T8" fmla="*/ 54 w 108"/>
              <a:gd name="T9" fmla="*/ 131 h 131"/>
            </a:gdLst>
            <a:ahLst/>
            <a:cxnLst>
              <a:cxn ang="0">
                <a:pos x="T0" y="T1"/>
              </a:cxn>
              <a:cxn ang="0">
                <a:pos x="T2" y="T3"/>
              </a:cxn>
              <a:cxn ang="0">
                <a:pos x="T4" y="T5"/>
              </a:cxn>
              <a:cxn ang="0">
                <a:pos x="T6" y="T7"/>
              </a:cxn>
              <a:cxn ang="0">
                <a:pos x="T8" y="T9"/>
              </a:cxn>
            </a:cxnLst>
            <a:rect l="0" t="0" r="r" b="b"/>
            <a:pathLst>
              <a:path w="108" h="131">
                <a:moveTo>
                  <a:pt x="54" y="131"/>
                </a:moveTo>
                <a:lnTo>
                  <a:pt x="0" y="0"/>
                </a:lnTo>
                <a:lnTo>
                  <a:pt x="54" y="30"/>
                </a:lnTo>
                <a:lnTo>
                  <a:pt x="108" y="0"/>
                </a:lnTo>
                <a:lnTo>
                  <a:pt x="54"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Line 38"/>
          <p:cNvSpPr>
            <a:spLocks noChangeShapeType="1"/>
          </p:cNvSpPr>
          <p:nvPr/>
        </p:nvSpPr>
        <p:spPr bwMode="auto">
          <a:xfrm>
            <a:off x="3812308"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39"/>
          <p:cNvSpPr>
            <a:spLocks/>
          </p:cNvSpPr>
          <p:nvPr/>
        </p:nvSpPr>
        <p:spPr bwMode="auto">
          <a:xfrm>
            <a:off x="3737257" y="1618589"/>
            <a:ext cx="150102" cy="187628"/>
          </a:xfrm>
          <a:custGeom>
            <a:avLst/>
            <a:gdLst>
              <a:gd name="T0" fmla="*/ 54 w 108"/>
              <a:gd name="T1" fmla="*/ 135 h 135"/>
              <a:gd name="T2" fmla="*/ 0 w 108"/>
              <a:gd name="T3" fmla="*/ 0 h 135"/>
              <a:gd name="T4" fmla="*/ 54 w 108"/>
              <a:gd name="T5" fmla="*/ 34 h 135"/>
              <a:gd name="T6" fmla="*/ 108 w 108"/>
              <a:gd name="T7" fmla="*/ 0 h 135"/>
              <a:gd name="T8" fmla="*/ 54 w 108"/>
              <a:gd name="T9" fmla="*/ 135 h 135"/>
            </a:gdLst>
            <a:ahLst/>
            <a:cxnLst>
              <a:cxn ang="0">
                <a:pos x="T0" y="T1"/>
              </a:cxn>
              <a:cxn ang="0">
                <a:pos x="T2" y="T3"/>
              </a:cxn>
              <a:cxn ang="0">
                <a:pos x="T4" y="T5"/>
              </a:cxn>
              <a:cxn ang="0">
                <a:pos x="T6" y="T7"/>
              </a:cxn>
              <a:cxn ang="0">
                <a:pos x="T8" y="T9"/>
              </a:cxn>
            </a:cxnLst>
            <a:rect l="0" t="0" r="r" b="b"/>
            <a:pathLst>
              <a:path w="108" h="135">
                <a:moveTo>
                  <a:pt x="54" y="135"/>
                </a:moveTo>
                <a:lnTo>
                  <a:pt x="0" y="0"/>
                </a:lnTo>
                <a:lnTo>
                  <a:pt x="54" y="34"/>
                </a:lnTo>
                <a:lnTo>
                  <a:pt x="108" y="0"/>
                </a:lnTo>
                <a:lnTo>
                  <a:pt x="54"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40"/>
          <p:cNvSpPr>
            <a:spLocks noChangeArrowheads="1"/>
          </p:cNvSpPr>
          <p:nvPr/>
        </p:nvSpPr>
        <p:spPr bwMode="auto">
          <a:xfrm>
            <a:off x="3499595"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 name="Rectangle 41"/>
          <p:cNvSpPr>
            <a:spLocks noChangeArrowheads="1"/>
          </p:cNvSpPr>
          <p:nvPr/>
        </p:nvSpPr>
        <p:spPr bwMode="auto">
          <a:xfrm>
            <a:off x="3612172"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2" name="Rectangle 42"/>
          <p:cNvSpPr>
            <a:spLocks noChangeArrowheads="1"/>
          </p:cNvSpPr>
          <p:nvPr/>
        </p:nvSpPr>
        <p:spPr bwMode="auto">
          <a:xfrm>
            <a:off x="3859562"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43" name="Rectangle 43"/>
              <p:cNvSpPr>
                <a:spLocks noChangeArrowheads="1"/>
              </p:cNvSpPr>
              <p:nvPr/>
            </p:nvSpPr>
            <p:spPr bwMode="auto">
              <a:xfrm>
                <a:off x="3590353" y="1059875"/>
                <a:ext cx="45140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2</m:t>
                          </m:r>
                        </m:sub>
                      </m:sSub>
                    </m:oMath>
                  </m:oMathPara>
                </a14:m>
                <a:endParaRPr lang="ja-JP" altLang="ja-JP" dirty="0"/>
              </a:p>
            </p:txBody>
          </p:sp>
        </mc:Choice>
        <mc:Fallback>
          <p:sp>
            <p:nvSpPr>
              <p:cNvPr id="43" name="Rectangle 43"/>
              <p:cNvSpPr>
                <a:spLocks noRot="1" noChangeAspect="1" noMove="1" noResize="1" noEditPoints="1" noAdjustHandles="1" noChangeArrowheads="1" noChangeShapeType="1" noTextEdit="1"/>
              </p:cNvSpPr>
              <p:nvPr/>
            </p:nvSpPr>
            <p:spPr bwMode="auto">
              <a:xfrm>
                <a:off x="3590353" y="1059875"/>
                <a:ext cx="451406" cy="461665"/>
              </a:xfrm>
              <a:prstGeom prst="rect">
                <a:avLst/>
              </a:prstGeom>
              <a:blipFill rotWithShape="1">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5" name="Rectangle 45"/>
              <p:cNvSpPr>
                <a:spLocks noChangeArrowheads="1"/>
              </p:cNvSpPr>
              <p:nvPr/>
            </p:nvSpPr>
            <p:spPr bwMode="auto">
              <a:xfrm>
                <a:off x="3557018" y="3692222"/>
                <a:ext cx="50167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2</m:t>
                          </m:r>
                        </m:sub>
                      </m:sSub>
                    </m:oMath>
                  </m:oMathPara>
                </a14:m>
                <a:endParaRPr lang="ja-JP" altLang="ja-JP" sz="3200" dirty="0"/>
              </a:p>
            </p:txBody>
          </p:sp>
        </mc:Choice>
        <mc:Fallback>
          <p:sp>
            <p:nvSpPr>
              <p:cNvPr id="45" name="Rectangle 45"/>
              <p:cNvSpPr>
                <a:spLocks noRot="1" noChangeAspect="1" noMove="1" noResize="1" noEditPoints="1" noAdjustHandles="1" noChangeArrowheads="1" noChangeShapeType="1" noTextEdit="1"/>
              </p:cNvSpPr>
              <p:nvPr/>
            </p:nvSpPr>
            <p:spPr bwMode="auto">
              <a:xfrm>
                <a:off x="3557018" y="3692222"/>
                <a:ext cx="501676" cy="461665"/>
              </a:xfrm>
              <a:prstGeom prst="rect">
                <a:avLst/>
              </a:prstGeom>
              <a:blipFill rotWithShape="1">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47" name="Freeform 47"/>
          <p:cNvSpPr>
            <a:spLocks/>
          </p:cNvSpPr>
          <p:nvPr/>
        </p:nvSpPr>
        <p:spPr bwMode="auto">
          <a:xfrm>
            <a:off x="4839395"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Line 48"/>
          <p:cNvSpPr>
            <a:spLocks noChangeShapeType="1"/>
          </p:cNvSpPr>
          <p:nvPr/>
        </p:nvSpPr>
        <p:spPr bwMode="auto">
          <a:xfrm>
            <a:off x="4839395"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Line 49"/>
          <p:cNvSpPr>
            <a:spLocks noChangeShapeType="1"/>
          </p:cNvSpPr>
          <p:nvPr/>
        </p:nvSpPr>
        <p:spPr bwMode="auto">
          <a:xfrm flipV="1">
            <a:off x="4932514"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Line 50"/>
          <p:cNvSpPr>
            <a:spLocks noChangeShapeType="1"/>
          </p:cNvSpPr>
          <p:nvPr/>
        </p:nvSpPr>
        <p:spPr bwMode="auto">
          <a:xfrm>
            <a:off x="4932514"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51"/>
          <p:cNvSpPr>
            <a:spLocks/>
          </p:cNvSpPr>
          <p:nvPr/>
        </p:nvSpPr>
        <p:spPr bwMode="auto">
          <a:xfrm>
            <a:off x="4857463" y="2198150"/>
            <a:ext cx="150102" cy="186238"/>
          </a:xfrm>
          <a:custGeom>
            <a:avLst/>
            <a:gdLst>
              <a:gd name="T0" fmla="*/ 54 w 108"/>
              <a:gd name="T1" fmla="*/ 134 h 134"/>
              <a:gd name="T2" fmla="*/ 0 w 108"/>
              <a:gd name="T3" fmla="*/ 0 h 134"/>
              <a:gd name="T4" fmla="*/ 54 w 108"/>
              <a:gd name="T5" fmla="*/ 33 h 134"/>
              <a:gd name="T6" fmla="*/ 108 w 108"/>
              <a:gd name="T7" fmla="*/ 0 h 134"/>
              <a:gd name="T8" fmla="*/ 54 w 108"/>
              <a:gd name="T9" fmla="*/ 134 h 134"/>
            </a:gdLst>
            <a:ahLst/>
            <a:cxnLst>
              <a:cxn ang="0">
                <a:pos x="T0" y="T1"/>
              </a:cxn>
              <a:cxn ang="0">
                <a:pos x="T2" y="T3"/>
              </a:cxn>
              <a:cxn ang="0">
                <a:pos x="T4" y="T5"/>
              </a:cxn>
              <a:cxn ang="0">
                <a:pos x="T6" y="T7"/>
              </a:cxn>
              <a:cxn ang="0">
                <a:pos x="T8" y="T9"/>
              </a:cxn>
            </a:cxnLst>
            <a:rect l="0" t="0" r="r" b="b"/>
            <a:pathLst>
              <a:path w="108" h="134">
                <a:moveTo>
                  <a:pt x="54" y="134"/>
                </a:moveTo>
                <a:lnTo>
                  <a:pt x="0" y="0"/>
                </a:lnTo>
                <a:lnTo>
                  <a:pt x="54" y="33"/>
                </a:lnTo>
                <a:lnTo>
                  <a:pt x="108" y="0"/>
                </a:lnTo>
                <a:lnTo>
                  <a:pt x="54"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52"/>
          <p:cNvSpPr>
            <a:spLocks noChangeShapeType="1"/>
          </p:cNvSpPr>
          <p:nvPr/>
        </p:nvSpPr>
        <p:spPr bwMode="auto">
          <a:xfrm>
            <a:off x="4932514"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53"/>
          <p:cNvSpPr>
            <a:spLocks/>
          </p:cNvSpPr>
          <p:nvPr/>
        </p:nvSpPr>
        <p:spPr bwMode="auto">
          <a:xfrm>
            <a:off x="4857463" y="3472628"/>
            <a:ext cx="150102" cy="182068"/>
          </a:xfrm>
          <a:custGeom>
            <a:avLst/>
            <a:gdLst>
              <a:gd name="T0" fmla="*/ 54 w 108"/>
              <a:gd name="T1" fmla="*/ 131 h 131"/>
              <a:gd name="T2" fmla="*/ 0 w 108"/>
              <a:gd name="T3" fmla="*/ 0 h 131"/>
              <a:gd name="T4" fmla="*/ 54 w 108"/>
              <a:gd name="T5" fmla="*/ 30 h 131"/>
              <a:gd name="T6" fmla="*/ 108 w 108"/>
              <a:gd name="T7" fmla="*/ 0 h 131"/>
              <a:gd name="T8" fmla="*/ 54 w 108"/>
              <a:gd name="T9" fmla="*/ 131 h 131"/>
            </a:gdLst>
            <a:ahLst/>
            <a:cxnLst>
              <a:cxn ang="0">
                <a:pos x="T0" y="T1"/>
              </a:cxn>
              <a:cxn ang="0">
                <a:pos x="T2" y="T3"/>
              </a:cxn>
              <a:cxn ang="0">
                <a:pos x="T4" y="T5"/>
              </a:cxn>
              <a:cxn ang="0">
                <a:pos x="T6" y="T7"/>
              </a:cxn>
              <a:cxn ang="0">
                <a:pos x="T8" y="T9"/>
              </a:cxn>
            </a:cxnLst>
            <a:rect l="0" t="0" r="r" b="b"/>
            <a:pathLst>
              <a:path w="108" h="131">
                <a:moveTo>
                  <a:pt x="54" y="131"/>
                </a:moveTo>
                <a:lnTo>
                  <a:pt x="0" y="0"/>
                </a:lnTo>
                <a:lnTo>
                  <a:pt x="54" y="30"/>
                </a:lnTo>
                <a:lnTo>
                  <a:pt x="108" y="0"/>
                </a:lnTo>
                <a:lnTo>
                  <a:pt x="54"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Line 54"/>
          <p:cNvSpPr>
            <a:spLocks noChangeShapeType="1"/>
          </p:cNvSpPr>
          <p:nvPr/>
        </p:nvSpPr>
        <p:spPr bwMode="auto">
          <a:xfrm>
            <a:off x="4932514"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55"/>
          <p:cNvSpPr>
            <a:spLocks/>
          </p:cNvSpPr>
          <p:nvPr/>
        </p:nvSpPr>
        <p:spPr bwMode="auto">
          <a:xfrm>
            <a:off x="4857463" y="1618589"/>
            <a:ext cx="150102" cy="187628"/>
          </a:xfrm>
          <a:custGeom>
            <a:avLst/>
            <a:gdLst>
              <a:gd name="T0" fmla="*/ 54 w 108"/>
              <a:gd name="T1" fmla="*/ 135 h 135"/>
              <a:gd name="T2" fmla="*/ 0 w 108"/>
              <a:gd name="T3" fmla="*/ 0 h 135"/>
              <a:gd name="T4" fmla="*/ 54 w 108"/>
              <a:gd name="T5" fmla="*/ 34 h 135"/>
              <a:gd name="T6" fmla="*/ 108 w 108"/>
              <a:gd name="T7" fmla="*/ 0 h 135"/>
              <a:gd name="T8" fmla="*/ 54 w 108"/>
              <a:gd name="T9" fmla="*/ 135 h 135"/>
            </a:gdLst>
            <a:ahLst/>
            <a:cxnLst>
              <a:cxn ang="0">
                <a:pos x="T0" y="T1"/>
              </a:cxn>
              <a:cxn ang="0">
                <a:pos x="T2" y="T3"/>
              </a:cxn>
              <a:cxn ang="0">
                <a:pos x="T4" y="T5"/>
              </a:cxn>
              <a:cxn ang="0">
                <a:pos x="T6" y="T7"/>
              </a:cxn>
              <a:cxn ang="0">
                <a:pos x="T8" y="T9"/>
              </a:cxn>
            </a:cxnLst>
            <a:rect l="0" t="0" r="r" b="b"/>
            <a:pathLst>
              <a:path w="108" h="135">
                <a:moveTo>
                  <a:pt x="54" y="135"/>
                </a:moveTo>
                <a:lnTo>
                  <a:pt x="0" y="0"/>
                </a:lnTo>
                <a:lnTo>
                  <a:pt x="54" y="34"/>
                </a:lnTo>
                <a:lnTo>
                  <a:pt x="108" y="0"/>
                </a:lnTo>
                <a:lnTo>
                  <a:pt x="54"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Rectangle 56"/>
          <p:cNvSpPr>
            <a:spLocks noChangeArrowheads="1"/>
          </p:cNvSpPr>
          <p:nvPr/>
        </p:nvSpPr>
        <p:spPr bwMode="auto">
          <a:xfrm>
            <a:off x="4619802"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7" name="Rectangle 57"/>
          <p:cNvSpPr>
            <a:spLocks noChangeArrowheads="1"/>
          </p:cNvSpPr>
          <p:nvPr/>
        </p:nvSpPr>
        <p:spPr bwMode="auto">
          <a:xfrm>
            <a:off x="4732378"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8" name="Rectangle 58"/>
          <p:cNvSpPr>
            <a:spLocks noChangeArrowheads="1"/>
          </p:cNvSpPr>
          <p:nvPr/>
        </p:nvSpPr>
        <p:spPr bwMode="auto">
          <a:xfrm>
            <a:off x="4979769"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59" name="Rectangle 59"/>
              <p:cNvSpPr>
                <a:spLocks noChangeArrowheads="1"/>
              </p:cNvSpPr>
              <p:nvPr/>
            </p:nvSpPr>
            <p:spPr bwMode="auto">
              <a:xfrm>
                <a:off x="4710560" y="1059875"/>
                <a:ext cx="45140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3</m:t>
                          </m:r>
                        </m:sub>
                      </m:sSub>
                    </m:oMath>
                  </m:oMathPara>
                </a14:m>
                <a:endParaRPr lang="ja-JP" altLang="ja-JP" dirty="0"/>
              </a:p>
            </p:txBody>
          </p:sp>
        </mc:Choice>
        <mc:Fallback>
          <p:sp>
            <p:nvSpPr>
              <p:cNvPr id="59" name="Rectangle 59"/>
              <p:cNvSpPr>
                <a:spLocks noRot="1" noChangeAspect="1" noMove="1" noResize="1" noEditPoints="1" noAdjustHandles="1" noChangeArrowheads="1" noChangeShapeType="1" noTextEdit="1"/>
              </p:cNvSpPr>
              <p:nvPr/>
            </p:nvSpPr>
            <p:spPr bwMode="auto">
              <a:xfrm>
                <a:off x="4710560" y="1059875"/>
                <a:ext cx="451406" cy="461665"/>
              </a:xfrm>
              <a:prstGeom prst="rect">
                <a:avLst/>
              </a:prstGeom>
              <a:blipFill rotWithShape="1">
                <a:blip r:embed="rId6"/>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1" name="Rectangle 61"/>
              <p:cNvSpPr>
                <a:spLocks noChangeArrowheads="1"/>
              </p:cNvSpPr>
              <p:nvPr/>
            </p:nvSpPr>
            <p:spPr bwMode="auto">
              <a:xfrm>
                <a:off x="4677225" y="3692222"/>
                <a:ext cx="50167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3</m:t>
                          </m:r>
                        </m:sub>
                      </m:sSub>
                    </m:oMath>
                  </m:oMathPara>
                </a14:m>
                <a:endParaRPr lang="ja-JP" altLang="ja-JP" sz="3200" dirty="0"/>
              </a:p>
            </p:txBody>
          </p:sp>
        </mc:Choice>
        <mc:Fallback>
          <p:sp>
            <p:nvSpPr>
              <p:cNvPr id="61" name="Rectangle 61"/>
              <p:cNvSpPr>
                <a:spLocks noRot="1" noChangeAspect="1" noMove="1" noResize="1" noEditPoints="1" noAdjustHandles="1" noChangeArrowheads="1" noChangeShapeType="1" noTextEdit="1"/>
              </p:cNvSpPr>
              <p:nvPr/>
            </p:nvSpPr>
            <p:spPr bwMode="auto">
              <a:xfrm>
                <a:off x="4677225" y="3692222"/>
                <a:ext cx="501676" cy="461665"/>
              </a:xfrm>
              <a:prstGeom prst="rect">
                <a:avLst/>
              </a:prstGeom>
              <a:blipFill rotWithShape="1">
                <a:blip r:embed="rId7"/>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63" name="Freeform 63"/>
          <p:cNvSpPr>
            <a:spLocks/>
          </p:cNvSpPr>
          <p:nvPr/>
        </p:nvSpPr>
        <p:spPr bwMode="auto">
          <a:xfrm>
            <a:off x="6705943"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8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8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8"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8"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4" name="Line 64"/>
          <p:cNvSpPr>
            <a:spLocks noChangeShapeType="1"/>
          </p:cNvSpPr>
          <p:nvPr/>
        </p:nvSpPr>
        <p:spPr bwMode="auto">
          <a:xfrm>
            <a:off x="6705943"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Line 65"/>
          <p:cNvSpPr>
            <a:spLocks noChangeShapeType="1"/>
          </p:cNvSpPr>
          <p:nvPr/>
        </p:nvSpPr>
        <p:spPr bwMode="auto">
          <a:xfrm flipV="1">
            <a:off x="6799061"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Line 66"/>
          <p:cNvSpPr>
            <a:spLocks noChangeShapeType="1"/>
          </p:cNvSpPr>
          <p:nvPr/>
        </p:nvSpPr>
        <p:spPr bwMode="auto">
          <a:xfrm>
            <a:off x="6799061"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8" name="Freeform 67"/>
          <p:cNvSpPr>
            <a:spLocks/>
          </p:cNvSpPr>
          <p:nvPr/>
        </p:nvSpPr>
        <p:spPr bwMode="auto">
          <a:xfrm>
            <a:off x="6725400" y="2198150"/>
            <a:ext cx="148712" cy="186238"/>
          </a:xfrm>
          <a:custGeom>
            <a:avLst/>
            <a:gdLst>
              <a:gd name="T0" fmla="*/ 53 w 107"/>
              <a:gd name="T1" fmla="*/ 134 h 134"/>
              <a:gd name="T2" fmla="*/ 0 w 107"/>
              <a:gd name="T3" fmla="*/ 0 h 134"/>
              <a:gd name="T4" fmla="*/ 53 w 107"/>
              <a:gd name="T5" fmla="*/ 33 h 134"/>
              <a:gd name="T6" fmla="*/ 107 w 107"/>
              <a:gd name="T7" fmla="*/ 0 h 134"/>
              <a:gd name="T8" fmla="*/ 53 w 107"/>
              <a:gd name="T9" fmla="*/ 134 h 134"/>
            </a:gdLst>
            <a:ahLst/>
            <a:cxnLst>
              <a:cxn ang="0">
                <a:pos x="T0" y="T1"/>
              </a:cxn>
              <a:cxn ang="0">
                <a:pos x="T2" y="T3"/>
              </a:cxn>
              <a:cxn ang="0">
                <a:pos x="T4" y="T5"/>
              </a:cxn>
              <a:cxn ang="0">
                <a:pos x="T6" y="T7"/>
              </a:cxn>
              <a:cxn ang="0">
                <a:pos x="T8" y="T9"/>
              </a:cxn>
            </a:cxnLst>
            <a:rect l="0" t="0" r="r" b="b"/>
            <a:pathLst>
              <a:path w="107" h="134">
                <a:moveTo>
                  <a:pt x="53" y="134"/>
                </a:moveTo>
                <a:lnTo>
                  <a:pt x="0" y="0"/>
                </a:lnTo>
                <a:lnTo>
                  <a:pt x="53" y="33"/>
                </a:lnTo>
                <a:lnTo>
                  <a:pt x="107" y="0"/>
                </a:lnTo>
                <a:lnTo>
                  <a:pt x="53"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9" name="Line 68"/>
          <p:cNvSpPr>
            <a:spLocks noChangeShapeType="1"/>
          </p:cNvSpPr>
          <p:nvPr/>
        </p:nvSpPr>
        <p:spPr bwMode="auto">
          <a:xfrm>
            <a:off x="6799061"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0" name="Freeform 69"/>
          <p:cNvSpPr>
            <a:spLocks/>
          </p:cNvSpPr>
          <p:nvPr/>
        </p:nvSpPr>
        <p:spPr bwMode="auto">
          <a:xfrm>
            <a:off x="6725400" y="3472628"/>
            <a:ext cx="148712" cy="182068"/>
          </a:xfrm>
          <a:custGeom>
            <a:avLst/>
            <a:gdLst>
              <a:gd name="T0" fmla="*/ 53 w 107"/>
              <a:gd name="T1" fmla="*/ 131 h 131"/>
              <a:gd name="T2" fmla="*/ 0 w 107"/>
              <a:gd name="T3" fmla="*/ 0 h 131"/>
              <a:gd name="T4" fmla="*/ 53 w 107"/>
              <a:gd name="T5" fmla="*/ 30 h 131"/>
              <a:gd name="T6" fmla="*/ 107 w 107"/>
              <a:gd name="T7" fmla="*/ 0 h 131"/>
              <a:gd name="T8" fmla="*/ 53 w 107"/>
              <a:gd name="T9" fmla="*/ 131 h 131"/>
            </a:gdLst>
            <a:ahLst/>
            <a:cxnLst>
              <a:cxn ang="0">
                <a:pos x="T0" y="T1"/>
              </a:cxn>
              <a:cxn ang="0">
                <a:pos x="T2" y="T3"/>
              </a:cxn>
              <a:cxn ang="0">
                <a:pos x="T4" y="T5"/>
              </a:cxn>
              <a:cxn ang="0">
                <a:pos x="T6" y="T7"/>
              </a:cxn>
              <a:cxn ang="0">
                <a:pos x="T8" y="T9"/>
              </a:cxn>
            </a:cxnLst>
            <a:rect l="0" t="0" r="r" b="b"/>
            <a:pathLst>
              <a:path w="107" h="131">
                <a:moveTo>
                  <a:pt x="53" y="131"/>
                </a:moveTo>
                <a:lnTo>
                  <a:pt x="0" y="0"/>
                </a:lnTo>
                <a:lnTo>
                  <a:pt x="53" y="30"/>
                </a:lnTo>
                <a:lnTo>
                  <a:pt x="107" y="0"/>
                </a:lnTo>
                <a:lnTo>
                  <a:pt x="53"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Line 70"/>
          <p:cNvSpPr>
            <a:spLocks noChangeShapeType="1"/>
          </p:cNvSpPr>
          <p:nvPr/>
        </p:nvSpPr>
        <p:spPr bwMode="auto">
          <a:xfrm>
            <a:off x="6799061"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2" name="Freeform 71"/>
          <p:cNvSpPr>
            <a:spLocks/>
          </p:cNvSpPr>
          <p:nvPr/>
        </p:nvSpPr>
        <p:spPr bwMode="auto">
          <a:xfrm>
            <a:off x="6725400" y="1618589"/>
            <a:ext cx="148712" cy="187628"/>
          </a:xfrm>
          <a:custGeom>
            <a:avLst/>
            <a:gdLst>
              <a:gd name="T0" fmla="*/ 53 w 107"/>
              <a:gd name="T1" fmla="*/ 135 h 135"/>
              <a:gd name="T2" fmla="*/ 0 w 107"/>
              <a:gd name="T3" fmla="*/ 0 h 135"/>
              <a:gd name="T4" fmla="*/ 53 w 107"/>
              <a:gd name="T5" fmla="*/ 34 h 135"/>
              <a:gd name="T6" fmla="*/ 107 w 107"/>
              <a:gd name="T7" fmla="*/ 0 h 135"/>
              <a:gd name="T8" fmla="*/ 53 w 107"/>
              <a:gd name="T9" fmla="*/ 135 h 135"/>
            </a:gdLst>
            <a:ahLst/>
            <a:cxnLst>
              <a:cxn ang="0">
                <a:pos x="T0" y="T1"/>
              </a:cxn>
              <a:cxn ang="0">
                <a:pos x="T2" y="T3"/>
              </a:cxn>
              <a:cxn ang="0">
                <a:pos x="T4" y="T5"/>
              </a:cxn>
              <a:cxn ang="0">
                <a:pos x="T6" y="T7"/>
              </a:cxn>
              <a:cxn ang="0">
                <a:pos x="T8" y="T9"/>
              </a:cxn>
            </a:cxnLst>
            <a:rect l="0" t="0" r="r" b="b"/>
            <a:pathLst>
              <a:path w="107" h="135">
                <a:moveTo>
                  <a:pt x="53" y="135"/>
                </a:moveTo>
                <a:lnTo>
                  <a:pt x="0" y="0"/>
                </a:lnTo>
                <a:lnTo>
                  <a:pt x="53" y="34"/>
                </a:lnTo>
                <a:lnTo>
                  <a:pt x="107" y="0"/>
                </a:lnTo>
                <a:lnTo>
                  <a:pt x="53"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Rectangle 72"/>
          <p:cNvSpPr>
            <a:spLocks noChangeArrowheads="1"/>
          </p:cNvSpPr>
          <p:nvPr/>
        </p:nvSpPr>
        <p:spPr bwMode="auto">
          <a:xfrm>
            <a:off x="6486349"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4" name="Rectangle 73"/>
          <p:cNvSpPr>
            <a:spLocks noChangeArrowheads="1"/>
          </p:cNvSpPr>
          <p:nvPr/>
        </p:nvSpPr>
        <p:spPr bwMode="auto">
          <a:xfrm>
            <a:off x="6598925"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5" name="Rectangle 74"/>
          <p:cNvSpPr>
            <a:spLocks noChangeArrowheads="1"/>
          </p:cNvSpPr>
          <p:nvPr/>
        </p:nvSpPr>
        <p:spPr bwMode="auto">
          <a:xfrm>
            <a:off x="6846316"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1036" name="Rectangle 75"/>
              <p:cNvSpPr>
                <a:spLocks noChangeArrowheads="1"/>
              </p:cNvSpPr>
              <p:nvPr/>
            </p:nvSpPr>
            <p:spPr bwMode="auto">
              <a:xfrm>
                <a:off x="6577107" y="1059875"/>
                <a:ext cx="471347"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h</m:t>
                          </m:r>
                        </m:sub>
                      </m:sSub>
                    </m:oMath>
                  </m:oMathPara>
                </a14:m>
                <a:endParaRPr lang="ja-JP" altLang="ja-JP" dirty="0"/>
              </a:p>
            </p:txBody>
          </p:sp>
        </mc:Choice>
        <mc:Fallback>
          <p:sp>
            <p:nvSpPr>
              <p:cNvPr id="1036" name="Rectangle 75"/>
              <p:cNvSpPr>
                <a:spLocks noRot="1" noChangeAspect="1" noMove="1" noResize="1" noEditPoints="1" noAdjustHandles="1" noChangeArrowheads="1" noChangeShapeType="1" noTextEdit="1"/>
              </p:cNvSpPr>
              <p:nvPr/>
            </p:nvSpPr>
            <p:spPr bwMode="auto">
              <a:xfrm>
                <a:off x="6577107" y="1059875"/>
                <a:ext cx="471347" cy="461665"/>
              </a:xfrm>
              <a:prstGeom prst="rect">
                <a:avLst/>
              </a:prstGeom>
              <a:blipFill rotWithShape="1">
                <a:blip r:embed="rId8"/>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38" name="Rectangle 77"/>
              <p:cNvSpPr>
                <a:spLocks noChangeArrowheads="1"/>
              </p:cNvSpPr>
              <p:nvPr/>
            </p:nvSpPr>
            <p:spPr bwMode="auto">
              <a:xfrm>
                <a:off x="6543772" y="3692222"/>
                <a:ext cx="521618"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h</m:t>
                          </m:r>
                        </m:sub>
                      </m:sSub>
                    </m:oMath>
                  </m:oMathPara>
                </a14:m>
                <a:endParaRPr lang="ja-JP" altLang="ja-JP" sz="3200" dirty="0"/>
              </a:p>
            </p:txBody>
          </p:sp>
        </mc:Choice>
        <mc:Fallback>
          <p:sp>
            <p:nvSpPr>
              <p:cNvPr id="1038" name="Rectangle 77"/>
              <p:cNvSpPr>
                <a:spLocks noRot="1" noChangeAspect="1" noMove="1" noResize="1" noEditPoints="1" noAdjustHandles="1" noChangeArrowheads="1" noChangeShapeType="1" noTextEdit="1"/>
              </p:cNvSpPr>
              <p:nvPr/>
            </p:nvSpPr>
            <p:spPr bwMode="auto">
              <a:xfrm>
                <a:off x="6543772" y="3692222"/>
                <a:ext cx="521618" cy="461665"/>
              </a:xfrm>
              <a:prstGeom prst="rect">
                <a:avLst/>
              </a:prstGeom>
              <a:blipFill rotWithShape="1">
                <a:blip r:embed="rId9"/>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1040" name="Line 79"/>
          <p:cNvSpPr>
            <a:spLocks noChangeShapeType="1"/>
          </p:cNvSpPr>
          <p:nvPr/>
        </p:nvSpPr>
        <p:spPr bwMode="auto">
          <a:xfrm>
            <a:off x="5506516" y="2767982"/>
            <a:ext cx="1945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1" name="Line 80"/>
          <p:cNvSpPr>
            <a:spLocks noChangeShapeType="1"/>
          </p:cNvSpPr>
          <p:nvPr/>
        </p:nvSpPr>
        <p:spPr bwMode="auto">
          <a:xfrm>
            <a:off x="5562109"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2" name="Line 81"/>
          <p:cNvSpPr>
            <a:spLocks noChangeShapeType="1"/>
          </p:cNvSpPr>
          <p:nvPr/>
        </p:nvSpPr>
        <p:spPr bwMode="auto">
          <a:xfrm>
            <a:off x="5637160"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3" name="Line 82"/>
          <p:cNvSpPr>
            <a:spLocks noChangeShapeType="1"/>
          </p:cNvSpPr>
          <p:nvPr/>
        </p:nvSpPr>
        <p:spPr bwMode="auto">
          <a:xfrm>
            <a:off x="5712211"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4" name="Line 83"/>
          <p:cNvSpPr>
            <a:spLocks noChangeShapeType="1"/>
          </p:cNvSpPr>
          <p:nvPr/>
        </p:nvSpPr>
        <p:spPr bwMode="auto">
          <a:xfrm>
            <a:off x="5787262" y="2767982"/>
            <a:ext cx="3613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5" name="Line 84"/>
          <p:cNvSpPr>
            <a:spLocks noChangeShapeType="1"/>
          </p:cNvSpPr>
          <p:nvPr/>
        </p:nvSpPr>
        <p:spPr bwMode="auto">
          <a:xfrm>
            <a:off x="5860923"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6" name="Line 85"/>
          <p:cNvSpPr>
            <a:spLocks noChangeShapeType="1"/>
          </p:cNvSpPr>
          <p:nvPr/>
        </p:nvSpPr>
        <p:spPr bwMode="auto">
          <a:xfrm>
            <a:off x="5935974"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7" name="Line 86"/>
          <p:cNvSpPr>
            <a:spLocks noChangeShapeType="1"/>
          </p:cNvSpPr>
          <p:nvPr/>
        </p:nvSpPr>
        <p:spPr bwMode="auto">
          <a:xfrm>
            <a:off x="6011026"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8" name="Line 87"/>
          <p:cNvSpPr>
            <a:spLocks noChangeShapeType="1"/>
          </p:cNvSpPr>
          <p:nvPr/>
        </p:nvSpPr>
        <p:spPr bwMode="auto">
          <a:xfrm>
            <a:off x="6080517" y="2767982"/>
            <a:ext cx="1945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mc:AlternateContent xmlns:mc="http://schemas.openxmlformats.org/markup-compatibility/2006">
        <mc:Choice xmlns:a14="http://schemas.microsoft.com/office/drawing/2010/main" Requires="a14">
          <p:sp>
            <p:nvSpPr>
              <p:cNvPr id="1049" name="Rectangle 88"/>
              <p:cNvSpPr>
                <a:spLocks noChangeArrowheads="1"/>
              </p:cNvSpPr>
              <p:nvPr/>
            </p:nvSpPr>
            <p:spPr bwMode="auto">
              <a:xfrm>
                <a:off x="971487" y="1778420"/>
                <a:ext cx="1122038"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kumimoji="1" lang="ja-JP" altLang="ja-JP" sz="3000" b="0" i="0" u="none" strike="noStrike" cap="none" normalizeH="0" baseline="0" dirty="0" smtClean="0">
                    <a:ln>
                      <a:noFill/>
                    </a:ln>
                    <a:solidFill>
                      <a:srgbClr val="000000"/>
                    </a:solidFill>
                    <a:effectLst/>
                    <a:latin typeface="CMMI10" charset="0"/>
                    <a:ea typeface="ＭＳ Ｐゴシック" pitchFamily="50" charset="-128"/>
                    <a:cs typeface="ＭＳ Ｐゴシック" pitchFamily="50" charset="-128"/>
                  </a:rPr>
                  <a:t>IV</a:t>
                </a:r>
                <a:r>
                  <a:rPr lang="en-US" altLang="ja-JP" sz="3000" dirty="0">
                    <a:solidFill>
                      <a:srgbClr val="000000"/>
                    </a:solidFill>
                    <a:latin typeface="CMMI10" charset="0"/>
                  </a:rPr>
                  <a:t> (</a:t>
                </a:r>
                <a14:m>
                  <m:oMath xmlns:m="http://schemas.openxmlformats.org/officeDocument/2006/math">
                    <m:sSub>
                      <m:sSubPr>
                        <m:ctrlPr>
                          <a:rPr lang="en-US" altLang="ja-JP" sz="3000" i="1" dirty="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0</m:t>
                        </m:r>
                      </m:sub>
                    </m:sSub>
                  </m:oMath>
                </a14:m>
                <a:r>
                  <a:rPr kumimoji="1" lang="en-US" altLang="ja-JP" sz="3000" b="0" i="0" u="none" strike="noStrike" cap="none" normalizeH="0" baseline="0" dirty="0" smtClean="0">
                    <a:ln>
                      <a:noFill/>
                    </a:ln>
                    <a:solidFill>
                      <a:srgbClr val="000000"/>
                    </a:solidFill>
                    <a:effectLst/>
                    <a:latin typeface="CMMI10" charset="0"/>
                    <a:ea typeface="ＭＳ Ｐゴシック" pitchFamily="50" charset="-128"/>
                    <a:cs typeface="ＭＳ Ｐゴシック" pitchFamily="50" charset="-128"/>
                  </a:rPr>
                  <a:t>)</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mc:Choice>
        <mc:Fallback>
          <p:sp>
            <p:nvSpPr>
              <p:cNvPr id="1049" name="Rectangle 88"/>
              <p:cNvSpPr>
                <a:spLocks noRot="1" noChangeAspect="1" noMove="1" noResize="1" noEditPoints="1" noAdjustHandles="1" noChangeArrowheads="1" noChangeShapeType="1" noTextEdit="1"/>
              </p:cNvSpPr>
              <p:nvPr/>
            </p:nvSpPr>
            <p:spPr bwMode="auto">
              <a:xfrm>
                <a:off x="971487" y="1778420"/>
                <a:ext cx="1122038" cy="461665"/>
              </a:xfrm>
              <a:prstGeom prst="rect">
                <a:avLst/>
              </a:prstGeom>
              <a:blipFill rotWithShape="1">
                <a:blip r:embed="rId10"/>
                <a:stretch>
                  <a:fillRect l="-20652" t="-28000" r="-20652" b="-5066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50" name="テキスト ボックス 1049"/>
              <p:cNvSpPr txBox="1"/>
              <p:nvPr/>
            </p:nvSpPr>
            <p:spPr>
              <a:xfrm>
                <a:off x="1657407" y="4665212"/>
                <a:ext cx="6226961" cy="7373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dirty="0" smtClean="0">
                          <a:latin typeface="Cambria Math"/>
                        </a:rPr>
                        <m:t>𝑔</m:t>
                      </m:r>
                      <m:d>
                        <m:dPr>
                          <m:ctrlPr>
                            <a:rPr kumimoji="1" lang="en-US" altLang="ja-JP" sz="3600" b="0" i="1" dirty="0" smtClean="0">
                              <a:latin typeface="Cambria Math"/>
                            </a:rPr>
                          </m:ctrlPr>
                        </m:dPr>
                        <m:e>
                          <m:sSub>
                            <m:sSubPr>
                              <m:ctrlPr>
                                <a:rPr kumimoji="1" lang="en-US" altLang="ja-JP" sz="3600" b="0" i="1" dirty="0" smtClean="0">
                                  <a:latin typeface="Cambria Math"/>
                                </a:rPr>
                              </m:ctrlPr>
                            </m:sSubPr>
                            <m:e>
                              <m:r>
                                <m:rPr>
                                  <m:sty m:val="p"/>
                                </m:rPr>
                                <a:rPr kumimoji="1" lang="en-US" altLang="ja-JP" sz="3600" b="0" i="0" dirty="0" smtClean="0">
                                  <a:latin typeface="Cambria Math"/>
                                </a:rPr>
                                <m:t>C</m:t>
                              </m:r>
                            </m:e>
                            <m:sub>
                              <m:r>
                                <m:rPr>
                                  <m:sty m:val="p"/>
                                </m:rPr>
                                <a:rPr kumimoji="1" lang="en-US" altLang="ja-JP" sz="3600" b="0" i="0" dirty="0" smtClean="0">
                                  <a:latin typeface="Cambria Math"/>
                                </a:rPr>
                                <m:t>j</m:t>
                              </m:r>
                              <m:r>
                                <a:rPr kumimoji="1" lang="en-US" altLang="ja-JP" sz="3600" b="0" i="0" dirty="0" smtClean="0">
                                  <a:latin typeface="Cambria Math"/>
                                </a:rPr>
                                <m:t>−1</m:t>
                              </m:r>
                            </m:sub>
                          </m:sSub>
                          <m:r>
                            <a:rPr kumimoji="1" lang="en-US" altLang="ja-JP" sz="3600" b="0" i="1" dirty="0" smtClean="0">
                              <a:latin typeface="Cambria Math"/>
                            </a:rPr>
                            <m:t>⊕</m:t>
                          </m:r>
                          <m:sSub>
                            <m:sSubPr>
                              <m:ctrlPr>
                                <a:rPr kumimoji="1" lang="en-US" altLang="ja-JP" sz="3600" b="0" i="1" dirty="0" smtClean="0">
                                  <a:latin typeface="Cambria Math"/>
                                </a:rPr>
                              </m:ctrlPr>
                            </m:sSubPr>
                            <m:e>
                              <m:r>
                                <m:rPr>
                                  <m:sty m:val="p"/>
                                </m:rPr>
                                <a:rPr kumimoji="1" lang="en-US" altLang="ja-JP" sz="3600" b="0" i="0" dirty="0" smtClean="0">
                                  <a:latin typeface="Cambria Math"/>
                                </a:rPr>
                                <m:t>P</m:t>
                              </m:r>
                            </m:e>
                            <m:sub>
                              <m:r>
                                <m:rPr>
                                  <m:sty m:val="p"/>
                                </m:rPr>
                                <a:rPr kumimoji="1" lang="en-US" altLang="ja-JP" sz="3600" b="0" i="0" dirty="0" smtClean="0">
                                  <a:latin typeface="Cambria Math"/>
                                </a:rPr>
                                <m:t>j</m:t>
                              </m:r>
                            </m:sub>
                          </m:sSub>
                        </m:e>
                      </m:d>
                      <m:r>
                        <a:rPr kumimoji="1" lang="en-US" altLang="ja-JP" sz="3600" b="0" i="1" dirty="0" smtClean="0">
                          <a:latin typeface="Cambria Math"/>
                        </a:rPr>
                        <m:t>⊕</m:t>
                      </m:r>
                      <m:r>
                        <a:rPr kumimoji="1" lang="en-US" altLang="ja-JP" sz="3600" b="0" i="1" dirty="0" smtClean="0">
                          <a:latin typeface="Cambria Math"/>
                        </a:rPr>
                        <m:t>𝑔</m:t>
                      </m:r>
                      <m:d>
                        <m:dPr>
                          <m:ctrlPr>
                            <a:rPr kumimoji="1" lang="en-US" altLang="ja-JP" sz="3600" b="0" i="1" dirty="0" smtClean="0">
                              <a:latin typeface="Cambria Math"/>
                            </a:rPr>
                          </m:ctrlPr>
                        </m:dPr>
                        <m:e>
                          <m:sSub>
                            <m:sSubPr>
                              <m:ctrlPr>
                                <a:rPr kumimoji="1" lang="en-US" altLang="ja-JP" sz="3600" b="0" i="1" dirty="0" smtClean="0">
                                  <a:latin typeface="Cambria Math"/>
                                </a:rPr>
                              </m:ctrlPr>
                            </m:sSubPr>
                            <m:e>
                              <m:r>
                                <m:rPr>
                                  <m:sty m:val="p"/>
                                </m:rPr>
                                <a:rPr kumimoji="1" lang="en-US" altLang="ja-JP" sz="3600" b="0" i="0" dirty="0" smtClean="0">
                                  <a:latin typeface="Cambria Math"/>
                                </a:rPr>
                                <m:t>C</m:t>
                              </m:r>
                            </m:e>
                            <m:sub>
                              <m:r>
                                <m:rPr>
                                  <m:sty m:val="p"/>
                                </m:rPr>
                                <a:rPr kumimoji="1" lang="en-US" altLang="ja-JP" sz="3600" b="0" i="0" dirty="0" smtClean="0">
                                  <a:latin typeface="Cambria Math"/>
                                </a:rPr>
                                <m:t>j</m:t>
                              </m:r>
                            </m:sub>
                          </m:sSub>
                        </m:e>
                      </m:d>
                      <m:r>
                        <a:rPr kumimoji="1" lang="en-US" altLang="ja-JP" sz="3600" b="0" i="1" dirty="0" smtClean="0">
                          <a:latin typeface="Cambria Math"/>
                        </a:rPr>
                        <m:t>=</m:t>
                      </m:r>
                      <m:r>
                        <m:rPr>
                          <m:sty m:val="p"/>
                        </m:rPr>
                        <a:rPr kumimoji="1" lang="en-US" altLang="ja-JP" sz="3600" b="0" i="0" dirty="0" smtClean="0">
                          <a:latin typeface="Cambria Math"/>
                        </a:rPr>
                        <m:t>const</m:t>
                      </m:r>
                    </m:oMath>
                  </m:oMathPara>
                </a14:m>
                <a:endParaRPr kumimoji="1" lang="ja-JP" altLang="en-US" sz="3600" dirty="0"/>
              </a:p>
            </p:txBody>
          </p:sp>
        </mc:Choice>
        <mc:Fallback>
          <p:sp>
            <p:nvSpPr>
              <p:cNvPr id="1050" name="テキスト ボックス 1049"/>
              <p:cNvSpPr txBox="1">
                <a:spLocks noRot="1" noChangeAspect="1" noMove="1" noResize="1" noEditPoints="1" noAdjustHandles="1" noChangeArrowheads="1" noChangeShapeType="1" noTextEdit="1"/>
              </p:cNvSpPr>
              <p:nvPr/>
            </p:nvSpPr>
            <p:spPr>
              <a:xfrm>
                <a:off x="1657407" y="4665212"/>
                <a:ext cx="6226961" cy="737381"/>
              </a:xfrm>
              <a:prstGeom prst="rect">
                <a:avLst/>
              </a:prstGeom>
              <a:blipFill rotWithShape="1">
                <a:blip r:embed="rId11"/>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51" name="テキスト ボックス 1050"/>
              <p:cNvSpPr txBox="1"/>
              <p:nvPr/>
            </p:nvSpPr>
            <p:spPr>
              <a:xfrm>
                <a:off x="611560" y="4250465"/>
                <a:ext cx="5128327" cy="584775"/>
              </a:xfrm>
              <a:prstGeom prst="rect">
                <a:avLst/>
              </a:prstGeom>
              <a:noFill/>
            </p:spPr>
            <p:txBody>
              <a:bodyPr wrap="none" rtlCol="0">
                <a:spAutoFit/>
              </a:bodyPr>
              <a:lstStyle/>
              <a:p>
                <a:r>
                  <a:rPr kumimoji="1" lang="en-US" altLang="ja-JP" sz="3200" dirty="0" smtClean="0"/>
                  <a:t>If </a:t>
                </a:r>
                <a14:m>
                  <m:oMath xmlns:m="http://schemas.openxmlformats.org/officeDocument/2006/math">
                    <m:sSub>
                      <m:sSubPr>
                        <m:ctrlPr>
                          <a:rPr kumimoji="1" lang="en-US" altLang="ja-JP" sz="3200" i="1" dirty="0" smtClean="0">
                            <a:latin typeface="Cambria Math"/>
                          </a:rPr>
                        </m:ctrlPr>
                      </m:sSubPr>
                      <m:e>
                        <m:r>
                          <m:rPr>
                            <m:sty m:val="p"/>
                          </m:rPr>
                          <a:rPr kumimoji="1" lang="en-US" altLang="ja-JP" sz="3200" i="0" dirty="0" smtClean="0">
                            <a:latin typeface="Cambria Math"/>
                          </a:rPr>
                          <m:t>E</m:t>
                        </m:r>
                      </m:e>
                      <m:sub>
                        <m:r>
                          <m:rPr>
                            <m:sty m:val="p"/>
                          </m:rPr>
                          <a:rPr kumimoji="1" lang="en-US" altLang="ja-JP" sz="3200" i="0" dirty="0" smtClean="0">
                            <a:latin typeface="Cambria Math"/>
                          </a:rPr>
                          <m:t>k</m:t>
                        </m:r>
                      </m:sub>
                    </m:sSub>
                  </m:oMath>
                </a14:m>
                <a:r>
                  <a:rPr kumimoji="1" lang="en-US" altLang="ja-JP" sz="3200" dirty="0" smtClean="0"/>
                  <a:t> has nonlinear invariants,</a:t>
                </a:r>
                <a:endParaRPr kumimoji="1" lang="ja-JP" altLang="en-US" sz="3200" dirty="0"/>
              </a:p>
            </p:txBody>
          </p:sp>
        </mc:Choice>
        <mc:Fallback>
          <p:sp>
            <p:nvSpPr>
              <p:cNvPr id="1051" name="テキスト ボックス 1050"/>
              <p:cNvSpPr txBox="1">
                <a:spLocks noRot="1" noChangeAspect="1" noMove="1" noResize="1" noEditPoints="1" noAdjustHandles="1" noChangeArrowheads="1" noChangeShapeType="1" noTextEdit="1"/>
              </p:cNvSpPr>
              <p:nvPr/>
            </p:nvSpPr>
            <p:spPr>
              <a:xfrm>
                <a:off x="611560" y="4250465"/>
                <a:ext cx="5128327" cy="584775"/>
              </a:xfrm>
              <a:prstGeom prst="rect">
                <a:avLst/>
              </a:prstGeom>
              <a:blipFill rotWithShape="1">
                <a:blip r:embed="rId12"/>
                <a:stretch>
                  <a:fillRect l="-2969" t="-12500" r="-1663" b="-343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444920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dirty="0" smtClean="0"/>
              <a:t>Message recovery attack</a:t>
            </a:r>
            <a:endParaRPr kumimoji="1" lang="ja-JP" altLang="en-US" dirty="0"/>
          </a:p>
        </p:txBody>
      </p:sp>
      <p:sp>
        <p:nvSpPr>
          <p:cNvPr id="5" name="AutoShape 4"/>
          <p:cNvSpPr>
            <a:spLocks noChangeAspect="1" noChangeArrowheads="1" noTextEdit="1"/>
          </p:cNvSpPr>
          <p:nvPr/>
        </p:nvSpPr>
        <p:spPr bwMode="auto">
          <a:xfrm>
            <a:off x="1763692" y="1082113"/>
            <a:ext cx="5357811" cy="305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Freeform 6"/>
          <p:cNvSpPr>
            <a:spLocks/>
          </p:cNvSpPr>
          <p:nvPr/>
        </p:nvSpPr>
        <p:spPr bwMode="auto">
          <a:xfrm>
            <a:off x="2598983"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 name="Line 7"/>
          <p:cNvSpPr>
            <a:spLocks noChangeShapeType="1"/>
          </p:cNvSpPr>
          <p:nvPr/>
        </p:nvSpPr>
        <p:spPr bwMode="auto">
          <a:xfrm>
            <a:off x="2598983"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Line 8"/>
          <p:cNvSpPr>
            <a:spLocks noChangeShapeType="1"/>
          </p:cNvSpPr>
          <p:nvPr/>
        </p:nvSpPr>
        <p:spPr bwMode="auto">
          <a:xfrm flipV="1">
            <a:off x="2692102"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Line 9"/>
          <p:cNvSpPr>
            <a:spLocks noChangeShapeType="1"/>
          </p:cNvSpPr>
          <p:nvPr/>
        </p:nvSpPr>
        <p:spPr bwMode="auto">
          <a:xfrm>
            <a:off x="2692102"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0"/>
          <p:cNvSpPr>
            <a:spLocks/>
          </p:cNvSpPr>
          <p:nvPr/>
        </p:nvSpPr>
        <p:spPr bwMode="auto">
          <a:xfrm>
            <a:off x="2618440" y="2198150"/>
            <a:ext cx="148712" cy="186238"/>
          </a:xfrm>
          <a:custGeom>
            <a:avLst/>
            <a:gdLst>
              <a:gd name="T0" fmla="*/ 53 w 107"/>
              <a:gd name="T1" fmla="*/ 134 h 134"/>
              <a:gd name="T2" fmla="*/ 0 w 107"/>
              <a:gd name="T3" fmla="*/ 0 h 134"/>
              <a:gd name="T4" fmla="*/ 53 w 107"/>
              <a:gd name="T5" fmla="*/ 33 h 134"/>
              <a:gd name="T6" fmla="*/ 107 w 107"/>
              <a:gd name="T7" fmla="*/ 0 h 134"/>
              <a:gd name="T8" fmla="*/ 53 w 107"/>
              <a:gd name="T9" fmla="*/ 134 h 134"/>
            </a:gdLst>
            <a:ahLst/>
            <a:cxnLst>
              <a:cxn ang="0">
                <a:pos x="T0" y="T1"/>
              </a:cxn>
              <a:cxn ang="0">
                <a:pos x="T2" y="T3"/>
              </a:cxn>
              <a:cxn ang="0">
                <a:pos x="T4" y="T5"/>
              </a:cxn>
              <a:cxn ang="0">
                <a:pos x="T6" y="T7"/>
              </a:cxn>
              <a:cxn ang="0">
                <a:pos x="T8" y="T9"/>
              </a:cxn>
            </a:cxnLst>
            <a:rect l="0" t="0" r="r" b="b"/>
            <a:pathLst>
              <a:path w="107" h="134">
                <a:moveTo>
                  <a:pt x="53" y="134"/>
                </a:moveTo>
                <a:lnTo>
                  <a:pt x="0" y="0"/>
                </a:lnTo>
                <a:lnTo>
                  <a:pt x="53" y="33"/>
                </a:lnTo>
                <a:lnTo>
                  <a:pt x="107" y="0"/>
                </a:lnTo>
                <a:lnTo>
                  <a:pt x="53"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Line 11"/>
          <p:cNvSpPr>
            <a:spLocks noChangeShapeType="1"/>
          </p:cNvSpPr>
          <p:nvPr/>
        </p:nvSpPr>
        <p:spPr bwMode="auto">
          <a:xfrm>
            <a:off x="2692102"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2"/>
          <p:cNvSpPr>
            <a:spLocks/>
          </p:cNvSpPr>
          <p:nvPr/>
        </p:nvSpPr>
        <p:spPr bwMode="auto">
          <a:xfrm>
            <a:off x="2618440" y="3472628"/>
            <a:ext cx="148712" cy="182068"/>
          </a:xfrm>
          <a:custGeom>
            <a:avLst/>
            <a:gdLst>
              <a:gd name="T0" fmla="*/ 53 w 107"/>
              <a:gd name="T1" fmla="*/ 131 h 131"/>
              <a:gd name="T2" fmla="*/ 0 w 107"/>
              <a:gd name="T3" fmla="*/ 0 h 131"/>
              <a:gd name="T4" fmla="*/ 53 w 107"/>
              <a:gd name="T5" fmla="*/ 30 h 131"/>
              <a:gd name="T6" fmla="*/ 107 w 107"/>
              <a:gd name="T7" fmla="*/ 0 h 131"/>
              <a:gd name="T8" fmla="*/ 53 w 107"/>
              <a:gd name="T9" fmla="*/ 131 h 131"/>
            </a:gdLst>
            <a:ahLst/>
            <a:cxnLst>
              <a:cxn ang="0">
                <a:pos x="T0" y="T1"/>
              </a:cxn>
              <a:cxn ang="0">
                <a:pos x="T2" y="T3"/>
              </a:cxn>
              <a:cxn ang="0">
                <a:pos x="T4" y="T5"/>
              </a:cxn>
              <a:cxn ang="0">
                <a:pos x="T6" y="T7"/>
              </a:cxn>
              <a:cxn ang="0">
                <a:pos x="T8" y="T9"/>
              </a:cxn>
            </a:cxnLst>
            <a:rect l="0" t="0" r="r" b="b"/>
            <a:pathLst>
              <a:path w="107" h="131">
                <a:moveTo>
                  <a:pt x="53" y="131"/>
                </a:moveTo>
                <a:lnTo>
                  <a:pt x="0" y="0"/>
                </a:lnTo>
                <a:lnTo>
                  <a:pt x="53" y="30"/>
                </a:lnTo>
                <a:lnTo>
                  <a:pt x="107" y="0"/>
                </a:lnTo>
                <a:lnTo>
                  <a:pt x="53"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Line 13"/>
          <p:cNvSpPr>
            <a:spLocks noChangeShapeType="1"/>
          </p:cNvSpPr>
          <p:nvPr/>
        </p:nvSpPr>
        <p:spPr bwMode="auto">
          <a:xfrm>
            <a:off x="2692102"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4"/>
          <p:cNvSpPr>
            <a:spLocks/>
          </p:cNvSpPr>
          <p:nvPr/>
        </p:nvSpPr>
        <p:spPr bwMode="auto">
          <a:xfrm>
            <a:off x="2618440" y="1618589"/>
            <a:ext cx="148712" cy="187628"/>
          </a:xfrm>
          <a:custGeom>
            <a:avLst/>
            <a:gdLst>
              <a:gd name="T0" fmla="*/ 53 w 107"/>
              <a:gd name="T1" fmla="*/ 135 h 135"/>
              <a:gd name="T2" fmla="*/ 0 w 107"/>
              <a:gd name="T3" fmla="*/ 0 h 135"/>
              <a:gd name="T4" fmla="*/ 53 w 107"/>
              <a:gd name="T5" fmla="*/ 34 h 135"/>
              <a:gd name="T6" fmla="*/ 107 w 107"/>
              <a:gd name="T7" fmla="*/ 0 h 135"/>
              <a:gd name="T8" fmla="*/ 53 w 107"/>
              <a:gd name="T9" fmla="*/ 135 h 135"/>
            </a:gdLst>
            <a:ahLst/>
            <a:cxnLst>
              <a:cxn ang="0">
                <a:pos x="T0" y="T1"/>
              </a:cxn>
              <a:cxn ang="0">
                <a:pos x="T2" y="T3"/>
              </a:cxn>
              <a:cxn ang="0">
                <a:pos x="T4" y="T5"/>
              </a:cxn>
              <a:cxn ang="0">
                <a:pos x="T6" y="T7"/>
              </a:cxn>
              <a:cxn ang="0">
                <a:pos x="T8" y="T9"/>
              </a:cxn>
            </a:cxnLst>
            <a:rect l="0" t="0" r="r" b="b"/>
            <a:pathLst>
              <a:path w="107" h="135">
                <a:moveTo>
                  <a:pt x="53" y="135"/>
                </a:moveTo>
                <a:lnTo>
                  <a:pt x="0" y="0"/>
                </a:lnTo>
                <a:lnTo>
                  <a:pt x="53" y="34"/>
                </a:lnTo>
                <a:lnTo>
                  <a:pt x="107" y="0"/>
                </a:lnTo>
                <a:lnTo>
                  <a:pt x="53"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15"/>
          <p:cNvSpPr>
            <a:spLocks noChangeArrowheads="1"/>
          </p:cNvSpPr>
          <p:nvPr/>
        </p:nvSpPr>
        <p:spPr bwMode="auto">
          <a:xfrm>
            <a:off x="2379389"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 name="Rectangle 16"/>
          <p:cNvSpPr>
            <a:spLocks noChangeArrowheads="1"/>
          </p:cNvSpPr>
          <p:nvPr/>
        </p:nvSpPr>
        <p:spPr bwMode="auto">
          <a:xfrm>
            <a:off x="2491966"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7"/>
          <p:cNvSpPr>
            <a:spLocks noChangeArrowheads="1"/>
          </p:cNvSpPr>
          <p:nvPr/>
        </p:nvSpPr>
        <p:spPr bwMode="auto">
          <a:xfrm>
            <a:off x="2739356"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18" name="Rectangle 18"/>
              <p:cNvSpPr>
                <a:spLocks noChangeArrowheads="1"/>
              </p:cNvSpPr>
              <p:nvPr/>
            </p:nvSpPr>
            <p:spPr bwMode="auto">
              <a:xfrm>
                <a:off x="2473323" y="1052736"/>
                <a:ext cx="442493"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ctrlPr>
                        </m:sSubPr>
                        <m:e>
                          <m:r>
                            <m:rPr>
                              <m:sty m:val="p"/>
                            </m:rPr>
                            <a:rPr kumimoji="1" lang="en-US" altLang="ja-JP" sz="3000" b="0" i="0"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P</m:t>
                          </m:r>
                        </m:e>
                        <m:sub>
                          <m:r>
                            <a:rPr kumimoji="1" lang="en-US" altLang="ja-JP" sz="3000" b="0" i="1" u="none" strike="noStrike" cap="none" normalizeH="0" baseline="0" dirty="0" smtClean="0">
                              <a:ln>
                                <a:noFill/>
                              </a:ln>
                              <a:solidFill>
                                <a:srgbClr val="000000"/>
                              </a:solidFill>
                              <a:effectLst/>
                              <a:latin typeface="Cambria Math"/>
                              <a:ea typeface="ＭＳ Ｐゴシック" pitchFamily="50" charset="-128"/>
                              <a:cs typeface="ＭＳ Ｐゴシック" pitchFamily="50" charset="-128"/>
                            </a:rPr>
                            <m:t>1</m:t>
                          </m:r>
                        </m:sub>
                      </m:sSub>
                    </m:oMath>
                  </m:oMathPara>
                </a14:m>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mc:Choice>
        <mc:Fallback>
          <p:sp>
            <p:nvSpPr>
              <p:cNvPr id="18" name="Rectangle 18"/>
              <p:cNvSpPr>
                <a:spLocks noRot="1" noChangeAspect="1" noMove="1" noResize="1" noEditPoints="1" noAdjustHandles="1" noChangeArrowheads="1" noChangeShapeType="1" noTextEdit="1"/>
              </p:cNvSpPr>
              <p:nvPr/>
            </p:nvSpPr>
            <p:spPr bwMode="auto">
              <a:xfrm>
                <a:off x="2473323" y="1052736"/>
                <a:ext cx="442493" cy="461665"/>
              </a:xfrm>
              <a:prstGeom prst="rect">
                <a:avLst/>
              </a:prstGeom>
              <a:blipFill rotWithShape="1">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20" name="Rectangle 20"/>
              <p:cNvSpPr>
                <a:spLocks noChangeArrowheads="1"/>
              </p:cNvSpPr>
              <p:nvPr/>
            </p:nvSpPr>
            <p:spPr bwMode="auto">
              <a:xfrm>
                <a:off x="2436812" y="3692222"/>
                <a:ext cx="492764"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b="0" i="0" dirty="0" smtClean="0">
                              <a:solidFill>
                                <a:srgbClr val="000000"/>
                              </a:solidFill>
                              <a:latin typeface="Cambria Math"/>
                            </a:rPr>
                            <m:t>C</m:t>
                          </m:r>
                        </m:e>
                        <m:sub>
                          <m:r>
                            <a:rPr lang="en-US" altLang="ja-JP" sz="3000" i="1" dirty="0">
                              <a:solidFill>
                                <a:srgbClr val="000000"/>
                              </a:solidFill>
                              <a:latin typeface="Cambria Math"/>
                            </a:rPr>
                            <m:t>1</m:t>
                          </m:r>
                        </m:sub>
                      </m:sSub>
                    </m:oMath>
                  </m:oMathPara>
                </a14:m>
                <a:endParaRPr lang="ja-JP" altLang="ja-JP" dirty="0"/>
              </a:p>
            </p:txBody>
          </p:sp>
        </mc:Choice>
        <mc:Fallback>
          <p:sp>
            <p:nvSpPr>
              <p:cNvPr id="20" name="Rectangle 20"/>
              <p:cNvSpPr>
                <a:spLocks noRot="1" noChangeAspect="1" noMove="1" noResize="1" noEditPoints="1" noAdjustHandles="1" noChangeArrowheads="1" noChangeShapeType="1" noTextEdit="1"/>
              </p:cNvSpPr>
              <p:nvPr/>
            </p:nvSpPr>
            <p:spPr bwMode="auto">
              <a:xfrm>
                <a:off x="2436812" y="3692222"/>
                <a:ext cx="492764" cy="461665"/>
              </a:xfrm>
              <a:prstGeom prst="rect">
                <a:avLst/>
              </a:prstGeom>
              <a:blipFill rotWithShape="1">
                <a:blip r:embed="rId3"/>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22" name="Line 22"/>
          <p:cNvSpPr>
            <a:spLocks noChangeShapeType="1"/>
          </p:cNvSpPr>
          <p:nvPr/>
        </p:nvSpPr>
        <p:spPr bwMode="auto">
          <a:xfrm>
            <a:off x="2211219" y="1968827"/>
            <a:ext cx="18762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3"/>
          <p:cNvSpPr>
            <a:spLocks/>
          </p:cNvSpPr>
          <p:nvPr/>
        </p:nvSpPr>
        <p:spPr bwMode="auto">
          <a:xfrm>
            <a:off x="2347423"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24"/>
          <p:cNvSpPr>
            <a:spLocks/>
          </p:cNvSpPr>
          <p:nvPr/>
        </p:nvSpPr>
        <p:spPr bwMode="auto">
          <a:xfrm>
            <a:off x="2678203" y="1968827"/>
            <a:ext cx="840850" cy="1367597"/>
          </a:xfrm>
          <a:custGeom>
            <a:avLst/>
            <a:gdLst>
              <a:gd name="T0" fmla="*/ 0 w 605"/>
              <a:gd name="T1" fmla="*/ 984 h 984"/>
              <a:gd name="T2" fmla="*/ 319 w 605"/>
              <a:gd name="T3" fmla="*/ 984 h 984"/>
              <a:gd name="T4" fmla="*/ 470 w 605"/>
              <a:gd name="T5" fmla="*/ 0 h 984"/>
              <a:gd name="T6" fmla="*/ 605 w 605"/>
              <a:gd name="T7" fmla="*/ 0 h 984"/>
            </a:gdLst>
            <a:ahLst/>
            <a:cxnLst>
              <a:cxn ang="0">
                <a:pos x="T0" y="T1"/>
              </a:cxn>
              <a:cxn ang="0">
                <a:pos x="T2" y="T3"/>
              </a:cxn>
              <a:cxn ang="0">
                <a:pos x="T4" y="T5"/>
              </a:cxn>
              <a:cxn ang="0">
                <a:pos x="T6" y="T7"/>
              </a:cxn>
            </a:cxnLst>
            <a:rect l="0" t="0" r="r" b="b"/>
            <a:pathLst>
              <a:path w="605" h="984">
                <a:moveTo>
                  <a:pt x="0" y="984"/>
                </a:moveTo>
                <a:lnTo>
                  <a:pt x="319" y="984"/>
                </a:lnTo>
                <a:lnTo>
                  <a:pt x="470" y="0"/>
                </a:lnTo>
                <a:lnTo>
                  <a:pt x="6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25"/>
          <p:cNvSpPr>
            <a:spLocks/>
          </p:cNvSpPr>
          <p:nvPr/>
        </p:nvSpPr>
        <p:spPr bwMode="auto">
          <a:xfrm>
            <a:off x="3467629"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26"/>
          <p:cNvSpPr>
            <a:spLocks/>
          </p:cNvSpPr>
          <p:nvPr/>
        </p:nvSpPr>
        <p:spPr bwMode="auto">
          <a:xfrm>
            <a:off x="3798410" y="1968827"/>
            <a:ext cx="840850" cy="1367597"/>
          </a:xfrm>
          <a:custGeom>
            <a:avLst/>
            <a:gdLst>
              <a:gd name="T0" fmla="*/ 0 w 605"/>
              <a:gd name="T1" fmla="*/ 984 h 984"/>
              <a:gd name="T2" fmla="*/ 319 w 605"/>
              <a:gd name="T3" fmla="*/ 984 h 984"/>
              <a:gd name="T4" fmla="*/ 470 w 605"/>
              <a:gd name="T5" fmla="*/ 0 h 984"/>
              <a:gd name="T6" fmla="*/ 605 w 605"/>
              <a:gd name="T7" fmla="*/ 0 h 984"/>
            </a:gdLst>
            <a:ahLst/>
            <a:cxnLst>
              <a:cxn ang="0">
                <a:pos x="T0" y="T1"/>
              </a:cxn>
              <a:cxn ang="0">
                <a:pos x="T2" y="T3"/>
              </a:cxn>
              <a:cxn ang="0">
                <a:pos x="T4" y="T5"/>
              </a:cxn>
              <a:cxn ang="0">
                <a:pos x="T6" y="T7"/>
              </a:cxn>
            </a:cxnLst>
            <a:rect l="0" t="0" r="r" b="b"/>
            <a:pathLst>
              <a:path w="605" h="984">
                <a:moveTo>
                  <a:pt x="0" y="984"/>
                </a:moveTo>
                <a:lnTo>
                  <a:pt x="319" y="984"/>
                </a:lnTo>
                <a:lnTo>
                  <a:pt x="470" y="0"/>
                </a:lnTo>
                <a:lnTo>
                  <a:pt x="6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27"/>
          <p:cNvSpPr>
            <a:spLocks/>
          </p:cNvSpPr>
          <p:nvPr/>
        </p:nvSpPr>
        <p:spPr bwMode="auto">
          <a:xfrm>
            <a:off x="4587835"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28"/>
          <p:cNvSpPr>
            <a:spLocks/>
          </p:cNvSpPr>
          <p:nvPr/>
        </p:nvSpPr>
        <p:spPr bwMode="auto">
          <a:xfrm>
            <a:off x="6220890" y="1968827"/>
            <a:ext cx="284916" cy="635154"/>
          </a:xfrm>
          <a:custGeom>
            <a:avLst/>
            <a:gdLst>
              <a:gd name="T0" fmla="*/ 0 w 205"/>
              <a:gd name="T1" fmla="*/ 457 h 457"/>
              <a:gd name="T2" fmla="*/ 70 w 205"/>
              <a:gd name="T3" fmla="*/ 0 h 457"/>
              <a:gd name="T4" fmla="*/ 205 w 205"/>
              <a:gd name="T5" fmla="*/ 0 h 457"/>
            </a:gdLst>
            <a:ahLst/>
            <a:cxnLst>
              <a:cxn ang="0">
                <a:pos x="T0" y="T1"/>
              </a:cxn>
              <a:cxn ang="0">
                <a:pos x="T2" y="T3"/>
              </a:cxn>
              <a:cxn ang="0">
                <a:pos x="T4" y="T5"/>
              </a:cxn>
            </a:cxnLst>
            <a:rect l="0" t="0" r="r" b="b"/>
            <a:pathLst>
              <a:path w="205" h="457">
                <a:moveTo>
                  <a:pt x="0" y="457"/>
                </a:moveTo>
                <a:lnTo>
                  <a:pt x="70" y="0"/>
                </a:lnTo>
                <a:lnTo>
                  <a:pt x="205"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29"/>
          <p:cNvSpPr>
            <a:spLocks/>
          </p:cNvSpPr>
          <p:nvPr/>
        </p:nvSpPr>
        <p:spPr bwMode="auto">
          <a:xfrm>
            <a:off x="6454383" y="1893776"/>
            <a:ext cx="186238" cy="154272"/>
          </a:xfrm>
          <a:custGeom>
            <a:avLst/>
            <a:gdLst>
              <a:gd name="T0" fmla="*/ 134 w 134"/>
              <a:gd name="T1" fmla="*/ 54 h 111"/>
              <a:gd name="T2" fmla="*/ 0 w 134"/>
              <a:gd name="T3" fmla="*/ 111 h 111"/>
              <a:gd name="T4" fmla="*/ 30 w 134"/>
              <a:gd name="T5" fmla="*/ 54 h 111"/>
              <a:gd name="T6" fmla="*/ 0 w 134"/>
              <a:gd name="T7" fmla="*/ 0 h 111"/>
              <a:gd name="T8" fmla="*/ 134 w 134"/>
              <a:gd name="T9" fmla="*/ 54 h 111"/>
            </a:gdLst>
            <a:ahLst/>
            <a:cxnLst>
              <a:cxn ang="0">
                <a:pos x="T0" y="T1"/>
              </a:cxn>
              <a:cxn ang="0">
                <a:pos x="T2" y="T3"/>
              </a:cxn>
              <a:cxn ang="0">
                <a:pos x="T4" y="T5"/>
              </a:cxn>
              <a:cxn ang="0">
                <a:pos x="T6" y="T7"/>
              </a:cxn>
              <a:cxn ang="0">
                <a:pos x="T8" y="T9"/>
              </a:cxn>
            </a:cxnLst>
            <a:rect l="0" t="0" r="r" b="b"/>
            <a:pathLst>
              <a:path w="134" h="111">
                <a:moveTo>
                  <a:pt x="134" y="54"/>
                </a:moveTo>
                <a:lnTo>
                  <a:pt x="0" y="111"/>
                </a:lnTo>
                <a:lnTo>
                  <a:pt x="30" y="54"/>
                </a:lnTo>
                <a:lnTo>
                  <a:pt x="0" y="0"/>
                </a:lnTo>
                <a:lnTo>
                  <a:pt x="134"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30"/>
          <p:cNvSpPr>
            <a:spLocks/>
          </p:cNvSpPr>
          <p:nvPr/>
        </p:nvSpPr>
        <p:spPr bwMode="auto">
          <a:xfrm>
            <a:off x="4918616" y="2950050"/>
            <a:ext cx="504510" cy="386374"/>
          </a:xfrm>
          <a:custGeom>
            <a:avLst/>
            <a:gdLst>
              <a:gd name="T0" fmla="*/ 0 w 363"/>
              <a:gd name="T1" fmla="*/ 278 h 278"/>
              <a:gd name="T2" fmla="*/ 319 w 363"/>
              <a:gd name="T3" fmla="*/ 278 h 278"/>
              <a:gd name="T4" fmla="*/ 363 w 363"/>
              <a:gd name="T5" fmla="*/ 0 h 278"/>
            </a:gdLst>
            <a:ahLst/>
            <a:cxnLst>
              <a:cxn ang="0">
                <a:pos x="T0" y="T1"/>
              </a:cxn>
              <a:cxn ang="0">
                <a:pos x="T2" y="T3"/>
              </a:cxn>
              <a:cxn ang="0">
                <a:pos x="T4" y="T5"/>
              </a:cxn>
            </a:cxnLst>
            <a:rect l="0" t="0" r="r" b="b"/>
            <a:pathLst>
              <a:path w="363" h="278">
                <a:moveTo>
                  <a:pt x="0" y="278"/>
                </a:moveTo>
                <a:lnTo>
                  <a:pt x="319" y="278"/>
                </a:lnTo>
                <a:lnTo>
                  <a:pt x="363" y="0"/>
                </a:lnTo>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31"/>
          <p:cNvSpPr>
            <a:spLocks/>
          </p:cNvSpPr>
          <p:nvPr/>
        </p:nvSpPr>
        <p:spPr bwMode="auto">
          <a:xfrm>
            <a:off x="3719189"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Line 32"/>
          <p:cNvSpPr>
            <a:spLocks noChangeShapeType="1"/>
          </p:cNvSpPr>
          <p:nvPr/>
        </p:nvSpPr>
        <p:spPr bwMode="auto">
          <a:xfrm>
            <a:off x="3719189"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3"/>
          <p:cNvSpPr>
            <a:spLocks noChangeShapeType="1"/>
          </p:cNvSpPr>
          <p:nvPr/>
        </p:nvSpPr>
        <p:spPr bwMode="auto">
          <a:xfrm flipV="1">
            <a:off x="3812308"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Line 34"/>
          <p:cNvSpPr>
            <a:spLocks noChangeShapeType="1"/>
          </p:cNvSpPr>
          <p:nvPr/>
        </p:nvSpPr>
        <p:spPr bwMode="auto">
          <a:xfrm>
            <a:off x="3812308"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35"/>
          <p:cNvSpPr>
            <a:spLocks/>
          </p:cNvSpPr>
          <p:nvPr/>
        </p:nvSpPr>
        <p:spPr bwMode="auto">
          <a:xfrm>
            <a:off x="3737257" y="2198150"/>
            <a:ext cx="150102" cy="186238"/>
          </a:xfrm>
          <a:custGeom>
            <a:avLst/>
            <a:gdLst>
              <a:gd name="T0" fmla="*/ 54 w 108"/>
              <a:gd name="T1" fmla="*/ 134 h 134"/>
              <a:gd name="T2" fmla="*/ 0 w 108"/>
              <a:gd name="T3" fmla="*/ 0 h 134"/>
              <a:gd name="T4" fmla="*/ 54 w 108"/>
              <a:gd name="T5" fmla="*/ 33 h 134"/>
              <a:gd name="T6" fmla="*/ 108 w 108"/>
              <a:gd name="T7" fmla="*/ 0 h 134"/>
              <a:gd name="T8" fmla="*/ 54 w 108"/>
              <a:gd name="T9" fmla="*/ 134 h 134"/>
            </a:gdLst>
            <a:ahLst/>
            <a:cxnLst>
              <a:cxn ang="0">
                <a:pos x="T0" y="T1"/>
              </a:cxn>
              <a:cxn ang="0">
                <a:pos x="T2" y="T3"/>
              </a:cxn>
              <a:cxn ang="0">
                <a:pos x="T4" y="T5"/>
              </a:cxn>
              <a:cxn ang="0">
                <a:pos x="T6" y="T7"/>
              </a:cxn>
              <a:cxn ang="0">
                <a:pos x="T8" y="T9"/>
              </a:cxn>
            </a:cxnLst>
            <a:rect l="0" t="0" r="r" b="b"/>
            <a:pathLst>
              <a:path w="108" h="134">
                <a:moveTo>
                  <a:pt x="54" y="134"/>
                </a:moveTo>
                <a:lnTo>
                  <a:pt x="0" y="0"/>
                </a:lnTo>
                <a:lnTo>
                  <a:pt x="54" y="33"/>
                </a:lnTo>
                <a:lnTo>
                  <a:pt x="108" y="0"/>
                </a:lnTo>
                <a:lnTo>
                  <a:pt x="54"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Line 36"/>
          <p:cNvSpPr>
            <a:spLocks noChangeShapeType="1"/>
          </p:cNvSpPr>
          <p:nvPr/>
        </p:nvSpPr>
        <p:spPr bwMode="auto">
          <a:xfrm>
            <a:off x="3812308"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37"/>
          <p:cNvSpPr>
            <a:spLocks/>
          </p:cNvSpPr>
          <p:nvPr/>
        </p:nvSpPr>
        <p:spPr bwMode="auto">
          <a:xfrm>
            <a:off x="3737257" y="3472628"/>
            <a:ext cx="150102" cy="182068"/>
          </a:xfrm>
          <a:custGeom>
            <a:avLst/>
            <a:gdLst>
              <a:gd name="T0" fmla="*/ 54 w 108"/>
              <a:gd name="T1" fmla="*/ 131 h 131"/>
              <a:gd name="T2" fmla="*/ 0 w 108"/>
              <a:gd name="T3" fmla="*/ 0 h 131"/>
              <a:gd name="T4" fmla="*/ 54 w 108"/>
              <a:gd name="T5" fmla="*/ 30 h 131"/>
              <a:gd name="T6" fmla="*/ 108 w 108"/>
              <a:gd name="T7" fmla="*/ 0 h 131"/>
              <a:gd name="T8" fmla="*/ 54 w 108"/>
              <a:gd name="T9" fmla="*/ 131 h 131"/>
            </a:gdLst>
            <a:ahLst/>
            <a:cxnLst>
              <a:cxn ang="0">
                <a:pos x="T0" y="T1"/>
              </a:cxn>
              <a:cxn ang="0">
                <a:pos x="T2" y="T3"/>
              </a:cxn>
              <a:cxn ang="0">
                <a:pos x="T4" y="T5"/>
              </a:cxn>
              <a:cxn ang="0">
                <a:pos x="T6" y="T7"/>
              </a:cxn>
              <a:cxn ang="0">
                <a:pos x="T8" y="T9"/>
              </a:cxn>
            </a:cxnLst>
            <a:rect l="0" t="0" r="r" b="b"/>
            <a:pathLst>
              <a:path w="108" h="131">
                <a:moveTo>
                  <a:pt x="54" y="131"/>
                </a:moveTo>
                <a:lnTo>
                  <a:pt x="0" y="0"/>
                </a:lnTo>
                <a:lnTo>
                  <a:pt x="54" y="30"/>
                </a:lnTo>
                <a:lnTo>
                  <a:pt x="108" y="0"/>
                </a:lnTo>
                <a:lnTo>
                  <a:pt x="54"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Line 38"/>
          <p:cNvSpPr>
            <a:spLocks noChangeShapeType="1"/>
          </p:cNvSpPr>
          <p:nvPr/>
        </p:nvSpPr>
        <p:spPr bwMode="auto">
          <a:xfrm>
            <a:off x="3812308"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39"/>
          <p:cNvSpPr>
            <a:spLocks/>
          </p:cNvSpPr>
          <p:nvPr/>
        </p:nvSpPr>
        <p:spPr bwMode="auto">
          <a:xfrm>
            <a:off x="3737257" y="1618589"/>
            <a:ext cx="150102" cy="187628"/>
          </a:xfrm>
          <a:custGeom>
            <a:avLst/>
            <a:gdLst>
              <a:gd name="T0" fmla="*/ 54 w 108"/>
              <a:gd name="T1" fmla="*/ 135 h 135"/>
              <a:gd name="T2" fmla="*/ 0 w 108"/>
              <a:gd name="T3" fmla="*/ 0 h 135"/>
              <a:gd name="T4" fmla="*/ 54 w 108"/>
              <a:gd name="T5" fmla="*/ 34 h 135"/>
              <a:gd name="T6" fmla="*/ 108 w 108"/>
              <a:gd name="T7" fmla="*/ 0 h 135"/>
              <a:gd name="T8" fmla="*/ 54 w 108"/>
              <a:gd name="T9" fmla="*/ 135 h 135"/>
            </a:gdLst>
            <a:ahLst/>
            <a:cxnLst>
              <a:cxn ang="0">
                <a:pos x="T0" y="T1"/>
              </a:cxn>
              <a:cxn ang="0">
                <a:pos x="T2" y="T3"/>
              </a:cxn>
              <a:cxn ang="0">
                <a:pos x="T4" y="T5"/>
              </a:cxn>
              <a:cxn ang="0">
                <a:pos x="T6" y="T7"/>
              </a:cxn>
              <a:cxn ang="0">
                <a:pos x="T8" y="T9"/>
              </a:cxn>
            </a:cxnLst>
            <a:rect l="0" t="0" r="r" b="b"/>
            <a:pathLst>
              <a:path w="108" h="135">
                <a:moveTo>
                  <a:pt x="54" y="135"/>
                </a:moveTo>
                <a:lnTo>
                  <a:pt x="0" y="0"/>
                </a:lnTo>
                <a:lnTo>
                  <a:pt x="54" y="34"/>
                </a:lnTo>
                <a:lnTo>
                  <a:pt x="108" y="0"/>
                </a:lnTo>
                <a:lnTo>
                  <a:pt x="54"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40"/>
          <p:cNvSpPr>
            <a:spLocks noChangeArrowheads="1"/>
          </p:cNvSpPr>
          <p:nvPr/>
        </p:nvSpPr>
        <p:spPr bwMode="auto">
          <a:xfrm>
            <a:off x="3499595"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1" name="Rectangle 41"/>
          <p:cNvSpPr>
            <a:spLocks noChangeArrowheads="1"/>
          </p:cNvSpPr>
          <p:nvPr/>
        </p:nvSpPr>
        <p:spPr bwMode="auto">
          <a:xfrm>
            <a:off x="3612172"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2" name="Rectangle 42"/>
          <p:cNvSpPr>
            <a:spLocks noChangeArrowheads="1"/>
          </p:cNvSpPr>
          <p:nvPr/>
        </p:nvSpPr>
        <p:spPr bwMode="auto">
          <a:xfrm>
            <a:off x="3859562"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43" name="Rectangle 43"/>
              <p:cNvSpPr>
                <a:spLocks noChangeArrowheads="1"/>
              </p:cNvSpPr>
              <p:nvPr/>
            </p:nvSpPr>
            <p:spPr bwMode="auto">
              <a:xfrm>
                <a:off x="3590353" y="1059875"/>
                <a:ext cx="45140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2</m:t>
                          </m:r>
                        </m:sub>
                      </m:sSub>
                    </m:oMath>
                  </m:oMathPara>
                </a14:m>
                <a:endParaRPr lang="ja-JP" altLang="ja-JP" dirty="0"/>
              </a:p>
            </p:txBody>
          </p:sp>
        </mc:Choice>
        <mc:Fallback>
          <p:sp>
            <p:nvSpPr>
              <p:cNvPr id="43" name="Rectangle 43"/>
              <p:cNvSpPr>
                <a:spLocks noRot="1" noChangeAspect="1" noMove="1" noResize="1" noEditPoints="1" noAdjustHandles="1" noChangeArrowheads="1" noChangeShapeType="1" noTextEdit="1"/>
              </p:cNvSpPr>
              <p:nvPr/>
            </p:nvSpPr>
            <p:spPr bwMode="auto">
              <a:xfrm>
                <a:off x="3590353" y="1059875"/>
                <a:ext cx="451406" cy="461665"/>
              </a:xfrm>
              <a:prstGeom prst="rect">
                <a:avLst/>
              </a:prstGeom>
              <a:blipFill rotWithShape="1">
                <a:blip r:embed="rId4"/>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5" name="Rectangle 45"/>
              <p:cNvSpPr>
                <a:spLocks noChangeArrowheads="1"/>
              </p:cNvSpPr>
              <p:nvPr/>
            </p:nvSpPr>
            <p:spPr bwMode="auto">
              <a:xfrm>
                <a:off x="3557018" y="3692222"/>
                <a:ext cx="50167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2</m:t>
                          </m:r>
                        </m:sub>
                      </m:sSub>
                    </m:oMath>
                  </m:oMathPara>
                </a14:m>
                <a:endParaRPr lang="ja-JP" altLang="ja-JP" sz="3200" dirty="0"/>
              </a:p>
            </p:txBody>
          </p:sp>
        </mc:Choice>
        <mc:Fallback>
          <p:sp>
            <p:nvSpPr>
              <p:cNvPr id="45" name="Rectangle 45"/>
              <p:cNvSpPr>
                <a:spLocks noRot="1" noChangeAspect="1" noMove="1" noResize="1" noEditPoints="1" noAdjustHandles="1" noChangeArrowheads="1" noChangeShapeType="1" noTextEdit="1"/>
              </p:cNvSpPr>
              <p:nvPr/>
            </p:nvSpPr>
            <p:spPr bwMode="auto">
              <a:xfrm>
                <a:off x="3557018" y="3692222"/>
                <a:ext cx="501676" cy="461665"/>
              </a:xfrm>
              <a:prstGeom prst="rect">
                <a:avLst/>
              </a:prstGeom>
              <a:blipFill rotWithShape="1">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47" name="Freeform 47"/>
          <p:cNvSpPr>
            <a:spLocks/>
          </p:cNvSpPr>
          <p:nvPr/>
        </p:nvSpPr>
        <p:spPr bwMode="auto">
          <a:xfrm>
            <a:off x="4839395"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4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4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4"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4"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Line 48"/>
          <p:cNvSpPr>
            <a:spLocks noChangeShapeType="1"/>
          </p:cNvSpPr>
          <p:nvPr/>
        </p:nvSpPr>
        <p:spPr bwMode="auto">
          <a:xfrm>
            <a:off x="4839395"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Line 49"/>
          <p:cNvSpPr>
            <a:spLocks noChangeShapeType="1"/>
          </p:cNvSpPr>
          <p:nvPr/>
        </p:nvSpPr>
        <p:spPr bwMode="auto">
          <a:xfrm flipV="1">
            <a:off x="4932514"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Line 50"/>
          <p:cNvSpPr>
            <a:spLocks noChangeShapeType="1"/>
          </p:cNvSpPr>
          <p:nvPr/>
        </p:nvSpPr>
        <p:spPr bwMode="auto">
          <a:xfrm>
            <a:off x="4932514"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51"/>
          <p:cNvSpPr>
            <a:spLocks/>
          </p:cNvSpPr>
          <p:nvPr/>
        </p:nvSpPr>
        <p:spPr bwMode="auto">
          <a:xfrm>
            <a:off x="4857463" y="2198150"/>
            <a:ext cx="150102" cy="186238"/>
          </a:xfrm>
          <a:custGeom>
            <a:avLst/>
            <a:gdLst>
              <a:gd name="T0" fmla="*/ 54 w 108"/>
              <a:gd name="T1" fmla="*/ 134 h 134"/>
              <a:gd name="T2" fmla="*/ 0 w 108"/>
              <a:gd name="T3" fmla="*/ 0 h 134"/>
              <a:gd name="T4" fmla="*/ 54 w 108"/>
              <a:gd name="T5" fmla="*/ 33 h 134"/>
              <a:gd name="T6" fmla="*/ 108 w 108"/>
              <a:gd name="T7" fmla="*/ 0 h 134"/>
              <a:gd name="T8" fmla="*/ 54 w 108"/>
              <a:gd name="T9" fmla="*/ 134 h 134"/>
            </a:gdLst>
            <a:ahLst/>
            <a:cxnLst>
              <a:cxn ang="0">
                <a:pos x="T0" y="T1"/>
              </a:cxn>
              <a:cxn ang="0">
                <a:pos x="T2" y="T3"/>
              </a:cxn>
              <a:cxn ang="0">
                <a:pos x="T4" y="T5"/>
              </a:cxn>
              <a:cxn ang="0">
                <a:pos x="T6" y="T7"/>
              </a:cxn>
              <a:cxn ang="0">
                <a:pos x="T8" y="T9"/>
              </a:cxn>
            </a:cxnLst>
            <a:rect l="0" t="0" r="r" b="b"/>
            <a:pathLst>
              <a:path w="108" h="134">
                <a:moveTo>
                  <a:pt x="54" y="134"/>
                </a:moveTo>
                <a:lnTo>
                  <a:pt x="0" y="0"/>
                </a:lnTo>
                <a:lnTo>
                  <a:pt x="54" y="33"/>
                </a:lnTo>
                <a:lnTo>
                  <a:pt x="108" y="0"/>
                </a:lnTo>
                <a:lnTo>
                  <a:pt x="54"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52"/>
          <p:cNvSpPr>
            <a:spLocks noChangeShapeType="1"/>
          </p:cNvSpPr>
          <p:nvPr/>
        </p:nvSpPr>
        <p:spPr bwMode="auto">
          <a:xfrm>
            <a:off x="4932514"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53"/>
          <p:cNvSpPr>
            <a:spLocks/>
          </p:cNvSpPr>
          <p:nvPr/>
        </p:nvSpPr>
        <p:spPr bwMode="auto">
          <a:xfrm>
            <a:off x="4857463" y="3472628"/>
            <a:ext cx="150102" cy="182068"/>
          </a:xfrm>
          <a:custGeom>
            <a:avLst/>
            <a:gdLst>
              <a:gd name="T0" fmla="*/ 54 w 108"/>
              <a:gd name="T1" fmla="*/ 131 h 131"/>
              <a:gd name="T2" fmla="*/ 0 w 108"/>
              <a:gd name="T3" fmla="*/ 0 h 131"/>
              <a:gd name="T4" fmla="*/ 54 w 108"/>
              <a:gd name="T5" fmla="*/ 30 h 131"/>
              <a:gd name="T6" fmla="*/ 108 w 108"/>
              <a:gd name="T7" fmla="*/ 0 h 131"/>
              <a:gd name="T8" fmla="*/ 54 w 108"/>
              <a:gd name="T9" fmla="*/ 131 h 131"/>
            </a:gdLst>
            <a:ahLst/>
            <a:cxnLst>
              <a:cxn ang="0">
                <a:pos x="T0" y="T1"/>
              </a:cxn>
              <a:cxn ang="0">
                <a:pos x="T2" y="T3"/>
              </a:cxn>
              <a:cxn ang="0">
                <a:pos x="T4" y="T5"/>
              </a:cxn>
              <a:cxn ang="0">
                <a:pos x="T6" y="T7"/>
              </a:cxn>
              <a:cxn ang="0">
                <a:pos x="T8" y="T9"/>
              </a:cxn>
            </a:cxnLst>
            <a:rect l="0" t="0" r="r" b="b"/>
            <a:pathLst>
              <a:path w="108" h="131">
                <a:moveTo>
                  <a:pt x="54" y="131"/>
                </a:moveTo>
                <a:lnTo>
                  <a:pt x="0" y="0"/>
                </a:lnTo>
                <a:lnTo>
                  <a:pt x="54" y="30"/>
                </a:lnTo>
                <a:lnTo>
                  <a:pt x="108" y="0"/>
                </a:lnTo>
                <a:lnTo>
                  <a:pt x="54"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Line 54"/>
          <p:cNvSpPr>
            <a:spLocks noChangeShapeType="1"/>
          </p:cNvSpPr>
          <p:nvPr/>
        </p:nvSpPr>
        <p:spPr bwMode="auto">
          <a:xfrm>
            <a:off x="4932514"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55"/>
          <p:cNvSpPr>
            <a:spLocks/>
          </p:cNvSpPr>
          <p:nvPr/>
        </p:nvSpPr>
        <p:spPr bwMode="auto">
          <a:xfrm>
            <a:off x="4857463" y="1618589"/>
            <a:ext cx="150102" cy="187628"/>
          </a:xfrm>
          <a:custGeom>
            <a:avLst/>
            <a:gdLst>
              <a:gd name="T0" fmla="*/ 54 w 108"/>
              <a:gd name="T1" fmla="*/ 135 h 135"/>
              <a:gd name="T2" fmla="*/ 0 w 108"/>
              <a:gd name="T3" fmla="*/ 0 h 135"/>
              <a:gd name="T4" fmla="*/ 54 w 108"/>
              <a:gd name="T5" fmla="*/ 34 h 135"/>
              <a:gd name="T6" fmla="*/ 108 w 108"/>
              <a:gd name="T7" fmla="*/ 0 h 135"/>
              <a:gd name="T8" fmla="*/ 54 w 108"/>
              <a:gd name="T9" fmla="*/ 135 h 135"/>
            </a:gdLst>
            <a:ahLst/>
            <a:cxnLst>
              <a:cxn ang="0">
                <a:pos x="T0" y="T1"/>
              </a:cxn>
              <a:cxn ang="0">
                <a:pos x="T2" y="T3"/>
              </a:cxn>
              <a:cxn ang="0">
                <a:pos x="T4" y="T5"/>
              </a:cxn>
              <a:cxn ang="0">
                <a:pos x="T6" y="T7"/>
              </a:cxn>
              <a:cxn ang="0">
                <a:pos x="T8" y="T9"/>
              </a:cxn>
            </a:cxnLst>
            <a:rect l="0" t="0" r="r" b="b"/>
            <a:pathLst>
              <a:path w="108" h="135">
                <a:moveTo>
                  <a:pt x="54" y="135"/>
                </a:moveTo>
                <a:lnTo>
                  <a:pt x="0" y="0"/>
                </a:lnTo>
                <a:lnTo>
                  <a:pt x="54" y="34"/>
                </a:lnTo>
                <a:lnTo>
                  <a:pt x="108" y="0"/>
                </a:lnTo>
                <a:lnTo>
                  <a:pt x="54"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Rectangle 56"/>
          <p:cNvSpPr>
            <a:spLocks noChangeArrowheads="1"/>
          </p:cNvSpPr>
          <p:nvPr/>
        </p:nvSpPr>
        <p:spPr bwMode="auto">
          <a:xfrm>
            <a:off x="4619802"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7" name="Rectangle 57"/>
          <p:cNvSpPr>
            <a:spLocks noChangeArrowheads="1"/>
          </p:cNvSpPr>
          <p:nvPr/>
        </p:nvSpPr>
        <p:spPr bwMode="auto">
          <a:xfrm>
            <a:off x="4732378"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8" name="Rectangle 58"/>
          <p:cNvSpPr>
            <a:spLocks noChangeArrowheads="1"/>
          </p:cNvSpPr>
          <p:nvPr/>
        </p:nvSpPr>
        <p:spPr bwMode="auto">
          <a:xfrm>
            <a:off x="4979769"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59" name="Rectangle 59"/>
              <p:cNvSpPr>
                <a:spLocks noChangeArrowheads="1"/>
              </p:cNvSpPr>
              <p:nvPr/>
            </p:nvSpPr>
            <p:spPr bwMode="auto">
              <a:xfrm>
                <a:off x="4710560" y="1059875"/>
                <a:ext cx="45140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3</m:t>
                          </m:r>
                        </m:sub>
                      </m:sSub>
                    </m:oMath>
                  </m:oMathPara>
                </a14:m>
                <a:endParaRPr lang="ja-JP" altLang="ja-JP" dirty="0"/>
              </a:p>
            </p:txBody>
          </p:sp>
        </mc:Choice>
        <mc:Fallback>
          <p:sp>
            <p:nvSpPr>
              <p:cNvPr id="59" name="Rectangle 59"/>
              <p:cNvSpPr>
                <a:spLocks noRot="1" noChangeAspect="1" noMove="1" noResize="1" noEditPoints="1" noAdjustHandles="1" noChangeArrowheads="1" noChangeShapeType="1" noTextEdit="1"/>
              </p:cNvSpPr>
              <p:nvPr/>
            </p:nvSpPr>
            <p:spPr bwMode="auto">
              <a:xfrm>
                <a:off x="4710560" y="1059875"/>
                <a:ext cx="451406" cy="461665"/>
              </a:xfrm>
              <a:prstGeom prst="rect">
                <a:avLst/>
              </a:prstGeom>
              <a:blipFill rotWithShape="1">
                <a:blip r:embed="rId6"/>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1" name="Rectangle 61"/>
              <p:cNvSpPr>
                <a:spLocks noChangeArrowheads="1"/>
              </p:cNvSpPr>
              <p:nvPr/>
            </p:nvSpPr>
            <p:spPr bwMode="auto">
              <a:xfrm>
                <a:off x="4677225" y="3692222"/>
                <a:ext cx="501676"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3</m:t>
                          </m:r>
                        </m:sub>
                      </m:sSub>
                    </m:oMath>
                  </m:oMathPara>
                </a14:m>
                <a:endParaRPr lang="ja-JP" altLang="ja-JP" sz="3200" dirty="0"/>
              </a:p>
            </p:txBody>
          </p:sp>
        </mc:Choice>
        <mc:Fallback>
          <p:sp>
            <p:nvSpPr>
              <p:cNvPr id="61" name="Rectangle 61"/>
              <p:cNvSpPr>
                <a:spLocks noRot="1" noChangeAspect="1" noMove="1" noResize="1" noEditPoints="1" noAdjustHandles="1" noChangeArrowheads="1" noChangeShapeType="1" noTextEdit="1"/>
              </p:cNvSpPr>
              <p:nvPr/>
            </p:nvSpPr>
            <p:spPr bwMode="auto">
              <a:xfrm>
                <a:off x="4677225" y="3692222"/>
                <a:ext cx="501676" cy="461665"/>
              </a:xfrm>
              <a:prstGeom prst="rect">
                <a:avLst/>
              </a:prstGeom>
              <a:blipFill rotWithShape="1">
                <a:blip r:embed="rId7"/>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63" name="Freeform 63"/>
          <p:cNvSpPr>
            <a:spLocks/>
          </p:cNvSpPr>
          <p:nvPr/>
        </p:nvSpPr>
        <p:spPr bwMode="auto">
          <a:xfrm>
            <a:off x="6705943" y="1875708"/>
            <a:ext cx="186238" cy="191797"/>
          </a:xfrm>
          <a:custGeom>
            <a:avLst/>
            <a:gdLst>
              <a:gd name="T0" fmla="*/ 134 w 134"/>
              <a:gd name="T1" fmla="*/ 67 h 138"/>
              <a:gd name="T2" fmla="*/ 134 w 134"/>
              <a:gd name="T3" fmla="*/ 67 h 138"/>
              <a:gd name="T4" fmla="*/ 134 w 134"/>
              <a:gd name="T5" fmla="*/ 84 h 138"/>
              <a:gd name="T6" fmla="*/ 131 w 134"/>
              <a:gd name="T7" fmla="*/ 94 h 138"/>
              <a:gd name="T8" fmla="*/ 124 w 134"/>
              <a:gd name="T9" fmla="*/ 107 h 138"/>
              <a:gd name="T10" fmla="*/ 118 w 134"/>
              <a:gd name="T11" fmla="*/ 118 h 138"/>
              <a:gd name="T12" fmla="*/ 104 w 134"/>
              <a:gd name="T13" fmla="*/ 124 h 138"/>
              <a:gd name="T14" fmla="*/ 94 w 134"/>
              <a:gd name="T15" fmla="*/ 131 h 138"/>
              <a:gd name="T16" fmla="*/ 81 w 134"/>
              <a:gd name="T17" fmla="*/ 134 h 138"/>
              <a:gd name="T18" fmla="*/ 67 w 134"/>
              <a:gd name="T19" fmla="*/ 138 h 138"/>
              <a:gd name="T20" fmla="*/ 67 w 134"/>
              <a:gd name="T21" fmla="*/ 138 h 138"/>
              <a:gd name="T22" fmla="*/ 54 w 134"/>
              <a:gd name="T23" fmla="*/ 134 h 138"/>
              <a:gd name="T24" fmla="*/ 40 w 134"/>
              <a:gd name="T25" fmla="*/ 131 h 138"/>
              <a:gd name="T26" fmla="*/ 30 w 134"/>
              <a:gd name="T27" fmla="*/ 124 h 138"/>
              <a:gd name="T28" fmla="*/ 20 w 134"/>
              <a:gd name="T29" fmla="*/ 118 h 138"/>
              <a:gd name="T30" fmla="*/ 10 w 134"/>
              <a:gd name="T31" fmla="*/ 107 h 138"/>
              <a:gd name="T32" fmla="*/ 3 w 134"/>
              <a:gd name="T33" fmla="*/ 94 h 138"/>
              <a:gd name="T34" fmla="*/ 0 w 134"/>
              <a:gd name="T35" fmla="*/ 84 h 138"/>
              <a:gd name="T36" fmla="*/ 0 w 134"/>
              <a:gd name="T37" fmla="*/ 67 h 138"/>
              <a:gd name="T38" fmla="*/ 0 w 134"/>
              <a:gd name="T39" fmla="*/ 67 h 138"/>
              <a:gd name="T40" fmla="*/ 0 w 134"/>
              <a:gd name="T41" fmla="*/ 54 h 138"/>
              <a:gd name="T42" fmla="*/ 3 w 134"/>
              <a:gd name="T43" fmla="*/ 44 h 138"/>
              <a:gd name="T44" fmla="*/ 10 w 134"/>
              <a:gd name="T45" fmla="*/ 30 h 138"/>
              <a:gd name="T46" fmla="*/ 20 w 134"/>
              <a:gd name="T47" fmla="*/ 20 h 138"/>
              <a:gd name="T48" fmla="*/ 30 w 134"/>
              <a:gd name="T49" fmla="*/ 13 h 138"/>
              <a:gd name="T50" fmla="*/ 40 w 134"/>
              <a:gd name="T51" fmla="*/ 7 h 138"/>
              <a:gd name="T52" fmla="*/ 54 w 134"/>
              <a:gd name="T53" fmla="*/ 3 h 138"/>
              <a:gd name="T54" fmla="*/ 67 w 134"/>
              <a:gd name="T55" fmla="*/ 0 h 138"/>
              <a:gd name="T56" fmla="*/ 67 w 134"/>
              <a:gd name="T57" fmla="*/ 0 h 138"/>
              <a:gd name="T58" fmla="*/ 81 w 134"/>
              <a:gd name="T59" fmla="*/ 3 h 138"/>
              <a:gd name="T60" fmla="*/ 94 w 134"/>
              <a:gd name="T61" fmla="*/ 7 h 138"/>
              <a:gd name="T62" fmla="*/ 104 w 134"/>
              <a:gd name="T63" fmla="*/ 13 h 138"/>
              <a:gd name="T64" fmla="*/ 118 w 134"/>
              <a:gd name="T65" fmla="*/ 20 h 138"/>
              <a:gd name="T66" fmla="*/ 124 w 134"/>
              <a:gd name="T67" fmla="*/ 30 h 138"/>
              <a:gd name="T68" fmla="*/ 131 w 134"/>
              <a:gd name="T69" fmla="*/ 44 h 138"/>
              <a:gd name="T70" fmla="*/ 134 w 134"/>
              <a:gd name="T71" fmla="*/ 54 h 138"/>
              <a:gd name="T72" fmla="*/ 134 w 134"/>
              <a:gd name="T73" fmla="*/ 67 h 138"/>
              <a:gd name="T74" fmla="*/ 134 w 134"/>
              <a:gd name="T75" fmla="*/ 6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8">
                <a:moveTo>
                  <a:pt x="134" y="67"/>
                </a:moveTo>
                <a:lnTo>
                  <a:pt x="134" y="67"/>
                </a:lnTo>
                <a:lnTo>
                  <a:pt x="134" y="84"/>
                </a:lnTo>
                <a:lnTo>
                  <a:pt x="131" y="94"/>
                </a:lnTo>
                <a:lnTo>
                  <a:pt x="124" y="107"/>
                </a:lnTo>
                <a:lnTo>
                  <a:pt x="118" y="118"/>
                </a:lnTo>
                <a:lnTo>
                  <a:pt x="104" y="124"/>
                </a:lnTo>
                <a:lnTo>
                  <a:pt x="94" y="131"/>
                </a:lnTo>
                <a:lnTo>
                  <a:pt x="81" y="134"/>
                </a:lnTo>
                <a:lnTo>
                  <a:pt x="67" y="138"/>
                </a:lnTo>
                <a:lnTo>
                  <a:pt x="67" y="138"/>
                </a:lnTo>
                <a:lnTo>
                  <a:pt x="54" y="134"/>
                </a:lnTo>
                <a:lnTo>
                  <a:pt x="40" y="131"/>
                </a:lnTo>
                <a:lnTo>
                  <a:pt x="30" y="124"/>
                </a:lnTo>
                <a:lnTo>
                  <a:pt x="20" y="118"/>
                </a:lnTo>
                <a:lnTo>
                  <a:pt x="10" y="107"/>
                </a:lnTo>
                <a:lnTo>
                  <a:pt x="3" y="94"/>
                </a:lnTo>
                <a:lnTo>
                  <a:pt x="0" y="84"/>
                </a:lnTo>
                <a:lnTo>
                  <a:pt x="0" y="67"/>
                </a:lnTo>
                <a:lnTo>
                  <a:pt x="0" y="67"/>
                </a:lnTo>
                <a:lnTo>
                  <a:pt x="0" y="54"/>
                </a:lnTo>
                <a:lnTo>
                  <a:pt x="3" y="44"/>
                </a:lnTo>
                <a:lnTo>
                  <a:pt x="10" y="30"/>
                </a:lnTo>
                <a:lnTo>
                  <a:pt x="20" y="20"/>
                </a:lnTo>
                <a:lnTo>
                  <a:pt x="30" y="13"/>
                </a:lnTo>
                <a:lnTo>
                  <a:pt x="40" y="7"/>
                </a:lnTo>
                <a:lnTo>
                  <a:pt x="54" y="3"/>
                </a:lnTo>
                <a:lnTo>
                  <a:pt x="67" y="0"/>
                </a:lnTo>
                <a:lnTo>
                  <a:pt x="67" y="0"/>
                </a:lnTo>
                <a:lnTo>
                  <a:pt x="81" y="3"/>
                </a:lnTo>
                <a:lnTo>
                  <a:pt x="94" y="7"/>
                </a:lnTo>
                <a:lnTo>
                  <a:pt x="104" y="13"/>
                </a:lnTo>
                <a:lnTo>
                  <a:pt x="118" y="20"/>
                </a:lnTo>
                <a:lnTo>
                  <a:pt x="124" y="30"/>
                </a:lnTo>
                <a:lnTo>
                  <a:pt x="131" y="44"/>
                </a:lnTo>
                <a:lnTo>
                  <a:pt x="134" y="54"/>
                </a:lnTo>
                <a:lnTo>
                  <a:pt x="134" y="67"/>
                </a:lnTo>
                <a:lnTo>
                  <a:pt x="134" y="67"/>
                </a:lnTo>
                <a:close/>
              </a:path>
            </a:pathLst>
          </a:custGeom>
          <a:noFill/>
          <a:ln w="206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4" name="Line 64"/>
          <p:cNvSpPr>
            <a:spLocks noChangeShapeType="1"/>
          </p:cNvSpPr>
          <p:nvPr/>
        </p:nvSpPr>
        <p:spPr bwMode="auto">
          <a:xfrm>
            <a:off x="6705943" y="1968827"/>
            <a:ext cx="18623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Line 65"/>
          <p:cNvSpPr>
            <a:spLocks noChangeShapeType="1"/>
          </p:cNvSpPr>
          <p:nvPr/>
        </p:nvSpPr>
        <p:spPr bwMode="auto">
          <a:xfrm flipV="1">
            <a:off x="6799061" y="1875708"/>
            <a:ext cx="0" cy="191797"/>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Line 66"/>
          <p:cNvSpPr>
            <a:spLocks noChangeShapeType="1"/>
          </p:cNvSpPr>
          <p:nvPr/>
        </p:nvSpPr>
        <p:spPr bwMode="auto">
          <a:xfrm>
            <a:off x="6799061" y="2118929"/>
            <a:ext cx="0" cy="13481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8" name="Freeform 67"/>
          <p:cNvSpPr>
            <a:spLocks/>
          </p:cNvSpPr>
          <p:nvPr/>
        </p:nvSpPr>
        <p:spPr bwMode="auto">
          <a:xfrm>
            <a:off x="6725400" y="2198150"/>
            <a:ext cx="148712" cy="186238"/>
          </a:xfrm>
          <a:custGeom>
            <a:avLst/>
            <a:gdLst>
              <a:gd name="T0" fmla="*/ 53 w 107"/>
              <a:gd name="T1" fmla="*/ 134 h 134"/>
              <a:gd name="T2" fmla="*/ 0 w 107"/>
              <a:gd name="T3" fmla="*/ 0 h 134"/>
              <a:gd name="T4" fmla="*/ 53 w 107"/>
              <a:gd name="T5" fmla="*/ 33 h 134"/>
              <a:gd name="T6" fmla="*/ 107 w 107"/>
              <a:gd name="T7" fmla="*/ 0 h 134"/>
              <a:gd name="T8" fmla="*/ 53 w 107"/>
              <a:gd name="T9" fmla="*/ 134 h 134"/>
            </a:gdLst>
            <a:ahLst/>
            <a:cxnLst>
              <a:cxn ang="0">
                <a:pos x="T0" y="T1"/>
              </a:cxn>
              <a:cxn ang="0">
                <a:pos x="T2" y="T3"/>
              </a:cxn>
              <a:cxn ang="0">
                <a:pos x="T4" y="T5"/>
              </a:cxn>
              <a:cxn ang="0">
                <a:pos x="T6" y="T7"/>
              </a:cxn>
              <a:cxn ang="0">
                <a:pos x="T8" y="T9"/>
              </a:cxn>
            </a:cxnLst>
            <a:rect l="0" t="0" r="r" b="b"/>
            <a:pathLst>
              <a:path w="107" h="134">
                <a:moveTo>
                  <a:pt x="53" y="134"/>
                </a:moveTo>
                <a:lnTo>
                  <a:pt x="0" y="0"/>
                </a:lnTo>
                <a:lnTo>
                  <a:pt x="53" y="33"/>
                </a:lnTo>
                <a:lnTo>
                  <a:pt x="107" y="0"/>
                </a:lnTo>
                <a:lnTo>
                  <a:pt x="53"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9" name="Line 68"/>
          <p:cNvSpPr>
            <a:spLocks noChangeShapeType="1"/>
          </p:cNvSpPr>
          <p:nvPr/>
        </p:nvSpPr>
        <p:spPr bwMode="auto">
          <a:xfrm>
            <a:off x="6799061" y="3126559"/>
            <a:ext cx="0" cy="397493"/>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0" name="Freeform 69"/>
          <p:cNvSpPr>
            <a:spLocks/>
          </p:cNvSpPr>
          <p:nvPr/>
        </p:nvSpPr>
        <p:spPr bwMode="auto">
          <a:xfrm>
            <a:off x="6725400" y="3472628"/>
            <a:ext cx="148712" cy="182068"/>
          </a:xfrm>
          <a:custGeom>
            <a:avLst/>
            <a:gdLst>
              <a:gd name="T0" fmla="*/ 53 w 107"/>
              <a:gd name="T1" fmla="*/ 131 h 131"/>
              <a:gd name="T2" fmla="*/ 0 w 107"/>
              <a:gd name="T3" fmla="*/ 0 h 131"/>
              <a:gd name="T4" fmla="*/ 53 w 107"/>
              <a:gd name="T5" fmla="*/ 30 h 131"/>
              <a:gd name="T6" fmla="*/ 107 w 107"/>
              <a:gd name="T7" fmla="*/ 0 h 131"/>
              <a:gd name="T8" fmla="*/ 53 w 107"/>
              <a:gd name="T9" fmla="*/ 131 h 131"/>
            </a:gdLst>
            <a:ahLst/>
            <a:cxnLst>
              <a:cxn ang="0">
                <a:pos x="T0" y="T1"/>
              </a:cxn>
              <a:cxn ang="0">
                <a:pos x="T2" y="T3"/>
              </a:cxn>
              <a:cxn ang="0">
                <a:pos x="T4" y="T5"/>
              </a:cxn>
              <a:cxn ang="0">
                <a:pos x="T6" y="T7"/>
              </a:cxn>
              <a:cxn ang="0">
                <a:pos x="T8" y="T9"/>
              </a:cxn>
            </a:cxnLst>
            <a:rect l="0" t="0" r="r" b="b"/>
            <a:pathLst>
              <a:path w="107" h="131">
                <a:moveTo>
                  <a:pt x="53" y="131"/>
                </a:moveTo>
                <a:lnTo>
                  <a:pt x="0" y="0"/>
                </a:lnTo>
                <a:lnTo>
                  <a:pt x="53" y="30"/>
                </a:lnTo>
                <a:lnTo>
                  <a:pt x="107" y="0"/>
                </a:lnTo>
                <a:lnTo>
                  <a:pt x="53"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Line 70"/>
          <p:cNvSpPr>
            <a:spLocks noChangeShapeType="1"/>
          </p:cNvSpPr>
          <p:nvPr/>
        </p:nvSpPr>
        <p:spPr bwMode="auto">
          <a:xfrm>
            <a:off x="6799061" y="1539368"/>
            <a:ext cx="0" cy="136204"/>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2" name="Freeform 71"/>
          <p:cNvSpPr>
            <a:spLocks/>
          </p:cNvSpPr>
          <p:nvPr/>
        </p:nvSpPr>
        <p:spPr bwMode="auto">
          <a:xfrm>
            <a:off x="6725400" y="1618589"/>
            <a:ext cx="148712" cy="187628"/>
          </a:xfrm>
          <a:custGeom>
            <a:avLst/>
            <a:gdLst>
              <a:gd name="T0" fmla="*/ 53 w 107"/>
              <a:gd name="T1" fmla="*/ 135 h 135"/>
              <a:gd name="T2" fmla="*/ 0 w 107"/>
              <a:gd name="T3" fmla="*/ 0 h 135"/>
              <a:gd name="T4" fmla="*/ 53 w 107"/>
              <a:gd name="T5" fmla="*/ 34 h 135"/>
              <a:gd name="T6" fmla="*/ 107 w 107"/>
              <a:gd name="T7" fmla="*/ 0 h 135"/>
              <a:gd name="T8" fmla="*/ 53 w 107"/>
              <a:gd name="T9" fmla="*/ 135 h 135"/>
            </a:gdLst>
            <a:ahLst/>
            <a:cxnLst>
              <a:cxn ang="0">
                <a:pos x="T0" y="T1"/>
              </a:cxn>
              <a:cxn ang="0">
                <a:pos x="T2" y="T3"/>
              </a:cxn>
              <a:cxn ang="0">
                <a:pos x="T4" y="T5"/>
              </a:cxn>
              <a:cxn ang="0">
                <a:pos x="T6" y="T7"/>
              </a:cxn>
              <a:cxn ang="0">
                <a:pos x="T8" y="T9"/>
              </a:cxn>
            </a:cxnLst>
            <a:rect l="0" t="0" r="r" b="b"/>
            <a:pathLst>
              <a:path w="107" h="135">
                <a:moveTo>
                  <a:pt x="53" y="135"/>
                </a:moveTo>
                <a:lnTo>
                  <a:pt x="0" y="0"/>
                </a:lnTo>
                <a:lnTo>
                  <a:pt x="53" y="34"/>
                </a:lnTo>
                <a:lnTo>
                  <a:pt x="107" y="0"/>
                </a:lnTo>
                <a:lnTo>
                  <a:pt x="53"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Rectangle 72"/>
          <p:cNvSpPr>
            <a:spLocks noChangeArrowheads="1"/>
          </p:cNvSpPr>
          <p:nvPr/>
        </p:nvSpPr>
        <p:spPr bwMode="auto">
          <a:xfrm>
            <a:off x="6486349" y="2453879"/>
            <a:ext cx="625425" cy="626815"/>
          </a:xfrm>
          <a:prstGeom prst="rect">
            <a:avLst/>
          </a:prstGeom>
          <a:solidFill>
            <a:srgbClr val="FFFFFF"/>
          </a:solidFill>
          <a:ln w="2063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4" name="Rectangle 73"/>
          <p:cNvSpPr>
            <a:spLocks noChangeArrowheads="1"/>
          </p:cNvSpPr>
          <p:nvPr/>
        </p:nvSpPr>
        <p:spPr bwMode="auto">
          <a:xfrm>
            <a:off x="6598925" y="2552557"/>
            <a:ext cx="382204" cy="45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30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5" name="Rectangle 74"/>
          <p:cNvSpPr>
            <a:spLocks noChangeArrowheads="1"/>
          </p:cNvSpPr>
          <p:nvPr/>
        </p:nvSpPr>
        <p:spPr bwMode="auto">
          <a:xfrm>
            <a:off x="6846316" y="2734626"/>
            <a:ext cx="223763" cy="2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8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mc:AlternateContent xmlns:mc="http://schemas.openxmlformats.org/markup-compatibility/2006">
        <mc:Choice xmlns:a14="http://schemas.microsoft.com/office/drawing/2010/main" Requires="a14">
          <p:sp>
            <p:nvSpPr>
              <p:cNvPr id="1036" name="Rectangle 75"/>
              <p:cNvSpPr>
                <a:spLocks noChangeArrowheads="1"/>
              </p:cNvSpPr>
              <p:nvPr/>
            </p:nvSpPr>
            <p:spPr bwMode="auto">
              <a:xfrm>
                <a:off x="6577107" y="1059875"/>
                <a:ext cx="471347"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P</m:t>
                          </m:r>
                        </m:e>
                        <m:sub>
                          <m:r>
                            <a:rPr lang="en-US" altLang="ja-JP" sz="3000" b="0" i="1" dirty="0" smtClean="0">
                              <a:solidFill>
                                <a:srgbClr val="000000"/>
                              </a:solidFill>
                              <a:latin typeface="Cambria Math"/>
                            </a:rPr>
                            <m:t>h</m:t>
                          </m:r>
                        </m:sub>
                      </m:sSub>
                    </m:oMath>
                  </m:oMathPara>
                </a14:m>
                <a:endParaRPr lang="ja-JP" altLang="ja-JP" dirty="0"/>
              </a:p>
            </p:txBody>
          </p:sp>
        </mc:Choice>
        <mc:Fallback>
          <p:sp>
            <p:nvSpPr>
              <p:cNvPr id="1036" name="Rectangle 75"/>
              <p:cNvSpPr>
                <a:spLocks noRot="1" noChangeAspect="1" noMove="1" noResize="1" noEditPoints="1" noAdjustHandles="1" noChangeArrowheads="1" noChangeShapeType="1" noTextEdit="1"/>
              </p:cNvSpPr>
              <p:nvPr/>
            </p:nvSpPr>
            <p:spPr bwMode="auto">
              <a:xfrm>
                <a:off x="6577107" y="1059875"/>
                <a:ext cx="471347" cy="461665"/>
              </a:xfrm>
              <a:prstGeom prst="rect">
                <a:avLst/>
              </a:prstGeom>
              <a:blipFill rotWithShape="1">
                <a:blip r:embed="rId8"/>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38" name="Rectangle 77"/>
              <p:cNvSpPr>
                <a:spLocks noChangeArrowheads="1"/>
              </p:cNvSpPr>
              <p:nvPr/>
            </p:nvSpPr>
            <p:spPr bwMode="auto">
              <a:xfrm>
                <a:off x="6543772" y="3692222"/>
                <a:ext cx="521618"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a14:m>
                  <m:oMathPara xmlns:m="http://schemas.openxmlformats.org/officeDocument/2006/math">
                    <m:oMathParaPr>
                      <m:jc m:val="centerGroup"/>
                    </m:oMathParaPr>
                    <m:oMath xmlns:m="http://schemas.openxmlformats.org/officeDocument/2006/math">
                      <m:sSub>
                        <m:sSubPr>
                          <m:ctrlPr>
                            <a:rPr lang="en-US" altLang="ja-JP" sz="3000" i="1" dirty="0" smtClean="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h</m:t>
                          </m:r>
                        </m:sub>
                      </m:sSub>
                    </m:oMath>
                  </m:oMathPara>
                </a14:m>
                <a:endParaRPr lang="ja-JP" altLang="ja-JP" sz="3200" dirty="0"/>
              </a:p>
            </p:txBody>
          </p:sp>
        </mc:Choice>
        <mc:Fallback>
          <p:sp>
            <p:nvSpPr>
              <p:cNvPr id="1038" name="Rectangle 77"/>
              <p:cNvSpPr>
                <a:spLocks noRot="1" noChangeAspect="1" noMove="1" noResize="1" noEditPoints="1" noAdjustHandles="1" noChangeArrowheads="1" noChangeShapeType="1" noTextEdit="1"/>
              </p:cNvSpPr>
              <p:nvPr/>
            </p:nvSpPr>
            <p:spPr bwMode="auto">
              <a:xfrm>
                <a:off x="6543772" y="3692222"/>
                <a:ext cx="521618" cy="461665"/>
              </a:xfrm>
              <a:prstGeom prst="rect">
                <a:avLst/>
              </a:prstGeom>
              <a:blipFill rotWithShape="1">
                <a:blip r:embed="rId9"/>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p:sp>
        <p:nvSpPr>
          <p:cNvPr id="1040" name="Line 79"/>
          <p:cNvSpPr>
            <a:spLocks noChangeShapeType="1"/>
          </p:cNvSpPr>
          <p:nvPr/>
        </p:nvSpPr>
        <p:spPr bwMode="auto">
          <a:xfrm>
            <a:off x="5506516" y="2767982"/>
            <a:ext cx="1945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1" name="Line 80"/>
          <p:cNvSpPr>
            <a:spLocks noChangeShapeType="1"/>
          </p:cNvSpPr>
          <p:nvPr/>
        </p:nvSpPr>
        <p:spPr bwMode="auto">
          <a:xfrm>
            <a:off x="5562109"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2" name="Line 81"/>
          <p:cNvSpPr>
            <a:spLocks noChangeShapeType="1"/>
          </p:cNvSpPr>
          <p:nvPr/>
        </p:nvSpPr>
        <p:spPr bwMode="auto">
          <a:xfrm>
            <a:off x="5637160"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3" name="Line 82"/>
          <p:cNvSpPr>
            <a:spLocks noChangeShapeType="1"/>
          </p:cNvSpPr>
          <p:nvPr/>
        </p:nvSpPr>
        <p:spPr bwMode="auto">
          <a:xfrm>
            <a:off x="5712211"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4" name="Line 83"/>
          <p:cNvSpPr>
            <a:spLocks noChangeShapeType="1"/>
          </p:cNvSpPr>
          <p:nvPr/>
        </p:nvSpPr>
        <p:spPr bwMode="auto">
          <a:xfrm>
            <a:off x="5787262" y="2767982"/>
            <a:ext cx="3613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5" name="Line 84"/>
          <p:cNvSpPr>
            <a:spLocks noChangeShapeType="1"/>
          </p:cNvSpPr>
          <p:nvPr/>
        </p:nvSpPr>
        <p:spPr bwMode="auto">
          <a:xfrm>
            <a:off x="5860923"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6" name="Line 85"/>
          <p:cNvSpPr>
            <a:spLocks noChangeShapeType="1"/>
          </p:cNvSpPr>
          <p:nvPr/>
        </p:nvSpPr>
        <p:spPr bwMode="auto">
          <a:xfrm>
            <a:off x="5935974"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7" name="Line 86"/>
          <p:cNvSpPr>
            <a:spLocks noChangeShapeType="1"/>
          </p:cNvSpPr>
          <p:nvPr/>
        </p:nvSpPr>
        <p:spPr bwMode="auto">
          <a:xfrm>
            <a:off x="6011026" y="2767982"/>
            <a:ext cx="37526"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8" name="Line 87"/>
          <p:cNvSpPr>
            <a:spLocks noChangeShapeType="1"/>
          </p:cNvSpPr>
          <p:nvPr/>
        </p:nvSpPr>
        <p:spPr bwMode="auto">
          <a:xfrm>
            <a:off x="6080517" y="2767982"/>
            <a:ext cx="19458" cy="0"/>
          </a:xfrm>
          <a:prstGeom prst="line">
            <a:avLst/>
          </a:prstGeom>
          <a:noFill/>
          <a:ln w="2063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mc:AlternateContent xmlns:mc="http://schemas.openxmlformats.org/markup-compatibility/2006">
        <mc:Choice xmlns:a14="http://schemas.microsoft.com/office/drawing/2010/main" Requires="a14">
          <p:sp>
            <p:nvSpPr>
              <p:cNvPr id="1049" name="Rectangle 88"/>
              <p:cNvSpPr>
                <a:spLocks noChangeArrowheads="1"/>
              </p:cNvSpPr>
              <p:nvPr/>
            </p:nvSpPr>
            <p:spPr bwMode="auto">
              <a:xfrm>
                <a:off x="971487" y="1778420"/>
                <a:ext cx="1122038"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kumimoji="1" lang="ja-JP" altLang="ja-JP" sz="3000" b="0" i="0" u="none" strike="noStrike" cap="none" normalizeH="0" baseline="0" dirty="0" smtClean="0">
                    <a:ln>
                      <a:noFill/>
                    </a:ln>
                    <a:solidFill>
                      <a:srgbClr val="000000"/>
                    </a:solidFill>
                    <a:effectLst/>
                    <a:latin typeface="CMMI10" charset="0"/>
                    <a:ea typeface="ＭＳ Ｐゴシック" pitchFamily="50" charset="-128"/>
                    <a:cs typeface="ＭＳ Ｐゴシック" pitchFamily="50" charset="-128"/>
                  </a:rPr>
                  <a:t>IV</a:t>
                </a:r>
                <a:r>
                  <a:rPr lang="en-US" altLang="ja-JP" sz="3000" dirty="0">
                    <a:solidFill>
                      <a:srgbClr val="000000"/>
                    </a:solidFill>
                    <a:latin typeface="CMMI10" charset="0"/>
                  </a:rPr>
                  <a:t> (</a:t>
                </a:r>
                <a14:m>
                  <m:oMath xmlns:m="http://schemas.openxmlformats.org/officeDocument/2006/math">
                    <m:sSub>
                      <m:sSubPr>
                        <m:ctrlPr>
                          <a:rPr lang="en-US" altLang="ja-JP" sz="3000" i="1" dirty="0">
                            <a:solidFill>
                              <a:srgbClr val="000000"/>
                            </a:solidFill>
                            <a:latin typeface="Cambria Math"/>
                          </a:rPr>
                        </m:ctrlPr>
                      </m:sSubPr>
                      <m:e>
                        <m:r>
                          <m:rPr>
                            <m:sty m:val="p"/>
                          </m:rPr>
                          <a:rPr lang="en-US" altLang="ja-JP" sz="3000" dirty="0">
                            <a:solidFill>
                              <a:srgbClr val="000000"/>
                            </a:solidFill>
                            <a:latin typeface="Cambria Math"/>
                          </a:rPr>
                          <m:t>C</m:t>
                        </m:r>
                      </m:e>
                      <m:sub>
                        <m:r>
                          <a:rPr lang="en-US" altLang="ja-JP" sz="3000" b="0" i="1" dirty="0" smtClean="0">
                            <a:solidFill>
                              <a:srgbClr val="000000"/>
                            </a:solidFill>
                            <a:latin typeface="Cambria Math"/>
                          </a:rPr>
                          <m:t>0</m:t>
                        </m:r>
                      </m:sub>
                    </m:sSub>
                  </m:oMath>
                </a14:m>
                <a:r>
                  <a:rPr kumimoji="1" lang="en-US" altLang="ja-JP" sz="3000" b="0" i="0" u="none" strike="noStrike" cap="none" normalizeH="0" baseline="0" dirty="0" smtClean="0">
                    <a:ln>
                      <a:noFill/>
                    </a:ln>
                    <a:solidFill>
                      <a:srgbClr val="000000"/>
                    </a:solidFill>
                    <a:effectLst/>
                    <a:latin typeface="CMMI10" charset="0"/>
                    <a:ea typeface="ＭＳ Ｐゴシック" pitchFamily="50" charset="-128"/>
                    <a:cs typeface="ＭＳ Ｐゴシック" pitchFamily="50" charset="-128"/>
                  </a:rPr>
                  <a:t>)</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mc:Choice>
        <mc:Fallback>
          <p:sp>
            <p:nvSpPr>
              <p:cNvPr id="1049" name="Rectangle 88"/>
              <p:cNvSpPr>
                <a:spLocks noRot="1" noChangeAspect="1" noMove="1" noResize="1" noEditPoints="1" noAdjustHandles="1" noChangeArrowheads="1" noChangeShapeType="1" noTextEdit="1"/>
              </p:cNvSpPr>
              <p:nvPr/>
            </p:nvSpPr>
            <p:spPr bwMode="auto">
              <a:xfrm>
                <a:off x="971487" y="1778420"/>
                <a:ext cx="1122038" cy="461665"/>
              </a:xfrm>
              <a:prstGeom prst="rect">
                <a:avLst/>
              </a:prstGeom>
              <a:blipFill rotWithShape="1">
                <a:blip r:embed="rId10"/>
                <a:stretch>
                  <a:fillRect l="-20652" t="-28000" r="-20652" b="-5066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051" name="テキスト ボックス 1050"/>
              <p:cNvSpPr txBox="1"/>
              <p:nvPr/>
            </p:nvSpPr>
            <p:spPr>
              <a:xfrm>
                <a:off x="611560" y="4250465"/>
                <a:ext cx="5128327" cy="584775"/>
              </a:xfrm>
              <a:prstGeom prst="rect">
                <a:avLst/>
              </a:prstGeom>
              <a:noFill/>
            </p:spPr>
            <p:txBody>
              <a:bodyPr wrap="none" rtlCol="0">
                <a:spAutoFit/>
              </a:bodyPr>
              <a:lstStyle/>
              <a:p>
                <a:r>
                  <a:rPr kumimoji="1" lang="en-US" altLang="ja-JP" sz="3200" dirty="0" smtClean="0"/>
                  <a:t>If </a:t>
                </a:r>
                <a14:m>
                  <m:oMath xmlns:m="http://schemas.openxmlformats.org/officeDocument/2006/math">
                    <m:sSub>
                      <m:sSubPr>
                        <m:ctrlPr>
                          <a:rPr kumimoji="1" lang="en-US" altLang="ja-JP" sz="3200" i="1" dirty="0" smtClean="0">
                            <a:latin typeface="Cambria Math"/>
                          </a:rPr>
                        </m:ctrlPr>
                      </m:sSubPr>
                      <m:e>
                        <m:r>
                          <m:rPr>
                            <m:sty m:val="p"/>
                          </m:rPr>
                          <a:rPr kumimoji="1" lang="en-US" altLang="ja-JP" sz="3200" i="0" dirty="0" smtClean="0">
                            <a:latin typeface="Cambria Math"/>
                          </a:rPr>
                          <m:t>E</m:t>
                        </m:r>
                      </m:e>
                      <m:sub>
                        <m:r>
                          <m:rPr>
                            <m:sty m:val="p"/>
                          </m:rPr>
                          <a:rPr kumimoji="1" lang="en-US" altLang="ja-JP" sz="3200" i="0" dirty="0" smtClean="0">
                            <a:latin typeface="Cambria Math"/>
                          </a:rPr>
                          <m:t>k</m:t>
                        </m:r>
                      </m:sub>
                    </m:sSub>
                  </m:oMath>
                </a14:m>
                <a:r>
                  <a:rPr kumimoji="1" lang="en-US" altLang="ja-JP" sz="3200" dirty="0" smtClean="0"/>
                  <a:t> has nonlinear invariants,</a:t>
                </a:r>
                <a:endParaRPr kumimoji="1" lang="ja-JP" altLang="en-US" sz="3200" dirty="0"/>
              </a:p>
            </p:txBody>
          </p:sp>
        </mc:Choice>
        <mc:Fallback>
          <p:sp>
            <p:nvSpPr>
              <p:cNvPr id="1051" name="テキスト ボックス 1050"/>
              <p:cNvSpPr txBox="1">
                <a:spLocks noRot="1" noChangeAspect="1" noMove="1" noResize="1" noEditPoints="1" noAdjustHandles="1" noChangeArrowheads="1" noChangeShapeType="1" noTextEdit="1"/>
              </p:cNvSpPr>
              <p:nvPr/>
            </p:nvSpPr>
            <p:spPr>
              <a:xfrm>
                <a:off x="611560" y="4250465"/>
                <a:ext cx="5128327" cy="584775"/>
              </a:xfrm>
              <a:prstGeom prst="rect">
                <a:avLst/>
              </a:prstGeom>
              <a:blipFill rotWithShape="1">
                <a:blip r:embed="rId11"/>
                <a:stretch>
                  <a:fillRect l="-2969" t="-12500" r="-1663" b="-34375"/>
                </a:stretch>
              </a:blipFill>
            </p:spPr>
            <p:txBody>
              <a:bodyPr/>
              <a:lstStyle/>
              <a:p>
                <a:r>
                  <a:rPr lang="ja-JP" altLang="en-US">
                    <a:noFill/>
                  </a:rPr>
                  <a:t> </a:t>
                </a:r>
              </a:p>
            </p:txBody>
          </p:sp>
        </mc:Fallback>
      </mc:AlternateContent>
      <p:sp>
        <p:nvSpPr>
          <p:cNvPr id="3" name="正方形/長方形 2"/>
          <p:cNvSpPr/>
          <p:nvPr/>
        </p:nvSpPr>
        <p:spPr>
          <a:xfrm>
            <a:off x="2364804" y="5390067"/>
            <a:ext cx="77687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5277149" y="5390067"/>
            <a:ext cx="77687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3635896" y="5390067"/>
            <a:ext cx="776876" cy="457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342157" y="5437023"/>
            <a:ext cx="836639" cy="369332"/>
          </a:xfrm>
          <a:prstGeom prst="rect">
            <a:avLst/>
          </a:prstGeom>
          <a:noFill/>
        </p:spPr>
        <p:txBody>
          <a:bodyPr wrap="none" rtlCol="0">
            <a:spAutoFit/>
          </a:bodyPr>
          <a:lstStyle/>
          <a:p>
            <a:r>
              <a:rPr kumimoji="1" lang="en-US" altLang="ja-JP" b="1" dirty="0" smtClean="0">
                <a:solidFill>
                  <a:schemeClr val="tx2"/>
                </a:solidFill>
              </a:rPr>
              <a:t>known</a:t>
            </a:r>
            <a:endParaRPr kumimoji="1" lang="ja-JP" altLang="en-US" b="1" dirty="0">
              <a:solidFill>
                <a:schemeClr val="tx2"/>
              </a:solidFill>
            </a:endParaRPr>
          </a:p>
        </p:txBody>
      </p:sp>
      <p:sp>
        <p:nvSpPr>
          <p:cNvPr id="85" name="テキスト ボックス 84"/>
          <p:cNvSpPr txBox="1"/>
          <p:nvPr/>
        </p:nvSpPr>
        <p:spPr>
          <a:xfrm>
            <a:off x="5220072" y="5427645"/>
            <a:ext cx="836639" cy="369332"/>
          </a:xfrm>
          <a:prstGeom prst="rect">
            <a:avLst/>
          </a:prstGeom>
          <a:noFill/>
        </p:spPr>
        <p:txBody>
          <a:bodyPr wrap="none" rtlCol="0">
            <a:spAutoFit/>
          </a:bodyPr>
          <a:lstStyle/>
          <a:p>
            <a:r>
              <a:rPr kumimoji="1" lang="en-US" altLang="ja-JP" b="1" dirty="0" smtClean="0">
                <a:solidFill>
                  <a:schemeClr val="tx2"/>
                </a:solidFill>
              </a:rPr>
              <a:t>known</a:t>
            </a:r>
            <a:endParaRPr kumimoji="1" lang="ja-JP" altLang="en-US" b="1" dirty="0">
              <a:solidFill>
                <a:schemeClr val="tx2"/>
              </a:solidFill>
            </a:endParaRPr>
          </a:p>
        </p:txBody>
      </p:sp>
      <p:sp>
        <p:nvSpPr>
          <p:cNvPr id="86" name="テキスト ボックス 85"/>
          <p:cNvSpPr txBox="1"/>
          <p:nvPr/>
        </p:nvSpPr>
        <p:spPr>
          <a:xfrm>
            <a:off x="3660948" y="5427731"/>
            <a:ext cx="715260" cy="369332"/>
          </a:xfrm>
          <a:prstGeom prst="rect">
            <a:avLst/>
          </a:prstGeom>
          <a:noFill/>
        </p:spPr>
        <p:txBody>
          <a:bodyPr wrap="none" rtlCol="0">
            <a:spAutoFit/>
          </a:bodyPr>
          <a:lstStyle/>
          <a:p>
            <a:r>
              <a:rPr kumimoji="1" lang="en-US" altLang="ja-JP" b="1" dirty="0" smtClean="0">
                <a:solidFill>
                  <a:srgbClr val="FF0000"/>
                </a:solidFill>
              </a:rPr>
              <a:t>guess</a:t>
            </a:r>
            <a:endParaRPr kumimoji="1" lang="ja-JP" altLang="en-US" b="1" dirty="0">
              <a:solidFill>
                <a:srgbClr val="FF0000"/>
              </a:solidFill>
            </a:endParaRPr>
          </a:p>
        </p:txBody>
      </p:sp>
      <mc:AlternateContent xmlns:mc="http://schemas.openxmlformats.org/markup-compatibility/2006">
        <mc:Choice xmlns:a14="http://schemas.microsoft.com/office/drawing/2010/main" Requires="a14">
          <p:sp>
            <p:nvSpPr>
              <p:cNvPr id="19" name="正方形/長方形 18"/>
              <p:cNvSpPr/>
              <p:nvPr/>
            </p:nvSpPr>
            <p:spPr>
              <a:xfrm>
                <a:off x="2267744" y="5805264"/>
                <a:ext cx="6678488" cy="988797"/>
              </a:xfrm>
              <a:prstGeom prst="rect">
                <a:avLst/>
              </a:prstGeom>
            </p:spPr>
            <p:txBody>
              <a:bodyPr wrap="square">
                <a:spAutoFit/>
              </a:bodyPr>
              <a:lstStyle/>
              <a:p>
                <a:r>
                  <a:rPr lang="en-US" altLang="ja-JP" sz="2800" dirty="0"/>
                  <a:t>Practically, the time complexity to recover </a:t>
                </a:r>
                <a14:m>
                  <m:oMath xmlns:m="http://schemas.openxmlformats.org/officeDocument/2006/math">
                    <m:r>
                      <a:rPr lang="en-US" altLang="ja-JP" sz="2800" i="1" dirty="0">
                        <a:latin typeface="Cambria Math"/>
                      </a:rPr>
                      <m:t>𝑡</m:t>
                    </m:r>
                  </m:oMath>
                </a14:m>
                <a:r>
                  <a:rPr lang="en-US" altLang="ja-JP" sz="2800" dirty="0"/>
                  <a:t> bits of </a:t>
                </a:r>
                <a14:m>
                  <m:oMath xmlns:m="http://schemas.openxmlformats.org/officeDocument/2006/math">
                    <m:sSub>
                      <m:sSubPr>
                        <m:ctrlPr>
                          <a:rPr lang="en-US" altLang="ja-JP" sz="2800" dirty="0">
                            <a:latin typeface="Cambria Math"/>
                          </a:rPr>
                        </m:ctrlPr>
                      </m:sSubPr>
                      <m:e>
                        <m:r>
                          <m:rPr>
                            <m:sty m:val="p"/>
                          </m:rPr>
                          <a:rPr lang="en-US" altLang="ja-JP" sz="2800" i="0" dirty="0">
                            <a:latin typeface="Cambria Math"/>
                          </a:rPr>
                          <m:t>P</m:t>
                        </m:r>
                      </m:e>
                      <m:sub>
                        <m:r>
                          <m:rPr>
                            <m:sty m:val="p"/>
                          </m:rPr>
                          <a:rPr lang="en-US" altLang="ja-JP" sz="2800" i="0" dirty="0">
                            <a:latin typeface="Cambria Math"/>
                          </a:rPr>
                          <m:t>j</m:t>
                        </m:r>
                      </m:sub>
                    </m:sSub>
                  </m:oMath>
                </a14:m>
                <a:r>
                  <a:rPr lang="en-US" altLang="ja-JP" sz="2800" dirty="0"/>
                  <a:t> is at most </a:t>
                </a:r>
                <a14:m>
                  <m:oMath xmlns:m="http://schemas.openxmlformats.org/officeDocument/2006/math">
                    <m:sSup>
                      <m:sSupPr>
                        <m:ctrlPr>
                          <a:rPr lang="en-US" altLang="ja-JP" sz="2800" i="1" dirty="0">
                            <a:latin typeface="Cambria Math"/>
                          </a:rPr>
                        </m:ctrlPr>
                      </m:sSupPr>
                      <m:e>
                        <m:r>
                          <a:rPr lang="en-US" altLang="ja-JP" sz="2800" i="1" dirty="0">
                            <a:latin typeface="Cambria Math"/>
                          </a:rPr>
                          <m:t>𝑡</m:t>
                        </m:r>
                      </m:e>
                      <m:sup>
                        <m:r>
                          <a:rPr lang="en-US" altLang="ja-JP" sz="2800" i="1" dirty="0">
                            <a:latin typeface="Cambria Math"/>
                          </a:rPr>
                          <m:t>3</m:t>
                        </m:r>
                      </m:sup>
                    </m:sSup>
                  </m:oMath>
                </a14:m>
                <a:r>
                  <a:rPr lang="en-US" altLang="ja-JP" sz="2800" dirty="0"/>
                  <a:t>.</a:t>
                </a:r>
                <a:endParaRPr lang="ja-JP" altLang="en-US" sz="2800" dirty="0"/>
              </a:p>
            </p:txBody>
          </p:sp>
        </mc:Choice>
        <mc:Fallback>
          <p:sp>
            <p:nvSpPr>
              <p:cNvPr id="19" name="正方形/長方形 18"/>
              <p:cNvSpPr>
                <a:spLocks noRot="1" noChangeAspect="1" noMove="1" noResize="1" noEditPoints="1" noAdjustHandles="1" noChangeArrowheads="1" noChangeShapeType="1" noTextEdit="1"/>
              </p:cNvSpPr>
              <p:nvPr/>
            </p:nvSpPr>
            <p:spPr>
              <a:xfrm>
                <a:off x="2267744" y="5805264"/>
                <a:ext cx="6678488" cy="988797"/>
              </a:xfrm>
              <a:prstGeom prst="rect">
                <a:avLst/>
              </a:prstGeom>
              <a:blipFill rotWithShape="1">
                <a:blip r:embed="rId12"/>
                <a:stretch>
                  <a:fillRect l="-1825" t="-5521" b="-13497"/>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8" name="テキスト ボックス 87"/>
              <p:cNvSpPr txBox="1"/>
              <p:nvPr/>
            </p:nvSpPr>
            <p:spPr>
              <a:xfrm>
                <a:off x="1657407" y="4665212"/>
                <a:ext cx="6226961" cy="7373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dirty="0" smtClean="0">
                          <a:latin typeface="Cambria Math"/>
                        </a:rPr>
                        <m:t>𝑔</m:t>
                      </m:r>
                      <m:d>
                        <m:dPr>
                          <m:ctrlPr>
                            <a:rPr kumimoji="1" lang="en-US" altLang="ja-JP" sz="3600" b="0" i="1" dirty="0" smtClean="0">
                              <a:latin typeface="Cambria Math"/>
                            </a:rPr>
                          </m:ctrlPr>
                        </m:dPr>
                        <m:e>
                          <m:sSub>
                            <m:sSubPr>
                              <m:ctrlPr>
                                <a:rPr kumimoji="1" lang="en-US" altLang="ja-JP" sz="3600" b="0" i="1" dirty="0" smtClean="0">
                                  <a:latin typeface="Cambria Math"/>
                                </a:rPr>
                              </m:ctrlPr>
                            </m:sSubPr>
                            <m:e>
                              <m:r>
                                <m:rPr>
                                  <m:sty m:val="p"/>
                                </m:rPr>
                                <a:rPr kumimoji="1" lang="en-US" altLang="ja-JP" sz="3600" b="0" i="0" dirty="0" smtClean="0">
                                  <a:latin typeface="Cambria Math"/>
                                </a:rPr>
                                <m:t>C</m:t>
                              </m:r>
                            </m:e>
                            <m:sub>
                              <m:r>
                                <m:rPr>
                                  <m:sty m:val="p"/>
                                </m:rPr>
                                <a:rPr kumimoji="1" lang="en-US" altLang="ja-JP" sz="3600" b="0" i="0" dirty="0" smtClean="0">
                                  <a:latin typeface="Cambria Math"/>
                                </a:rPr>
                                <m:t>j</m:t>
                              </m:r>
                              <m:r>
                                <a:rPr kumimoji="1" lang="en-US" altLang="ja-JP" sz="3600" b="0" i="0" dirty="0" smtClean="0">
                                  <a:latin typeface="Cambria Math"/>
                                </a:rPr>
                                <m:t>−1</m:t>
                              </m:r>
                            </m:sub>
                          </m:sSub>
                          <m:r>
                            <a:rPr kumimoji="1" lang="en-US" altLang="ja-JP" sz="3600" b="0" i="1" dirty="0" smtClean="0">
                              <a:latin typeface="Cambria Math"/>
                            </a:rPr>
                            <m:t>⊕</m:t>
                          </m:r>
                          <m:sSub>
                            <m:sSubPr>
                              <m:ctrlPr>
                                <a:rPr kumimoji="1" lang="en-US" altLang="ja-JP" sz="3600" b="0" i="1" dirty="0" smtClean="0">
                                  <a:latin typeface="Cambria Math"/>
                                </a:rPr>
                              </m:ctrlPr>
                            </m:sSubPr>
                            <m:e>
                              <m:r>
                                <m:rPr>
                                  <m:sty m:val="p"/>
                                </m:rPr>
                                <a:rPr kumimoji="1" lang="en-US" altLang="ja-JP" sz="3600" b="0" i="0" dirty="0" smtClean="0">
                                  <a:latin typeface="Cambria Math"/>
                                </a:rPr>
                                <m:t>P</m:t>
                              </m:r>
                            </m:e>
                            <m:sub>
                              <m:r>
                                <m:rPr>
                                  <m:sty m:val="p"/>
                                </m:rPr>
                                <a:rPr kumimoji="1" lang="en-US" altLang="ja-JP" sz="3600" b="0" i="0" dirty="0" smtClean="0">
                                  <a:latin typeface="Cambria Math"/>
                                </a:rPr>
                                <m:t>j</m:t>
                              </m:r>
                            </m:sub>
                          </m:sSub>
                        </m:e>
                      </m:d>
                      <m:r>
                        <a:rPr kumimoji="1" lang="en-US" altLang="ja-JP" sz="3600" b="0" i="1" dirty="0" smtClean="0">
                          <a:latin typeface="Cambria Math"/>
                        </a:rPr>
                        <m:t>⊕</m:t>
                      </m:r>
                      <m:r>
                        <a:rPr kumimoji="1" lang="en-US" altLang="ja-JP" sz="3600" b="0" i="1" dirty="0" smtClean="0">
                          <a:latin typeface="Cambria Math"/>
                        </a:rPr>
                        <m:t>𝑔</m:t>
                      </m:r>
                      <m:d>
                        <m:dPr>
                          <m:ctrlPr>
                            <a:rPr kumimoji="1" lang="en-US" altLang="ja-JP" sz="3600" b="0" i="1" dirty="0" smtClean="0">
                              <a:latin typeface="Cambria Math"/>
                            </a:rPr>
                          </m:ctrlPr>
                        </m:dPr>
                        <m:e>
                          <m:sSub>
                            <m:sSubPr>
                              <m:ctrlPr>
                                <a:rPr kumimoji="1" lang="en-US" altLang="ja-JP" sz="3600" b="0" i="1" dirty="0" smtClean="0">
                                  <a:latin typeface="Cambria Math"/>
                                </a:rPr>
                              </m:ctrlPr>
                            </m:sSubPr>
                            <m:e>
                              <m:r>
                                <m:rPr>
                                  <m:sty m:val="p"/>
                                </m:rPr>
                                <a:rPr kumimoji="1" lang="en-US" altLang="ja-JP" sz="3600" b="0" i="0" dirty="0" smtClean="0">
                                  <a:latin typeface="Cambria Math"/>
                                </a:rPr>
                                <m:t>C</m:t>
                              </m:r>
                            </m:e>
                            <m:sub>
                              <m:r>
                                <m:rPr>
                                  <m:sty m:val="p"/>
                                </m:rPr>
                                <a:rPr kumimoji="1" lang="en-US" altLang="ja-JP" sz="3600" b="0" i="0" dirty="0" smtClean="0">
                                  <a:latin typeface="Cambria Math"/>
                                </a:rPr>
                                <m:t>j</m:t>
                              </m:r>
                            </m:sub>
                          </m:sSub>
                        </m:e>
                      </m:d>
                      <m:r>
                        <a:rPr kumimoji="1" lang="en-US" altLang="ja-JP" sz="3600" b="0" i="1" dirty="0" smtClean="0">
                          <a:latin typeface="Cambria Math"/>
                        </a:rPr>
                        <m:t>=</m:t>
                      </m:r>
                      <m:r>
                        <m:rPr>
                          <m:sty m:val="p"/>
                        </m:rPr>
                        <a:rPr kumimoji="1" lang="en-US" altLang="ja-JP" sz="3600" b="0" i="0" dirty="0" smtClean="0">
                          <a:latin typeface="Cambria Math"/>
                        </a:rPr>
                        <m:t>const</m:t>
                      </m:r>
                    </m:oMath>
                  </m:oMathPara>
                </a14:m>
                <a:endParaRPr kumimoji="1" lang="ja-JP" altLang="en-US" sz="3600" dirty="0"/>
              </a:p>
            </p:txBody>
          </p:sp>
        </mc:Choice>
        <mc:Fallback>
          <p:sp>
            <p:nvSpPr>
              <p:cNvPr id="88" name="テキスト ボックス 87"/>
              <p:cNvSpPr txBox="1">
                <a:spLocks noRot="1" noChangeAspect="1" noMove="1" noResize="1" noEditPoints="1" noAdjustHandles="1" noChangeArrowheads="1" noChangeShapeType="1" noTextEdit="1"/>
              </p:cNvSpPr>
              <p:nvPr/>
            </p:nvSpPr>
            <p:spPr>
              <a:xfrm>
                <a:off x="1657407" y="4665212"/>
                <a:ext cx="6226961" cy="737381"/>
              </a:xfrm>
              <a:prstGeom prst="rect">
                <a:avLst/>
              </a:prstGeom>
              <a:blipFill rotWithShape="1">
                <a:blip r:embed="rId1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75093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dirty="0"/>
              <a:t>Nonlinear invariant attack.</a:t>
            </a:r>
          </a:p>
          <a:p>
            <a:pPr lvl="1"/>
            <a:r>
              <a:rPr lang="en-US" altLang="ja-JP" dirty="0"/>
              <a:t>Related works.</a:t>
            </a:r>
          </a:p>
          <a:p>
            <a:pPr lvl="1"/>
            <a:r>
              <a:rPr lang="en-US" altLang="ja-JP" dirty="0"/>
              <a:t>Distinguishing attack.</a:t>
            </a:r>
          </a:p>
          <a:p>
            <a:pPr marL="514350" indent="-514350">
              <a:buFont typeface="+mj-lt"/>
              <a:buAutoNum type="arabicPeriod"/>
            </a:pPr>
            <a:r>
              <a:rPr lang="en-US" altLang="ja-JP" dirty="0"/>
              <a:t>Practical attack.</a:t>
            </a:r>
          </a:p>
          <a:p>
            <a:pPr lvl="1"/>
            <a:r>
              <a:rPr lang="en-US" altLang="ja-JP" dirty="0"/>
              <a:t>What’s happened if vulnerable ciphers are used in well-known mode of operations?</a:t>
            </a:r>
          </a:p>
          <a:p>
            <a:pPr marL="514350" indent="-514350">
              <a:buFont typeface="+mj-lt"/>
              <a:buAutoNum type="arabicPeriod"/>
            </a:pPr>
            <a:r>
              <a:rPr lang="en-US" altLang="ja-JP" b="1" dirty="0">
                <a:solidFill>
                  <a:srgbClr val="FF0000"/>
                </a:solidFill>
              </a:rPr>
              <a:t>How to find nonlinear invariant.</a:t>
            </a:r>
          </a:p>
          <a:p>
            <a:pPr lvl="1"/>
            <a:r>
              <a:rPr lang="en-US" altLang="ja-JP" b="1" dirty="0" smtClean="0">
                <a:solidFill>
                  <a:srgbClr val="FF0000"/>
                </a:solidFill>
              </a:rPr>
              <a:t>Nonlinear </a:t>
            </a:r>
            <a:r>
              <a:rPr lang="en-US" altLang="ja-JP" b="1" dirty="0">
                <a:solidFill>
                  <a:srgbClr val="FF0000"/>
                </a:solidFill>
              </a:rPr>
              <a:t>invariant for KSP round functions.</a:t>
            </a:r>
          </a:p>
          <a:p>
            <a:pPr marL="514350" indent="-514350">
              <a:buFont typeface="+mj-lt"/>
              <a:buAutoNum type="arabicPeriod"/>
            </a:pPr>
            <a:r>
              <a:rPr lang="en-US" altLang="ja-JP" dirty="0"/>
              <a:t>Practical attack on full SCREAM. </a:t>
            </a:r>
          </a:p>
        </p:txBody>
      </p:sp>
    </p:spTree>
    <p:extLst>
      <p:ext uri="{BB962C8B-B14F-4D97-AF65-F5344CB8AC3E}">
        <p14:creationId xmlns:p14="http://schemas.microsoft.com/office/powerpoint/2010/main" val="2530015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How to find nonlinear </a:t>
            </a:r>
            <a:r>
              <a:rPr lang="en-US" altLang="ja-JP" dirty="0" smtClean="0"/>
              <a:t>invariants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Assume that KSP-type round function.</a:t>
            </a:r>
            <a:endParaRPr kumimoji="1" lang="ja-JP" altLang="en-US" dirty="0"/>
          </a:p>
        </p:txBody>
      </p:sp>
      <p:sp>
        <p:nvSpPr>
          <p:cNvPr id="4" name="正方形/長方形 3"/>
          <p:cNvSpPr/>
          <p:nvPr/>
        </p:nvSpPr>
        <p:spPr>
          <a:xfrm>
            <a:off x="3876972" y="5085185"/>
            <a:ext cx="648072"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 name="直線矢印コネクタ 5"/>
          <p:cNvCxnSpPr/>
          <p:nvPr/>
        </p:nvCxnSpPr>
        <p:spPr>
          <a:xfrm rot="16200000">
            <a:off x="3582993" y="519541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rot="16200000">
            <a:off x="4813076" y="5204149"/>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3870393" y="4221089"/>
            <a:ext cx="648072"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0" name="直線矢印コネクタ 19"/>
          <p:cNvCxnSpPr/>
          <p:nvPr/>
        </p:nvCxnSpPr>
        <p:spPr>
          <a:xfrm rot="16200000">
            <a:off x="3576414" y="4331316"/>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rot="16200000">
            <a:off x="4806497" y="434005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3" name="正方形/長方形 22"/>
          <p:cNvSpPr/>
          <p:nvPr/>
        </p:nvSpPr>
        <p:spPr>
          <a:xfrm>
            <a:off x="3870393" y="3356993"/>
            <a:ext cx="648072"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4" name="直線矢印コネクタ 23"/>
          <p:cNvCxnSpPr/>
          <p:nvPr/>
        </p:nvCxnSpPr>
        <p:spPr>
          <a:xfrm rot="16200000">
            <a:off x="3576414" y="346722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rot="16200000">
            <a:off x="4806497" y="347595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3870393" y="2492897"/>
            <a:ext cx="648072"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8" name="直線矢印コネクタ 27"/>
          <p:cNvCxnSpPr/>
          <p:nvPr/>
        </p:nvCxnSpPr>
        <p:spPr>
          <a:xfrm rot="16200000">
            <a:off x="3576414" y="260312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rot="16200000">
            <a:off x="4806497" y="261186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0" name="正方形/長方形 29"/>
          <p:cNvSpPr/>
          <p:nvPr/>
        </p:nvSpPr>
        <p:spPr>
          <a:xfrm rot="16200000">
            <a:off x="3804964" y="3789041"/>
            <a:ext cx="3240360" cy="648072"/>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31" name="直線矢印コネクタ 30"/>
          <p:cNvCxnSpPr/>
          <p:nvPr/>
        </p:nvCxnSpPr>
        <p:spPr>
          <a:xfrm rot="16200000">
            <a:off x="6084168" y="5204149"/>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2" name="直線矢印コネクタ 31"/>
          <p:cNvCxnSpPr/>
          <p:nvPr/>
        </p:nvCxnSpPr>
        <p:spPr>
          <a:xfrm rot="16200000">
            <a:off x="6077589" y="434005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p:nvPr/>
        </p:nvCxnSpPr>
        <p:spPr>
          <a:xfrm rot="16200000">
            <a:off x="6077589" y="347595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4" name="直線矢印コネクタ 33"/>
          <p:cNvCxnSpPr/>
          <p:nvPr/>
        </p:nvCxnSpPr>
        <p:spPr>
          <a:xfrm rot="16200000">
            <a:off x="6077589" y="261186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円/楕円 35"/>
          <p:cNvSpPr/>
          <p:nvPr/>
        </p:nvSpPr>
        <p:spPr>
          <a:xfrm>
            <a:off x="2827463" y="5188508"/>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7" name="直線コネクタ 36"/>
          <p:cNvCxnSpPr>
            <a:stCxn id="36" idx="2"/>
            <a:endCxn id="36" idx="6"/>
          </p:cNvCxnSpPr>
          <p:nvPr/>
        </p:nvCxnSpPr>
        <p:spPr>
          <a:xfrm>
            <a:off x="2827463" y="5422099"/>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36" idx="0"/>
            <a:endCxn id="36" idx="4"/>
          </p:cNvCxnSpPr>
          <p:nvPr/>
        </p:nvCxnSpPr>
        <p:spPr>
          <a:xfrm>
            <a:off x="3061054" y="5188508"/>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2837545" y="4323708"/>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9" idx="2"/>
            <a:endCxn id="39" idx="6"/>
          </p:cNvCxnSpPr>
          <p:nvPr/>
        </p:nvCxnSpPr>
        <p:spPr>
          <a:xfrm>
            <a:off x="2837545" y="4557299"/>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9" idx="0"/>
            <a:endCxn id="39" idx="4"/>
          </p:cNvCxnSpPr>
          <p:nvPr/>
        </p:nvCxnSpPr>
        <p:spPr>
          <a:xfrm>
            <a:off x="3071136" y="4323708"/>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円/楕円 41"/>
          <p:cNvSpPr/>
          <p:nvPr/>
        </p:nvSpPr>
        <p:spPr>
          <a:xfrm>
            <a:off x="2837545" y="3460316"/>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3" name="直線コネクタ 42"/>
          <p:cNvCxnSpPr>
            <a:stCxn id="42" idx="2"/>
            <a:endCxn id="42" idx="6"/>
          </p:cNvCxnSpPr>
          <p:nvPr/>
        </p:nvCxnSpPr>
        <p:spPr>
          <a:xfrm>
            <a:off x="2837545" y="3693907"/>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0"/>
            <a:endCxn id="42" idx="4"/>
          </p:cNvCxnSpPr>
          <p:nvPr/>
        </p:nvCxnSpPr>
        <p:spPr>
          <a:xfrm>
            <a:off x="3071136" y="3460316"/>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2837545" y="2583694"/>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45" idx="2"/>
            <a:endCxn id="45" idx="6"/>
          </p:cNvCxnSpPr>
          <p:nvPr/>
        </p:nvCxnSpPr>
        <p:spPr>
          <a:xfrm>
            <a:off x="2837545" y="2817285"/>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5" idx="0"/>
            <a:endCxn id="45" idx="4"/>
          </p:cNvCxnSpPr>
          <p:nvPr/>
        </p:nvCxnSpPr>
        <p:spPr>
          <a:xfrm>
            <a:off x="3071136" y="2583694"/>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a:off x="2546715" y="5188509"/>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9" name="直線矢印コネクタ 48"/>
          <p:cNvCxnSpPr/>
          <p:nvPr/>
        </p:nvCxnSpPr>
        <p:spPr>
          <a:xfrm rot="16200000">
            <a:off x="2540136" y="432441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0" name="直線矢印コネクタ 49"/>
          <p:cNvCxnSpPr/>
          <p:nvPr/>
        </p:nvCxnSpPr>
        <p:spPr>
          <a:xfrm rot="16200000">
            <a:off x="2540136" y="346031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1" name="直線矢印コネクタ 50"/>
          <p:cNvCxnSpPr/>
          <p:nvPr/>
        </p:nvCxnSpPr>
        <p:spPr>
          <a:xfrm rot="16200000">
            <a:off x="2540136" y="259622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591048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右矢印 88"/>
          <p:cNvSpPr/>
          <p:nvPr/>
        </p:nvSpPr>
        <p:spPr>
          <a:xfrm>
            <a:off x="1589689" y="1929358"/>
            <a:ext cx="922639" cy="648126"/>
          </a:xfrm>
          <a:prstGeom prst="rightArrow">
            <a:avLst>
              <a:gd name="adj1" fmla="val 49243"/>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90" name="右矢印 89"/>
          <p:cNvSpPr/>
          <p:nvPr/>
        </p:nvSpPr>
        <p:spPr>
          <a:xfrm>
            <a:off x="1589689" y="2564850"/>
            <a:ext cx="922639" cy="648126"/>
          </a:xfrm>
          <a:prstGeom prst="rightArrow">
            <a:avLst>
              <a:gd name="adj1" fmla="val 49243"/>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91" name="右矢印 90"/>
          <p:cNvSpPr/>
          <p:nvPr/>
        </p:nvSpPr>
        <p:spPr>
          <a:xfrm>
            <a:off x="1589689" y="3225502"/>
            <a:ext cx="922639" cy="648126"/>
          </a:xfrm>
          <a:prstGeom prst="rightArrow">
            <a:avLst>
              <a:gd name="adj1" fmla="val 49243"/>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Nonlinear invariants for S-box</a:t>
            </a:r>
            <a:endParaRPr kumimoji="1" lang="ja-JP" altLang="en-US" dirty="0"/>
          </a:p>
        </p:txBody>
      </p:sp>
      <p:sp>
        <p:nvSpPr>
          <p:cNvPr id="53" name="コンテンツ プレースホルダー 2"/>
          <p:cNvSpPr txBox="1">
            <a:spLocks/>
          </p:cNvSpPr>
          <p:nvPr/>
        </p:nvSpPr>
        <p:spPr>
          <a:xfrm>
            <a:off x="4211960" y="1988840"/>
            <a:ext cx="4557192" cy="175797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800" dirty="0" smtClean="0"/>
              <a:t>The size </a:t>
            </a:r>
            <a:r>
              <a:rPr lang="en-US" altLang="ja-JP" sz="2800" dirty="0"/>
              <a:t>of </a:t>
            </a:r>
            <a:r>
              <a:rPr lang="en-US" altLang="ja-JP" sz="2800" dirty="0" smtClean="0"/>
              <a:t>S-box </a:t>
            </a:r>
            <a:r>
              <a:rPr lang="en-US" altLang="ja-JP" sz="2800" dirty="0"/>
              <a:t>is generally </a:t>
            </a:r>
            <a:r>
              <a:rPr lang="en-US" altLang="ja-JP" sz="2800" dirty="0" smtClean="0"/>
              <a:t>small. So, </a:t>
            </a:r>
            <a:r>
              <a:rPr lang="en-US" altLang="ja-JP" sz="2800" dirty="0"/>
              <a:t>it’s not difficult to find nonlinear invariant for </a:t>
            </a:r>
            <a:r>
              <a:rPr lang="en-US" altLang="ja-JP" sz="2800" dirty="0" smtClean="0"/>
              <a:t>one S-box. </a:t>
            </a:r>
            <a:endParaRPr lang="en-US" altLang="ja-JP" sz="2800" dirty="0"/>
          </a:p>
        </p:txBody>
      </p:sp>
      <mc:AlternateContent xmlns:mc="http://schemas.openxmlformats.org/markup-compatibility/2006" xmlns:a14="http://schemas.microsoft.com/office/drawing/2010/main">
        <mc:Choice Requires="a14">
          <p:sp>
            <p:nvSpPr>
              <p:cNvPr id="8" name="テキスト ボックス 7"/>
              <p:cNvSpPr txBox="1"/>
              <p:nvPr/>
            </p:nvSpPr>
            <p:spPr>
              <a:xfrm>
                <a:off x="3779912" y="1268760"/>
                <a:ext cx="5102422"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r>
                        <a:rPr kumimoji="1" lang="en-US" altLang="ja-JP" sz="3200" b="0" i="1" dirty="0" smtClean="0">
                          <a:latin typeface="Cambria Math"/>
                        </a:rPr>
                        <m:t>⊕</m:t>
                      </m:r>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r>
                            <a:rPr kumimoji="1" lang="en-US" altLang="ja-JP" sz="3200" b="0" i="1" dirty="0" smtClean="0">
                              <a:latin typeface="Cambria Math"/>
                            </a:rPr>
                            <m:t>𝑆</m:t>
                          </m:r>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e>
                      </m:d>
                      <m:r>
                        <a:rPr kumimoji="1" lang="en-US" altLang="ja-JP" sz="3200" b="0" i="1" dirty="0" smtClean="0">
                          <a:latin typeface="Cambria Math"/>
                        </a:rPr>
                        <m:t>=</m:t>
                      </m:r>
                      <m:r>
                        <m:rPr>
                          <m:sty m:val="p"/>
                        </m:rPr>
                        <a:rPr kumimoji="1" lang="en-US" altLang="ja-JP" sz="3200" b="0" i="0" dirty="0" smtClean="0">
                          <a:latin typeface="Cambria Math"/>
                        </a:rPr>
                        <m:t>cons</m:t>
                      </m:r>
                    </m:oMath>
                  </m:oMathPara>
                </a14:m>
                <a:endParaRPr kumimoji="1" lang="ja-JP" altLang="en-US" sz="32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3779912" y="1268760"/>
                <a:ext cx="5102422" cy="648191"/>
              </a:xfrm>
              <a:prstGeom prst="rect">
                <a:avLst/>
              </a:prstGeom>
              <a:blipFill rotWithShape="1">
                <a:blip r:embed="rId2"/>
                <a:stretch>
                  <a:fillRect/>
                </a:stretch>
              </a:blipFill>
            </p:spPr>
            <p:txBody>
              <a:bodyPr/>
              <a:lstStyle/>
              <a:p>
                <a:r>
                  <a:rPr lang="ja-JP" altLang="en-US">
                    <a:noFill/>
                  </a:rPr>
                  <a:t> </a:t>
                </a:r>
              </a:p>
            </p:txBody>
          </p:sp>
        </mc:Fallback>
      </mc:AlternateContent>
      <p:grpSp>
        <p:nvGrpSpPr>
          <p:cNvPr id="54" name="グループ化 53"/>
          <p:cNvGrpSpPr/>
          <p:nvPr/>
        </p:nvGrpSpPr>
        <p:grpSpPr>
          <a:xfrm>
            <a:off x="653585" y="1259229"/>
            <a:ext cx="2982311" cy="2530682"/>
            <a:chOff x="467544" y="2000128"/>
            <a:chExt cx="3976080" cy="3373960"/>
          </a:xfrm>
        </p:grpSpPr>
        <p:sp>
          <p:nvSpPr>
            <p:cNvPr id="55" name="右矢印 54"/>
            <p:cNvSpPr/>
            <p:nvPr/>
          </p:nvSpPr>
          <p:spPr>
            <a:xfrm>
              <a:off x="1719847" y="2000128"/>
              <a:ext cx="1230082" cy="864096"/>
            </a:xfrm>
            <a:prstGeom prst="rightArrow">
              <a:avLst>
                <a:gd name="adj1" fmla="val 49243"/>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6" name="正方形/長方形 55"/>
            <p:cNvSpPr/>
            <p:nvPr/>
          </p:nvSpPr>
          <p:spPr>
            <a:xfrm>
              <a:off x="2020404" y="4726016"/>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57" name="直線矢印コネクタ 56"/>
            <p:cNvCxnSpPr/>
            <p:nvPr/>
          </p:nvCxnSpPr>
          <p:spPr>
            <a:xfrm rot="16200000">
              <a:off x="1726425" y="483624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8" name="直線矢印コネクタ 57"/>
            <p:cNvCxnSpPr/>
            <p:nvPr/>
          </p:nvCxnSpPr>
          <p:spPr>
            <a:xfrm rot="16200000">
              <a:off x="2956508"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9" name="正方形/長方形 58"/>
            <p:cNvSpPr/>
            <p:nvPr/>
          </p:nvSpPr>
          <p:spPr>
            <a:xfrm>
              <a:off x="2013825" y="3861920"/>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0" name="直線矢印コネクタ 59"/>
            <p:cNvCxnSpPr/>
            <p:nvPr/>
          </p:nvCxnSpPr>
          <p:spPr>
            <a:xfrm rot="16200000">
              <a:off x="1719846" y="397214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rot="16200000">
              <a:off x="2949929"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2" name="正方形/長方形 61"/>
            <p:cNvSpPr/>
            <p:nvPr/>
          </p:nvSpPr>
          <p:spPr>
            <a:xfrm>
              <a:off x="2013825" y="2997824"/>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3" name="直線矢印コネクタ 62"/>
            <p:cNvCxnSpPr/>
            <p:nvPr/>
          </p:nvCxnSpPr>
          <p:spPr>
            <a:xfrm rot="16200000">
              <a:off x="1719846" y="310805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4" name="直線矢印コネクタ 63"/>
            <p:cNvCxnSpPr/>
            <p:nvPr/>
          </p:nvCxnSpPr>
          <p:spPr>
            <a:xfrm rot="16200000">
              <a:off x="2949929"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5" name="正方形/長方形 64"/>
            <p:cNvSpPr/>
            <p:nvPr/>
          </p:nvSpPr>
          <p:spPr>
            <a:xfrm>
              <a:off x="2013825" y="2133728"/>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3200" dirty="0"/>
                <a:t>S</a:t>
              </a:r>
              <a:endParaRPr lang="ja-JP" altLang="en-US" sz="3200" dirty="0"/>
            </a:p>
          </p:txBody>
        </p:sp>
        <p:cxnSp>
          <p:nvCxnSpPr>
            <p:cNvPr id="66" name="直線矢印コネクタ 65"/>
            <p:cNvCxnSpPr/>
            <p:nvPr/>
          </p:nvCxnSpPr>
          <p:spPr>
            <a:xfrm rot="16200000">
              <a:off x="1719846" y="2243955"/>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7" name="直線矢印コネクタ 66"/>
            <p:cNvCxnSpPr/>
            <p:nvPr/>
          </p:nvCxnSpPr>
          <p:spPr>
            <a:xfrm rot="16200000">
              <a:off x="2949929"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rot="16200000">
              <a:off x="1948396" y="3429872"/>
              <a:ext cx="3240360" cy="648072"/>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69" name="直線矢印コネクタ 68"/>
            <p:cNvCxnSpPr/>
            <p:nvPr/>
          </p:nvCxnSpPr>
          <p:spPr>
            <a:xfrm rot="16200000">
              <a:off x="4227600"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0" name="直線矢印コネクタ 69"/>
            <p:cNvCxnSpPr/>
            <p:nvPr/>
          </p:nvCxnSpPr>
          <p:spPr>
            <a:xfrm rot="16200000">
              <a:off x="4221021"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1" name="直線矢印コネクタ 70"/>
            <p:cNvCxnSpPr/>
            <p:nvPr/>
          </p:nvCxnSpPr>
          <p:spPr>
            <a:xfrm rot="16200000">
              <a:off x="4221021"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2" name="直線矢印コネクタ 71"/>
            <p:cNvCxnSpPr/>
            <p:nvPr/>
          </p:nvCxnSpPr>
          <p:spPr>
            <a:xfrm rot="16200000">
              <a:off x="4221021"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73" name="円/楕円 72"/>
            <p:cNvSpPr/>
            <p:nvPr/>
          </p:nvSpPr>
          <p:spPr>
            <a:xfrm>
              <a:off x="970895" y="48293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4" name="直線コネクタ 73"/>
            <p:cNvCxnSpPr>
              <a:stCxn id="73" idx="2"/>
              <a:endCxn id="73" idx="6"/>
            </p:cNvCxnSpPr>
            <p:nvPr/>
          </p:nvCxnSpPr>
          <p:spPr>
            <a:xfrm>
              <a:off x="970895" y="50629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73" idx="0"/>
              <a:endCxn id="73" idx="4"/>
            </p:cNvCxnSpPr>
            <p:nvPr/>
          </p:nvCxnSpPr>
          <p:spPr>
            <a:xfrm>
              <a:off x="1204486" y="48293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円/楕円 75"/>
            <p:cNvSpPr/>
            <p:nvPr/>
          </p:nvSpPr>
          <p:spPr>
            <a:xfrm>
              <a:off x="980977" y="39645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7" name="直線コネクタ 76"/>
            <p:cNvCxnSpPr>
              <a:stCxn id="76" idx="2"/>
              <a:endCxn id="76" idx="6"/>
            </p:cNvCxnSpPr>
            <p:nvPr/>
          </p:nvCxnSpPr>
          <p:spPr>
            <a:xfrm>
              <a:off x="980977" y="41981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6" idx="0"/>
              <a:endCxn id="76" idx="4"/>
            </p:cNvCxnSpPr>
            <p:nvPr/>
          </p:nvCxnSpPr>
          <p:spPr>
            <a:xfrm>
              <a:off x="1214568" y="39645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980977" y="3101147"/>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0" name="直線コネクタ 79"/>
            <p:cNvCxnSpPr>
              <a:stCxn id="79" idx="2"/>
              <a:endCxn id="79" idx="6"/>
            </p:cNvCxnSpPr>
            <p:nvPr/>
          </p:nvCxnSpPr>
          <p:spPr>
            <a:xfrm>
              <a:off x="980977" y="3334738"/>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9" idx="0"/>
              <a:endCxn id="79" idx="4"/>
            </p:cNvCxnSpPr>
            <p:nvPr/>
          </p:nvCxnSpPr>
          <p:spPr>
            <a:xfrm>
              <a:off x="1214568" y="3101147"/>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81"/>
            <p:cNvSpPr/>
            <p:nvPr/>
          </p:nvSpPr>
          <p:spPr>
            <a:xfrm>
              <a:off x="980977" y="2224525"/>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3" name="直線コネクタ 82"/>
            <p:cNvCxnSpPr>
              <a:stCxn id="82" idx="2"/>
              <a:endCxn id="82" idx="6"/>
            </p:cNvCxnSpPr>
            <p:nvPr/>
          </p:nvCxnSpPr>
          <p:spPr>
            <a:xfrm>
              <a:off x="980977" y="2458116"/>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82" idx="0"/>
              <a:endCxn id="82" idx="4"/>
            </p:cNvCxnSpPr>
            <p:nvPr/>
          </p:nvCxnSpPr>
          <p:spPr>
            <a:xfrm>
              <a:off x="1214568" y="2224525"/>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rot="16200000">
              <a:off x="690147" y="482934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6" name="直線矢印コネクタ 85"/>
            <p:cNvCxnSpPr/>
            <p:nvPr/>
          </p:nvCxnSpPr>
          <p:spPr>
            <a:xfrm rot="16200000">
              <a:off x="683568" y="396524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a:xfrm rot="16200000">
              <a:off x="683568" y="310114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a:xfrm rot="16200000">
              <a:off x="683568" y="223705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3" name="テキスト ボックス 2"/>
              <p:cNvSpPr txBox="1"/>
              <p:nvPr/>
            </p:nvSpPr>
            <p:spPr>
              <a:xfrm>
                <a:off x="149529" y="1288010"/>
                <a:ext cx="612540" cy="523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i="1" dirty="0" smtClean="0">
                              <a:latin typeface="Cambria Math"/>
                            </a:rPr>
                            <m:t>1</m:t>
                          </m:r>
                        </m:sub>
                      </m:sSub>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49529" y="1288010"/>
                <a:ext cx="612540" cy="52322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p:cNvSpPr txBox="1"/>
              <p:nvPr/>
            </p:nvSpPr>
            <p:spPr>
              <a:xfrm>
                <a:off x="149529" y="1950425"/>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2</m:t>
                          </m:r>
                        </m:sub>
                      </m:sSub>
                    </m:oMath>
                  </m:oMathPara>
                </a14:m>
                <a:endParaRPr kumimoji="1" lang="ja-JP" altLang="en-US" sz="2800" dirty="0"/>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149529" y="1950425"/>
                <a:ext cx="620811" cy="523220"/>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p:cNvSpPr txBox="1"/>
              <p:nvPr/>
            </p:nvSpPr>
            <p:spPr>
              <a:xfrm>
                <a:off x="149529" y="2608122"/>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3</m:t>
                          </m:r>
                        </m:sub>
                      </m:sSub>
                    </m:oMath>
                  </m:oMathPara>
                </a14:m>
                <a:endParaRPr kumimoji="1" lang="ja-JP" altLang="en-US" sz="2800"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149529" y="2608122"/>
                <a:ext cx="620811" cy="523220"/>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p:cNvSpPr txBox="1"/>
              <p:nvPr/>
            </p:nvSpPr>
            <p:spPr>
              <a:xfrm>
                <a:off x="149529" y="3246569"/>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4</m:t>
                          </m:r>
                        </m:sub>
                      </m:sSub>
                    </m:oMath>
                  </m:oMathPara>
                </a14:m>
                <a:endParaRPr kumimoji="1" lang="ja-JP" altLang="en-US" sz="2800" dirty="0"/>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149529" y="3246569"/>
                <a:ext cx="620811" cy="523220"/>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7" name="コンテンツ プレースホルダー 2"/>
              <p:cNvSpPr txBox="1">
                <a:spLocks/>
              </p:cNvSpPr>
              <p:nvPr/>
            </p:nvSpPr>
            <p:spPr>
              <a:xfrm>
                <a:off x="467544" y="4293096"/>
                <a:ext cx="8229600" cy="20162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dirty="0" smtClean="0"/>
                  <a:t>Example: for the S-box in Scream.</a:t>
                </a:r>
                <a:endParaRPr lang="en-US" altLang="ja-JP" i="1" dirty="0" smtClean="0">
                  <a:latin typeface="Cambria Math"/>
                </a:endParaRPr>
              </a:p>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en-US" altLang="ja-JP" i="1" dirty="0" smtClean="0">
                          <a:latin typeface="Cambria Math"/>
                        </a:rPr>
                        <m:t>𝑔</m:t>
                      </m:r>
                      <m:d>
                        <m:dPr>
                          <m:ctrlPr>
                            <a:rPr lang="en-US" altLang="ja-JP" i="1" dirty="0" smtClean="0">
                              <a:latin typeface="Cambria Math"/>
                            </a:rPr>
                          </m:ctrlPr>
                        </m:dPr>
                        <m:e>
                          <m:r>
                            <a:rPr lang="en-US" altLang="ja-JP" i="1" dirty="0" smtClean="0">
                              <a:latin typeface="Cambria Math"/>
                            </a:rPr>
                            <m:t>𝑥</m:t>
                          </m:r>
                        </m:e>
                      </m:d>
                      <m:r>
                        <a:rPr lang="en-US" altLang="ja-JP" i="1" dirty="0" smtClean="0">
                          <a:latin typeface="Cambria Math"/>
                        </a:rPr>
                        <m:t>=</m:t>
                      </m:r>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1</m:t>
                          </m:r>
                        </m:sub>
                      </m:sSub>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2</m:t>
                          </m:r>
                        </m:sub>
                      </m:sSub>
                      <m:r>
                        <a:rPr lang="en-US" altLang="ja-JP" i="1" dirty="0" smtClean="0">
                          <a:latin typeface="Cambria Math"/>
                        </a:rPr>
                        <m:t>⊕</m:t>
                      </m:r>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0</m:t>
                          </m:r>
                        </m:sub>
                      </m:sSub>
                      <m:r>
                        <a:rPr lang="en-US" altLang="ja-JP" i="1" dirty="0" smtClean="0">
                          <a:latin typeface="Cambria Math"/>
                        </a:rPr>
                        <m:t>⊕</m:t>
                      </m:r>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2</m:t>
                          </m:r>
                        </m:sub>
                      </m:sSub>
                      <m:r>
                        <a:rPr lang="en-US" altLang="ja-JP" i="1" dirty="0" smtClean="0">
                          <a:latin typeface="Cambria Math"/>
                        </a:rPr>
                        <m:t>⊕</m:t>
                      </m:r>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5</m:t>
                          </m:r>
                        </m:sub>
                      </m:sSub>
                    </m:oMath>
                  </m:oMathPara>
                </a14:m>
                <a:endParaRPr lang="en-US" altLang="ja-JP" dirty="0" smtClean="0"/>
              </a:p>
              <a:p>
                <a:pPr marL="0" indent="0">
                  <a:buFont typeface="Arial" panose="020B0604020202020204" pitchFamily="34" charset="0"/>
                  <a:buNone/>
                </a:pPr>
                <a:r>
                  <a:rPr lang="ja-JP" altLang="en-US" dirty="0" smtClean="0"/>
                  <a:t>　　</a:t>
                </a:r>
                <a:r>
                  <a:rPr lang="en-US" altLang="ja-JP" dirty="0" smtClean="0"/>
                  <a:t>Then, for all </a:t>
                </a:r>
                <a14:m>
                  <m:oMath xmlns:m="http://schemas.openxmlformats.org/officeDocument/2006/math">
                    <m:r>
                      <a:rPr lang="en-US" altLang="ja-JP" i="1" dirty="0" smtClean="0">
                        <a:latin typeface="Cambria Math"/>
                      </a:rPr>
                      <m:t>𝑥</m:t>
                    </m:r>
                    <m:r>
                      <a:rPr lang="en-US" altLang="ja-JP" i="1" dirty="0" smtClean="0">
                        <a:latin typeface="Cambria Math"/>
                      </a:rPr>
                      <m:t>∈</m:t>
                    </m:r>
                    <m:sSubSup>
                      <m:sSubSupPr>
                        <m:ctrlPr>
                          <a:rPr lang="en-US" altLang="ja-JP" i="1" dirty="0" smtClean="0">
                            <a:latin typeface="Cambria Math"/>
                          </a:rPr>
                        </m:ctrlPr>
                      </m:sSubSupPr>
                      <m:e>
                        <m:r>
                          <a:rPr lang="ja-JP" altLang="en-US" i="1" dirty="0" smtClean="0">
                            <a:latin typeface="Cambria Math"/>
                          </a:rPr>
                          <m:t>𝔽</m:t>
                        </m:r>
                      </m:e>
                      <m:sub>
                        <m:r>
                          <a:rPr lang="en-US" altLang="ja-JP" i="1" dirty="0" smtClean="0">
                            <a:latin typeface="Cambria Math"/>
                          </a:rPr>
                          <m:t>2</m:t>
                        </m:r>
                      </m:sub>
                      <m:sup>
                        <m:r>
                          <a:rPr lang="en-US" altLang="ja-JP" i="1" dirty="0" smtClean="0">
                            <a:latin typeface="Cambria Math"/>
                          </a:rPr>
                          <m:t>8</m:t>
                        </m:r>
                      </m:sup>
                    </m:sSubSup>
                  </m:oMath>
                </a14:m>
                <a:r>
                  <a:rPr lang="en-US" altLang="ja-JP" dirty="0" smtClean="0"/>
                  <a:t>,</a:t>
                </a:r>
                <a:r>
                  <a:rPr lang="en-US" altLang="ja-JP" i="1" dirty="0">
                    <a:latin typeface="Cambria Math"/>
                  </a:rPr>
                  <a:t> </a:t>
                </a:r>
                <a14:m>
                  <m:oMath xmlns:m="http://schemas.openxmlformats.org/officeDocument/2006/math">
                    <m:r>
                      <a:rPr lang="en-US" altLang="ja-JP" i="1" dirty="0" smtClean="0">
                        <a:latin typeface="Cambria Math"/>
                      </a:rPr>
                      <m:t>𝑔</m:t>
                    </m:r>
                    <m:d>
                      <m:dPr>
                        <m:ctrlPr>
                          <a:rPr lang="en-US" altLang="ja-JP" i="1" dirty="0" smtClean="0">
                            <a:latin typeface="Cambria Math"/>
                          </a:rPr>
                        </m:ctrlPr>
                      </m:dPr>
                      <m:e>
                        <m:r>
                          <a:rPr lang="en-US" altLang="ja-JP" i="1" dirty="0" smtClean="0">
                            <a:latin typeface="Cambria Math"/>
                          </a:rPr>
                          <m:t>𝑥</m:t>
                        </m:r>
                      </m:e>
                    </m:d>
                    <m:r>
                      <a:rPr lang="en-US" altLang="ja-JP" i="1" dirty="0" smtClean="0">
                        <a:latin typeface="Cambria Math"/>
                      </a:rPr>
                      <m:t>=</m:t>
                    </m:r>
                    <m:r>
                      <a:rPr lang="en-US" altLang="ja-JP" i="1" dirty="0" smtClean="0">
                        <a:latin typeface="Cambria Math"/>
                      </a:rPr>
                      <m:t>𝑔</m:t>
                    </m:r>
                    <m:d>
                      <m:dPr>
                        <m:ctrlPr>
                          <a:rPr lang="en-US" altLang="ja-JP" i="1" dirty="0" smtClean="0">
                            <a:latin typeface="Cambria Math"/>
                          </a:rPr>
                        </m:ctrlPr>
                      </m:dPr>
                      <m:e>
                        <m:r>
                          <a:rPr lang="en-US" altLang="ja-JP" i="1" dirty="0" smtClean="0">
                            <a:latin typeface="Cambria Math"/>
                          </a:rPr>
                          <m:t>𝑆</m:t>
                        </m:r>
                        <m:d>
                          <m:dPr>
                            <m:ctrlPr>
                              <a:rPr lang="en-US" altLang="ja-JP" i="1" dirty="0" smtClean="0">
                                <a:latin typeface="Cambria Math"/>
                              </a:rPr>
                            </m:ctrlPr>
                          </m:dPr>
                          <m:e>
                            <m:r>
                              <a:rPr lang="en-US" altLang="ja-JP" i="1" dirty="0" smtClean="0">
                                <a:latin typeface="Cambria Math"/>
                              </a:rPr>
                              <m:t>𝑥</m:t>
                            </m:r>
                          </m:e>
                        </m:d>
                      </m:e>
                    </m:d>
                    <m:r>
                      <a:rPr lang="en-US" altLang="ja-JP" i="1" dirty="0" smtClean="0">
                        <a:latin typeface="Cambria Math"/>
                      </a:rPr>
                      <m:t>⊕1</m:t>
                    </m:r>
                  </m:oMath>
                </a14:m>
                <a:r>
                  <a:rPr lang="en-US" altLang="ja-JP" dirty="0" smtClean="0"/>
                  <a:t>.</a:t>
                </a:r>
              </a:p>
              <a:p>
                <a:endParaRPr lang="en-US" altLang="ja-JP" dirty="0" smtClean="0"/>
              </a:p>
              <a:p>
                <a:endParaRPr lang="en-US" altLang="ja-JP" dirty="0" smtClean="0"/>
              </a:p>
              <a:p>
                <a:pPr marL="0" indent="0">
                  <a:buFont typeface="Arial" panose="020B0604020202020204" pitchFamily="34" charset="0"/>
                  <a:buNone/>
                </a:pPr>
                <a:endParaRPr lang="en-US" altLang="ja-JP" dirty="0" smtClean="0"/>
              </a:p>
            </p:txBody>
          </p:sp>
        </mc:Choice>
        <mc:Fallback xmlns="">
          <p:sp>
            <p:nvSpPr>
              <p:cNvPr id="47" name="コンテンツ プレースホルダー 2"/>
              <p:cNvSpPr txBox="1">
                <a:spLocks noRot="1" noChangeAspect="1" noMove="1" noResize="1" noEditPoints="1" noAdjustHandles="1" noChangeArrowheads="1" noChangeShapeType="1" noTextEdit="1"/>
              </p:cNvSpPr>
              <p:nvPr/>
            </p:nvSpPr>
            <p:spPr>
              <a:xfrm>
                <a:off x="467544" y="4293096"/>
                <a:ext cx="8229600" cy="2016224"/>
              </a:xfrm>
              <a:prstGeom prst="rect">
                <a:avLst/>
              </a:prstGeom>
              <a:blipFill rotWithShape="1">
                <a:blip r:embed="rId7"/>
                <a:stretch>
                  <a:fillRect l="-1704" t="-362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6250424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Nonlinear </a:t>
            </a:r>
            <a:r>
              <a:rPr lang="en-US" altLang="ja-JP" dirty="0" smtClean="0"/>
              <a:t>invariants </a:t>
            </a:r>
            <a:r>
              <a:rPr lang="en-US" altLang="ja-JP" dirty="0"/>
              <a:t>for </a:t>
            </a:r>
            <a:r>
              <a:rPr lang="en-US" altLang="ja-JP" dirty="0" smtClean="0"/>
              <a:t>S-box layer</a:t>
            </a:r>
            <a:endParaRPr kumimoji="1" lang="ja-JP" altLang="en-US" dirty="0"/>
          </a:p>
        </p:txBody>
      </p:sp>
      <p:grpSp>
        <p:nvGrpSpPr>
          <p:cNvPr id="5" name="グループ化 4"/>
          <p:cNvGrpSpPr/>
          <p:nvPr/>
        </p:nvGrpSpPr>
        <p:grpSpPr>
          <a:xfrm>
            <a:off x="653585" y="1196752"/>
            <a:ext cx="2982311" cy="2880320"/>
            <a:chOff x="467544" y="1916832"/>
            <a:chExt cx="3976080" cy="3840104"/>
          </a:xfrm>
        </p:grpSpPr>
        <p:sp>
          <p:nvSpPr>
            <p:cNvPr id="52" name="右矢印 51"/>
            <p:cNvSpPr/>
            <p:nvPr/>
          </p:nvSpPr>
          <p:spPr>
            <a:xfrm>
              <a:off x="1719847" y="1916832"/>
              <a:ext cx="1230082" cy="3840104"/>
            </a:xfrm>
            <a:prstGeom prst="rightArrow">
              <a:avLst>
                <a:gd name="adj1" fmla="val 70005"/>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 name="正方形/長方形 3"/>
            <p:cNvSpPr/>
            <p:nvPr/>
          </p:nvSpPr>
          <p:spPr>
            <a:xfrm>
              <a:off x="2020404" y="4726016"/>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 name="直線矢印コネクタ 5"/>
            <p:cNvCxnSpPr/>
            <p:nvPr/>
          </p:nvCxnSpPr>
          <p:spPr>
            <a:xfrm rot="16200000">
              <a:off x="1726425" y="483624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rot="16200000">
              <a:off x="2956508"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2013825" y="3861920"/>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0" name="直線矢印コネクタ 19"/>
            <p:cNvCxnSpPr/>
            <p:nvPr/>
          </p:nvCxnSpPr>
          <p:spPr>
            <a:xfrm rot="16200000">
              <a:off x="1719846" y="397214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rot="16200000">
              <a:off x="2949929"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3" name="正方形/長方形 22"/>
            <p:cNvSpPr/>
            <p:nvPr/>
          </p:nvSpPr>
          <p:spPr>
            <a:xfrm>
              <a:off x="2013825" y="2997824"/>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4" name="直線矢印コネクタ 23"/>
            <p:cNvCxnSpPr/>
            <p:nvPr/>
          </p:nvCxnSpPr>
          <p:spPr>
            <a:xfrm rot="16200000">
              <a:off x="1719846" y="310805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rot="16200000">
              <a:off x="2949929"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2013825" y="2133728"/>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8" name="直線矢印コネクタ 27"/>
            <p:cNvCxnSpPr/>
            <p:nvPr/>
          </p:nvCxnSpPr>
          <p:spPr>
            <a:xfrm rot="16200000">
              <a:off x="1719846" y="2243955"/>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rot="16200000">
              <a:off x="2949929"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0" name="正方形/長方形 29"/>
            <p:cNvSpPr/>
            <p:nvPr/>
          </p:nvSpPr>
          <p:spPr>
            <a:xfrm rot="16200000">
              <a:off x="1948396" y="3429872"/>
              <a:ext cx="3240360" cy="648072"/>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31" name="直線矢印コネクタ 30"/>
            <p:cNvCxnSpPr/>
            <p:nvPr/>
          </p:nvCxnSpPr>
          <p:spPr>
            <a:xfrm rot="16200000">
              <a:off x="4227600"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2" name="直線矢印コネクタ 31"/>
            <p:cNvCxnSpPr/>
            <p:nvPr/>
          </p:nvCxnSpPr>
          <p:spPr>
            <a:xfrm rot="16200000">
              <a:off x="4221021"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p:nvPr/>
          </p:nvCxnSpPr>
          <p:spPr>
            <a:xfrm rot="16200000">
              <a:off x="4221021"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4" name="直線矢印コネクタ 33"/>
            <p:cNvCxnSpPr/>
            <p:nvPr/>
          </p:nvCxnSpPr>
          <p:spPr>
            <a:xfrm rot="16200000">
              <a:off x="4221021"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円/楕円 35"/>
            <p:cNvSpPr/>
            <p:nvPr/>
          </p:nvSpPr>
          <p:spPr>
            <a:xfrm>
              <a:off x="970895" y="48293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7" name="直線コネクタ 36"/>
            <p:cNvCxnSpPr>
              <a:stCxn id="36" idx="2"/>
              <a:endCxn id="36" idx="6"/>
            </p:cNvCxnSpPr>
            <p:nvPr/>
          </p:nvCxnSpPr>
          <p:spPr>
            <a:xfrm>
              <a:off x="970895" y="50629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36" idx="0"/>
              <a:endCxn id="36" idx="4"/>
            </p:cNvCxnSpPr>
            <p:nvPr/>
          </p:nvCxnSpPr>
          <p:spPr>
            <a:xfrm>
              <a:off x="1204486" y="48293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980977" y="39645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9" idx="2"/>
              <a:endCxn id="39" idx="6"/>
            </p:cNvCxnSpPr>
            <p:nvPr/>
          </p:nvCxnSpPr>
          <p:spPr>
            <a:xfrm>
              <a:off x="980977" y="41981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9" idx="0"/>
              <a:endCxn id="39" idx="4"/>
            </p:cNvCxnSpPr>
            <p:nvPr/>
          </p:nvCxnSpPr>
          <p:spPr>
            <a:xfrm>
              <a:off x="1214568" y="39645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円/楕円 41"/>
            <p:cNvSpPr/>
            <p:nvPr/>
          </p:nvSpPr>
          <p:spPr>
            <a:xfrm>
              <a:off x="980977" y="3101147"/>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3" name="直線コネクタ 42"/>
            <p:cNvCxnSpPr>
              <a:stCxn id="42" idx="2"/>
              <a:endCxn id="42" idx="6"/>
            </p:cNvCxnSpPr>
            <p:nvPr/>
          </p:nvCxnSpPr>
          <p:spPr>
            <a:xfrm>
              <a:off x="980977" y="3334738"/>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0"/>
              <a:endCxn id="42" idx="4"/>
            </p:cNvCxnSpPr>
            <p:nvPr/>
          </p:nvCxnSpPr>
          <p:spPr>
            <a:xfrm>
              <a:off x="1214568" y="3101147"/>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980977" y="2224525"/>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45" idx="2"/>
              <a:endCxn id="45" idx="6"/>
            </p:cNvCxnSpPr>
            <p:nvPr/>
          </p:nvCxnSpPr>
          <p:spPr>
            <a:xfrm>
              <a:off x="980977" y="2458116"/>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5" idx="0"/>
              <a:endCxn id="45" idx="4"/>
            </p:cNvCxnSpPr>
            <p:nvPr/>
          </p:nvCxnSpPr>
          <p:spPr>
            <a:xfrm>
              <a:off x="1214568" y="2224525"/>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a:off x="690147" y="482934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9" name="直線矢印コネクタ 48"/>
            <p:cNvCxnSpPr/>
            <p:nvPr/>
          </p:nvCxnSpPr>
          <p:spPr>
            <a:xfrm rot="16200000">
              <a:off x="683568" y="396524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0" name="直線矢印コネクタ 49"/>
            <p:cNvCxnSpPr/>
            <p:nvPr/>
          </p:nvCxnSpPr>
          <p:spPr>
            <a:xfrm rot="16200000">
              <a:off x="683568" y="310114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1" name="直線矢印コネクタ 50"/>
            <p:cNvCxnSpPr/>
            <p:nvPr/>
          </p:nvCxnSpPr>
          <p:spPr>
            <a:xfrm rot="16200000">
              <a:off x="683568" y="223705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mc:Choice xmlns:a14="http://schemas.microsoft.com/office/drawing/2010/main" Requires="a14">
          <p:sp>
            <p:nvSpPr>
              <p:cNvPr id="53" name="コンテンツ プレースホルダー 2"/>
              <p:cNvSpPr txBox="1">
                <a:spLocks/>
              </p:cNvSpPr>
              <p:nvPr/>
            </p:nvSpPr>
            <p:spPr>
              <a:xfrm>
                <a:off x="472478" y="4077072"/>
                <a:ext cx="8224666" cy="22322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dirty="0"/>
                  <a:t>T</a:t>
                </a:r>
                <a:r>
                  <a:rPr lang="en-US" altLang="ja-JP" dirty="0" smtClean="0"/>
                  <a:t>he </a:t>
                </a:r>
                <a:r>
                  <a:rPr lang="en-US" altLang="ja-JP" dirty="0" smtClean="0"/>
                  <a:t>function </a:t>
                </a:r>
                <a14:m>
                  <m:oMath xmlns:m="http://schemas.openxmlformats.org/officeDocument/2006/math">
                    <m:sSub>
                      <m:sSubPr>
                        <m:ctrlPr>
                          <a:rPr lang="en-US" altLang="ja-JP" i="1" dirty="0" smtClean="0">
                            <a:latin typeface="Cambria Math"/>
                          </a:rPr>
                        </m:ctrlPr>
                      </m:sSubPr>
                      <m:e>
                        <m:r>
                          <a:rPr lang="en-US" altLang="ja-JP" i="1" dirty="0" smtClean="0">
                            <a:latin typeface="Cambria Math"/>
                          </a:rPr>
                          <m:t>𝑔</m:t>
                        </m:r>
                      </m:e>
                      <m:sub>
                        <m:r>
                          <a:rPr lang="en-US" altLang="ja-JP" i="1" dirty="0" smtClean="0">
                            <a:latin typeface="Cambria Math"/>
                          </a:rPr>
                          <m:t>𝑖</m:t>
                        </m:r>
                      </m:sub>
                    </m:sSub>
                  </m:oMath>
                </a14:m>
                <a:r>
                  <a:rPr lang="en-US" altLang="ja-JP" dirty="0" smtClean="0"/>
                  <a:t> is nonlinear invariant for the </a:t>
                </a:r>
                <a14:m>
                  <m:oMath xmlns:m="http://schemas.openxmlformats.org/officeDocument/2006/math">
                    <m:r>
                      <a:rPr lang="en-US" altLang="ja-JP" i="1" dirty="0" smtClean="0">
                        <a:latin typeface="Cambria Math"/>
                      </a:rPr>
                      <m:t>𝑖</m:t>
                    </m:r>
                  </m:oMath>
                </a14:m>
                <a:r>
                  <a:rPr lang="en-US" altLang="ja-JP" dirty="0" err="1" smtClean="0"/>
                  <a:t>th</a:t>
                </a:r>
                <a:r>
                  <a:rPr lang="en-US" altLang="ja-JP" dirty="0" smtClean="0"/>
                  <a:t> </a:t>
                </a:r>
                <a:r>
                  <a:rPr lang="en-US" altLang="ja-JP" dirty="0" smtClean="0"/>
                  <a:t>S-box.</a:t>
                </a:r>
              </a:p>
              <a:p>
                <a:r>
                  <a:rPr lang="en-US" altLang="ja-JP" dirty="0"/>
                  <a:t>T</a:t>
                </a:r>
                <a:r>
                  <a:rPr lang="en-US" altLang="ja-JP" dirty="0" smtClean="0"/>
                  <a:t>he </a:t>
                </a:r>
                <a:r>
                  <a:rPr lang="en-US" altLang="ja-JP" dirty="0" smtClean="0"/>
                  <a:t>sum function </a:t>
                </a:r>
                <a14:m>
                  <m:oMath xmlns:m="http://schemas.openxmlformats.org/officeDocument/2006/math">
                    <m:nary>
                      <m:naryPr>
                        <m:chr m:val="⨁"/>
                        <m:supHide m:val="on"/>
                        <m:ctrlPr>
                          <a:rPr lang="en-US" altLang="ja-JP" i="1" dirty="0" smtClean="0">
                            <a:latin typeface="Cambria Math"/>
                          </a:rPr>
                        </m:ctrlPr>
                      </m:naryPr>
                      <m:sub>
                        <m:r>
                          <a:rPr lang="en-US" altLang="ja-JP" i="1" dirty="0" smtClean="0">
                            <a:latin typeface="Cambria Math"/>
                          </a:rPr>
                          <m:t>𝑖</m:t>
                        </m:r>
                        <m:r>
                          <a:rPr lang="en-US" altLang="ja-JP" i="1" dirty="0" smtClean="0">
                            <a:latin typeface="Cambria Math"/>
                          </a:rPr>
                          <m:t>∈</m:t>
                        </m:r>
                        <m:r>
                          <m:rPr>
                            <m:sty m:val="p"/>
                          </m:rPr>
                          <a:rPr lang="en-US" altLang="ja-JP" dirty="0" smtClean="0">
                            <a:latin typeface="Cambria Math"/>
                          </a:rPr>
                          <m:t>Λ</m:t>
                        </m:r>
                      </m:sub>
                      <m:sup/>
                      <m:e>
                        <m:sSub>
                          <m:sSubPr>
                            <m:ctrlPr>
                              <a:rPr lang="en-US" altLang="ja-JP" i="1" dirty="0" smtClean="0">
                                <a:latin typeface="Cambria Math"/>
                              </a:rPr>
                            </m:ctrlPr>
                          </m:sSubPr>
                          <m:e>
                            <m:r>
                              <a:rPr lang="en-US" altLang="ja-JP" i="1" dirty="0" smtClean="0">
                                <a:latin typeface="Cambria Math"/>
                              </a:rPr>
                              <m:t>𝑔</m:t>
                            </m:r>
                          </m:e>
                          <m:sub>
                            <m:r>
                              <a:rPr lang="en-US" altLang="ja-JP" i="1" dirty="0" smtClean="0">
                                <a:latin typeface="Cambria Math"/>
                              </a:rPr>
                              <m:t>𝑖</m:t>
                            </m:r>
                          </m:sub>
                        </m:sSub>
                        <m:r>
                          <a:rPr lang="en-US" altLang="ja-JP" i="1" dirty="0" smtClean="0">
                            <a:latin typeface="Cambria Math"/>
                          </a:rPr>
                          <m:t>(</m:t>
                        </m:r>
                        <m:sSub>
                          <m:sSubPr>
                            <m:ctrlPr>
                              <a:rPr lang="en-US" altLang="ja-JP" i="1" dirty="0" smtClean="0">
                                <a:latin typeface="Cambria Math"/>
                              </a:rPr>
                            </m:ctrlPr>
                          </m:sSubPr>
                          <m:e>
                            <m:r>
                              <a:rPr lang="en-US" altLang="ja-JP" i="1" dirty="0" smtClean="0">
                                <a:latin typeface="Cambria Math"/>
                              </a:rPr>
                              <m:t>𝑥</m:t>
                            </m:r>
                          </m:e>
                          <m:sub>
                            <m:r>
                              <a:rPr lang="en-US" altLang="ja-JP" i="1" dirty="0" smtClean="0">
                                <a:latin typeface="Cambria Math"/>
                              </a:rPr>
                              <m:t>𝑖</m:t>
                            </m:r>
                          </m:sub>
                        </m:sSub>
                        <m:r>
                          <a:rPr lang="en-US" altLang="ja-JP" i="1" dirty="0" smtClean="0">
                            <a:latin typeface="Cambria Math"/>
                          </a:rPr>
                          <m:t>)</m:t>
                        </m:r>
                      </m:e>
                    </m:nary>
                  </m:oMath>
                </a14:m>
                <a:r>
                  <a:rPr lang="ja-JP" altLang="en-US" dirty="0" smtClean="0"/>
                  <a:t> </a:t>
                </a:r>
                <a:r>
                  <a:rPr lang="en-US" altLang="ja-JP" dirty="0" smtClean="0"/>
                  <a:t>is nonlinear invariant for the S-box layer for any set </a:t>
                </a:r>
                <a14:m>
                  <m:oMath xmlns:m="http://schemas.openxmlformats.org/officeDocument/2006/math">
                    <m:r>
                      <m:rPr>
                        <m:sty m:val="p"/>
                      </m:rPr>
                      <a:rPr lang="en-US" altLang="ja-JP" dirty="0">
                        <a:latin typeface="Cambria Math"/>
                      </a:rPr>
                      <m:t>Λ</m:t>
                    </m:r>
                  </m:oMath>
                </a14:m>
                <a:r>
                  <a:rPr lang="en-US" altLang="ja-JP" dirty="0" smtClean="0"/>
                  <a:t>.</a:t>
                </a:r>
                <a:endParaRPr lang="ja-JP" altLang="en-US" dirty="0"/>
              </a:p>
            </p:txBody>
          </p:sp>
        </mc:Choice>
        <mc:Fallback>
          <p:sp>
            <p:nvSpPr>
              <p:cNvPr id="53" name="コンテンツ プレースホルダー 2"/>
              <p:cNvSpPr txBox="1">
                <a:spLocks noRot="1" noChangeAspect="1" noMove="1" noResize="1" noEditPoints="1" noAdjustHandles="1" noChangeArrowheads="1" noChangeShapeType="1" noTextEdit="1"/>
              </p:cNvSpPr>
              <p:nvPr/>
            </p:nvSpPr>
            <p:spPr>
              <a:xfrm>
                <a:off x="472478" y="4077072"/>
                <a:ext cx="8224666" cy="2232248"/>
              </a:xfrm>
              <a:prstGeom prst="rect">
                <a:avLst/>
              </a:prstGeom>
              <a:blipFill rotWithShape="1">
                <a:blip r:embed="rId2"/>
                <a:stretch>
                  <a:fillRect l="-1705" t="-3279" b="-519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54" name="テキスト ボックス 53"/>
              <p:cNvSpPr txBox="1"/>
              <p:nvPr/>
            </p:nvSpPr>
            <p:spPr>
              <a:xfrm>
                <a:off x="4142073" y="2276872"/>
                <a:ext cx="4462375"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000" b="0" i="1" dirty="0" smtClean="0">
                          <a:latin typeface="Cambria Math"/>
                        </a:rPr>
                        <m:t>𝑔</m:t>
                      </m:r>
                      <m:d>
                        <m:dPr>
                          <m:ctrlPr>
                            <a:rPr lang="en-US" altLang="ja-JP" sz="4000" b="0" i="1" dirty="0" smtClean="0">
                              <a:latin typeface="Cambria Math"/>
                            </a:rPr>
                          </m:ctrlPr>
                        </m:dPr>
                        <m:e>
                          <m:r>
                            <a:rPr lang="en-US" altLang="ja-JP" sz="4000" b="0" i="1" dirty="0" smtClean="0">
                              <a:latin typeface="Cambria Math"/>
                            </a:rPr>
                            <m:t>𝑥</m:t>
                          </m:r>
                        </m:e>
                      </m:d>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m:t>
                          </m:r>
                        </m:e>
                        <m:sub>
                          <m:r>
                            <a:rPr lang="en-US" altLang="ja-JP" sz="4000" b="0" i="1" dirty="0" smtClean="0">
                              <a:latin typeface="Cambria Math"/>
                            </a:rPr>
                            <m:t>𝑖</m:t>
                          </m:r>
                          <m:r>
                            <a:rPr lang="en-US" altLang="ja-JP" sz="4000" b="0" i="1" dirty="0" smtClean="0">
                              <a:latin typeface="Cambria Math"/>
                            </a:rPr>
                            <m:t>∈</m:t>
                          </m:r>
                          <m:r>
                            <m:rPr>
                              <m:sty m:val="p"/>
                            </m:rPr>
                            <a:rPr lang="en-US" altLang="ja-JP" sz="4000" b="0" i="0" dirty="0" smtClean="0">
                              <a:latin typeface="Cambria Math"/>
                            </a:rPr>
                            <m:t>Λ</m:t>
                          </m:r>
                        </m:sub>
                      </m:sSub>
                      <m:sSub>
                        <m:sSubPr>
                          <m:ctrlPr>
                            <a:rPr lang="en-US" altLang="ja-JP" sz="4000" b="0" i="1" dirty="0" smtClean="0">
                              <a:latin typeface="Cambria Math"/>
                            </a:rPr>
                          </m:ctrlPr>
                        </m:sSubPr>
                        <m:e>
                          <m:r>
                            <a:rPr lang="en-US" altLang="ja-JP" sz="4000" b="0" i="1" dirty="0" smtClean="0">
                              <a:latin typeface="Cambria Math"/>
                            </a:rPr>
                            <m:t>𝑔</m:t>
                          </m:r>
                        </m:e>
                        <m:sub>
                          <m:r>
                            <a:rPr lang="en-US" altLang="ja-JP" sz="4000" b="0" i="1" dirty="0" smtClean="0">
                              <a:latin typeface="Cambria Math"/>
                            </a:rPr>
                            <m:t>𝑖</m:t>
                          </m:r>
                        </m:sub>
                      </m:sSub>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𝑥</m:t>
                          </m:r>
                        </m:e>
                        <m:sub>
                          <m:r>
                            <a:rPr lang="en-US" altLang="ja-JP" sz="4000" b="0" i="1" dirty="0" smtClean="0">
                              <a:latin typeface="Cambria Math"/>
                            </a:rPr>
                            <m:t>𝑖</m:t>
                          </m:r>
                        </m:sub>
                      </m:sSub>
                      <m:r>
                        <a:rPr lang="en-US" altLang="ja-JP" sz="4000" b="0" i="1" dirty="0" smtClean="0">
                          <a:latin typeface="Cambria Math"/>
                        </a:rPr>
                        <m:t>)</m:t>
                      </m:r>
                    </m:oMath>
                  </m:oMathPara>
                </a14:m>
                <a:endParaRPr lang="en-US" altLang="ja-JP" sz="4000" dirty="0"/>
              </a:p>
            </p:txBody>
          </p:sp>
        </mc:Choice>
        <mc:Fallback>
          <p:sp>
            <p:nvSpPr>
              <p:cNvPr id="54" name="テキスト ボックス 53"/>
              <p:cNvSpPr txBox="1">
                <a:spLocks noRot="1" noChangeAspect="1" noMove="1" noResize="1" noEditPoints="1" noAdjustHandles="1" noChangeArrowheads="1" noChangeShapeType="1" noTextEdit="1"/>
              </p:cNvSpPr>
              <p:nvPr/>
            </p:nvSpPr>
            <p:spPr>
              <a:xfrm>
                <a:off x="4142073" y="2276872"/>
                <a:ext cx="4462375" cy="707886"/>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5" name="テキスト ボックス 54"/>
              <p:cNvSpPr txBox="1"/>
              <p:nvPr/>
            </p:nvSpPr>
            <p:spPr>
              <a:xfrm>
                <a:off x="149529" y="1288010"/>
                <a:ext cx="612540" cy="523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i="1" dirty="0" smtClean="0">
                              <a:latin typeface="Cambria Math"/>
                            </a:rPr>
                            <m:t>1</m:t>
                          </m:r>
                        </m:sub>
                      </m:sSub>
                    </m:oMath>
                  </m:oMathPara>
                </a14:m>
                <a:endParaRPr kumimoji="1" lang="ja-JP" altLang="en-US" sz="2800" dirty="0"/>
              </a:p>
            </p:txBody>
          </p:sp>
        </mc:Choice>
        <mc:Fallback xmlns="">
          <p:sp>
            <p:nvSpPr>
              <p:cNvPr id="55" name="テキスト ボックス 54"/>
              <p:cNvSpPr txBox="1">
                <a:spLocks noRot="1" noChangeAspect="1" noMove="1" noResize="1" noEditPoints="1" noAdjustHandles="1" noChangeArrowheads="1" noChangeShapeType="1" noTextEdit="1"/>
              </p:cNvSpPr>
              <p:nvPr/>
            </p:nvSpPr>
            <p:spPr>
              <a:xfrm>
                <a:off x="149529" y="1288010"/>
                <a:ext cx="612540" cy="523221"/>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7" name="テキスト ボックス 56"/>
              <p:cNvSpPr txBox="1"/>
              <p:nvPr/>
            </p:nvSpPr>
            <p:spPr>
              <a:xfrm>
                <a:off x="149529" y="1950425"/>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2</m:t>
                          </m:r>
                        </m:sub>
                      </m:sSub>
                    </m:oMath>
                  </m:oMathPara>
                </a14:m>
                <a:endParaRPr kumimoji="1" lang="ja-JP" altLang="en-US" sz="2800" dirty="0"/>
              </a:p>
            </p:txBody>
          </p:sp>
        </mc:Choice>
        <mc:Fallback xmlns="">
          <p:sp>
            <p:nvSpPr>
              <p:cNvPr id="57" name="テキスト ボックス 56"/>
              <p:cNvSpPr txBox="1">
                <a:spLocks noRot="1" noChangeAspect="1" noMove="1" noResize="1" noEditPoints="1" noAdjustHandles="1" noChangeArrowheads="1" noChangeShapeType="1" noTextEdit="1"/>
              </p:cNvSpPr>
              <p:nvPr/>
            </p:nvSpPr>
            <p:spPr>
              <a:xfrm>
                <a:off x="149529" y="1950425"/>
                <a:ext cx="620811" cy="523220"/>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8" name="テキスト ボックス 57"/>
              <p:cNvSpPr txBox="1"/>
              <p:nvPr/>
            </p:nvSpPr>
            <p:spPr>
              <a:xfrm>
                <a:off x="149529" y="2608122"/>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3</m:t>
                          </m:r>
                        </m:sub>
                      </m:sSub>
                    </m:oMath>
                  </m:oMathPara>
                </a14:m>
                <a:endParaRPr kumimoji="1" lang="ja-JP" altLang="en-US" sz="2800" dirty="0"/>
              </a:p>
            </p:txBody>
          </p:sp>
        </mc:Choice>
        <mc:Fallback xmlns="">
          <p:sp>
            <p:nvSpPr>
              <p:cNvPr id="58" name="テキスト ボックス 57"/>
              <p:cNvSpPr txBox="1">
                <a:spLocks noRot="1" noChangeAspect="1" noMove="1" noResize="1" noEditPoints="1" noAdjustHandles="1" noChangeArrowheads="1" noChangeShapeType="1" noTextEdit="1"/>
              </p:cNvSpPr>
              <p:nvPr/>
            </p:nvSpPr>
            <p:spPr>
              <a:xfrm>
                <a:off x="149529" y="2608122"/>
                <a:ext cx="620811" cy="523220"/>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9" name="テキスト ボックス 58"/>
              <p:cNvSpPr txBox="1"/>
              <p:nvPr/>
            </p:nvSpPr>
            <p:spPr>
              <a:xfrm>
                <a:off x="149529" y="3246569"/>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4</m:t>
                          </m:r>
                        </m:sub>
                      </m:sSub>
                    </m:oMath>
                  </m:oMathPara>
                </a14:m>
                <a:endParaRPr kumimoji="1" lang="ja-JP" altLang="en-US" sz="2800" dirty="0"/>
              </a:p>
            </p:txBody>
          </p:sp>
        </mc:Choice>
        <mc:Fallback xmlns="">
          <p:sp>
            <p:nvSpPr>
              <p:cNvPr id="59" name="テキスト ボックス 58"/>
              <p:cNvSpPr txBox="1">
                <a:spLocks noRot="1" noChangeAspect="1" noMove="1" noResize="1" noEditPoints="1" noAdjustHandles="1" noChangeArrowheads="1" noChangeShapeType="1" noTextEdit="1"/>
              </p:cNvSpPr>
              <p:nvPr/>
            </p:nvSpPr>
            <p:spPr>
              <a:xfrm>
                <a:off x="149529" y="3246569"/>
                <a:ext cx="620811" cy="523220"/>
              </a:xfrm>
              <a:prstGeom prst="rect">
                <a:avLst/>
              </a:prstGeom>
              <a:blipFill rotWithShape="1">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6" name="テキスト ボックス 55"/>
              <p:cNvSpPr txBox="1"/>
              <p:nvPr/>
            </p:nvSpPr>
            <p:spPr>
              <a:xfrm>
                <a:off x="3779912" y="1268760"/>
                <a:ext cx="5102422"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r>
                        <a:rPr kumimoji="1" lang="en-US" altLang="ja-JP" sz="3200" b="0" i="1" dirty="0" smtClean="0">
                          <a:latin typeface="Cambria Math"/>
                        </a:rPr>
                        <m:t>⊕</m:t>
                      </m:r>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r>
                            <a:rPr kumimoji="1" lang="en-US" altLang="ja-JP" sz="3200" b="0" i="1" dirty="0" smtClean="0">
                              <a:latin typeface="Cambria Math"/>
                            </a:rPr>
                            <m:t>𝑆</m:t>
                          </m:r>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e>
                      </m:d>
                      <m:r>
                        <a:rPr kumimoji="1" lang="en-US" altLang="ja-JP" sz="3200" b="0" i="1" dirty="0" smtClean="0">
                          <a:latin typeface="Cambria Math"/>
                        </a:rPr>
                        <m:t>=</m:t>
                      </m:r>
                      <m:r>
                        <m:rPr>
                          <m:sty m:val="p"/>
                        </m:rPr>
                        <a:rPr kumimoji="1" lang="en-US" altLang="ja-JP" sz="3200" b="0" i="0" dirty="0" smtClean="0">
                          <a:latin typeface="Cambria Math"/>
                        </a:rPr>
                        <m:t>cons</m:t>
                      </m:r>
                    </m:oMath>
                  </m:oMathPara>
                </a14:m>
                <a:endParaRPr kumimoji="1" lang="ja-JP" altLang="en-US" sz="3200" dirty="0"/>
              </a:p>
            </p:txBody>
          </p:sp>
        </mc:Choice>
        <mc:Fallback xmlns="">
          <p:sp>
            <p:nvSpPr>
              <p:cNvPr id="56" name="テキスト ボックス 55"/>
              <p:cNvSpPr txBox="1">
                <a:spLocks noRot="1" noChangeAspect="1" noMove="1" noResize="1" noEditPoints="1" noAdjustHandles="1" noChangeArrowheads="1" noChangeShapeType="1" noTextEdit="1"/>
              </p:cNvSpPr>
              <p:nvPr/>
            </p:nvSpPr>
            <p:spPr>
              <a:xfrm>
                <a:off x="3779912" y="1268760"/>
                <a:ext cx="5102422" cy="648191"/>
              </a:xfrm>
              <a:prstGeom prst="rect">
                <a:avLst/>
              </a:prstGeom>
              <a:blipFill rotWithShape="1">
                <a:blip r:embed="rId8"/>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76717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右矢印 46"/>
          <p:cNvSpPr/>
          <p:nvPr/>
        </p:nvSpPr>
        <p:spPr>
          <a:xfrm>
            <a:off x="811066" y="1196752"/>
            <a:ext cx="922639" cy="2880320"/>
          </a:xfrm>
          <a:prstGeom prst="rightArrow">
            <a:avLst>
              <a:gd name="adj1" fmla="val 70005"/>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Nonlinear invariants for key </a:t>
            </a:r>
            <a:r>
              <a:rPr kumimoji="1" lang="en-US" altLang="ja-JP" dirty="0" err="1" smtClean="0"/>
              <a:t>XORing</a:t>
            </a:r>
            <a:endParaRPr kumimoji="1" lang="ja-JP" altLang="en-US" dirty="0"/>
          </a:p>
        </p:txBody>
      </p:sp>
      <mc:AlternateContent xmlns:mc="http://schemas.openxmlformats.org/markup-compatibility/2006">
        <mc:Choice xmlns:a14="http://schemas.microsoft.com/office/drawing/2010/main" Requires="a14">
          <p:sp>
            <p:nvSpPr>
              <p:cNvPr id="53" name="コンテンツ プレースホルダー 2"/>
              <p:cNvSpPr txBox="1">
                <a:spLocks/>
              </p:cNvSpPr>
              <p:nvPr/>
            </p:nvSpPr>
            <p:spPr>
              <a:xfrm>
                <a:off x="472478" y="4077072"/>
                <a:ext cx="8224666" cy="22322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dirty="0" smtClean="0"/>
                  <a:t>If “1s” in </a:t>
                </a:r>
                <a14:m>
                  <m:oMath xmlns:m="http://schemas.openxmlformats.org/officeDocument/2006/math">
                    <m:r>
                      <a:rPr lang="en-US" altLang="ja-JP" i="1" dirty="0">
                        <a:latin typeface="Cambria Math"/>
                      </a:rPr>
                      <m:t>𝑘</m:t>
                    </m:r>
                  </m:oMath>
                </a14:m>
                <a:r>
                  <a:rPr lang="en-US" altLang="ja-JP" dirty="0"/>
                  <a:t> are involved in only linear term of the function </a:t>
                </a:r>
                <a14:m>
                  <m:oMath xmlns:m="http://schemas.openxmlformats.org/officeDocument/2006/math">
                    <m:r>
                      <a:rPr lang="en-US" altLang="ja-JP" i="1" dirty="0">
                        <a:latin typeface="Cambria Math"/>
                      </a:rPr>
                      <m:t>𝑔</m:t>
                    </m:r>
                  </m:oMath>
                </a14:m>
                <a:r>
                  <a:rPr lang="en-US" altLang="ja-JP" dirty="0" smtClean="0"/>
                  <a:t>, the sum function is nonlinear invariant for key </a:t>
                </a:r>
                <a:r>
                  <a:rPr lang="en-US" altLang="ja-JP" dirty="0" err="1" smtClean="0"/>
                  <a:t>XORing</a:t>
                </a:r>
                <a:r>
                  <a:rPr lang="en-US" altLang="ja-JP" dirty="0" smtClean="0"/>
                  <a:t>. </a:t>
                </a:r>
              </a:p>
            </p:txBody>
          </p:sp>
        </mc:Choice>
        <mc:Fallback>
          <p:sp>
            <p:nvSpPr>
              <p:cNvPr id="53" name="コンテンツ プレースホルダー 2"/>
              <p:cNvSpPr txBox="1">
                <a:spLocks noRot="1" noChangeAspect="1" noMove="1" noResize="1" noEditPoints="1" noAdjustHandles="1" noChangeArrowheads="1" noChangeShapeType="1" noTextEdit="1"/>
              </p:cNvSpPr>
              <p:nvPr/>
            </p:nvSpPr>
            <p:spPr>
              <a:xfrm>
                <a:off x="472478" y="4077072"/>
                <a:ext cx="8224666" cy="2232248"/>
              </a:xfrm>
              <a:prstGeom prst="rect">
                <a:avLst/>
              </a:prstGeom>
              <a:blipFill rotWithShape="1">
                <a:blip r:embed="rId2"/>
                <a:stretch>
                  <a:fillRect l="-1705" t="-3279"/>
                </a:stretch>
              </a:blipFill>
            </p:spPr>
            <p:txBody>
              <a:bodyPr/>
              <a:lstStyle/>
              <a:p>
                <a:r>
                  <a:rPr lang="ja-JP" altLang="en-US">
                    <a:noFill/>
                  </a:rPr>
                  <a:t> </a:t>
                </a:r>
              </a:p>
            </p:txBody>
          </p:sp>
        </mc:Fallback>
      </mc:AlternateContent>
      <p:sp>
        <p:nvSpPr>
          <p:cNvPr id="56" name="正方形/長方形 55"/>
          <p:cNvSpPr/>
          <p:nvPr/>
        </p:nvSpPr>
        <p:spPr>
          <a:xfrm>
            <a:off x="1818328" y="3303816"/>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57" name="直線矢印コネクタ 56"/>
          <p:cNvCxnSpPr/>
          <p:nvPr/>
        </p:nvCxnSpPr>
        <p:spPr>
          <a:xfrm rot="16200000">
            <a:off x="1597825" y="3386493"/>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8" name="直線矢印コネクタ 57"/>
          <p:cNvCxnSpPr/>
          <p:nvPr/>
        </p:nvCxnSpPr>
        <p:spPr>
          <a:xfrm rot="16200000">
            <a:off x="2520465" y="339304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9" name="正方形/長方形 58"/>
          <p:cNvSpPr/>
          <p:nvPr/>
        </p:nvSpPr>
        <p:spPr>
          <a:xfrm>
            <a:off x="1813393" y="2655690"/>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0" name="直線矢印コネクタ 59"/>
          <p:cNvCxnSpPr/>
          <p:nvPr/>
        </p:nvCxnSpPr>
        <p:spPr>
          <a:xfrm rot="16200000">
            <a:off x="1592891" y="273836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rot="16200000">
            <a:off x="2515530" y="2744920"/>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2" name="正方形/長方形 61"/>
          <p:cNvSpPr/>
          <p:nvPr/>
        </p:nvSpPr>
        <p:spPr>
          <a:xfrm>
            <a:off x="1813393" y="2007564"/>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3" name="直線矢印コネクタ 62"/>
          <p:cNvCxnSpPr/>
          <p:nvPr/>
        </p:nvCxnSpPr>
        <p:spPr>
          <a:xfrm rot="16200000">
            <a:off x="1592891" y="2090241"/>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4" name="直線矢印コネクタ 63"/>
          <p:cNvCxnSpPr/>
          <p:nvPr/>
        </p:nvCxnSpPr>
        <p:spPr>
          <a:xfrm rot="16200000">
            <a:off x="2515530" y="2096794"/>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5" name="正方形/長方形 64"/>
          <p:cNvSpPr/>
          <p:nvPr/>
        </p:nvSpPr>
        <p:spPr>
          <a:xfrm>
            <a:off x="1813393" y="1359437"/>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3200" dirty="0"/>
              <a:t>S</a:t>
            </a:r>
            <a:endParaRPr lang="ja-JP" altLang="en-US" sz="3200" dirty="0"/>
          </a:p>
        </p:txBody>
      </p:sp>
      <p:cxnSp>
        <p:nvCxnSpPr>
          <p:cNvPr id="66" name="直線矢印コネクタ 65"/>
          <p:cNvCxnSpPr/>
          <p:nvPr/>
        </p:nvCxnSpPr>
        <p:spPr>
          <a:xfrm rot="16200000">
            <a:off x="1592891" y="1442115"/>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7" name="直線矢印コネクタ 66"/>
          <p:cNvCxnSpPr/>
          <p:nvPr/>
        </p:nvCxnSpPr>
        <p:spPr>
          <a:xfrm rot="16200000">
            <a:off x="2515530" y="1448668"/>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rot="16200000">
            <a:off x="1764318" y="2331627"/>
            <a:ext cx="2430474" cy="48609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69" name="直線矢印コネクタ 68"/>
          <p:cNvCxnSpPr/>
          <p:nvPr/>
        </p:nvCxnSpPr>
        <p:spPr>
          <a:xfrm rot="16200000">
            <a:off x="3473864" y="339304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0" name="直線矢印コネクタ 69"/>
          <p:cNvCxnSpPr/>
          <p:nvPr/>
        </p:nvCxnSpPr>
        <p:spPr>
          <a:xfrm rot="16200000">
            <a:off x="3468930" y="2744920"/>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1" name="直線矢印コネクタ 70"/>
          <p:cNvCxnSpPr/>
          <p:nvPr/>
        </p:nvCxnSpPr>
        <p:spPr>
          <a:xfrm rot="16200000">
            <a:off x="3468930" y="2096794"/>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2" name="直線矢印コネクタ 71"/>
          <p:cNvCxnSpPr/>
          <p:nvPr/>
        </p:nvCxnSpPr>
        <p:spPr>
          <a:xfrm rot="16200000">
            <a:off x="3468930" y="1448668"/>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73" name="円/楕円 72"/>
          <p:cNvSpPr/>
          <p:nvPr/>
        </p:nvSpPr>
        <p:spPr>
          <a:xfrm>
            <a:off x="1031130" y="3381315"/>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4" name="直線コネクタ 73"/>
          <p:cNvCxnSpPr>
            <a:stCxn id="73" idx="2"/>
            <a:endCxn id="73" idx="6"/>
          </p:cNvCxnSpPr>
          <p:nvPr/>
        </p:nvCxnSpPr>
        <p:spPr>
          <a:xfrm>
            <a:off x="1031130" y="3556523"/>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73" idx="0"/>
            <a:endCxn id="73" idx="4"/>
          </p:cNvCxnSpPr>
          <p:nvPr/>
        </p:nvCxnSpPr>
        <p:spPr>
          <a:xfrm>
            <a:off x="1206338" y="3381315"/>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円/楕円 75"/>
          <p:cNvSpPr/>
          <p:nvPr/>
        </p:nvSpPr>
        <p:spPr>
          <a:xfrm>
            <a:off x="1038692" y="2732661"/>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7" name="直線コネクタ 76"/>
          <p:cNvCxnSpPr>
            <a:stCxn id="76" idx="2"/>
            <a:endCxn id="76" idx="6"/>
          </p:cNvCxnSpPr>
          <p:nvPr/>
        </p:nvCxnSpPr>
        <p:spPr>
          <a:xfrm>
            <a:off x="1038692" y="2907869"/>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6" idx="0"/>
            <a:endCxn id="76" idx="4"/>
          </p:cNvCxnSpPr>
          <p:nvPr/>
        </p:nvCxnSpPr>
        <p:spPr>
          <a:xfrm>
            <a:off x="1213900" y="2732661"/>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1038692" y="2085062"/>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0" name="直線コネクタ 79"/>
          <p:cNvCxnSpPr>
            <a:stCxn id="79" idx="2"/>
            <a:endCxn id="79" idx="6"/>
          </p:cNvCxnSpPr>
          <p:nvPr/>
        </p:nvCxnSpPr>
        <p:spPr>
          <a:xfrm>
            <a:off x="1038692" y="2260270"/>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9" idx="0"/>
            <a:endCxn id="79" idx="4"/>
          </p:cNvCxnSpPr>
          <p:nvPr/>
        </p:nvCxnSpPr>
        <p:spPr>
          <a:xfrm>
            <a:off x="1213900" y="2085062"/>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81"/>
          <p:cNvSpPr/>
          <p:nvPr/>
        </p:nvSpPr>
        <p:spPr>
          <a:xfrm>
            <a:off x="1038692" y="1427541"/>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3" name="直線コネクタ 82"/>
          <p:cNvCxnSpPr>
            <a:stCxn id="82" idx="2"/>
            <a:endCxn id="82" idx="6"/>
          </p:cNvCxnSpPr>
          <p:nvPr/>
        </p:nvCxnSpPr>
        <p:spPr>
          <a:xfrm>
            <a:off x="1038692" y="1602749"/>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82" idx="0"/>
            <a:endCxn id="82" idx="4"/>
          </p:cNvCxnSpPr>
          <p:nvPr/>
        </p:nvCxnSpPr>
        <p:spPr>
          <a:xfrm>
            <a:off x="1213900" y="1427541"/>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rot="16200000">
            <a:off x="820551" y="3381316"/>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6" name="直線矢印コネクタ 85"/>
          <p:cNvCxnSpPr/>
          <p:nvPr/>
        </p:nvCxnSpPr>
        <p:spPr>
          <a:xfrm rot="16200000">
            <a:off x="815617" y="2733189"/>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a:xfrm rot="16200000">
            <a:off x="815617" y="2085063"/>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a:xfrm rot="16200000">
            <a:off x="815617" y="143693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 name="テキスト ボックス 2"/>
              <p:cNvSpPr txBox="1"/>
              <p:nvPr/>
            </p:nvSpPr>
            <p:spPr>
              <a:xfrm>
                <a:off x="149529" y="1288010"/>
                <a:ext cx="612540" cy="523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i="1" dirty="0" smtClean="0">
                              <a:latin typeface="Cambria Math"/>
                            </a:rPr>
                            <m:t>1</m:t>
                          </m:r>
                        </m:sub>
                      </m:sSub>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49529" y="1288010"/>
                <a:ext cx="612540" cy="52322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p:cNvSpPr txBox="1"/>
              <p:nvPr/>
            </p:nvSpPr>
            <p:spPr>
              <a:xfrm>
                <a:off x="149529" y="1950425"/>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2</m:t>
                          </m:r>
                        </m:sub>
                      </m:sSub>
                    </m:oMath>
                  </m:oMathPara>
                </a14:m>
                <a:endParaRPr kumimoji="1" lang="ja-JP" altLang="en-US" sz="2800" dirty="0"/>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149529" y="1950425"/>
                <a:ext cx="620811" cy="523220"/>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p:cNvSpPr txBox="1"/>
              <p:nvPr/>
            </p:nvSpPr>
            <p:spPr>
              <a:xfrm>
                <a:off x="149529" y="2608122"/>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3</m:t>
                          </m:r>
                        </m:sub>
                      </m:sSub>
                    </m:oMath>
                  </m:oMathPara>
                </a14:m>
                <a:endParaRPr kumimoji="1" lang="ja-JP" altLang="en-US" sz="2800"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149529" y="2608122"/>
                <a:ext cx="620811" cy="523220"/>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p:cNvSpPr txBox="1"/>
              <p:nvPr/>
            </p:nvSpPr>
            <p:spPr>
              <a:xfrm>
                <a:off x="149529" y="3246569"/>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4</m:t>
                          </m:r>
                        </m:sub>
                      </m:sSub>
                    </m:oMath>
                  </m:oMathPara>
                </a14:m>
                <a:endParaRPr kumimoji="1" lang="ja-JP" altLang="en-US" sz="2800" dirty="0"/>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149529" y="3246569"/>
                <a:ext cx="620811" cy="523220"/>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0" name="テキスト ボックス 49"/>
              <p:cNvSpPr txBox="1"/>
              <p:nvPr/>
            </p:nvSpPr>
            <p:spPr>
              <a:xfrm>
                <a:off x="3779912" y="1268760"/>
                <a:ext cx="5102422"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r>
                        <a:rPr kumimoji="1" lang="en-US" altLang="ja-JP" sz="3200" b="0" i="1" dirty="0" smtClean="0">
                          <a:latin typeface="Cambria Math"/>
                        </a:rPr>
                        <m:t>⊕</m:t>
                      </m:r>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r>
                            <a:rPr kumimoji="1" lang="en-US" altLang="ja-JP" sz="3200" b="0" i="1" dirty="0" smtClean="0">
                              <a:latin typeface="Cambria Math"/>
                            </a:rPr>
                            <m:t>𝑆</m:t>
                          </m:r>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e>
                      </m:d>
                      <m:r>
                        <a:rPr kumimoji="1" lang="en-US" altLang="ja-JP" sz="3200" b="0" i="1" dirty="0" smtClean="0">
                          <a:latin typeface="Cambria Math"/>
                        </a:rPr>
                        <m:t>=</m:t>
                      </m:r>
                      <m:r>
                        <m:rPr>
                          <m:sty m:val="p"/>
                        </m:rPr>
                        <a:rPr kumimoji="1" lang="en-US" altLang="ja-JP" sz="3200" b="0" i="0" dirty="0" smtClean="0">
                          <a:latin typeface="Cambria Math"/>
                        </a:rPr>
                        <m:t>cons</m:t>
                      </m:r>
                    </m:oMath>
                  </m:oMathPara>
                </a14:m>
                <a:endParaRPr kumimoji="1" lang="ja-JP" altLang="en-US" sz="3200" dirty="0"/>
              </a:p>
            </p:txBody>
          </p:sp>
        </mc:Choice>
        <mc:Fallback xmlns="">
          <p:sp>
            <p:nvSpPr>
              <p:cNvPr id="50" name="テキスト ボックス 49"/>
              <p:cNvSpPr txBox="1">
                <a:spLocks noRot="1" noChangeAspect="1" noMove="1" noResize="1" noEditPoints="1" noAdjustHandles="1" noChangeArrowheads="1" noChangeShapeType="1" noTextEdit="1"/>
              </p:cNvSpPr>
              <p:nvPr/>
            </p:nvSpPr>
            <p:spPr>
              <a:xfrm>
                <a:off x="3779912" y="1268760"/>
                <a:ext cx="5102422" cy="648191"/>
              </a:xfrm>
              <a:prstGeom prst="rect">
                <a:avLst/>
              </a:prstGeom>
              <a:blipFill rotWithShape="1">
                <a:blip r:embed="rId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8" name="テキスト ボックス 47"/>
              <p:cNvSpPr txBox="1"/>
              <p:nvPr/>
            </p:nvSpPr>
            <p:spPr>
              <a:xfrm>
                <a:off x="4142073" y="2276872"/>
                <a:ext cx="4462375"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000" b="0" i="1" dirty="0" smtClean="0">
                          <a:latin typeface="Cambria Math"/>
                        </a:rPr>
                        <m:t>𝑔</m:t>
                      </m:r>
                      <m:d>
                        <m:dPr>
                          <m:ctrlPr>
                            <a:rPr lang="en-US" altLang="ja-JP" sz="4000" b="0" i="1" dirty="0" smtClean="0">
                              <a:latin typeface="Cambria Math"/>
                            </a:rPr>
                          </m:ctrlPr>
                        </m:dPr>
                        <m:e>
                          <m:r>
                            <a:rPr lang="en-US" altLang="ja-JP" sz="4000" b="0" i="1" dirty="0" smtClean="0">
                              <a:latin typeface="Cambria Math"/>
                            </a:rPr>
                            <m:t>𝑥</m:t>
                          </m:r>
                        </m:e>
                      </m:d>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m:t>
                          </m:r>
                        </m:e>
                        <m:sub>
                          <m:r>
                            <a:rPr lang="en-US" altLang="ja-JP" sz="4000" b="0" i="1" dirty="0" smtClean="0">
                              <a:latin typeface="Cambria Math"/>
                            </a:rPr>
                            <m:t>𝑖</m:t>
                          </m:r>
                          <m:r>
                            <a:rPr lang="en-US" altLang="ja-JP" sz="4000" b="0" i="1" dirty="0" smtClean="0">
                              <a:latin typeface="Cambria Math"/>
                            </a:rPr>
                            <m:t>∈</m:t>
                          </m:r>
                          <m:r>
                            <m:rPr>
                              <m:sty m:val="p"/>
                            </m:rPr>
                            <a:rPr lang="en-US" altLang="ja-JP" sz="4000" b="0" i="0" dirty="0" smtClean="0">
                              <a:latin typeface="Cambria Math"/>
                            </a:rPr>
                            <m:t>Λ</m:t>
                          </m:r>
                        </m:sub>
                      </m:sSub>
                      <m:sSub>
                        <m:sSubPr>
                          <m:ctrlPr>
                            <a:rPr lang="en-US" altLang="ja-JP" sz="4000" b="0" i="1" dirty="0" smtClean="0">
                              <a:latin typeface="Cambria Math"/>
                            </a:rPr>
                          </m:ctrlPr>
                        </m:sSubPr>
                        <m:e>
                          <m:r>
                            <a:rPr lang="en-US" altLang="ja-JP" sz="4000" b="0" i="1" dirty="0" smtClean="0">
                              <a:latin typeface="Cambria Math"/>
                            </a:rPr>
                            <m:t>𝑔</m:t>
                          </m:r>
                        </m:e>
                        <m:sub>
                          <m:r>
                            <a:rPr lang="en-US" altLang="ja-JP" sz="4000" b="0" i="1" dirty="0" smtClean="0">
                              <a:latin typeface="Cambria Math"/>
                            </a:rPr>
                            <m:t>𝑖</m:t>
                          </m:r>
                        </m:sub>
                      </m:sSub>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𝑥</m:t>
                          </m:r>
                        </m:e>
                        <m:sub>
                          <m:r>
                            <a:rPr lang="en-US" altLang="ja-JP" sz="4000" b="0" i="1" dirty="0" smtClean="0">
                              <a:latin typeface="Cambria Math"/>
                            </a:rPr>
                            <m:t>𝑖</m:t>
                          </m:r>
                        </m:sub>
                      </m:sSub>
                      <m:r>
                        <a:rPr lang="en-US" altLang="ja-JP" sz="4000" b="0" i="1" dirty="0" smtClean="0">
                          <a:latin typeface="Cambria Math"/>
                        </a:rPr>
                        <m:t>)</m:t>
                      </m:r>
                    </m:oMath>
                  </m:oMathPara>
                </a14:m>
                <a:endParaRPr lang="en-US" altLang="ja-JP" sz="4000" dirty="0"/>
              </a:p>
            </p:txBody>
          </p:sp>
        </mc:Choice>
        <mc:Fallback>
          <p:sp>
            <p:nvSpPr>
              <p:cNvPr id="48" name="テキスト ボックス 47"/>
              <p:cNvSpPr txBox="1">
                <a:spLocks noRot="1" noChangeAspect="1" noMove="1" noResize="1" noEditPoints="1" noAdjustHandles="1" noChangeArrowheads="1" noChangeShapeType="1" noTextEdit="1"/>
              </p:cNvSpPr>
              <p:nvPr/>
            </p:nvSpPr>
            <p:spPr>
              <a:xfrm>
                <a:off x="4142073" y="2276872"/>
                <a:ext cx="4462375" cy="707886"/>
              </a:xfrm>
              <a:prstGeom prst="rect">
                <a:avLst/>
              </a:prstGeom>
              <a:blipFill rotWithShape="1">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94275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What happened by new attack?</a:t>
            </a:r>
            <a:endParaRPr kumimoji="1" lang="ja-JP" altLang="en-US" dirty="0"/>
          </a:p>
        </p:txBody>
      </p:sp>
      <p:sp>
        <p:nvSpPr>
          <p:cNvPr id="4" name="正方形/長方形 3"/>
          <p:cNvSpPr/>
          <p:nvPr/>
        </p:nvSpPr>
        <p:spPr>
          <a:xfrm>
            <a:off x="3635896" y="1988840"/>
            <a:ext cx="1872208" cy="9361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二等辺三角形 5"/>
          <p:cNvSpPr/>
          <p:nvPr/>
        </p:nvSpPr>
        <p:spPr>
          <a:xfrm rot="10800000">
            <a:off x="4381029" y="1988840"/>
            <a:ext cx="417646"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3059832" y="2486616"/>
            <a:ext cx="5040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4572000" y="1664804"/>
            <a:ext cx="0" cy="2520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5580112" y="2492896"/>
            <a:ext cx="5040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2796852" y="1223464"/>
            <a:ext cx="3578800" cy="461665"/>
          </a:xfrm>
          <a:prstGeom prst="rect">
            <a:avLst/>
          </a:prstGeom>
          <a:noFill/>
        </p:spPr>
        <p:txBody>
          <a:bodyPr wrap="none" rtlCol="0">
            <a:spAutoFit/>
          </a:bodyPr>
          <a:lstStyle/>
          <a:p>
            <a:r>
              <a:rPr kumimoji="1" lang="en-US" altLang="ja-JP" sz="2400" dirty="0" smtClean="0"/>
              <a:t>Secret key (K) and tweak(T)</a:t>
            </a:r>
            <a:endParaRPr kumimoji="1" lang="ja-JP" altLang="en-US" sz="2400" dirty="0"/>
          </a:p>
        </p:txBody>
      </p:sp>
      <p:sp>
        <p:nvSpPr>
          <p:cNvPr id="13" name="テキスト ボックス 12"/>
          <p:cNvSpPr txBox="1"/>
          <p:nvPr/>
        </p:nvSpPr>
        <p:spPr>
          <a:xfrm>
            <a:off x="1403648" y="2283259"/>
            <a:ext cx="1586012" cy="461665"/>
          </a:xfrm>
          <a:prstGeom prst="rect">
            <a:avLst/>
          </a:prstGeom>
          <a:noFill/>
        </p:spPr>
        <p:txBody>
          <a:bodyPr wrap="none" rtlCol="0">
            <a:spAutoFit/>
          </a:bodyPr>
          <a:lstStyle/>
          <a:p>
            <a:r>
              <a:rPr kumimoji="1" lang="en-US" altLang="ja-JP" sz="2400" dirty="0" err="1" smtClean="0"/>
              <a:t>Plaintex</a:t>
            </a:r>
            <a:r>
              <a:rPr kumimoji="1" lang="en-US" altLang="ja-JP" sz="2400" dirty="0" smtClean="0"/>
              <a:t> (P)</a:t>
            </a:r>
            <a:endParaRPr kumimoji="1" lang="ja-JP" altLang="en-US" sz="2400" dirty="0"/>
          </a:p>
        </p:txBody>
      </p:sp>
      <p:sp>
        <p:nvSpPr>
          <p:cNvPr id="14" name="テキスト ボックス 13"/>
          <p:cNvSpPr txBox="1"/>
          <p:nvPr/>
        </p:nvSpPr>
        <p:spPr>
          <a:xfrm>
            <a:off x="6121195" y="2283259"/>
            <a:ext cx="1907189" cy="461665"/>
          </a:xfrm>
          <a:prstGeom prst="rect">
            <a:avLst/>
          </a:prstGeom>
          <a:noFill/>
        </p:spPr>
        <p:txBody>
          <a:bodyPr wrap="none" rtlCol="0">
            <a:spAutoFit/>
          </a:bodyPr>
          <a:lstStyle/>
          <a:p>
            <a:r>
              <a:rPr kumimoji="1" lang="en-US" altLang="ja-JP" sz="2400" dirty="0" err="1" smtClean="0"/>
              <a:t>Ciphertext</a:t>
            </a:r>
            <a:r>
              <a:rPr kumimoji="1" lang="en-US" altLang="ja-JP" sz="2400" dirty="0" smtClean="0"/>
              <a:t> (C)</a:t>
            </a:r>
            <a:endParaRPr kumimoji="1" lang="ja-JP" altLang="en-US" sz="2400" dirty="0"/>
          </a:p>
        </p:txBody>
      </p:sp>
      <p:sp>
        <p:nvSpPr>
          <p:cNvPr id="18" name="テキスト ボックス 17"/>
          <p:cNvSpPr txBox="1"/>
          <p:nvPr/>
        </p:nvSpPr>
        <p:spPr>
          <a:xfrm>
            <a:off x="604051" y="3317278"/>
            <a:ext cx="1415709" cy="523220"/>
          </a:xfrm>
          <a:prstGeom prst="rect">
            <a:avLst/>
          </a:prstGeom>
          <a:noFill/>
        </p:spPr>
        <p:txBody>
          <a:bodyPr wrap="none" rtlCol="0">
            <a:spAutoFit/>
          </a:bodyPr>
          <a:lstStyle/>
          <a:p>
            <a:r>
              <a:rPr lang="en-US" altLang="ja-JP" sz="2800" dirty="0" smtClean="0"/>
              <a:t>Example</a:t>
            </a:r>
            <a:endParaRPr kumimoji="1" lang="ja-JP" altLang="en-US" sz="2800" dirty="0"/>
          </a:p>
        </p:txBody>
      </p:sp>
      <mc:AlternateContent xmlns:mc="http://schemas.openxmlformats.org/markup-compatibility/2006">
        <mc:Choice xmlns:a14="http://schemas.microsoft.com/office/drawing/2010/main" Requires="a14">
          <p:sp>
            <p:nvSpPr>
              <p:cNvPr id="15" name="テキスト ボックス 14"/>
              <p:cNvSpPr txBox="1"/>
              <p:nvPr/>
            </p:nvSpPr>
            <p:spPr>
              <a:xfrm>
                <a:off x="971600" y="5057374"/>
                <a:ext cx="7200800" cy="1200329"/>
              </a:xfrm>
              <a:prstGeom prst="rect">
                <a:avLst/>
              </a:prstGeom>
              <a:noFill/>
            </p:spPr>
            <p:txBody>
              <a:bodyPr wrap="square" rtlCol="0">
                <a:spAutoFit/>
              </a:bodyPr>
              <a:lstStyle/>
              <a:p>
                <a:r>
                  <a:rPr lang="pt-BR" altLang="ja-JP" sz="2400" dirty="0" smtClean="0"/>
                  <a:t>P = AE 14 AF A5 DE 96 36 2A 42 CF 98 1B 6C 9C 92 52</a:t>
                </a:r>
              </a:p>
              <a:p>
                <a:r>
                  <a:rPr lang="pt-BR" altLang="ja-JP" sz="2400" dirty="0"/>
                  <a:t>C = 31 77 8D B1 C6 4B 4E 6D 48 E5 0E 72 E8 53 AB CD</a:t>
                </a:r>
              </a:p>
              <a:p>
                <a:pPr algn="r"/>
                <a14:m>
                  <m:oMath xmlns:m="http://schemas.openxmlformats.org/officeDocument/2006/math">
                    <m:r>
                      <a:rPr lang="en-US" altLang="ja-JP" sz="2400" i="1" dirty="0">
                        <a:latin typeface="Cambria Math"/>
                      </a:rPr>
                      <m:t>𝑔</m:t>
                    </m:r>
                    <m:d>
                      <m:dPr>
                        <m:ctrlPr>
                          <a:rPr lang="en-US" altLang="ja-JP" sz="2400" i="1" dirty="0">
                            <a:latin typeface="Cambria Math"/>
                          </a:rPr>
                        </m:ctrlPr>
                      </m:dPr>
                      <m:e>
                        <m:r>
                          <a:rPr lang="en-US" altLang="ja-JP" sz="2400" b="0" i="1" dirty="0" smtClean="0">
                            <a:latin typeface="Cambria Math"/>
                          </a:rPr>
                          <m:t>𝑃</m:t>
                        </m:r>
                      </m:e>
                    </m:d>
                    <m:r>
                      <a:rPr lang="en-US" altLang="ja-JP" sz="2400" i="1" dirty="0">
                        <a:latin typeface="Cambria Math"/>
                      </a:rPr>
                      <m:t>⊕</m:t>
                    </m:r>
                    <m:r>
                      <a:rPr lang="en-US" altLang="ja-JP" sz="2400" i="1" dirty="0">
                        <a:latin typeface="Cambria Math"/>
                      </a:rPr>
                      <m:t>𝑔</m:t>
                    </m:r>
                    <m:d>
                      <m:dPr>
                        <m:ctrlPr>
                          <a:rPr lang="en-US" altLang="ja-JP" sz="2400" i="1" dirty="0">
                            <a:latin typeface="Cambria Math"/>
                          </a:rPr>
                        </m:ctrlPr>
                      </m:dPr>
                      <m:e>
                        <m:r>
                          <a:rPr lang="en-US" altLang="ja-JP" sz="2400" b="0" i="1" dirty="0" smtClean="0">
                            <a:latin typeface="Cambria Math"/>
                          </a:rPr>
                          <m:t>𝐶</m:t>
                        </m:r>
                      </m:e>
                    </m:d>
                    <m:r>
                      <a:rPr lang="en-US" altLang="ja-JP" sz="2400" i="1" dirty="0">
                        <a:latin typeface="Cambria Math"/>
                      </a:rPr>
                      <m:t>=1</m:t>
                    </m:r>
                  </m:oMath>
                </a14:m>
                <a:r>
                  <a:rPr lang="ja-JP" altLang="en-US" sz="2400" dirty="0"/>
                  <a:t> </a:t>
                </a:r>
                <a:endParaRPr lang="pt-BR" altLang="ja-JP" sz="2400" dirty="0"/>
              </a:p>
            </p:txBody>
          </p:sp>
        </mc:Choice>
        <mc:Fallback>
          <p:sp>
            <p:nvSpPr>
              <p:cNvPr id="15" name="テキスト ボックス 14"/>
              <p:cNvSpPr txBox="1">
                <a:spLocks noRot="1" noChangeAspect="1" noMove="1" noResize="1" noEditPoints="1" noAdjustHandles="1" noChangeArrowheads="1" noChangeShapeType="1" noTextEdit="1"/>
              </p:cNvSpPr>
              <p:nvPr/>
            </p:nvSpPr>
            <p:spPr>
              <a:xfrm>
                <a:off x="971600" y="5057374"/>
                <a:ext cx="7200800" cy="1200329"/>
              </a:xfrm>
              <a:prstGeom prst="rect">
                <a:avLst/>
              </a:prstGeom>
              <a:blipFill rotWithShape="1">
                <a:blip r:embed="rId2"/>
                <a:stretch>
                  <a:fillRect l="-1269" t="-4061" r="-169" b="-304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6" name="正方形/長方形 15"/>
              <p:cNvSpPr/>
              <p:nvPr/>
            </p:nvSpPr>
            <p:spPr>
              <a:xfrm>
                <a:off x="971600" y="3721991"/>
                <a:ext cx="7200800" cy="1200329"/>
              </a:xfrm>
              <a:prstGeom prst="rect">
                <a:avLst/>
              </a:prstGeom>
            </p:spPr>
            <p:txBody>
              <a:bodyPr wrap="square">
                <a:spAutoFit/>
              </a:bodyPr>
              <a:lstStyle/>
              <a:p>
                <a:r>
                  <a:rPr lang="en-US" altLang="ja-JP" sz="2400" dirty="0" smtClean="0"/>
                  <a:t>T = </a:t>
                </a:r>
                <a:r>
                  <a:rPr lang="en-US" altLang="ja-JP" sz="2400" dirty="0"/>
                  <a:t>F7 26 00 00 00 00 7A 00 E3 87 00 00 00 00 AD CF</a:t>
                </a:r>
              </a:p>
              <a:p>
                <a:r>
                  <a:rPr lang="en-US" altLang="ja-JP" sz="2400" dirty="0" smtClean="0"/>
                  <a:t>K = </a:t>
                </a:r>
                <a:r>
                  <a:rPr lang="en-US" altLang="ja-JP" sz="2400" dirty="0"/>
                  <a:t>B7 C7 </a:t>
                </a:r>
                <a:r>
                  <a:rPr lang="en-US" altLang="ja-JP" sz="2400" dirty="0">
                    <a:solidFill>
                      <a:srgbClr val="FF0000"/>
                    </a:solidFill>
                  </a:rPr>
                  <a:t>00 00 00 00</a:t>
                </a:r>
                <a:r>
                  <a:rPr lang="en-US" altLang="ja-JP" sz="2400" dirty="0"/>
                  <a:t> 97 EF 3B 0A 77 D2 4D EC CC </a:t>
                </a:r>
                <a:r>
                  <a:rPr lang="en-US" altLang="ja-JP" sz="2400" dirty="0" smtClean="0"/>
                  <a:t>22</a:t>
                </a:r>
              </a:p>
              <a:p>
                <a:pPr algn="r"/>
                <a14:m>
                  <m:oMath xmlns:m="http://schemas.openxmlformats.org/officeDocument/2006/math">
                    <m:r>
                      <a:rPr lang="en-US" altLang="ja-JP" sz="2400" i="1" dirty="0">
                        <a:latin typeface="Cambria Math"/>
                      </a:rPr>
                      <m:t>𝑔</m:t>
                    </m:r>
                    <m:d>
                      <m:dPr>
                        <m:ctrlPr>
                          <a:rPr lang="en-US" altLang="ja-JP" sz="2400" i="1" dirty="0">
                            <a:latin typeface="Cambria Math"/>
                          </a:rPr>
                        </m:ctrlPr>
                      </m:dPr>
                      <m:e>
                        <m:r>
                          <a:rPr lang="en-US" altLang="ja-JP" sz="2400" b="0" i="1" dirty="0" smtClean="0">
                            <a:latin typeface="Cambria Math"/>
                          </a:rPr>
                          <m:t>𝐾</m:t>
                        </m:r>
                      </m:e>
                    </m:d>
                    <m:r>
                      <a:rPr lang="en-US" altLang="ja-JP" sz="2400" i="1" dirty="0">
                        <a:latin typeface="Cambria Math"/>
                      </a:rPr>
                      <m:t>⊕</m:t>
                    </m:r>
                    <m:r>
                      <a:rPr lang="en-US" altLang="ja-JP" sz="2400" i="1" dirty="0">
                        <a:latin typeface="Cambria Math"/>
                      </a:rPr>
                      <m:t>𝑔</m:t>
                    </m:r>
                    <m:d>
                      <m:dPr>
                        <m:ctrlPr>
                          <a:rPr lang="en-US" altLang="ja-JP" sz="2400" i="1" dirty="0">
                            <a:latin typeface="Cambria Math"/>
                          </a:rPr>
                        </m:ctrlPr>
                      </m:dPr>
                      <m:e>
                        <m:r>
                          <a:rPr lang="en-US" altLang="ja-JP" sz="2400" b="0" i="1" dirty="0" smtClean="0">
                            <a:latin typeface="Cambria Math"/>
                          </a:rPr>
                          <m:t>𝑇</m:t>
                        </m:r>
                      </m:e>
                    </m:d>
                    <m:r>
                      <a:rPr lang="en-US" altLang="ja-JP" sz="2400" i="1" dirty="0">
                        <a:latin typeface="Cambria Math"/>
                      </a:rPr>
                      <m:t>=1</m:t>
                    </m:r>
                  </m:oMath>
                </a14:m>
                <a:r>
                  <a:rPr lang="ja-JP" altLang="en-US" sz="2000" dirty="0"/>
                  <a:t> </a:t>
                </a:r>
                <a:endParaRPr lang="pt-BR" altLang="ja-JP" sz="2000" dirty="0"/>
              </a:p>
            </p:txBody>
          </p:sp>
        </mc:Choice>
        <mc:Fallback>
          <p:sp>
            <p:nvSpPr>
              <p:cNvPr id="16" name="正方形/長方形 15"/>
              <p:cNvSpPr>
                <a:spLocks noRot="1" noChangeAspect="1" noMove="1" noResize="1" noEditPoints="1" noAdjustHandles="1" noChangeArrowheads="1" noChangeShapeType="1" noTextEdit="1"/>
              </p:cNvSpPr>
              <p:nvPr/>
            </p:nvSpPr>
            <p:spPr>
              <a:xfrm>
                <a:off x="971600" y="3721991"/>
                <a:ext cx="7200800" cy="1200329"/>
              </a:xfrm>
              <a:prstGeom prst="rect">
                <a:avLst/>
              </a:prstGeom>
              <a:blipFill rotWithShape="1">
                <a:blip r:embed="rId3"/>
                <a:stretch>
                  <a:fillRect l="-1269" t="-4082" r="-254" b="-408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588337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右矢印 46"/>
          <p:cNvSpPr/>
          <p:nvPr/>
        </p:nvSpPr>
        <p:spPr>
          <a:xfrm>
            <a:off x="811066" y="1196752"/>
            <a:ext cx="922639" cy="2880320"/>
          </a:xfrm>
          <a:prstGeom prst="rightArrow">
            <a:avLst>
              <a:gd name="adj1" fmla="val 70005"/>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smtClean="0"/>
              <a:t>Nonlinear invariants for key </a:t>
            </a:r>
            <a:r>
              <a:rPr kumimoji="1" lang="en-US" altLang="ja-JP" dirty="0" err="1" smtClean="0"/>
              <a:t>XORing</a:t>
            </a:r>
            <a:endParaRPr kumimoji="1" lang="ja-JP" altLang="en-US" dirty="0"/>
          </a:p>
        </p:txBody>
      </p:sp>
      <mc:AlternateContent xmlns:mc="http://schemas.openxmlformats.org/markup-compatibility/2006" xmlns:a14="http://schemas.microsoft.com/office/drawing/2010/main">
        <mc:Choice Requires="a14">
          <p:sp>
            <p:nvSpPr>
              <p:cNvPr id="53" name="コンテンツ プレースホルダー 2"/>
              <p:cNvSpPr txBox="1">
                <a:spLocks/>
              </p:cNvSpPr>
              <p:nvPr/>
            </p:nvSpPr>
            <p:spPr>
              <a:xfrm>
                <a:off x="472478" y="4077072"/>
                <a:ext cx="8224666" cy="22322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dirty="0" smtClean="0"/>
                  <a:t>Example: for </a:t>
                </a:r>
                <a:r>
                  <a:rPr lang="en-US" altLang="ja-JP" dirty="0"/>
                  <a:t>the S-box in Scream.</a:t>
                </a:r>
                <a:endParaRPr lang="en-US" altLang="ja-JP" i="1"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altLang="ja-JP" i="1" dirty="0">
                          <a:latin typeface="Cambria Math"/>
                        </a:rPr>
                        <m:t>𝑔</m:t>
                      </m:r>
                      <m:d>
                        <m:dPr>
                          <m:ctrlPr>
                            <a:rPr lang="en-US" altLang="ja-JP" i="1" dirty="0">
                              <a:latin typeface="Cambria Math"/>
                            </a:rPr>
                          </m:ctrlPr>
                        </m:dPr>
                        <m:e>
                          <m:r>
                            <a:rPr lang="en-US" altLang="ja-JP" i="1" dirty="0">
                              <a:latin typeface="Cambria Math"/>
                            </a:rPr>
                            <m:t>𝑥</m:t>
                          </m:r>
                        </m:e>
                      </m:d>
                      <m:r>
                        <a:rPr lang="en-US" altLang="ja-JP" i="1" dirty="0">
                          <a:latin typeface="Cambria Math"/>
                        </a:rPr>
                        <m:t>=</m:t>
                      </m:r>
                      <m:sSub>
                        <m:sSubPr>
                          <m:ctrlPr>
                            <a:rPr lang="en-US" altLang="ja-JP" i="1" dirty="0">
                              <a:latin typeface="Cambria Math"/>
                            </a:rPr>
                          </m:ctrlPr>
                        </m:sSubPr>
                        <m:e>
                          <m:r>
                            <a:rPr lang="en-US" altLang="ja-JP" i="1" dirty="0">
                              <a:latin typeface="Cambria Math"/>
                            </a:rPr>
                            <m:t>𝑥</m:t>
                          </m:r>
                        </m:e>
                        <m:sub>
                          <m:r>
                            <a:rPr lang="en-US" altLang="ja-JP" i="1" dirty="0">
                              <a:latin typeface="Cambria Math"/>
                            </a:rPr>
                            <m:t>1</m:t>
                          </m:r>
                        </m:sub>
                      </m:sSub>
                      <m:sSub>
                        <m:sSubPr>
                          <m:ctrlPr>
                            <a:rPr lang="en-US" altLang="ja-JP" i="1" dirty="0">
                              <a:latin typeface="Cambria Math"/>
                            </a:rPr>
                          </m:ctrlPr>
                        </m:sSubPr>
                        <m:e>
                          <m:r>
                            <a:rPr lang="en-US" altLang="ja-JP" i="1" dirty="0">
                              <a:latin typeface="Cambria Math"/>
                            </a:rPr>
                            <m:t>𝑥</m:t>
                          </m:r>
                        </m:e>
                        <m:sub>
                          <m:r>
                            <a:rPr lang="en-US" altLang="ja-JP" i="1" dirty="0">
                              <a:latin typeface="Cambria Math"/>
                            </a:rPr>
                            <m:t>2</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𝑥</m:t>
                          </m:r>
                        </m:e>
                        <m:sub>
                          <m:r>
                            <a:rPr lang="en-US" altLang="ja-JP" i="1" dirty="0">
                              <a:latin typeface="Cambria Math"/>
                            </a:rPr>
                            <m:t>0</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𝑥</m:t>
                          </m:r>
                        </m:e>
                        <m:sub>
                          <m:r>
                            <a:rPr lang="en-US" altLang="ja-JP" i="1" dirty="0">
                              <a:latin typeface="Cambria Math"/>
                            </a:rPr>
                            <m:t>2</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𝑥</m:t>
                          </m:r>
                        </m:e>
                        <m:sub>
                          <m:r>
                            <a:rPr lang="en-US" altLang="ja-JP" i="1" dirty="0">
                              <a:latin typeface="Cambria Math"/>
                            </a:rPr>
                            <m:t>5</m:t>
                          </m:r>
                        </m:sub>
                      </m:sSub>
                    </m:oMath>
                  </m:oMathPara>
                </a14:m>
                <a:endParaRPr lang="en-US" altLang="ja-JP" dirty="0"/>
              </a:p>
              <a:p>
                <a:pPr marL="0" indent="0">
                  <a:buNone/>
                </a:pPr>
                <a:r>
                  <a:rPr lang="en-US" altLang="ja-JP" dirty="0"/>
                  <a:t>	If </a:t>
                </a:r>
                <a14:m>
                  <m:oMath xmlns:m="http://schemas.openxmlformats.org/officeDocument/2006/math">
                    <m:sSub>
                      <m:sSubPr>
                        <m:ctrlPr>
                          <a:rPr lang="en-US" altLang="ja-JP" i="1" dirty="0">
                            <a:latin typeface="Cambria Math"/>
                          </a:rPr>
                        </m:ctrlPr>
                      </m:sSubPr>
                      <m:e>
                        <m:r>
                          <a:rPr lang="en-US" altLang="ja-JP" i="1" dirty="0">
                            <a:latin typeface="Cambria Math"/>
                          </a:rPr>
                          <m:t>𝑘</m:t>
                        </m:r>
                      </m:e>
                      <m:sub>
                        <m:r>
                          <a:rPr lang="en-US" altLang="ja-JP" i="1" dirty="0">
                            <a:latin typeface="Cambria Math"/>
                          </a:rPr>
                          <m:t>1</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𝑘</m:t>
                        </m:r>
                      </m:e>
                      <m:sub>
                        <m:r>
                          <a:rPr lang="en-US" altLang="ja-JP" i="1" dirty="0">
                            <a:latin typeface="Cambria Math"/>
                          </a:rPr>
                          <m:t>2</m:t>
                        </m:r>
                      </m:sub>
                    </m:sSub>
                    <m:r>
                      <a:rPr lang="en-US" altLang="ja-JP" i="1" dirty="0">
                        <a:latin typeface="Cambria Math"/>
                      </a:rPr>
                      <m:t>=0</m:t>
                    </m:r>
                  </m:oMath>
                </a14:m>
                <a:r>
                  <a:rPr lang="en-US" altLang="ja-JP" dirty="0"/>
                  <a:t>,</a:t>
                </a:r>
              </a:p>
              <a:p>
                <a:pPr marL="0" indent="0">
                  <a:buNone/>
                </a:pPr>
                <a14:m>
                  <m:oMathPara xmlns:m="http://schemas.openxmlformats.org/officeDocument/2006/math">
                    <m:oMathParaPr>
                      <m:jc m:val="centerGroup"/>
                    </m:oMathParaPr>
                    <m:oMath xmlns:m="http://schemas.openxmlformats.org/officeDocument/2006/math">
                      <m:r>
                        <a:rPr lang="en-US" altLang="ja-JP" i="1" dirty="0">
                          <a:latin typeface="Cambria Math"/>
                        </a:rPr>
                        <m:t>𝑔</m:t>
                      </m:r>
                      <m:d>
                        <m:dPr>
                          <m:ctrlPr>
                            <a:rPr lang="en-US" altLang="ja-JP" i="1" dirty="0">
                              <a:latin typeface="Cambria Math"/>
                            </a:rPr>
                          </m:ctrlPr>
                        </m:dPr>
                        <m:e>
                          <m:r>
                            <a:rPr lang="en-US" altLang="ja-JP" i="1" dirty="0">
                              <a:latin typeface="Cambria Math"/>
                            </a:rPr>
                            <m:t>𝑥</m:t>
                          </m:r>
                          <m:r>
                            <a:rPr lang="en-US" altLang="ja-JP" i="1" dirty="0">
                              <a:latin typeface="Cambria Math"/>
                            </a:rPr>
                            <m:t>⊕</m:t>
                          </m:r>
                          <m:r>
                            <a:rPr lang="en-US" altLang="ja-JP" i="1" dirty="0">
                              <a:latin typeface="Cambria Math"/>
                            </a:rPr>
                            <m:t>𝑘</m:t>
                          </m:r>
                        </m:e>
                      </m:d>
                      <m:r>
                        <a:rPr lang="en-US" altLang="ja-JP" i="1" dirty="0">
                          <a:latin typeface="Cambria Math"/>
                        </a:rPr>
                        <m:t>=</m:t>
                      </m:r>
                      <m:r>
                        <a:rPr lang="en-US" altLang="ja-JP" i="1" dirty="0">
                          <a:latin typeface="Cambria Math"/>
                        </a:rPr>
                        <m:t>𝑔</m:t>
                      </m:r>
                      <m:d>
                        <m:dPr>
                          <m:ctrlPr>
                            <a:rPr lang="en-US" altLang="ja-JP" i="1" dirty="0">
                              <a:latin typeface="Cambria Math"/>
                            </a:rPr>
                          </m:ctrlPr>
                        </m:dPr>
                        <m:e>
                          <m:r>
                            <a:rPr lang="en-US" altLang="ja-JP" i="1" dirty="0">
                              <a:latin typeface="Cambria Math"/>
                            </a:rPr>
                            <m:t>𝑥</m:t>
                          </m:r>
                        </m:e>
                      </m:d>
                      <m:r>
                        <a:rPr lang="en-US" altLang="ja-JP" i="1" dirty="0">
                          <a:latin typeface="Cambria Math"/>
                        </a:rPr>
                        <m:t>⊕</m:t>
                      </m:r>
                      <m:r>
                        <a:rPr lang="en-US" altLang="ja-JP" i="1" dirty="0">
                          <a:latin typeface="Cambria Math"/>
                        </a:rPr>
                        <m:t>𝑔</m:t>
                      </m:r>
                      <m:r>
                        <a:rPr lang="en-US" altLang="ja-JP" i="1" dirty="0">
                          <a:latin typeface="Cambria Math"/>
                        </a:rPr>
                        <m:t>(</m:t>
                      </m:r>
                      <m:r>
                        <a:rPr lang="en-US" altLang="ja-JP" i="1" dirty="0">
                          <a:latin typeface="Cambria Math"/>
                        </a:rPr>
                        <m:t>𝑘</m:t>
                      </m:r>
                      <m:r>
                        <a:rPr lang="en-US" altLang="ja-JP" i="1" dirty="0">
                          <a:latin typeface="Cambria Math"/>
                        </a:rPr>
                        <m:t>)</m:t>
                      </m:r>
                    </m:oMath>
                  </m:oMathPara>
                </a14:m>
                <a:endParaRPr lang="en-US" altLang="ja-JP" dirty="0"/>
              </a:p>
              <a:p>
                <a:pPr marL="0" indent="0">
                  <a:buNone/>
                </a:pPr>
                <a:endParaRPr lang="en-US" altLang="ja-JP" dirty="0"/>
              </a:p>
              <a:p>
                <a:pPr marL="0" indent="0">
                  <a:buNone/>
                </a:pPr>
                <a:endParaRPr lang="en-US" altLang="ja-JP" dirty="0"/>
              </a:p>
            </p:txBody>
          </p:sp>
        </mc:Choice>
        <mc:Fallback xmlns="">
          <p:sp>
            <p:nvSpPr>
              <p:cNvPr id="53" name="コンテンツ プレースホルダー 2"/>
              <p:cNvSpPr txBox="1">
                <a:spLocks noRot="1" noChangeAspect="1" noMove="1" noResize="1" noEditPoints="1" noAdjustHandles="1" noChangeArrowheads="1" noChangeShapeType="1" noTextEdit="1"/>
              </p:cNvSpPr>
              <p:nvPr/>
            </p:nvSpPr>
            <p:spPr>
              <a:xfrm>
                <a:off x="472478" y="4077072"/>
                <a:ext cx="8224666" cy="2232248"/>
              </a:xfrm>
              <a:prstGeom prst="rect">
                <a:avLst/>
              </a:prstGeom>
              <a:blipFill rotWithShape="1">
                <a:blip r:embed="rId2"/>
                <a:stretch>
                  <a:fillRect l="-1705" t="-3279"/>
                </a:stretch>
              </a:blipFill>
            </p:spPr>
            <p:txBody>
              <a:bodyPr/>
              <a:lstStyle/>
              <a:p>
                <a:r>
                  <a:rPr lang="ja-JP" altLang="en-US">
                    <a:noFill/>
                  </a:rPr>
                  <a:t> </a:t>
                </a:r>
              </a:p>
            </p:txBody>
          </p:sp>
        </mc:Fallback>
      </mc:AlternateContent>
      <p:sp>
        <p:nvSpPr>
          <p:cNvPr id="56" name="正方形/長方形 55"/>
          <p:cNvSpPr/>
          <p:nvPr/>
        </p:nvSpPr>
        <p:spPr>
          <a:xfrm>
            <a:off x="1818328" y="3303816"/>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57" name="直線矢印コネクタ 56"/>
          <p:cNvCxnSpPr/>
          <p:nvPr/>
        </p:nvCxnSpPr>
        <p:spPr>
          <a:xfrm rot="16200000">
            <a:off x="1597825" y="3386493"/>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8" name="直線矢印コネクタ 57"/>
          <p:cNvCxnSpPr/>
          <p:nvPr/>
        </p:nvCxnSpPr>
        <p:spPr>
          <a:xfrm rot="16200000">
            <a:off x="2520465" y="339304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9" name="正方形/長方形 58"/>
          <p:cNvSpPr/>
          <p:nvPr/>
        </p:nvSpPr>
        <p:spPr>
          <a:xfrm>
            <a:off x="1813393" y="2655690"/>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0" name="直線矢印コネクタ 59"/>
          <p:cNvCxnSpPr/>
          <p:nvPr/>
        </p:nvCxnSpPr>
        <p:spPr>
          <a:xfrm rot="16200000">
            <a:off x="1592891" y="273836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rot="16200000">
            <a:off x="2515530" y="2744920"/>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2" name="正方形/長方形 61"/>
          <p:cNvSpPr/>
          <p:nvPr/>
        </p:nvSpPr>
        <p:spPr>
          <a:xfrm>
            <a:off x="1813393" y="2007564"/>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3" name="直線矢印コネクタ 62"/>
          <p:cNvCxnSpPr/>
          <p:nvPr/>
        </p:nvCxnSpPr>
        <p:spPr>
          <a:xfrm rot="16200000">
            <a:off x="1592891" y="2090241"/>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4" name="直線矢印コネクタ 63"/>
          <p:cNvCxnSpPr/>
          <p:nvPr/>
        </p:nvCxnSpPr>
        <p:spPr>
          <a:xfrm rot="16200000">
            <a:off x="2515530" y="2096794"/>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5" name="正方形/長方形 64"/>
          <p:cNvSpPr/>
          <p:nvPr/>
        </p:nvSpPr>
        <p:spPr>
          <a:xfrm>
            <a:off x="1813393" y="1359437"/>
            <a:ext cx="486095" cy="486095"/>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3200" dirty="0"/>
              <a:t>S</a:t>
            </a:r>
            <a:endParaRPr lang="ja-JP" altLang="en-US" sz="3200" dirty="0"/>
          </a:p>
        </p:txBody>
      </p:sp>
      <p:cxnSp>
        <p:nvCxnSpPr>
          <p:cNvPr id="66" name="直線矢印コネクタ 65"/>
          <p:cNvCxnSpPr/>
          <p:nvPr/>
        </p:nvCxnSpPr>
        <p:spPr>
          <a:xfrm rot="16200000">
            <a:off x="1592891" y="1442115"/>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7" name="直線矢印コネクタ 66"/>
          <p:cNvCxnSpPr/>
          <p:nvPr/>
        </p:nvCxnSpPr>
        <p:spPr>
          <a:xfrm rot="16200000">
            <a:off x="2515530" y="1448668"/>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rot="16200000">
            <a:off x="1764318" y="2331627"/>
            <a:ext cx="2430474" cy="48609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69" name="直線矢印コネクタ 68"/>
          <p:cNvCxnSpPr/>
          <p:nvPr/>
        </p:nvCxnSpPr>
        <p:spPr>
          <a:xfrm rot="16200000">
            <a:off x="3473864" y="339304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0" name="直線矢印コネクタ 69"/>
          <p:cNvCxnSpPr/>
          <p:nvPr/>
        </p:nvCxnSpPr>
        <p:spPr>
          <a:xfrm rot="16200000">
            <a:off x="3468930" y="2744920"/>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1" name="直線矢印コネクタ 70"/>
          <p:cNvCxnSpPr/>
          <p:nvPr/>
        </p:nvCxnSpPr>
        <p:spPr>
          <a:xfrm rot="16200000">
            <a:off x="3468930" y="2096794"/>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2" name="直線矢印コネクタ 71"/>
          <p:cNvCxnSpPr/>
          <p:nvPr/>
        </p:nvCxnSpPr>
        <p:spPr>
          <a:xfrm rot="16200000">
            <a:off x="3468930" y="1448668"/>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73" name="円/楕円 72"/>
          <p:cNvSpPr/>
          <p:nvPr/>
        </p:nvSpPr>
        <p:spPr>
          <a:xfrm>
            <a:off x="1031130" y="3381315"/>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4" name="直線コネクタ 73"/>
          <p:cNvCxnSpPr>
            <a:stCxn id="73" idx="2"/>
            <a:endCxn id="73" idx="6"/>
          </p:cNvCxnSpPr>
          <p:nvPr/>
        </p:nvCxnSpPr>
        <p:spPr>
          <a:xfrm>
            <a:off x="1031130" y="3556523"/>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73" idx="0"/>
            <a:endCxn id="73" idx="4"/>
          </p:cNvCxnSpPr>
          <p:nvPr/>
        </p:nvCxnSpPr>
        <p:spPr>
          <a:xfrm>
            <a:off x="1206338" y="3381315"/>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円/楕円 75"/>
          <p:cNvSpPr/>
          <p:nvPr/>
        </p:nvSpPr>
        <p:spPr>
          <a:xfrm>
            <a:off x="1038692" y="2732661"/>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7" name="直線コネクタ 76"/>
          <p:cNvCxnSpPr>
            <a:stCxn id="76" idx="2"/>
            <a:endCxn id="76" idx="6"/>
          </p:cNvCxnSpPr>
          <p:nvPr/>
        </p:nvCxnSpPr>
        <p:spPr>
          <a:xfrm>
            <a:off x="1038692" y="2907869"/>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6" idx="0"/>
            <a:endCxn id="76" idx="4"/>
          </p:cNvCxnSpPr>
          <p:nvPr/>
        </p:nvCxnSpPr>
        <p:spPr>
          <a:xfrm>
            <a:off x="1213900" y="2732661"/>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1038692" y="2085062"/>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0" name="直線コネクタ 79"/>
          <p:cNvCxnSpPr>
            <a:stCxn id="79" idx="2"/>
            <a:endCxn id="79" idx="6"/>
          </p:cNvCxnSpPr>
          <p:nvPr/>
        </p:nvCxnSpPr>
        <p:spPr>
          <a:xfrm>
            <a:off x="1038692" y="2260270"/>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9" idx="0"/>
            <a:endCxn id="79" idx="4"/>
          </p:cNvCxnSpPr>
          <p:nvPr/>
        </p:nvCxnSpPr>
        <p:spPr>
          <a:xfrm>
            <a:off x="1213900" y="2085062"/>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円/楕円 81"/>
          <p:cNvSpPr/>
          <p:nvPr/>
        </p:nvSpPr>
        <p:spPr>
          <a:xfrm>
            <a:off x="1038692" y="1427541"/>
            <a:ext cx="350416" cy="350416"/>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83" name="直線コネクタ 82"/>
          <p:cNvCxnSpPr>
            <a:stCxn id="82" idx="2"/>
            <a:endCxn id="82" idx="6"/>
          </p:cNvCxnSpPr>
          <p:nvPr/>
        </p:nvCxnSpPr>
        <p:spPr>
          <a:xfrm>
            <a:off x="1038692" y="1602749"/>
            <a:ext cx="35041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82" idx="0"/>
            <a:endCxn id="82" idx="4"/>
          </p:cNvCxnSpPr>
          <p:nvPr/>
        </p:nvCxnSpPr>
        <p:spPr>
          <a:xfrm>
            <a:off x="1213900" y="1427541"/>
            <a:ext cx="0" cy="3504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rot="16200000">
            <a:off x="820551" y="3381316"/>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6" name="直線矢印コネクタ 85"/>
          <p:cNvCxnSpPr/>
          <p:nvPr/>
        </p:nvCxnSpPr>
        <p:spPr>
          <a:xfrm rot="16200000">
            <a:off x="815617" y="2733189"/>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a:xfrm rot="16200000">
            <a:off x="815617" y="2085063"/>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a:xfrm rot="16200000">
            <a:off x="815617" y="1436937"/>
            <a:ext cx="0" cy="32406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 name="テキスト ボックス 2"/>
              <p:cNvSpPr txBox="1"/>
              <p:nvPr/>
            </p:nvSpPr>
            <p:spPr>
              <a:xfrm>
                <a:off x="149529" y="1288010"/>
                <a:ext cx="612540" cy="523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i="1" dirty="0" smtClean="0">
                              <a:latin typeface="Cambria Math"/>
                            </a:rPr>
                            <m:t>1</m:t>
                          </m:r>
                        </m:sub>
                      </m:sSub>
                    </m:oMath>
                  </m:oMathPara>
                </a14:m>
                <a:endParaRPr kumimoji="1" lang="ja-JP" altLang="en-US" sz="28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49529" y="1288010"/>
                <a:ext cx="612540" cy="523221"/>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p:cNvSpPr txBox="1"/>
              <p:nvPr/>
            </p:nvSpPr>
            <p:spPr>
              <a:xfrm>
                <a:off x="149529" y="1950425"/>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2</m:t>
                          </m:r>
                        </m:sub>
                      </m:sSub>
                    </m:oMath>
                  </m:oMathPara>
                </a14:m>
                <a:endParaRPr kumimoji="1" lang="ja-JP" altLang="en-US" sz="2800" dirty="0"/>
              </a:p>
            </p:txBody>
          </p:sp>
        </mc:Choice>
        <mc:Fallback xmlns="">
          <p:sp>
            <p:nvSpPr>
              <p:cNvPr id="44" name="テキスト ボックス 43"/>
              <p:cNvSpPr txBox="1">
                <a:spLocks noRot="1" noChangeAspect="1" noMove="1" noResize="1" noEditPoints="1" noAdjustHandles="1" noChangeArrowheads="1" noChangeShapeType="1" noTextEdit="1"/>
              </p:cNvSpPr>
              <p:nvPr/>
            </p:nvSpPr>
            <p:spPr>
              <a:xfrm>
                <a:off x="149529" y="1950425"/>
                <a:ext cx="620811" cy="523220"/>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5" name="テキスト ボックス 44"/>
              <p:cNvSpPr txBox="1"/>
              <p:nvPr/>
            </p:nvSpPr>
            <p:spPr>
              <a:xfrm>
                <a:off x="149529" y="2608122"/>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3</m:t>
                          </m:r>
                        </m:sub>
                      </m:sSub>
                    </m:oMath>
                  </m:oMathPara>
                </a14:m>
                <a:endParaRPr kumimoji="1" lang="ja-JP" altLang="en-US" sz="2800"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149529" y="2608122"/>
                <a:ext cx="620811" cy="523220"/>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6" name="テキスト ボックス 45"/>
              <p:cNvSpPr txBox="1"/>
              <p:nvPr/>
            </p:nvSpPr>
            <p:spPr>
              <a:xfrm>
                <a:off x="149529" y="3246569"/>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4</m:t>
                          </m:r>
                        </m:sub>
                      </m:sSub>
                    </m:oMath>
                  </m:oMathPara>
                </a14:m>
                <a:endParaRPr kumimoji="1" lang="ja-JP" altLang="en-US" sz="2800" dirty="0"/>
              </a:p>
            </p:txBody>
          </p:sp>
        </mc:Choice>
        <mc:Fallback xmlns="">
          <p:sp>
            <p:nvSpPr>
              <p:cNvPr id="46" name="テキスト ボックス 45"/>
              <p:cNvSpPr txBox="1">
                <a:spLocks noRot="1" noChangeAspect="1" noMove="1" noResize="1" noEditPoints="1" noAdjustHandles="1" noChangeArrowheads="1" noChangeShapeType="1" noTextEdit="1"/>
              </p:cNvSpPr>
              <p:nvPr/>
            </p:nvSpPr>
            <p:spPr>
              <a:xfrm>
                <a:off x="149529" y="3246569"/>
                <a:ext cx="620811" cy="523220"/>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0" name="テキスト ボックス 49"/>
              <p:cNvSpPr txBox="1"/>
              <p:nvPr/>
            </p:nvSpPr>
            <p:spPr>
              <a:xfrm>
                <a:off x="3779912" y="1268760"/>
                <a:ext cx="5102422"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r>
                        <a:rPr kumimoji="1" lang="en-US" altLang="ja-JP" sz="3200" b="0" i="1" dirty="0" smtClean="0">
                          <a:latin typeface="Cambria Math"/>
                        </a:rPr>
                        <m:t>⊕</m:t>
                      </m:r>
                      <m:sSub>
                        <m:sSubPr>
                          <m:ctrlPr>
                            <a:rPr kumimoji="1" lang="en-US" altLang="ja-JP" sz="3200" b="0" i="1" dirty="0" smtClean="0">
                              <a:latin typeface="Cambria Math"/>
                            </a:rPr>
                          </m:ctrlPr>
                        </m:sSubPr>
                        <m:e>
                          <m:r>
                            <a:rPr kumimoji="1" lang="en-US" altLang="ja-JP" sz="3200" b="0" i="1" dirty="0" smtClean="0">
                              <a:latin typeface="Cambria Math"/>
                            </a:rPr>
                            <m:t>𝑔</m:t>
                          </m:r>
                        </m:e>
                        <m:sub>
                          <m:r>
                            <a:rPr kumimoji="1" lang="en-US" altLang="ja-JP" sz="3200" b="0" i="1" dirty="0" smtClean="0">
                              <a:latin typeface="Cambria Math"/>
                            </a:rPr>
                            <m:t>𝑖</m:t>
                          </m:r>
                        </m:sub>
                      </m:sSub>
                      <m:d>
                        <m:dPr>
                          <m:ctrlPr>
                            <a:rPr kumimoji="1" lang="en-US" altLang="ja-JP" sz="3200" b="0" i="1" dirty="0" smtClean="0">
                              <a:latin typeface="Cambria Math"/>
                            </a:rPr>
                          </m:ctrlPr>
                        </m:dPr>
                        <m:e>
                          <m:r>
                            <a:rPr kumimoji="1" lang="en-US" altLang="ja-JP" sz="3200" b="0" i="1" dirty="0" smtClean="0">
                              <a:latin typeface="Cambria Math"/>
                            </a:rPr>
                            <m:t>𝑆</m:t>
                          </m:r>
                          <m:d>
                            <m:dPr>
                              <m:ctrlPr>
                                <a:rPr kumimoji="1" lang="en-US" altLang="ja-JP" sz="3200" b="0" i="1" dirty="0" smtClean="0">
                                  <a:latin typeface="Cambria Math"/>
                                </a:rPr>
                              </m:ctrlPr>
                            </m:dPr>
                            <m:e>
                              <m:sSub>
                                <m:sSubPr>
                                  <m:ctrlPr>
                                    <a:rPr kumimoji="1" lang="en-US" altLang="ja-JP" sz="3200" b="0" i="1" dirty="0" smtClean="0">
                                      <a:latin typeface="Cambria Math"/>
                                    </a:rPr>
                                  </m:ctrlPr>
                                </m:sSubPr>
                                <m:e>
                                  <m:r>
                                    <a:rPr kumimoji="1" lang="en-US" altLang="ja-JP" sz="3200" b="0" i="1" dirty="0" smtClean="0">
                                      <a:latin typeface="Cambria Math"/>
                                    </a:rPr>
                                    <m:t>𝑥</m:t>
                                  </m:r>
                                </m:e>
                                <m:sub>
                                  <m:r>
                                    <a:rPr kumimoji="1" lang="en-US" altLang="ja-JP" sz="3200" b="0" i="1" dirty="0" smtClean="0">
                                      <a:latin typeface="Cambria Math"/>
                                    </a:rPr>
                                    <m:t>𝑖</m:t>
                                  </m:r>
                                </m:sub>
                              </m:sSub>
                            </m:e>
                          </m:d>
                        </m:e>
                      </m:d>
                      <m:r>
                        <a:rPr kumimoji="1" lang="en-US" altLang="ja-JP" sz="3200" b="0" i="1" dirty="0" smtClean="0">
                          <a:latin typeface="Cambria Math"/>
                        </a:rPr>
                        <m:t>=</m:t>
                      </m:r>
                      <m:r>
                        <m:rPr>
                          <m:sty m:val="p"/>
                        </m:rPr>
                        <a:rPr kumimoji="1" lang="en-US" altLang="ja-JP" sz="3200" b="0" i="0" dirty="0" smtClean="0">
                          <a:latin typeface="Cambria Math"/>
                        </a:rPr>
                        <m:t>cons</m:t>
                      </m:r>
                    </m:oMath>
                  </m:oMathPara>
                </a14:m>
                <a:endParaRPr kumimoji="1" lang="ja-JP" altLang="en-US" sz="3200" dirty="0"/>
              </a:p>
            </p:txBody>
          </p:sp>
        </mc:Choice>
        <mc:Fallback xmlns="">
          <p:sp>
            <p:nvSpPr>
              <p:cNvPr id="50" name="テキスト ボックス 49"/>
              <p:cNvSpPr txBox="1">
                <a:spLocks noRot="1" noChangeAspect="1" noMove="1" noResize="1" noEditPoints="1" noAdjustHandles="1" noChangeArrowheads="1" noChangeShapeType="1" noTextEdit="1"/>
              </p:cNvSpPr>
              <p:nvPr/>
            </p:nvSpPr>
            <p:spPr>
              <a:xfrm>
                <a:off x="3779912" y="1268760"/>
                <a:ext cx="5102422" cy="648191"/>
              </a:xfrm>
              <a:prstGeom prst="rect">
                <a:avLst/>
              </a:prstGeom>
              <a:blipFill rotWithShape="1">
                <a:blip r:embed="rId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48" name="テキスト ボックス 47"/>
              <p:cNvSpPr txBox="1"/>
              <p:nvPr/>
            </p:nvSpPr>
            <p:spPr>
              <a:xfrm>
                <a:off x="4142073" y="2276872"/>
                <a:ext cx="4462375"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000" b="0" i="1" dirty="0" smtClean="0">
                          <a:latin typeface="Cambria Math"/>
                        </a:rPr>
                        <m:t>𝑔</m:t>
                      </m:r>
                      <m:d>
                        <m:dPr>
                          <m:ctrlPr>
                            <a:rPr lang="en-US" altLang="ja-JP" sz="4000" b="0" i="1" dirty="0" smtClean="0">
                              <a:latin typeface="Cambria Math"/>
                            </a:rPr>
                          </m:ctrlPr>
                        </m:dPr>
                        <m:e>
                          <m:r>
                            <a:rPr lang="en-US" altLang="ja-JP" sz="4000" b="0" i="1" dirty="0" smtClean="0">
                              <a:latin typeface="Cambria Math"/>
                            </a:rPr>
                            <m:t>𝑥</m:t>
                          </m:r>
                        </m:e>
                      </m:d>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m:t>
                          </m:r>
                        </m:e>
                        <m:sub>
                          <m:r>
                            <a:rPr lang="en-US" altLang="ja-JP" sz="4000" b="0" i="1" dirty="0" smtClean="0">
                              <a:latin typeface="Cambria Math"/>
                            </a:rPr>
                            <m:t>𝑖</m:t>
                          </m:r>
                          <m:r>
                            <a:rPr lang="en-US" altLang="ja-JP" sz="4000" b="0" i="1" dirty="0" smtClean="0">
                              <a:latin typeface="Cambria Math"/>
                            </a:rPr>
                            <m:t>∈</m:t>
                          </m:r>
                          <m:r>
                            <m:rPr>
                              <m:sty m:val="p"/>
                            </m:rPr>
                            <a:rPr lang="en-US" altLang="ja-JP" sz="4000" b="0" i="0" dirty="0" smtClean="0">
                              <a:latin typeface="Cambria Math"/>
                            </a:rPr>
                            <m:t>Λ</m:t>
                          </m:r>
                        </m:sub>
                      </m:sSub>
                      <m:sSub>
                        <m:sSubPr>
                          <m:ctrlPr>
                            <a:rPr lang="en-US" altLang="ja-JP" sz="4000" b="0" i="1" dirty="0" smtClean="0">
                              <a:latin typeface="Cambria Math"/>
                            </a:rPr>
                          </m:ctrlPr>
                        </m:sSubPr>
                        <m:e>
                          <m:r>
                            <a:rPr lang="en-US" altLang="ja-JP" sz="4000" b="0" i="1" dirty="0" smtClean="0">
                              <a:latin typeface="Cambria Math"/>
                            </a:rPr>
                            <m:t>𝑔</m:t>
                          </m:r>
                        </m:e>
                        <m:sub>
                          <m:r>
                            <a:rPr lang="en-US" altLang="ja-JP" sz="4000" b="0" i="1" dirty="0" smtClean="0">
                              <a:latin typeface="Cambria Math"/>
                            </a:rPr>
                            <m:t>𝑖</m:t>
                          </m:r>
                        </m:sub>
                      </m:sSub>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𝑥</m:t>
                          </m:r>
                        </m:e>
                        <m:sub>
                          <m:r>
                            <a:rPr lang="en-US" altLang="ja-JP" sz="4000" b="0" i="1" dirty="0" smtClean="0">
                              <a:latin typeface="Cambria Math"/>
                            </a:rPr>
                            <m:t>𝑖</m:t>
                          </m:r>
                        </m:sub>
                      </m:sSub>
                      <m:r>
                        <a:rPr lang="en-US" altLang="ja-JP" sz="4000" b="0" i="1" dirty="0" smtClean="0">
                          <a:latin typeface="Cambria Math"/>
                        </a:rPr>
                        <m:t>)</m:t>
                      </m:r>
                    </m:oMath>
                  </m:oMathPara>
                </a14:m>
                <a:endParaRPr lang="en-US" altLang="ja-JP" sz="4000" dirty="0"/>
              </a:p>
            </p:txBody>
          </p:sp>
        </mc:Choice>
        <mc:Fallback>
          <p:sp>
            <p:nvSpPr>
              <p:cNvPr id="48" name="テキスト ボックス 47"/>
              <p:cNvSpPr txBox="1">
                <a:spLocks noRot="1" noChangeAspect="1" noMove="1" noResize="1" noEditPoints="1" noAdjustHandles="1" noChangeArrowheads="1" noChangeShapeType="1" noTextEdit="1"/>
              </p:cNvSpPr>
              <p:nvPr/>
            </p:nvSpPr>
            <p:spPr>
              <a:xfrm>
                <a:off x="4142073" y="2276872"/>
                <a:ext cx="4462375" cy="707886"/>
              </a:xfrm>
              <a:prstGeom prst="rect">
                <a:avLst/>
              </a:prstGeom>
              <a:blipFill rotWithShape="1">
                <a:blip r:embed="rId9"/>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84395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Nonlinear invariant for </a:t>
            </a:r>
            <a:r>
              <a:rPr lang="en-US" altLang="ja-JP" dirty="0" smtClean="0"/>
              <a:t>linear layer</a:t>
            </a:r>
            <a:endParaRPr kumimoji="1" lang="ja-JP" altLang="en-US" dirty="0"/>
          </a:p>
        </p:txBody>
      </p:sp>
      <p:grpSp>
        <p:nvGrpSpPr>
          <p:cNvPr id="5" name="グループ化 4"/>
          <p:cNvGrpSpPr/>
          <p:nvPr/>
        </p:nvGrpSpPr>
        <p:grpSpPr>
          <a:xfrm>
            <a:off x="653585" y="1196752"/>
            <a:ext cx="2982311" cy="2880320"/>
            <a:chOff x="467544" y="1916832"/>
            <a:chExt cx="3976080" cy="3840104"/>
          </a:xfrm>
        </p:grpSpPr>
        <p:sp>
          <p:nvSpPr>
            <p:cNvPr id="52" name="右矢印 51"/>
            <p:cNvSpPr/>
            <p:nvPr/>
          </p:nvSpPr>
          <p:spPr>
            <a:xfrm>
              <a:off x="2949928" y="1916832"/>
              <a:ext cx="1277671" cy="3840104"/>
            </a:xfrm>
            <a:prstGeom prst="rightArrow">
              <a:avLst>
                <a:gd name="adj1" fmla="val 70005"/>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 name="正方形/長方形 3"/>
            <p:cNvSpPr/>
            <p:nvPr/>
          </p:nvSpPr>
          <p:spPr>
            <a:xfrm>
              <a:off x="2020404" y="4726016"/>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6" name="直線矢印コネクタ 5"/>
            <p:cNvCxnSpPr/>
            <p:nvPr/>
          </p:nvCxnSpPr>
          <p:spPr>
            <a:xfrm rot="16200000">
              <a:off x="1726425" y="4836243"/>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rot="16200000">
              <a:off x="2956508"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2013825" y="3861920"/>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0" name="直線矢印コネクタ 19"/>
            <p:cNvCxnSpPr/>
            <p:nvPr/>
          </p:nvCxnSpPr>
          <p:spPr>
            <a:xfrm rot="16200000">
              <a:off x="1719846" y="3972147"/>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rot="16200000">
              <a:off x="2949929"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3" name="正方形/長方形 22"/>
            <p:cNvSpPr/>
            <p:nvPr/>
          </p:nvSpPr>
          <p:spPr>
            <a:xfrm>
              <a:off x="2013825" y="2997824"/>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4" name="直線矢印コネクタ 23"/>
            <p:cNvCxnSpPr/>
            <p:nvPr/>
          </p:nvCxnSpPr>
          <p:spPr>
            <a:xfrm rot="16200000">
              <a:off x="1719846" y="3108051"/>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rot="16200000">
              <a:off x="2949929"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2013825" y="2133728"/>
              <a:ext cx="648072"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3200" dirty="0" smtClean="0"/>
                <a:t>S</a:t>
              </a:r>
              <a:endParaRPr kumimoji="1" lang="ja-JP" altLang="en-US" sz="3200" dirty="0"/>
            </a:p>
          </p:txBody>
        </p:sp>
        <p:cxnSp>
          <p:nvCxnSpPr>
            <p:cNvPr id="28" name="直線矢印コネクタ 27"/>
            <p:cNvCxnSpPr/>
            <p:nvPr/>
          </p:nvCxnSpPr>
          <p:spPr>
            <a:xfrm rot="16200000">
              <a:off x="1719846" y="2243955"/>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rot="16200000">
              <a:off x="2949929"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0" name="正方形/長方形 29"/>
            <p:cNvSpPr/>
            <p:nvPr/>
          </p:nvSpPr>
          <p:spPr>
            <a:xfrm rot="16200000">
              <a:off x="1948396" y="3429872"/>
              <a:ext cx="3240360" cy="648072"/>
            </a:xfrm>
            <a:prstGeom prst="rect">
              <a:avLst/>
            </a:prstGeom>
            <a:solidFill>
              <a:srgbClr val="FFFFFF">
                <a:alpha val="50196"/>
              </a:srgbClr>
            </a:solid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3200" dirty="0" smtClean="0"/>
                <a:t>L</a:t>
              </a:r>
              <a:endParaRPr kumimoji="1" lang="ja-JP" altLang="en-US" sz="3200" dirty="0"/>
            </a:p>
          </p:txBody>
        </p:sp>
        <p:cxnSp>
          <p:nvCxnSpPr>
            <p:cNvPr id="31" name="直線矢印コネクタ 30"/>
            <p:cNvCxnSpPr/>
            <p:nvPr/>
          </p:nvCxnSpPr>
          <p:spPr>
            <a:xfrm rot="16200000">
              <a:off x="4227600" y="484498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2" name="直線矢印コネクタ 31"/>
            <p:cNvCxnSpPr/>
            <p:nvPr/>
          </p:nvCxnSpPr>
          <p:spPr>
            <a:xfrm rot="16200000">
              <a:off x="4221021" y="398088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p:nvPr/>
          </p:nvCxnSpPr>
          <p:spPr>
            <a:xfrm rot="16200000">
              <a:off x="4221021" y="311678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4" name="直線矢印コネクタ 33"/>
            <p:cNvCxnSpPr/>
            <p:nvPr/>
          </p:nvCxnSpPr>
          <p:spPr>
            <a:xfrm rot="16200000">
              <a:off x="4221021" y="225269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円/楕円 35"/>
            <p:cNvSpPr/>
            <p:nvPr/>
          </p:nvSpPr>
          <p:spPr>
            <a:xfrm>
              <a:off x="970895" y="48293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7" name="直線コネクタ 36"/>
            <p:cNvCxnSpPr>
              <a:stCxn id="36" idx="2"/>
              <a:endCxn id="36" idx="6"/>
            </p:cNvCxnSpPr>
            <p:nvPr/>
          </p:nvCxnSpPr>
          <p:spPr>
            <a:xfrm>
              <a:off x="970895" y="50629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36" idx="0"/>
              <a:endCxn id="36" idx="4"/>
            </p:cNvCxnSpPr>
            <p:nvPr/>
          </p:nvCxnSpPr>
          <p:spPr>
            <a:xfrm>
              <a:off x="1204486" y="48293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980977" y="3964539"/>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0" name="直線コネクタ 39"/>
            <p:cNvCxnSpPr>
              <a:stCxn id="39" idx="2"/>
              <a:endCxn id="39" idx="6"/>
            </p:cNvCxnSpPr>
            <p:nvPr/>
          </p:nvCxnSpPr>
          <p:spPr>
            <a:xfrm>
              <a:off x="980977" y="4198130"/>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9" idx="0"/>
              <a:endCxn id="39" idx="4"/>
            </p:cNvCxnSpPr>
            <p:nvPr/>
          </p:nvCxnSpPr>
          <p:spPr>
            <a:xfrm>
              <a:off x="1214568" y="3964539"/>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円/楕円 41"/>
            <p:cNvSpPr/>
            <p:nvPr/>
          </p:nvSpPr>
          <p:spPr>
            <a:xfrm>
              <a:off x="980977" y="3101147"/>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3" name="直線コネクタ 42"/>
            <p:cNvCxnSpPr>
              <a:stCxn id="42" idx="2"/>
              <a:endCxn id="42" idx="6"/>
            </p:cNvCxnSpPr>
            <p:nvPr/>
          </p:nvCxnSpPr>
          <p:spPr>
            <a:xfrm>
              <a:off x="980977" y="3334738"/>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0"/>
              <a:endCxn id="42" idx="4"/>
            </p:cNvCxnSpPr>
            <p:nvPr/>
          </p:nvCxnSpPr>
          <p:spPr>
            <a:xfrm>
              <a:off x="1214568" y="3101147"/>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円/楕円 44"/>
            <p:cNvSpPr/>
            <p:nvPr/>
          </p:nvSpPr>
          <p:spPr>
            <a:xfrm>
              <a:off x="980977" y="2224525"/>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6" name="直線コネクタ 45"/>
            <p:cNvCxnSpPr>
              <a:stCxn id="45" idx="2"/>
              <a:endCxn id="45" idx="6"/>
            </p:cNvCxnSpPr>
            <p:nvPr/>
          </p:nvCxnSpPr>
          <p:spPr>
            <a:xfrm>
              <a:off x="980977" y="2458116"/>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5" idx="0"/>
              <a:endCxn id="45" idx="4"/>
            </p:cNvCxnSpPr>
            <p:nvPr/>
          </p:nvCxnSpPr>
          <p:spPr>
            <a:xfrm>
              <a:off x="1214568" y="2224525"/>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a:off x="690147" y="4829340"/>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9" name="直線矢印コネクタ 48"/>
            <p:cNvCxnSpPr/>
            <p:nvPr/>
          </p:nvCxnSpPr>
          <p:spPr>
            <a:xfrm rot="16200000">
              <a:off x="683568" y="3965244"/>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0" name="直線矢印コネクタ 49"/>
            <p:cNvCxnSpPr/>
            <p:nvPr/>
          </p:nvCxnSpPr>
          <p:spPr>
            <a:xfrm rot="16200000">
              <a:off x="683568" y="3101148"/>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1" name="直線矢印コネクタ 50"/>
            <p:cNvCxnSpPr/>
            <p:nvPr/>
          </p:nvCxnSpPr>
          <p:spPr>
            <a:xfrm rot="16200000">
              <a:off x="683568" y="2237052"/>
              <a:ext cx="0" cy="43204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mc:Choice xmlns:a14="http://schemas.microsoft.com/office/drawing/2010/main" Requires="a14">
          <p:sp>
            <p:nvSpPr>
              <p:cNvPr id="53" name="コンテンツ プレースホルダー 2"/>
              <p:cNvSpPr txBox="1">
                <a:spLocks/>
              </p:cNvSpPr>
              <p:nvPr/>
            </p:nvSpPr>
            <p:spPr>
              <a:xfrm>
                <a:off x="472478" y="4077072"/>
                <a:ext cx="8224666" cy="22322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dirty="0" smtClean="0"/>
                  <a:t>If the linear function is </a:t>
                </a:r>
                <a:r>
                  <a:rPr lang="en-US" altLang="ja-JP" b="1" dirty="0">
                    <a:solidFill>
                      <a:srgbClr val="FF0000"/>
                    </a:solidFill>
                  </a:rPr>
                  <a:t>binary orthogonal</a:t>
                </a:r>
                <a:r>
                  <a:rPr lang="en-US" altLang="ja-JP" dirty="0"/>
                  <a:t> and there is a </a:t>
                </a:r>
                <a:r>
                  <a:rPr lang="en-US" altLang="ja-JP" b="1" dirty="0">
                    <a:solidFill>
                      <a:srgbClr val="FF0000"/>
                    </a:solidFill>
                  </a:rPr>
                  <a:t>quadratic invariant</a:t>
                </a:r>
                <a:r>
                  <a:rPr lang="en-US" altLang="ja-JP" dirty="0"/>
                  <a:t> for the S-box,</a:t>
                </a:r>
                <a:r>
                  <a:rPr lang="en-US" altLang="ja-JP" dirty="0" smtClean="0"/>
                  <a:t> </a:t>
                </a:r>
                <a14:m>
                  <m:oMath xmlns:m="http://schemas.openxmlformats.org/officeDocument/2006/math">
                    <m:sSubSup>
                      <m:sSubSupPr>
                        <m:ctrlPr>
                          <a:rPr lang="en-US" altLang="ja-JP" i="1" dirty="0">
                            <a:latin typeface="Cambria Math"/>
                          </a:rPr>
                        </m:ctrlPr>
                      </m:sSubSupPr>
                      <m:e>
                        <m:r>
                          <a:rPr lang="en-US" altLang="ja-JP" i="1" dirty="0">
                            <a:latin typeface="Cambria Math"/>
                          </a:rPr>
                          <m:t>⊕</m:t>
                        </m:r>
                      </m:e>
                      <m:sub>
                        <m:r>
                          <a:rPr lang="en-US" altLang="ja-JP" i="1" dirty="0">
                            <a:latin typeface="Cambria Math"/>
                          </a:rPr>
                          <m:t>𝑖</m:t>
                        </m:r>
                        <m:r>
                          <a:rPr lang="en-US" altLang="ja-JP" i="1" dirty="0">
                            <a:latin typeface="Cambria Math"/>
                          </a:rPr>
                          <m:t>=1</m:t>
                        </m:r>
                      </m:sub>
                      <m:sup>
                        <m:r>
                          <a:rPr lang="en-US" altLang="ja-JP" i="1" dirty="0">
                            <a:latin typeface="Cambria Math"/>
                          </a:rPr>
                          <m:t>𝑛</m:t>
                        </m:r>
                      </m:sup>
                    </m:sSubSup>
                    <m:sSub>
                      <m:sSubPr>
                        <m:ctrlPr>
                          <a:rPr lang="en-US" altLang="ja-JP" b="0" i="1" dirty="0" smtClean="0">
                            <a:latin typeface="Cambria Math"/>
                          </a:rPr>
                        </m:ctrlPr>
                      </m:sSubPr>
                      <m:e>
                        <m:r>
                          <a:rPr lang="en-US" altLang="ja-JP" b="0" i="1" dirty="0" smtClean="0">
                            <a:latin typeface="Cambria Math"/>
                          </a:rPr>
                          <m:t>𝑔</m:t>
                        </m:r>
                      </m:e>
                      <m:sub>
                        <m:r>
                          <a:rPr lang="en-US" altLang="ja-JP" b="0" i="1" dirty="0" smtClean="0">
                            <a:latin typeface="Cambria Math"/>
                          </a:rPr>
                          <m:t>𝑖</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𝑥</m:t>
                        </m:r>
                      </m:e>
                      <m:sub>
                        <m:r>
                          <a:rPr lang="en-US" altLang="ja-JP" i="1" dirty="0">
                            <a:latin typeface="Cambria Math"/>
                          </a:rPr>
                          <m:t>𝑖</m:t>
                        </m:r>
                      </m:sub>
                    </m:sSub>
                    <m:r>
                      <a:rPr lang="en-US" altLang="ja-JP" i="1" dirty="0">
                        <a:latin typeface="Cambria Math"/>
                      </a:rPr>
                      <m:t>)</m:t>
                    </m:r>
                  </m:oMath>
                </a14:m>
                <a:r>
                  <a:rPr lang="en-US" altLang="ja-JP" dirty="0" smtClean="0"/>
                  <a:t> </a:t>
                </a:r>
                <a:r>
                  <a:rPr lang="en-US" altLang="ja-JP" dirty="0"/>
                  <a:t>is </a:t>
                </a:r>
                <a:r>
                  <a:rPr lang="en-US" altLang="ja-JP" dirty="0" smtClean="0"/>
                  <a:t>nonlinear </a:t>
                </a:r>
                <a:r>
                  <a:rPr lang="en-US" altLang="ja-JP" dirty="0"/>
                  <a:t>invariant for the linear layer.</a:t>
                </a:r>
              </a:p>
            </p:txBody>
          </p:sp>
        </mc:Choice>
        <mc:Fallback>
          <p:sp>
            <p:nvSpPr>
              <p:cNvPr id="53" name="コンテンツ プレースホルダー 2"/>
              <p:cNvSpPr txBox="1">
                <a:spLocks noRot="1" noChangeAspect="1" noMove="1" noResize="1" noEditPoints="1" noAdjustHandles="1" noChangeArrowheads="1" noChangeShapeType="1" noTextEdit="1"/>
              </p:cNvSpPr>
              <p:nvPr/>
            </p:nvSpPr>
            <p:spPr>
              <a:xfrm>
                <a:off x="472478" y="4077072"/>
                <a:ext cx="8224666" cy="2232248"/>
              </a:xfrm>
              <a:prstGeom prst="rect">
                <a:avLst/>
              </a:prstGeom>
              <a:blipFill rotWithShape="1">
                <a:blip r:embed="rId2"/>
                <a:stretch>
                  <a:fillRect l="-1705" t="-3552" r="-1334" b="-82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4" name="テキスト ボックス 53"/>
              <p:cNvSpPr txBox="1"/>
              <p:nvPr/>
            </p:nvSpPr>
            <p:spPr>
              <a:xfrm>
                <a:off x="149529" y="1288010"/>
                <a:ext cx="612540" cy="523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i="1" dirty="0" smtClean="0">
                              <a:latin typeface="Cambria Math"/>
                            </a:rPr>
                            <m:t>1</m:t>
                          </m:r>
                        </m:sub>
                      </m:sSub>
                    </m:oMath>
                  </m:oMathPara>
                </a14:m>
                <a:endParaRPr kumimoji="1" lang="ja-JP" altLang="en-US" sz="2800" dirty="0"/>
              </a:p>
            </p:txBody>
          </p:sp>
        </mc:Choice>
        <mc:Fallback xmlns="">
          <p:sp>
            <p:nvSpPr>
              <p:cNvPr id="54" name="テキスト ボックス 53"/>
              <p:cNvSpPr txBox="1">
                <a:spLocks noRot="1" noChangeAspect="1" noMove="1" noResize="1" noEditPoints="1" noAdjustHandles="1" noChangeArrowheads="1" noChangeShapeType="1" noTextEdit="1"/>
              </p:cNvSpPr>
              <p:nvPr/>
            </p:nvSpPr>
            <p:spPr>
              <a:xfrm>
                <a:off x="149529" y="1288010"/>
                <a:ext cx="612540" cy="523221"/>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5" name="テキスト ボックス 54"/>
              <p:cNvSpPr txBox="1"/>
              <p:nvPr/>
            </p:nvSpPr>
            <p:spPr>
              <a:xfrm>
                <a:off x="149529" y="1950425"/>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2</m:t>
                          </m:r>
                        </m:sub>
                      </m:sSub>
                    </m:oMath>
                  </m:oMathPara>
                </a14:m>
                <a:endParaRPr kumimoji="1" lang="ja-JP" altLang="en-US" sz="2800" dirty="0"/>
              </a:p>
            </p:txBody>
          </p:sp>
        </mc:Choice>
        <mc:Fallback xmlns="">
          <p:sp>
            <p:nvSpPr>
              <p:cNvPr id="55" name="テキスト ボックス 54"/>
              <p:cNvSpPr txBox="1">
                <a:spLocks noRot="1" noChangeAspect="1" noMove="1" noResize="1" noEditPoints="1" noAdjustHandles="1" noChangeArrowheads="1" noChangeShapeType="1" noTextEdit="1"/>
              </p:cNvSpPr>
              <p:nvPr/>
            </p:nvSpPr>
            <p:spPr>
              <a:xfrm>
                <a:off x="149529" y="1950425"/>
                <a:ext cx="620811" cy="523220"/>
              </a:xfrm>
              <a:prstGeom prst="rect">
                <a:avLst/>
              </a:prstGeom>
              <a:blipFill rotWithShape="1">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6" name="テキスト ボックス 55"/>
              <p:cNvSpPr txBox="1"/>
              <p:nvPr/>
            </p:nvSpPr>
            <p:spPr>
              <a:xfrm>
                <a:off x="149529" y="2608122"/>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3</m:t>
                          </m:r>
                        </m:sub>
                      </m:sSub>
                    </m:oMath>
                  </m:oMathPara>
                </a14:m>
                <a:endParaRPr kumimoji="1" lang="ja-JP" altLang="en-US" sz="2800" dirty="0"/>
              </a:p>
            </p:txBody>
          </p:sp>
        </mc:Choice>
        <mc:Fallback xmlns="">
          <p:sp>
            <p:nvSpPr>
              <p:cNvPr id="56" name="テキスト ボックス 55"/>
              <p:cNvSpPr txBox="1">
                <a:spLocks noRot="1" noChangeAspect="1" noMove="1" noResize="1" noEditPoints="1" noAdjustHandles="1" noChangeArrowheads="1" noChangeShapeType="1" noTextEdit="1"/>
              </p:cNvSpPr>
              <p:nvPr/>
            </p:nvSpPr>
            <p:spPr>
              <a:xfrm>
                <a:off x="149529" y="2608122"/>
                <a:ext cx="620811" cy="523220"/>
              </a:xfrm>
              <a:prstGeom prst="rect">
                <a:avLst/>
              </a:prstGeom>
              <a:blipFill rotWithShape="1">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8" name="テキスト ボックス 57"/>
              <p:cNvSpPr txBox="1"/>
              <p:nvPr/>
            </p:nvSpPr>
            <p:spPr>
              <a:xfrm>
                <a:off x="149529" y="3246569"/>
                <a:ext cx="62081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𝑥</m:t>
                          </m:r>
                        </m:e>
                        <m:sub>
                          <m:r>
                            <a:rPr kumimoji="1" lang="en-US" altLang="ja-JP" sz="2800" b="0" i="1" dirty="0" smtClean="0">
                              <a:latin typeface="Cambria Math"/>
                            </a:rPr>
                            <m:t>4</m:t>
                          </m:r>
                        </m:sub>
                      </m:sSub>
                    </m:oMath>
                  </m:oMathPara>
                </a14:m>
                <a:endParaRPr kumimoji="1" lang="ja-JP" altLang="en-US" sz="2800" dirty="0"/>
              </a:p>
            </p:txBody>
          </p:sp>
        </mc:Choice>
        <mc:Fallback xmlns="">
          <p:sp>
            <p:nvSpPr>
              <p:cNvPr id="58" name="テキスト ボックス 57"/>
              <p:cNvSpPr txBox="1">
                <a:spLocks noRot="1" noChangeAspect="1" noMove="1" noResize="1" noEditPoints="1" noAdjustHandles="1" noChangeArrowheads="1" noChangeShapeType="1" noTextEdit="1"/>
              </p:cNvSpPr>
              <p:nvPr/>
            </p:nvSpPr>
            <p:spPr>
              <a:xfrm>
                <a:off x="149529" y="3246569"/>
                <a:ext cx="620811" cy="523220"/>
              </a:xfrm>
              <a:prstGeom prst="rect">
                <a:avLst/>
              </a:prstGeom>
              <a:blipFill rotWithShape="1">
                <a:blip r:embed="rId8"/>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2" name="テキスト ボックス 61"/>
              <p:cNvSpPr txBox="1"/>
              <p:nvPr/>
            </p:nvSpPr>
            <p:spPr>
              <a:xfrm>
                <a:off x="4142073" y="2276872"/>
                <a:ext cx="4462375" cy="71000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000" b="0" i="1" dirty="0" smtClean="0">
                          <a:latin typeface="Cambria Math"/>
                        </a:rPr>
                        <m:t>𝑔</m:t>
                      </m:r>
                      <m:d>
                        <m:dPr>
                          <m:ctrlPr>
                            <a:rPr lang="en-US" altLang="ja-JP" sz="4000" b="0" i="1" dirty="0" smtClean="0">
                              <a:latin typeface="Cambria Math"/>
                            </a:rPr>
                          </m:ctrlPr>
                        </m:dPr>
                        <m:e>
                          <m:r>
                            <a:rPr lang="en-US" altLang="ja-JP" sz="4000" b="0" i="1" dirty="0" smtClean="0">
                              <a:latin typeface="Cambria Math"/>
                            </a:rPr>
                            <m:t>𝑥</m:t>
                          </m:r>
                        </m:e>
                      </m:d>
                      <m:r>
                        <a:rPr lang="en-US" altLang="ja-JP" sz="4000" b="0" i="1" dirty="0" smtClean="0">
                          <a:latin typeface="Cambria Math"/>
                        </a:rPr>
                        <m:t>=</m:t>
                      </m:r>
                      <m:sSubSup>
                        <m:sSubSupPr>
                          <m:ctrlPr>
                            <a:rPr lang="en-US" altLang="ja-JP" sz="4000" b="0" i="1" dirty="0" smtClean="0">
                              <a:latin typeface="Cambria Math"/>
                            </a:rPr>
                          </m:ctrlPr>
                        </m:sSubSupPr>
                        <m:e>
                          <m:r>
                            <a:rPr lang="en-US" altLang="ja-JP" sz="4000" b="0" i="1" dirty="0" smtClean="0">
                              <a:latin typeface="Cambria Math"/>
                            </a:rPr>
                            <m:t>⊕</m:t>
                          </m:r>
                        </m:e>
                        <m:sub>
                          <m:r>
                            <a:rPr lang="en-US" altLang="ja-JP" sz="4000" b="0" i="1" dirty="0" smtClean="0">
                              <a:latin typeface="Cambria Math"/>
                            </a:rPr>
                            <m:t>𝑖</m:t>
                          </m:r>
                          <m:r>
                            <a:rPr lang="en-US" altLang="ja-JP" sz="4000" b="0" i="1" dirty="0" smtClean="0">
                              <a:latin typeface="Cambria Math"/>
                            </a:rPr>
                            <m:t>=1</m:t>
                          </m:r>
                        </m:sub>
                        <m:sup>
                          <m:r>
                            <a:rPr lang="en-US" altLang="ja-JP" sz="4000" b="0" i="1" dirty="0" smtClean="0">
                              <a:latin typeface="Cambria Math"/>
                            </a:rPr>
                            <m:t>𝑛</m:t>
                          </m:r>
                        </m:sup>
                      </m:sSubSup>
                      <m:sSub>
                        <m:sSubPr>
                          <m:ctrlPr>
                            <a:rPr lang="en-US" altLang="ja-JP" sz="4000" b="0" i="1" dirty="0" smtClean="0">
                              <a:latin typeface="Cambria Math"/>
                            </a:rPr>
                          </m:ctrlPr>
                        </m:sSubPr>
                        <m:e>
                          <m:r>
                            <a:rPr lang="en-US" altLang="ja-JP" sz="4000" b="0" i="1" dirty="0" smtClean="0">
                              <a:latin typeface="Cambria Math"/>
                            </a:rPr>
                            <m:t>𝑔</m:t>
                          </m:r>
                        </m:e>
                        <m:sub>
                          <m:r>
                            <a:rPr lang="en-US" altLang="ja-JP" sz="4000" b="0" i="1" dirty="0" smtClean="0">
                              <a:latin typeface="Cambria Math"/>
                            </a:rPr>
                            <m:t>𝑖</m:t>
                          </m:r>
                        </m:sub>
                      </m:sSub>
                      <m:r>
                        <a:rPr lang="en-US" altLang="ja-JP" sz="4000" b="0" i="1" dirty="0" smtClean="0">
                          <a:latin typeface="Cambria Math"/>
                        </a:rPr>
                        <m:t>(</m:t>
                      </m:r>
                      <m:sSub>
                        <m:sSubPr>
                          <m:ctrlPr>
                            <a:rPr lang="en-US" altLang="ja-JP" sz="4000" b="0" i="1" dirty="0" smtClean="0">
                              <a:latin typeface="Cambria Math"/>
                            </a:rPr>
                          </m:ctrlPr>
                        </m:sSubPr>
                        <m:e>
                          <m:r>
                            <a:rPr lang="en-US" altLang="ja-JP" sz="4000" b="0" i="1" dirty="0" smtClean="0">
                              <a:latin typeface="Cambria Math"/>
                            </a:rPr>
                            <m:t>𝑥</m:t>
                          </m:r>
                        </m:e>
                        <m:sub>
                          <m:r>
                            <a:rPr lang="en-US" altLang="ja-JP" sz="4000" b="0" i="1" dirty="0" smtClean="0">
                              <a:latin typeface="Cambria Math"/>
                            </a:rPr>
                            <m:t>𝑖</m:t>
                          </m:r>
                        </m:sub>
                      </m:sSub>
                      <m:r>
                        <a:rPr lang="en-US" altLang="ja-JP" sz="4000" b="0" i="1" dirty="0" smtClean="0">
                          <a:latin typeface="Cambria Math"/>
                        </a:rPr>
                        <m:t>)</m:t>
                      </m:r>
                    </m:oMath>
                  </m:oMathPara>
                </a14:m>
                <a:endParaRPr lang="en-US" altLang="ja-JP" sz="4000" dirty="0"/>
              </a:p>
            </p:txBody>
          </p:sp>
        </mc:Choice>
        <mc:Fallback>
          <p:sp>
            <p:nvSpPr>
              <p:cNvPr id="62" name="テキスト ボックス 61"/>
              <p:cNvSpPr txBox="1">
                <a:spLocks noRot="1" noChangeAspect="1" noMove="1" noResize="1" noEditPoints="1" noAdjustHandles="1" noChangeArrowheads="1" noChangeShapeType="1" noTextEdit="1"/>
              </p:cNvSpPr>
              <p:nvPr/>
            </p:nvSpPr>
            <p:spPr>
              <a:xfrm>
                <a:off x="4142073" y="2276872"/>
                <a:ext cx="4462375" cy="710003"/>
              </a:xfrm>
              <a:prstGeom prst="rect">
                <a:avLst/>
              </a:prstGeom>
              <a:blipFill rotWithShape="1">
                <a:blip r:embed="rId9"/>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63" name="テキスト ボックス 62"/>
              <p:cNvSpPr txBox="1"/>
              <p:nvPr/>
            </p:nvSpPr>
            <p:spPr>
              <a:xfrm>
                <a:off x="3983410" y="1268760"/>
                <a:ext cx="4462183"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3200" b="0" i="1" dirty="0" smtClean="0">
                          <a:latin typeface="Cambria Math"/>
                        </a:rPr>
                        <m:t>𝑔</m:t>
                      </m:r>
                      <m:d>
                        <m:dPr>
                          <m:ctrlPr>
                            <a:rPr lang="en-US" altLang="ja-JP" sz="3200" b="0" i="1" dirty="0" smtClean="0">
                              <a:latin typeface="Cambria Math"/>
                            </a:rPr>
                          </m:ctrlPr>
                        </m:dPr>
                        <m:e>
                          <m:r>
                            <a:rPr lang="en-US" altLang="ja-JP" sz="3200" b="0" i="1" dirty="0" smtClean="0">
                              <a:latin typeface="Cambria Math"/>
                            </a:rPr>
                            <m:t>𝑥</m:t>
                          </m:r>
                        </m:e>
                      </m:d>
                      <m:r>
                        <a:rPr lang="en-US" altLang="ja-JP" sz="3200" b="0" i="1" dirty="0" smtClean="0">
                          <a:latin typeface="Cambria Math"/>
                        </a:rPr>
                        <m:t>⊕</m:t>
                      </m:r>
                      <m:r>
                        <a:rPr lang="en-US" altLang="ja-JP" sz="3200" b="0" i="1" dirty="0" smtClean="0">
                          <a:latin typeface="Cambria Math"/>
                        </a:rPr>
                        <m:t>𝑔</m:t>
                      </m:r>
                      <m:d>
                        <m:dPr>
                          <m:ctrlPr>
                            <a:rPr lang="en-US" altLang="ja-JP" sz="3200" b="0" i="1" dirty="0" smtClean="0">
                              <a:latin typeface="Cambria Math"/>
                            </a:rPr>
                          </m:ctrlPr>
                        </m:dPr>
                        <m:e>
                          <m:r>
                            <a:rPr lang="en-US" altLang="ja-JP" sz="3200" b="0" i="1" dirty="0" smtClean="0">
                              <a:latin typeface="Cambria Math"/>
                            </a:rPr>
                            <m:t>𝐿</m:t>
                          </m:r>
                          <m:d>
                            <m:dPr>
                              <m:ctrlPr>
                                <a:rPr lang="en-US" altLang="ja-JP" sz="3200" b="0" i="1" dirty="0" smtClean="0">
                                  <a:latin typeface="Cambria Math"/>
                                </a:rPr>
                              </m:ctrlPr>
                            </m:dPr>
                            <m:e>
                              <m:r>
                                <a:rPr lang="en-US" altLang="ja-JP" sz="3200" b="0" i="1" dirty="0" smtClean="0">
                                  <a:latin typeface="Cambria Math"/>
                                </a:rPr>
                                <m:t>𝑥</m:t>
                              </m:r>
                            </m:e>
                          </m:d>
                        </m:e>
                      </m:d>
                      <m:r>
                        <a:rPr lang="en-US" altLang="ja-JP" sz="3200" b="0" i="1" dirty="0" smtClean="0">
                          <a:latin typeface="Cambria Math"/>
                        </a:rPr>
                        <m:t>=</m:t>
                      </m:r>
                      <m:r>
                        <m:rPr>
                          <m:sty m:val="p"/>
                        </m:rPr>
                        <a:rPr lang="en-US" altLang="ja-JP" sz="3200" b="0" i="0" dirty="0" smtClean="0">
                          <a:latin typeface="Cambria Math"/>
                        </a:rPr>
                        <m:t>cons</m:t>
                      </m:r>
                    </m:oMath>
                  </m:oMathPara>
                </a14:m>
                <a:endParaRPr lang="en-US" altLang="ja-JP" sz="3200" dirty="0"/>
              </a:p>
            </p:txBody>
          </p:sp>
        </mc:Choice>
        <mc:Fallback>
          <p:sp>
            <p:nvSpPr>
              <p:cNvPr id="63" name="テキスト ボックス 62"/>
              <p:cNvSpPr txBox="1">
                <a:spLocks noRot="1" noChangeAspect="1" noMove="1" noResize="1" noEditPoints="1" noAdjustHandles="1" noChangeArrowheads="1" noChangeShapeType="1" noTextEdit="1"/>
              </p:cNvSpPr>
              <p:nvPr/>
            </p:nvSpPr>
            <p:spPr>
              <a:xfrm>
                <a:off x="3983410" y="1268760"/>
                <a:ext cx="4462183" cy="648191"/>
              </a:xfrm>
              <a:prstGeom prst="rect">
                <a:avLst/>
              </a:prstGeom>
              <a:blipFill rotWithShape="1">
                <a:blip r:embed="rId10"/>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822598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Why binary orthogonal is weak?</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rmAutofit/>
              </a:bodyPr>
              <a:lstStyle/>
              <a:p>
                <a:pPr marL="0" indent="0">
                  <a:buNone/>
                </a:pPr>
                <a:r>
                  <a:rPr lang="en-US" altLang="ja-JP" dirty="0"/>
                  <a:t>When </a:t>
                </a:r>
                <a14:m>
                  <m:oMath xmlns:m="http://schemas.openxmlformats.org/officeDocument/2006/math">
                    <m:r>
                      <a:rPr lang="en-US" altLang="ja-JP" i="1" dirty="0" smtClean="0">
                        <a:latin typeface="Cambria Math"/>
                      </a:rPr>
                      <m:t>𝑔</m:t>
                    </m:r>
                  </m:oMath>
                </a14:m>
                <a:r>
                  <a:rPr lang="en-US" altLang="ja-JP" dirty="0" smtClean="0"/>
                  <a:t> is quadratic and </a:t>
                </a:r>
                <a14:m>
                  <m:oMath xmlns:m="http://schemas.openxmlformats.org/officeDocument/2006/math">
                    <m:r>
                      <a:rPr lang="en-US" altLang="ja-JP" i="1" dirty="0">
                        <a:latin typeface="Cambria Math"/>
                      </a:rPr>
                      <m:t>𝑀</m:t>
                    </m:r>
                  </m:oMath>
                </a14:m>
                <a:r>
                  <a:rPr lang="en-US" altLang="ja-JP" dirty="0"/>
                  <a:t> </a:t>
                </a:r>
                <a:r>
                  <a:rPr lang="en-US" altLang="ja-JP" dirty="0" smtClean="0"/>
                  <a:t>is binary orthogonal, we </a:t>
                </a:r>
                <a:r>
                  <a:rPr lang="en-US" altLang="ja-JP" dirty="0" smtClean="0"/>
                  <a:t>can exploit the </a:t>
                </a:r>
                <a:r>
                  <a:rPr lang="en-US" altLang="ja-JP" dirty="0" smtClean="0"/>
                  <a:t>invariance </a:t>
                </a:r>
                <a:r>
                  <a:rPr lang="en-US" altLang="ja-JP" dirty="0"/>
                  <a:t>of Inner </a:t>
                </a:r>
                <a:r>
                  <a:rPr lang="en-US" altLang="ja-JP" dirty="0" smtClean="0"/>
                  <a:t>product.</a:t>
                </a:r>
                <a:endParaRPr lang="en-US" altLang="ja-JP" dirty="0"/>
              </a:p>
              <a:p>
                <a:pPr marL="0" indent="0">
                  <a:buNone/>
                </a:pPr>
                <a14:m>
                  <m:oMathPara xmlns:m="http://schemas.openxmlformats.org/officeDocument/2006/math">
                    <m:oMathParaPr>
                      <m:jc m:val="centerGroup"/>
                    </m:oMathParaPr>
                    <m:oMath xmlns:m="http://schemas.openxmlformats.org/officeDocument/2006/math">
                      <m:r>
                        <a:rPr lang="en-US" altLang="ja-JP" i="1">
                          <a:latin typeface="Cambria Math"/>
                        </a:rPr>
                        <m:t>𝑔</m:t>
                      </m:r>
                      <m:d>
                        <m:dPr>
                          <m:ctrlPr>
                            <a:rPr lang="en-US" altLang="ja-JP" i="1">
                              <a:latin typeface="Cambria Math"/>
                            </a:rPr>
                          </m:ctrlPr>
                        </m:dPr>
                        <m:e>
                          <m:r>
                            <a:rPr lang="en-US" altLang="ja-JP" i="1">
                              <a:latin typeface="Cambria Math"/>
                            </a:rPr>
                            <m:t>𝐿</m:t>
                          </m:r>
                          <m:r>
                            <a:rPr lang="en-US" altLang="ja-JP" i="1">
                              <a:latin typeface="Cambria Math"/>
                            </a:rPr>
                            <m:t>(</m:t>
                          </m:r>
                          <m:r>
                            <a:rPr lang="en-US" altLang="ja-JP" i="1">
                              <a:latin typeface="Cambria Math"/>
                            </a:rPr>
                            <m:t>𝑥</m:t>
                          </m:r>
                          <m:r>
                            <a:rPr lang="en-US" altLang="ja-JP" i="1">
                              <a:latin typeface="Cambria Math"/>
                            </a:rPr>
                            <m:t>)</m:t>
                          </m:r>
                        </m:e>
                      </m:d>
                      <m:r>
                        <a:rPr lang="en-US" altLang="ja-JP" i="1" dirty="0">
                          <a:latin typeface="Cambria Math"/>
                        </a:rPr>
                        <m:t>=</m:t>
                      </m:r>
                      <m:sSubSup>
                        <m:sSubSupPr>
                          <m:ctrlPr>
                            <a:rPr lang="en-US" altLang="ja-JP" i="1" dirty="0">
                              <a:latin typeface="Cambria Math"/>
                            </a:rPr>
                          </m:ctrlPr>
                        </m:sSubSupPr>
                        <m:e>
                          <m:r>
                            <a:rPr lang="en-US" altLang="ja-JP" i="1" dirty="0">
                              <a:latin typeface="Cambria Math"/>
                            </a:rPr>
                            <m:t>⊕</m:t>
                          </m:r>
                        </m:e>
                        <m:sub>
                          <m:r>
                            <a:rPr lang="en-US" altLang="ja-JP" i="1" dirty="0">
                              <a:latin typeface="Cambria Math"/>
                            </a:rPr>
                            <m:t>𝑖</m:t>
                          </m:r>
                          <m:r>
                            <a:rPr lang="en-US" altLang="ja-JP" i="1" dirty="0">
                              <a:latin typeface="Cambria Math"/>
                            </a:rPr>
                            <m:t>=1</m:t>
                          </m:r>
                        </m:sub>
                        <m:sup>
                          <m:r>
                            <a:rPr lang="en-US" altLang="ja-JP" i="1" dirty="0">
                              <a:latin typeface="Cambria Math"/>
                            </a:rPr>
                            <m:t>𝑚</m:t>
                          </m:r>
                        </m:sup>
                      </m:sSubSup>
                      <m:sSubSup>
                        <m:sSubSupPr>
                          <m:ctrlPr>
                            <a:rPr lang="en-US" altLang="ja-JP" i="1" dirty="0">
                              <a:latin typeface="Cambria Math"/>
                            </a:rPr>
                          </m:ctrlPr>
                        </m:sSubSupPr>
                        <m:e>
                          <m:r>
                            <a:rPr lang="en-US" altLang="ja-JP" i="1" dirty="0">
                              <a:latin typeface="Cambria Math"/>
                            </a:rPr>
                            <m:t>⊕</m:t>
                          </m:r>
                        </m:e>
                        <m:sub>
                          <m:r>
                            <a:rPr lang="en-US" altLang="ja-JP" i="1" dirty="0">
                              <a:latin typeface="Cambria Math"/>
                            </a:rPr>
                            <m:t>𝑗</m:t>
                          </m:r>
                          <m:r>
                            <a:rPr lang="en-US" altLang="ja-JP" i="1" dirty="0">
                              <a:latin typeface="Cambria Math"/>
                            </a:rPr>
                            <m:t>=1</m:t>
                          </m:r>
                        </m:sub>
                        <m:sup>
                          <m:r>
                            <a:rPr lang="en-US" altLang="ja-JP" i="1" dirty="0">
                              <a:latin typeface="Cambria Math"/>
                            </a:rPr>
                            <m:t>𝑚</m:t>
                          </m:r>
                        </m:sup>
                      </m:sSubSup>
                      <m:sSub>
                        <m:sSubPr>
                          <m:ctrlPr>
                            <a:rPr lang="en-US" altLang="ja-JP" i="1" dirty="0">
                              <a:latin typeface="Cambria Math"/>
                            </a:rPr>
                          </m:ctrlPr>
                        </m:sSubPr>
                        <m:e>
                          <m:r>
                            <a:rPr lang="en-US" altLang="ja-JP" i="1" dirty="0">
                              <a:latin typeface="Cambria Math"/>
                            </a:rPr>
                            <m:t>𝛾</m:t>
                          </m:r>
                        </m:e>
                        <m:sub>
                          <m:r>
                            <a:rPr lang="en-US" altLang="ja-JP" i="1" dirty="0">
                              <a:latin typeface="Cambria Math"/>
                            </a:rPr>
                            <m:t>𝑖</m:t>
                          </m:r>
                          <m:r>
                            <a:rPr lang="en-US" altLang="ja-JP" i="1" dirty="0">
                              <a:latin typeface="Cambria Math"/>
                            </a:rPr>
                            <m:t>,</m:t>
                          </m:r>
                          <m:r>
                            <a:rPr lang="en-US" altLang="ja-JP" i="1" dirty="0">
                              <a:latin typeface="Cambria Math"/>
                            </a:rPr>
                            <m:t>𝑗</m:t>
                          </m:r>
                        </m:sub>
                      </m:sSub>
                      <m:d>
                        <m:dPr>
                          <m:begChr m:val="〈"/>
                          <m:endChr m:val="〉"/>
                          <m:ctrlPr>
                            <a:rPr lang="en-US" altLang="ja-JP" i="1" dirty="0">
                              <a:latin typeface="Cambria Math"/>
                            </a:rPr>
                          </m:ctrlPr>
                        </m:dPr>
                        <m:e>
                          <m:sSub>
                            <m:sSubPr>
                              <m:ctrlPr>
                                <a:rPr lang="en-US" altLang="ja-JP" i="1" dirty="0">
                                  <a:latin typeface="Cambria Math"/>
                                </a:rPr>
                              </m:ctrlPr>
                            </m:sSubPr>
                            <m:e>
                              <m:r>
                                <a:rPr lang="en-US" altLang="ja-JP" i="1" dirty="0">
                                  <a:latin typeface="Cambria Math"/>
                                </a:rPr>
                                <m:t>𝑀</m:t>
                              </m:r>
                              <m:acc>
                                <m:accPr>
                                  <m:chr m:val="̃"/>
                                  <m:ctrlPr>
                                    <a:rPr lang="en-US" altLang="ja-JP" i="1" dirty="0">
                                      <a:latin typeface="Cambria Math"/>
                                    </a:rPr>
                                  </m:ctrlPr>
                                </m:accPr>
                                <m:e>
                                  <m:r>
                                    <a:rPr lang="en-US" altLang="ja-JP" i="1" dirty="0">
                                      <a:latin typeface="Cambria Math"/>
                                    </a:rPr>
                                    <m:t>𝑥</m:t>
                                  </m:r>
                                </m:e>
                              </m:acc>
                            </m:e>
                            <m:sub>
                              <m:r>
                                <a:rPr lang="en-US" altLang="ja-JP" i="1" dirty="0">
                                  <a:latin typeface="Cambria Math"/>
                                </a:rPr>
                                <m:t>𝑖</m:t>
                              </m:r>
                            </m:sub>
                          </m:sSub>
                          <m:r>
                            <a:rPr lang="en-US" altLang="ja-JP" i="1" dirty="0">
                              <a:latin typeface="Cambria Math"/>
                            </a:rPr>
                            <m:t>,</m:t>
                          </m:r>
                          <m:sSub>
                            <m:sSubPr>
                              <m:ctrlPr>
                                <a:rPr lang="en-US" altLang="ja-JP" i="1" dirty="0">
                                  <a:latin typeface="Cambria Math"/>
                                </a:rPr>
                              </m:ctrlPr>
                            </m:sSubPr>
                            <m:e>
                              <m:r>
                                <a:rPr lang="en-US" altLang="ja-JP" i="1" dirty="0">
                                  <a:latin typeface="Cambria Math"/>
                                </a:rPr>
                                <m:t>𝑀</m:t>
                              </m:r>
                              <m:acc>
                                <m:accPr>
                                  <m:chr m:val="̃"/>
                                  <m:ctrlPr>
                                    <a:rPr lang="en-US" altLang="ja-JP" i="1" dirty="0">
                                      <a:latin typeface="Cambria Math"/>
                                    </a:rPr>
                                  </m:ctrlPr>
                                </m:accPr>
                                <m:e>
                                  <m:r>
                                    <a:rPr lang="en-US" altLang="ja-JP" i="1" dirty="0">
                                      <a:latin typeface="Cambria Math"/>
                                    </a:rPr>
                                    <m:t>𝑥</m:t>
                                  </m:r>
                                </m:e>
                              </m:acc>
                            </m:e>
                            <m:sub>
                              <m:r>
                                <a:rPr lang="en-US" altLang="ja-JP" i="1" dirty="0">
                                  <a:latin typeface="Cambria Math"/>
                                </a:rPr>
                                <m:t>𝑗</m:t>
                              </m:r>
                            </m:sub>
                          </m:sSub>
                        </m:e>
                      </m:d>
                    </m:oMath>
                  </m:oMathPara>
                </a14:m>
                <a:endParaRPr lang="en-US" altLang="ja-JP" i="1" dirty="0">
                  <a:latin typeface="Cambria Math"/>
                </a:endParaRPr>
              </a:p>
              <a:p>
                <a:pPr marL="0" indent="0">
                  <a:buNone/>
                </a:pPr>
                <a:r>
                  <a:rPr lang="en-US" altLang="ja-JP" dirty="0"/>
                  <a:t>               </a:t>
                </a:r>
                <a14:m>
                  <m:oMath xmlns:m="http://schemas.openxmlformats.org/officeDocument/2006/math">
                    <m:r>
                      <a:rPr lang="en-US" altLang="ja-JP" i="1" dirty="0">
                        <a:latin typeface="Cambria Math"/>
                      </a:rPr>
                      <m:t>=</m:t>
                    </m:r>
                    <m:sSubSup>
                      <m:sSubSupPr>
                        <m:ctrlPr>
                          <a:rPr lang="en-US" altLang="ja-JP" i="1" dirty="0">
                            <a:latin typeface="Cambria Math"/>
                          </a:rPr>
                        </m:ctrlPr>
                      </m:sSubSupPr>
                      <m:e>
                        <m:r>
                          <a:rPr lang="en-US" altLang="ja-JP" i="1" dirty="0">
                            <a:latin typeface="Cambria Math"/>
                          </a:rPr>
                          <m:t>⊕</m:t>
                        </m:r>
                      </m:e>
                      <m:sub>
                        <m:r>
                          <a:rPr lang="en-US" altLang="ja-JP" i="1" dirty="0">
                            <a:latin typeface="Cambria Math"/>
                          </a:rPr>
                          <m:t>𝑖</m:t>
                        </m:r>
                        <m:r>
                          <a:rPr lang="en-US" altLang="ja-JP" i="1" dirty="0">
                            <a:latin typeface="Cambria Math"/>
                          </a:rPr>
                          <m:t>=1</m:t>
                        </m:r>
                      </m:sub>
                      <m:sup>
                        <m:r>
                          <a:rPr lang="en-US" altLang="ja-JP" i="1" dirty="0">
                            <a:latin typeface="Cambria Math"/>
                          </a:rPr>
                          <m:t>𝑚</m:t>
                        </m:r>
                      </m:sup>
                    </m:sSubSup>
                    <m:sSubSup>
                      <m:sSubSupPr>
                        <m:ctrlPr>
                          <a:rPr lang="en-US" altLang="ja-JP" i="1" dirty="0">
                            <a:latin typeface="Cambria Math"/>
                          </a:rPr>
                        </m:ctrlPr>
                      </m:sSubSupPr>
                      <m:e>
                        <m:r>
                          <a:rPr lang="en-US" altLang="ja-JP" i="1" dirty="0">
                            <a:latin typeface="Cambria Math"/>
                          </a:rPr>
                          <m:t>⊕</m:t>
                        </m:r>
                      </m:e>
                      <m:sub>
                        <m:r>
                          <a:rPr lang="en-US" altLang="ja-JP" i="1" dirty="0">
                            <a:latin typeface="Cambria Math"/>
                          </a:rPr>
                          <m:t>𝑗</m:t>
                        </m:r>
                        <m:r>
                          <a:rPr lang="en-US" altLang="ja-JP" i="1" dirty="0">
                            <a:latin typeface="Cambria Math"/>
                          </a:rPr>
                          <m:t>=1</m:t>
                        </m:r>
                      </m:sub>
                      <m:sup>
                        <m:r>
                          <a:rPr lang="en-US" altLang="ja-JP" i="1" dirty="0">
                            <a:latin typeface="Cambria Math"/>
                          </a:rPr>
                          <m:t>𝑚</m:t>
                        </m:r>
                      </m:sup>
                    </m:sSubSup>
                    <m:sSub>
                      <m:sSubPr>
                        <m:ctrlPr>
                          <a:rPr lang="en-US" altLang="ja-JP" i="1" dirty="0">
                            <a:latin typeface="Cambria Math"/>
                          </a:rPr>
                        </m:ctrlPr>
                      </m:sSubPr>
                      <m:e>
                        <m:r>
                          <a:rPr lang="en-US" altLang="ja-JP" i="1" dirty="0">
                            <a:latin typeface="Cambria Math"/>
                          </a:rPr>
                          <m:t>𝛾</m:t>
                        </m:r>
                      </m:e>
                      <m:sub>
                        <m:r>
                          <a:rPr lang="en-US" altLang="ja-JP" i="1" dirty="0">
                            <a:latin typeface="Cambria Math"/>
                          </a:rPr>
                          <m:t>𝑖</m:t>
                        </m:r>
                        <m:r>
                          <a:rPr lang="en-US" altLang="ja-JP" i="1" dirty="0">
                            <a:latin typeface="Cambria Math"/>
                          </a:rPr>
                          <m:t>,</m:t>
                        </m:r>
                        <m:r>
                          <a:rPr lang="en-US" altLang="ja-JP" i="1" dirty="0">
                            <a:latin typeface="Cambria Math"/>
                          </a:rPr>
                          <m:t>𝑗</m:t>
                        </m:r>
                      </m:sub>
                    </m:sSub>
                    <m:r>
                      <a:rPr lang="en-US" altLang="ja-JP" i="1" dirty="0">
                        <a:latin typeface="Cambria Math"/>
                      </a:rPr>
                      <m:t>〈</m:t>
                    </m:r>
                    <m:sSub>
                      <m:sSubPr>
                        <m:ctrlPr>
                          <a:rPr lang="en-US" altLang="ja-JP" i="1" dirty="0">
                            <a:latin typeface="Cambria Math"/>
                          </a:rPr>
                        </m:ctrlPr>
                      </m:sSubPr>
                      <m:e>
                        <m:acc>
                          <m:accPr>
                            <m:chr m:val="̃"/>
                            <m:ctrlPr>
                              <a:rPr lang="en-US" altLang="ja-JP" i="1" dirty="0">
                                <a:latin typeface="Cambria Math"/>
                              </a:rPr>
                            </m:ctrlPr>
                          </m:accPr>
                          <m:e>
                            <m:r>
                              <a:rPr lang="en-US" altLang="ja-JP" i="1" dirty="0">
                                <a:latin typeface="Cambria Math"/>
                              </a:rPr>
                              <m:t>𝑥</m:t>
                            </m:r>
                          </m:e>
                        </m:acc>
                      </m:e>
                      <m:sub>
                        <m:r>
                          <a:rPr lang="en-US" altLang="ja-JP" i="1" dirty="0">
                            <a:latin typeface="Cambria Math"/>
                          </a:rPr>
                          <m:t>𝑖</m:t>
                        </m:r>
                      </m:sub>
                    </m:sSub>
                    <m:r>
                      <a:rPr lang="en-US" altLang="ja-JP" i="1" dirty="0">
                        <a:latin typeface="Cambria Math"/>
                      </a:rPr>
                      <m:t>,</m:t>
                    </m:r>
                    <m:sSub>
                      <m:sSubPr>
                        <m:ctrlPr>
                          <a:rPr lang="en-US" altLang="ja-JP" i="1" dirty="0">
                            <a:latin typeface="Cambria Math"/>
                          </a:rPr>
                        </m:ctrlPr>
                      </m:sSubPr>
                      <m:e>
                        <m:acc>
                          <m:accPr>
                            <m:chr m:val="̃"/>
                            <m:ctrlPr>
                              <a:rPr lang="en-US" altLang="ja-JP" i="1" dirty="0">
                                <a:latin typeface="Cambria Math"/>
                              </a:rPr>
                            </m:ctrlPr>
                          </m:accPr>
                          <m:e>
                            <m:r>
                              <a:rPr lang="en-US" altLang="ja-JP" i="1" dirty="0">
                                <a:latin typeface="Cambria Math"/>
                              </a:rPr>
                              <m:t>𝑥</m:t>
                            </m:r>
                          </m:e>
                        </m:acc>
                      </m:e>
                      <m:sub>
                        <m:r>
                          <a:rPr lang="en-US" altLang="ja-JP" i="1" dirty="0">
                            <a:latin typeface="Cambria Math"/>
                          </a:rPr>
                          <m:t>𝑗</m:t>
                        </m:r>
                      </m:sub>
                    </m:sSub>
                    <m:r>
                      <a:rPr lang="en-US" altLang="ja-JP" i="1" dirty="0">
                        <a:latin typeface="Cambria Math"/>
                      </a:rPr>
                      <m:t>〉</m:t>
                    </m:r>
                    <m:r>
                      <a:rPr lang="en-US" altLang="ja-JP" i="1" dirty="0" smtClean="0">
                        <a:latin typeface="Cambria Math"/>
                      </a:rPr>
                      <m:t>=</m:t>
                    </m:r>
                    <m:r>
                      <a:rPr lang="en-US" altLang="ja-JP" b="0" i="1" smtClean="0">
                        <a:latin typeface="Cambria Math"/>
                      </a:rPr>
                      <m:t>𝑔</m:t>
                    </m:r>
                    <m:d>
                      <m:dPr>
                        <m:ctrlPr>
                          <a:rPr lang="en-US" altLang="ja-JP" i="1">
                            <a:latin typeface="Cambria Math"/>
                          </a:rPr>
                        </m:ctrlPr>
                      </m:dPr>
                      <m:e>
                        <m:r>
                          <a:rPr lang="en-US" altLang="ja-JP" b="0" i="1" smtClean="0">
                            <a:latin typeface="Cambria Math"/>
                          </a:rPr>
                          <m:t>𝑥</m:t>
                        </m:r>
                      </m:e>
                    </m:d>
                  </m:oMath>
                </a14:m>
                <a:endParaRPr lang="en-US" altLang="ja-JP" dirty="0"/>
              </a:p>
              <a:p>
                <a:pPr marL="0" indent="0">
                  <a:buNone/>
                </a:pPr>
                <a:endParaRPr kumimoji="1" lang="en-US" altLang="ja-JP" dirty="0" smtClean="0"/>
              </a:p>
              <a:p>
                <a:endParaRPr lang="ja-JP" altLang="en-US" dirty="0"/>
              </a:p>
              <a:p>
                <a:pPr lvl="1"/>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3"/>
                <a:stretch>
                  <a:fillRect l="-1926" t="-1451" r="-2444"/>
                </a:stretch>
              </a:blipFill>
            </p:spPr>
            <p:txBody>
              <a:bodyPr/>
              <a:lstStyle/>
              <a:p>
                <a:r>
                  <a:rPr lang="ja-JP" altLang="en-US">
                    <a:noFill/>
                  </a:rPr>
                  <a:t> </a:t>
                </a:r>
              </a:p>
            </p:txBody>
          </p:sp>
        </mc:Fallback>
      </mc:AlternateContent>
      <p:grpSp>
        <p:nvGrpSpPr>
          <p:cNvPr id="4" name="グループ化 3"/>
          <p:cNvGrpSpPr/>
          <p:nvPr/>
        </p:nvGrpSpPr>
        <p:grpSpPr>
          <a:xfrm>
            <a:off x="1979712" y="3789040"/>
            <a:ext cx="4947191" cy="2763340"/>
            <a:chOff x="2076772" y="3530355"/>
            <a:chExt cx="5748657" cy="3211013"/>
          </a:xfrm>
        </p:grpSpPr>
        <p:grpSp>
          <p:nvGrpSpPr>
            <p:cNvPr id="41" name="グループ化 40"/>
            <p:cNvGrpSpPr/>
            <p:nvPr/>
          </p:nvGrpSpPr>
          <p:grpSpPr>
            <a:xfrm>
              <a:off x="2195736" y="3645024"/>
              <a:ext cx="4752528" cy="2376264"/>
              <a:chOff x="2051720" y="3789040"/>
              <a:chExt cx="2304256" cy="1152128"/>
            </a:xfrm>
          </p:grpSpPr>
          <p:sp>
            <p:nvSpPr>
              <p:cNvPr id="42" name="正方形/長方形 41"/>
              <p:cNvSpPr/>
              <p:nvPr/>
            </p:nvSpPr>
            <p:spPr>
              <a:xfrm>
                <a:off x="205172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205172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205172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205172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6" name="正方形/長方形 45"/>
              <p:cNvSpPr/>
              <p:nvPr/>
            </p:nvSpPr>
            <p:spPr>
              <a:xfrm>
                <a:off x="233975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正方形/長方形 46"/>
              <p:cNvSpPr/>
              <p:nvPr/>
            </p:nvSpPr>
            <p:spPr>
              <a:xfrm>
                <a:off x="233975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正方形/長方形 47"/>
              <p:cNvSpPr/>
              <p:nvPr/>
            </p:nvSpPr>
            <p:spPr>
              <a:xfrm>
                <a:off x="233975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正方形/長方形 48"/>
              <p:cNvSpPr/>
              <p:nvPr/>
            </p:nvSpPr>
            <p:spPr>
              <a:xfrm>
                <a:off x="233975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正方形/長方形 49"/>
              <p:cNvSpPr/>
              <p:nvPr/>
            </p:nvSpPr>
            <p:spPr>
              <a:xfrm>
                <a:off x="262778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正方形/長方形 50"/>
              <p:cNvSpPr/>
              <p:nvPr/>
            </p:nvSpPr>
            <p:spPr>
              <a:xfrm>
                <a:off x="262778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正方形/長方形 51"/>
              <p:cNvSpPr/>
              <p:nvPr/>
            </p:nvSpPr>
            <p:spPr>
              <a:xfrm>
                <a:off x="262778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3" name="正方形/長方形 52"/>
              <p:cNvSpPr/>
              <p:nvPr/>
            </p:nvSpPr>
            <p:spPr>
              <a:xfrm>
                <a:off x="262778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4" name="正方形/長方形 53"/>
              <p:cNvSpPr/>
              <p:nvPr/>
            </p:nvSpPr>
            <p:spPr>
              <a:xfrm>
                <a:off x="2915816"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正方形/長方形 54"/>
              <p:cNvSpPr/>
              <p:nvPr/>
            </p:nvSpPr>
            <p:spPr>
              <a:xfrm>
                <a:off x="2915816"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6" name="正方形/長方形 55"/>
              <p:cNvSpPr/>
              <p:nvPr/>
            </p:nvSpPr>
            <p:spPr>
              <a:xfrm>
                <a:off x="2915816"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7" name="正方形/長方形 56"/>
              <p:cNvSpPr/>
              <p:nvPr/>
            </p:nvSpPr>
            <p:spPr>
              <a:xfrm>
                <a:off x="2915816"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正方形/長方形 57"/>
              <p:cNvSpPr/>
              <p:nvPr/>
            </p:nvSpPr>
            <p:spPr>
              <a:xfrm>
                <a:off x="3203848"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9" name="正方形/長方形 58"/>
              <p:cNvSpPr/>
              <p:nvPr/>
            </p:nvSpPr>
            <p:spPr>
              <a:xfrm>
                <a:off x="3203848"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0" name="正方形/長方形 59"/>
              <p:cNvSpPr/>
              <p:nvPr/>
            </p:nvSpPr>
            <p:spPr>
              <a:xfrm>
                <a:off x="3203848"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正方形/長方形 60"/>
              <p:cNvSpPr/>
              <p:nvPr/>
            </p:nvSpPr>
            <p:spPr>
              <a:xfrm>
                <a:off x="3203848"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p:cNvSpPr/>
              <p:nvPr/>
            </p:nvSpPr>
            <p:spPr>
              <a:xfrm>
                <a:off x="349188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3" name="正方形/長方形 62"/>
              <p:cNvSpPr/>
              <p:nvPr/>
            </p:nvSpPr>
            <p:spPr>
              <a:xfrm>
                <a:off x="349188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正方形/長方形 63"/>
              <p:cNvSpPr/>
              <p:nvPr/>
            </p:nvSpPr>
            <p:spPr>
              <a:xfrm>
                <a:off x="349188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5" name="正方形/長方形 64"/>
              <p:cNvSpPr/>
              <p:nvPr/>
            </p:nvSpPr>
            <p:spPr>
              <a:xfrm>
                <a:off x="349188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6" name="正方形/長方形 65"/>
              <p:cNvSpPr/>
              <p:nvPr/>
            </p:nvSpPr>
            <p:spPr>
              <a:xfrm>
                <a:off x="377991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7" name="正方形/長方形 66"/>
              <p:cNvSpPr/>
              <p:nvPr/>
            </p:nvSpPr>
            <p:spPr>
              <a:xfrm>
                <a:off x="377991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正方形/長方形 67"/>
              <p:cNvSpPr/>
              <p:nvPr/>
            </p:nvSpPr>
            <p:spPr>
              <a:xfrm>
                <a:off x="377991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9" name="正方形/長方形 68"/>
              <p:cNvSpPr/>
              <p:nvPr/>
            </p:nvSpPr>
            <p:spPr>
              <a:xfrm>
                <a:off x="377991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0" name="正方形/長方形 69"/>
              <p:cNvSpPr/>
              <p:nvPr/>
            </p:nvSpPr>
            <p:spPr>
              <a:xfrm>
                <a:off x="406794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1" name="正方形/長方形 70"/>
              <p:cNvSpPr/>
              <p:nvPr/>
            </p:nvSpPr>
            <p:spPr>
              <a:xfrm>
                <a:off x="406794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2" name="正方形/長方形 71"/>
              <p:cNvSpPr/>
              <p:nvPr/>
            </p:nvSpPr>
            <p:spPr>
              <a:xfrm>
                <a:off x="406794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3" name="正方形/長方形 72"/>
              <p:cNvSpPr/>
              <p:nvPr/>
            </p:nvSpPr>
            <p:spPr>
              <a:xfrm>
                <a:off x="406794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74" name="正方形/長方形 73"/>
            <p:cNvSpPr/>
            <p:nvPr/>
          </p:nvSpPr>
          <p:spPr>
            <a:xfrm>
              <a:off x="2076772" y="3546970"/>
              <a:ext cx="5015508" cy="818134"/>
            </a:xfrm>
            <a:prstGeom prst="rect">
              <a:avLst/>
            </a:prstGeom>
            <a:solidFill>
              <a:schemeClr val="accent3">
                <a:lumMod val="20000"/>
                <a:lumOff val="80000"/>
                <a:alpha val="50196"/>
              </a:schemeClr>
            </a:solidFill>
            <a:ln w="76200">
              <a:solidFill>
                <a:schemeClr val="accent3"/>
              </a:solidFill>
            </a:ln>
          </p:spPr>
          <p:style>
            <a:lnRef idx="2">
              <a:schemeClr val="accent1"/>
            </a:lnRef>
            <a:fillRef idx="1">
              <a:schemeClr val="lt1"/>
            </a:fillRef>
            <a:effectRef idx="0">
              <a:schemeClr val="accent1"/>
            </a:effectRef>
            <a:fontRef idx="minor">
              <a:schemeClr val="dk1"/>
            </a:fontRef>
          </p:style>
          <p:txBody>
            <a:bodyPr vert="horz" rtlCol="0" anchor="ctr"/>
            <a:lstStyle/>
            <a:p>
              <a:pPr algn="ctr"/>
              <a:r>
                <a:rPr kumimoji="1" lang="en-US" altLang="ja-JP" sz="3600" b="1" dirty="0" smtClean="0">
                  <a:solidFill>
                    <a:srgbClr val="00B050"/>
                  </a:solidFill>
                </a:rPr>
                <a:t>Linear</a:t>
              </a:r>
              <a:endParaRPr kumimoji="1" lang="ja-JP" altLang="en-US" sz="3600" b="1" dirty="0">
                <a:solidFill>
                  <a:srgbClr val="00B050"/>
                </a:solidFill>
              </a:endParaRPr>
            </a:p>
          </p:txBody>
        </p:sp>
        <p:sp>
          <p:nvSpPr>
            <p:cNvPr id="75" name="正方形/長方形 74"/>
            <p:cNvSpPr/>
            <p:nvPr/>
          </p:nvSpPr>
          <p:spPr>
            <a:xfrm>
              <a:off x="2086150" y="3551112"/>
              <a:ext cx="792088" cy="2554710"/>
            </a:xfrm>
            <a:prstGeom prst="rect">
              <a:avLst/>
            </a:prstGeom>
            <a:solidFill>
              <a:srgbClr val="DCE6F2">
                <a:alpha val="50196"/>
              </a:srgbClr>
            </a:solidFill>
            <a:ln w="76200"/>
          </p:spPr>
          <p:style>
            <a:lnRef idx="2">
              <a:schemeClr val="accent1"/>
            </a:lnRef>
            <a:fillRef idx="1">
              <a:schemeClr val="lt1"/>
            </a:fillRef>
            <a:effectRef idx="0">
              <a:schemeClr val="accent1"/>
            </a:effectRef>
            <a:fontRef idx="minor">
              <a:schemeClr val="dk1"/>
            </a:fontRef>
          </p:style>
          <p:txBody>
            <a:bodyPr vert="eaVert" rtlCol="0" anchor="ctr"/>
            <a:lstStyle/>
            <a:p>
              <a:pPr algn="ctr"/>
              <a:r>
                <a:rPr kumimoji="1" lang="en-US" altLang="ja-JP" sz="3600" b="1" dirty="0" smtClean="0">
                  <a:solidFill>
                    <a:schemeClr val="tx2"/>
                  </a:solidFill>
                </a:rPr>
                <a:t>S-box</a:t>
              </a:r>
              <a:endParaRPr kumimoji="1" lang="ja-JP" altLang="en-US" sz="3600" b="1" dirty="0">
                <a:solidFill>
                  <a:schemeClr val="tx2"/>
                </a:solidFill>
              </a:endParaRPr>
            </a:p>
          </p:txBody>
        </p:sp>
        <mc:AlternateContent xmlns:mc="http://schemas.openxmlformats.org/markup-compatibility/2006" xmlns:a14="http://schemas.microsoft.com/office/drawing/2010/main">
          <mc:Choice Requires="a14">
            <p:sp>
              <p:nvSpPr>
                <p:cNvPr id="76" name="正方形/長方形 75"/>
                <p:cNvSpPr/>
                <p:nvPr/>
              </p:nvSpPr>
              <p:spPr>
                <a:xfrm>
                  <a:off x="2123728" y="6033482"/>
                  <a:ext cx="733149"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000" i="1" dirty="0">
                                <a:latin typeface="Cambria Math"/>
                              </a:rPr>
                            </m:ctrlPr>
                          </m:sSubPr>
                          <m:e>
                            <m:r>
                              <a:rPr lang="en-US" altLang="ja-JP" sz="4000" i="1" dirty="0">
                                <a:latin typeface="Cambria Math"/>
                              </a:rPr>
                              <m:t>𝑥</m:t>
                            </m:r>
                          </m:e>
                          <m:sub>
                            <m:r>
                              <a:rPr lang="en-US" altLang="ja-JP" sz="4000" i="1" dirty="0">
                                <a:latin typeface="Cambria Math"/>
                              </a:rPr>
                              <m:t>𝑖</m:t>
                            </m:r>
                          </m:sub>
                        </m:sSub>
                      </m:oMath>
                    </m:oMathPara>
                  </a14:m>
                  <a:endParaRPr lang="ja-JP" altLang="en-US" sz="4000" dirty="0"/>
                </a:p>
              </p:txBody>
            </p:sp>
          </mc:Choice>
          <mc:Fallback xmlns="">
            <p:sp>
              <p:nvSpPr>
                <p:cNvPr id="76" name="正方形/長方形 75"/>
                <p:cNvSpPr>
                  <a:spLocks noRot="1" noChangeAspect="1" noMove="1" noResize="1" noEditPoints="1" noAdjustHandles="1" noChangeArrowheads="1" noChangeShapeType="1" noTextEdit="1"/>
                </p:cNvSpPr>
                <p:nvPr/>
              </p:nvSpPr>
              <p:spPr>
                <a:xfrm>
                  <a:off x="2123728" y="6033482"/>
                  <a:ext cx="733149" cy="707886"/>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7" name="正方形/長方形 76"/>
                <p:cNvSpPr/>
                <p:nvPr/>
              </p:nvSpPr>
              <p:spPr>
                <a:xfrm>
                  <a:off x="7092280" y="3530355"/>
                  <a:ext cx="733149" cy="7078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000" b="0" i="1" dirty="0" smtClean="0">
                                <a:latin typeface="Cambria Math"/>
                              </a:rPr>
                            </m:ctrlPr>
                          </m:sSubPr>
                          <m:e>
                            <m:acc>
                              <m:accPr>
                                <m:chr m:val="̃"/>
                                <m:ctrlPr>
                                  <a:rPr lang="en-US" altLang="ja-JP" sz="4000" b="0" i="1" dirty="0" smtClean="0">
                                    <a:latin typeface="Cambria Math"/>
                                  </a:rPr>
                                </m:ctrlPr>
                              </m:accPr>
                              <m:e>
                                <m:r>
                                  <a:rPr lang="en-US" altLang="ja-JP" sz="4000" b="0" i="1" dirty="0" smtClean="0">
                                    <a:latin typeface="Cambria Math"/>
                                  </a:rPr>
                                  <m:t>𝑥</m:t>
                                </m:r>
                              </m:e>
                            </m:acc>
                          </m:e>
                          <m:sub>
                            <m:r>
                              <a:rPr lang="en-US" altLang="ja-JP" sz="4000" b="0" i="1" dirty="0" smtClean="0">
                                <a:latin typeface="Cambria Math"/>
                              </a:rPr>
                              <m:t>𝑖</m:t>
                            </m:r>
                          </m:sub>
                        </m:sSub>
                      </m:oMath>
                    </m:oMathPara>
                  </a14:m>
                  <a:endParaRPr lang="ja-JP" altLang="en-US" sz="4000" dirty="0"/>
                </a:p>
              </p:txBody>
            </p:sp>
          </mc:Choice>
          <mc:Fallback xmlns="">
            <p:sp>
              <p:nvSpPr>
                <p:cNvPr id="77" name="正方形/長方形 76"/>
                <p:cNvSpPr>
                  <a:spLocks noRot="1" noChangeAspect="1" noMove="1" noResize="1" noEditPoints="1" noAdjustHandles="1" noChangeArrowheads="1" noChangeShapeType="1" noTextEdit="1"/>
                </p:cNvSpPr>
                <p:nvPr/>
              </p:nvSpPr>
              <p:spPr>
                <a:xfrm>
                  <a:off x="7092280" y="3530355"/>
                  <a:ext cx="733149" cy="707886"/>
                </a:xfrm>
                <a:prstGeom prst="rect">
                  <a:avLst/>
                </a:prstGeom>
                <a:blipFill rotWithShape="1">
                  <a:blip r:embed="rId5"/>
                  <a:stretch>
                    <a:fillRect/>
                  </a:stretch>
                </a:blipFill>
              </p:spPr>
              <p:txBody>
                <a:bodyPr/>
                <a:lstStyle/>
                <a:p>
                  <a:r>
                    <a:rPr lang="ja-JP" altLang="en-US">
                      <a:noFill/>
                    </a:rPr>
                    <a:t> </a:t>
                  </a:r>
                </a:p>
              </p:txBody>
            </p:sp>
          </mc:Fallback>
        </mc:AlternateContent>
      </p:grpSp>
    </p:spTree>
    <p:extLst>
      <p:ext uri="{BB962C8B-B14F-4D97-AF65-F5344CB8AC3E}">
        <p14:creationId xmlns:p14="http://schemas.microsoft.com/office/powerpoint/2010/main" val="13220552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dirty="0"/>
              <a:t>Nonlinear invariant attack.</a:t>
            </a:r>
          </a:p>
          <a:p>
            <a:pPr lvl="1"/>
            <a:r>
              <a:rPr lang="en-US" altLang="ja-JP" dirty="0"/>
              <a:t>Related works.</a:t>
            </a:r>
          </a:p>
          <a:p>
            <a:pPr lvl="1"/>
            <a:r>
              <a:rPr lang="en-US" altLang="ja-JP" dirty="0"/>
              <a:t>Distinguishing attack.</a:t>
            </a:r>
          </a:p>
          <a:p>
            <a:pPr marL="514350" indent="-514350">
              <a:buFont typeface="+mj-lt"/>
              <a:buAutoNum type="arabicPeriod"/>
            </a:pPr>
            <a:r>
              <a:rPr lang="en-US" altLang="ja-JP" dirty="0"/>
              <a:t>Practical attack.</a:t>
            </a:r>
          </a:p>
          <a:p>
            <a:pPr lvl="1"/>
            <a:r>
              <a:rPr lang="en-US" altLang="ja-JP" dirty="0"/>
              <a:t>What’s happened if vulnerable ciphers are used in well-known mode of operations?</a:t>
            </a:r>
          </a:p>
          <a:p>
            <a:pPr marL="514350" indent="-514350">
              <a:buFont typeface="+mj-lt"/>
              <a:buAutoNum type="arabicPeriod"/>
            </a:pPr>
            <a:r>
              <a:rPr lang="en-US" altLang="ja-JP" dirty="0"/>
              <a:t>How to find nonlinear invariant.</a:t>
            </a:r>
          </a:p>
          <a:p>
            <a:pPr lvl="1"/>
            <a:r>
              <a:rPr lang="en-US" altLang="ja-JP" dirty="0" smtClean="0"/>
              <a:t>Nonlinear </a:t>
            </a:r>
            <a:r>
              <a:rPr lang="en-US" altLang="ja-JP" dirty="0"/>
              <a:t>invariant for KSP round functions.</a:t>
            </a:r>
          </a:p>
          <a:p>
            <a:pPr marL="514350" indent="-514350">
              <a:buFont typeface="+mj-lt"/>
              <a:buAutoNum type="arabicPeriod"/>
            </a:pPr>
            <a:r>
              <a:rPr lang="en-US" altLang="ja-JP" b="1" dirty="0">
                <a:solidFill>
                  <a:srgbClr val="FF0000"/>
                </a:solidFill>
              </a:rPr>
              <a:t>Practical attack on full SCREAM. </a:t>
            </a:r>
          </a:p>
        </p:txBody>
      </p:sp>
    </p:spTree>
    <p:extLst>
      <p:ext uri="{BB962C8B-B14F-4D97-AF65-F5344CB8AC3E}">
        <p14:creationId xmlns:p14="http://schemas.microsoft.com/office/powerpoint/2010/main" val="38244871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SCREAM</a:t>
            </a:r>
            <a:endParaRPr kumimoji="1" lang="ja-JP" altLang="en-US" dirty="0"/>
          </a:p>
        </p:txBody>
      </p:sp>
      <p:sp>
        <p:nvSpPr>
          <p:cNvPr id="3" name="コンテンツ プレースホルダー 2"/>
          <p:cNvSpPr>
            <a:spLocks noGrp="1"/>
          </p:cNvSpPr>
          <p:nvPr>
            <p:ph idx="1"/>
          </p:nvPr>
        </p:nvSpPr>
        <p:spPr>
          <a:xfrm>
            <a:off x="467544" y="1196752"/>
            <a:ext cx="8229600" cy="2448272"/>
          </a:xfrm>
        </p:spPr>
        <p:txBody>
          <a:bodyPr>
            <a:normAutofit fontScale="92500" lnSpcReduction="10000"/>
          </a:bodyPr>
          <a:lstStyle/>
          <a:p>
            <a:r>
              <a:rPr kumimoji="1" lang="en-US" altLang="ja-JP" dirty="0" smtClean="0"/>
              <a:t>SCREAM perfectly follows our assumption. </a:t>
            </a:r>
            <a:endParaRPr kumimoji="1" lang="en-US" altLang="ja-JP" dirty="0" smtClean="0"/>
          </a:p>
          <a:p>
            <a:pPr lvl="1"/>
            <a:r>
              <a:rPr lang="en-US" altLang="ja-JP" dirty="0" smtClean="0"/>
              <a:t>Orthogonal </a:t>
            </a:r>
            <a:r>
              <a:rPr lang="en-US" altLang="ja-JP" dirty="0" smtClean="0"/>
              <a:t>for duality of differential and linear</a:t>
            </a:r>
            <a:r>
              <a:rPr lang="en-US" altLang="ja-JP" dirty="0" smtClean="0"/>
              <a:t>.</a:t>
            </a:r>
          </a:p>
          <a:p>
            <a:pPr lvl="1"/>
            <a:r>
              <a:rPr lang="en-US" altLang="ja-JP" dirty="0"/>
              <a:t>The nonlinear term is applied to 2</a:t>
            </a:r>
            <a:r>
              <a:rPr lang="en-US" altLang="ja-JP" baseline="30000" dirty="0"/>
              <a:t>nd</a:t>
            </a:r>
            <a:r>
              <a:rPr lang="en-US" altLang="ja-JP" dirty="0"/>
              <a:t> and 3</a:t>
            </a:r>
            <a:r>
              <a:rPr lang="en-US" altLang="ja-JP" baseline="30000" dirty="0"/>
              <a:t>rd</a:t>
            </a:r>
            <a:r>
              <a:rPr lang="en-US" altLang="ja-JP" dirty="0"/>
              <a:t> rows</a:t>
            </a:r>
            <a:r>
              <a:rPr lang="en-US" altLang="ja-JP" dirty="0" smtClean="0"/>
              <a:t>.</a:t>
            </a:r>
            <a:endParaRPr lang="en-US" altLang="ja-JP" dirty="0" smtClean="0"/>
          </a:p>
          <a:p>
            <a:pPr lvl="1"/>
            <a:r>
              <a:rPr lang="en-US" altLang="ja-JP" dirty="0" smtClean="0"/>
              <a:t>T</a:t>
            </a:r>
            <a:r>
              <a:rPr lang="en-US" altLang="ja-JP" dirty="0" smtClean="0"/>
              <a:t>he round </a:t>
            </a:r>
            <a:r>
              <a:rPr lang="en-US" altLang="ja-JP" dirty="0" smtClean="0"/>
              <a:t>constant is </a:t>
            </a:r>
            <a:r>
              <a:rPr lang="en-US" altLang="ja-JP" dirty="0" err="1" smtClean="0"/>
              <a:t>XORed</a:t>
            </a:r>
            <a:r>
              <a:rPr lang="en-US" altLang="ja-JP" dirty="0" smtClean="0"/>
              <a:t> with only 1</a:t>
            </a:r>
            <a:r>
              <a:rPr lang="en-US" altLang="ja-JP" baseline="30000" dirty="0" smtClean="0"/>
              <a:t>st</a:t>
            </a:r>
            <a:r>
              <a:rPr lang="en-US" altLang="ja-JP" dirty="0" smtClean="0"/>
              <a:t> </a:t>
            </a:r>
            <a:r>
              <a:rPr lang="en-US" altLang="ja-JP" dirty="0" smtClean="0"/>
              <a:t>row.</a:t>
            </a:r>
            <a:endParaRPr lang="en-US" altLang="ja-JP" dirty="0" smtClean="0"/>
          </a:p>
          <a:p>
            <a:pPr lvl="1"/>
            <a:r>
              <a:rPr lang="en-US" altLang="ja-JP" dirty="0" smtClean="0"/>
              <a:t>All round keys are the same as the</a:t>
            </a:r>
            <a:r>
              <a:rPr kumimoji="1" lang="en-US" altLang="ja-JP" dirty="0" smtClean="0"/>
              <a:t> </a:t>
            </a:r>
            <a:r>
              <a:rPr kumimoji="1" lang="en-US" altLang="ja-JP" dirty="0" smtClean="0"/>
              <a:t>secret </a:t>
            </a:r>
            <a:r>
              <a:rPr kumimoji="1" lang="en-US" altLang="ja-JP" dirty="0" smtClean="0"/>
              <a:t>key.</a:t>
            </a:r>
            <a:endParaRPr kumimoji="1" lang="en-US" altLang="ja-JP" dirty="0" smtClean="0"/>
          </a:p>
        </p:txBody>
      </p:sp>
      <p:grpSp>
        <p:nvGrpSpPr>
          <p:cNvPr id="141" name="グループ化 140"/>
          <p:cNvGrpSpPr/>
          <p:nvPr/>
        </p:nvGrpSpPr>
        <p:grpSpPr>
          <a:xfrm>
            <a:off x="2089083" y="3760135"/>
            <a:ext cx="5651269" cy="3125249"/>
            <a:chOff x="2038651" y="3429000"/>
            <a:chExt cx="5891864" cy="3258302"/>
          </a:xfrm>
        </p:grpSpPr>
        <p:grpSp>
          <p:nvGrpSpPr>
            <p:cNvPr id="140" name="グループ化 139"/>
            <p:cNvGrpSpPr/>
            <p:nvPr/>
          </p:nvGrpSpPr>
          <p:grpSpPr>
            <a:xfrm>
              <a:off x="2195736" y="3637788"/>
              <a:ext cx="4749492" cy="2383500"/>
              <a:chOff x="3102043" y="1636921"/>
              <a:chExt cx="4749492" cy="2383500"/>
            </a:xfrm>
          </p:grpSpPr>
          <p:grpSp>
            <p:nvGrpSpPr>
              <p:cNvPr id="4" name="グループ化 3"/>
              <p:cNvGrpSpPr/>
              <p:nvPr/>
            </p:nvGrpSpPr>
            <p:grpSpPr>
              <a:xfrm>
                <a:off x="3102043" y="1636921"/>
                <a:ext cx="2376264" cy="1188132"/>
                <a:chOff x="2051720" y="3789040"/>
                <a:chExt cx="2304256" cy="1152128"/>
              </a:xfrm>
            </p:grpSpPr>
            <p:sp>
              <p:nvSpPr>
                <p:cNvPr id="5" name="正方形/長方形 4"/>
                <p:cNvSpPr/>
                <p:nvPr/>
              </p:nvSpPr>
              <p:spPr>
                <a:xfrm>
                  <a:off x="205172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正方形/長方形 5"/>
                <p:cNvSpPr/>
                <p:nvPr/>
              </p:nvSpPr>
              <p:spPr>
                <a:xfrm>
                  <a:off x="205172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p:cNvSpPr/>
                <p:nvPr/>
              </p:nvSpPr>
              <p:spPr>
                <a:xfrm>
                  <a:off x="205172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p:cNvSpPr/>
                <p:nvPr/>
              </p:nvSpPr>
              <p:spPr>
                <a:xfrm>
                  <a:off x="205172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正方形/長方形 8"/>
                <p:cNvSpPr/>
                <p:nvPr/>
              </p:nvSpPr>
              <p:spPr>
                <a:xfrm>
                  <a:off x="233975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正方形/長方形 9"/>
                <p:cNvSpPr/>
                <p:nvPr/>
              </p:nvSpPr>
              <p:spPr>
                <a:xfrm>
                  <a:off x="233975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正方形/長方形 10"/>
                <p:cNvSpPr/>
                <p:nvPr/>
              </p:nvSpPr>
              <p:spPr>
                <a:xfrm>
                  <a:off x="233975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正方形/長方形 11"/>
                <p:cNvSpPr/>
                <p:nvPr/>
              </p:nvSpPr>
              <p:spPr>
                <a:xfrm>
                  <a:off x="233975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正方形/長方形 12"/>
                <p:cNvSpPr/>
                <p:nvPr/>
              </p:nvSpPr>
              <p:spPr>
                <a:xfrm>
                  <a:off x="262778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正方形/長方形 13"/>
                <p:cNvSpPr/>
                <p:nvPr/>
              </p:nvSpPr>
              <p:spPr>
                <a:xfrm>
                  <a:off x="262778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 name="正方形/長方形 14"/>
                <p:cNvSpPr/>
                <p:nvPr/>
              </p:nvSpPr>
              <p:spPr>
                <a:xfrm>
                  <a:off x="262778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正方形/長方形 15"/>
                <p:cNvSpPr/>
                <p:nvPr/>
              </p:nvSpPr>
              <p:spPr>
                <a:xfrm>
                  <a:off x="262778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p:cNvSpPr/>
                <p:nvPr/>
              </p:nvSpPr>
              <p:spPr>
                <a:xfrm>
                  <a:off x="2915816"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 name="正方形/長方形 17"/>
                <p:cNvSpPr/>
                <p:nvPr/>
              </p:nvSpPr>
              <p:spPr>
                <a:xfrm>
                  <a:off x="2915816"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正方形/長方形 18"/>
                <p:cNvSpPr/>
                <p:nvPr/>
              </p:nvSpPr>
              <p:spPr>
                <a:xfrm>
                  <a:off x="2915816"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正方形/長方形 19"/>
                <p:cNvSpPr/>
                <p:nvPr/>
              </p:nvSpPr>
              <p:spPr>
                <a:xfrm>
                  <a:off x="2915816"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正方形/長方形 20"/>
                <p:cNvSpPr/>
                <p:nvPr/>
              </p:nvSpPr>
              <p:spPr>
                <a:xfrm>
                  <a:off x="3203848"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正方形/長方形 21"/>
                <p:cNvSpPr/>
                <p:nvPr/>
              </p:nvSpPr>
              <p:spPr>
                <a:xfrm>
                  <a:off x="3203848"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正方形/長方形 22"/>
                <p:cNvSpPr/>
                <p:nvPr/>
              </p:nvSpPr>
              <p:spPr>
                <a:xfrm>
                  <a:off x="3203848"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正方形/長方形 23"/>
                <p:cNvSpPr/>
                <p:nvPr/>
              </p:nvSpPr>
              <p:spPr>
                <a:xfrm>
                  <a:off x="3203848"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5" name="正方形/長方形 24"/>
                <p:cNvSpPr/>
                <p:nvPr/>
              </p:nvSpPr>
              <p:spPr>
                <a:xfrm>
                  <a:off x="349188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正方形/長方形 25"/>
                <p:cNvSpPr/>
                <p:nvPr/>
              </p:nvSpPr>
              <p:spPr>
                <a:xfrm>
                  <a:off x="349188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正方形/長方形 26"/>
                <p:cNvSpPr/>
                <p:nvPr/>
              </p:nvSpPr>
              <p:spPr>
                <a:xfrm>
                  <a:off x="349188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正方形/長方形 27"/>
                <p:cNvSpPr/>
                <p:nvPr/>
              </p:nvSpPr>
              <p:spPr>
                <a:xfrm>
                  <a:off x="349188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正方形/長方形 28"/>
                <p:cNvSpPr/>
                <p:nvPr/>
              </p:nvSpPr>
              <p:spPr>
                <a:xfrm>
                  <a:off x="377991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正方形/長方形 29"/>
                <p:cNvSpPr/>
                <p:nvPr/>
              </p:nvSpPr>
              <p:spPr>
                <a:xfrm>
                  <a:off x="377991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正方形/長方形 30"/>
                <p:cNvSpPr/>
                <p:nvPr/>
              </p:nvSpPr>
              <p:spPr>
                <a:xfrm>
                  <a:off x="377991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2" name="正方形/長方形 31"/>
                <p:cNvSpPr/>
                <p:nvPr/>
              </p:nvSpPr>
              <p:spPr>
                <a:xfrm>
                  <a:off x="377991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3" name="正方形/長方形 32"/>
                <p:cNvSpPr/>
                <p:nvPr/>
              </p:nvSpPr>
              <p:spPr>
                <a:xfrm>
                  <a:off x="406794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4" name="正方形/長方形 33"/>
                <p:cNvSpPr/>
                <p:nvPr/>
              </p:nvSpPr>
              <p:spPr>
                <a:xfrm>
                  <a:off x="406794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正方形/長方形 34"/>
                <p:cNvSpPr/>
                <p:nvPr/>
              </p:nvSpPr>
              <p:spPr>
                <a:xfrm>
                  <a:off x="406794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6" name="正方形/長方形 35"/>
                <p:cNvSpPr/>
                <p:nvPr/>
              </p:nvSpPr>
              <p:spPr>
                <a:xfrm>
                  <a:off x="406794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41" name="グループ化 40"/>
              <p:cNvGrpSpPr/>
              <p:nvPr/>
            </p:nvGrpSpPr>
            <p:grpSpPr>
              <a:xfrm>
                <a:off x="3102043" y="2832289"/>
                <a:ext cx="2376264" cy="1188132"/>
                <a:chOff x="2051720" y="3789040"/>
                <a:chExt cx="2304256" cy="1152128"/>
              </a:xfrm>
            </p:grpSpPr>
            <p:sp>
              <p:nvSpPr>
                <p:cNvPr id="42" name="正方形/長方形 41"/>
                <p:cNvSpPr/>
                <p:nvPr/>
              </p:nvSpPr>
              <p:spPr>
                <a:xfrm>
                  <a:off x="205172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205172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205172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205172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6" name="正方形/長方形 45"/>
                <p:cNvSpPr/>
                <p:nvPr/>
              </p:nvSpPr>
              <p:spPr>
                <a:xfrm>
                  <a:off x="233975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正方形/長方形 46"/>
                <p:cNvSpPr/>
                <p:nvPr/>
              </p:nvSpPr>
              <p:spPr>
                <a:xfrm>
                  <a:off x="233975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正方形/長方形 47"/>
                <p:cNvSpPr/>
                <p:nvPr/>
              </p:nvSpPr>
              <p:spPr>
                <a:xfrm>
                  <a:off x="233975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正方形/長方形 48"/>
                <p:cNvSpPr/>
                <p:nvPr/>
              </p:nvSpPr>
              <p:spPr>
                <a:xfrm>
                  <a:off x="233975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正方形/長方形 49"/>
                <p:cNvSpPr/>
                <p:nvPr/>
              </p:nvSpPr>
              <p:spPr>
                <a:xfrm>
                  <a:off x="262778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1" name="正方形/長方形 50"/>
                <p:cNvSpPr/>
                <p:nvPr/>
              </p:nvSpPr>
              <p:spPr>
                <a:xfrm>
                  <a:off x="262778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2" name="正方形/長方形 51"/>
                <p:cNvSpPr/>
                <p:nvPr/>
              </p:nvSpPr>
              <p:spPr>
                <a:xfrm>
                  <a:off x="262778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3" name="正方形/長方形 52"/>
                <p:cNvSpPr/>
                <p:nvPr/>
              </p:nvSpPr>
              <p:spPr>
                <a:xfrm>
                  <a:off x="262778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4" name="正方形/長方形 53"/>
                <p:cNvSpPr/>
                <p:nvPr/>
              </p:nvSpPr>
              <p:spPr>
                <a:xfrm>
                  <a:off x="2915816"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正方形/長方形 54"/>
                <p:cNvSpPr/>
                <p:nvPr/>
              </p:nvSpPr>
              <p:spPr>
                <a:xfrm>
                  <a:off x="2915816"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6" name="正方形/長方形 55"/>
                <p:cNvSpPr/>
                <p:nvPr/>
              </p:nvSpPr>
              <p:spPr>
                <a:xfrm>
                  <a:off x="2915816"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7" name="正方形/長方形 56"/>
                <p:cNvSpPr/>
                <p:nvPr/>
              </p:nvSpPr>
              <p:spPr>
                <a:xfrm>
                  <a:off x="2915816"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正方形/長方形 57"/>
                <p:cNvSpPr/>
                <p:nvPr/>
              </p:nvSpPr>
              <p:spPr>
                <a:xfrm>
                  <a:off x="3203848"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9" name="正方形/長方形 58"/>
                <p:cNvSpPr/>
                <p:nvPr/>
              </p:nvSpPr>
              <p:spPr>
                <a:xfrm>
                  <a:off x="3203848"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0" name="正方形/長方形 59"/>
                <p:cNvSpPr/>
                <p:nvPr/>
              </p:nvSpPr>
              <p:spPr>
                <a:xfrm>
                  <a:off x="3203848"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1" name="正方形/長方形 60"/>
                <p:cNvSpPr/>
                <p:nvPr/>
              </p:nvSpPr>
              <p:spPr>
                <a:xfrm>
                  <a:off x="3203848"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p:cNvSpPr/>
                <p:nvPr/>
              </p:nvSpPr>
              <p:spPr>
                <a:xfrm>
                  <a:off x="349188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3" name="正方形/長方形 62"/>
                <p:cNvSpPr/>
                <p:nvPr/>
              </p:nvSpPr>
              <p:spPr>
                <a:xfrm>
                  <a:off x="349188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正方形/長方形 63"/>
                <p:cNvSpPr/>
                <p:nvPr/>
              </p:nvSpPr>
              <p:spPr>
                <a:xfrm>
                  <a:off x="349188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5" name="正方形/長方形 64"/>
                <p:cNvSpPr/>
                <p:nvPr/>
              </p:nvSpPr>
              <p:spPr>
                <a:xfrm>
                  <a:off x="349188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6" name="正方形/長方形 65"/>
                <p:cNvSpPr/>
                <p:nvPr/>
              </p:nvSpPr>
              <p:spPr>
                <a:xfrm>
                  <a:off x="377991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7" name="正方形/長方形 66"/>
                <p:cNvSpPr/>
                <p:nvPr/>
              </p:nvSpPr>
              <p:spPr>
                <a:xfrm>
                  <a:off x="377991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正方形/長方形 67"/>
                <p:cNvSpPr/>
                <p:nvPr/>
              </p:nvSpPr>
              <p:spPr>
                <a:xfrm>
                  <a:off x="377991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9" name="正方形/長方形 68"/>
                <p:cNvSpPr/>
                <p:nvPr/>
              </p:nvSpPr>
              <p:spPr>
                <a:xfrm>
                  <a:off x="377991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0" name="正方形/長方形 69"/>
                <p:cNvSpPr/>
                <p:nvPr/>
              </p:nvSpPr>
              <p:spPr>
                <a:xfrm>
                  <a:off x="406794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1" name="正方形/長方形 70"/>
                <p:cNvSpPr/>
                <p:nvPr/>
              </p:nvSpPr>
              <p:spPr>
                <a:xfrm>
                  <a:off x="406794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2" name="正方形/長方形 71"/>
                <p:cNvSpPr/>
                <p:nvPr/>
              </p:nvSpPr>
              <p:spPr>
                <a:xfrm>
                  <a:off x="406794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3" name="正方形/長方形 72"/>
                <p:cNvSpPr/>
                <p:nvPr/>
              </p:nvSpPr>
              <p:spPr>
                <a:xfrm>
                  <a:off x="406794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74" name="グループ化 73"/>
              <p:cNvGrpSpPr/>
              <p:nvPr/>
            </p:nvGrpSpPr>
            <p:grpSpPr>
              <a:xfrm>
                <a:off x="5475271" y="1636921"/>
                <a:ext cx="2376264" cy="1188132"/>
                <a:chOff x="2051720" y="3789040"/>
                <a:chExt cx="2304256" cy="1152128"/>
              </a:xfrm>
            </p:grpSpPr>
            <p:sp>
              <p:nvSpPr>
                <p:cNvPr id="75" name="正方形/長方形 74"/>
                <p:cNvSpPr/>
                <p:nvPr/>
              </p:nvSpPr>
              <p:spPr>
                <a:xfrm>
                  <a:off x="205172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6" name="正方形/長方形 75"/>
                <p:cNvSpPr/>
                <p:nvPr/>
              </p:nvSpPr>
              <p:spPr>
                <a:xfrm>
                  <a:off x="205172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7" name="正方形/長方形 76"/>
                <p:cNvSpPr/>
                <p:nvPr/>
              </p:nvSpPr>
              <p:spPr>
                <a:xfrm>
                  <a:off x="205172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8" name="正方形/長方形 77"/>
                <p:cNvSpPr/>
                <p:nvPr/>
              </p:nvSpPr>
              <p:spPr>
                <a:xfrm>
                  <a:off x="205172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9" name="正方形/長方形 78"/>
                <p:cNvSpPr/>
                <p:nvPr/>
              </p:nvSpPr>
              <p:spPr>
                <a:xfrm>
                  <a:off x="233975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0" name="正方形/長方形 79"/>
                <p:cNvSpPr/>
                <p:nvPr/>
              </p:nvSpPr>
              <p:spPr>
                <a:xfrm>
                  <a:off x="233975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1" name="正方形/長方形 80"/>
                <p:cNvSpPr/>
                <p:nvPr/>
              </p:nvSpPr>
              <p:spPr>
                <a:xfrm>
                  <a:off x="233975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2" name="正方形/長方形 81"/>
                <p:cNvSpPr/>
                <p:nvPr/>
              </p:nvSpPr>
              <p:spPr>
                <a:xfrm>
                  <a:off x="233975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3" name="正方形/長方形 82"/>
                <p:cNvSpPr/>
                <p:nvPr/>
              </p:nvSpPr>
              <p:spPr>
                <a:xfrm>
                  <a:off x="262778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4" name="正方形/長方形 83"/>
                <p:cNvSpPr/>
                <p:nvPr/>
              </p:nvSpPr>
              <p:spPr>
                <a:xfrm>
                  <a:off x="262778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5" name="正方形/長方形 84"/>
                <p:cNvSpPr/>
                <p:nvPr/>
              </p:nvSpPr>
              <p:spPr>
                <a:xfrm>
                  <a:off x="262778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6" name="正方形/長方形 85"/>
                <p:cNvSpPr/>
                <p:nvPr/>
              </p:nvSpPr>
              <p:spPr>
                <a:xfrm>
                  <a:off x="262778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7" name="正方形/長方形 86"/>
                <p:cNvSpPr/>
                <p:nvPr/>
              </p:nvSpPr>
              <p:spPr>
                <a:xfrm>
                  <a:off x="2915816"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8" name="正方形/長方形 87"/>
                <p:cNvSpPr/>
                <p:nvPr/>
              </p:nvSpPr>
              <p:spPr>
                <a:xfrm>
                  <a:off x="2915816"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9" name="正方形/長方形 88"/>
                <p:cNvSpPr/>
                <p:nvPr/>
              </p:nvSpPr>
              <p:spPr>
                <a:xfrm>
                  <a:off x="2915816"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0" name="正方形/長方形 89"/>
                <p:cNvSpPr/>
                <p:nvPr/>
              </p:nvSpPr>
              <p:spPr>
                <a:xfrm>
                  <a:off x="2915816"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1" name="正方形/長方形 90"/>
                <p:cNvSpPr/>
                <p:nvPr/>
              </p:nvSpPr>
              <p:spPr>
                <a:xfrm>
                  <a:off x="3203848"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2" name="正方形/長方形 91"/>
                <p:cNvSpPr/>
                <p:nvPr/>
              </p:nvSpPr>
              <p:spPr>
                <a:xfrm>
                  <a:off x="3203848"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3" name="正方形/長方形 92"/>
                <p:cNvSpPr/>
                <p:nvPr/>
              </p:nvSpPr>
              <p:spPr>
                <a:xfrm>
                  <a:off x="3203848"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4" name="正方形/長方形 93"/>
                <p:cNvSpPr/>
                <p:nvPr/>
              </p:nvSpPr>
              <p:spPr>
                <a:xfrm>
                  <a:off x="3203848"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5" name="正方形/長方形 94"/>
                <p:cNvSpPr/>
                <p:nvPr/>
              </p:nvSpPr>
              <p:spPr>
                <a:xfrm>
                  <a:off x="349188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6" name="正方形/長方形 95"/>
                <p:cNvSpPr/>
                <p:nvPr/>
              </p:nvSpPr>
              <p:spPr>
                <a:xfrm>
                  <a:off x="349188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7" name="正方形/長方形 96"/>
                <p:cNvSpPr/>
                <p:nvPr/>
              </p:nvSpPr>
              <p:spPr>
                <a:xfrm>
                  <a:off x="349188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8" name="正方形/長方形 97"/>
                <p:cNvSpPr/>
                <p:nvPr/>
              </p:nvSpPr>
              <p:spPr>
                <a:xfrm>
                  <a:off x="349188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9" name="正方形/長方形 98"/>
                <p:cNvSpPr/>
                <p:nvPr/>
              </p:nvSpPr>
              <p:spPr>
                <a:xfrm>
                  <a:off x="377991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0" name="正方形/長方形 99"/>
                <p:cNvSpPr/>
                <p:nvPr/>
              </p:nvSpPr>
              <p:spPr>
                <a:xfrm>
                  <a:off x="377991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1" name="正方形/長方形 100"/>
                <p:cNvSpPr/>
                <p:nvPr/>
              </p:nvSpPr>
              <p:spPr>
                <a:xfrm>
                  <a:off x="377991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2" name="正方形/長方形 101"/>
                <p:cNvSpPr/>
                <p:nvPr/>
              </p:nvSpPr>
              <p:spPr>
                <a:xfrm>
                  <a:off x="377991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3" name="正方形/長方形 102"/>
                <p:cNvSpPr/>
                <p:nvPr/>
              </p:nvSpPr>
              <p:spPr>
                <a:xfrm>
                  <a:off x="406794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4" name="正方形/長方形 103"/>
                <p:cNvSpPr/>
                <p:nvPr/>
              </p:nvSpPr>
              <p:spPr>
                <a:xfrm>
                  <a:off x="406794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5" name="正方形/長方形 104"/>
                <p:cNvSpPr/>
                <p:nvPr/>
              </p:nvSpPr>
              <p:spPr>
                <a:xfrm>
                  <a:off x="406794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6" name="正方形/長方形 105"/>
                <p:cNvSpPr/>
                <p:nvPr/>
              </p:nvSpPr>
              <p:spPr>
                <a:xfrm>
                  <a:off x="406794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07" name="グループ化 106"/>
              <p:cNvGrpSpPr/>
              <p:nvPr/>
            </p:nvGrpSpPr>
            <p:grpSpPr>
              <a:xfrm>
                <a:off x="5475271" y="2832289"/>
                <a:ext cx="2376264" cy="1188132"/>
                <a:chOff x="2051720" y="3789040"/>
                <a:chExt cx="2304256" cy="1152128"/>
              </a:xfrm>
            </p:grpSpPr>
            <p:sp>
              <p:nvSpPr>
                <p:cNvPr id="108" name="正方形/長方形 107"/>
                <p:cNvSpPr/>
                <p:nvPr/>
              </p:nvSpPr>
              <p:spPr>
                <a:xfrm>
                  <a:off x="205172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9" name="正方形/長方形 108"/>
                <p:cNvSpPr/>
                <p:nvPr/>
              </p:nvSpPr>
              <p:spPr>
                <a:xfrm>
                  <a:off x="205172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0" name="正方形/長方形 109"/>
                <p:cNvSpPr/>
                <p:nvPr/>
              </p:nvSpPr>
              <p:spPr>
                <a:xfrm>
                  <a:off x="205172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1" name="正方形/長方形 110"/>
                <p:cNvSpPr/>
                <p:nvPr/>
              </p:nvSpPr>
              <p:spPr>
                <a:xfrm>
                  <a:off x="205172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2" name="正方形/長方形 111"/>
                <p:cNvSpPr/>
                <p:nvPr/>
              </p:nvSpPr>
              <p:spPr>
                <a:xfrm>
                  <a:off x="233975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3" name="正方形/長方形 112"/>
                <p:cNvSpPr/>
                <p:nvPr/>
              </p:nvSpPr>
              <p:spPr>
                <a:xfrm>
                  <a:off x="233975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4" name="正方形/長方形 113"/>
                <p:cNvSpPr/>
                <p:nvPr/>
              </p:nvSpPr>
              <p:spPr>
                <a:xfrm>
                  <a:off x="233975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5" name="正方形/長方形 114"/>
                <p:cNvSpPr/>
                <p:nvPr/>
              </p:nvSpPr>
              <p:spPr>
                <a:xfrm>
                  <a:off x="233975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6" name="正方形/長方形 115"/>
                <p:cNvSpPr/>
                <p:nvPr/>
              </p:nvSpPr>
              <p:spPr>
                <a:xfrm>
                  <a:off x="262778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7" name="正方形/長方形 116"/>
                <p:cNvSpPr/>
                <p:nvPr/>
              </p:nvSpPr>
              <p:spPr>
                <a:xfrm>
                  <a:off x="262778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8" name="正方形/長方形 117"/>
                <p:cNvSpPr/>
                <p:nvPr/>
              </p:nvSpPr>
              <p:spPr>
                <a:xfrm>
                  <a:off x="262778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9" name="正方形/長方形 118"/>
                <p:cNvSpPr/>
                <p:nvPr/>
              </p:nvSpPr>
              <p:spPr>
                <a:xfrm>
                  <a:off x="262778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0" name="正方形/長方形 119"/>
                <p:cNvSpPr/>
                <p:nvPr/>
              </p:nvSpPr>
              <p:spPr>
                <a:xfrm>
                  <a:off x="2915816"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1" name="正方形/長方形 120"/>
                <p:cNvSpPr/>
                <p:nvPr/>
              </p:nvSpPr>
              <p:spPr>
                <a:xfrm>
                  <a:off x="2915816"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2" name="正方形/長方形 121"/>
                <p:cNvSpPr/>
                <p:nvPr/>
              </p:nvSpPr>
              <p:spPr>
                <a:xfrm>
                  <a:off x="2915816"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3" name="正方形/長方形 122"/>
                <p:cNvSpPr/>
                <p:nvPr/>
              </p:nvSpPr>
              <p:spPr>
                <a:xfrm>
                  <a:off x="2915816"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4" name="正方形/長方形 123"/>
                <p:cNvSpPr/>
                <p:nvPr/>
              </p:nvSpPr>
              <p:spPr>
                <a:xfrm>
                  <a:off x="3203848"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5" name="正方形/長方形 124"/>
                <p:cNvSpPr/>
                <p:nvPr/>
              </p:nvSpPr>
              <p:spPr>
                <a:xfrm>
                  <a:off x="3203848"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6" name="正方形/長方形 125"/>
                <p:cNvSpPr/>
                <p:nvPr/>
              </p:nvSpPr>
              <p:spPr>
                <a:xfrm>
                  <a:off x="3203848"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7" name="正方形/長方形 126"/>
                <p:cNvSpPr/>
                <p:nvPr/>
              </p:nvSpPr>
              <p:spPr>
                <a:xfrm>
                  <a:off x="3203848"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8" name="正方形/長方形 127"/>
                <p:cNvSpPr/>
                <p:nvPr/>
              </p:nvSpPr>
              <p:spPr>
                <a:xfrm>
                  <a:off x="3491880"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9" name="正方形/長方形 128"/>
                <p:cNvSpPr/>
                <p:nvPr/>
              </p:nvSpPr>
              <p:spPr>
                <a:xfrm>
                  <a:off x="3491880"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0" name="正方形/長方形 129"/>
                <p:cNvSpPr/>
                <p:nvPr/>
              </p:nvSpPr>
              <p:spPr>
                <a:xfrm>
                  <a:off x="3491880"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1" name="正方形/長方形 130"/>
                <p:cNvSpPr/>
                <p:nvPr/>
              </p:nvSpPr>
              <p:spPr>
                <a:xfrm>
                  <a:off x="3491880"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2" name="正方形/長方形 131"/>
                <p:cNvSpPr/>
                <p:nvPr/>
              </p:nvSpPr>
              <p:spPr>
                <a:xfrm>
                  <a:off x="3779912"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3" name="正方形/長方形 132"/>
                <p:cNvSpPr/>
                <p:nvPr/>
              </p:nvSpPr>
              <p:spPr>
                <a:xfrm>
                  <a:off x="3779912"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4" name="正方形/長方形 133"/>
                <p:cNvSpPr/>
                <p:nvPr/>
              </p:nvSpPr>
              <p:spPr>
                <a:xfrm>
                  <a:off x="3779912"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5" name="正方形/長方形 134"/>
                <p:cNvSpPr/>
                <p:nvPr/>
              </p:nvSpPr>
              <p:spPr>
                <a:xfrm>
                  <a:off x="3779912"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6" name="正方形/長方形 135"/>
                <p:cNvSpPr/>
                <p:nvPr/>
              </p:nvSpPr>
              <p:spPr>
                <a:xfrm>
                  <a:off x="4067944" y="3789040"/>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7" name="正方形/長方形 136"/>
                <p:cNvSpPr/>
                <p:nvPr/>
              </p:nvSpPr>
              <p:spPr>
                <a:xfrm>
                  <a:off x="4067944" y="4077072"/>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8" name="正方形/長方形 137"/>
                <p:cNvSpPr/>
                <p:nvPr/>
              </p:nvSpPr>
              <p:spPr>
                <a:xfrm>
                  <a:off x="4067944" y="4365104"/>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9" name="正方形/長方形 138"/>
                <p:cNvSpPr/>
                <p:nvPr/>
              </p:nvSpPr>
              <p:spPr>
                <a:xfrm>
                  <a:off x="4067944" y="4653136"/>
                  <a:ext cx="288032"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sp>
          <p:nvSpPr>
            <p:cNvPr id="37" name="正方形/長方形 36"/>
            <p:cNvSpPr/>
            <p:nvPr/>
          </p:nvSpPr>
          <p:spPr>
            <a:xfrm>
              <a:off x="2076772" y="3546970"/>
              <a:ext cx="5015508" cy="536367"/>
            </a:xfrm>
            <a:prstGeom prst="rect">
              <a:avLst/>
            </a:prstGeom>
            <a:solidFill>
              <a:schemeClr val="accent3">
                <a:lumMod val="20000"/>
                <a:lumOff val="80000"/>
                <a:alpha val="50196"/>
              </a:schemeClr>
            </a:solidFill>
            <a:ln w="76200">
              <a:solidFill>
                <a:schemeClr val="accent3"/>
              </a:solidFill>
            </a:ln>
          </p:spPr>
          <p:style>
            <a:lnRef idx="2">
              <a:schemeClr val="accent1"/>
            </a:lnRef>
            <a:fillRef idx="1">
              <a:schemeClr val="lt1"/>
            </a:fillRef>
            <a:effectRef idx="0">
              <a:schemeClr val="accent1"/>
            </a:effectRef>
            <a:fontRef idx="minor">
              <a:schemeClr val="dk1"/>
            </a:fontRef>
          </p:style>
          <p:txBody>
            <a:bodyPr vert="horz" rtlCol="0" anchor="ctr"/>
            <a:lstStyle/>
            <a:p>
              <a:pPr algn="ctr"/>
              <a:r>
                <a:rPr kumimoji="1" lang="en-US" altLang="ja-JP" sz="3600" b="1" dirty="0" smtClean="0">
                  <a:solidFill>
                    <a:srgbClr val="00B050"/>
                  </a:solidFill>
                </a:rPr>
                <a:t>Linear</a:t>
              </a:r>
              <a:endParaRPr kumimoji="1" lang="ja-JP" altLang="en-US" sz="3600" b="1" dirty="0">
                <a:solidFill>
                  <a:srgbClr val="00B050"/>
                </a:solidFill>
              </a:endParaRPr>
            </a:p>
          </p:txBody>
        </p:sp>
        <p:sp>
          <p:nvSpPr>
            <p:cNvPr id="38" name="正方形/長方形 37"/>
            <p:cNvSpPr/>
            <p:nvPr/>
          </p:nvSpPr>
          <p:spPr>
            <a:xfrm>
              <a:off x="2086150" y="3551112"/>
              <a:ext cx="555135" cy="2554710"/>
            </a:xfrm>
            <a:prstGeom prst="rect">
              <a:avLst/>
            </a:prstGeom>
            <a:solidFill>
              <a:srgbClr val="DCE6F2">
                <a:alpha val="50196"/>
              </a:srgbClr>
            </a:solidFill>
            <a:ln w="76200"/>
          </p:spPr>
          <p:style>
            <a:lnRef idx="2">
              <a:schemeClr val="accent1"/>
            </a:lnRef>
            <a:fillRef idx="1">
              <a:schemeClr val="lt1"/>
            </a:fillRef>
            <a:effectRef idx="0">
              <a:schemeClr val="accent1"/>
            </a:effectRef>
            <a:fontRef idx="minor">
              <a:schemeClr val="dk1"/>
            </a:fontRef>
          </p:style>
          <p:txBody>
            <a:bodyPr vert="eaVert" rtlCol="0" anchor="ctr"/>
            <a:lstStyle/>
            <a:p>
              <a:pPr algn="ctr"/>
              <a:r>
                <a:rPr kumimoji="1" lang="en-US" altLang="ja-JP" sz="3600" b="1" dirty="0" smtClean="0">
                  <a:solidFill>
                    <a:schemeClr val="tx2"/>
                  </a:solidFill>
                </a:rPr>
                <a:t>S-box</a:t>
              </a:r>
              <a:endParaRPr kumimoji="1" lang="ja-JP" altLang="en-US" sz="3600" b="1" dirty="0">
                <a:solidFill>
                  <a:schemeClr val="tx2"/>
                </a:solidFill>
              </a:endParaRPr>
            </a:p>
          </p:txBody>
        </p:sp>
        <mc:AlternateContent xmlns:mc="http://schemas.openxmlformats.org/markup-compatibility/2006" xmlns:a14="http://schemas.microsoft.com/office/drawing/2010/main">
          <mc:Choice Requires="a14">
            <p:sp>
              <p:nvSpPr>
                <p:cNvPr id="39" name="正方形/長方形 38"/>
                <p:cNvSpPr/>
                <p:nvPr/>
              </p:nvSpPr>
              <p:spPr>
                <a:xfrm>
                  <a:off x="2038651" y="5949279"/>
                  <a:ext cx="839569" cy="73802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000" i="1" dirty="0" smtClean="0">
                                <a:latin typeface="Cambria Math"/>
                              </a:rPr>
                            </m:ctrlPr>
                          </m:sSubPr>
                          <m:e>
                            <m:r>
                              <a:rPr lang="en-US" altLang="ja-JP" sz="4000" i="1" dirty="0">
                                <a:latin typeface="Cambria Math"/>
                              </a:rPr>
                              <m:t>𝑥</m:t>
                            </m:r>
                          </m:e>
                          <m:sub>
                            <m:r>
                              <a:rPr lang="en-US" altLang="ja-JP" sz="4000" b="0" i="1" dirty="0" smtClean="0">
                                <a:latin typeface="Cambria Math"/>
                              </a:rPr>
                              <m:t>0</m:t>
                            </m:r>
                          </m:sub>
                        </m:sSub>
                      </m:oMath>
                    </m:oMathPara>
                  </a14:m>
                  <a:endParaRPr lang="ja-JP" altLang="en-US" sz="4000" dirty="0"/>
                </a:p>
              </p:txBody>
            </p:sp>
          </mc:Choice>
          <mc:Fallback xmlns="">
            <p:sp>
              <p:nvSpPr>
                <p:cNvPr id="39" name="正方形/長方形 38"/>
                <p:cNvSpPr>
                  <a:spLocks noRot="1" noChangeAspect="1" noMove="1" noResize="1" noEditPoints="1" noAdjustHandles="1" noChangeArrowheads="1" noChangeShapeType="1" noTextEdit="1"/>
                </p:cNvSpPr>
                <p:nvPr/>
              </p:nvSpPr>
              <p:spPr>
                <a:xfrm>
                  <a:off x="2038651" y="5949279"/>
                  <a:ext cx="839569" cy="738023"/>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0" name="正方形/長方形 39"/>
                <p:cNvSpPr/>
                <p:nvPr/>
              </p:nvSpPr>
              <p:spPr>
                <a:xfrm>
                  <a:off x="7090946" y="3429000"/>
                  <a:ext cx="839569" cy="73802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ja-JP" sz="4000" b="0" i="1" dirty="0" smtClean="0">
                                <a:latin typeface="Cambria Math"/>
                              </a:rPr>
                            </m:ctrlPr>
                          </m:sSubPr>
                          <m:e>
                            <m:acc>
                              <m:accPr>
                                <m:chr m:val="̃"/>
                                <m:ctrlPr>
                                  <a:rPr lang="en-US" altLang="ja-JP" sz="4000" b="0" i="1" dirty="0" smtClean="0">
                                    <a:latin typeface="Cambria Math"/>
                                  </a:rPr>
                                </m:ctrlPr>
                              </m:accPr>
                              <m:e>
                                <m:r>
                                  <a:rPr lang="en-US" altLang="ja-JP" sz="4000" b="0" i="1" dirty="0" smtClean="0">
                                    <a:latin typeface="Cambria Math"/>
                                  </a:rPr>
                                  <m:t>𝑥</m:t>
                                </m:r>
                              </m:e>
                            </m:acc>
                          </m:e>
                          <m:sub>
                            <m:r>
                              <a:rPr lang="en-US" altLang="ja-JP" sz="4000" b="0" i="1" dirty="0" smtClean="0">
                                <a:latin typeface="Cambria Math"/>
                              </a:rPr>
                              <m:t>0</m:t>
                            </m:r>
                          </m:sub>
                        </m:sSub>
                      </m:oMath>
                    </m:oMathPara>
                  </a14:m>
                  <a:endParaRPr lang="ja-JP" altLang="en-US" sz="4000" dirty="0"/>
                </a:p>
              </p:txBody>
            </p:sp>
          </mc:Choice>
          <mc:Fallback xmlns="">
            <p:sp>
              <p:nvSpPr>
                <p:cNvPr id="40" name="正方形/長方形 39"/>
                <p:cNvSpPr>
                  <a:spLocks noRot="1" noChangeAspect="1" noMove="1" noResize="1" noEditPoints="1" noAdjustHandles="1" noChangeArrowheads="1" noChangeShapeType="1" noTextEdit="1"/>
                </p:cNvSpPr>
                <p:nvPr/>
              </p:nvSpPr>
              <p:spPr>
                <a:xfrm>
                  <a:off x="7090946" y="3429000"/>
                  <a:ext cx="839569" cy="738023"/>
                </a:xfrm>
                <a:prstGeom prst="rect">
                  <a:avLst/>
                </a:prstGeom>
                <a:blipFill rotWithShape="1">
                  <a:blip r:embed="rId4"/>
                  <a:stretch>
                    <a:fillRect/>
                  </a:stretch>
                </a:blipFill>
              </p:spPr>
              <p:txBody>
                <a:bodyPr/>
                <a:lstStyle/>
                <a:p>
                  <a:r>
                    <a:rPr lang="ja-JP" altLang="en-US">
                      <a:noFill/>
                    </a:rPr>
                    <a:t> </a:t>
                  </a:r>
                </a:p>
              </p:txBody>
            </p:sp>
          </mc:Fallback>
        </mc:AlternateContent>
      </p:grpSp>
    </p:spTree>
    <p:extLst>
      <p:ext uri="{BB962C8B-B14F-4D97-AF65-F5344CB8AC3E}">
        <p14:creationId xmlns:p14="http://schemas.microsoft.com/office/powerpoint/2010/main" val="28579766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Application to SCREAM AE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SCREAM authenticated encryption.</a:t>
            </a:r>
            <a:endParaRPr kumimoji="1" lang="ja-JP" altLang="en-US" dirty="0"/>
          </a:p>
        </p:txBody>
      </p:sp>
      <p:grpSp>
        <p:nvGrpSpPr>
          <p:cNvPr id="4" name="Group 5"/>
          <p:cNvGrpSpPr>
            <a:grpSpLocks noChangeAspect="1"/>
          </p:cNvGrpSpPr>
          <p:nvPr/>
        </p:nvGrpSpPr>
        <p:grpSpPr bwMode="auto">
          <a:xfrm>
            <a:off x="395288" y="1989138"/>
            <a:ext cx="8458200" cy="3168650"/>
            <a:chOff x="249" y="1253"/>
            <a:chExt cx="5328" cy="1996"/>
          </a:xfrm>
        </p:grpSpPr>
        <p:sp>
          <p:nvSpPr>
            <p:cNvPr id="5" name="AutoShape 4"/>
            <p:cNvSpPr>
              <a:spLocks noChangeAspect="1" noChangeArrowheads="1" noTextEdit="1"/>
            </p:cNvSpPr>
            <p:nvPr/>
          </p:nvSpPr>
          <p:spPr bwMode="auto">
            <a:xfrm>
              <a:off x="249" y="1253"/>
              <a:ext cx="5328" cy="1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6"/>
            <p:cNvSpPr>
              <a:spLocks noChangeArrowheads="1"/>
            </p:cNvSpPr>
            <p:nvPr/>
          </p:nvSpPr>
          <p:spPr bwMode="auto">
            <a:xfrm>
              <a:off x="776"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 name="Rectangle 7"/>
            <p:cNvSpPr>
              <a:spLocks noChangeArrowheads="1"/>
            </p:cNvSpPr>
            <p:nvPr/>
          </p:nvSpPr>
          <p:spPr bwMode="auto">
            <a:xfrm>
              <a:off x="820"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967"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Line 9"/>
            <p:cNvSpPr>
              <a:spLocks noChangeShapeType="1"/>
            </p:cNvSpPr>
            <p:nvPr/>
          </p:nvSpPr>
          <p:spPr bwMode="auto">
            <a:xfrm>
              <a:off x="942"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0"/>
            <p:cNvSpPr>
              <a:spLocks/>
            </p:cNvSpPr>
            <p:nvPr/>
          </p:nvSpPr>
          <p:spPr bwMode="auto">
            <a:xfrm>
              <a:off x="898"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Line 11"/>
            <p:cNvSpPr>
              <a:spLocks noChangeShapeType="1"/>
            </p:cNvSpPr>
            <p:nvPr/>
          </p:nvSpPr>
          <p:spPr bwMode="auto">
            <a:xfrm>
              <a:off x="942"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2"/>
            <p:cNvSpPr>
              <a:spLocks/>
            </p:cNvSpPr>
            <p:nvPr/>
          </p:nvSpPr>
          <p:spPr bwMode="auto">
            <a:xfrm>
              <a:off x="898"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Line 13"/>
            <p:cNvSpPr>
              <a:spLocks noChangeShapeType="1"/>
            </p:cNvSpPr>
            <p:nvPr/>
          </p:nvSpPr>
          <p:spPr bwMode="auto">
            <a:xfrm>
              <a:off x="456"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4"/>
            <p:cNvSpPr>
              <a:spLocks/>
            </p:cNvSpPr>
            <p:nvPr/>
          </p:nvSpPr>
          <p:spPr bwMode="auto">
            <a:xfrm>
              <a:off x="611"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15"/>
            <p:cNvSpPr>
              <a:spLocks noChangeArrowheads="1"/>
            </p:cNvSpPr>
            <p:nvPr/>
          </p:nvSpPr>
          <p:spPr bwMode="auto">
            <a:xfrm>
              <a:off x="840"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967" y="1347"/>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7"/>
            <p:cNvSpPr>
              <a:spLocks noChangeArrowheads="1"/>
            </p:cNvSpPr>
            <p:nvPr/>
          </p:nvSpPr>
          <p:spPr bwMode="auto">
            <a:xfrm>
              <a:off x="249"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365" y="1932"/>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861" y="1780"/>
              <a:ext cx="331"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Rectangle 20"/>
            <p:cNvSpPr>
              <a:spLocks noChangeArrowheads="1"/>
            </p:cNvSpPr>
            <p:nvPr/>
          </p:nvSpPr>
          <p:spPr bwMode="auto">
            <a:xfrm>
              <a:off x="1905"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2052"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Line 22"/>
            <p:cNvSpPr>
              <a:spLocks noChangeShapeType="1"/>
            </p:cNvSpPr>
            <p:nvPr/>
          </p:nvSpPr>
          <p:spPr bwMode="auto">
            <a:xfrm>
              <a:off x="2027"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3"/>
            <p:cNvSpPr>
              <a:spLocks/>
            </p:cNvSpPr>
            <p:nvPr/>
          </p:nvSpPr>
          <p:spPr bwMode="auto">
            <a:xfrm>
              <a:off x="1983"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Line 24"/>
            <p:cNvSpPr>
              <a:spLocks noChangeShapeType="1"/>
            </p:cNvSpPr>
            <p:nvPr/>
          </p:nvSpPr>
          <p:spPr bwMode="auto">
            <a:xfrm>
              <a:off x="2027"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25"/>
            <p:cNvSpPr>
              <a:spLocks/>
            </p:cNvSpPr>
            <p:nvPr/>
          </p:nvSpPr>
          <p:spPr bwMode="auto">
            <a:xfrm>
              <a:off x="1983"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Line 26"/>
            <p:cNvSpPr>
              <a:spLocks noChangeShapeType="1"/>
            </p:cNvSpPr>
            <p:nvPr/>
          </p:nvSpPr>
          <p:spPr bwMode="auto">
            <a:xfrm>
              <a:off x="1541"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27"/>
            <p:cNvSpPr>
              <a:spLocks/>
            </p:cNvSpPr>
            <p:nvPr/>
          </p:nvSpPr>
          <p:spPr bwMode="auto">
            <a:xfrm>
              <a:off x="1696"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28"/>
            <p:cNvSpPr>
              <a:spLocks noChangeArrowheads="1"/>
            </p:cNvSpPr>
            <p:nvPr/>
          </p:nvSpPr>
          <p:spPr bwMode="auto">
            <a:xfrm>
              <a:off x="1925"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Rectangle 29"/>
            <p:cNvSpPr>
              <a:spLocks noChangeArrowheads="1"/>
            </p:cNvSpPr>
            <p:nvPr/>
          </p:nvSpPr>
          <p:spPr bwMode="auto">
            <a:xfrm>
              <a:off x="2052" y="1347"/>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Rectangle 30"/>
            <p:cNvSpPr>
              <a:spLocks noChangeArrowheads="1"/>
            </p:cNvSpPr>
            <p:nvPr/>
          </p:nvSpPr>
          <p:spPr bwMode="auto">
            <a:xfrm>
              <a:off x="1334"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31"/>
            <p:cNvSpPr>
              <a:spLocks noChangeArrowheads="1"/>
            </p:cNvSpPr>
            <p:nvPr/>
          </p:nvSpPr>
          <p:spPr bwMode="auto">
            <a:xfrm>
              <a:off x="1450" y="1932"/>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Rectangle 32"/>
            <p:cNvSpPr>
              <a:spLocks noChangeArrowheads="1"/>
            </p:cNvSpPr>
            <p:nvPr/>
          </p:nvSpPr>
          <p:spPr bwMode="auto">
            <a:xfrm>
              <a:off x="2742"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3" name="Rectangle 33"/>
            <p:cNvSpPr>
              <a:spLocks noChangeArrowheads="1"/>
            </p:cNvSpPr>
            <p:nvPr/>
          </p:nvSpPr>
          <p:spPr bwMode="auto">
            <a:xfrm>
              <a:off x="2858" y="193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4" name="Rectangle 34"/>
            <p:cNvSpPr>
              <a:spLocks noChangeArrowheads="1"/>
            </p:cNvSpPr>
            <p:nvPr/>
          </p:nvSpPr>
          <p:spPr bwMode="auto">
            <a:xfrm>
              <a:off x="2960" y="193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83"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5" name="Picture 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5"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38"/>
            <p:cNvSpPr>
              <a:spLocks noChangeArrowheads="1"/>
            </p:cNvSpPr>
            <p:nvPr/>
          </p:nvSpPr>
          <p:spPr bwMode="auto">
            <a:xfrm>
              <a:off x="3404"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6" name="Rectangle 39"/>
            <p:cNvSpPr>
              <a:spLocks noChangeArrowheads="1"/>
            </p:cNvSpPr>
            <p:nvPr/>
          </p:nvSpPr>
          <p:spPr bwMode="auto">
            <a:xfrm>
              <a:off x="3449"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7" name="Rectangle 40"/>
            <p:cNvSpPr>
              <a:spLocks noChangeArrowheads="1"/>
            </p:cNvSpPr>
            <p:nvPr/>
          </p:nvSpPr>
          <p:spPr bwMode="auto">
            <a:xfrm>
              <a:off x="3595"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8" name="Line 41"/>
            <p:cNvSpPr>
              <a:spLocks noChangeShapeType="1"/>
            </p:cNvSpPr>
            <p:nvPr/>
          </p:nvSpPr>
          <p:spPr bwMode="auto">
            <a:xfrm>
              <a:off x="3570"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42"/>
            <p:cNvSpPr>
              <a:spLocks/>
            </p:cNvSpPr>
            <p:nvPr/>
          </p:nvSpPr>
          <p:spPr bwMode="auto">
            <a:xfrm>
              <a:off x="3526"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Line 43"/>
            <p:cNvSpPr>
              <a:spLocks noChangeShapeType="1"/>
            </p:cNvSpPr>
            <p:nvPr/>
          </p:nvSpPr>
          <p:spPr bwMode="auto">
            <a:xfrm>
              <a:off x="3570"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44"/>
            <p:cNvSpPr>
              <a:spLocks/>
            </p:cNvSpPr>
            <p:nvPr/>
          </p:nvSpPr>
          <p:spPr bwMode="auto">
            <a:xfrm>
              <a:off x="3526"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Line 45"/>
            <p:cNvSpPr>
              <a:spLocks noChangeShapeType="1"/>
            </p:cNvSpPr>
            <p:nvPr/>
          </p:nvSpPr>
          <p:spPr bwMode="auto">
            <a:xfrm>
              <a:off x="3084"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46"/>
            <p:cNvSpPr>
              <a:spLocks/>
            </p:cNvSpPr>
            <p:nvPr/>
          </p:nvSpPr>
          <p:spPr bwMode="auto">
            <a:xfrm>
              <a:off x="3239"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47"/>
            <p:cNvSpPr>
              <a:spLocks noChangeArrowheads="1"/>
            </p:cNvSpPr>
            <p:nvPr/>
          </p:nvSpPr>
          <p:spPr bwMode="auto">
            <a:xfrm>
              <a:off x="3402"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 name="Rectangle 48"/>
            <p:cNvSpPr>
              <a:spLocks noChangeArrowheads="1"/>
            </p:cNvSpPr>
            <p:nvPr/>
          </p:nvSpPr>
          <p:spPr bwMode="auto">
            <a:xfrm>
              <a:off x="3529" y="1347"/>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6" name="Rectangle 49"/>
            <p:cNvSpPr>
              <a:spLocks noChangeArrowheads="1"/>
            </p:cNvSpPr>
            <p:nvPr/>
          </p:nvSpPr>
          <p:spPr bwMode="auto">
            <a:xfrm>
              <a:off x="3631" y="1347"/>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7" name="Rectangle 50"/>
            <p:cNvSpPr>
              <a:spLocks noChangeArrowheads="1"/>
            </p:cNvSpPr>
            <p:nvPr/>
          </p:nvSpPr>
          <p:spPr bwMode="auto">
            <a:xfrm>
              <a:off x="840"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8" name="Rectangle 51"/>
            <p:cNvSpPr>
              <a:spLocks noChangeArrowheads="1"/>
            </p:cNvSpPr>
            <p:nvPr/>
          </p:nvSpPr>
          <p:spPr bwMode="auto">
            <a:xfrm>
              <a:off x="981" y="2539"/>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52"/>
            <p:cNvSpPr>
              <a:spLocks noChangeArrowheads="1"/>
            </p:cNvSpPr>
            <p:nvPr/>
          </p:nvSpPr>
          <p:spPr bwMode="auto">
            <a:xfrm>
              <a:off x="1925"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0" name="Rectangle 53"/>
            <p:cNvSpPr>
              <a:spLocks noChangeArrowheads="1"/>
            </p:cNvSpPr>
            <p:nvPr/>
          </p:nvSpPr>
          <p:spPr bwMode="auto">
            <a:xfrm>
              <a:off x="2065" y="2539"/>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1" name="Rectangle 54"/>
            <p:cNvSpPr>
              <a:spLocks noChangeArrowheads="1"/>
            </p:cNvSpPr>
            <p:nvPr/>
          </p:nvSpPr>
          <p:spPr bwMode="auto">
            <a:xfrm>
              <a:off x="3402"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Rectangle 55"/>
            <p:cNvSpPr>
              <a:spLocks noChangeArrowheads="1"/>
            </p:cNvSpPr>
            <p:nvPr/>
          </p:nvSpPr>
          <p:spPr bwMode="auto">
            <a:xfrm>
              <a:off x="3542" y="2539"/>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3" name="Rectangle 56"/>
            <p:cNvSpPr>
              <a:spLocks noChangeArrowheads="1"/>
            </p:cNvSpPr>
            <p:nvPr/>
          </p:nvSpPr>
          <p:spPr bwMode="auto">
            <a:xfrm>
              <a:off x="3645" y="2539"/>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4" name="Rectangle 57"/>
            <p:cNvSpPr>
              <a:spLocks noChangeArrowheads="1"/>
            </p:cNvSpPr>
            <p:nvPr/>
          </p:nvSpPr>
          <p:spPr bwMode="auto">
            <a:xfrm>
              <a:off x="4023"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5" name="Rectangle 58"/>
            <p:cNvSpPr>
              <a:spLocks noChangeArrowheads="1"/>
            </p:cNvSpPr>
            <p:nvPr/>
          </p:nvSpPr>
          <p:spPr bwMode="auto">
            <a:xfrm>
              <a:off x="4139" y="193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Rectangle 59"/>
            <p:cNvSpPr>
              <a:spLocks noChangeArrowheads="1"/>
            </p:cNvSpPr>
            <p:nvPr/>
          </p:nvSpPr>
          <p:spPr bwMode="auto">
            <a:xfrm>
              <a:off x="4241" y="193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7" name="Rectangle 60"/>
            <p:cNvSpPr>
              <a:spLocks noChangeArrowheads="1"/>
            </p:cNvSpPr>
            <p:nvPr/>
          </p:nvSpPr>
          <p:spPr bwMode="auto">
            <a:xfrm>
              <a:off x="4685"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61"/>
            <p:cNvSpPr>
              <a:spLocks noChangeArrowheads="1"/>
            </p:cNvSpPr>
            <p:nvPr/>
          </p:nvSpPr>
          <p:spPr bwMode="auto">
            <a:xfrm>
              <a:off x="4729"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9" name="Rectangle 62"/>
            <p:cNvSpPr>
              <a:spLocks noChangeArrowheads="1"/>
            </p:cNvSpPr>
            <p:nvPr/>
          </p:nvSpPr>
          <p:spPr bwMode="auto">
            <a:xfrm>
              <a:off x="4876"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0" name="Line 63"/>
            <p:cNvSpPr>
              <a:spLocks noChangeShapeType="1"/>
            </p:cNvSpPr>
            <p:nvPr/>
          </p:nvSpPr>
          <p:spPr bwMode="auto">
            <a:xfrm>
              <a:off x="4851"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64"/>
            <p:cNvSpPr>
              <a:spLocks/>
            </p:cNvSpPr>
            <p:nvPr/>
          </p:nvSpPr>
          <p:spPr bwMode="auto">
            <a:xfrm>
              <a:off x="4807"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65"/>
            <p:cNvSpPr>
              <a:spLocks noChangeShapeType="1"/>
            </p:cNvSpPr>
            <p:nvPr/>
          </p:nvSpPr>
          <p:spPr bwMode="auto">
            <a:xfrm>
              <a:off x="4851"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66"/>
            <p:cNvSpPr>
              <a:spLocks/>
            </p:cNvSpPr>
            <p:nvPr/>
          </p:nvSpPr>
          <p:spPr bwMode="auto">
            <a:xfrm>
              <a:off x="4807"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Line 67"/>
            <p:cNvSpPr>
              <a:spLocks noChangeShapeType="1"/>
            </p:cNvSpPr>
            <p:nvPr/>
          </p:nvSpPr>
          <p:spPr bwMode="auto">
            <a:xfrm>
              <a:off x="4365"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9" name="Freeform 68"/>
            <p:cNvSpPr>
              <a:spLocks/>
            </p:cNvSpPr>
            <p:nvPr/>
          </p:nvSpPr>
          <p:spPr bwMode="auto">
            <a:xfrm>
              <a:off x="4520"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1" name="Rectangle 69"/>
            <p:cNvSpPr>
              <a:spLocks noChangeArrowheads="1"/>
            </p:cNvSpPr>
            <p:nvPr/>
          </p:nvSpPr>
          <p:spPr bwMode="auto">
            <a:xfrm>
              <a:off x="4694"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2" name="Rectangle 70"/>
            <p:cNvSpPr>
              <a:spLocks noChangeArrowheads="1"/>
            </p:cNvSpPr>
            <p:nvPr/>
          </p:nvSpPr>
          <p:spPr bwMode="auto">
            <a:xfrm>
              <a:off x="4821" y="1347"/>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3" name="Rectangle 71"/>
            <p:cNvSpPr>
              <a:spLocks noChangeArrowheads="1"/>
            </p:cNvSpPr>
            <p:nvPr/>
          </p:nvSpPr>
          <p:spPr bwMode="auto">
            <a:xfrm>
              <a:off x="4923" y="1347"/>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4" name="Rectangle 72"/>
            <p:cNvSpPr>
              <a:spLocks noChangeArrowheads="1"/>
            </p:cNvSpPr>
            <p:nvPr/>
          </p:nvSpPr>
          <p:spPr bwMode="auto">
            <a:xfrm>
              <a:off x="5251" y="2421"/>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5" name="Rectangle 73"/>
            <p:cNvSpPr>
              <a:spLocks noChangeArrowheads="1"/>
            </p:cNvSpPr>
            <p:nvPr/>
          </p:nvSpPr>
          <p:spPr bwMode="auto">
            <a:xfrm>
              <a:off x="5378" y="2528"/>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6" name="Rectangle 74"/>
            <p:cNvSpPr>
              <a:spLocks noChangeArrowheads="1"/>
            </p:cNvSpPr>
            <p:nvPr/>
          </p:nvSpPr>
          <p:spPr bwMode="auto">
            <a:xfrm>
              <a:off x="5480" y="2528"/>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7" name="Rectangle 75"/>
            <p:cNvSpPr>
              <a:spLocks noChangeArrowheads="1"/>
            </p:cNvSpPr>
            <p:nvPr/>
          </p:nvSpPr>
          <p:spPr bwMode="auto">
            <a:xfrm>
              <a:off x="4749" y="2984"/>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8" name="Rectangle 76"/>
            <p:cNvSpPr>
              <a:spLocks noChangeArrowheads="1"/>
            </p:cNvSpPr>
            <p:nvPr/>
          </p:nvSpPr>
          <p:spPr bwMode="auto">
            <a:xfrm>
              <a:off x="4890" y="309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9" name="Rectangle 77"/>
            <p:cNvSpPr>
              <a:spLocks noChangeArrowheads="1"/>
            </p:cNvSpPr>
            <p:nvPr/>
          </p:nvSpPr>
          <p:spPr bwMode="auto">
            <a:xfrm>
              <a:off x="4992" y="309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60" name="Freeform 78"/>
            <p:cNvSpPr>
              <a:spLocks/>
            </p:cNvSpPr>
            <p:nvPr/>
          </p:nvSpPr>
          <p:spPr bwMode="auto">
            <a:xfrm>
              <a:off x="456" y="2962"/>
              <a:ext cx="149" cy="149"/>
            </a:xfrm>
            <a:custGeom>
              <a:avLst/>
              <a:gdLst>
                <a:gd name="T0" fmla="*/ 88 w 149"/>
                <a:gd name="T1" fmla="*/ 16 h 149"/>
                <a:gd name="T2" fmla="*/ 94 w 149"/>
                <a:gd name="T3" fmla="*/ 8 h 149"/>
                <a:gd name="T4" fmla="*/ 108 w 149"/>
                <a:gd name="T5" fmla="*/ 5 h 149"/>
                <a:gd name="T6" fmla="*/ 122 w 149"/>
                <a:gd name="T7" fmla="*/ 8 h 149"/>
                <a:gd name="T8" fmla="*/ 138 w 149"/>
                <a:gd name="T9" fmla="*/ 14 h 149"/>
                <a:gd name="T10" fmla="*/ 138 w 149"/>
                <a:gd name="T11" fmla="*/ 25 h 149"/>
                <a:gd name="T12" fmla="*/ 138 w 149"/>
                <a:gd name="T13" fmla="*/ 41 h 149"/>
                <a:gd name="T14" fmla="*/ 135 w 149"/>
                <a:gd name="T15" fmla="*/ 47 h 149"/>
                <a:gd name="T16" fmla="*/ 138 w 149"/>
                <a:gd name="T17" fmla="*/ 50 h 149"/>
                <a:gd name="T18" fmla="*/ 141 w 149"/>
                <a:gd name="T19" fmla="*/ 47 h 149"/>
                <a:gd name="T20" fmla="*/ 149 w 149"/>
                <a:gd name="T21" fmla="*/ 5 h 149"/>
                <a:gd name="T22" fmla="*/ 149 w 149"/>
                <a:gd name="T23" fmla="*/ 3 h 149"/>
                <a:gd name="T24" fmla="*/ 146 w 149"/>
                <a:gd name="T25" fmla="*/ 0 h 149"/>
                <a:gd name="T26" fmla="*/ 22 w 149"/>
                <a:gd name="T27" fmla="*/ 0 h 149"/>
                <a:gd name="T28" fmla="*/ 17 w 149"/>
                <a:gd name="T29" fmla="*/ 0 h 149"/>
                <a:gd name="T30" fmla="*/ 0 w 149"/>
                <a:gd name="T31" fmla="*/ 44 h 149"/>
                <a:gd name="T32" fmla="*/ 0 w 149"/>
                <a:gd name="T33" fmla="*/ 47 h 149"/>
                <a:gd name="T34" fmla="*/ 3 w 149"/>
                <a:gd name="T35" fmla="*/ 50 h 149"/>
                <a:gd name="T36" fmla="*/ 6 w 149"/>
                <a:gd name="T37" fmla="*/ 50 h 149"/>
                <a:gd name="T38" fmla="*/ 6 w 149"/>
                <a:gd name="T39" fmla="*/ 44 h 149"/>
                <a:gd name="T40" fmla="*/ 19 w 149"/>
                <a:gd name="T41" fmla="*/ 16 h 149"/>
                <a:gd name="T42" fmla="*/ 28 w 149"/>
                <a:gd name="T43" fmla="*/ 11 h 149"/>
                <a:gd name="T44" fmla="*/ 55 w 149"/>
                <a:gd name="T45" fmla="*/ 5 h 149"/>
                <a:gd name="T46" fmla="*/ 64 w 149"/>
                <a:gd name="T47" fmla="*/ 5 h 149"/>
                <a:gd name="T48" fmla="*/ 72 w 149"/>
                <a:gd name="T49" fmla="*/ 8 h 149"/>
                <a:gd name="T50" fmla="*/ 69 w 149"/>
                <a:gd name="T51" fmla="*/ 14 h 149"/>
                <a:gd name="T52" fmla="*/ 41 w 149"/>
                <a:gd name="T53" fmla="*/ 132 h 149"/>
                <a:gd name="T54" fmla="*/ 36 w 149"/>
                <a:gd name="T55" fmla="*/ 141 h 149"/>
                <a:gd name="T56" fmla="*/ 14 w 149"/>
                <a:gd name="T57" fmla="*/ 141 h 149"/>
                <a:gd name="T58" fmla="*/ 6 w 149"/>
                <a:gd name="T59" fmla="*/ 143 h 149"/>
                <a:gd name="T60" fmla="*/ 6 w 149"/>
                <a:gd name="T61" fmla="*/ 146 h 149"/>
                <a:gd name="T62" fmla="*/ 8 w 149"/>
                <a:gd name="T63" fmla="*/ 149 h 149"/>
                <a:gd name="T64" fmla="*/ 28 w 149"/>
                <a:gd name="T65" fmla="*/ 149 h 149"/>
                <a:gd name="T66" fmla="*/ 44 w 149"/>
                <a:gd name="T67" fmla="*/ 149 h 149"/>
                <a:gd name="T68" fmla="*/ 64 w 149"/>
                <a:gd name="T69" fmla="*/ 149 h 149"/>
                <a:gd name="T70" fmla="*/ 83 w 149"/>
                <a:gd name="T71" fmla="*/ 149 h 149"/>
                <a:gd name="T72" fmla="*/ 86 w 149"/>
                <a:gd name="T73" fmla="*/ 149 h 149"/>
                <a:gd name="T74" fmla="*/ 88 w 149"/>
                <a:gd name="T75" fmla="*/ 143 h 149"/>
                <a:gd name="T76" fmla="*/ 80 w 149"/>
                <a:gd name="T77" fmla="*/ 141 h 149"/>
                <a:gd name="T78" fmla="*/ 66 w 149"/>
                <a:gd name="T79" fmla="*/ 141 h 149"/>
                <a:gd name="T80" fmla="*/ 61 w 149"/>
                <a:gd name="T81" fmla="*/ 141 h 149"/>
                <a:gd name="T82" fmla="*/ 58 w 149"/>
                <a:gd name="T83" fmla="*/ 135 h 149"/>
                <a:gd name="T84" fmla="*/ 88 w 149"/>
                <a:gd name="T8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149">
                  <a:moveTo>
                    <a:pt x="88" y="16"/>
                  </a:moveTo>
                  <a:lnTo>
                    <a:pt x="88" y="16"/>
                  </a:lnTo>
                  <a:lnTo>
                    <a:pt x="91" y="8"/>
                  </a:lnTo>
                  <a:lnTo>
                    <a:pt x="94" y="8"/>
                  </a:lnTo>
                  <a:lnTo>
                    <a:pt x="94" y="8"/>
                  </a:lnTo>
                  <a:lnTo>
                    <a:pt x="108" y="5"/>
                  </a:lnTo>
                  <a:lnTo>
                    <a:pt x="108" y="5"/>
                  </a:lnTo>
                  <a:lnTo>
                    <a:pt x="122" y="8"/>
                  </a:lnTo>
                  <a:lnTo>
                    <a:pt x="130" y="8"/>
                  </a:lnTo>
                  <a:lnTo>
                    <a:pt x="138" y="14"/>
                  </a:lnTo>
                  <a:lnTo>
                    <a:pt x="138" y="25"/>
                  </a:lnTo>
                  <a:lnTo>
                    <a:pt x="138" y="25"/>
                  </a:lnTo>
                  <a:lnTo>
                    <a:pt x="138" y="41"/>
                  </a:lnTo>
                  <a:lnTo>
                    <a:pt x="138" y="41"/>
                  </a:lnTo>
                  <a:lnTo>
                    <a:pt x="135" y="47"/>
                  </a:lnTo>
                  <a:lnTo>
                    <a:pt x="135" y="47"/>
                  </a:lnTo>
                  <a:lnTo>
                    <a:pt x="138" y="50"/>
                  </a:lnTo>
                  <a:lnTo>
                    <a:pt x="138" y="50"/>
                  </a:lnTo>
                  <a:lnTo>
                    <a:pt x="138" y="50"/>
                  </a:lnTo>
                  <a:lnTo>
                    <a:pt x="141" y="47"/>
                  </a:lnTo>
                  <a:lnTo>
                    <a:pt x="144" y="44"/>
                  </a:lnTo>
                  <a:lnTo>
                    <a:pt x="149" y="5"/>
                  </a:lnTo>
                  <a:lnTo>
                    <a:pt x="149" y="5"/>
                  </a:lnTo>
                  <a:lnTo>
                    <a:pt x="149" y="3"/>
                  </a:lnTo>
                  <a:lnTo>
                    <a:pt x="149" y="3"/>
                  </a:lnTo>
                  <a:lnTo>
                    <a:pt x="146" y="0"/>
                  </a:lnTo>
                  <a:lnTo>
                    <a:pt x="144" y="0"/>
                  </a:lnTo>
                  <a:lnTo>
                    <a:pt x="22" y="0"/>
                  </a:lnTo>
                  <a:lnTo>
                    <a:pt x="22" y="0"/>
                  </a:lnTo>
                  <a:lnTo>
                    <a:pt x="17" y="0"/>
                  </a:lnTo>
                  <a:lnTo>
                    <a:pt x="14" y="5"/>
                  </a:lnTo>
                  <a:lnTo>
                    <a:pt x="0" y="44"/>
                  </a:lnTo>
                  <a:lnTo>
                    <a:pt x="0" y="44"/>
                  </a:lnTo>
                  <a:lnTo>
                    <a:pt x="0" y="47"/>
                  </a:lnTo>
                  <a:lnTo>
                    <a:pt x="0" y="47"/>
                  </a:lnTo>
                  <a:lnTo>
                    <a:pt x="3" y="50"/>
                  </a:lnTo>
                  <a:lnTo>
                    <a:pt x="3" y="50"/>
                  </a:lnTo>
                  <a:lnTo>
                    <a:pt x="6" y="50"/>
                  </a:lnTo>
                  <a:lnTo>
                    <a:pt x="6" y="44"/>
                  </a:lnTo>
                  <a:lnTo>
                    <a:pt x="6" y="44"/>
                  </a:lnTo>
                  <a:lnTo>
                    <a:pt x="14" y="25"/>
                  </a:lnTo>
                  <a:lnTo>
                    <a:pt x="19" y="16"/>
                  </a:lnTo>
                  <a:lnTo>
                    <a:pt x="22" y="14"/>
                  </a:lnTo>
                  <a:lnTo>
                    <a:pt x="28" y="11"/>
                  </a:lnTo>
                  <a:lnTo>
                    <a:pt x="36" y="8"/>
                  </a:lnTo>
                  <a:lnTo>
                    <a:pt x="55" y="5"/>
                  </a:lnTo>
                  <a:lnTo>
                    <a:pt x="64" y="5"/>
                  </a:lnTo>
                  <a:lnTo>
                    <a:pt x="64" y="5"/>
                  </a:lnTo>
                  <a:lnTo>
                    <a:pt x="69" y="8"/>
                  </a:lnTo>
                  <a:lnTo>
                    <a:pt x="72" y="8"/>
                  </a:lnTo>
                  <a:lnTo>
                    <a:pt x="72" y="8"/>
                  </a:lnTo>
                  <a:lnTo>
                    <a:pt x="69" y="14"/>
                  </a:lnTo>
                  <a:lnTo>
                    <a:pt x="41" y="132"/>
                  </a:lnTo>
                  <a:lnTo>
                    <a:pt x="41" y="132"/>
                  </a:lnTo>
                  <a:lnTo>
                    <a:pt x="39" y="135"/>
                  </a:lnTo>
                  <a:lnTo>
                    <a:pt x="36" y="141"/>
                  </a:lnTo>
                  <a:lnTo>
                    <a:pt x="28" y="141"/>
                  </a:lnTo>
                  <a:lnTo>
                    <a:pt x="14" y="141"/>
                  </a:lnTo>
                  <a:lnTo>
                    <a:pt x="14" y="141"/>
                  </a:lnTo>
                  <a:lnTo>
                    <a:pt x="6" y="143"/>
                  </a:lnTo>
                  <a:lnTo>
                    <a:pt x="6" y="146"/>
                  </a:lnTo>
                  <a:lnTo>
                    <a:pt x="6" y="146"/>
                  </a:lnTo>
                  <a:lnTo>
                    <a:pt x="6" y="149"/>
                  </a:lnTo>
                  <a:lnTo>
                    <a:pt x="8" y="149"/>
                  </a:lnTo>
                  <a:lnTo>
                    <a:pt x="8" y="149"/>
                  </a:lnTo>
                  <a:lnTo>
                    <a:pt x="28" y="149"/>
                  </a:lnTo>
                  <a:lnTo>
                    <a:pt x="28" y="149"/>
                  </a:lnTo>
                  <a:lnTo>
                    <a:pt x="44" y="149"/>
                  </a:lnTo>
                  <a:lnTo>
                    <a:pt x="44" y="149"/>
                  </a:lnTo>
                  <a:lnTo>
                    <a:pt x="64" y="149"/>
                  </a:lnTo>
                  <a:lnTo>
                    <a:pt x="64" y="149"/>
                  </a:lnTo>
                  <a:lnTo>
                    <a:pt x="83" y="149"/>
                  </a:lnTo>
                  <a:lnTo>
                    <a:pt x="83" y="149"/>
                  </a:lnTo>
                  <a:lnTo>
                    <a:pt x="86" y="149"/>
                  </a:lnTo>
                  <a:lnTo>
                    <a:pt x="88" y="143"/>
                  </a:lnTo>
                  <a:lnTo>
                    <a:pt x="88" y="143"/>
                  </a:lnTo>
                  <a:lnTo>
                    <a:pt x="86" y="141"/>
                  </a:lnTo>
                  <a:lnTo>
                    <a:pt x="80" y="141"/>
                  </a:lnTo>
                  <a:lnTo>
                    <a:pt x="80" y="141"/>
                  </a:lnTo>
                  <a:lnTo>
                    <a:pt x="66" y="141"/>
                  </a:lnTo>
                  <a:lnTo>
                    <a:pt x="66" y="141"/>
                  </a:lnTo>
                  <a:lnTo>
                    <a:pt x="61" y="141"/>
                  </a:lnTo>
                  <a:lnTo>
                    <a:pt x="58" y="135"/>
                  </a:lnTo>
                  <a:lnTo>
                    <a:pt x="58" y="135"/>
                  </a:lnTo>
                  <a:lnTo>
                    <a:pt x="58" y="132"/>
                  </a:lnTo>
                  <a:lnTo>
                    <a:pt x="8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1" name="Freeform 79"/>
            <p:cNvSpPr>
              <a:spLocks/>
            </p:cNvSpPr>
            <p:nvPr/>
          </p:nvSpPr>
          <p:spPr bwMode="auto">
            <a:xfrm>
              <a:off x="456" y="2962"/>
              <a:ext cx="149" cy="149"/>
            </a:xfrm>
            <a:custGeom>
              <a:avLst/>
              <a:gdLst>
                <a:gd name="T0" fmla="*/ 88 w 149"/>
                <a:gd name="T1" fmla="*/ 16 h 149"/>
                <a:gd name="T2" fmla="*/ 94 w 149"/>
                <a:gd name="T3" fmla="*/ 8 h 149"/>
                <a:gd name="T4" fmla="*/ 108 w 149"/>
                <a:gd name="T5" fmla="*/ 5 h 149"/>
                <a:gd name="T6" fmla="*/ 122 w 149"/>
                <a:gd name="T7" fmla="*/ 8 h 149"/>
                <a:gd name="T8" fmla="*/ 138 w 149"/>
                <a:gd name="T9" fmla="*/ 14 h 149"/>
                <a:gd name="T10" fmla="*/ 138 w 149"/>
                <a:gd name="T11" fmla="*/ 25 h 149"/>
                <a:gd name="T12" fmla="*/ 138 w 149"/>
                <a:gd name="T13" fmla="*/ 41 h 149"/>
                <a:gd name="T14" fmla="*/ 135 w 149"/>
                <a:gd name="T15" fmla="*/ 47 h 149"/>
                <a:gd name="T16" fmla="*/ 138 w 149"/>
                <a:gd name="T17" fmla="*/ 50 h 149"/>
                <a:gd name="T18" fmla="*/ 141 w 149"/>
                <a:gd name="T19" fmla="*/ 47 h 149"/>
                <a:gd name="T20" fmla="*/ 149 w 149"/>
                <a:gd name="T21" fmla="*/ 5 h 149"/>
                <a:gd name="T22" fmla="*/ 149 w 149"/>
                <a:gd name="T23" fmla="*/ 3 h 149"/>
                <a:gd name="T24" fmla="*/ 146 w 149"/>
                <a:gd name="T25" fmla="*/ 0 h 149"/>
                <a:gd name="T26" fmla="*/ 22 w 149"/>
                <a:gd name="T27" fmla="*/ 0 h 149"/>
                <a:gd name="T28" fmla="*/ 17 w 149"/>
                <a:gd name="T29" fmla="*/ 0 h 149"/>
                <a:gd name="T30" fmla="*/ 0 w 149"/>
                <a:gd name="T31" fmla="*/ 44 h 149"/>
                <a:gd name="T32" fmla="*/ 0 w 149"/>
                <a:gd name="T33" fmla="*/ 47 h 149"/>
                <a:gd name="T34" fmla="*/ 3 w 149"/>
                <a:gd name="T35" fmla="*/ 50 h 149"/>
                <a:gd name="T36" fmla="*/ 6 w 149"/>
                <a:gd name="T37" fmla="*/ 50 h 149"/>
                <a:gd name="T38" fmla="*/ 6 w 149"/>
                <a:gd name="T39" fmla="*/ 44 h 149"/>
                <a:gd name="T40" fmla="*/ 19 w 149"/>
                <a:gd name="T41" fmla="*/ 16 h 149"/>
                <a:gd name="T42" fmla="*/ 28 w 149"/>
                <a:gd name="T43" fmla="*/ 11 h 149"/>
                <a:gd name="T44" fmla="*/ 55 w 149"/>
                <a:gd name="T45" fmla="*/ 5 h 149"/>
                <a:gd name="T46" fmla="*/ 64 w 149"/>
                <a:gd name="T47" fmla="*/ 5 h 149"/>
                <a:gd name="T48" fmla="*/ 72 w 149"/>
                <a:gd name="T49" fmla="*/ 8 h 149"/>
                <a:gd name="T50" fmla="*/ 69 w 149"/>
                <a:gd name="T51" fmla="*/ 14 h 149"/>
                <a:gd name="T52" fmla="*/ 41 w 149"/>
                <a:gd name="T53" fmla="*/ 132 h 149"/>
                <a:gd name="T54" fmla="*/ 36 w 149"/>
                <a:gd name="T55" fmla="*/ 141 h 149"/>
                <a:gd name="T56" fmla="*/ 14 w 149"/>
                <a:gd name="T57" fmla="*/ 141 h 149"/>
                <a:gd name="T58" fmla="*/ 6 w 149"/>
                <a:gd name="T59" fmla="*/ 143 h 149"/>
                <a:gd name="T60" fmla="*/ 6 w 149"/>
                <a:gd name="T61" fmla="*/ 146 h 149"/>
                <a:gd name="T62" fmla="*/ 8 w 149"/>
                <a:gd name="T63" fmla="*/ 149 h 149"/>
                <a:gd name="T64" fmla="*/ 28 w 149"/>
                <a:gd name="T65" fmla="*/ 149 h 149"/>
                <a:gd name="T66" fmla="*/ 44 w 149"/>
                <a:gd name="T67" fmla="*/ 149 h 149"/>
                <a:gd name="T68" fmla="*/ 64 w 149"/>
                <a:gd name="T69" fmla="*/ 149 h 149"/>
                <a:gd name="T70" fmla="*/ 83 w 149"/>
                <a:gd name="T71" fmla="*/ 149 h 149"/>
                <a:gd name="T72" fmla="*/ 86 w 149"/>
                <a:gd name="T73" fmla="*/ 149 h 149"/>
                <a:gd name="T74" fmla="*/ 88 w 149"/>
                <a:gd name="T75" fmla="*/ 143 h 149"/>
                <a:gd name="T76" fmla="*/ 80 w 149"/>
                <a:gd name="T77" fmla="*/ 141 h 149"/>
                <a:gd name="T78" fmla="*/ 66 w 149"/>
                <a:gd name="T79" fmla="*/ 141 h 149"/>
                <a:gd name="T80" fmla="*/ 61 w 149"/>
                <a:gd name="T81" fmla="*/ 141 h 149"/>
                <a:gd name="T82" fmla="*/ 58 w 149"/>
                <a:gd name="T83" fmla="*/ 135 h 149"/>
                <a:gd name="T84" fmla="*/ 88 w 149"/>
                <a:gd name="T8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149">
                  <a:moveTo>
                    <a:pt x="88" y="16"/>
                  </a:moveTo>
                  <a:lnTo>
                    <a:pt x="88" y="16"/>
                  </a:lnTo>
                  <a:lnTo>
                    <a:pt x="91" y="8"/>
                  </a:lnTo>
                  <a:lnTo>
                    <a:pt x="94" y="8"/>
                  </a:lnTo>
                  <a:lnTo>
                    <a:pt x="94" y="8"/>
                  </a:lnTo>
                  <a:lnTo>
                    <a:pt x="108" y="5"/>
                  </a:lnTo>
                  <a:lnTo>
                    <a:pt x="108" y="5"/>
                  </a:lnTo>
                  <a:lnTo>
                    <a:pt x="122" y="8"/>
                  </a:lnTo>
                  <a:lnTo>
                    <a:pt x="130" y="8"/>
                  </a:lnTo>
                  <a:lnTo>
                    <a:pt x="138" y="14"/>
                  </a:lnTo>
                  <a:lnTo>
                    <a:pt x="138" y="25"/>
                  </a:lnTo>
                  <a:lnTo>
                    <a:pt x="138" y="25"/>
                  </a:lnTo>
                  <a:lnTo>
                    <a:pt x="138" y="41"/>
                  </a:lnTo>
                  <a:lnTo>
                    <a:pt x="138" y="41"/>
                  </a:lnTo>
                  <a:lnTo>
                    <a:pt x="135" y="47"/>
                  </a:lnTo>
                  <a:lnTo>
                    <a:pt x="135" y="47"/>
                  </a:lnTo>
                  <a:lnTo>
                    <a:pt x="138" y="50"/>
                  </a:lnTo>
                  <a:lnTo>
                    <a:pt x="138" y="50"/>
                  </a:lnTo>
                  <a:lnTo>
                    <a:pt x="138" y="50"/>
                  </a:lnTo>
                  <a:lnTo>
                    <a:pt x="141" y="47"/>
                  </a:lnTo>
                  <a:lnTo>
                    <a:pt x="144" y="44"/>
                  </a:lnTo>
                  <a:lnTo>
                    <a:pt x="149" y="5"/>
                  </a:lnTo>
                  <a:lnTo>
                    <a:pt x="149" y="5"/>
                  </a:lnTo>
                  <a:lnTo>
                    <a:pt x="149" y="3"/>
                  </a:lnTo>
                  <a:lnTo>
                    <a:pt x="149" y="3"/>
                  </a:lnTo>
                  <a:lnTo>
                    <a:pt x="146" y="0"/>
                  </a:lnTo>
                  <a:lnTo>
                    <a:pt x="144" y="0"/>
                  </a:lnTo>
                  <a:lnTo>
                    <a:pt x="22" y="0"/>
                  </a:lnTo>
                  <a:lnTo>
                    <a:pt x="22" y="0"/>
                  </a:lnTo>
                  <a:lnTo>
                    <a:pt x="17" y="0"/>
                  </a:lnTo>
                  <a:lnTo>
                    <a:pt x="14" y="5"/>
                  </a:lnTo>
                  <a:lnTo>
                    <a:pt x="0" y="44"/>
                  </a:lnTo>
                  <a:lnTo>
                    <a:pt x="0" y="44"/>
                  </a:lnTo>
                  <a:lnTo>
                    <a:pt x="0" y="47"/>
                  </a:lnTo>
                  <a:lnTo>
                    <a:pt x="0" y="47"/>
                  </a:lnTo>
                  <a:lnTo>
                    <a:pt x="3" y="50"/>
                  </a:lnTo>
                  <a:lnTo>
                    <a:pt x="3" y="50"/>
                  </a:lnTo>
                  <a:lnTo>
                    <a:pt x="6" y="50"/>
                  </a:lnTo>
                  <a:lnTo>
                    <a:pt x="6" y="44"/>
                  </a:lnTo>
                  <a:lnTo>
                    <a:pt x="6" y="44"/>
                  </a:lnTo>
                  <a:lnTo>
                    <a:pt x="14" y="25"/>
                  </a:lnTo>
                  <a:lnTo>
                    <a:pt x="19" y="16"/>
                  </a:lnTo>
                  <a:lnTo>
                    <a:pt x="22" y="14"/>
                  </a:lnTo>
                  <a:lnTo>
                    <a:pt x="28" y="11"/>
                  </a:lnTo>
                  <a:lnTo>
                    <a:pt x="36" y="8"/>
                  </a:lnTo>
                  <a:lnTo>
                    <a:pt x="55" y="5"/>
                  </a:lnTo>
                  <a:lnTo>
                    <a:pt x="64" y="5"/>
                  </a:lnTo>
                  <a:lnTo>
                    <a:pt x="64" y="5"/>
                  </a:lnTo>
                  <a:lnTo>
                    <a:pt x="69" y="8"/>
                  </a:lnTo>
                  <a:lnTo>
                    <a:pt x="72" y="8"/>
                  </a:lnTo>
                  <a:lnTo>
                    <a:pt x="72" y="8"/>
                  </a:lnTo>
                  <a:lnTo>
                    <a:pt x="69" y="14"/>
                  </a:lnTo>
                  <a:lnTo>
                    <a:pt x="41" y="132"/>
                  </a:lnTo>
                  <a:lnTo>
                    <a:pt x="41" y="132"/>
                  </a:lnTo>
                  <a:lnTo>
                    <a:pt x="39" y="135"/>
                  </a:lnTo>
                  <a:lnTo>
                    <a:pt x="36" y="141"/>
                  </a:lnTo>
                  <a:lnTo>
                    <a:pt x="28" y="141"/>
                  </a:lnTo>
                  <a:lnTo>
                    <a:pt x="14" y="141"/>
                  </a:lnTo>
                  <a:lnTo>
                    <a:pt x="14" y="141"/>
                  </a:lnTo>
                  <a:lnTo>
                    <a:pt x="6" y="143"/>
                  </a:lnTo>
                  <a:lnTo>
                    <a:pt x="6" y="146"/>
                  </a:lnTo>
                  <a:lnTo>
                    <a:pt x="6" y="146"/>
                  </a:lnTo>
                  <a:lnTo>
                    <a:pt x="6" y="149"/>
                  </a:lnTo>
                  <a:lnTo>
                    <a:pt x="8" y="149"/>
                  </a:lnTo>
                  <a:lnTo>
                    <a:pt x="8" y="149"/>
                  </a:lnTo>
                  <a:lnTo>
                    <a:pt x="28" y="149"/>
                  </a:lnTo>
                  <a:lnTo>
                    <a:pt x="28" y="149"/>
                  </a:lnTo>
                  <a:lnTo>
                    <a:pt x="44" y="149"/>
                  </a:lnTo>
                  <a:lnTo>
                    <a:pt x="44" y="149"/>
                  </a:lnTo>
                  <a:lnTo>
                    <a:pt x="64" y="149"/>
                  </a:lnTo>
                  <a:lnTo>
                    <a:pt x="64" y="149"/>
                  </a:lnTo>
                  <a:lnTo>
                    <a:pt x="83" y="149"/>
                  </a:lnTo>
                  <a:lnTo>
                    <a:pt x="83" y="149"/>
                  </a:lnTo>
                  <a:lnTo>
                    <a:pt x="86" y="149"/>
                  </a:lnTo>
                  <a:lnTo>
                    <a:pt x="88" y="143"/>
                  </a:lnTo>
                  <a:lnTo>
                    <a:pt x="88" y="143"/>
                  </a:lnTo>
                  <a:lnTo>
                    <a:pt x="86" y="141"/>
                  </a:lnTo>
                  <a:lnTo>
                    <a:pt x="80" y="141"/>
                  </a:lnTo>
                  <a:lnTo>
                    <a:pt x="80" y="141"/>
                  </a:lnTo>
                  <a:lnTo>
                    <a:pt x="66" y="141"/>
                  </a:lnTo>
                  <a:lnTo>
                    <a:pt x="66" y="141"/>
                  </a:lnTo>
                  <a:lnTo>
                    <a:pt x="61" y="141"/>
                  </a:lnTo>
                  <a:lnTo>
                    <a:pt x="58" y="135"/>
                  </a:lnTo>
                  <a:lnTo>
                    <a:pt x="58" y="135"/>
                  </a:lnTo>
                  <a:lnTo>
                    <a:pt x="58" y="132"/>
                  </a:lnTo>
                  <a:lnTo>
                    <a:pt x="88"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Freeform 80"/>
            <p:cNvSpPr>
              <a:spLocks/>
            </p:cNvSpPr>
            <p:nvPr/>
          </p:nvSpPr>
          <p:spPr bwMode="auto">
            <a:xfrm>
              <a:off x="589" y="3097"/>
              <a:ext cx="66" cy="69"/>
            </a:xfrm>
            <a:custGeom>
              <a:avLst/>
              <a:gdLst>
                <a:gd name="T0" fmla="*/ 58 w 66"/>
                <a:gd name="T1" fmla="*/ 11 h 69"/>
                <a:gd name="T2" fmla="*/ 58 w 66"/>
                <a:gd name="T3" fmla="*/ 11 h 69"/>
                <a:gd name="T4" fmla="*/ 52 w 66"/>
                <a:gd name="T5" fmla="*/ 14 h 69"/>
                <a:gd name="T6" fmla="*/ 49 w 66"/>
                <a:gd name="T7" fmla="*/ 19 h 69"/>
                <a:gd name="T8" fmla="*/ 49 w 66"/>
                <a:gd name="T9" fmla="*/ 19 h 69"/>
                <a:gd name="T10" fmla="*/ 52 w 66"/>
                <a:gd name="T11" fmla="*/ 22 h 69"/>
                <a:gd name="T12" fmla="*/ 55 w 66"/>
                <a:gd name="T13" fmla="*/ 25 h 69"/>
                <a:gd name="T14" fmla="*/ 55 w 66"/>
                <a:gd name="T15" fmla="*/ 25 h 69"/>
                <a:gd name="T16" fmla="*/ 60 w 66"/>
                <a:gd name="T17" fmla="*/ 22 h 69"/>
                <a:gd name="T18" fmla="*/ 63 w 66"/>
                <a:gd name="T19" fmla="*/ 19 h 69"/>
                <a:gd name="T20" fmla="*/ 66 w 66"/>
                <a:gd name="T21" fmla="*/ 14 h 69"/>
                <a:gd name="T22" fmla="*/ 66 w 66"/>
                <a:gd name="T23" fmla="*/ 14 h 69"/>
                <a:gd name="T24" fmla="*/ 63 w 66"/>
                <a:gd name="T25" fmla="*/ 8 h 69"/>
                <a:gd name="T26" fmla="*/ 58 w 66"/>
                <a:gd name="T27" fmla="*/ 3 h 69"/>
                <a:gd name="T28" fmla="*/ 52 w 66"/>
                <a:gd name="T29" fmla="*/ 3 h 69"/>
                <a:gd name="T30" fmla="*/ 44 w 66"/>
                <a:gd name="T31" fmla="*/ 0 h 69"/>
                <a:gd name="T32" fmla="*/ 44 w 66"/>
                <a:gd name="T33" fmla="*/ 0 h 69"/>
                <a:gd name="T34" fmla="*/ 35 w 66"/>
                <a:gd name="T35" fmla="*/ 3 h 69"/>
                <a:gd name="T36" fmla="*/ 27 w 66"/>
                <a:gd name="T37" fmla="*/ 6 h 69"/>
                <a:gd name="T38" fmla="*/ 13 w 66"/>
                <a:gd name="T39" fmla="*/ 14 h 69"/>
                <a:gd name="T40" fmla="*/ 5 w 66"/>
                <a:gd name="T41" fmla="*/ 28 h 69"/>
                <a:gd name="T42" fmla="*/ 2 w 66"/>
                <a:gd name="T43" fmla="*/ 36 h 69"/>
                <a:gd name="T44" fmla="*/ 0 w 66"/>
                <a:gd name="T45" fmla="*/ 44 h 69"/>
                <a:gd name="T46" fmla="*/ 0 w 66"/>
                <a:gd name="T47" fmla="*/ 44 h 69"/>
                <a:gd name="T48" fmla="*/ 2 w 66"/>
                <a:gd name="T49" fmla="*/ 53 h 69"/>
                <a:gd name="T50" fmla="*/ 8 w 66"/>
                <a:gd name="T51" fmla="*/ 61 h 69"/>
                <a:gd name="T52" fmla="*/ 16 w 66"/>
                <a:gd name="T53" fmla="*/ 69 h 69"/>
                <a:gd name="T54" fmla="*/ 27 w 66"/>
                <a:gd name="T55" fmla="*/ 69 h 69"/>
                <a:gd name="T56" fmla="*/ 27 w 66"/>
                <a:gd name="T57" fmla="*/ 69 h 69"/>
                <a:gd name="T58" fmla="*/ 46 w 66"/>
                <a:gd name="T59" fmla="*/ 69 h 69"/>
                <a:gd name="T60" fmla="*/ 58 w 66"/>
                <a:gd name="T61" fmla="*/ 64 h 69"/>
                <a:gd name="T62" fmla="*/ 63 w 66"/>
                <a:gd name="T63" fmla="*/ 55 h 69"/>
                <a:gd name="T64" fmla="*/ 66 w 66"/>
                <a:gd name="T65" fmla="*/ 53 h 69"/>
                <a:gd name="T66" fmla="*/ 66 w 66"/>
                <a:gd name="T67" fmla="*/ 53 h 69"/>
                <a:gd name="T68" fmla="*/ 63 w 66"/>
                <a:gd name="T69" fmla="*/ 50 h 69"/>
                <a:gd name="T70" fmla="*/ 63 w 66"/>
                <a:gd name="T71" fmla="*/ 50 h 69"/>
                <a:gd name="T72" fmla="*/ 60 w 66"/>
                <a:gd name="T73" fmla="*/ 53 h 69"/>
                <a:gd name="T74" fmla="*/ 60 w 66"/>
                <a:gd name="T75" fmla="*/ 53 h 69"/>
                <a:gd name="T76" fmla="*/ 52 w 66"/>
                <a:gd name="T77" fmla="*/ 61 h 69"/>
                <a:gd name="T78" fmla="*/ 41 w 66"/>
                <a:gd name="T79" fmla="*/ 64 h 69"/>
                <a:gd name="T80" fmla="*/ 30 w 66"/>
                <a:gd name="T81" fmla="*/ 66 h 69"/>
                <a:gd name="T82" fmla="*/ 30 w 66"/>
                <a:gd name="T83" fmla="*/ 66 h 69"/>
                <a:gd name="T84" fmla="*/ 22 w 66"/>
                <a:gd name="T85" fmla="*/ 64 h 69"/>
                <a:gd name="T86" fmla="*/ 16 w 66"/>
                <a:gd name="T87" fmla="*/ 61 h 69"/>
                <a:gd name="T88" fmla="*/ 13 w 66"/>
                <a:gd name="T89" fmla="*/ 55 h 69"/>
                <a:gd name="T90" fmla="*/ 13 w 66"/>
                <a:gd name="T91" fmla="*/ 50 h 69"/>
                <a:gd name="T92" fmla="*/ 13 w 66"/>
                <a:gd name="T93" fmla="*/ 50 h 69"/>
                <a:gd name="T94" fmla="*/ 16 w 66"/>
                <a:gd name="T95" fmla="*/ 36 h 69"/>
                <a:gd name="T96" fmla="*/ 19 w 66"/>
                <a:gd name="T97" fmla="*/ 25 h 69"/>
                <a:gd name="T98" fmla="*/ 22 w 66"/>
                <a:gd name="T99" fmla="*/ 17 h 69"/>
                <a:gd name="T100" fmla="*/ 22 w 66"/>
                <a:gd name="T101" fmla="*/ 17 h 69"/>
                <a:gd name="T102" fmla="*/ 33 w 66"/>
                <a:gd name="T103" fmla="*/ 8 h 69"/>
                <a:gd name="T104" fmla="*/ 44 w 66"/>
                <a:gd name="T105" fmla="*/ 6 h 69"/>
                <a:gd name="T106" fmla="*/ 44 w 66"/>
                <a:gd name="T107" fmla="*/ 6 h 69"/>
                <a:gd name="T108" fmla="*/ 49 w 66"/>
                <a:gd name="T109" fmla="*/ 6 h 69"/>
                <a:gd name="T110" fmla="*/ 58 w 66"/>
                <a:gd name="T111"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 h="69">
                  <a:moveTo>
                    <a:pt x="58" y="11"/>
                  </a:moveTo>
                  <a:lnTo>
                    <a:pt x="58" y="11"/>
                  </a:lnTo>
                  <a:lnTo>
                    <a:pt x="52" y="14"/>
                  </a:lnTo>
                  <a:lnTo>
                    <a:pt x="49" y="19"/>
                  </a:lnTo>
                  <a:lnTo>
                    <a:pt x="49" y="19"/>
                  </a:lnTo>
                  <a:lnTo>
                    <a:pt x="52" y="22"/>
                  </a:lnTo>
                  <a:lnTo>
                    <a:pt x="55" y="25"/>
                  </a:lnTo>
                  <a:lnTo>
                    <a:pt x="55" y="25"/>
                  </a:lnTo>
                  <a:lnTo>
                    <a:pt x="60" y="22"/>
                  </a:lnTo>
                  <a:lnTo>
                    <a:pt x="63" y="19"/>
                  </a:lnTo>
                  <a:lnTo>
                    <a:pt x="66" y="14"/>
                  </a:lnTo>
                  <a:lnTo>
                    <a:pt x="66" y="14"/>
                  </a:lnTo>
                  <a:lnTo>
                    <a:pt x="63" y="8"/>
                  </a:lnTo>
                  <a:lnTo>
                    <a:pt x="58" y="3"/>
                  </a:lnTo>
                  <a:lnTo>
                    <a:pt x="52" y="3"/>
                  </a:lnTo>
                  <a:lnTo>
                    <a:pt x="44" y="0"/>
                  </a:lnTo>
                  <a:lnTo>
                    <a:pt x="44" y="0"/>
                  </a:lnTo>
                  <a:lnTo>
                    <a:pt x="35" y="3"/>
                  </a:lnTo>
                  <a:lnTo>
                    <a:pt x="27" y="6"/>
                  </a:lnTo>
                  <a:lnTo>
                    <a:pt x="13" y="14"/>
                  </a:lnTo>
                  <a:lnTo>
                    <a:pt x="5" y="28"/>
                  </a:lnTo>
                  <a:lnTo>
                    <a:pt x="2" y="36"/>
                  </a:lnTo>
                  <a:lnTo>
                    <a:pt x="0" y="44"/>
                  </a:lnTo>
                  <a:lnTo>
                    <a:pt x="0" y="44"/>
                  </a:lnTo>
                  <a:lnTo>
                    <a:pt x="2" y="53"/>
                  </a:lnTo>
                  <a:lnTo>
                    <a:pt x="8" y="61"/>
                  </a:lnTo>
                  <a:lnTo>
                    <a:pt x="16" y="69"/>
                  </a:lnTo>
                  <a:lnTo>
                    <a:pt x="27" y="69"/>
                  </a:lnTo>
                  <a:lnTo>
                    <a:pt x="27" y="69"/>
                  </a:lnTo>
                  <a:lnTo>
                    <a:pt x="46" y="69"/>
                  </a:lnTo>
                  <a:lnTo>
                    <a:pt x="58" y="64"/>
                  </a:lnTo>
                  <a:lnTo>
                    <a:pt x="63" y="55"/>
                  </a:lnTo>
                  <a:lnTo>
                    <a:pt x="66" y="53"/>
                  </a:lnTo>
                  <a:lnTo>
                    <a:pt x="66" y="53"/>
                  </a:lnTo>
                  <a:lnTo>
                    <a:pt x="63" y="50"/>
                  </a:lnTo>
                  <a:lnTo>
                    <a:pt x="63" y="50"/>
                  </a:lnTo>
                  <a:lnTo>
                    <a:pt x="60" y="53"/>
                  </a:lnTo>
                  <a:lnTo>
                    <a:pt x="60" y="53"/>
                  </a:lnTo>
                  <a:lnTo>
                    <a:pt x="52" y="61"/>
                  </a:lnTo>
                  <a:lnTo>
                    <a:pt x="41" y="64"/>
                  </a:lnTo>
                  <a:lnTo>
                    <a:pt x="30" y="66"/>
                  </a:lnTo>
                  <a:lnTo>
                    <a:pt x="30" y="66"/>
                  </a:lnTo>
                  <a:lnTo>
                    <a:pt x="22" y="64"/>
                  </a:lnTo>
                  <a:lnTo>
                    <a:pt x="16" y="61"/>
                  </a:lnTo>
                  <a:lnTo>
                    <a:pt x="13" y="55"/>
                  </a:lnTo>
                  <a:lnTo>
                    <a:pt x="13" y="50"/>
                  </a:lnTo>
                  <a:lnTo>
                    <a:pt x="13" y="50"/>
                  </a:lnTo>
                  <a:lnTo>
                    <a:pt x="16" y="36"/>
                  </a:lnTo>
                  <a:lnTo>
                    <a:pt x="19" y="25"/>
                  </a:lnTo>
                  <a:lnTo>
                    <a:pt x="22" y="17"/>
                  </a:lnTo>
                  <a:lnTo>
                    <a:pt x="22" y="17"/>
                  </a:lnTo>
                  <a:lnTo>
                    <a:pt x="33" y="8"/>
                  </a:lnTo>
                  <a:lnTo>
                    <a:pt x="44" y="6"/>
                  </a:lnTo>
                  <a:lnTo>
                    <a:pt x="44" y="6"/>
                  </a:lnTo>
                  <a:lnTo>
                    <a:pt x="49" y="6"/>
                  </a:lnTo>
                  <a:lnTo>
                    <a:pt x="5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3" name="Freeform 81"/>
            <p:cNvSpPr>
              <a:spLocks/>
            </p:cNvSpPr>
            <p:nvPr/>
          </p:nvSpPr>
          <p:spPr bwMode="auto">
            <a:xfrm>
              <a:off x="589" y="3097"/>
              <a:ext cx="66" cy="69"/>
            </a:xfrm>
            <a:custGeom>
              <a:avLst/>
              <a:gdLst>
                <a:gd name="T0" fmla="*/ 58 w 66"/>
                <a:gd name="T1" fmla="*/ 11 h 69"/>
                <a:gd name="T2" fmla="*/ 58 w 66"/>
                <a:gd name="T3" fmla="*/ 11 h 69"/>
                <a:gd name="T4" fmla="*/ 52 w 66"/>
                <a:gd name="T5" fmla="*/ 14 h 69"/>
                <a:gd name="T6" fmla="*/ 49 w 66"/>
                <a:gd name="T7" fmla="*/ 19 h 69"/>
                <a:gd name="T8" fmla="*/ 49 w 66"/>
                <a:gd name="T9" fmla="*/ 19 h 69"/>
                <a:gd name="T10" fmla="*/ 52 w 66"/>
                <a:gd name="T11" fmla="*/ 22 h 69"/>
                <a:gd name="T12" fmla="*/ 55 w 66"/>
                <a:gd name="T13" fmla="*/ 25 h 69"/>
                <a:gd name="T14" fmla="*/ 55 w 66"/>
                <a:gd name="T15" fmla="*/ 25 h 69"/>
                <a:gd name="T16" fmla="*/ 60 w 66"/>
                <a:gd name="T17" fmla="*/ 22 h 69"/>
                <a:gd name="T18" fmla="*/ 63 w 66"/>
                <a:gd name="T19" fmla="*/ 19 h 69"/>
                <a:gd name="T20" fmla="*/ 66 w 66"/>
                <a:gd name="T21" fmla="*/ 14 h 69"/>
                <a:gd name="T22" fmla="*/ 66 w 66"/>
                <a:gd name="T23" fmla="*/ 14 h 69"/>
                <a:gd name="T24" fmla="*/ 63 w 66"/>
                <a:gd name="T25" fmla="*/ 8 h 69"/>
                <a:gd name="T26" fmla="*/ 58 w 66"/>
                <a:gd name="T27" fmla="*/ 3 h 69"/>
                <a:gd name="T28" fmla="*/ 52 w 66"/>
                <a:gd name="T29" fmla="*/ 3 h 69"/>
                <a:gd name="T30" fmla="*/ 44 w 66"/>
                <a:gd name="T31" fmla="*/ 0 h 69"/>
                <a:gd name="T32" fmla="*/ 44 w 66"/>
                <a:gd name="T33" fmla="*/ 0 h 69"/>
                <a:gd name="T34" fmla="*/ 35 w 66"/>
                <a:gd name="T35" fmla="*/ 3 h 69"/>
                <a:gd name="T36" fmla="*/ 27 w 66"/>
                <a:gd name="T37" fmla="*/ 6 h 69"/>
                <a:gd name="T38" fmla="*/ 13 w 66"/>
                <a:gd name="T39" fmla="*/ 14 h 69"/>
                <a:gd name="T40" fmla="*/ 5 w 66"/>
                <a:gd name="T41" fmla="*/ 28 h 69"/>
                <a:gd name="T42" fmla="*/ 2 w 66"/>
                <a:gd name="T43" fmla="*/ 36 h 69"/>
                <a:gd name="T44" fmla="*/ 0 w 66"/>
                <a:gd name="T45" fmla="*/ 44 h 69"/>
                <a:gd name="T46" fmla="*/ 0 w 66"/>
                <a:gd name="T47" fmla="*/ 44 h 69"/>
                <a:gd name="T48" fmla="*/ 2 w 66"/>
                <a:gd name="T49" fmla="*/ 53 h 69"/>
                <a:gd name="T50" fmla="*/ 8 w 66"/>
                <a:gd name="T51" fmla="*/ 61 h 69"/>
                <a:gd name="T52" fmla="*/ 16 w 66"/>
                <a:gd name="T53" fmla="*/ 69 h 69"/>
                <a:gd name="T54" fmla="*/ 27 w 66"/>
                <a:gd name="T55" fmla="*/ 69 h 69"/>
                <a:gd name="T56" fmla="*/ 27 w 66"/>
                <a:gd name="T57" fmla="*/ 69 h 69"/>
                <a:gd name="T58" fmla="*/ 46 w 66"/>
                <a:gd name="T59" fmla="*/ 69 h 69"/>
                <a:gd name="T60" fmla="*/ 58 w 66"/>
                <a:gd name="T61" fmla="*/ 64 h 69"/>
                <a:gd name="T62" fmla="*/ 63 w 66"/>
                <a:gd name="T63" fmla="*/ 55 h 69"/>
                <a:gd name="T64" fmla="*/ 66 w 66"/>
                <a:gd name="T65" fmla="*/ 53 h 69"/>
                <a:gd name="T66" fmla="*/ 66 w 66"/>
                <a:gd name="T67" fmla="*/ 53 h 69"/>
                <a:gd name="T68" fmla="*/ 63 w 66"/>
                <a:gd name="T69" fmla="*/ 50 h 69"/>
                <a:gd name="T70" fmla="*/ 63 w 66"/>
                <a:gd name="T71" fmla="*/ 50 h 69"/>
                <a:gd name="T72" fmla="*/ 60 w 66"/>
                <a:gd name="T73" fmla="*/ 53 h 69"/>
                <a:gd name="T74" fmla="*/ 60 w 66"/>
                <a:gd name="T75" fmla="*/ 53 h 69"/>
                <a:gd name="T76" fmla="*/ 52 w 66"/>
                <a:gd name="T77" fmla="*/ 61 h 69"/>
                <a:gd name="T78" fmla="*/ 41 w 66"/>
                <a:gd name="T79" fmla="*/ 64 h 69"/>
                <a:gd name="T80" fmla="*/ 30 w 66"/>
                <a:gd name="T81" fmla="*/ 66 h 69"/>
                <a:gd name="T82" fmla="*/ 30 w 66"/>
                <a:gd name="T83" fmla="*/ 66 h 69"/>
                <a:gd name="T84" fmla="*/ 22 w 66"/>
                <a:gd name="T85" fmla="*/ 64 h 69"/>
                <a:gd name="T86" fmla="*/ 16 w 66"/>
                <a:gd name="T87" fmla="*/ 61 h 69"/>
                <a:gd name="T88" fmla="*/ 13 w 66"/>
                <a:gd name="T89" fmla="*/ 55 h 69"/>
                <a:gd name="T90" fmla="*/ 13 w 66"/>
                <a:gd name="T91" fmla="*/ 50 h 69"/>
                <a:gd name="T92" fmla="*/ 13 w 66"/>
                <a:gd name="T93" fmla="*/ 50 h 69"/>
                <a:gd name="T94" fmla="*/ 16 w 66"/>
                <a:gd name="T95" fmla="*/ 36 h 69"/>
                <a:gd name="T96" fmla="*/ 19 w 66"/>
                <a:gd name="T97" fmla="*/ 25 h 69"/>
                <a:gd name="T98" fmla="*/ 22 w 66"/>
                <a:gd name="T99" fmla="*/ 17 h 69"/>
                <a:gd name="T100" fmla="*/ 22 w 66"/>
                <a:gd name="T101" fmla="*/ 17 h 69"/>
                <a:gd name="T102" fmla="*/ 33 w 66"/>
                <a:gd name="T103" fmla="*/ 8 h 69"/>
                <a:gd name="T104" fmla="*/ 44 w 66"/>
                <a:gd name="T105" fmla="*/ 6 h 69"/>
                <a:gd name="T106" fmla="*/ 44 w 66"/>
                <a:gd name="T107" fmla="*/ 6 h 69"/>
                <a:gd name="T108" fmla="*/ 49 w 66"/>
                <a:gd name="T109" fmla="*/ 6 h 69"/>
                <a:gd name="T110" fmla="*/ 58 w 66"/>
                <a:gd name="T111"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 h="69">
                  <a:moveTo>
                    <a:pt x="58" y="11"/>
                  </a:moveTo>
                  <a:lnTo>
                    <a:pt x="58" y="11"/>
                  </a:lnTo>
                  <a:lnTo>
                    <a:pt x="52" y="14"/>
                  </a:lnTo>
                  <a:lnTo>
                    <a:pt x="49" y="19"/>
                  </a:lnTo>
                  <a:lnTo>
                    <a:pt x="49" y="19"/>
                  </a:lnTo>
                  <a:lnTo>
                    <a:pt x="52" y="22"/>
                  </a:lnTo>
                  <a:lnTo>
                    <a:pt x="55" y="25"/>
                  </a:lnTo>
                  <a:lnTo>
                    <a:pt x="55" y="25"/>
                  </a:lnTo>
                  <a:lnTo>
                    <a:pt x="60" y="22"/>
                  </a:lnTo>
                  <a:lnTo>
                    <a:pt x="63" y="19"/>
                  </a:lnTo>
                  <a:lnTo>
                    <a:pt x="66" y="14"/>
                  </a:lnTo>
                  <a:lnTo>
                    <a:pt x="66" y="14"/>
                  </a:lnTo>
                  <a:lnTo>
                    <a:pt x="63" y="8"/>
                  </a:lnTo>
                  <a:lnTo>
                    <a:pt x="58" y="3"/>
                  </a:lnTo>
                  <a:lnTo>
                    <a:pt x="52" y="3"/>
                  </a:lnTo>
                  <a:lnTo>
                    <a:pt x="44" y="0"/>
                  </a:lnTo>
                  <a:lnTo>
                    <a:pt x="44" y="0"/>
                  </a:lnTo>
                  <a:lnTo>
                    <a:pt x="35" y="3"/>
                  </a:lnTo>
                  <a:lnTo>
                    <a:pt x="27" y="6"/>
                  </a:lnTo>
                  <a:lnTo>
                    <a:pt x="13" y="14"/>
                  </a:lnTo>
                  <a:lnTo>
                    <a:pt x="5" y="28"/>
                  </a:lnTo>
                  <a:lnTo>
                    <a:pt x="2" y="36"/>
                  </a:lnTo>
                  <a:lnTo>
                    <a:pt x="0" y="44"/>
                  </a:lnTo>
                  <a:lnTo>
                    <a:pt x="0" y="44"/>
                  </a:lnTo>
                  <a:lnTo>
                    <a:pt x="2" y="53"/>
                  </a:lnTo>
                  <a:lnTo>
                    <a:pt x="8" y="61"/>
                  </a:lnTo>
                  <a:lnTo>
                    <a:pt x="16" y="69"/>
                  </a:lnTo>
                  <a:lnTo>
                    <a:pt x="27" y="69"/>
                  </a:lnTo>
                  <a:lnTo>
                    <a:pt x="27" y="69"/>
                  </a:lnTo>
                  <a:lnTo>
                    <a:pt x="46" y="69"/>
                  </a:lnTo>
                  <a:lnTo>
                    <a:pt x="58" y="64"/>
                  </a:lnTo>
                  <a:lnTo>
                    <a:pt x="63" y="55"/>
                  </a:lnTo>
                  <a:lnTo>
                    <a:pt x="66" y="53"/>
                  </a:lnTo>
                  <a:lnTo>
                    <a:pt x="66" y="53"/>
                  </a:lnTo>
                  <a:lnTo>
                    <a:pt x="63" y="50"/>
                  </a:lnTo>
                  <a:lnTo>
                    <a:pt x="63" y="50"/>
                  </a:lnTo>
                  <a:lnTo>
                    <a:pt x="60" y="53"/>
                  </a:lnTo>
                  <a:lnTo>
                    <a:pt x="60" y="53"/>
                  </a:lnTo>
                  <a:lnTo>
                    <a:pt x="52" y="61"/>
                  </a:lnTo>
                  <a:lnTo>
                    <a:pt x="41" y="64"/>
                  </a:lnTo>
                  <a:lnTo>
                    <a:pt x="30" y="66"/>
                  </a:lnTo>
                  <a:lnTo>
                    <a:pt x="30" y="66"/>
                  </a:lnTo>
                  <a:lnTo>
                    <a:pt x="22" y="64"/>
                  </a:lnTo>
                  <a:lnTo>
                    <a:pt x="16" y="61"/>
                  </a:lnTo>
                  <a:lnTo>
                    <a:pt x="13" y="55"/>
                  </a:lnTo>
                  <a:lnTo>
                    <a:pt x="13" y="50"/>
                  </a:lnTo>
                  <a:lnTo>
                    <a:pt x="13" y="50"/>
                  </a:lnTo>
                  <a:lnTo>
                    <a:pt x="16" y="36"/>
                  </a:lnTo>
                  <a:lnTo>
                    <a:pt x="19" y="25"/>
                  </a:lnTo>
                  <a:lnTo>
                    <a:pt x="22" y="17"/>
                  </a:lnTo>
                  <a:lnTo>
                    <a:pt x="22" y="17"/>
                  </a:lnTo>
                  <a:lnTo>
                    <a:pt x="33" y="8"/>
                  </a:lnTo>
                  <a:lnTo>
                    <a:pt x="44" y="6"/>
                  </a:lnTo>
                  <a:lnTo>
                    <a:pt x="44" y="6"/>
                  </a:lnTo>
                  <a:lnTo>
                    <a:pt x="49" y="6"/>
                  </a:lnTo>
                  <a:lnTo>
                    <a:pt x="5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4" name="Freeform 82"/>
            <p:cNvSpPr>
              <a:spLocks noEditPoints="1"/>
            </p:cNvSpPr>
            <p:nvPr/>
          </p:nvSpPr>
          <p:spPr bwMode="auto">
            <a:xfrm>
              <a:off x="743" y="3031"/>
              <a:ext cx="146" cy="50"/>
            </a:xfrm>
            <a:custGeom>
              <a:avLst/>
              <a:gdLst>
                <a:gd name="T0" fmla="*/ 138 w 146"/>
                <a:gd name="T1" fmla="*/ 8 h 50"/>
                <a:gd name="T2" fmla="*/ 138 w 146"/>
                <a:gd name="T3" fmla="*/ 8 h 50"/>
                <a:gd name="T4" fmla="*/ 144 w 146"/>
                <a:gd name="T5" fmla="*/ 8 h 50"/>
                <a:gd name="T6" fmla="*/ 144 w 146"/>
                <a:gd name="T7" fmla="*/ 5 h 50"/>
                <a:gd name="T8" fmla="*/ 146 w 146"/>
                <a:gd name="T9" fmla="*/ 3 h 50"/>
                <a:gd name="T10" fmla="*/ 146 w 146"/>
                <a:gd name="T11" fmla="*/ 3 h 50"/>
                <a:gd name="T12" fmla="*/ 144 w 146"/>
                <a:gd name="T13" fmla="*/ 0 h 50"/>
                <a:gd name="T14" fmla="*/ 144 w 146"/>
                <a:gd name="T15" fmla="*/ 0 h 50"/>
                <a:gd name="T16" fmla="*/ 138 w 146"/>
                <a:gd name="T17" fmla="*/ 0 h 50"/>
                <a:gd name="T18" fmla="*/ 6 w 146"/>
                <a:gd name="T19" fmla="*/ 0 h 50"/>
                <a:gd name="T20" fmla="*/ 6 w 146"/>
                <a:gd name="T21" fmla="*/ 0 h 50"/>
                <a:gd name="T22" fmla="*/ 3 w 146"/>
                <a:gd name="T23" fmla="*/ 0 h 50"/>
                <a:gd name="T24" fmla="*/ 0 w 146"/>
                <a:gd name="T25" fmla="*/ 0 h 50"/>
                <a:gd name="T26" fmla="*/ 0 w 146"/>
                <a:gd name="T27" fmla="*/ 3 h 50"/>
                <a:gd name="T28" fmla="*/ 0 w 146"/>
                <a:gd name="T29" fmla="*/ 3 h 50"/>
                <a:gd name="T30" fmla="*/ 0 w 146"/>
                <a:gd name="T31" fmla="*/ 5 h 50"/>
                <a:gd name="T32" fmla="*/ 3 w 146"/>
                <a:gd name="T33" fmla="*/ 8 h 50"/>
                <a:gd name="T34" fmla="*/ 6 w 146"/>
                <a:gd name="T35" fmla="*/ 8 h 50"/>
                <a:gd name="T36" fmla="*/ 138 w 146"/>
                <a:gd name="T37" fmla="*/ 8 h 50"/>
                <a:gd name="T38" fmla="*/ 138 w 146"/>
                <a:gd name="T39" fmla="*/ 8 h 50"/>
                <a:gd name="T40" fmla="*/ 138 w 146"/>
                <a:gd name="T41" fmla="*/ 50 h 50"/>
                <a:gd name="T42" fmla="*/ 138 w 146"/>
                <a:gd name="T43" fmla="*/ 50 h 50"/>
                <a:gd name="T44" fmla="*/ 144 w 146"/>
                <a:gd name="T45" fmla="*/ 50 h 50"/>
                <a:gd name="T46" fmla="*/ 144 w 146"/>
                <a:gd name="T47" fmla="*/ 50 h 50"/>
                <a:gd name="T48" fmla="*/ 146 w 146"/>
                <a:gd name="T49" fmla="*/ 47 h 50"/>
                <a:gd name="T50" fmla="*/ 146 w 146"/>
                <a:gd name="T51" fmla="*/ 47 h 50"/>
                <a:gd name="T52" fmla="*/ 144 w 146"/>
                <a:gd name="T53" fmla="*/ 44 h 50"/>
                <a:gd name="T54" fmla="*/ 144 w 146"/>
                <a:gd name="T55" fmla="*/ 41 h 50"/>
                <a:gd name="T56" fmla="*/ 138 w 146"/>
                <a:gd name="T57" fmla="*/ 41 h 50"/>
                <a:gd name="T58" fmla="*/ 6 w 146"/>
                <a:gd name="T59" fmla="*/ 41 h 50"/>
                <a:gd name="T60" fmla="*/ 6 w 146"/>
                <a:gd name="T61" fmla="*/ 41 h 50"/>
                <a:gd name="T62" fmla="*/ 3 w 146"/>
                <a:gd name="T63" fmla="*/ 41 h 50"/>
                <a:gd name="T64" fmla="*/ 0 w 146"/>
                <a:gd name="T65" fmla="*/ 44 h 50"/>
                <a:gd name="T66" fmla="*/ 0 w 146"/>
                <a:gd name="T67" fmla="*/ 47 h 50"/>
                <a:gd name="T68" fmla="*/ 0 w 146"/>
                <a:gd name="T69" fmla="*/ 47 h 50"/>
                <a:gd name="T70" fmla="*/ 0 w 146"/>
                <a:gd name="T71" fmla="*/ 50 h 50"/>
                <a:gd name="T72" fmla="*/ 3 w 146"/>
                <a:gd name="T73" fmla="*/ 50 h 50"/>
                <a:gd name="T74" fmla="*/ 6 w 146"/>
                <a:gd name="T75" fmla="*/ 50 h 50"/>
                <a:gd name="T76" fmla="*/ 138 w 146"/>
                <a:gd name="T7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50">
                  <a:moveTo>
                    <a:pt x="138" y="8"/>
                  </a:moveTo>
                  <a:lnTo>
                    <a:pt x="138" y="8"/>
                  </a:lnTo>
                  <a:lnTo>
                    <a:pt x="144" y="8"/>
                  </a:lnTo>
                  <a:lnTo>
                    <a:pt x="144" y="5"/>
                  </a:lnTo>
                  <a:lnTo>
                    <a:pt x="146" y="3"/>
                  </a:lnTo>
                  <a:lnTo>
                    <a:pt x="146" y="3"/>
                  </a:lnTo>
                  <a:lnTo>
                    <a:pt x="144" y="0"/>
                  </a:lnTo>
                  <a:lnTo>
                    <a:pt x="144" y="0"/>
                  </a:lnTo>
                  <a:lnTo>
                    <a:pt x="138" y="0"/>
                  </a:lnTo>
                  <a:lnTo>
                    <a:pt x="6" y="0"/>
                  </a:lnTo>
                  <a:lnTo>
                    <a:pt x="6" y="0"/>
                  </a:lnTo>
                  <a:lnTo>
                    <a:pt x="3" y="0"/>
                  </a:lnTo>
                  <a:lnTo>
                    <a:pt x="0" y="0"/>
                  </a:lnTo>
                  <a:lnTo>
                    <a:pt x="0" y="3"/>
                  </a:lnTo>
                  <a:lnTo>
                    <a:pt x="0" y="3"/>
                  </a:lnTo>
                  <a:lnTo>
                    <a:pt x="0" y="5"/>
                  </a:lnTo>
                  <a:lnTo>
                    <a:pt x="3" y="8"/>
                  </a:lnTo>
                  <a:lnTo>
                    <a:pt x="6" y="8"/>
                  </a:lnTo>
                  <a:lnTo>
                    <a:pt x="138" y="8"/>
                  </a:lnTo>
                  <a:lnTo>
                    <a:pt x="138" y="8"/>
                  </a:lnTo>
                  <a:close/>
                  <a:moveTo>
                    <a:pt x="138" y="50"/>
                  </a:moveTo>
                  <a:lnTo>
                    <a:pt x="138" y="50"/>
                  </a:lnTo>
                  <a:lnTo>
                    <a:pt x="144" y="50"/>
                  </a:lnTo>
                  <a:lnTo>
                    <a:pt x="144" y="50"/>
                  </a:lnTo>
                  <a:lnTo>
                    <a:pt x="146" y="47"/>
                  </a:lnTo>
                  <a:lnTo>
                    <a:pt x="146" y="47"/>
                  </a:lnTo>
                  <a:lnTo>
                    <a:pt x="144" y="44"/>
                  </a:lnTo>
                  <a:lnTo>
                    <a:pt x="144" y="41"/>
                  </a:lnTo>
                  <a:lnTo>
                    <a:pt x="138" y="41"/>
                  </a:lnTo>
                  <a:lnTo>
                    <a:pt x="6" y="41"/>
                  </a:lnTo>
                  <a:lnTo>
                    <a:pt x="6" y="41"/>
                  </a:lnTo>
                  <a:lnTo>
                    <a:pt x="3" y="41"/>
                  </a:lnTo>
                  <a:lnTo>
                    <a:pt x="0" y="44"/>
                  </a:lnTo>
                  <a:lnTo>
                    <a:pt x="0" y="47"/>
                  </a:lnTo>
                  <a:lnTo>
                    <a:pt x="0" y="47"/>
                  </a:lnTo>
                  <a:lnTo>
                    <a:pt x="0" y="50"/>
                  </a:lnTo>
                  <a:lnTo>
                    <a:pt x="3" y="50"/>
                  </a:lnTo>
                  <a:lnTo>
                    <a:pt x="6" y="50"/>
                  </a:lnTo>
                  <a:lnTo>
                    <a:pt x="138"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5" name="Freeform 83"/>
            <p:cNvSpPr>
              <a:spLocks/>
            </p:cNvSpPr>
            <p:nvPr/>
          </p:nvSpPr>
          <p:spPr bwMode="auto">
            <a:xfrm>
              <a:off x="743" y="3031"/>
              <a:ext cx="146" cy="8"/>
            </a:xfrm>
            <a:custGeom>
              <a:avLst/>
              <a:gdLst>
                <a:gd name="T0" fmla="*/ 138 w 146"/>
                <a:gd name="T1" fmla="*/ 8 h 8"/>
                <a:gd name="T2" fmla="*/ 138 w 146"/>
                <a:gd name="T3" fmla="*/ 8 h 8"/>
                <a:gd name="T4" fmla="*/ 144 w 146"/>
                <a:gd name="T5" fmla="*/ 8 h 8"/>
                <a:gd name="T6" fmla="*/ 144 w 146"/>
                <a:gd name="T7" fmla="*/ 5 h 8"/>
                <a:gd name="T8" fmla="*/ 146 w 146"/>
                <a:gd name="T9" fmla="*/ 3 h 8"/>
                <a:gd name="T10" fmla="*/ 146 w 146"/>
                <a:gd name="T11" fmla="*/ 3 h 8"/>
                <a:gd name="T12" fmla="*/ 144 w 146"/>
                <a:gd name="T13" fmla="*/ 0 h 8"/>
                <a:gd name="T14" fmla="*/ 144 w 146"/>
                <a:gd name="T15" fmla="*/ 0 h 8"/>
                <a:gd name="T16" fmla="*/ 138 w 146"/>
                <a:gd name="T17" fmla="*/ 0 h 8"/>
                <a:gd name="T18" fmla="*/ 6 w 146"/>
                <a:gd name="T19" fmla="*/ 0 h 8"/>
                <a:gd name="T20" fmla="*/ 6 w 146"/>
                <a:gd name="T21" fmla="*/ 0 h 8"/>
                <a:gd name="T22" fmla="*/ 3 w 146"/>
                <a:gd name="T23" fmla="*/ 0 h 8"/>
                <a:gd name="T24" fmla="*/ 0 w 146"/>
                <a:gd name="T25" fmla="*/ 0 h 8"/>
                <a:gd name="T26" fmla="*/ 0 w 146"/>
                <a:gd name="T27" fmla="*/ 3 h 8"/>
                <a:gd name="T28" fmla="*/ 0 w 146"/>
                <a:gd name="T29" fmla="*/ 3 h 8"/>
                <a:gd name="T30" fmla="*/ 0 w 146"/>
                <a:gd name="T31" fmla="*/ 5 h 8"/>
                <a:gd name="T32" fmla="*/ 3 w 146"/>
                <a:gd name="T33" fmla="*/ 8 h 8"/>
                <a:gd name="T34" fmla="*/ 6 w 146"/>
                <a:gd name="T35" fmla="*/ 8 h 8"/>
                <a:gd name="T36" fmla="*/ 138 w 146"/>
                <a:gd name="T37" fmla="*/ 8 h 8"/>
                <a:gd name="T38" fmla="*/ 138 w 146"/>
                <a:gd name="T3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 h="8">
                  <a:moveTo>
                    <a:pt x="138" y="8"/>
                  </a:moveTo>
                  <a:lnTo>
                    <a:pt x="138" y="8"/>
                  </a:lnTo>
                  <a:lnTo>
                    <a:pt x="144" y="8"/>
                  </a:lnTo>
                  <a:lnTo>
                    <a:pt x="144" y="5"/>
                  </a:lnTo>
                  <a:lnTo>
                    <a:pt x="146" y="3"/>
                  </a:lnTo>
                  <a:lnTo>
                    <a:pt x="146" y="3"/>
                  </a:lnTo>
                  <a:lnTo>
                    <a:pt x="144" y="0"/>
                  </a:lnTo>
                  <a:lnTo>
                    <a:pt x="144" y="0"/>
                  </a:lnTo>
                  <a:lnTo>
                    <a:pt x="138" y="0"/>
                  </a:lnTo>
                  <a:lnTo>
                    <a:pt x="6" y="0"/>
                  </a:lnTo>
                  <a:lnTo>
                    <a:pt x="6" y="0"/>
                  </a:lnTo>
                  <a:lnTo>
                    <a:pt x="3" y="0"/>
                  </a:lnTo>
                  <a:lnTo>
                    <a:pt x="0" y="0"/>
                  </a:lnTo>
                  <a:lnTo>
                    <a:pt x="0" y="3"/>
                  </a:lnTo>
                  <a:lnTo>
                    <a:pt x="0" y="3"/>
                  </a:lnTo>
                  <a:lnTo>
                    <a:pt x="0" y="5"/>
                  </a:lnTo>
                  <a:lnTo>
                    <a:pt x="3" y="8"/>
                  </a:lnTo>
                  <a:lnTo>
                    <a:pt x="6" y="8"/>
                  </a:lnTo>
                  <a:lnTo>
                    <a:pt x="138" y="8"/>
                  </a:lnTo>
                  <a:lnTo>
                    <a:pt x="138" y="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Freeform 84"/>
            <p:cNvSpPr>
              <a:spLocks/>
            </p:cNvSpPr>
            <p:nvPr/>
          </p:nvSpPr>
          <p:spPr bwMode="auto">
            <a:xfrm>
              <a:off x="743" y="3072"/>
              <a:ext cx="146" cy="9"/>
            </a:xfrm>
            <a:custGeom>
              <a:avLst/>
              <a:gdLst>
                <a:gd name="T0" fmla="*/ 138 w 146"/>
                <a:gd name="T1" fmla="*/ 9 h 9"/>
                <a:gd name="T2" fmla="*/ 138 w 146"/>
                <a:gd name="T3" fmla="*/ 9 h 9"/>
                <a:gd name="T4" fmla="*/ 144 w 146"/>
                <a:gd name="T5" fmla="*/ 9 h 9"/>
                <a:gd name="T6" fmla="*/ 144 w 146"/>
                <a:gd name="T7" fmla="*/ 9 h 9"/>
                <a:gd name="T8" fmla="*/ 146 w 146"/>
                <a:gd name="T9" fmla="*/ 6 h 9"/>
                <a:gd name="T10" fmla="*/ 146 w 146"/>
                <a:gd name="T11" fmla="*/ 6 h 9"/>
                <a:gd name="T12" fmla="*/ 144 w 146"/>
                <a:gd name="T13" fmla="*/ 3 h 9"/>
                <a:gd name="T14" fmla="*/ 144 w 146"/>
                <a:gd name="T15" fmla="*/ 0 h 9"/>
                <a:gd name="T16" fmla="*/ 138 w 146"/>
                <a:gd name="T17" fmla="*/ 0 h 9"/>
                <a:gd name="T18" fmla="*/ 6 w 146"/>
                <a:gd name="T19" fmla="*/ 0 h 9"/>
                <a:gd name="T20" fmla="*/ 6 w 146"/>
                <a:gd name="T21" fmla="*/ 0 h 9"/>
                <a:gd name="T22" fmla="*/ 3 w 146"/>
                <a:gd name="T23" fmla="*/ 0 h 9"/>
                <a:gd name="T24" fmla="*/ 0 w 146"/>
                <a:gd name="T25" fmla="*/ 3 h 9"/>
                <a:gd name="T26" fmla="*/ 0 w 146"/>
                <a:gd name="T27" fmla="*/ 6 h 9"/>
                <a:gd name="T28" fmla="*/ 0 w 146"/>
                <a:gd name="T29" fmla="*/ 6 h 9"/>
                <a:gd name="T30" fmla="*/ 0 w 146"/>
                <a:gd name="T31" fmla="*/ 9 h 9"/>
                <a:gd name="T32" fmla="*/ 3 w 146"/>
                <a:gd name="T33" fmla="*/ 9 h 9"/>
                <a:gd name="T34" fmla="*/ 6 w 146"/>
                <a:gd name="T35" fmla="*/ 9 h 9"/>
                <a:gd name="T36" fmla="*/ 138 w 146"/>
                <a:gd name="T3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 h="9">
                  <a:moveTo>
                    <a:pt x="138" y="9"/>
                  </a:moveTo>
                  <a:lnTo>
                    <a:pt x="138" y="9"/>
                  </a:lnTo>
                  <a:lnTo>
                    <a:pt x="144" y="9"/>
                  </a:lnTo>
                  <a:lnTo>
                    <a:pt x="144" y="9"/>
                  </a:lnTo>
                  <a:lnTo>
                    <a:pt x="146" y="6"/>
                  </a:lnTo>
                  <a:lnTo>
                    <a:pt x="146" y="6"/>
                  </a:lnTo>
                  <a:lnTo>
                    <a:pt x="144" y="3"/>
                  </a:lnTo>
                  <a:lnTo>
                    <a:pt x="144" y="0"/>
                  </a:lnTo>
                  <a:lnTo>
                    <a:pt x="138" y="0"/>
                  </a:lnTo>
                  <a:lnTo>
                    <a:pt x="6" y="0"/>
                  </a:lnTo>
                  <a:lnTo>
                    <a:pt x="6" y="0"/>
                  </a:lnTo>
                  <a:lnTo>
                    <a:pt x="3" y="0"/>
                  </a:lnTo>
                  <a:lnTo>
                    <a:pt x="0" y="3"/>
                  </a:lnTo>
                  <a:lnTo>
                    <a:pt x="0" y="6"/>
                  </a:lnTo>
                  <a:lnTo>
                    <a:pt x="0" y="6"/>
                  </a:lnTo>
                  <a:lnTo>
                    <a:pt x="0" y="9"/>
                  </a:lnTo>
                  <a:lnTo>
                    <a:pt x="3" y="9"/>
                  </a:lnTo>
                  <a:lnTo>
                    <a:pt x="6" y="9"/>
                  </a:lnTo>
                  <a:lnTo>
                    <a:pt x="13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7" name="Freeform 85"/>
            <p:cNvSpPr>
              <a:spLocks/>
            </p:cNvSpPr>
            <p:nvPr/>
          </p:nvSpPr>
          <p:spPr bwMode="auto">
            <a:xfrm>
              <a:off x="983" y="2945"/>
              <a:ext cx="53" cy="221"/>
            </a:xfrm>
            <a:custGeom>
              <a:avLst/>
              <a:gdLst>
                <a:gd name="T0" fmla="*/ 53 w 53"/>
                <a:gd name="T1" fmla="*/ 218 h 221"/>
                <a:gd name="T2" fmla="*/ 53 w 53"/>
                <a:gd name="T3" fmla="*/ 218 h 221"/>
                <a:gd name="T4" fmla="*/ 47 w 53"/>
                <a:gd name="T5" fmla="*/ 213 h 221"/>
                <a:gd name="T6" fmla="*/ 47 w 53"/>
                <a:gd name="T7" fmla="*/ 213 h 221"/>
                <a:gd name="T8" fmla="*/ 39 w 53"/>
                <a:gd name="T9" fmla="*/ 202 h 221"/>
                <a:gd name="T10" fmla="*/ 31 w 53"/>
                <a:gd name="T11" fmla="*/ 191 h 221"/>
                <a:gd name="T12" fmla="*/ 20 w 53"/>
                <a:gd name="T13" fmla="*/ 163 h 221"/>
                <a:gd name="T14" fmla="*/ 14 w 53"/>
                <a:gd name="T15" fmla="*/ 136 h 221"/>
                <a:gd name="T16" fmla="*/ 14 w 53"/>
                <a:gd name="T17" fmla="*/ 111 h 221"/>
                <a:gd name="T18" fmla="*/ 14 w 53"/>
                <a:gd name="T19" fmla="*/ 111 h 221"/>
                <a:gd name="T20" fmla="*/ 14 w 53"/>
                <a:gd name="T21" fmla="*/ 83 h 221"/>
                <a:gd name="T22" fmla="*/ 22 w 53"/>
                <a:gd name="T23" fmla="*/ 56 h 221"/>
                <a:gd name="T24" fmla="*/ 33 w 53"/>
                <a:gd name="T25" fmla="*/ 28 h 221"/>
                <a:gd name="T26" fmla="*/ 39 w 53"/>
                <a:gd name="T27" fmla="*/ 17 h 221"/>
                <a:gd name="T28" fmla="*/ 50 w 53"/>
                <a:gd name="T29" fmla="*/ 6 h 221"/>
                <a:gd name="T30" fmla="*/ 50 w 53"/>
                <a:gd name="T31" fmla="*/ 6 h 221"/>
                <a:gd name="T32" fmla="*/ 53 w 53"/>
                <a:gd name="T33" fmla="*/ 3 h 221"/>
                <a:gd name="T34" fmla="*/ 53 w 53"/>
                <a:gd name="T35" fmla="*/ 3 h 221"/>
                <a:gd name="T36" fmla="*/ 50 w 53"/>
                <a:gd name="T37" fmla="*/ 0 h 221"/>
                <a:gd name="T38" fmla="*/ 50 w 53"/>
                <a:gd name="T39" fmla="*/ 0 h 221"/>
                <a:gd name="T40" fmla="*/ 44 w 53"/>
                <a:gd name="T41" fmla="*/ 3 h 221"/>
                <a:gd name="T42" fmla="*/ 36 w 53"/>
                <a:gd name="T43" fmla="*/ 11 h 221"/>
                <a:gd name="T44" fmla="*/ 25 w 53"/>
                <a:gd name="T45" fmla="*/ 25 h 221"/>
                <a:gd name="T46" fmla="*/ 14 w 53"/>
                <a:gd name="T47" fmla="*/ 44 h 221"/>
                <a:gd name="T48" fmla="*/ 14 w 53"/>
                <a:gd name="T49" fmla="*/ 44 h 221"/>
                <a:gd name="T50" fmla="*/ 9 w 53"/>
                <a:gd name="T51" fmla="*/ 61 h 221"/>
                <a:gd name="T52" fmla="*/ 3 w 53"/>
                <a:gd name="T53" fmla="*/ 80 h 221"/>
                <a:gd name="T54" fmla="*/ 0 w 53"/>
                <a:gd name="T55" fmla="*/ 111 h 221"/>
                <a:gd name="T56" fmla="*/ 0 w 53"/>
                <a:gd name="T57" fmla="*/ 111 h 221"/>
                <a:gd name="T58" fmla="*/ 3 w 53"/>
                <a:gd name="T59" fmla="*/ 141 h 221"/>
                <a:gd name="T60" fmla="*/ 9 w 53"/>
                <a:gd name="T61" fmla="*/ 160 h 221"/>
                <a:gd name="T62" fmla="*/ 14 w 53"/>
                <a:gd name="T63" fmla="*/ 180 h 221"/>
                <a:gd name="T64" fmla="*/ 14 w 53"/>
                <a:gd name="T65" fmla="*/ 180 h 221"/>
                <a:gd name="T66" fmla="*/ 25 w 53"/>
                <a:gd name="T67" fmla="*/ 196 h 221"/>
                <a:gd name="T68" fmla="*/ 36 w 53"/>
                <a:gd name="T69" fmla="*/ 210 h 221"/>
                <a:gd name="T70" fmla="*/ 44 w 53"/>
                <a:gd name="T71" fmla="*/ 218 h 221"/>
                <a:gd name="T72" fmla="*/ 50 w 53"/>
                <a:gd name="T73" fmla="*/ 221 h 221"/>
                <a:gd name="T74" fmla="*/ 50 w 53"/>
                <a:gd name="T75" fmla="*/ 221 h 221"/>
                <a:gd name="T76" fmla="*/ 53 w 53"/>
                <a:gd name="T77" fmla="*/ 21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3" h="221">
                  <a:moveTo>
                    <a:pt x="53" y="218"/>
                  </a:moveTo>
                  <a:lnTo>
                    <a:pt x="53" y="218"/>
                  </a:lnTo>
                  <a:lnTo>
                    <a:pt x="47" y="213"/>
                  </a:lnTo>
                  <a:lnTo>
                    <a:pt x="47" y="213"/>
                  </a:lnTo>
                  <a:lnTo>
                    <a:pt x="39" y="202"/>
                  </a:lnTo>
                  <a:lnTo>
                    <a:pt x="31" y="191"/>
                  </a:lnTo>
                  <a:lnTo>
                    <a:pt x="20" y="163"/>
                  </a:lnTo>
                  <a:lnTo>
                    <a:pt x="14" y="136"/>
                  </a:lnTo>
                  <a:lnTo>
                    <a:pt x="14" y="111"/>
                  </a:lnTo>
                  <a:lnTo>
                    <a:pt x="14" y="111"/>
                  </a:lnTo>
                  <a:lnTo>
                    <a:pt x="14" y="83"/>
                  </a:lnTo>
                  <a:lnTo>
                    <a:pt x="22" y="56"/>
                  </a:lnTo>
                  <a:lnTo>
                    <a:pt x="33" y="28"/>
                  </a:lnTo>
                  <a:lnTo>
                    <a:pt x="39" y="17"/>
                  </a:lnTo>
                  <a:lnTo>
                    <a:pt x="50" y="6"/>
                  </a:lnTo>
                  <a:lnTo>
                    <a:pt x="50" y="6"/>
                  </a:lnTo>
                  <a:lnTo>
                    <a:pt x="53" y="3"/>
                  </a:lnTo>
                  <a:lnTo>
                    <a:pt x="53" y="3"/>
                  </a:lnTo>
                  <a:lnTo>
                    <a:pt x="50" y="0"/>
                  </a:lnTo>
                  <a:lnTo>
                    <a:pt x="50" y="0"/>
                  </a:lnTo>
                  <a:lnTo>
                    <a:pt x="44" y="3"/>
                  </a:lnTo>
                  <a:lnTo>
                    <a:pt x="36" y="11"/>
                  </a:lnTo>
                  <a:lnTo>
                    <a:pt x="25" y="25"/>
                  </a:lnTo>
                  <a:lnTo>
                    <a:pt x="14" y="44"/>
                  </a:lnTo>
                  <a:lnTo>
                    <a:pt x="14" y="44"/>
                  </a:lnTo>
                  <a:lnTo>
                    <a:pt x="9" y="61"/>
                  </a:lnTo>
                  <a:lnTo>
                    <a:pt x="3" y="80"/>
                  </a:lnTo>
                  <a:lnTo>
                    <a:pt x="0" y="111"/>
                  </a:lnTo>
                  <a:lnTo>
                    <a:pt x="0" y="111"/>
                  </a:lnTo>
                  <a:lnTo>
                    <a:pt x="3" y="141"/>
                  </a:lnTo>
                  <a:lnTo>
                    <a:pt x="9" y="160"/>
                  </a:lnTo>
                  <a:lnTo>
                    <a:pt x="14" y="180"/>
                  </a:lnTo>
                  <a:lnTo>
                    <a:pt x="14" y="180"/>
                  </a:lnTo>
                  <a:lnTo>
                    <a:pt x="25" y="196"/>
                  </a:lnTo>
                  <a:lnTo>
                    <a:pt x="36" y="210"/>
                  </a:lnTo>
                  <a:lnTo>
                    <a:pt x="44" y="218"/>
                  </a:lnTo>
                  <a:lnTo>
                    <a:pt x="50" y="221"/>
                  </a:lnTo>
                  <a:lnTo>
                    <a:pt x="50" y="221"/>
                  </a:lnTo>
                  <a:lnTo>
                    <a:pt x="53" y="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8" name="Freeform 86"/>
            <p:cNvSpPr>
              <a:spLocks/>
            </p:cNvSpPr>
            <p:nvPr/>
          </p:nvSpPr>
          <p:spPr bwMode="auto">
            <a:xfrm>
              <a:off x="983" y="2945"/>
              <a:ext cx="53" cy="221"/>
            </a:xfrm>
            <a:custGeom>
              <a:avLst/>
              <a:gdLst>
                <a:gd name="T0" fmla="*/ 53 w 53"/>
                <a:gd name="T1" fmla="*/ 218 h 221"/>
                <a:gd name="T2" fmla="*/ 53 w 53"/>
                <a:gd name="T3" fmla="*/ 218 h 221"/>
                <a:gd name="T4" fmla="*/ 47 w 53"/>
                <a:gd name="T5" fmla="*/ 213 h 221"/>
                <a:gd name="T6" fmla="*/ 47 w 53"/>
                <a:gd name="T7" fmla="*/ 213 h 221"/>
                <a:gd name="T8" fmla="*/ 39 w 53"/>
                <a:gd name="T9" fmla="*/ 202 h 221"/>
                <a:gd name="T10" fmla="*/ 31 w 53"/>
                <a:gd name="T11" fmla="*/ 191 h 221"/>
                <a:gd name="T12" fmla="*/ 20 w 53"/>
                <a:gd name="T13" fmla="*/ 163 h 221"/>
                <a:gd name="T14" fmla="*/ 14 w 53"/>
                <a:gd name="T15" fmla="*/ 136 h 221"/>
                <a:gd name="T16" fmla="*/ 14 w 53"/>
                <a:gd name="T17" fmla="*/ 111 h 221"/>
                <a:gd name="T18" fmla="*/ 14 w 53"/>
                <a:gd name="T19" fmla="*/ 111 h 221"/>
                <a:gd name="T20" fmla="*/ 14 w 53"/>
                <a:gd name="T21" fmla="*/ 83 h 221"/>
                <a:gd name="T22" fmla="*/ 22 w 53"/>
                <a:gd name="T23" fmla="*/ 56 h 221"/>
                <a:gd name="T24" fmla="*/ 33 w 53"/>
                <a:gd name="T25" fmla="*/ 28 h 221"/>
                <a:gd name="T26" fmla="*/ 39 w 53"/>
                <a:gd name="T27" fmla="*/ 17 h 221"/>
                <a:gd name="T28" fmla="*/ 50 w 53"/>
                <a:gd name="T29" fmla="*/ 6 h 221"/>
                <a:gd name="T30" fmla="*/ 50 w 53"/>
                <a:gd name="T31" fmla="*/ 6 h 221"/>
                <a:gd name="T32" fmla="*/ 53 w 53"/>
                <a:gd name="T33" fmla="*/ 3 h 221"/>
                <a:gd name="T34" fmla="*/ 53 w 53"/>
                <a:gd name="T35" fmla="*/ 3 h 221"/>
                <a:gd name="T36" fmla="*/ 50 w 53"/>
                <a:gd name="T37" fmla="*/ 0 h 221"/>
                <a:gd name="T38" fmla="*/ 50 w 53"/>
                <a:gd name="T39" fmla="*/ 0 h 221"/>
                <a:gd name="T40" fmla="*/ 44 w 53"/>
                <a:gd name="T41" fmla="*/ 3 h 221"/>
                <a:gd name="T42" fmla="*/ 36 w 53"/>
                <a:gd name="T43" fmla="*/ 11 h 221"/>
                <a:gd name="T44" fmla="*/ 25 w 53"/>
                <a:gd name="T45" fmla="*/ 25 h 221"/>
                <a:gd name="T46" fmla="*/ 14 w 53"/>
                <a:gd name="T47" fmla="*/ 44 h 221"/>
                <a:gd name="T48" fmla="*/ 14 w 53"/>
                <a:gd name="T49" fmla="*/ 44 h 221"/>
                <a:gd name="T50" fmla="*/ 9 w 53"/>
                <a:gd name="T51" fmla="*/ 61 h 221"/>
                <a:gd name="T52" fmla="*/ 3 w 53"/>
                <a:gd name="T53" fmla="*/ 80 h 221"/>
                <a:gd name="T54" fmla="*/ 0 w 53"/>
                <a:gd name="T55" fmla="*/ 111 h 221"/>
                <a:gd name="T56" fmla="*/ 0 w 53"/>
                <a:gd name="T57" fmla="*/ 111 h 221"/>
                <a:gd name="T58" fmla="*/ 3 w 53"/>
                <a:gd name="T59" fmla="*/ 141 h 221"/>
                <a:gd name="T60" fmla="*/ 9 w 53"/>
                <a:gd name="T61" fmla="*/ 160 h 221"/>
                <a:gd name="T62" fmla="*/ 14 w 53"/>
                <a:gd name="T63" fmla="*/ 180 h 221"/>
                <a:gd name="T64" fmla="*/ 14 w 53"/>
                <a:gd name="T65" fmla="*/ 180 h 221"/>
                <a:gd name="T66" fmla="*/ 25 w 53"/>
                <a:gd name="T67" fmla="*/ 196 h 221"/>
                <a:gd name="T68" fmla="*/ 36 w 53"/>
                <a:gd name="T69" fmla="*/ 210 h 221"/>
                <a:gd name="T70" fmla="*/ 44 w 53"/>
                <a:gd name="T71" fmla="*/ 218 h 221"/>
                <a:gd name="T72" fmla="*/ 50 w 53"/>
                <a:gd name="T73" fmla="*/ 221 h 221"/>
                <a:gd name="T74" fmla="*/ 50 w 53"/>
                <a:gd name="T75" fmla="*/ 221 h 221"/>
                <a:gd name="T76" fmla="*/ 53 w 53"/>
                <a:gd name="T77" fmla="*/ 21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3" h="221">
                  <a:moveTo>
                    <a:pt x="53" y="218"/>
                  </a:moveTo>
                  <a:lnTo>
                    <a:pt x="53" y="218"/>
                  </a:lnTo>
                  <a:lnTo>
                    <a:pt x="47" y="213"/>
                  </a:lnTo>
                  <a:lnTo>
                    <a:pt x="47" y="213"/>
                  </a:lnTo>
                  <a:lnTo>
                    <a:pt x="39" y="202"/>
                  </a:lnTo>
                  <a:lnTo>
                    <a:pt x="31" y="191"/>
                  </a:lnTo>
                  <a:lnTo>
                    <a:pt x="20" y="163"/>
                  </a:lnTo>
                  <a:lnTo>
                    <a:pt x="14" y="136"/>
                  </a:lnTo>
                  <a:lnTo>
                    <a:pt x="14" y="111"/>
                  </a:lnTo>
                  <a:lnTo>
                    <a:pt x="14" y="111"/>
                  </a:lnTo>
                  <a:lnTo>
                    <a:pt x="14" y="83"/>
                  </a:lnTo>
                  <a:lnTo>
                    <a:pt x="22" y="56"/>
                  </a:lnTo>
                  <a:lnTo>
                    <a:pt x="33" y="28"/>
                  </a:lnTo>
                  <a:lnTo>
                    <a:pt x="39" y="17"/>
                  </a:lnTo>
                  <a:lnTo>
                    <a:pt x="50" y="6"/>
                  </a:lnTo>
                  <a:lnTo>
                    <a:pt x="50" y="6"/>
                  </a:lnTo>
                  <a:lnTo>
                    <a:pt x="53" y="3"/>
                  </a:lnTo>
                  <a:lnTo>
                    <a:pt x="53" y="3"/>
                  </a:lnTo>
                  <a:lnTo>
                    <a:pt x="50" y="0"/>
                  </a:lnTo>
                  <a:lnTo>
                    <a:pt x="50" y="0"/>
                  </a:lnTo>
                  <a:lnTo>
                    <a:pt x="44" y="3"/>
                  </a:lnTo>
                  <a:lnTo>
                    <a:pt x="36" y="11"/>
                  </a:lnTo>
                  <a:lnTo>
                    <a:pt x="25" y="25"/>
                  </a:lnTo>
                  <a:lnTo>
                    <a:pt x="14" y="44"/>
                  </a:lnTo>
                  <a:lnTo>
                    <a:pt x="14" y="44"/>
                  </a:lnTo>
                  <a:lnTo>
                    <a:pt x="9" y="61"/>
                  </a:lnTo>
                  <a:lnTo>
                    <a:pt x="3" y="80"/>
                  </a:lnTo>
                  <a:lnTo>
                    <a:pt x="0" y="111"/>
                  </a:lnTo>
                  <a:lnTo>
                    <a:pt x="0" y="111"/>
                  </a:lnTo>
                  <a:lnTo>
                    <a:pt x="3" y="141"/>
                  </a:lnTo>
                  <a:lnTo>
                    <a:pt x="9" y="160"/>
                  </a:lnTo>
                  <a:lnTo>
                    <a:pt x="14" y="180"/>
                  </a:lnTo>
                  <a:lnTo>
                    <a:pt x="14" y="180"/>
                  </a:lnTo>
                  <a:lnTo>
                    <a:pt x="25" y="196"/>
                  </a:lnTo>
                  <a:lnTo>
                    <a:pt x="36" y="210"/>
                  </a:lnTo>
                  <a:lnTo>
                    <a:pt x="44" y="218"/>
                  </a:lnTo>
                  <a:lnTo>
                    <a:pt x="50" y="221"/>
                  </a:lnTo>
                  <a:lnTo>
                    <a:pt x="50" y="221"/>
                  </a:lnTo>
                  <a:lnTo>
                    <a:pt x="53" y="2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9" name="Freeform 87"/>
            <p:cNvSpPr>
              <a:spLocks/>
            </p:cNvSpPr>
            <p:nvPr/>
          </p:nvSpPr>
          <p:spPr bwMode="auto">
            <a:xfrm>
              <a:off x="1055" y="2962"/>
              <a:ext cx="185" cy="149"/>
            </a:xfrm>
            <a:custGeom>
              <a:avLst/>
              <a:gdLst>
                <a:gd name="T0" fmla="*/ 157 w 185"/>
                <a:gd name="T1" fmla="*/ 22 h 149"/>
                <a:gd name="T2" fmla="*/ 163 w 185"/>
                <a:gd name="T3" fmla="*/ 11 h 149"/>
                <a:gd name="T4" fmla="*/ 182 w 185"/>
                <a:gd name="T5" fmla="*/ 5 h 149"/>
                <a:gd name="T6" fmla="*/ 182 w 185"/>
                <a:gd name="T7" fmla="*/ 5 h 149"/>
                <a:gd name="T8" fmla="*/ 185 w 185"/>
                <a:gd name="T9" fmla="*/ 0 h 149"/>
                <a:gd name="T10" fmla="*/ 182 w 185"/>
                <a:gd name="T11" fmla="*/ 0 h 149"/>
                <a:gd name="T12" fmla="*/ 160 w 185"/>
                <a:gd name="T13" fmla="*/ 0 h 149"/>
                <a:gd name="T14" fmla="*/ 138 w 185"/>
                <a:gd name="T15" fmla="*/ 0 h 149"/>
                <a:gd name="T16" fmla="*/ 135 w 185"/>
                <a:gd name="T17" fmla="*/ 0 h 149"/>
                <a:gd name="T18" fmla="*/ 133 w 185"/>
                <a:gd name="T19" fmla="*/ 3 h 149"/>
                <a:gd name="T20" fmla="*/ 138 w 185"/>
                <a:gd name="T21" fmla="*/ 5 h 149"/>
                <a:gd name="T22" fmla="*/ 146 w 185"/>
                <a:gd name="T23" fmla="*/ 5 h 149"/>
                <a:gd name="T24" fmla="*/ 152 w 185"/>
                <a:gd name="T25" fmla="*/ 11 h 149"/>
                <a:gd name="T26" fmla="*/ 152 w 185"/>
                <a:gd name="T27" fmla="*/ 16 h 149"/>
                <a:gd name="T28" fmla="*/ 127 w 185"/>
                <a:gd name="T29" fmla="*/ 119 h 149"/>
                <a:gd name="T30" fmla="*/ 80 w 185"/>
                <a:gd name="T31" fmla="*/ 3 h 149"/>
                <a:gd name="T32" fmla="*/ 72 w 185"/>
                <a:gd name="T33" fmla="*/ 0 h 149"/>
                <a:gd name="T34" fmla="*/ 42 w 185"/>
                <a:gd name="T35" fmla="*/ 0 h 149"/>
                <a:gd name="T36" fmla="*/ 36 w 185"/>
                <a:gd name="T37" fmla="*/ 3 h 149"/>
                <a:gd name="T38" fmla="*/ 39 w 185"/>
                <a:gd name="T39" fmla="*/ 5 h 149"/>
                <a:gd name="T40" fmla="*/ 42 w 185"/>
                <a:gd name="T41" fmla="*/ 5 h 149"/>
                <a:gd name="T42" fmla="*/ 58 w 185"/>
                <a:gd name="T43" fmla="*/ 8 h 149"/>
                <a:gd name="T44" fmla="*/ 28 w 185"/>
                <a:gd name="T45" fmla="*/ 124 h 149"/>
                <a:gd name="T46" fmla="*/ 22 w 185"/>
                <a:gd name="T47" fmla="*/ 135 h 149"/>
                <a:gd name="T48" fmla="*/ 3 w 185"/>
                <a:gd name="T49" fmla="*/ 141 h 149"/>
                <a:gd name="T50" fmla="*/ 3 w 185"/>
                <a:gd name="T51" fmla="*/ 143 h 149"/>
                <a:gd name="T52" fmla="*/ 0 w 185"/>
                <a:gd name="T53" fmla="*/ 146 h 149"/>
                <a:gd name="T54" fmla="*/ 3 w 185"/>
                <a:gd name="T55" fmla="*/ 149 h 149"/>
                <a:gd name="T56" fmla="*/ 25 w 185"/>
                <a:gd name="T57" fmla="*/ 149 h 149"/>
                <a:gd name="T58" fmla="*/ 47 w 185"/>
                <a:gd name="T59" fmla="*/ 149 h 149"/>
                <a:gd name="T60" fmla="*/ 50 w 185"/>
                <a:gd name="T61" fmla="*/ 149 h 149"/>
                <a:gd name="T62" fmla="*/ 53 w 185"/>
                <a:gd name="T63" fmla="*/ 143 h 149"/>
                <a:gd name="T64" fmla="*/ 47 w 185"/>
                <a:gd name="T65" fmla="*/ 141 h 149"/>
                <a:gd name="T66" fmla="*/ 39 w 185"/>
                <a:gd name="T67" fmla="*/ 141 h 149"/>
                <a:gd name="T68" fmla="*/ 33 w 185"/>
                <a:gd name="T69" fmla="*/ 135 h 149"/>
                <a:gd name="T70" fmla="*/ 33 w 185"/>
                <a:gd name="T71" fmla="*/ 132 h 149"/>
                <a:gd name="T72" fmla="*/ 64 w 185"/>
                <a:gd name="T73" fmla="*/ 11 h 149"/>
                <a:gd name="T74" fmla="*/ 64 w 185"/>
                <a:gd name="T75" fmla="*/ 16 h 149"/>
                <a:gd name="T76" fmla="*/ 119 w 185"/>
                <a:gd name="T77" fmla="*/ 143 h 149"/>
                <a:gd name="T78" fmla="*/ 124 w 185"/>
                <a:gd name="T79" fmla="*/ 149 h 149"/>
                <a:gd name="T80" fmla="*/ 124 w 185"/>
                <a:gd name="T81" fmla="*/ 149 h 149"/>
                <a:gd name="T82" fmla="*/ 157 w 185"/>
                <a:gd name="T83" fmla="*/ 2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49">
                  <a:moveTo>
                    <a:pt x="157" y="22"/>
                  </a:moveTo>
                  <a:lnTo>
                    <a:pt x="157" y="22"/>
                  </a:lnTo>
                  <a:lnTo>
                    <a:pt x="160" y="16"/>
                  </a:lnTo>
                  <a:lnTo>
                    <a:pt x="163" y="11"/>
                  </a:lnTo>
                  <a:lnTo>
                    <a:pt x="171" y="8"/>
                  </a:lnTo>
                  <a:lnTo>
                    <a:pt x="182" y="5"/>
                  </a:lnTo>
                  <a:lnTo>
                    <a:pt x="182" y="5"/>
                  </a:lnTo>
                  <a:lnTo>
                    <a:pt x="182" y="5"/>
                  </a:lnTo>
                  <a:lnTo>
                    <a:pt x="185" y="0"/>
                  </a:lnTo>
                  <a:lnTo>
                    <a:pt x="185" y="0"/>
                  </a:lnTo>
                  <a:lnTo>
                    <a:pt x="185" y="0"/>
                  </a:lnTo>
                  <a:lnTo>
                    <a:pt x="182" y="0"/>
                  </a:lnTo>
                  <a:lnTo>
                    <a:pt x="182" y="0"/>
                  </a:lnTo>
                  <a:lnTo>
                    <a:pt x="160" y="0"/>
                  </a:lnTo>
                  <a:lnTo>
                    <a:pt x="160" y="0"/>
                  </a:lnTo>
                  <a:lnTo>
                    <a:pt x="138" y="0"/>
                  </a:lnTo>
                  <a:lnTo>
                    <a:pt x="138" y="0"/>
                  </a:lnTo>
                  <a:lnTo>
                    <a:pt x="135" y="0"/>
                  </a:lnTo>
                  <a:lnTo>
                    <a:pt x="133" y="3"/>
                  </a:lnTo>
                  <a:lnTo>
                    <a:pt x="133" y="3"/>
                  </a:lnTo>
                  <a:lnTo>
                    <a:pt x="135" y="5"/>
                  </a:lnTo>
                  <a:lnTo>
                    <a:pt x="138" y="5"/>
                  </a:lnTo>
                  <a:lnTo>
                    <a:pt x="138" y="5"/>
                  </a:lnTo>
                  <a:lnTo>
                    <a:pt x="146" y="5"/>
                  </a:lnTo>
                  <a:lnTo>
                    <a:pt x="149" y="8"/>
                  </a:lnTo>
                  <a:lnTo>
                    <a:pt x="152" y="11"/>
                  </a:lnTo>
                  <a:lnTo>
                    <a:pt x="152" y="16"/>
                  </a:lnTo>
                  <a:lnTo>
                    <a:pt x="152" y="16"/>
                  </a:lnTo>
                  <a:lnTo>
                    <a:pt x="152" y="19"/>
                  </a:lnTo>
                  <a:lnTo>
                    <a:pt x="127" y="119"/>
                  </a:lnTo>
                  <a:lnTo>
                    <a:pt x="80" y="3"/>
                  </a:lnTo>
                  <a:lnTo>
                    <a:pt x="80" y="3"/>
                  </a:lnTo>
                  <a:lnTo>
                    <a:pt x="77" y="0"/>
                  </a:lnTo>
                  <a:lnTo>
                    <a:pt x="72" y="0"/>
                  </a:lnTo>
                  <a:lnTo>
                    <a:pt x="42" y="0"/>
                  </a:lnTo>
                  <a:lnTo>
                    <a:pt x="42" y="0"/>
                  </a:lnTo>
                  <a:lnTo>
                    <a:pt x="39" y="0"/>
                  </a:lnTo>
                  <a:lnTo>
                    <a:pt x="36" y="3"/>
                  </a:lnTo>
                  <a:lnTo>
                    <a:pt x="36" y="3"/>
                  </a:lnTo>
                  <a:lnTo>
                    <a:pt x="39" y="5"/>
                  </a:lnTo>
                  <a:lnTo>
                    <a:pt x="42" y="5"/>
                  </a:lnTo>
                  <a:lnTo>
                    <a:pt x="42" y="5"/>
                  </a:lnTo>
                  <a:lnTo>
                    <a:pt x="50" y="5"/>
                  </a:lnTo>
                  <a:lnTo>
                    <a:pt x="58" y="8"/>
                  </a:lnTo>
                  <a:lnTo>
                    <a:pt x="28" y="124"/>
                  </a:lnTo>
                  <a:lnTo>
                    <a:pt x="28" y="124"/>
                  </a:lnTo>
                  <a:lnTo>
                    <a:pt x="25" y="132"/>
                  </a:lnTo>
                  <a:lnTo>
                    <a:pt x="22" y="135"/>
                  </a:lnTo>
                  <a:lnTo>
                    <a:pt x="14" y="141"/>
                  </a:lnTo>
                  <a:lnTo>
                    <a:pt x="3" y="141"/>
                  </a:lnTo>
                  <a:lnTo>
                    <a:pt x="3" y="141"/>
                  </a:lnTo>
                  <a:lnTo>
                    <a:pt x="3" y="143"/>
                  </a:lnTo>
                  <a:lnTo>
                    <a:pt x="0" y="146"/>
                  </a:lnTo>
                  <a:lnTo>
                    <a:pt x="0" y="146"/>
                  </a:lnTo>
                  <a:lnTo>
                    <a:pt x="0" y="149"/>
                  </a:lnTo>
                  <a:lnTo>
                    <a:pt x="3" y="149"/>
                  </a:lnTo>
                  <a:lnTo>
                    <a:pt x="3" y="149"/>
                  </a:lnTo>
                  <a:lnTo>
                    <a:pt x="25" y="149"/>
                  </a:lnTo>
                  <a:lnTo>
                    <a:pt x="25" y="149"/>
                  </a:lnTo>
                  <a:lnTo>
                    <a:pt x="47" y="149"/>
                  </a:lnTo>
                  <a:lnTo>
                    <a:pt x="47" y="149"/>
                  </a:lnTo>
                  <a:lnTo>
                    <a:pt x="50" y="149"/>
                  </a:lnTo>
                  <a:lnTo>
                    <a:pt x="53" y="143"/>
                  </a:lnTo>
                  <a:lnTo>
                    <a:pt x="53" y="143"/>
                  </a:lnTo>
                  <a:lnTo>
                    <a:pt x="50" y="141"/>
                  </a:lnTo>
                  <a:lnTo>
                    <a:pt x="47" y="141"/>
                  </a:lnTo>
                  <a:lnTo>
                    <a:pt x="47" y="141"/>
                  </a:lnTo>
                  <a:lnTo>
                    <a:pt x="39" y="141"/>
                  </a:lnTo>
                  <a:lnTo>
                    <a:pt x="36" y="138"/>
                  </a:lnTo>
                  <a:lnTo>
                    <a:pt x="33" y="135"/>
                  </a:lnTo>
                  <a:lnTo>
                    <a:pt x="33" y="132"/>
                  </a:lnTo>
                  <a:lnTo>
                    <a:pt x="33" y="132"/>
                  </a:lnTo>
                  <a:lnTo>
                    <a:pt x="33" y="127"/>
                  </a:lnTo>
                  <a:lnTo>
                    <a:pt x="64" y="11"/>
                  </a:lnTo>
                  <a:lnTo>
                    <a:pt x="64" y="11"/>
                  </a:lnTo>
                  <a:lnTo>
                    <a:pt x="64" y="16"/>
                  </a:lnTo>
                  <a:lnTo>
                    <a:pt x="119" y="143"/>
                  </a:lnTo>
                  <a:lnTo>
                    <a:pt x="119" y="143"/>
                  </a:lnTo>
                  <a:lnTo>
                    <a:pt x="122" y="149"/>
                  </a:lnTo>
                  <a:lnTo>
                    <a:pt x="124" y="149"/>
                  </a:lnTo>
                  <a:lnTo>
                    <a:pt x="124" y="149"/>
                  </a:lnTo>
                  <a:lnTo>
                    <a:pt x="124" y="149"/>
                  </a:lnTo>
                  <a:lnTo>
                    <a:pt x="127" y="143"/>
                  </a:lnTo>
                  <a:lnTo>
                    <a:pt x="157"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0" name="Freeform 88"/>
            <p:cNvSpPr>
              <a:spLocks/>
            </p:cNvSpPr>
            <p:nvPr/>
          </p:nvSpPr>
          <p:spPr bwMode="auto">
            <a:xfrm>
              <a:off x="1055" y="2962"/>
              <a:ext cx="185" cy="149"/>
            </a:xfrm>
            <a:custGeom>
              <a:avLst/>
              <a:gdLst>
                <a:gd name="T0" fmla="*/ 157 w 185"/>
                <a:gd name="T1" fmla="*/ 22 h 149"/>
                <a:gd name="T2" fmla="*/ 163 w 185"/>
                <a:gd name="T3" fmla="*/ 11 h 149"/>
                <a:gd name="T4" fmla="*/ 182 w 185"/>
                <a:gd name="T5" fmla="*/ 5 h 149"/>
                <a:gd name="T6" fmla="*/ 182 w 185"/>
                <a:gd name="T7" fmla="*/ 5 h 149"/>
                <a:gd name="T8" fmla="*/ 185 w 185"/>
                <a:gd name="T9" fmla="*/ 0 h 149"/>
                <a:gd name="T10" fmla="*/ 182 w 185"/>
                <a:gd name="T11" fmla="*/ 0 h 149"/>
                <a:gd name="T12" fmla="*/ 160 w 185"/>
                <a:gd name="T13" fmla="*/ 0 h 149"/>
                <a:gd name="T14" fmla="*/ 138 w 185"/>
                <a:gd name="T15" fmla="*/ 0 h 149"/>
                <a:gd name="T16" fmla="*/ 135 w 185"/>
                <a:gd name="T17" fmla="*/ 0 h 149"/>
                <a:gd name="T18" fmla="*/ 133 w 185"/>
                <a:gd name="T19" fmla="*/ 3 h 149"/>
                <a:gd name="T20" fmla="*/ 138 w 185"/>
                <a:gd name="T21" fmla="*/ 5 h 149"/>
                <a:gd name="T22" fmla="*/ 146 w 185"/>
                <a:gd name="T23" fmla="*/ 5 h 149"/>
                <a:gd name="T24" fmla="*/ 152 w 185"/>
                <a:gd name="T25" fmla="*/ 11 h 149"/>
                <a:gd name="T26" fmla="*/ 152 w 185"/>
                <a:gd name="T27" fmla="*/ 16 h 149"/>
                <a:gd name="T28" fmla="*/ 127 w 185"/>
                <a:gd name="T29" fmla="*/ 119 h 149"/>
                <a:gd name="T30" fmla="*/ 80 w 185"/>
                <a:gd name="T31" fmla="*/ 3 h 149"/>
                <a:gd name="T32" fmla="*/ 72 w 185"/>
                <a:gd name="T33" fmla="*/ 0 h 149"/>
                <a:gd name="T34" fmla="*/ 42 w 185"/>
                <a:gd name="T35" fmla="*/ 0 h 149"/>
                <a:gd name="T36" fmla="*/ 36 w 185"/>
                <a:gd name="T37" fmla="*/ 3 h 149"/>
                <a:gd name="T38" fmla="*/ 39 w 185"/>
                <a:gd name="T39" fmla="*/ 5 h 149"/>
                <a:gd name="T40" fmla="*/ 42 w 185"/>
                <a:gd name="T41" fmla="*/ 5 h 149"/>
                <a:gd name="T42" fmla="*/ 58 w 185"/>
                <a:gd name="T43" fmla="*/ 8 h 149"/>
                <a:gd name="T44" fmla="*/ 28 w 185"/>
                <a:gd name="T45" fmla="*/ 124 h 149"/>
                <a:gd name="T46" fmla="*/ 22 w 185"/>
                <a:gd name="T47" fmla="*/ 135 h 149"/>
                <a:gd name="T48" fmla="*/ 3 w 185"/>
                <a:gd name="T49" fmla="*/ 141 h 149"/>
                <a:gd name="T50" fmla="*/ 3 w 185"/>
                <a:gd name="T51" fmla="*/ 143 h 149"/>
                <a:gd name="T52" fmla="*/ 0 w 185"/>
                <a:gd name="T53" fmla="*/ 146 h 149"/>
                <a:gd name="T54" fmla="*/ 3 w 185"/>
                <a:gd name="T55" fmla="*/ 149 h 149"/>
                <a:gd name="T56" fmla="*/ 25 w 185"/>
                <a:gd name="T57" fmla="*/ 149 h 149"/>
                <a:gd name="T58" fmla="*/ 47 w 185"/>
                <a:gd name="T59" fmla="*/ 149 h 149"/>
                <a:gd name="T60" fmla="*/ 50 w 185"/>
                <a:gd name="T61" fmla="*/ 149 h 149"/>
                <a:gd name="T62" fmla="*/ 53 w 185"/>
                <a:gd name="T63" fmla="*/ 143 h 149"/>
                <a:gd name="T64" fmla="*/ 47 w 185"/>
                <a:gd name="T65" fmla="*/ 141 h 149"/>
                <a:gd name="T66" fmla="*/ 39 w 185"/>
                <a:gd name="T67" fmla="*/ 141 h 149"/>
                <a:gd name="T68" fmla="*/ 33 w 185"/>
                <a:gd name="T69" fmla="*/ 135 h 149"/>
                <a:gd name="T70" fmla="*/ 33 w 185"/>
                <a:gd name="T71" fmla="*/ 132 h 149"/>
                <a:gd name="T72" fmla="*/ 64 w 185"/>
                <a:gd name="T73" fmla="*/ 11 h 149"/>
                <a:gd name="T74" fmla="*/ 64 w 185"/>
                <a:gd name="T75" fmla="*/ 16 h 149"/>
                <a:gd name="T76" fmla="*/ 119 w 185"/>
                <a:gd name="T77" fmla="*/ 143 h 149"/>
                <a:gd name="T78" fmla="*/ 124 w 185"/>
                <a:gd name="T79" fmla="*/ 149 h 149"/>
                <a:gd name="T80" fmla="*/ 124 w 185"/>
                <a:gd name="T81" fmla="*/ 149 h 149"/>
                <a:gd name="T82" fmla="*/ 157 w 185"/>
                <a:gd name="T83" fmla="*/ 2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49">
                  <a:moveTo>
                    <a:pt x="157" y="22"/>
                  </a:moveTo>
                  <a:lnTo>
                    <a:pt x="157" y="22"/>
                  </a:lnTo>
                  <a:lnTo>
                    <a:pt x="160" y="16"/>
                  </a:lnTo>
                  <a:lnTo>
                    <a:pt x="163" y="11"/>
                  </a:lnTo>
                  <a:lnTo>
                    <a:pt x="171" y="8"/>
                  </a:lnTo>
                  <a:lnTo>
                    <a:pt x="182" y="5"/>
                  </a:lnTo>
                  <a:lnTo>
                    <a:pt x="182" y="5"/>
                  </a:lnTo>
                  <a:lnTo>
                    <a:pt x="182" y="5"/>
                  </a:lnTo>
                  <a:lnTo>
                    <a:pt x="185" y="0"/>
                  </a:lnTo>
                  <a:lnTo>
                    <a:pt x="185" y="0"/>
                  </a:lnTo>
                  <a:lnTo>
                    <a:pt x="185" y="0"/>
                  </a:lnTo>
                  <a:lnTo>
                    <a:pt x="182" y="0"/>
                  </a:lnTo>
                  <a:lnTo>
                    <a:pt x="182" y="0"/>
                  </a:lnTo>
                  <a:lnTo>
                    <a:pt x="160" y="0"/>
                  </a:lnTo>
                  <a:lnTo>
                    <a:pt x="160" y="0"/>
                  </a:lnTo>
                  <a:lnTo>
                    <a:pt x="138" y="0"/>
                  </a:lnTo>
                  <a:lnTo>
                    <a:pt x="138" y="0"/>
                  </a:lnTo>
                  <a:lnTo>
                    <a:pt x="135" y="0"/>
                  </a:lnTo>
                  <a:lnTo>
                    <a:pt x="133" y="3"/>
                  </a:lnTo>
                  <a:lnTo>
                    <a:pt x="133" y="3"/>
                  </a:lnTo>
                  <a:lnTo>
                    <a:pt x="135" y="5"/>
                  </a:lnTo>
                  <a:lnTo>
                    <a:pt x="138" y="5"/>
                  </a:lnTo>
                  <a:lnTo>
                    <a:pt x="138" y="5"/>
                  </a:lnTo>
                  <a:lnTo>
                    <a:pt x="146" y="5"/>
                  </a:lnTo>
                  <a:lnTo>
                    <a:pt x="149" y="8"/>
                  </a:lnTo>
                  <a:lnTo>
                    <a:pt x="152" y="11"/>
                  </a:lnTo>
                  <a:lnTo>
                    <a:pt x="152" y="16"/>
                  </a:lnTo>
                  <a:lnTo>
                    <a:pt x="152" y="16"/>
                  </a:lnTo>
                  <a:lnTo>
                    <a:pt x="152" y="19"/>
                  </a:lnTo>
                  <a:lnTo>
                    <a:pt x="127" y="119"/>
                  </a:lnTo>
                  <a:lnTo>
                    <a:pt x="80" y="3"/>
                  </a:lnTo>
                  <a:lnTo>
                    <a:pt x="80" y="3"/>
                  </a:lnTo>
                  <a:lnTo>
                    <a:pt x="77" y="0"/>
                  </a:lnTo>
                  <a:lnTo>
                    <a:pt x="72" y="0"/>
                  </a:lnTo>
                  <a:lnTo>
                    <a:pt x="42" y="0"/>
                  </a:lnTo>
                  <a:lnTo>
                    <a:pt x="42" y="0"/>
                  </a:lnTo>
                  <a:lnTo>
                    <a:pt x="39" y="0"/>
                  </a:lnTo>
                  <a:lnTo>
                    <a:pt x="36" y="3"/>
                  </a:lnTo>
                  <a:lnTo>
                    <a:pt x="36" y="3"/>
                  </a:lnTo>
                  <a:lnTo>
                    <a:pt x="39" y="5"/>
                  </a:lnTo>
                  <a:lnTo>
                    <a:pt x="42" y="5"/>
                  </a:lnTo>
                  <a:lnTo>
                    <a:pt x="42" y="5"/>
                  </a:lnTo>
                  <a:lnTo>
                    <a:pt x="50" y="5"/>
                  </a:lnTo>
                  <a:lnTo>
                    <a:pt x="58" y="8"/>
                  </a:lnTo>
                  <a:lnTo>
                    <a:pt x="28" y="124"/>
                  </a:lnTo>
                  <a:lnTo>
                    <a:pt x="28" y="124"/>
                  </a:lnTo>
                  <a:lnTo>
                    <a:pt x="25" y="132"/>
                  </a:lnTo>
                  <a:lnTo>
                    <a:pt x="22" y="135"/>
                  </a:lnTo>
                  <a:lnTo>
                    <a:pt x="14" y="141"/>
                  </a:lnTo>
                  <a:lnTo>
                    <a:pt x="3" y="141"/>
                  </a:lnTo>
                  <a:lnTo>
                    <a:pt x="3" y="141"/>
                  </a:lnTo>
                  <a:lnTo>
                    <a:pt x="3" y="143"/>
                  </a:lnTo>
                  <a:lnTo>
                    <a:pt x="0" y="146"/>
                  </a:lnTo>
                  <a:lnTo>
                    <a:pt x="0" y="146"/>
                  </a:lnTo>
                  <a:lnTo>
                    <a:pt x="0" y="149"/>
                  </a:lnTo>
                  <a:lnTo>
                    <a:pt x="3" y="149"/>
                  </a:lnTo>
                  <a:lnTo>
                    <a:pt x="3" y="149"/>
                  </a:lnTo>
                  <a:lnTo>
                    <a:pt x="25" y="149"/>
                  </a:lnTo>
                  <a:lnTo>
                    <a:pt x="25" y="149"/>
                  </a:lnTo>
                  <a:lnTo>
                    <a:pt x="47" y="149"/>
                  </a:lnTo>
                  <a:lnTo>
                    <a:pt x="47" y="149"/>
                  </a:lnTo>
                  <a:lnTo>
                    <a:pt x="50" y="149"/>
                  </a:lnTo>
                  <a:lnTo>
                    <a:pt x="53" y="143"/>
                  </a:lnTo>
                  <a:lnTo>
                    <a:pt x="53" y="143"/>
                  </a:lnTo>
                  <a:lnTo>
                    <a:pt x="50" y="141"/>
                  </a:lnTo>
                  <a:lnTo>
                    <a:pt x="47" y="141"/>
                  </a:lnTo>
                  <a:lnTo>
                    <a:pt x="47" y="141"/>
                  </a:lnTo>
                  <a:lnTo>
                    <a:pt x="39" y="141"/>
                  </a:lnTo>
                  <a:lnTo>
                    <a:pt x="36" y="138"/>
                  </a:lnTo>
                  <a:lnTo>
                    <a:pt x="33" y="135"/>
                  </a:lnTo>
                  <a:lnTo>
                    <a:pt x="33" y="132"/>
                  </a:lnTo>
                  <a:lnTo>
                    <a:pt x="33" y="132"/>
                  </a:lnTo>
                  <a:lnTo>
                    <a:pt x="33" y="127"/>
                  </a:lnTo>
                  <a:lnTo>
                    <a:pt x="64" y="11"/>
                  </a:lnTo>
                  <a:lnTo>
                    <a:pt x="64" y="11"/>
                  </a:lnTo>
                  <a:lnTo>
                    <a:pt x="64" y="16"/>
                  </a:lnTo>
                  <a:lnTo>
                    <a:pt x="119" y="143"/>
                  </a:lnTo>
                  <a:lnTo>
                    <a:pt x="119" y="143"/>
                  </a:lnTo>
                  <a:lnTo>
                    <a:pt x="122" y="149"/>
                  </a:lnTo>
                  <a:lnTo>
                    <a:pt x="124" y="149"/>
                  </a:lnTo>
                  <a:lnTo>
                    <a:pt x="124" y="149"/>
                  </a:lnTo>
                  <a:lnTo>
                    <a:pt x="124" y="149"/>
                  </a:lnTo>
                  <a:lnTo>
                    <a:pt x="127" y="143"/>
                  </a:lnTo>
                  <a:lnTo>
                    <a:pt x="157"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1" name="Freeform 89"/>
            <p:cNvSpPr>
              <a:spLocks noEditPoints="1"/>
            </p:cNvSpPr>
            <p:nvPr/>
          </p:nvSpPr>
          <p:spPr bwMode="auto">
            <a:xfrm>
              <a:off x="1276" y="2945"/>
              <a:ext cx="52" cy="221"/>
            </a:xfrm>
            <a:custGeom>
              <a:avLst/>
              <a:gdLst>
                <a:gd name="T0" fmla="*/ 8 w 52"/>
                <a:gd name="T1" fmla="*/ 9 h 221"/>
                <a:gd name="T2" fmla="*/ 8 w 52"/>
                <a:gd name="T3" fmla="*/ 9 h 221"/>
                <a:gd name="T4" fmla="*/ 8 w 52"/>
                <a:gd name="T5" fmla="*/ 3 h 221"/>
                <a:gd name="T6" fmla="*/ 8 w 52"/>
                <a:gd name="T7" fmla="*/ 0 h 221"/>
                <a:gd name="T8" fmla="*/ 5 w 52"/>
                <a:gd name="T9" fmla="*/ 0 h 221"/>
                <a:gd name="T10" fmla="*/ 5 w 52"/>
                <a:gd name="T11" fmla="*/ 0 h 221"/>
                <a:gd name="T12" fmla="*/ 3 w 52"/>
                <a:gd name="T13" fmla="*/ 3 h 221"/>
                <a:gd name="T14" fmla="*/ 0 w 52"/>
                <a:gd name="T15" fmla="*/ 3 h 221"/>
                <a:gd name="T16" fmla="*/ 0 w 52"/>
                <a:gd name="T17" fmla="*/ 9 h 221"/>
                <a:gd name="T18" fmla="*/ 0 w 52"/>
                <a:gd name="T19" fmla="*/ 213 h 221"/>
                <a:gd name="T20" fmla="*/ 0 w 52"/>
                <a:gd name="T21" fmla="*/ 213 h 221"/>
                <a:gd name="T22" fmla="*/ 0 w 52"/>
                <a:gd name="T23" fmla="*/ 218 h 221"/>
                <a:gd name="T24" fmla="*/ 3 w 52"/>
                <a:gd name="T25" fmla="*/ 218 h 221"/>
                <a:gd name="T26" fmla="*/ 5 w 52"/>
                <a:gd name="T27" fmla="*/ 221 h 221"/>
                <a:gd name="T28" fmla="*/ 5 w 52"/>
                <a:gd name="T29" fmla="*/ 221 h 221"/>
                <a:gd name="T30" fmla="*/ 8 w 52"/>
                <a:gd name="T31" fmla="*/ 218 h 221"/>
                <a:gd name="T32" fmla="*/ 8 w 52"/>
                <a:gd name="T33" fmla="*/ 218 h 221"/>
                <a:gd name="T34" fmla="*/ 8 w 52"/>
                <a:gd name="T35" fmla="*/ 213 h 221"/>
                <a:gd name="T36" fmla="*/ 8 w 52"/>
                <a:gd name="T37" fmla="*/ 9 h 221"/>
                <a:gd name="T38" fmla="*/ 8 w 52"/>
                <a:gd name="T39" fmla="*/ 9 h 221"/>
                <a:gd name="T40" fmla="*/ 52 w 52"/>
                <a:gd name="T41" fmla="*/ 9 h 221"/>
                <a:gd name="T42" fmla="*/ 52 w 52"/>
                <a:gd name="T43" fmla="*/ 9 h 221"/>
                <a:gd name="T44" fmla="*/ 52 w 52"/>
                <a:gd name="T45" fmla="*/ 3 h 221"/>
                <a:gd name="T46" fmla="*/ 50 w 52"/>
                <a:gd name="T47" fmla="*/ 3 h 221"/>
                <a:gd name="T48" fmla="*/ 47 w 52"/>
                <a:gd name="T49" fmla="*/ 0 h 221"/>
                <a:gd name="T50" fmla="*/ 47 w 52"/>
                <a:gd name="T51" fmla="*/ 0 h 221"/>
                <a:gd name="T52" fmla="*/ 44 w 52"/>
                <a:gd name="T53" fmla="*/ 0 h 221"/>
                <a:gd name="T54" fmla="*/ 44 w 52"/>
                <a:gd name="T55" fmla="*/ 3 h 221"/>
                <a:gd name="T56" fmla="*/ 44 w 52"/>
                <a:gd name="T57" fmla="*/ 9 h 221"/>
                <a:gd name="T58" fmla="*/ 44 w 52"/>
                <a:gd name="T59" fmla="*/ 213 h 221"/>
                <a:gd name="T60" fmla="*/ 44 w 52"/>
                <a:gd name="T61" fmla="*/ 213 h 221"/>
                <a:gd name="T62" fmla="*/ 44 w 52"/>
                <a:gd name="T63" fmla="*/ 218 h 221"/>
                <a:gd name="T64" fmla="*/ 44 w 52"/>
                <a:gd name="T65" fmla="*/ 218 h 221"/>
                <a:gd name="T66" fmla="*/ 47 w 52"/>
                <a:gd name="T67" fmla="*/ 221 h 221"/>
                <a:gd name="T68" fmla="*/ 47 w 52"/>
                <a:gd name="T69" fmla="*/ 221 h 221"/>
                <a:gd name="T70" fmla="*/ 50 w 52"/>
                <a:gd name="T71" fmla="*/ 218 h 221"/>
                <a:gd name="T72" fmla="*/ 52 w 52"/>
                <a:gd name="T73" fmla="*/ 218 h 221"/>
                <a:gd name="T74" fmla="*/ 52 w 52"/>
                <a:gd name="T75" fmla="*/ 213 h 221"/>
                <a:gd name="T76" fmla="*/ 52 w 52"/>
                <a:gd name="T7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221">
                  <a:moveTo>
                    <a:pt x="8" y="9"/>
                  </a:moveTo>
                  <a:lnTo>
                    <a:pt x="8" y="9"/>
                  </a:lnTo>
                  <a:lnTo>
                    <a:pt x="8" y="3"/>
                  </a:lnTo>
                  <a:lnTo>
                    <a:pt x="8" y="0"/>
                  </a:lnTo>
                  <a:lnTo>
                    <a:pt x="5" y="0"/>
                  </a:lnTo>
                  <a:lnTo>
                    <a:pt x="5" y="0"/>
                  </a:lnTo>
                  <a:lnTo>
                    <a:pt x="3" y="3"/>
                  </a:lnTo>
                  <a:lnTo>
                    <a:pt x="0" y="3"/>
                  </a:lnTo>
                  <a:lnTo>
                    <a:pt x="0" y="9"/>
                  </a:lnTo>
                  <a:lnTo>
                    <a:pt x="0" y="213"/>
                  </a:lnTo>
                  <a:lnTo>
                    <a:pt x="0" y="213"/>
                  </a:lnTo>
                  <a:lnTo>
                    <a:pt x="0" y="218"/>
                  </a:lnTo>
                  <a:lnTo>
                    <a:pt x="3" y="218"/>
                  </a:lnTo>
                  <a:lnTo>
                    <a:pt x="5" y="221"/>
                  </a:lnTo>
                  <a:lnTo>
                    <a:pt x="5" y="221"/>
                  </a:lnTo>
                  <a:lnTo>
                    <a:pt x="8" y="218"/>
                  </a:lnTo>
                  <a:lnTo>
                    <a:pt x="8" y="218"/>
                  </a:lnTo>
                  <a:lnTo>
                    <a:pt x="8" y="213"/>
                  </a:lnTo>
                  <a:lnTo>
                    <a:pt x="8" y="9"/>
                  </a:lnTo>
                  <a:lnTo>
                    <a:pt x="8" y="9"/>
                  </a:lnTo>
                  <a:close/>
                  <a:moveTo>
                    <a:pt x="52" y="9"/>
                  </a:moveTo>
                  <a:lnTo>
                    <a:pt x="52" y="9"/>
                  </a:lnTo>
                  <a:lnTo>
                    <a:pt x="52" y="3"/>
                  </a:lnTo>
                  <a:lnTo>
                    <a:pt x="50" y="3"/>
                  </a:lnTo>
                  <a:lnTo>
                    <a:pt x="47" y="0"/>
                  </a:lnTo>
                  <a:lnTo>
                    <a:pt x="47" y="0"/>
                  </a:lnTo>
                  <a:lnTo>
                    <a:pt x="44" y="0"/>
                  </a:lnTo>
                  <a:lnTo>
                    <a:pt x="44" y="3"/>
                  </a:lnTo>
                  <a:lnTo>
                    <a:pt x="44" y="9"/>
                  </a:lnTo>
                  <a:lnTo>
                    <a:pt x="44" y="213"/>
                  </a:lnTo>
                  <a:lnTo>
                    <a:pt x="44" y="213"/>
                  </a:lnTo>
                  <a:lnTo>
                    <a:pt x="44" y="218"/>
                  </a:lnTo>
                  <a:lnTo>
                    <a:pt x="44" y="218"/>
                  </a:lnTo>
                  <a:lnTo>
                    <a:pt x="47" y="221"/>
                  </a:lnTo>
                  <a:lnTo>
                    <a:pt x="47" y="221"/>
                  </a:lnTo>
                  <a:lnTo>
                    <a:pt x="50" y="218"/>
                  </a:lnTo>
                  <a:lnTo>
                    <a:pt x="52" y="218"/>
                  </a:lnTo>
                  <a:lnTo>
                    <a:pt x="52" y="213"/>
                  </a:lnTo>
                  <a:lnTo>
                    <a:pt x="52"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2" name="Freeform 90"/>
            <p:cNvSpPr>
              <a:spLocks/>
            </p:cNvSpPr>
            <p:nvPr/>
          </p:nvSpPr>
          <p:spPr bwMode="auto">
            <a:xfrm>
              <a:off x="1276" y="2945"/>
              <a:ext cx="8" cy="221"/>
            </a:xfrm>
            <a:custGeom>
              <a:avLst/>
              <a:gdLst>
                <a:gd name="T0" fmla="*/ 8 w 8"/>
                <a:gd name="T1" fmla="*/ 9 h 221"/>
                <a:gd name="T2" fmla="*/ 8 w 8"/>
                <a:gd name="T3" fmla="*/ 9 h 221"/>
                <a:gd name="T4" fmla="*/ 8 w 8"/>
                <a:gd name="T5" fmla="*/ 3 h 221"/>
                <a:gd name="T6" fmla="*/ 8 w 8"/>
                <a:gd name="T7" fmla="*/ 0 h 221"/>
                <a:gd name="T8" fmla="*/ 5 w 8"/>
                <a:gd name="T9" fmla="*/ 0 h 221"/>
                <a:gd name="T10" fmla="*/ 5 w 8"/>
                <a:gd name="T11" fmla="*/ 0 h 221"/>
                <a:gd name="T12" fmla="*/ 3 w 8"/>
                <a:gd name="T13" fmla="*/ 3 h 221"/>
                <a:gd name="T14" fmla="*/ 0 w 8"/>
                <a:gd name="T15" fmla="*/ 3 h 221"/>
                <a:gd name="T16" fmla="*/ 0 w 8"/>
                <a:gd name="T17" fmla="*/ 9 h 221"/>
                <a:gd name="T18" fmla="*/ 0 w 8"/>
                <a:gd name="T19" fmla="*/ 213 h 221"/>
                <a:gd name="T20" fmla="*/ 0 w 8"/>
                <a:gd name="T21" fmla="*/ 213 h 221"/>
                <a:gd name="T22" fmla="*/ 0 w 8"/>
                <a:gd name="T23" fmla="*/ 218 h 221"/>
                <a:gd name="T24" fmla="*/ 3 w 8"/>
                <a:gd name="T25" fmla="*/ 218 h 221"/>
                <a:gd name="T26" fmla="*/ 5 w 8"/>
                <a:gd name="T27" fmla="*/ 221 h 221"/>
                <a:gd name="T28" fmla="*/ 5 w 8"/>
                <a:gd name="T29" fmla="*/ 221 h 221"/>
                <a:gd name="T30" fmla="*/ 8 w 8"/>
                <a:gd name="T31" fmla="*/ 218 h 221"/>
                <a:gd name="T32" fmla="*/ 8 w 8"/>
                <a:gd name="T33" fmla="*/ 218 h 221"/>
                <a:gd name="T34" fmla="*/ 8 w 8"/>
                <a:gd name="T35" fmla="*/ 213 h 221"/>
                <a:gd name="T36" fmla="*/ 8 w 8"/>
                <a:gd name="T37" fmla="*/ 9 h 221"/>
                <a:gd name="T38" fmla="*/ 8 w 8"/>
                <a:gd name="T39"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221">
                  <a:moveTo>
                    <a:pt x="8" y="9"/>
                  </a:moveTo>
                  <a:lnTo>
                    <a:pt x="8" y="9"/>
                  </a:lnTo>
                  <a:lnTo>
                    <a:pt x="8" y="3"/>
                  </a:lnTo>
                  <a:lnTo>
                    <a:pt x="8" y="0"/>
                  </a:lnTo>
                  <a:lnTo>
                    <a:pt x="5" y="0"/>
                  </a:lnTo>
                  <a:lnTo>
                    <a:pt x="5" y="0"/>
                  </a:lnTo>
                  <a:lnTo>
                    <a:pt x="3" y="3"/>
                  </a:lnTo>
                  <a:lnTo>
                    <a:pt x="0" y="3"/>
                  </a:lnTo>
                  <a:lnTo>
                    <a:pt x="0" y="9"/>
                  </a:lnTo>
                  <a:lnTo>
                    <a:pt x="0" y="213"/>
                  </a:lnTo>
                  <a:lnTo>
                    <a:pt x="0" y="213"/>
                  </a:lnTo>
                  <a:lnTo>
                    <a:pt x="0" y="218"/>
                  </a:lnTo>
                  <a:lnTo>
                    <a:pt x="3" y="218"/>
                  </a:lnTo>
                  <a:lnTo>
                    <a:pt x="5" y="221"/>
                  </a:lnTo>
                  <a:lnTo>
                    <a:pt x="5" y="221"/>
                  </a:lnTo>
                  <a:lnTo>
                    <a:pt x="8" y="218"/>
                  </a:lnTo>
                  <a:lnTo>
                    <a:pt x="8" y="218"/>
                  </a:lnTo>
                  <a:lnTo>
                    <a:pt x="8" y="213"/>
                  </a:lnTo>
                  <a:lnTo>
                    <a:pt x="8" y="9"/>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3" name="Freeform 91"/>
            <p:cNvSpPr>
              <a:spLocks/>
            </p:cNvSpPr>
            <p:nvPr/>
          </p:nvSpPr>
          <p:spPr bwMode="auto">
            <a:xfrm>
              <a:off x="1320" y="2945"/>
              <a:ext cx="8" cy="221"/>
            </a:xfrm>
            <a:custGeom>
              <a:avLst/>
              <a:gdLst>
                <a:gd name="T0" fmla="*/ 8 w 8"/>
                <a:gd name="T1" fmla="*/ 9 h 221"/>
                <a:gd name="T2" fmla="*/ 8 w 8"/>
                <a:gd name="T3" fmla="*/ 9 h 221"/>
                <a:gd name="T4" fmla="*/ 8 w 8"/>
                <a:gd name="T5" fmla="*/ 3 h 221"/>
                <a:gd name="T6" fmla="*/ 6 w 8"/>
                <a:gd name="T7" fmla="*/ 3 h 221"/>
                <a:gd name="T8" fmla="*/ 3 w 8"/>
                <a:gd name="T9" fmla="*/ 0 h 221"/>
                <a:gd name="T10" fmla="*/ 3 w 8"/>
                <a:gd name="T11" fmla="*/ 0 h 221"/>
                <a:gd name="T12" fmla="*/ 0 w 8"/>
                <a:gd name="T13" fmla="*/ 0 h 221"/>
                <a:gd name="T14" fmla="*/ 0 w 8"/>
                <a:gd name="T15" fmla="*/ 3 h 221"/>
                <a:gd name="T16" fmla="*/ 0 w 8"/>
                <a:gd name="T17" fmla="*/ 9 h 221"/>
                <a:gd name="T18" fmla="*/ 0 w 8"/>
                <a:gd name="T19" fmla="*/ 213 h 221"/>
                <a:gd name="T20" fmla="*/ 0 w 8"/>
                <a:gd name="T21" fmla="*/ 213 h 221"/>
                <a:gd name="T22" fmla="*/ 0 w 8"/>
                <a:gd name="T23" fmla="*/ 218 h 221"/>
                <a:gd name="T24" fmla="*/ 0 w 8"/>
                <a:gd name="T25" fmla="*/ 218 h 221"/>
                <a:gd name="T26" fmla="*/ 3 w 8"/>
                <a:gd name="T27" fmla="*/ 221 h 221"/>
                <a:gd name="T28" fmla="*/ 3 w 8"/>
                <a:gd name="T29" fmla="*/ 221 h 221"/>
                <a:gd name="T30" fmla="*/ 6 w 8"/>
                <a:gd name="T31" fmla="*/ 218 h 221"/>
                <a:gd name="T32" fmla="*/ 8 w 8"/>
                <a:gd name="T33" fmla="*/ 218 h 221"/>
                <a:gd name="T34" fmla="*/ 8 w 8"/>
                <a:gd name="T35" fmla="*/ 213 h 221"/>
                <a:gd name="T36" fmla="*/ 8 w 8"/>
                <a:gd name="T3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 h="221">
                  <a:moveTo>
                    <a:pt x="8" y="9"/>
                  </a:moveTo>
                  <a:lnTo>
                    <a:pt x="8" y="9"/>
                  </a:lnTo>
                  <a:lnTo>
                    <a:pt x="8" y="3"/>
                  </a:lnTo>
                  <a:lnTo>
                    <a:pt x="6" y="3"/>
                  </a:lnTo>
                  <a:lnTo>
                    <a:pt x="3" y="0"/>
                  </a:lnTo>
                  <a:lnTo>
                    <a:pt x="3" y="0"/>
                  </a:lnTo>
                  <a:lnTo>
                    <a:pt x="0" y="0"/>
                  </a:lnTo>
                  <a:lnTo>
                    <a:pt x="0" y="3"/>
                  </a:lnTo>
                  <a:lnTo>
                    <a:pt x="0" y="9"/>
                  </a:lnTo>
                  <a:lnTo>
                    <a:pt x="0" y="213"/>
                  </a:lnTo>
                  <a:lnTo>
                    <a:pt x="0" y="213"/>
                  </a:lnTo>
                  <a:lnTo>
                    <a:pt x="0" y="218"/>
                  </a:lnTo>
                  <a:lnTo>
                    <a:pt x="0" y="218"/>
                  </a:lnTo>
                  <a:lnTo>
                    <a:pt x="3" y="221"/>
                  </a:lnTo>
                  <a:lnTo>
                    <a:pt x="3" y="221"/>
                  </a:lnTo>
                  <a:lnTo>
                    <a:pt x="6" y="218"/>
                  </a:lnTo>
                  <a:lnTo>
                    <a:pt x="8" y="218"/>
                  </a:lnTo>
                  <a:lnTo>
                    <a:pt x="8" y="213"/>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4" name="Freeform 92"/>
            <p:cNvSpPr>
              <a:spLocks/>
            </p:cNvSpPr>
            <p:nvPr/>
          </p:nvSpPr>
          <p:spPr bwMode="auto">
            <a:xfrm>
              <a:off x="1544" y="3014"/>
              <a:ext cx="85" cy="100"/>
            </a:xfrm>
            <a:custGeom>
              <a:avLst/>
              <a:gdLst>
                <a:gd name="T0" fmla="*/ 77 w 85"/>
                <a:gd name="T1" fmla="*/ 14 h 100"/>
                <a:gd name="T2" fmla="*/ 69 w 85"/>
                <a:gd name="T3" fmla="*/ 17 h 100"/>
                <a:gd name="T4" fmla="*/ 63 w 85"/>
                <a:gd name="T5" fmla="*/ 22 h 100"/>
                <a:gd name="T6" fmla="*/ 63 w 85"/>
                <a:gd name="T7" fmla="*/ 25 h 100"/>
                <a:gd name="T8" fmla="*/ 72 w 85"/>
                <a:gd name="T9" fmla="*/ 33 h 100"/>
                <a:gd name="T10" fmla="*/ 77 w 85"/>
                <a:gd name="T11" fmla="*/ 31 h 100"/>
                <a:gd name="T12" fmla="*/ 83 w 85"/>
                <a:gd name="T13" fmla="*/ 25 h 100"/>
                <a:gd name="T14" fmla="*/ 83 w 85"/>
                <a:gd name="T15" fmla="*/ 20 h 100"/>
                <a:gd name="T16" fmla="*/ 77 w 85"/>
                <a:gd name="T17" fmla="*/ 6 h 100"/>
                <a:gd name="T18" fmla="*/ 58 w 85"/>
                <a:gd name="T19" fmla="*/ 0 h 100"/>
                <a:gd name="T20" fmla="*/ 47 w 85"/>
                <a:gd name="T21" fmla="*/ 0 h 100"/>
                <a:gd name="T22" fmla="*/ 27 w 85"/>
                <a:gd name="T23" fmla="*/ 11 h 100"/>
                <a:gd name="T24" fmla="*/ 11 w 85"/>
                <a:gd name="T25" fmla="*/ 28 h 100"/>
                <a:gd name="T26" fmla="*/ 0 w 85"/>
                <a:gd name="T27" fmla="*/ 50 h 100"/>
                <a:gd name="T28" fmla="*/ 0 w 85"/>
                <a:gd name="T29" fmla="*/ 61 h 100"/>
                <a:gd name="T30" fmla="*/ 8 w 85"/>
                <a:gd name="T31" fmla="*/ 89 h 100"/>
                <a:gd name="T32" fmla="*/ 27 w 85"/>
                <a:gd name="T33" fmla="*/ 97 h 100"/>
                <a:gd name="T34" fmla="*/ 36 w 85"/>
                <a:gd name="T35" fmla="*/ 100 h 100"/>
                <a:gd name="T36" fmla="*/ 55 w 85"/>
                <a:gd name="T37" fmla="*/ 94 h 100"/>
                <a:gd name="T38" fmla="*/ 83 w 85"/>
                <a:gd name="T39" fmla="*/ 78 h 100"/>
                <a:gd name="T40" fmla="*/ 85 w 85"/>
                <a:gd name="T41" fmla="*/ 72 h 100"/>
                <a:gd name="T42" fmla="*/ 83 w 85"/>
                <a:gd name="T43" fmla="*/ 69 h 100"/>
                <a:gd name="T44" fmla="*/ 80 w 85"/>
                <a:gd name="T45" fmla="*/ 72 h 100"/>
                <a:gd name="T46" fmla="*/ 52 w 85"/>
                <a:gd name="T47" fmla="*/ 91 h 100"/>
                <a:gd name="T48" fmla="*/ 36 w 85"/>
                <a:gd name="T49" fmla="*/ 94 h 100"/>
                <a:gd name="T50" fmla="*/ 27 w 85"/>
                <a:gd name="T51" fmla="*/ 91 h 100"/>
                <a:gd name="T52" fmla="*/ 16 w 85"/>
                <a:gd name="T53" fmla="*/ 80 h 100"/>
                <a:gd name="T54" fmla="*/ 16 w 85"/>
                <a:gd name="T55" fmla="*/ 69 h 100"/>
                <a:gd name="T56" fmla="*/ 22 w 85"/>
                <a:gd name="T57" fmla="*/ 36 h 100"/>
                <a:gd name="T58" fmla="*/ 27 w 85"/>
                <a:gd name="T59" fmla="*/ 25 h 100"/>
                <a:gd name="T60" fmla="*/ 41 w 85"/>
                <a:gd name="T61" fmla="*/ 11 h 100"/>
                <a:gd name="T62" fmla="*/ 58 w 85"/>
                <a:gd name="T63" fmla="*/ 3 h 100"/>
                <a:gd name="T64" fmla="*/ 69 w 85"/>
                <a:gd name="T65" fmla="*/ 6 h 100"/>
                <a:gd name="T66" fmla="*/ 77 w 85"/>
                <a:gd name="T67" fmla="*/ 1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5" h="100">
                  <a:moveTo>
                    <a:pt x="77" y="14"/>
                  </a:moveTo>
                  <a:lnTo>
                    <a:pt x="77" y="14"/>
                  </a:lnTo>
                  <a:lnTo>
                    <a:pt x="72" y="14"/>
                  </a:lnTo>
                  <a:lnTo>
                    <a:pt x="69" y="17"/>
                  </a:lnTo>
                  <a:lnTo>
                    <a:pt x="69" y="17"/>
                  </a:lnTo>
                  <a:lnTo>
                    <a:pt x="63" y="22"/>
                  </a:lnTo>
                  <a:lnTo>
                    <a:pt x="63" y="25"/>
                  </a:lnTo>
                  <a:lnTo>
                    <a:pt x="63" y="25"/>
                  </a:lnTo>
                  <a:lnTo>
                    <a:pt x="66" y="31"/>
                  </a:lnTo>
                  <a:lnTo>
                    <a:pt x="72" y="33"/>
                  </a:lnTo>
                  <a:lnTo>
                    <a:pt x="72" y="33"/>
                  </a:lnTo>
                  <a:lnTo>
                    <a:pt x="77" y="31"/>
                  </a:lnTo>
                  <a:lnTo>
                    <a:pt x="80" y="28"/>
                  </a:lnTo>
                  <a:lnTo>
                    <a:pt x="83" y="25"/>
                  </a:lnTo>
                  <a:lnTo>
                    <a:pt x="83" y="20"/>
                  </a:lnTo>
                  <a:lnTo>
                    <a:pt x="83" y="20"/>
                  </a:lnTo>
                  <a:lnTo>
                    <a:pt x="83" y="11"/>
                  </a:lnTo>
                  <a:lnTo>
                    <a:pt x="77" y="6"/>
                  </a:lnTo>
                  <a:lnTo>
                    <a:pt x="69" y="0"/>
                  </a:lnTo>
                  <a:lnTo>
                    <a:pt x="58" y="0"/>
                  </a:lnTo>
                  <a:lnTo>
                    <a:pt x="58" y="0"/>
                  </a:lnTo>
                  <a:lnTo>
                    <a:pt x="47" y="0"/>
                  </a:lnTo>
                  <a:lnTo>
                    <a:pt x="36" y="6"/>
                  </a:lnTo>
                  <a:lnTo>
                    <a:pt x="27" y="11"/>
                  </a:lnTo>
                  <a:lnTo>
                    <a:pt x="16" y="20"/>
                  </a:lnTo>
                  <a:lnTo>
                    <a:pt x="11" y="28"/>
                  </a:lnTo>
                  <a:lnTo>
                    <a:pt x="5" y="39"/>
                  </a:lnTo>
                  <a:lnTo>
                    <a:pt x="0" y="50"/>
                  </a:lnTo>
                  <a:lnTo>
                    <a:pt x="0" y="61"/>
                  </a:lnTo>
                  <a:lnTo>
                    <a:pt x="0" y="61"/>
                  </a:lnTo>
                  <a:lnTo>
                    <a:pt x="2" y="75"/>
                  </a:lnTo>
                  <a:lnTo>
                    <a:pt x="8" y="89"/>
                  </a:lnTo>
                  <a:lnTo>
                    <a:pt x="19" y="97"/>
                  </a:lnTo>
                  <a:lnTo>
                    <a:pt x="27" y="97"/>
                  </a:lnTo>
                  <a:lnTo>
                    <a:pt x="36" y="100"/>
                  </a:lnTo>
                  <a:lnTo>
                    <a:pt x="36" y="100"/>
                  </a:lnTo>
                  <a:lnTo>
                    <a:pt x="47" y="97"/>
                  </a:lnTo>
                  <a:lnTo>
                    <a:pt x="55" y="94"/>
                  </a:lnTo>
                  <a:lnTo>
                    <a:pt x="72" y="86"/>
                  </a:lnTo>
                  <a:lnTo>
                    <a:pt x="83" y="78"/>
                  </a:lnTo>
                  <a:lnTo>
                    <a:pt x="85" y="72"/>
                  </a:lnTo>
                  <a:lnTo>
                    <a:pt x="85" y="72"/>
                  </a:lnTo>
                  <a:lnTo>
                    <a:pt x="83" y="69"/>
                  </a:lnTo>
                  <a:lnTo>
                    <a:pt x="83" y="69"/>
                  </a:lnTo>
                  <a:lnTo>
                    <a:pt x="80" y="72"/>
                  </a:lnTo>
                  <a:lnTo>
                    <a:pt x="80" y="72"/>
                  </a:lnTo>
                  <a:lnTo>
                    <a:pt x="66" y="86"/>
                  </a:lnTo>
                  <a:lnTo>
                    <a:pt x="52" y="91"/>
                  </a:lnTo>
                  <a:lnTo>
                    <a:pt x="41" y="94"/>
                  </a:lnTo>
                  <a:lnTo>
                    <a:pt x="36" y="94"/>
                  </a:lnTo>
                  <a:lnTo>
                    <a:pt x="36" y="94"/>
                  </a:lnTo>
                  <a:lnTo>
                    <a:pt x="27" y="91"/>
                  </a:lnTo>
                  <a:lnTo>
                    <a:pt x="19" y="86"/>
                  </a:lnTo>
                  <a:lnTo>
                    <a:pt x="16" y="80"/>
                  </a:lnTo>
                  <a:lnTo>
                    <a:pt x="16" y="69"/>
                  </a:lnTo>
                  <a:lnTo>
                    <a:pt x="16" y="69"/>
                  </a:lnTo>
                  <a:lnTo>
                    <a:pt x="19" y="50"/>
                  </a:lnTo>
                  <a:lnTo>
                    <a:pt x="22" y="36"/>
                  </a:lnTo>
                  <a:lnTo>
                    <a:pt x="27" y="25"/>
                  </a:lnTo>
                  <a:lnTo>
                    <a:pt x="27" y="25"/>
                  </a:lnTo>
                  <a:lnTo>
                    <a:pt x="33" y="17"/>
                  </a:lnTo>
                  <a:lnTo>
                    <a:pt x="41" y="11"/>
                  </a:lnTo>
                  <a:lnTo>
                    <a:pt x="49" y="6"/>
                  </a:lnTo>
                  <a:lnTo>
                    <a:pt x="58" y="3"/>
                  </a:lnTo>
                  <a:lnTo>
                    <a:pt x="58" y="3"/>
                  </a:lnTo>
                  <a:lnTo>
                    <a:pt x="69" y="6"/>
                  </a:lnTo>
                  <a:lnTo>
                    <a:pt x="74" y="9"/>
                  </a:lnTo>
                  <a:lnTo>
                    <a:pt x="7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5" name="Freeform 93"/>
            <p:cNvSpPr>
              <a:spLocks/>
            </p:cNvSpPr>
            <p:nvPr/>
          </p:nvSpPr>
          <p:spPr bwMode="auto">
            <a:xfrm>
              <a:off x="1544" y="3014"/>
              <a:ext cx="85" cy="100"/>
            </a:xfrm>
            <a:custGeom>
              <a:avLst/>
              <a:gdLst>
                <a:gd name="T0" fmla="*/ 77 w 85"/>
                <a:gd name="T1" fmla="*/ 14 h 100"/>
                <a:gd name="T2" fmla="*/ 69 w 85"/>
                <a:gd name="T3" fmla="*/ 17 h 100"/>
                <a:gd name="T4" fmla="*/ 63 w 85"/>
                <a:gd name="T5" fmla="*/ 22 h 100"/>
                <a:gd name="T6" fmla="*/ 63 w 85"/>
                <a:gd name="T7" fmla="*/ 25 h 100"/>
                <a:gd name="T8" fmla="*/ 72 w 85"/>
                <a:gd name="T9" fmla="*/ 33 h 100"/>
                <a:gd name="T10" fmla="*/ 77 w 85"/>
                <a:gd name="T11" fmla="*/ 31 h 100"/>
                <a:gd name="T12" fmla="*/ 83 w 85"/>
                <a:gd name="T13" fmla="*/ 25 h 100"/>
                <a:gd name="T14" fmla="*/ 83 w 85"/>
                <a:gd name="T15" fmla="*/ 20 h 100"/>
                <a:gd name="T16" fmla="*/ 77 w 85"/>
                <a:gd name="T17" fmla="*/ 6 h 100"/>
                <a:gd name="T18" fmla="*/ 58 w 85"/>
                <a:gd name="T19" fmla="*/ 0 h 100"/>
                <a:gd name="T20" fmla="*/ 47 w 85"/>
                <a:gd name="T21" fmla="*/ 0 h 100"/>
                <a:gd name="T22" fmla="*/ 27 w 85"/>
                <a:gd name="T23" fmla="*/ 11 h 100"/>
                <a:gd name="T24" fmla="*/ 11 w 85"/>
                <a:gd name="T25" fmla="*/ 28 h 100"/>
                <a:gd name="T26" fmla="*/ 0 w 85"/>
                <a:gd name="T27" fmla="*/ 50 h 100"/>
                <a:gd name="T28" fmla="*/ 0 w 85"/>
                <a:gd name="T29" fmla="*/ 61 h 100"/>
                <a:gd name="T30" fmla="*/ 8 w 85"/>
                <a:gd name="T31" fmla="*/ 89 h 100"/>
                <a:gd name="T32" fmla="*/ 27 w 85"/>
                <a:gd name="T33" fmla="*/ 97 h 100"/>
                <a:gd name="T34" fmla="*/ 36 w 85"/>
                <a:gd name="T35" fmla="*/ 100 h 100"/>
                <a:gd name="T36" fmla="*/ 55 w 85"/>
                <a:gd name="T37" fmla="*/ 94 h 100"/>
                <a:gd name="T38" fmla="*/ 83 w 85"/>
                <a:gd name="T39" fmla="*/ 78 h 100"/>
                <a:gd name="T40" fmla="*/ 85 w 85"/>
                <a:gd name="T41" fmla="*/ 72 h 100"/>
                <a:gd name="T42" fmla="*/ 83 w 85"/>
                <a:gd name="T43" fmla="*/ 69 h 100"/>
                <a:gd name="T44" fmla="*/ 80 w 85"/>
                <a:gd name="T45" fmla="*/ 72 h 100"/>
                <a:gd name="T46" fmla="*/ 52 w 85"/>
                <a:gd name="T47" fmla="*/ 91 h 100"/>
                <a:gd name="T48" fmla="*/ 36 w 85"/>
                <a:gd name="T49" fmla="*/ 94 h 100"/>
                <a:gd name="T50" fmla="*/ 27 w 85"/>
                <a:gd name="T51" fmla="*/ 91 h 100"/>
                <a:gd name="T52" fmla="*/ 16 w 85"/>
                <a:gd name="T53" fmla="*/ 80 h 100"/>
                <a:gd name="T54" fmla="*/ 16 w 85"/>
                <a:gd name="T55" fmla="*/ 69 h 100"/>
                <a:gd name="T56" fmla="*/ 22 w 85"/>
                <a:gd name="T57" fmla="*/ 36 h 100"/>
                <a:gd name="T58" fmla="*/ 27 w 85"/>
                <a:gd name="T59" fmla="*/ 25 h 100"/>
                <a:gd name="T60" fmla="*/ 41 w 85"/>
                <a:gd name="T61" fmla="*/ 11 h 100"/>
                <a:gd name="T62" fmla="*/ 58 w 85"/>
                <a:gd name="T63" fmla="*/ 3 h 100"/>
                <a:gd name="T64" fmla="*/ 69 w 85"/>
                <a:gd name="T65" fmla="*/ 6 h 100"/>
                <a:gd name="T66" fmla="*/ 77 w 85"/>
                <a:gd name="T67" fmla="*/ 1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5" h="100">
                  <a:moveTo>
                    <a:pt x="77" y="14"/>
                  </a:moveTo>
                  <a:lnTo>
                    <a:pt x="77" y="14"/>
                  </a:lnTo>
                  <a:lnTo>
                    <a:pt x="72" y="14"/>
                  </a:lnTo>
                  <a:lnTo>
                    <a:pt x="69" y="17"/>
                  </a:lnTo>
                  <a:lnTo>
                    <a:pt x="69" y="17"/>
                  </a:lnTo>
                  <a:lnTo>
                    <a:pt x="63" y="22"/>
                  </a:lnTo>
                  <a:lnTo>
                    <a:pt x="63" y="25"/>
                  </a:lnTo>
                  <a:lnTo>
                    <a:pt x="63" y="25"/>
                  </a:lnTo>
                  <a:lnTo>
                    <a:pt x="66" y="31"/>
                  </a:lnTo>
                  <a:lnTo>
                    <a:pt x="72" y="33"/>
                  </a:lnTo>
                  <a:lnTo>
                    <a:pt x="72" y="33"/>
                  </a:lnTo>
                  <a:lnTo>
                    <a:pt x="77" y="31"/>
                  </a:lnTo>
                  <a:lnTo>
                    <a:pt x="80" y="28"/>
                  </a:lnTo>
                  <a:lnTo>
                    <a:pt x="83" y="25"/>
                  </a:lnTo>
                  <a:lnTo>
                    <a:pt x="83" y="20"/>
                  </a:lnTo>
                  <a:lnTo>
                    <a:pt x="83" y="20"/>
                  </a:lnTo>
                  <a:lnTo>
                    <a:pt x="83" y="11"/>
                  </a:lnTo>
                  <a:lnTo>
                    <a:pt x="77" y="6"/>
                  </a:lnTo>
                  <a:lnTo>
                    <a:pt x="69" y="0"/>
                  </a:lnTo>
                  <a:lnTo>
                    <a:pt x="58" y="0"/>
                  </a:lnTo>
                  <a:lnTo>
                    <a:pt x="58" y="0"/>
                  </a:lnTo>
                  <a:lnTo>
                    <a:pt x="47" y="0"/>
                  </a:lnTo>
                  <a:lnTo>
                    <a:pt x="36" y="6"/>
                  </a:lnTo>
                  <a:lnTo>
                    <a:pt x="27" y="11"/>
                  </a:lnTo>
                  <a:lnTo>
                    <a:pt x="16" y="20"/>
                  </a:lnTo>
                  <a:lnTo>
                    <a:pt x="11" y="28"/>
                  </a:lnTo>
                  <a:lnTo>
                    <a:pt x="5" y="39"/>
                  </a:lnTo>
                  <a:lnTo>
                    <a:pt x="0" y="50"/>
                  </a:lnTo>
                  <a:lnTo>
                    <a:pt x="0" y="61"/>
                  </a:lnTo>
                  <a:lnTo>
                    <a:pt x="0" y="61"/>
                  </a:lnTo>
                  <a:lnTo>
                    <a:pt x="2" y="75"/>
                  </a:lnTo>
                  <a:lnTo>
                    <a:pt x="8" y="89"/>
                  </a:lnTo>
                  <a:lnTo>
                    <a:pt x="19" y="97"/>
                  </a:lnTo>
                  <a:lnTo>
                    <a:pt x="27" y="97"/>
                  </a:lnTo>
                  <a:lnTo>
                    <a:pt x="36" y="100"/>
                  </a:lnTo>
                  <a:lnTo>
                    <a:pt x="36" y="100"/>
                  </a:lnTo>
                  <a:lnTo>
                    <a:pt x="47" y="97"/>
                  </a:lnTo>
                  <a:lnTo>
                    <a:pt x="55" y="94"/>
                  </a:lnTo>
                  <a:lnTo>
                    <a:pt x="72" y="86"/>
                  </a:lnTo>
                  <a:lnTo>
                    <a:pt x="83" y="78"/>
                  </a:lnTo>
                  <a:lnTo>
                    <a:pt x="85" y="72"/>
                  </a:lnTo>
                  <a:lnTo>
                    <a:pt x="85" y="72"/>
                  </a:lnTo>
                  <a:lnTo>
                    <a:pt x="83" y="69"/>
                  </a:lnTo>
                  <a:lnTo>
                    <a:pt x="83" y="69"/>
                  </a:lnTo>
                  <a:lnTo>
                    <a:pt x="80" y="72"/>
                  </a:lnTo>
                  <a:lnTo>
                    <a:pt x="80" y="72"/>
                  </a:lnTo>
                  <a:lnTo>
                    <a:pt x="66" y="86"/>
                  </a:lnTo>
                  <a:lnTo>
                    <a:pt x="52" y="91"/>
                  </a:lnTo>
                  <a:lnTo>
                    <a:pt x="41" y="94"/>
                  </a:lnTo>
                  <a:lnTo>
                    <a:pt x="36" y="94"/>
                  </a:lnTo>
                  <a:lnTo>
                    <a:pt x="36" y="94"/>
                  </a:lnTo>
                  <a:lnTo>
                    <a:pt x="27" y="91"/>
                  </a:lnTo>
                  <a:lnTo>
                    <a:pt x="19" y="86"/>
                  </a:lnTo>
                  <a:lnTo>
                    <a:pt x="16" y="80"/>
                  </a:lnTo>
                  <a:lnTo>
                    <a:pt x="16" y="69"/>
                  </a:lnTo>
                  <a:lnTo>
                    <a:pt x="16" y="69"/>
                  </a:lnTo>
                  <a:lnTo>
                    <a:pt x="19" y="50"/>
                  </a:lnTo>
                  <a:lnTo>
                    <a:pt x="22" y="36"/>
                  </a:lnTo>
                  <a:lnTo>
                    <a:pt x="27" y="25"/>
                  </a:lnTo>
                  <a:lnTo>
                    <a:pt x="27" y="25"/>
                  </a:lnTo>
                  <a:lnTo>
                    <a:pt x="33" y="17"/>
                  </a:lnTo>
                  <a:lnTo>
                    <a:pt x="41" y="11"/>
                  </a:lnTo>
                  <a:lnTo>
                    <a:pt x="49" y="6"/>
                  </a:lnTo>
                  <a:lnTo>
                    <a:pt x="58" y="3"/>
                  </a:lnTo>
                  <a:lnTo>
                    <a:pt x="58" y="3"/>
                  </a:lnTo>
                  <a:lnTo>
                    <a:pt x="69" y="6"/>
                  </a:lnTo>
                  <a:lnTo>
                    <a:pt x="74" y="9"/>
                  </a:lnTo>
                  <a:lnTo>
                    <a:pt x="77"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6" name="Freeform 94"/>
            <p:cNvSpPr>
              <a:spLocks noEditPoints="1"/>
            </p:cNvSpPr>
            <p:nvPr/>
          </p:nvSpPr>
          <p:spPr bwMode="auto">
            <a:xfrm>
              <a:off x="1867" y="2945"/>
              <a:ext cx="52" cy="221"/>
            </a:xfrm>
            <a:custGeom>
              <a:avLst/>
              <a:gdLst>
                <a:gd name="T0" fmla="*/ 11 w 52"/>
                <a:gd name="T1" fmla="*/ 9 h 221"/>
                <a:gd name="T2" fmla="*/ 11 w 52"/>
                <a:gd name="T3" fmla="*/ 9 h 221"/>
                <a:gd name="T4" fmla="*/ 8 w 52"/>
                <a:gd name="T5" fmla="*/ 3 h 221"/>
                <a:gd name="T6" fmla="*/ 8 w 52"/>
                <a:gd name="T7" fmla="*/ 0 h 221"/>
                <a:gd name="T8" fmla="*/ 5 w 52"/>
                <a:gd name="T9" fmla="*/ 0 h 221"/>
                <a:gd name="T10" fmla="*/ 5 w 52"/>
                <a:gd name="T11" fmla="*/ 0 h 221"/>
                <a:gd name="T12" fmla="*/ 2 w 52"/>
                <a:gd name="T13" fmla="*/ 3 h 221"/>
                <a:gd name="T14" fmla="*/ 2 w 52"/>
                <a:gd name="T15" fmla="*/ 3 h 221"/>
                <a:gd name="T16" fmla="*/ 0 w 52"/>
                <a:gd name="T17" fmla="*/ 9 h 221"/>
                <a:gd name="T18" fmla="*/ 0 w 52"/>
                <a:gd name="T19" fmla="*/ 213 h 221"/>
                <a:gd name="T20" fmla="*/ 0 w 52"/>
                <a:gd name="T21" fmla="*/ 213 h 221"/>
                <a:gd name="T22" fmla="*/ 2 w 52"/>
                <a:gd name="T23" fmla="*/ 218 h 221"/>
                <a:gd name="T24" fmla="*/ 2 w 52"/>
                <a:gd name="T25" fmla="*/ 218 h 221"/>
                <a:gd name="T26" fmla="*/ 5 w 52"/>
                <a:gd name="T27" fmla="*/ 221 h 221"/>
                <a:gd name="T28" fmla="*/ 5 w 52"/>
                <a:gd name="T29" fmla="*/ 221 h 221"/>
                <a:gd name="T30" fmla="*/ 8 w 52"/>
                <a:gd name="T31" fmla="*/ 218 h 221"/>
                <a:gd name="T32" fmla="*/ 8 w 52"/>
                <a:gd name="T33" fmla="*/ 218 h 221"/>
                <a:gd name="T34" fmla="*/ 11 w 52"/>
                <a:gd name="T35" fmla="*/ 213 h 221"/>
                <a:gd name="T36" fmla="*/ 11 w 52"/>
                <a:gd name="T37" fmla="*/ 9 h 221"/>
                <a:gd name="T38" fmla="*/ 11 w 52"/>
                <a:gd name="T39" fmla="*/ 9 h 221"/>
                <a:gd name="T40" fmla="*/ 52 w 52"/>
                <a:gd name="T41" fmla="*/ 9 h 221"/>
                <a:gd name="T42" fmla="*/ 52 w 52"/>
                <a:gd name="T43" fmla="*/ 9 h 221"/>
                <a:gd name="T44" fmla="*/ 52 w 52"/>
                <a:gd name="T45" fmla="*/ 3 h 221"/>
                <a:gd name="T46" fmla="*/ 49 w 52"/>
                <a:gd name="T47" fmla="*/ 3 h 221"/>
                <a:gd name="T48" fmla="*/ 49 w 52"/>
                <a:gd name="T49" fmla="*/ 0 h 221"/>
                <a:gd name="T50" fmla="*/ 49 w 52"/>
                <a:gd name="T51" fmla="*/ 0 h 221"/>
                <a:gd name="T52" fmla="*/ 47 w 52"/>
                <a:gd name="T53" fmla="*/ 0 h 221"/>
                <a:gd name="T54" fmla="*/ 44 w 52"/>
                <a:gd name="T55" fmla="*/ 3 h 221"/>
                <a:gd name="T56" fmla="*/ 44 w 52"/>
                <a:gd name="T57" fmla="*/ 9 h 221"/>
                <a:gd name="T58" fmla="*/ 44 w 52"/>
                <a:gd name="T59" fmla="*/ 213 h 221"/>
                <a:gd name="T60" fmla="*/ 44 w 52"/>
                <a:gd name="T61" fmla="*/ 213 h 221"/>
                <a:gd name="T62" fmla="*/ 44 w 52"/>
                <a:gd name="T63" fmla="*/ 218 h 221"/>
                <a:gd name="T64" fmla="*/ 47 w 52"/>
                <a:gd name="T65" fmla="*/ 218 h 221"/>
                <a:gd name="T66" fmla="*/ 49 w 52"/>
                <a:gd name="T67" fmla="*/ 221 h 221"/>
                <a:gd name="T68" fmla="*/ 49 w 52"/>
                <a:gd name="T69" fmla="*/ 221 h 221"/>
                <a:gd name="T70" fmla="*/ 49 w 52"/>
                <a:gd name="T71" fmla="*/ 218 h 221"/>
                <a:gd name="T72" fmla="*/ 52 w 52"/>
                <a:gd name="T73" fmla="*/ 218 h 221"/>
                <a:gd name="T74" fmla="*/ 52 w 52"/>
                <a:gd name="T75" fmla="*/ 213 h 221"/>
                <a:gd name="T76" fmla="*/ 52 w 52"/>
                <a:gd name="T7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221">
                  <a:moveTo>
                    <a:pt x="11" y="9"/>
                  </a:moveTo>
                  <a:lnTo>
                    <a:pt x="11" y="9"/>
                  </a:lnTo>
                  <a:lnTo>
                    <a:pt x="8" y="3"/>
                  </a:lnTo>
                  <a:lnTo>
                    <a:pt x="8" y="0"/>
                  </a:lnTo>
                  <a:lnTo>
                    <a:pt x="5" y="0"/>
                  </a:lnTo>
                  <a:lnTo>
                    <a:pt x="5" y="0"/>
                  </a:lnTo>
                  <a:lnTo>
                    <a:pt x="2" y="3"/>
                  </a:lnTo>
                  <a:lnTo>
                    <a:pt x="2" y="3"/>
                  </a:lnTo>
                  <a:lnTo>
                    <a:pt x="0" y="9"/>
                  </a:lnTo>
                  <a:lnTo>
                    <a:pt x="0" y="213"/>
                  </a:lnTo>
                  <a:lnTo>
                    <a:pt x="0" y="213"/>
                  </a:lnTo>
                  <a:lnTo>
                    <a:pt x="2" y="218"/>
                  </a:lnTo>
                  <a:lnTo>
                    <a:pt x="2" y="218"/>
                  </a:lnTo>
                  <a:lnTo>
                    <a:pt x="5" y="221"/>
                  </a:lnTo>
                  <a:lnTo>
                    <a:pt x="5" y="221"/>
                  </a:lnTo>
                  <a:lnTo>
                    <a:pt x="8" y="218"/>
                  </a:lnTo>
                  <a:lnTo>
                    <a:pt x="8" y="218"/>
                  </a:lnTo>
                  <a:lnTo>
                    <a:pt x="11" y="213"/>
                  </a:lnTo>
                  <a:lnTo>
                    <a:pt x="11" y="9"/>
                  </a:lnTo>
                  <a:lnTo>
                    <a:pt x="11" y="9"/>
                  </a:lnTo>
                  <a:close/>
                  <a:moveTo>
                    <a:pt x="52" y="9"/>
                  </a:moveTo>
                  <a:lnTo>
                    <a:pt x="52" y="9"/>
                  </a:lnTo>
                  <a:lnTo>
                    <a:pt x="52" y="3"/>
                  </a:lnTo>
                  <a:lnTo>
                    <a:pt x="49" y="3"/>
                  </a:lnTo>
                  <a:lnTo>
                    <a:pt x="49" y="0"/>
                  </a:lnTo>
                  <a:lnTo>
                    <a:pt x="49" y="0"/>
                  </a:lnTo>
                  <a:lnTo>
                    <a:pt x="47" y="0"/>
                  </a:lnTo>
                  <a:lnTo>
                    <a:pt x="44" y="3"/>
                  </a:lnTo>
                  <a:lnTo>
                    <a:pt x="44" y="9"/>
                  </a:lnTo>
                  <a:lnTo>
                    <a:pt x="44" y="213"/>
                  </a:lnTo>
                  <a:lnTo>
                    <a:pt x="44" y="213"/>
                  </a:lnTo>
                  <a:lnTo>
                    <a:pt x="44" y="218"/>
                  </a:lnTo>
                  <a:lnTo>
                    <a:pt x="47" y="218"/>
                  </a:lnTo>
                  <a:lnTo>
                    <a:pt x="49" y="221"/>
                  </a:lnTo>
                  <a:lnTo>
                    <a:pt x="49" y="221"/>
                  </a:lnTo>
                  <a:lnTo>
                    <a:pt x="49" y="218"/>
                  </a:lnTo>
                  <a:lnTo>
                    <a:pt x="52" y="218"/>
                  </a:lnTo>
                  <a:lnTo>
                    <a:pt x="52" y="213"/>
                  </a:lnTo>
                  <a:lnTo>
                    <a:pt x="52"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7" name="Freeform 95"/>
            <p:cNvSpPr>
              <a:spLocks/>
            </p:cNvSpPr>
            <p:nvPr/>
          </p:nvSpPr>
          <p:spPr bwMode="auto">
            <a:xfrm>
              <a:off x="1867" y="2945"/>
              <a:ext cx="11" cy="221"/>
            </a:xfrm>
            <a:custGeom>
              <a:avLst/>
              <a:gdLst>
                <a:gd name="T0" fmla="*/ 11 w 11"/>
                <a:gd name="T1" fmla="*/ 9 h 221"/>
                <a:gd name="T2" fmla="*/ 11 w 11"/>
                <a:gd name="T3" fmla="*/ 9 h 221"/>
                <a:gd name="T4" fmla="*/ 8 w 11"/>
                <a:gd name="T5" fmla="*/ 3 h 221"/>
                <a:gd name="T6" fmla="*/ 8 w 11"/>
                <a:gd name="T7" fmla="*/ 0 h 221"/>
                <a:gd name="T8" fmla="*/ 5 w 11"/>
                <a:gd name="T9" fmla="*/ 0 h 221"/>
                <a:gd name="T10" fmla="*/ 5 w 11"/>
                <a:gd name="T11" fmla="*/ 0 h 221"/>
                <a:gd name="T12" fmla="*/ 2 w 11"/>
                <a:gd name="T13" fmla="*/ 3 h 221"/>
                <a:gd name="T14" fmla="*/ 2 w 11"/>
                <a:gd name="T15" fmla="*/ 3 h 221"/>
                <a:gd name="T16" fmla="*/ 0 w 11"/>
                <a:gd name="T17" fmla="*/ 9 h 221"/>
                <a:gd name="T18" fmla="*/ 0 w 11"/>
                <a:gd name="T19" fmla="*/ 213 h 221"/>
                <a:gd name="T20" fmla="*/ 0 w 11"/>
                <a:gd name="T21" fmla="*/ 213 h 221"/>
                <a:gd name="T22" fmla="*/ 2 w 11"/>
                <a:gd name="T23" fmla="*/ 218 h 221"/>
                <a:gd name="T24" fmla="*/ 2 w 11"/>
                <a:gd name="T25" fmla="*/ 218 h 221"/>
                <a:gd name="T26" fmla="*/ 5 w 11"/>
                <a:gd name="T27" fmla="*/ 221 h 221"/>
                <a:gd name="T28" fmla="*/ 5 w 11"/>
                <a:gd name="T29" fmla="*/ 221 h 221"/>
                <a:gd name="T30" fmla="*/ 8 w 11"/>
                <a:gd name="T31" fmla="*/ 218 h 221"/>
                <a:gd name="T32" fmla="*/ 8 w 11"/>
                <a:gd name="T33" fmla="*/ 218 h 221"/>
                <a:gd name="T34" fmla="*/ 11 w 11"/>
                <a:gd name="T35" fmla="*/ 213 h 221"/>
                <a:gd name="T36" fmla="*/ 11 w 11"/>
                <a:gd name="T37" fmla="*/ 9 h 221"/>
                <a:gd name="T38" fmla="*/ 11 w 11"/>
                <a:gd name="T39"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 h="221">
                  <a:moveTo>
                    <a:pt x="11" y="9"/>
                  </a:moveTo>
                  <a:lnTo>
                    <a:pt x="11" y="9"/>
                  </a:lnTo>
                  <a:lnTo>
                    <a:pt x="8" y="3"/>
                  </a:lnTo>
                  <a:lnTo>
                    <a:pt x="8" y="0"/>
                  </a:lnTo>
                  <a:lnTo>
                    <a:pt x="5" y="0"/>
                  </a:lnTo>
                  <a:lnTo>
                    <a:pt x="5" y="0"/>
                  </a:lnTo>
                  <a:lnTo>
                    <a:pt x="2" y="3"/>
                  </a:lnTo>
                  <a:lnTo>
                    <a:pt x="2" y="3"/>
                  </a:lnTo>
                  <a:lnTo>
                    <a:pt x="0" y="9"/>
                  </a:lnTo>
                  <a:lnTo>
                    <a:pt x="0" y="213"/>
                  </a:lnTo>
                  <a:lnTo>
                    <a:pt x="0" y="213"/>
                  </a:lnTo>
                  <a:lnTo>
                    <a:pt x="2" y="218"/>
                  </a:lnTo>
                  <a:lnTo>
                    <a:pt x="2" y="218"/>
                  </a:lnTo>
                  <a:lnTo>
                    <a:pt x="5" y="221"/>
                  </a:lnTo>
                  <a:lnTo>
                    <a:pt x="5" y="221"/>
                  </a:lnTo>
                  <a:lnTo>
                    <a:pt x="8" y="218"/>
                  </a:lnTo>
                  <a:lnTo>
                    <a:pt x="8" y="218"/>
                  </a:lnTo>
                  <a:lnTo>
                    <a:pt x="11" y="213"/>
                  </a:lnTo>
                  <a:lnTo>
                    <a:pt x="11" y="9"/>
                  </a:lnTo>
                  <a:lnTo>
                    <a:pt x="11"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8" name="Freeform 96"/>
            <p:cNvSpPr>
              <a:spLocks/>
            </p:cNvSpPr>
            <p:nvPr/>
          </p:nvSpPr>
          <p:spPr bwMode="auto">
            <a:xfrm>
              <a:off x="1911" y="2945"/>
              <a:ext cx="8" cy="221"/>
            </a:xfrm>
            <a:custGeom>
              <a:avLst/>
              <a:gdLst>
                <a:gd name="T0" fmla="*/ 8 w 8"/>
                <a:gd name="T1" fmla="*/ 9 h 221"/>
                <a:gd name="T2" fmla="*/ 8 w 8"/>
                <a:gd name="T3" fmla="*/ 9 h 221"/>
                <a:gd name="T4" fmla="*/ 8 w 8"/>
                <a:gd name="T5" fmla="*/ 3 h 221"/>
                <a:gd name="T6" fmla="*/ 5 w 8"/>
                <a:gd name="T7" fmla="*/ 3 h 221"/>
                <a:gd name="T8" fmla="*/ 5 w 8"/>
                <a:gd name="T9" fmla="*/ 0 h 221"/>
                <a:gd name="T10" fmla="*/ 5 w 8"/>
                <a:gd name="T11" fmla="*/ 0 h 221"/>
                <a:gd name="T12" fmla="*/ 3 w 8"/>
                <a:gd name="T13" fmla="*/ 0 h 221"/>
                <a:gd name="T14" fmla="*/ 0 w 8"/>
                <a:gd name="T15" fmla="*/ 3 h 221"/>
                <a:gd name="T16" fmla="*/ 0 w 8"/>
                <a:gd name="T17" fmla="*/ 9 h 221"/>
                <a:gd name="T18" fmla="*/ 0 w 8"/>
                <a:gd name="T19" fmla="*/ 213 h 221"/>
                <a:gd name="T20" fmla="*/ 0 w 8"/>
                <a:gd name="T21" fmla="*/ 213 h 221"/>
                <a:gd name="T22" fmla="*/ 0 w 8"/>
                <a:gd name="T23" fmla="*/ 218 h 221"/>
                <a:gd name="T24" fmla="*/ 3 w 8"/>
                <a:gd name="T25" fmla="*/ 218 h 221"/>
                <a:gd name="T26" fmla="*/ 5 w 8"/>
                <a:gd name="T27" fmla="*/ 221 h 221"/>
                <a:gd name="T28" fmla="*/ 5 w 8"/>
                <a:gd name="T29" fmla="*/ 221 h 221"/>
                <a:gd name="T30" fmla="*/ 5 w 8"/>
                <a:gd name="T31" fmla="*/ 218 h 221"/>
                <a:gd name="T32" fmla="*/ 8 w 8"/>
                <a:gd name="T33" fmla="*/ 218 h 221"/>
                <a:gd name="T34" fmla="*/ 8 w 8"/>
                <a:gd name="T35" fmla="*/ 213 h 221"/>
                <a:gd name="T36" fmla="*/ 8 w 8"/>
                <a:gd name="T3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 h="221">
                  <a:moveTo>
                    <a:pt x="8" y="9"/>
                  </a:moveTo>
                  <a:lnTo>
                    <a:pt x="8" y="9"/>
                  </a:lnTo>
                  <a:lnTo>
                    <a:pt x="8" y="3"/>
                  </a:lnTo>
                  <a:lnTo>
                    <a:pt x="5" y="3"/>
                  </a:lnTo>
                  <a:lnTo>
                    <a:pt x="5" y="0"/>
                  </a:lnTo>
                  <a:lnTo>
                    <a:pt x="5" y="0"/>
                  </a:lnTo>
                  <a:lnTo>
                    <a:pt x="3" y="0"/>
                  </a:lnTo>
                  <a:lnTo>
                    <a:pt x="0" y="3"/>
                  </a:lnTo>
                  <a:lnTo>
                    <a:pt x="0" y="9"/>
                  </a:lnTo>
                  <a:lnTo>
                    <a:pt x="0" y="213"/>
                  </a:lnTo>
                  <a:lnTo>
                    <a:pt x="0" y="213"/>
                  </a:lnTo>
                  <a:lnTo>
                    <a:pt x="0" y="218"/>
                  </a:lnTo>
                  <a:lnTo>
                    <a:pt x="3" y="218"/>
                  </a:lnTo>
                  <a:lnTo>
                    <a:pt x="5" y="221"/>
                  </a:lnTo>
                  <a:lnTo>
                    <a:pt x="5" y="221"/>
                  </a:lnTo>
                  <a:lnTo>
                    <a:pt x="5" y="218"/>
                  </a:lnTo>
                  <a:lnTo>
                    <a:pt x="8" y="218"/>
                  </a:lnTo>
                  <a:lnTo>
                    <a:pt x="8" y="213"/>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9" name="Freeform 97"/>
            <p:cNvSpPr>
              <a:spLocks noEditPoints="1"/>
            </p:cNvSpPr>
            <p:nvPr/>
          </p:nvSpPr>
          <p:spPr bwMode="auto">
            <a:xfrm>
              <a:off x="1958" y="2965"/>
              <a:ext cx="94" cy="151"/>
            </a:xfrm>
            <a:custGeom>
              <a:avLst/>
              <a:gdLst>
                <a:gd name="T0" fmla="*/ 94 w 94"/>
                <a:gd name="T1" fmla="*/ 74 h 151"/>
                <a:gd name="T2" fmla="*/ 88 w 94"/>
                <a:gd name="T3" fmla="*/ 36 h 151"/>
                <a:gd name="T4" fmla="*/ 83 w 94"/>
                <a:gd name="T5" fmla="*/ 24 h 151"/>
                <a:gd name="T6" fmla="*/ 66 w 94"/>
                <a:gd name="T7" fmla="*/ 2 h 151"/>
                <a:gd name="T8" fmla="*/ 47 w 94"/>
                <a:gd name="T9" fmla="*/ 0 h 151"/>
                <a:gd name="T10" fmla="*/ 36 w 94"/>
                <a:gd name="T11" fmla="*/ 0 h 151"/>
                <a:gd name="T12" fmla="*/ 16 w 94"/>
                <a:gd name="T13" fmla="*/ 13 h 151"/>
                <a:gd name="T14" fmla="*/ 8 w 94"/>
                <a:gd name="T15" fmla="*/ 24 h 151"/>
                <a:gd name="T16" fmla="*/ 3 w 94"/>
                <a:gd name="T17" fmla="*/ 49 h 151"/>
                <a:gd name="T18" fmla="*/ 0 w 94"/>
                <a:gd name="T19" fmla="*/ 74 h 151"/>
                <a:gd name="T20" fmla="*/ 5 w 94"/>
                <a:gd name="T21" fmla="*/ 116 h 151"/>
                <a:gd name="T22" fmla="*/ 11 w 94"/>
                <a:gd name="T23" fmla="*/ 129 h 151"/>
                <a:gd name="T24" fmla="*/ 27 w 94"/>
                <a:gd name="T25" fmla="*/ 146 h 151"/>
                <a:gd name="T26" fmla="*/ 47 w 94"/>
                <a:gd name="T27" fmla="*/ 151 h 151"/>
                <a:gd name="T28" fmla="*/ 55 w 94"/>
                <a:gd name="T29" fmla="*/ 149 h 151"/>
                <a:gd name="T30" fmla="*/ 77 w 94"/>
                <a:gd name="T31" fmla="*/ 138 h 151"/>
                <a:gd name="T32" fmla="*/ 85 w 94"/>
                <a:gd name="T33" fmla="*/ 124 h 151"/>
                <a:gd name="T34" fmla="*/ 91 w 94"/>
                <a:gd name="T35" fmla="*/ 102 h 151"/>
                <a:gd name="T36" fmla="*/ 94 w 94"/>
                <a:gd name="T37" fmla="*/ 74 h 151"/>
                <a:gd name="T38" fmla="*/ 47 w 94"/>
                <a:gd name="T39" fmla="*/ 146 h 151"/>
                <a:gd name="T40" fmla="*/ 33 w 94"/>
                <a:gd name="T41" fmla="*/ 140 h 151"/>
                <a:gd name="T42" fmla="*/ 22 w 94"/>
                <a:gd name="T43" fmla="*/ 118 h 151"/>
                <a:gd name="T44" fmla="*/ 19 w 94"/>
                <a:gd name="T45" fmla="*/ 96 h 151"/>
                <a:gd name="T46" fmla="*/ 19 w 94"/>
                <a:gd name="T47" fmla="*/ 71 h 151"/>
                <a:gd name="T48" fmla="*/ 19 w 94"/>
                <a:gd name="T49" fmla="*/ 33 h 151"/>
                <a:gd name="T50" fmla="*/ 25 w 94"/>
                <a:gd name="T51" fmla="*/ 16 h 151"/>
                <a:gd name="T52" fmla="*/ 41 w 94"/>
                <a:gd name="T53" fmla="*/ 5 h 151"/>
                <a:gd name="T54" fmla="*/ 47 w 94"/>
                <a:gd name="T55" fmla="*/ 5 h 151"/>
                <a:gd name="T56" fmla="*/ 61 w 94"/>
                <a:gd name="T57" fmla="*/ 8 h 151"/>
                <a:gd name="T58" fmla="*/ 72 w 94"/>
                <a:gd name="T59" fmla="*/ 30 h 151"/>
                <a:gd name="T60" fmla="*/ 74 w 94"/>
                <a:gd name="T61" fmla="*/ 49 h 151"/>
                <a:gd name="T62" fmla="*/ 74 w 94"/>
                <a:gd name="T63" fmla="*/ 71 h 151"/>
                <a:gd name="T64" fmla="*/ 72 w 94"/>
                <a:gd name="T65" fmla="*/ 118 h 151"/>
                <a:gd name="T66" fmla="*/ 69 w 94"/>
                <a:gd name="T67" fmla="*/ 132 h 151"/>
                <a:gd name="T68" fmla="*/ 55 w 94"/>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4" h="151">
                  <a:moveTo>
                    <a:pt x="94" y="74"/>
                  </a:moveTo>
                  <a:lnTo>
                    <a:pt x="94" y="74"/>
                  </a:lnTo>
                  <a:lnTo>
                    <a:pt x="91" y="49"/>
                  </a:lnTo>
                  <a:lnTo>
                    <a:pt x="88" y="36"/>
                  </a:lnTo>
                  <a:lnTo>
                    <a:pt x="83" y="24"/>
                  </a:lnTo>
                  <a:lnTo>
                    <a:pt x="83" y="24"/>
                  </a:lnTo>
                  <a:lnTo>
                    <a:pt x="74" y="11"/>
                  </a:lnTo>
                  <a:lnTo>
                    <a:pt x="66" y="2"/>
                  </a:lnTo>
                  <a:lnTo>
                    <a:pt x="55" y="0"/>
                  </a:lnTo>
                  <a:lnTo>
                    <a:pt x="47" y="0"/>
                  </a:lnTo>
                  <a:lnTo>
                    <a:pt x="47" y="0"/>
                  </a:lnTo>
                  <a:lnTo>
                    <a:pt x="36" y="0"/>
                  </a:lnTo>
                  <a:lnTo>
                    <a:pt x="25" y="5"/>
                  </a:lnTo>
                  <a:lnTo>
                    <a:pt x="16" y="13"/>
                  </a:lnTo>
                  <a:lnTo>
                    <a:pt x="8" y="24"/>
                  </a:lnTo>
                  <a:lnTo>
                    <a:pt x="8" y="24"/>
                  </a:lnTo>
                  <a:lnTo>
                    <a:pt x="5" y="38"/>
                  </a:lnTo>
                  <a:lnTo>
                    <a:pt x="3" y="49"/>
                  </a:lnTo>
                  <a:lnTo>
                    <a:pt x="0" y="74"/>
                  </a:lnTo>
                  <a:lnTo>
                    <a:pt x="0" y="74"/>
                  </a:lnTo>
                  <a:lnTo>
                    <a:pt x="3" y="102"/>
                  </a:lnTo>
                  <a:lnTo>
                    <a:pt x="5" y="116"/>
                  </a:lnTo>
                  <a:lnTo>
                    <a:pt x="11" y="129"/>
                  </a:lnTo>
                  <a:lnTo>
                    <a:pt x="11" y="129"/>
                  </a:lnTo>
                  <a:lnTo>
                    <a:pt x="19" y="140"/>
                  </a:lnTo>
                  <a:lnTo>
                    <a:pt x="27" y="146"/>
                  </a:lnTo>
                  <a:lnTo>
                    <a:pt x="38" y="149"/>
                  </a:lnTo>
                  <a:lnTo>
                    <a:pt x="47" y="151"/>
                  </a:lnTo>
                  <a:lnTo>
                    <a:pt x="47" y="151"/>
                  </a:lnTo>
                  <a:lnTo>
                    <a:pt x="55" y="149"/>
                  </a:lnTo>
                  <a:lnTo>
                    <a:pt x="66" y="146"/>
                  </a:lnTo>
                  <a:lnTo>
                    <a:pt x="77" y="138"/>
                  </a:lnTo>
                  <a:lnTo>
                    <a:pt x="85" y="124"/>
                  </a:lnTo>
                  <a:lnTo>
                    <a:pt x="85" y="124"/>
                  </a:lnTo>
                  <a:lnTo>
                    <a:pt x="88" y="113"/>
                  </a:lnTo>
                  <a:lnTo>
                    <a:pt x="91" y="102"/>
                  </a:lnTo>
                  <a:lnTo>
                    <a:pt x="94" y="74"/>
                  </a:lnTo>
                  <a:lnTo>
                    <a:pt x="94" y="74"/>
                  </a:lnTo>
                  <a:close/>
                  <a:moveTo>
                    <a:pt x="47" y="146"/>
                  </a:moveTo>
                  <a:lnTo>
                    <a:pt x="47" y="146"/>
                  </a:lnTo>
                  <a:lnTo>
                    <a:pt x="38" y="143"/>
                  </a:lnTo>
                  <a:lnTo>
                    <a:pt x="33" y="140"/>
                  </a:lnTo>
                  <a:lnTo>
                    <a:pt x="25" y="132"/>
                  </a:lnTo>
                  <a:lnTo>
                    <a:pt x="22" y="118"/>
                  </a:lnTo>
                  <a:lnTo>
                    <a:pt x="22" y="118"/>
                  </a:lnTo>
                  <a:lnTo>
                    <a:pt x="19" y="96"/>
                  </a:lnTo>
                  <a:lnTo>
                    <a:pt x="19" y="71"/>
                  </a:lnTo>
                  <a:lnTo>
                    <a:pt x="19" y="71"/>
                  </a:lnTo>
                  <a:lnTo>
                    <a:pt x="19" y="52"/>
                  </a:lnTo>
                  <a:lnTo>
                    <a:pt x="19" y="33"/>
                  </a:lnTo>
                  <a:lnTo>
                    <a:pt x="19" y="33"/>
                  </a:lnTo>
                  <a:lnTo>
                    <a:pt x="25" y="16"/>
                  </a:lnTo>
                  <a:lnTo>
                    <a:pt x="33" y="8"/>
                  </a:lnTo>
                  <a:lnTo>
                    <a:pt x="41" y="5"/>
                  </a:lnTo>
                  <a:lnTo>
                    <a:pt x="47" y="5"/>
                  </a:lnTo>
                  <a:lnTo>
                    <a:pt x="47" y="5"/>
                  </a:lnTo>
                  <a:lnTo>
                    <a:pt x="52" y="5"/>
                  </a:lnTo>
                  <a:lnTo>
                    <a:pt x="61" y="8"/>
                  </a:lnTo>
                  <a:lnTo>
                    <a:pt x="69" y="16"/>
                  </a:lnTo>
                  <a:lnTo>
                    <a:pt x="72" y="30"/>
                  </a:lnTo>
                  <a:lnTo>
                    <a:pt x="72" y="30"/>
                  </a:lnTo>
                  <a:lnTo>
                    <a:pt x="74" y="49"/>
                  </a:lnTo>
                  <a:lnTo>
                    <a:pt x="74" y="71"/>
                  </a:lnTo>
                  <a:lnTo>
                    <a:pt x="74" y="71"/>
                  </a:lnTo>
                  <a:lnTo>
                    <a:pt x="74" y="96"/>
                  </a:lnTo>
                  <a:lnTo>
                    <a:pt x="72" y="118"/>
                  </a:lnTo>
                  <a:lnTo>
                    <a:pt x="72" y="118"/>
                  </a:lnTo>
                  <a:lnTo>
                    <a:pt x="69" y="132"/>
                  </a:lnTo>
                  <a:lnTo>
                    <a:pt x="61" y="140"/>
                  </a:lnTo>
                  <a:lnTo>
                    <a:pt x="55"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0" name="Freeform 98"/>
            <p:cNvSpPr>
              <a:spLocks/>
            </p:cNvSpPr>
            <p:nvPr/>
          </p:nvSpPr>
          <p:spPr bwMode="auto">
            <a:xfrm>
              <a:off x="1958" y="2965"/>
              <a:ext cx="94" cy="151"/>
            </a:xfrm>
            <a:custGeom>
              <a:avLst/>
              <a:gdLst>
                <a:gd name="T0" fmla="*/ 94 w 94"/>
                <a:gd name="T1" fmla="*/ 74 h 151"/>
                <a:gd name="T2" fmla="*/ 94 w 94"/>
                <a:gd name="T3" fmla="*/ 74 h 151"/>
                <a:gd name="T4" fmla="*/ 91 w 94"/>
                <a:gd name="T5" fmla="*/ 49 h 151"/>
                <a:gd name="T6" fmla="*/ 88 w 94"/>
                <a:gd name="T7" fmla="*/ 36 h 151"/>
                <a:gd name="T8" fmla="*/ 83 w 94"/>
                <a:gd name="T9" fmla="*/ 24 h 151"/>
                <a:gd name="T10" fmla="*/ 83 w 94"/>
                <a:gd name="T11" fmla="*/ 24 h 151"/>
                <a:gd name="T12" fmla="*/ 74 w 94"/>
                <a:gd name="T13" fmla="*/ 11 h 151"/>
                <a:gd name="T14" fmla="*/ 66 w 94"/>
                <a:gd name="T15" fmla="*/ 2 h 151"/>
                <a:gd name="T16" fmla="*/ 55 w 94"/>
                <a:gd name="T17" fmla="*/ 0 h 151"/>
                <a:gd name="T18" fmla="*/ 47 w 94"/>
                <a:gd name="T19" fmla="*/ 0 h 151"/>
                <a:gd name="T20" fmla="*/ 47 w 94"/>
                <a:gd name="T21" fmla="*/ 0 h 151"/>
                <a:gd name="T22" fmla="*/ 36 w 94"/>
                <a:gd name="T23" fmla="*/ 0 h 151"/>
                <a:gd name="T24" fmla="*/ 25 w 94"/>
                <a:gd name="T25" fmla="*/ 5 h 151"/>
                <a:gd name="T26" fmla="*/ 16 w 94"/>
                <a:gd name="T27" fmla="*/ 13 h 151"/>
                <a:gd name="T28" fmla="*/ 8 w 94"/>
                <a:gd name="T29" fmla="*/ 24 h 151"/>
                <a:gd name="T30" fmla="*/ 8 w 94"/>
                <a:gd name="T31" fmla="*/ 24 h 151"/>
                <a:gd name="T32" fmla="*/ 5 w 94"/>
                <a:gd name="T33" fmla="*/ 38 h 151"/>
                <a:gd name="T34" fmla="*/ 3 w 94"/>
                <a:gd name="T35" fmla="*/ 49 h 151"/>
                <a:gd name="T36" fmla="*/ 0 w 94"/>
                <a:gd name="T37" fmla="*/ 74 h 151"/>
                <a:gd name="T38" fmla="*/ 0 w 94"/>
                <a:gd name="T39" fmla="*/ 74 h 151"/>
                <a:gd name="T40" fmla="*/ 3 w 94"/>
                <a:gd name="T41" fmla="*/ 102 h 151"/>
                <a:gd name="T42" fmla="*/ 5 w 94"/>
                <a:gd name="T43" fmla="*/ 116 h 151"/>
                <a:gd name="T44" fmla="*/ 11 w 94"/>
                <a:gd name="T45" fmla="*/ 129 h 151"/>
                <a:gd name="T46" fmla="*/ 11 w 94"/>
                <a:gd name="T47" fmla="*/ 129 h 151"/>
                <a:gd name="T48" fmla="*/ 19 w 94"/>
                <a:gd name="T49" fmla="*/ 140 h 151"/>
                <a:gd name="T50" fmla="*/ 27 w 94"/>
                <a:gd name="T51" fmla="*/ 146 h 151"/>
                <a:gd name="T52" fmla="*/ 38 w 94"/>
                <a:gd name="T53" fmla="*/ 149 h 151"/>
                <a:gd name="T54" fmla="*/ 47 w 94"/>
                <a:gd name="T55" fmla="*/ 151 h 151"/>
                <a:gd name="T56" fmla="*/ 47 w 94"/>
                <a:gd name="T57" fmla="*/ 151 h 151"/>
                <a:gd name="T58" fmla="*/ 55 w 94"/>
                <a:gd name="T59" fmla="*/ 149 h 151"/>
                <a:gd name="T60" fmla="*/ 66 w 94"/>
                <a:gd name="T61" fmla="*/ 146 h 151"/>
                <a:gd name="T62" fmla="*/ 77 w 94"/>
                <a:gd name="T63" fmla="*/ 138 h 151"/>
                <a:gd name="T64" fmla="*/ 85 w 94"/>
                <a:gd name="T65" fmla="*/ 124 h 151"/>
                <a:gd name="T66" fmla="*/ 85 w 94"/>
                <a:gd name="T67" fmla="*/ 124 h 151"/>
                <a:gd name="T68" fmla="*/ 88 w 94"/>
                <a:gd name="T69" fmla="*/ 113 h 151"/>
                <a:gd name="T70" fmla="*/ 91 w 94"/>
                <a:gd name="T71" fmla="*/ 102 h 151"/>
                <a:gd name="T72" fmla="*/ 94 w 94"/>
                <a:gd name="T73" fmla="*/ 74 h 151"/>
                <a:gd name="T74" fmla="*/ 94 w 94"/>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151">
                  <a:moveTo>
                    <a:pt x="94" y="74"/>
                  </a:moveTo>
                  <a:lnTo>
                    <a:pt x="94" y="74"/>
                  </a:lnTo>
                  <a:lnTo>
                    <a:pt x="91" y="49"/>
                  </a:lnTo>
                  <a:lnTo>
                    <a:pt x="88" y="36"/>
                  </a:lnTo>
                  <a:lnTo>
                    <a:pt x="83" y="24"/>
                  </a:lnTo>
                  <a:lnTo>
                    <a:pt x="83" y="24"/>
                  </a:lnTo>
                  <a:lnTo>
                    <a:pt x="74" y="11"/>
                  </a:lnTo>
                  <a:lnTo>
                    <a:pt x="66" y="2"/>
                  </a:lnTo>
                  <a:lnTo>
                    <a:pt x="55" y="0"/>
                  </a:lnTo>
                  <a:lnTo>
                    <a:pt x="47" y="0"/>
                  </a:lnTo>
                  <a:lnTo>
                    <a:pt x="47" y="0"/>
                  </a:lnTo>
                  <a:lnTo>
                    <a:pt x="36" y="0"/>
                  </a:lnTo>
                  <a:lnTo>
                    <a:pt x="25" y="5"/>
                  </a:lnTo>
                  <a:lnTo>
                    <a:pt x="16" y="13"/>
                  </a:lnTo>
                  <a:lnTo>
                    <a:pt x="8" y="24"/>
                  </a:lnTo>
                  <a:lnTo>
                    <a:pt x="8" y="24"/>
                  </a:lnTo>
                  <a:lnTo>
                    <a:pt x="5" y="38"/>
                  </a:lnTo>
                  <a:lnTo>
                    <a:pt x="3" y="49"/>
                  </a:lnTo>
                  <a:lnTo>
                    <a:pt x="0" y="74"/>
                  </a:lnTo>
                  <a:lnTo>
                    <a:pt x="0" y="74"/>
                  </a:lnTo>
                  <a:lnTo>
                    <a:pt x="3" y="102"/>
                  </a:lnTo>
                  <a:lnTo>
                    <a:pt x="5" y="116"/>
                  </a:lnTo>
                  <a:lnTo>
                    <a:pt x="11" y="129"/>
                  </a:lnTo>
                  <a:lnTo>
                    <a:pt x="11" y="129"/>
                  </a:lnTo>
                  <a:lnTo>
                    <a:pt x="19" y="140"/>
                  </a:lnTo>
                  <a:lnTo>
                    <a:pt x="27" y="146"/>
                  </a:lnTo>
                  <a:lnTo>
                    <a:pt x="38" y="149"/>
                  </a:lnTo>
                  <a:lnTo>
                    <a:pt x="47" y="151"/>
                  </a:lnTo>
                  <a:lnTo>
                    <a:pt x="47" y="151"/>
                  </a:lnTo>
                  <a:lnTo>
                    <a:pt x="55" y="149"/>
                  </a:lnTo>
                  <a:lnTo>
                    <a:pt x="66" y="146"/>
                  </a:lnTo>
                  <a:lnTo>
                    <a:pt x="77" y="138"/>
                  </a:lnTo>
                  <a:lnTo>
                    <a:pt x="85" y="124"/>
                  </a:lnTo>
                  <a:lnTo>
                    <a:pt x="85" y="124"/>
                  </a:lnTo>
                  <a:lnTo>
                    <a:pt x="88" y="113"/>
                  </a:lnTo>
                  <a:lnTo>
                    <a:pt x="91" y="102"/>
                  </a:lnTo>
                  <a:lnTo>
                    <a:pt x="94" y="74"/>
                  </a:lnTo>
                  <a:lnTo>
                    <a:pt x="94"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1" name="Freeform 99"/>
            <p:cNvSpPr>
              <a:spLocks/>
            </p:cNvSpPr>
            <p:nvPr/>
          </p:nvSpPr>
          <p:spPr bwMode="auto">
            <a:xfrm>
              <a:off x="1977" y="2970"/>
              <a:ext cx="55" cy="141"/>
            </a:xfrm>
            <a:custGeom>
              <a:avLst/>
              <a:gdLst>
                <a:gd name="T0" fmla="*/ 28 w 55"/>
                <a:gd name="T1" fmla="*/ 141 h 141"/>
                <a:gd name="T2" fmla="*/ 28 w 55"/>
                <a:gd name="T3" fmla="*/ 141 h 141"/>
                <a:gd name="T4" fmla="*/ 19 w 55"/>
                <a:gd name="T5" fmla="*/ 138 h 141"/>
                <a:gd name="T6" fmla="*/ 14 w 55"/>
                <a:gd name="T7" fmla="*/ 135 h 141"/>
                <a:gd name="T8" fmla="*/ 6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0 w 55"/>
                <a:gd name="T23" fmla="*/ 28 h 141"/>
                <a:gd name="T24" fmla="*/ 0 w 55"/>
                <a:gd name="T25" fmla="*/ 28 h 141"/>
                <a:gd name="T26" fmla="*/ 6 w 55"/>
                <a:gd name="T27" fmla="*/ 11 h 141"/>
                <a:gd name="T28" fmla="*/ 14 w 55"/>
                <a:gd name="T29" fmla="*/ 3 h 141"/>
                <a:gd name="T30" fmla="*/ 22 w 55"/>
                <a:gd name="T31" fmla="*/ 0 h 141"/>
                <a:gd name="T32" fmla="*/ 28 w 55"/>
                <a:gd name="T33" fmla="*/ 0 h 141"/>
                <a:gd name="T34" fmla="*/ 28 w 55"/>
                <a:gd name="T35" fmla="*/ 0 h 141"/>
                <a:gd name="T36" fmla="*/ 33 w 55"/>
                <a:gd name="T37" fmla="*/ 0 h 141"/>
                <a:gd name="T38" fmla="*/ 42 w 55"/>
                <a:gd name="T39" fmla="*/ 3 h 141"/>
                <a:gd name="T40" fmla="*/ 50 w 55"/>
                <a:gd name="T41" fmla="*/ 11 h 141"/>
                <a:gd name="T42" fmla="*/ 53 w 55"/>
                <a:gd name="T43" fmla="*/ 25 h 141"/>
                <a:gd name="T44" fmla="*/ 53 w 55"/>
                <a:gd name="T45" fmla="*/ 25 h 141"/>
                <a:gd name="T46" fmla="*/ 55 w 55"/>
                <a:gd name="T47" fmla="*/ 44 h 141"/>
                <a:gd name="T48" fmla="*/ 55 w 55"/>
                <a:gd name="T49" fmla="*/ 66 h 141"/>
                <a:gd name="T50" fmla="*/ 55 w 55"/>
                <a:gd name="T51" fmla="*/ 66 h 141"/>
                <a:gd name="T52" fmla="*/ 55 w 55"/>
                <a:gd name="T53" fmla="*/ 91 h 141"/>
                <a:gd name="T54" fmla="*/ 53 w 55"/>
                <a:gd name="T55" fmla="*/ 113 h 141"/>
                <a:gd name="T56" fmla="*/ 53 w 55"/>
                <a:gd name="T57" fmla="*/ 113 h 141"/>
                <a:gd name="T58" fmla="*/ 50 w 55"/>
                <a:gd name="T59" fmla="*/ 127 h 141"/>
                <a:gd name="T60" fmla="*/ 42 w 55"/>
                <a:gd name="T61" fmla="*/ 135 h 141"/>
                <a:gd name="T62" fmla="*/ 36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19" y="138"/>
                  </a:lnTo>
                  <a:lnTo>
                    <a:pt x="14" y="135"/>
                  </a:lnTo>
                  <a:lnTo>
                    <a:pt x="6" y="127"/>
                  </a:lnTo>
                  <a:lnTo>
                    <a:pt x="3" y="113"/>
                  </a:lnTo>
                  <a:lnTo>
                    <a:pt x="3" y="113"/>
                  </a:lnTo>
                  <a:lnTo>
                    <a:pt x="0" y="91"/>
                  </a:lnTo>
                  <a:lnTo>
                    <a:pt x="0" y="66"/>
                  </a:lnTo>
                  <a:lnTo>
                    <a:pt x="0" y="66"/>
                  </a:lnTo>
                  <a:lnTo>
                    <a:pt x="0" y="47"/>
                  </a:lnTo>
                  <a:lnTo>
                    <a:pt x="0" y="28"/>
                  </a:lnTo>
                  <a:lnTo>
                    <a:pt x="0" y="28"/>
                  </a:lnTo>
                  <a:lnTo>
                    <a:pt x="6" y="11"/>
                  </a:lnTo>
                  <a:lnTo>
                    <a:pt x="14" y="3"/>
                  </a:lnTo>
                  <a:lnTo>
                    <a:pt x="22" y="0"/>
                  </a:lnTo>
                  <a:lnTo>
                    <a:pt x="28" y="0"/>
                  </a:lnTo>
                  <a:lnTo>
                    <a:pt x="28" y="0"/>
                  </a:lnTo>
                  <a:lnTo>
                    <a:pt x="33" y="0"/>
                  </a:lnTo>
                  <a:lnTo>
                    <a:pt x="42" y="3"/>
                  </a:lnTo>
                  <a:lnTo>
                    <a:pt x="50" y="11"/>
                  </a:lnTo>
                  <a:lnTo>
                    <a:pt x="53" y="25"/>
                  </a:lnTo>
                  <a:lnTo>
                    <a:pt x="53" y="25"/>
                  </a:lnTo>
                  <a:lnTo>
                    <a:pt x="55" y="44"/>
                  </a:lnTo>
                  <a:lnTo>
                    <a:pt x="55" y="66"/>
                  </a:lnTo>
                  <a:lnTo>
                    <a:pt x="55" y="66"/>
                  </a:lnTo>
                  <a:lnTo>
                    <a:pt x="55" y="91"/>
                  </a:lnTo>
                  <a:lnTo>
                    <a:pt x="53" y="113"/>
                  </a:lnTo>
                  <a:lnTo>
                    <a:pt x="53" y="113"/>
                  </a:lnTo>
                  <a:lnTo>
                    <a:pt x="50" y="127"/>
                  </a:lnTo>
                  <a:lnTo>
                    <a:pt x="42"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2" name="Freeform 100"/>
            <p:cNvSpPr>
              <a:spLocks noEditPoints="1"/>
            </p:cNvSpPr>
            <p:nvPr/>
          </p:nvSpPr>
          <p:spPr bwMode="auto">
            <a:xfrm>
              <a:off x="2068" y="2965"/>
              <a:ext cx="94" cy="151"/>
            </a:xfrm>
            <a:custGeom>
              <a:avLst/>
              <a:gdLst>
                <a:gd name="T0" fmla="*/ 94 w 94"/>
                <a:gd name="T1" fmla="*/ 74 h 151"/>
                <a:gd name="T2" fmla="*/ 89 w 94"/>
                <a:gd name="T3" fmla="*/ 36 h 151"/>
                <a:gd name="T4" fmla="*/ 86 w 94"/>
                <a:gd name="T5" fmla="*/ 24 h 151"/>
                <a:gd name="T6" fmla="*/ 67 w 94"/>
                <a:gd name="T7" fmla="*/ 2 h 151"/>
                <a:gd name="T8" fmla="*/ 47 w 94"/>
                <a:gd name="T9" fmla="*/ 0 h 151"/>
                <a:gd name="T10" fmla="*/ 36 w 94"/>
                <a:gd name="T11" fmla="*/ 0 h 151"/>
                <a:gd name="T12" fmla="*/ 17 w 94"/>
                <a:gd name="T13" fmla="*/ 13 h 151"/>
                <a:gd name="T14" fmla="*/ 9 w 94"/>
                <a:gd name="T15" fmla="*/ 24 h 151"/>
                <a:gd name="T16" fmla="*/ 3 w 94"/>
                <a:gd name="T17" fmla="*/ 49 h 151"/>
                <a:gd name="T18" fmla="*/ 0 w 94"/>
                <a:gd name="T19" fmla="*/ 74 h 151"/>
                <a:gd name="T20" fmla="*/ 6 w 94"/>
                <a:gd name="T21" fmla="*/ 116 h 151"/>
                <a:gd name="T22" fmla="*/ 11 w 94"/>
                <a:gd name="T23" fmla="*/ 129 h 151"/>
                <a:gd name="T24" fmla="*/ 28 w 94"/>
                <a:gd name="T25" fmla="*/ 146 h 151"/>
                <a:gd name="T26" fmla="*/ 47 w 94"/>
                <a:gd name="T27" fmla="*/ 151 h 151"/>
                <a:gd name="T28" fmla="*/ 58 w 94"/>
                <a:gd name="T29" fmla="*/ 149 h 151"/>
                <a:gd name="T30" fmla="*/ 78 w 94"/>
                <a:gd name="T31" fmla="*/ 138 h 151"/>
                <a:gd name="T32" fmla="*/ 86 w 94"/>
                <a:gd name="T33" fmla="*/ 124 h 151"/>
                <a:gd name="T34" fmla="*/ 91 w 94"/>
                <a:gd name="T35" fmla="*/ 102 h 151"/>
                <a:gd name="T36" fmla="*/ 94 w 94"/>
                <a:gd name="T37" fmla="*/ 74 h 151"/>
                <a:gd name="T38" fmla="*/ 47 w 94"/>
                <a:gd name="T39" fmla="*/ 146 h 151"/>
                <a:gd name="T40" fmla="*/ 33 w 94"/>
                <a:gd name="T41" fmla="*/ 140 h 151"/>
                <a:gd name="T42" fmla="*/ 22 w 94"/>
                <a:gd name="T43" fmla="*/ 118 h 151"/>
                <a:gd name="T44" fmla="*/ 20 w 94"/>
                <a:gd name="T45" fmla="*/ 96 h 151"/>
                <a:gd name="T46" fmla="*/ 20 w 94"/>
                <a:gd name="T47" fmla="*/ 71 h 151"/>
                <a:gd name="T48" fmla="*/ 22 w 94"/>
                <a:gd name="T49" fmla="*/ 33 h 151"/>
                <a:gd name="T50" fmla="*/ 25 w 94"/>
                <a:gd name="T51" fmla="*/ 16 h 151"/>
                <a:gd name="T52" fmla="*/ 42 w 94"/>
                <a:gd name="T53" fmla="*/ 5 h 151"/>
                <a:gd name="T54" fmla="*/ 47 w 94"/>
                <a:gd name="T55" fmla="*/ 5 h 151"/>
                <a:gd name="T56" fmla="*/ 61 w 94"/>
                <a:gd name="T57" fmla="*/ 8 h 151"/>
                <a:gd name="T58" fmla="*/ 72 w 94"/>
                <a:gd name="T59" fmla="*/ 30 h 151"/>
                <a:gd name="T60" fmla="*/ 75 w 94"/>
                <a:gd name="T61" fmla="*/ 49 h 151"/>
                <a:gd name="T62" fmla="*/ 75 w 94"/>
                <a:gd name="T63" fmla="*/ 71 h 151"/>
                <a:gd name="T64" fmla="*/ 72 w 94"/>
                <a:gd name="T65" fmla="*/ 118 h 151"/>
                <a:gd name="T66" fmla="*/ 69 w 94"/>
                <a:gd name="T67" fmla="*/ 132 h 151"/>
                <a:gd name="T68" fmla="*/ 55 w 94"/>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4" h="151">
                  <a:moveTo>
                    <a:pt x="94" y="74"/>
                  </a:moveTo>
                  <a:lnTo>
                    <a:pt x="94" y="74"/>
                  </a:lnTo>
                  <a:lnTo>
                    <a:pt x="91" y="49"/>
                  </a:lnTo>
                  <a:lnTo>
                    <a:pt x="89" y="36"/>
                  </a:lnTo>
                  <a:lnTo>
                    <a:pt x="86" y="24"/>
                  </a:lnTo>
                  <a:lnTo>
                    <a:pt x="86" y="24"/>
                  </a:lnTo>
                  <a:lnTo>
                    <a:pt x="75" y="11"/>
                  </a:lnTo>
                  <a:lnTo>
                    <a:pt x="67" y="2"/>
                  </a:lnTo>
                  <a:lnTo>
                    <a:pt x="55" y="0"/>
                  </a:lnTo>
                  <a:lnTo>
                    <a:pt x="47" y="0"/>
                  </a:lnTo>
                  <a:lnTo>
                    <a:pt x="47" y="0"/>
                  </a:lnTo>
                  <a:lnTo>
                    <a:pt x="36" y="0"/>
                  </a:lnTo>
                  <a:lnTo>
                    <a:pt x="28" y="5"/>
                  </a:lnTo>
                  <a:lnTo>
                    <a:pt x="17" y="13"/>
                  </a:lnTo>
                  <a:lnTo>
                    <a:pt x="9" y="24"/>
                  </a:lnTo>
                  <a:lnTo>
                    <a:pt x="9" y="24"/>
                  </a:lnTo>
                  <a:lnTo>
                    <a:pt x="6" y="38"/>
                  </a:lnTo>
                  <a:lnTo>
                    <a:pt x="3" y="49"/>
                  </a:lnTo>
                  <a:lnTo>
                    <a:pt x="0" y="74"/>
                  </a:lnTo>
                  <a:lnTo>
                    <a:pt x="0" y="74"/>
                  </a:lnTo>
                  <a:lnTo>
                    <a:pt x="3" y="102"/>
                  </a:lnTo>
                  <a:lnTo>
                    <a:pt x="6" y="116"/>
                  </a:lnTo>
                  <a:lnTo>
                    <a:pt x="11" y="129"/>
                  </a:lnTo>
                  <a:lnTo>
                    <a:pt x="11" y="129"/>
                  </a:lnTo>
                  <a:lnTo>
                    <a:pt x="20" y="140"/>
                  </a:lnTo>
                  <a:lnTo>
                    <a:pt x="28" y="146"/>
                  </a:lnTo>
                  <a:lnTo>
                    <a:pt x="39" y="149"/>
                  </a:lnTo>
                  <a:lnTo>
                    <a:pt x="47" y="151"/>
                  </a:lnTo>
                  <a:lnTo>
                    <a:pt x="47" y="151"/>
                  </a:lnTo>
                  <a:lnTo>
                    <a:pt x="58" y="149"/>
                  </a:lnTo>
                  <a:lnTo>
                    <a:pt x="67" y="146"/>
                  </a:lnTo>
                  <a:lnTo>
                    <a:pt x="78" y="138"/>
                  </a:lnTo>
                  <a:lnTo>
                    <a:pt x="86" y="124"/>
                  </a:lnTo>
                  <a:lnTo>
                    <a:pt x="86" y="124"/>
                  </a:lnTo>
                  <a:lnTo>
                    <a:pt x="89" y="113"/>
                  </a:lnTo>
                  <a:lnTo>
                    <a:pt x="91" y="102"/>
                  </a:lnTo>
                  <a:lnTo>
                    <a:pt x="94" y="74"/>
                  </a:lnTo>
                  <a:lnTo>
                    <a:pt x="94" y="74"/>
                  </a:lnTo>
                  <a:close/>
                  <a:moveTo>
                    <a:pt x="47" y="146"/>
                  </a:moveTo>
                  <a:lnTo>
                    <a:pt x="47" y="146"/>
                  </a:lnTo>
                  <a:lnTo>
                    <a:pt x="39" y="143"/>
                  </a:lnTo>
                  <a:lnTo>
                    <a:pt x="33" y="140"/>
                  </a:lnTo>
                  <a:lnTo>
                    <a:pt x="25" y="132"/>
                  </a:lnTo>
                  <a:lnTo>
                    <a:pt x="22" y="118"/>
                  </a:lnTo>
                  <a:lnTo>
                    <a:pt x="22" y="118"/>
                  </a:lnTo>
                  <a:lnTo>
                    <a:pt x="20" y="96"/>
                  </a:lnTo>
                  <a:lnTo>
                    <a:pt x="20" y="71"/>
                  </a:lnTo>
                  <a:lnTo>
                    <a:pt x="20" y="71"/>
                  </a:lnTo>
                  <a:lnTo>
                    <a:pt x="20" y="52"/>
                  </a:lnTo>
                  <a:lnTo>
                    <a:pt x="22" y="33"/>
                  </a:lnTo>
                  <a:lnTo>
                    <a:pt x="22" y="33"/>
                  </a:lnTo>
                  <a:lnTo>
                    <a:pt x="25" y="16"/>
                  </a:lnTo>
                  <a:lnTo>
                    <a:pt x="33" y="8"/>
                  </a:lnTo>
                  <a:lnTo>
                    <a:pt x="42" y="5"/>
                  </a:lnTo>
                  <a:lnTo>
                    <a:pt x="47" y="5"/>
                  </a:lnTo>
                  <a:lnTo>
                    <a:pt x="47" y="5"/>
                  </a:lnTo>
                  <a:lnTo>
                    <a:pt x="53" y="5"/>
                  </a:lnTo>
                  <a:lnTo>
                    <a:pt x="61" y="8"/>
                  </a:lnTo>
                  <a:lnTo>
                    <a:pt x="69" y="16"/>
                  </a:lnTo>
                  <a:lnTo>
                    <a:pt x="72" y="30"/>
                  </a:lnTo>
                  <a:lnTo>
                    <a:pt x="72" y="30"/>
                  </a:lnTo>
                  <a:lnTo>
                    <a:pt x="75" y="49"/>
                  </a:lnTo>
                  <a:lnTo>
                    <a:pt x="75" y="71"/>
                  </a:lnTo>
                  <a:lnTo>
                    <a:pt x="75" y="71"/>
                  </a:lnTo>
                  <a:lnTo>
                    <a:pt x="75" y="96"/>
                  </a:lnTo>
                  <a:lnTo>
                    <a:pt x="72" y="118"/>
                  </a:lnTo>
                  <a:lnTo>
                    <a:pt x="72" y="118"/>
                  </a:lnTo>
                  <a:lnTo>
                    <a:pt x="69" y="132"/>
                  </a:lnTo>
                  <a:lnTo>
                    <a:pt x="64" y="140"/>
                  </a:lnTo>
                  <a:lnTo>
                    <a:pt x="55"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6" name="Freeform 101"/>
            <p:cNvSpPr>
              <a:spLocks/>
            </p:cNvSpPr>
            <p:nvPr/>
          </p:nvSpPr>
          <p:spPr bwMode="auto">
            <a:xfrm>
              <a:off x="2068" y="2965"/>
              <a:ext cx="94" cy="151"/>
            </a:xfrm>
            <a:custGeom>
              <a:avLst/>
              <a:gdLst>
                <a:gd name="T0" fmla="*/ 94 w 94"/>
                <a:gd name="T1" fmla="*/ 74 h 151"/>
                <a:gd name="T2" fmla="*/ 94 w 94"/>
                <a:gd name="T3" fmla="*/ 74 h 151"/>
                <a:gd name="T4" fmla="*/ 91 w 94"/>
                <a:gd name="T5" fmla="*/ 49 h 151"/>
                <a:gd name="T6" fmla="*/ 89 w 94"/>
                <a:gd name="T7" fmla="*/ 36 h 151"/>
                <a:gd name="T8" fmla="*/ 86 w 94"/>
                <a:gd name="T9" fmla="*/ 24 h 151"/>
                <a:gd name="T10" fmla="*/ 86 w 94"/>
                <a:gd name="T11" fmla="*/ 24 h 151"/>
                <a:gd name="T12" fmla="*/ 75 w 94"/>
                <a:gd name="T13" fmla="*/ 11 h 151"/>
                <a:gd name="T14" fmla="*/ 67 w 94"/>
                <a:gd name="T15" fmla="*/ 2 h 151"/>
                <a:gd name="T16" fmla="*/ 55 w 94"/>
                <a:gd name="T17" fmla="*/ 0 h 151"/>
                <a:gd name="T18" fmla="*/ 47 w 94"/>
                <a:gd name="T19" fmla="*/ 0 h 151"/>
                <a:gd name="T20" fmla="*/ 47 w 94"/>
                <a:gd name="T21" fmla="*/ 0 h 151"/>
                <a:gd name="T22" fmla="*/ 36 w 94"/>
                <a:gd name="T23" fmla="*/ 0 h 151"/>
                <a:gd name="T24" fmla="*/ 28 w 94"/>
                <a:gd name="T25" fmla="*/ 5 h 151"/>
                <a:gd name="T26" fmla="*/ 17 w 94"/>
                <a:gd name="T27" fmla="*/ 13 h 151"/>
                <a:gd name="T28" fmla="*/ 9 w 94"/>
                <a:gd name="T29" fmla="*/ 24 h 151"/>
                <a:gd name="T30" fmla="*/ 9 w 94"/>
                <a:gd name="T31" fmla="*/ 24 h 151"/>
                <a:gd name="T32" fmla="*/ 6 w 94"/>
                <a:gd name="T33" fmla="*/ 38 h 151"/>
                <a:gd name="T34" fmla="*/ 3 w 94"/>
                <a:gd name="T35" fmla="*/ 49 h 151"/>
                <a:gd name="T36" fmla="*/ 0 w 94"/>
                <a:gd name="T37" fmla="*/ 74 h 151"/>
                <a:gd name="T38" fmla="*/ 0 w 94"/>
                <a:gd name="T39" fmla="*/ 74 h 151"/>
                <a:gd name="T40" fmla="*/ 3 w 94"/>
                <a:gd name="T41" fmla="*/ 102 h 151"/>
                <a:gd name="T42" fmla="*/ 6 w 94"/>
                <a:gd name="T43" fmla="*/ 116 h 151"/>
                <a:gd name="T44" fmla="*/ 11 w 94"/>
                <a:gd name="T45" fmla="*/ 129 h 151"/>
                <a:gd name="T46" fmla="*/ 11 w 94"/>
                <a:gd name="T47" fmla="*/ 129 h 151"/>
                <a:gd name="T48" fmla="*/ 20 w 94"/>
                <a:gd name="T49" fmla="*/ 140 h 151"/>
                <a:gd name="T50" fmla="*/ 28 w 94"/>
                <a:gd name="T51" fmla="*/ 146 h 151"/>
                <a:gd name="T52" fmla="*/ 39 w 94"/>
                <a:gd name="T53" fmla="*/ 149 h 151"/>
                <a:gd name="T54" fmla="*/ 47 w 94"/>
                <a:gd name="T55" fmla="*/ 151 h 151"/>
                <a:gd name="T56" fmla="*/ 47 w 94"/>
                <a:gd name="T57" fmla="*/ 151 h 151"/>
                <a:gd name="T58" fmla="*/ 58 w 94"/>
                <a:gd name="T59" fmla="*/ 149 h 151"/>
                <a:gd name="T60" fmla="*/ 67 w 94"/>
                <a:gd name="T61" fmla="*/ 146 h 151"/>
                <a:gd name="T62" fmla="*/ 78 w 94"/>
                <a:gd name="T63" fmla="*/ 138 h 151"/>
                <a:gd name="T64" fmla="*/ 86 w 94"/>
                <a:gd name="T65" fmla="*/ 124 h 151"/>
                <a:gd name="T66" fmla="*/ 86 w 94"/>
                <a:gd name="T67" fmla="*/ 124 h 151"/>
                <a:gd name="T68" fmla="*/ 89 w 94"/>
                <a:gd name="T69" fmla="*/ 113 h 151"/>
                <a:gd name="T70" fmla="*/ 91 w 94"/>
                <a:gd name="T71" fmla="*/ 102 h 151"/>
                <a:gd name="T72" fmla="*/ 94 w 94"/>
                <a:gd name="T73" fmla="*/ 74 h 151"/>
                <a:gd name="T74" fmla="*/ 94 w 94"/>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151">
                  <a:moveTo>
                    <a:pt x="94" y="74"/>
                  </a:moveTo>
                  <a:lnTo>
                    <a:pt x="94" y="74"/>
                  </a:lnTo>
                  <a:lnTo>
                    <a:pt x="91" y="49"/>
                  </a:lnTo>
                  <a:lnTo>
                    <a:pt x="89" y="36"/>
                  </a:lnTo>
                  <a:lnTo>
                    <a:pt x="86" y="24"/>
                  </a:lnTo>
                  <a:lnTo>
                    <a:pt x="86" y="24"/>
                  </a:lnTo>
                  <a:lnTo>
                    <a:pt x="75" y="11"/>
                  </a:lnTo>
                  <a:lnTo>
                    <a:pt x="67" y="2"/>
                  </a:lnTo>
                  <a:lnTo>
                    <a:pt x="55" y="0"/>
                  </a:lnTo>
                  <a:lnTo>
                    <a:pt x="47" y="0"/>
                  </a:lnTo>
                  <a:lnTo>
                    <a:pt x="47" y="0"/>
                  </a:lnTo>
                  <a:lnTo>
                    <a:pt x="36" y="0"/>
                  </a:lnTo>
                  <a:lnTo>
                    <a:pt x="28" y="5"/>
                  </a:lnTo>
                  <a:lnTo>
                    <a:pt x="17" y="13"/>
                  </a:lnTo>
                  <a:lnTo>
                    <a:pt x="9" y="24"/>
                  </a:lnTo>
                  <a:lnTo>
                    <a:pt x="9" y="24"/>
                  </a:lnTo>
                  <a:lnTo>
                    <a:pt x="6" y="38"/>
                  </a:lnTo>
                  <a:lnTo>
                    <a:pt x="3" y="49"/>
                  </a:lnTo>
                  <a:lnTo>
                    <a:pt x="0" y="74"/>
                  </a:lnTo>
                  <a:lnTo>
                    <a:pt x="0" y="74"/>
                  </a:lnTo>
                  <a:lnTo>
                    <a:pt x="3" y="102"/>
                  </a:lnTo>
                  <a:lnTo>
                    <a:pt x="6" y="116"/>
                  </a:lnTo>
                  <a:lnTo>
                    <a:pt x="11" y="129"/>
                  </a:lnTo>
                  <a:lnTo>
                    <a:pt x="11" y="129"/>
                  </a:lnTo>
                  <a:lnTo>
                    <a:pt x="20" y="140"/>
                  </a:lnTo>
                  <a:lnTo>
                    <a:pt x="28" y="146"/>
                  </a:lnTo>
                  <a:lnTo>
                    <a:pt x="39" y="149"/>
                  </a:lnTo>
                  <a:lnTo>
                    <a:pt x="47" y="151"/>
                  </a:lnTo>
                  <a:lnTo>
                    <a:pt x="47" y="151"/>
                  </a:lnTo>
                  <a:lnTo>
                    <a:pt x="58" y="149"/>
                  </a:lnTo>
                  <a:lnTo>
                    <a:pt x="67" y="146"/>
                  </a:lnTo>
                  <a:lnTo>
                    <a:pt x="78" y="138"/>
                  </a:lnTo>
                  <a:lnTo>
                    <a:pt x="86" y="124"/>
                  </a:lnTo>
                  <a:lnTo>
                    <a:pt x="86" y="124"/>
                  </a:lnTo>
                  <a:lnTo>
                    <a:pt x="89" y="113"/>
                  </a:lnTo>
                  <a:lnTo>
                    <a:pt x="91" y="102"/>
                  </a:lnTo>
                  <a:lnTo>
                    <a:pt x="94" y="74"/>
                  </a:lnTo>
                  <a:lnTo>
                    <a:pt x="94"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7" name="Freeform 102"/>
            <p:cNvSpPr>
              <a:spLocks/>
            </p:cNvSpPr>
            <p:nvPr/>
          </p:nvSpPr>
          <p:spPr bwMode="auto">
            <a:xfrm>
              <a:off x="2088" y="2970"/>
              <a:ext cx="55" cy="141"/>
            </a:xfrm>
            <a:custGeom>
              <a:avLst/>
              <a:gdLst>
                <a:gd name="T0" fmla="*/ 27 w 55"/>
                <a:gd name="T1" fmla="*/ 141 h 141"/>
                <a:gd name="T2" fmla="*/ 27 w 55"/>
                <a:gd name="T3" fmla="*/ 141 h 141"/>
                <a:gd name="T4" fmla="*/ 19 w 55"/>
                <a:gd name="T5" fmla="*/ 138 h 141"/>
                <a:gd name="T6" fmla="*/ 13 w 55"/>
                <a:gd name="T7" fmla="*/ 135 h 141"/>
                <a:gd name="T8" fmla="*/ 5 w 55"/>
                <a:gd name="T9" fmla="*/ 127 h 141"/>
                <a:gd name="T10" fmla="*/ 2 w 55"/>
                <a:gd name="T11" fmla="*/ 113 h 141"/>
                <a:gd name="T12" fmla="*/ 2 w 55"/>
                <a:gd name="T13" fmla="*/ 113 h 141"/>
                <a:gd name="T14" fmla="*/ 0 w 55"/>
                <a:gd name="T15" fmla="*/ 91 h 141"/>
                <a:gd name="T16" fmla="*/ 0 w 55"/>
                <a:gd name="T17" fmla="*/ 66 h 141"/>
                <a:gd name="T18" fmla="*/ 0 w 55"/>
                <a:gd name="T19" fmla="*/ 66 h 141"/>
                <a:gd name="T20" fmla="*/ 0 w 55"/>
                <a:gd name="T21" fmla="*/ 47 h 141"/>
                <a:gd name="T22" fmla="*/ 2 w 55"/>
                <a:gd name="T23" fmla="*/ 28 h 141"/>
                <a:gd name="T24" fmla="*/ 2 w 55"/>
                <a:gd name="T25" fmla="*/ 28 h 141"/>
                <a:gd name="T26" fmla="*/ 5 w 55"/>
                <a:gd name="T27" fmla="*/ 11 h 141"/>
                <a:gd name="T28" fmla="*/ 13 w 55"/>
                <a:gd name="T29" fmla="*/ 3 h 141"/>
                <a:gd name="T30" fmla="*/ 22 w 55"/>
                <a:gd name="T31" fmla="*/ 0 h 141"/>
                <a:gd name="T32" fmla="*/ 27 w 55"/>
                <a:gd name="T33" fmla="*/ 0 h 141"/>
                <a:gd name="T34" fmla="*/ 27 w 55"/>
                <a:gd name="T35" fmla="*/ 0 h 141"/>
                <a:gd name="T36" fmla="*/ 33 w 55"/>
                <a:gd name="T37" fmla="*/ 0 h 141"/>
                <a:gd name="T38" fmla="*/ 41 w 55"/>
                <a:gd name="T39" fmla="*/ 3 h 141"/>
                <a:gd name="T40" fmla="*/ 49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49 w 55"/>
                <a:gd name="T59" fmla="*/ 127 h 141"/>
                <a:gd name="T60" fmla="*/ 44 w 55"/>
                <a:gd name="T61" fmla="*/ 135 h 141"/>
                <a:gd name="T62" fmla="*/ 35 w 55"/>
                <a:gd name="T63" fmla="*/ 138 h 141"/>
                <a:gd name="T64" fmla="*/ 27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7" y="141"/>
                  </a:moveTo>
                  <a:lnTo>
                    <a:pt x="27" y="141"/>
                  </a:lnTo>
                  <a:lnTo>
                    <a:pt x="19" y="138"/>
                  </a:lnTo>
                  <a:lnTo>
                    <a:pt x="13" y="135"/>
                  </a:lnTo>
                  <a:lnTo>
                    <a:pt x="5" y="127"/>
                  </a:lnTo>
                  <a:lnTo>
                    <a:pt x="2" y="113"/>
                  </a:lnTo>
                  <a:lnTo>
                    <a:pt x="2" y="113"/>
                  </a:lnTo>
                  <a:lnTo>
                    <a:pt x="0" y="91"/>
                  </a:lnTo>
                  <a:lnTo>
                    <a:pt x="0" y="66"/>
                  </a:lnTo>
                  <a:lnTo>
                    <a:pt x="0" y="66"/>
                  </a:lnTo>
                  <a:lnTo>
                    <a:pt x="0" y="47"/>
                  </a:lnTo>
                  <a:lnTo>
                    <a:pt x="2" y="28"/>
                  </a:lnTo>
                  <a:lnTo>
                    <a:pt x="2" y="28"/>
                  </a:lnTo>
                  <a:lnTo>
                    <a:pt x="5" y="11"/>
                  </a:lnTo>
                  <a:lnTo>
                    <a:pt x="13" y="3"/>
                  </a:lnTo>
                  <a:lnTo>
                    <a:pt x="22" y="0"/>
                  </a:lnTo>
                  <a:lnTo>
                    <a:pt x="27" y="0"/>
                  </a:lnTo>
                  <a:lnTo>
                    <a:pt x="27" y="0"/>
                  </a:lnTo>
                  <a:lnTo>
                    <a:pt x="33" y="0"/>
                  </a:lnTo>
                  <a:lnTo>
                    <a:pt x="41" y="3"/>
                  </a:lnTo>
                  <a:lnTo>
                    <a:pt x="49" y="11"/>
                  </a:lnTo>
                  <a:lnTo>
                    <a:pt x="52" y="25"/>
                  </a:lnTo>
                  <a:lnTo>
                    <a:pt x="52" y="25"/>
                  </a:lnTo>
                  <a:lnTo>
                    <a:pt x="55" y="44"/>
                  </a:lnTo>
                  <a:lnTo>
                    <a:pt x="55" y="66"/>
                  </a:lnTo>
                  <a:lnTo>
                    <a:pt x="55" y="66"/>
                  </a:lnTo>
                  <a:lnTo>
                    <a:pt x="55" y="91"/>
                  </a:lnTo>
                  <a:lnTo>
                    <a:pt x="52" y="113"/>
                  </a:lnTo>
                  <a:lnTo>
                    <a:pt x="52" y="113"/>
                  </a:lnTo>
                  <a:lnTo>
                    <a:pt x="49" y="127"/>
                  </a:lnTo>
                  <a:lnTo>
                    <a:pt x="44" y="135"/>
                  </a:lnTo>
                  <a:lnTo>
                    <a:pt x="35" y="138"/>
                  </a:lnTo>
                  <a:lnTo>
                    <a:pt x="27"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8" name="Freeform 103"/>
            <p:cNvSpPr>
              <a:spLocks noEditPoints="1"/>
            </p:cNvSpPr>
            <p:nvPr/>
          </p:nvSpPr>
          <p:spPr bwMode="auto">
            <a:xfrm>
              <a:off x="2181" y="2965"/>
              <a:ext cx="92" cy="151"/>
            </a:xfrm>
            <a:custGeom>
              <a:avLst/>
              <a:gdLst>
                <a:gd name="T0" fmla="*/ 92 w 92"/>
                <a:gd name="T1" fmla="*/ 74 h 151"/>
                <a:gd name="T2" fmla="*/ 86 w 92"/>
                <a:gd name="T3" fmla="*/ 36 h 151"/>
                <a:gd name="T4" fmla="*/ 83 w 92"/>
                <a:gd name="T5" fmla="*/ 24 h 151"/>
                <a:gd name="T6" fmla="*/ 64 w 92"/>
                <a:gd name="T7" fmla="*/ 2 h 151"/>
                <a:gd name="T8" fmla="*/ 45 w 92"/>
                <a:gd name="T9" fmla="*/ 0 h 151"/>
                <a:gd name="T10" fmla="*/ 36 w 92"/>
                <a:gd name="T11" fmla="*/ 0 h 151"/>
                <a:gd name="T12" fmla="*/ 14 w 92"/>
                <a:gd name="T13" fmla="*/ 13 h 151"/>
                <a:gd name="T14" fmla="*/ 6 w 92"/>
                <a:gd name="T15" fmla="*/ 24 h 151"/>
                <a:gd name="T16" fmla="*/ 0 w 92"/>
                <a:gd name="T17" fmla="*/ 49 h 151"/>
                <a:gd name="T18" fmla="*/ 0 w 92"/>
                <a:gd name="T19" fmla="*/ 74 h 151"/>
                <a:gd name="T20" fmla="*/ 3 w 92"/>
                <a:gd name="T21" fmla="*/ 116 h 151"/>
                <a:gd name="T22" fmla="*/ 9 w 92"/>
                <a:gd name="T23" fmla="*/ 129 h 151"/>
                <a:gd name="T24" fmla="*/ 25 w 92"/>
                <a:gd name="T25" fmla="*/ 146 h 151"/>
                <a:gd name="T26" fmla="*/ 45 w 92"/>
                <a:gd name="T27" fmla="*/ 151 h 151"/>
                <a:gd name="T28" fmla="*/ 56 w 92"/>
                <a:gd name="T29" fmla="*/ 149 h 151"/>
                <a:gd name="T30" fmla="*/ 75 w 92"/>
                <a:gd name="T31" fmla="*/ 138 h 151"/>
                <a:gd name="T32" fmla="*/ 83 w 92"/>
                <a:gd name="T33" fmla="*/ 124 h 151"/>
                <a:gd name="T34" fmla="*/ 89 w 92"/>
                <a:gd name="T35" fmla="*/ 102 h 151"/>
                <a:gd name="T36" fmla="*/ 92 w 92"/>
                <a:gd name="T37" fmla="*/ 74 h 151"/>
                <a:gd name="T38" fmla="*/ 45 w 92"/>
                <a:gd name="T39" fmla="*/ 146 h 151"/>
                <a:gd name="T40" fmla="*/ 31 w 92"/>
                <a:gd name="T41" fmla="*/ 140 h 151"/>
                <a:gd name="T42" fmla="*/ 20 w 92"/>
                <a:gd name="T43" fmla="*/ 118 h 151"/>
                <a:gd name="T44" fmla="*/ 17 w 92"/>
                <a:gd name="T45" fmla="*/ 96 h 151"/>
                <a:gd name="T46" fmla="*/ 17 w 92"/>
                <a:gd name="T47" fmla="*/ 71 h 151"/>
                <a:gd name="T48" fmla="*/ 20 w 92"/>
                <a:gd name="T49" fmla="*/ 33 h 151"/>
                <a:gd name="T50" fmla="*/ 25 w 92"/>
                <a:gd name="T51" fmla="*/ 16 h 151"/>
                <a:gd name="T52" fmla="*/ 39 w 92"/>
                <a:gd name="T53" fmla="*/ 5 h 151"/>
                <a:gd name="T54" fmla="*/ 45 w 92"/>
                <a:gd name="T55" fmla="*/ 5 h 151"/>
                <a:gd name="T56" fmla="*/ 58 w 92"/>
                <a:gd name="T57" fmla="*/ 8 h 151"/>
                <a:gd name="T58" fmla="*/ 72 w 92"/>
                <a:gd name="T59" fmla="*/ 30 h 151"/>
                <a:gd name="T60" fmla="*/ 72 w 92"/>
                <a:gd name="T61" fmla="*/ 49 h 151"/>
                <a:gd name="T62" fmla="*/ 72 w 92"/>
                <a:gd name="T63" fmla="*/ 71 h 151"/>
                <a:gd name="T64" fmla="*/ 69 w 92"/>
                <a:gd name="T65" fmla="*/ 118 h 151"/>
                <a:gd name="T66" fmla="*/ 67 w 92"/>
                <a:gd name="T67" fmla="*/ 132 h 151"/>
                <a:gd name="T68" fmla="*/ 53 w 92"/>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2" h="151">
                  <a:moveTo>
                    <a:pt x="92" y="74"/>
                  </a:moveTo>
                  <a:lnTo>
                    <a:pt x="92" y="74"/>
                  </a:lnTo>
                  <a:lnTo>
                    <a:pt x="89" y="49"/>
                  </a:lnTo>
                  <a:lnTo>
                    <a:pt x="86" y="36"/>
                  </a:lnTo>
                  <a:lnTo>
                    <a:pt x="83" y="24"/>
                  </a:lnTo>
                  <a:lnTo>
                    <a:pt x="83" y="24"/>
                  </a:lnTo>
                  <a:lnTo>
                    <a:pt x="75" y="11"/>
                  </a:lnTo>
                  <a:lnTo>
                    <a:pt x="64" y="2"/>
                  </a:lnTo>
                  <a:lnTo>
                    <a:pt x="53" y="0"/>
                  </a:lnTo>
                  <a:lnTo>
                    <a:pt x="45" y="0"/>
                  </a:lnTo>
                  <a:lnTo>
                    <a:pt x="45" y="0"/>
                  </a:lnTo>
                  <a:lnTo>
                    <a:pt x="36" y="0"/>
                  </a:lnTo>
                  <a:lnTo>
                    <a:pt x="25" y="5"/>
                  </a:lnTo>
                  <a:lnTo>
                    <a:pt x="14" y="13"/>
                  </a:lnTo>
                  <a:lnTo>
                    <a:pt x="6" y="24"/>
                  </a:lnTo>
                  <a:lnTo>
                    <a:pt x="6" y="24"/>
                  </a:lnTo>
                  <a:lnTo>
                    <a:pt x="3" y="38"/>
                  </a:lnTo>
                  <a:lnTo>
                    <a:pt x="0" y="49"/>
                  </a:lnTo>
                  <a:lnTo>
                    <a:pt x="0" y="74"/>
                  </a:lnTo>
                  <a:lnTo>
                    <a:pt x="0" y="74"/>
                  </a:lnTo>
                  <a:lnTo>
                    <a:pt x="0" y="102"/>
                  </a:lnTo>
                  <a:lnTo>
                    <a:pt x="3" y="116"/>
                  </a:lnTo>
                  <a:lnTo>
                    <a:pt x="9" y="129"/>
                  </a:lnTo>
                  <a:lnTo>
                    <a:pt x="9" y="129"/>
                  </a:lnTo>
                  <a:lnTo>
                    <a:pt x="17" y="140"/>
                  </a:lnTo>
                  <a:lnTo>
                    <a:pt x="25" y="146"/>
                  </a:lnTo>
                  <a:lnTo>
                    <a:pt x="36" y="149"/>
                  </a:lnTo>
                  <a:lnTo>
                    <a:pt x="45" y="151"/>
                  </a:lnTo>
                  <a:lnTo>
                    <a:pt x="45" y="151"/>
                  </a:lnTo>
                  <a:lnTo>
                    <a:pt x="56" y="149"/>
                  </a:lnTo>
                  <a:lnTo>
                    <a:pt x="64" y="146"/>
                  </a:lnTo>
                  <a:lnTo>
                    <a:pt x="75" y="138"/>
                  </a:lnTo>
                  <a:lnTo>
                    <a:pt x="83" y="124"/>
                  </a:lnTo>
                  <a:lnTo>
                    <a:pt x="83" y="124"/>
                  </a:lnTo>
                  <a:lnTo>
                    <a:pt x="89" y="113"/>
                  </a:lnTo>
                  <a:lnTo>
                    <a:pt x="89" y="102"/>
                  </a:lnTo>
                  <a:lnTo>
                    <a:pt x="92" y="74"/>
                  </a:lnTo>
                  <a:lnTo>
                    <a:pt x="92" y="74"/>
                  </a:lnTo>
                  <a:close/>
                  <a:moveTo>
                    <a:pt x="45" y="146"/>
                  </a:moveTo>
                  <a:lnTo>
                    <a:pt x="45" y="146"/>
                  </a:lnTo>
                  <a:lnTo>
                    <a:pt x="39" y="143"/>
                  </a:lnTo>
                  <a:lnTo>
                    <a:pt x="31" y="140"/>
                  </a:lnTo>
                  <a:lnTo>
                    <a:pt x="25" y="132"/>
                  </a:lnTo>
                  <a:lnTo>
                    <a:pt x="20" y="118"/>
                  </a:lnTo>
                  <a:lnTo>
                    <a:pt x="20" y="118"/>
                  </a:lnTo>
                  <a:lnTo>
                    <a:pt x="17" y="96"/>
                  </a:lnTo>
                  <a:lnTo>
                    <a:pt x="17" y="71"/>
                  </a:lnTo>
                  <a:lnTo>
                    <a:pt x="17" y="71"/>
                  </a:lnTo>
                  <a:lnTo>
                    <a:pt x="17" y="52"/>
                  </a:lnTo>
                  <a:lnTo>
                    <a:pt x="20" y="33"/>
                  </a:lnTo>
                  <a:lnTo>
                    <a:pt x="20" y="33"/>
                  </a:lnTo>
                  <a:lnTo>
                    <a:pt x="25" y="16"/>
                  </a:lnTo>
                  <a:lnTo>
                    <a:pt x="31" y="8"/>
                  </a:lnTo>
                  <a:lnTo>
                    <a:pt x="39" y="5"/>
                  </a:lnTo>
                  <a:lnTo>
                    <a:pt x="45" y="5"/>
                  </a:lnTo>
                  <a:lnTo>
                    <a:pt x="45" y="5"/>
                  </a:lnTo>
                  <a:lnTo>
                    <a:pt x="53" y="5"/>
                  </a:lnTo>
                  <a:lnTo>
                    <a:pt x="58" y="8"/>
                  </a:lnTo>
                  <a:lnTo>
                    <a:pt x="67" y="16"/>
                  </a:lnTo>
                  <a:lnTo>
                    <a:pt x="72" y="30"/>
                  </a:lnTo>
                  <a:lnTo>
                    <a:pt x="72" y="30"/>
                  </a:lnTo>
                  <a:lnTo>
                    <a:pt x="72" y="49"/>
                  </a:lnTo>
                  <a:lnTo>
                    <a:pt x="72" y="71"/>
                  </a:lnTo>
                  <a:lnTo>
                    <a:pt x="72" y="71"/>
                  </a:lnTo>
                  <a:lnTo>
                    <a:pt x="72" y="96"/>
                  </a:lnTo>
                  <a:lnTo>
                    <a:pt x="69" y="118"/>
                  </a:lnTo>
                  <a:lnTo>
                    <a:pt x="69" y="118"/>
                  </a:lnTo>
                  <a:lnTo>
                    <a:pt x="67" y="132"/>
                  </a:lnTo>
                  <a:lnTo>
                    <a:pt x="61" y="140"/>
                  </a:lnTo>
                  <a:lnTo>
                    <a:pt x="53" y="143"/>
                  </a:lnTo>
                  <a:lnTo>
                    <a:pt x="45"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9" name="Freeform 104"/>
            <p:cNvSpPr>
              <a:spLocks/>
            </p:cNvSpPr>
            <p:nvPr/>
          </p:nvSpPr>
          <p:spPr bwMode="auto">
            <a:xfrm>
              <a:off x="2181" y="2965"/>
              <a:ext cx="92" cy="151"/>
            </a:xfrm>
            <a:custGeom>
              <a:avLst/>
              <a:gdLst>
                <a:gd name="T0" fmla="*/ 92 w 92"/>
                <a:gd name="T1" fmla="*/ 74 h 151"/>
                <a:gd name="T2" fmla="*/ 92 w 92"/>
                <a:gd name="T3" fmla="*/ 74 h 151"/>
                <a:gd name="T4" fmla="*/ 89 w 92"/>
                <a:gd name="T5" fmla="*/ 49 h 151"/>
                <a:gd name="T6" fmla="*/ 86 w 92"/>
                <a:gd name="T7" fmla="*/ 36 h 151"/>
                <a:gd name="T8" fmla="*/ 83 w 92"/>
                <a:gd name="T9" fmla="*/ 24 h 151"/>
                <a:gd name="T10" fmla="*/ 83 w 92"/>
                <a:gd name="T11" fmla="*/ 24 h 151"/>
                <a:gd name="T12" fmla="*/ 75 w 92"/>
                <a:gd name="T13" fmla="*/ 11 h 151"/>
                <a:gd name="T14" fmla="*/ 64 w 92"/>
                <a:gd name="T15" fmla="*/ 2 h 151"/>
                <a:gd name="T16" fmla="*/ 53 w 92"/>
                <a:gd name="T17" fmla="*/ 0 h 151"/>
                <a:gd name="T18" fmla="*/ 45 w 92"/>
                <a:gd name="T19" fmla="*/ 0 h 151"/>
                <a:gd name="T20" fmla="*/ 45 w 92"/>
                <a:gd name="T21" fmla="*/ 0 h 151"/>
                <a:gd name="T22" fmla="*/ 36 w 92"/>
                <a:gd name="T23" fmla="*/ 0 h 151"/>
                <a:gd name="T24" fmla="*/ 25 w 92"/>
                <a:gd name="T25" fmla="*/ 5 h 151"/>
                <a:gd name="T26" fmla="*/ 14 w 92"/>
                <a:gd name="T27" fmla="*/ 13 h 151"/>
                <a:gd name="T28" fmla="*/ 6 w 92"/>
                <a:gd name="T29" fmla="*/ 24 h 151"/>
                <a:gd name="T30" fmla="*/ 6 w 92"/>
                <a:gd name="T31" fmla="*/ 24 h 151"/>
                <a:gd name="T32" fmla="*/ 3 w 92"/>
                <a:gd name="T33" fmla="*/ 38 h 151"/>
                <a:gd name="T34" fmla="*/ 0 w 92"/>
                <a:gd name="T35" fmla="*/ 49 h 151"/>
                <a:gd name="T36" fmla="*/ 0 w 92"/>
                <a:gd name="T37" fmla="*/ 74 h 151"/>
                <a:gd name="T38" fmla="*/ 0 w 92"/>
                <a:gd name="T39" fmla="*/ 74 h 151"/>
                <a:gd name="T40" fmla="*/ 0 w 92"/>
                <a:gd name="T41" fmla="*/ 102 h 151"/>
                <a:gd name="T42" fmla="*/ 3 w 92"/>
                <a:gd name="T43" fmla="*/ 116 h 151"/>
                <a:gd name="T44" fmla="*/ 9 w 92"/>
                <a:gd name="T45" fmla="*/ 129 h 151"/>
                <a:gd name="T46" fmla="*/ 9 w 92"/>
                <a:gd name="T47" fmla="*/ 129 h 151"/>
                <a:gd name="T48" fmla="*/ 17 w 92"/>
                <a:gd name="T49" fmla="*/ 140 h 151"/>
                <a:gd name="T50" fmla="*/ 25 w 92"/>
                <a:gd name="T51" fmla="*/ 146 h 151"/>
                <a:gd name="T52" fmla="*/ 36 w 92"/>
                <a:gd name="T53" fmla="*/ 149 h 151"/>
                <a:gd name="T54" fmla="*/ 45 w 92"/>
                <a:gd name="T55" fmla="*/ 151 h 151"/>
                <a:gd name="T56" fmla="*/ 45 w 92"/>
                <a:gd name="T57" fmla="*/ 151 h 151"/>
                <a:gd name="T58" fmla="*/ 56 w 92"/>
                <a:gd name="T59" fmla="*/ 149 h 151"/>
                <a:gd name="T60" fmla="*/ 64 w 92"/>
                <a:gd name="T61" fmla="*/ 146 h 151"/>
                <a:gd name="T62" fmla="*/ 75 w 92"/>
                <a:gd name="T63" fmla="*/ 138 h 151"/>
                <a:gd name="T64" fmla="*/ 83 w 92"/>
                <a:gd name="T65" fmla="*/ 124 h 151"/>
                <a:gd name="T66" fmla="*/ 83 w 92"/>
                <a:gd name="T67" fmla="*/ 124 h 151"/>
                <a:gd name="T68" fmla="*/ 89 w 92"/>
                <a:gd name="T69" fmla="*/ 113 h 151"/>
                <a:gd name="T70" fmla="*/ 89 w 92"/>
                <a:gd name="T71" fmla="*/ 102 h 151"/>
                <a:gd name="T72" fmla="*/ 92 w 92"/>
                <a:gd name="T73" fmla="*/ 74 h 151"/>
                <a:gd name="T74" fmla="*/ 92 w 92"/>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2" h="151">
                  <a:moveTo>
                    <a:pt x="92" y="74"/>
                  </a:moveTo>
                  <a:lnTo>
                    <a:pt x="92" y="74"/>
                  </a:lnTo>
                  <a:lnTo>
                    <a:pt x="89" y="49"/>
                  </a:lnTo>
                  <a:lnTo>
                    <a:pt x="86" y="36"/>
                  </a:lnTo>
                  <a:lnTo>
                    <a:pt x="83" y="24"/>
                  </a:lnTo>
                  <a:lnTo>
                    <a:pt x="83" y="24"/>
                  </a:lnTo>
                  <a:lnTo>
                    <a:pt x="75" y="11"/>
                  </a:lnTo>
                  <a:lnTo>
                    <a:pt x="64" y="2"/>
                  </a:lnTo>
                  <a:lnTo>
                    <a:pt x="53" y="0"/>
                  </a:lnTo>
                  <a:lnTo>
                    <a:pt x="45" y="0"/>
                  </a:lnTo>
                  <a:lnTo>
                    <a:pt x="45" y="0"/>
                  </a:lnTo>
                  <a:lnTo>
                    <a:pt x="36" y="0"/>
                  </a:lnTo>
                  <a:lnTo>
                    <a:pt x="25" y="5"/>
                  </a:lnTo>
                  <a:lnTo>
                    <a:pt x="14" y="13"/>
                  </a:lnTo>
                  <a:lnTo>
                    <a:pt x="6" y="24"/>
                  </a:lnTo>
                  <a:lnTo>
                    <a:pt x="6" y="24"/>
                  </a:lnTo>
                  <a:lnTo>
                    <a:pt x="3" y="38"/>
                  </a:lnTo>
                  <a:lnTo>
                    <a:pt x="0" y="49"/>
                  </a:lnTo>
                  <a:lnTo>
                    <a:pt x="0" y="74"/>
                  </a:lnTo>
                  <a:lnTo>
                    <a:pt x="0" y="74"/>
                  </a:lnTo>
                  <a:lnTo>
                    <a:pt x="0" y="102"/>
                  </a:lnTo>
                  <a:lnTo>
                    <a:pt x="3" y="116"/>
                  </a:lnTo>
                  <a:lnTo>
                    <a:pt x="9" y="129"/>
                  </a:lnTo>
                  <a:lnTo>
                    <a:pt x="9" y="129"/>
                  </a:lnTo>
                  <a:lnTo>
                    <a:pt x="17" y="140"/>
                  </a:lnTo>
                  <a:lnTo>
                    <a:pt x="25" y="146"/>
                  </a:lnTo>
                  <a:lnTo>
                    <a:pt x="36" y="149"/>
                  </a:lnTo>
                  <a:lnTo>
                    <a:pt x="45" y="151"/>
                  </a:lnTo>
                  <a:lnTo>
                    <a:pt x="45" y="151"/>
                  </a:lnTo>
                  <a:lnTo>
                    <a:pt x="56" y="149"/>
                  </a:lnTo>
                  <a:lnTo>
                    <a:pt x="64" y="146"/>
                  </a:lnTo>
                  <a:lnTo>
                    <a:pt x="75" y="138"/>
                  </a:lnTo>
                  <a:lnTo>
                    <a:pt x="83" y="124"/>
                  </a:lnTo>
                  <a:lnTo>
                    <a:pt x="83" y="124"/>
                  </a:lnTo>
                  <a:lnTo>
                    <a:pt x="89" y="113"/>
                  </a:lnTo>
                  <a:lnTo>
                    <a:pt x="89" y="102"/>
                  </a:lnTo>
                  <a:lnTo>
                    <a:pt x="92" y="74"/>
                  </a:lnTo>
                  <a:lnTo>
                    <a:pt x="92"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0" name="Freeform 105"/>
            <p:cNvSpPr>
              <a:spLocks/>
            </p:cNvSpPr>
            <p:nvPr/>
          </p:nvSpPr>
          <p:spPr bwMode="auto">
            <a:xfrm>
              <a:off x="2198" y="2970"/>
              <a:ext cx="55" cy="141"/>
            </a:xfrm>
            <a:custGeom>
              <a:avLst/>
              <a:gdLst>
                <a:gd name="T0" fmla="*/ 28 w 55"/>
                <a:gd name="T1" fmla="*/ 141 h 141"/>
                <a:gd name="T2" fmla="*/ 28 w 55"/>
                <a:gd name="T3" fmla="*/ 141 h 141"/>
                <a:gd name="T4" fmla="*/ 22 w 55"/>
                <a:gd name="T5" fmla="*/ 138 h 141"/>
                <a:gd name="T6" fmla="*/ 14 w 55"/>
                <a:gd name="T7" fmla="*/ 135 h 141"/>
                <a:gd name="T8" fmla="*/ 8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3 w 55"/>
                <a:gd name="T23" fmla="*/ 28 h 141"/>
                <a:gd name="T24" fmla="*/ 3 w 55"/>
                <a:gd name="T25" fmla="*/ 28 h 141"/>
                <a:gd name="T26" fmla="*/ 8 w 55"/>
                <a:gd name="T27" fmla="*/ 11 h 141"/>
                <a:gd name="T28" fmla="*/ 14 w 55"/>
                <a:gd name="T29" fmla="*/ 3 h 141"/>
                <a:gd name="T30" fmla="*/ 22 w 55"/>
                <a:gd name="T31" fmla="*/ 0 h 141"/>
                <a:gd name="T32" fmla="*/ 28 w 55"/>
                <a:gd name="T33" fmla="*/ 0 h 141"/>
                <a:gd name="T34" fmla="*/ 28 w 55"/>
                <a:gd name="T35" fmla="*/ 0 h 141"/>
                <a:gd name="T36" fmla="*/ 36 w 55"/>
                <a:gd name="T37" fmla="*/ 0 h 141"/>
                <a:gd name="T38" fmla="*/ 41 w 55"/>
                <a:gd name="T39" fmla="*/ 3 h 141"/>
                <a:gd name="T40" fmla="*/ 50 w 55"/>
                <a:gd name="T41" fmla="*/ 11 h 141"/>
                <a:gd name="T42" fmla="*/ 55 w 55"/>
                <a:gd name="T43" fmla="*/ 25 h 141"/>
                <a:gd name="T44" fmla="*/ 55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4 w 55"/>
                <a:gd name="T61" fmla="*/ 135 h 141"/>
                <a:gd name="T62" fmla="*/ 36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22" y="138"/>
                  </a:lnTo>
                  <a:lnTo>
                    <a:pt x="14" y="135"/>
                  </a:lnTo>
                  <a:lnTo>
                    <a:pt x="8" y="127"/>
                  </a:lnTo>
                  <a:lnTo>
                    <a:pt x="3" y="113"/>
                  </a:lnTo>
                  <a:lnTo>
                    <a:pt x="3" y="113"/>
                  </a:lnTo>
                  <a:lnTo>
                    <a:pt x="0" y="91"/>
                  </a:lnTo>
                  <a:lnTo>
                    <a:pt x="0" y="66"/>
                  </a:lnTo>
                  <a:lnTo>
                    <a:pt x="0" y="66"/>
                  </a:lnTo>
                  <a:lnTo>
                    <a:pt x="0" y="47"/>
                  </a:lnTo>
                  <a:lnTo>
                    <a:pt x="3" y="28"/>
                  </a:lnTo>
                  <a:lnTo>
                    <a:pt x="3" y="28"/>
                  </a:lnTo>
                  <a:lnTo>
                    <a:pt x="8" y="11"/>
                  </a:lnTo>
                  <a:lnTo>
                    <a:pt x="14" y="3"/>
                  </a:lnTo>
                  <a:lnTo>
                    <a:pt x="22" y="0"/>
                  </a:lnTo>
                  <a:lnTo>
                    <a:pt x="28" y="0"/>
                  </a:lnTo>
                  <a:lnTo>
                    <a:pt x="28" y="0"/>
                  </a:lnTo>
                  <a:lnTo>
                    <a:pt x="36" y="0"/>
                  </a:lnTo>
                  <a:lnTo>
                    <a:pt x="41" y="3"/>
                  </a:lnTo>
                  <a:lnTo>
                    <a:pt x="50" y="11"/>
                  </a:lnTo>
                  <a:lnTo>
                    <a:pt x="55" y="25"/>
                  </a:lnTo>
                  <a:lnTo>
                    <a:pt x="55" y="25"/>
                  </a:lnTo>
                  <a:lnTo>
                    <a:pt x="55" y="44"/>
                  </a:lnTo>
                  <a:lnTo>
                    <a:pt x="55" y="66"/>
                  </a:lnTo>
                  <a:lnTo>
                    <a:pt x="55" y="66"/>
                  </a:lnTo>
                  <a:lnTo>
                    <a:pt x="55" y="91"/>
                  </a:lnTo>
                  <a:lnTo>
                    <a:pt x="52" y="113"/>
                  </a:lnTo>
                  <a:lnTo>
                    <a:pt x="52" y="113"/>
                  </a:lnTo>
                  <a:lnTo>
                    <a:pt x="50" y="127"/>
                  </a:lnTo>
                  <a:lnTo>
                    <a:pt x="44"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1" name="Freeform 106"/>
            <p:cNvSpPr>
              <a:spLocks noEditPoints="1"/>
            </p:cNvSpPr>
            <p:nvPr/>
          </p:nvSpPr>
          <p:spPr bwMode="auto">
            <a:xfrm>
              <a:off x="2292" y="2965"/>
              <a:ext cx="91" cy="151"/>
            </a:xfrm>
            <a:custGeom>
              <a:avLst/>
              <a:gdLst>
                <a:gd name="T0" fmla="*/ 91 w 91"/>
                <a:gd name="T1" fmla="*/ 74 h 151"/>
                <a:gd name="T2" fmla="*/ 88 w 91"/>
                <a:gd name="T3" fmla="*/ 36 h 151"/>
                <a:gd name="T4" fmla="*/ 83 w 91"/>
                <a:gd name="T5" fmla="*/ 24 h 151"/>
                <a:gd name="T6" fmla="*/ 63 w 91"/>
                <a:gd name="T7" fmla="*/ 2 h 151"/>
                <a:gd name="T8" fmla="*/ 44 w 91"/>
                <a:gd name="T9" fmla="*/ 0 h 151"/>
                <a:gd name="T10" fmla="*/ 36 w 91"/>
                <a:gd name="T11" fmla="*/ 0 h 151"/>
                <a:gd name="T12" fmla="*/ 14 w 91"/>
                <a:gd name="T13" fmla="*/ 13 h 151"/>
                <a:gd name="T14" fmla="*/ 8 w 91"/>
                <a:gd name="T15" fmla="*/ 24 h 151"/>
                <a:gd name="T16" fmla="*/ 0 w 91"/>
                <a:gd name="T17" fmla="*/ 49 h 151"/>
                <a:gd name="T18" fmla="*/ 0 w 91"/>
                <a:gd name="T19" fmla="*/ 74 h 151"/>
                <a:gd name="T20" fmla="*/ 3 w 91"/>
                <a:gd name="T21" fmla="*/ 116 h 151"/>
                <a:gd name="T22" fmla="*/ 8 w 91"/>
                <a:gd name="T23" fmla="*/ 129 h 151"/>
                <a:gd name="T24" fmla="*/ 27 w 91"/>
                <a:gd name="T25" fmla="*/ 146 h 151"/>
                <a:gd name="T26" fmla="*/ 44 w 91"/>
                <a:gd name="T27" fmla="*/ 151 h 151"/>
                <a:gd name="T28" fmla="*/ 55 w 91"/>
                <a:gd name="T29" fmla="*/ 149 h 151"/>
                <a:gd name="T30" fmla="*/ 74 w 91"/>
                <a:gd name="T31" fmla="*/ 138 h 151"/>
                <a:gd name="T32" fmla="*/ 83 w 91"/>
                <a:gd name="T33" fmla="*/ 124 h 151"/>
                <a:gd name="T34" fmla="*/ 91 w 91"/>
                <a:gd name="T35" fmla="*/ 102 h 151"/>
                <a:gd name="T36" fmla="*/ 91 w 91"/>
                <a:gd name="T37" fmla="*/ 74 h 151"/>
                <a:gd name="T38" fmla="*/ 44 w 91"/>
                <a:gd name="T39" fmla="*/ 146 h 151"/>
                <a:gd name="T40" fmla="*/ 30 w 91"/>
                <a:gd name="T41" fmla="*/ 140 h 151"/>
                <a:gd name="T42" fmla="*/ 19 w 91"/>
                <a:gd name="T43" fmla="*/ 118 h 151"/>
                <a:gd name="T44" fmla="*/ 16 w 91"/>
                <a:gd name="T45" fmla="*/ 96 h 151"/>
                <a:gd name="T46" fmla="*/ 16 w 91"/>
                <a:gd name="T47" fmla="*/ 71 h 151"/>
                <a:gd name="T48" fmla="*/ 19 w 91"/>
                <a:gd name="T49" fmla="*/ 33 h 151"/>
                <a:gd name="T50" fmla="*/ 25 w 91"/>
                <a:gd name="T51" fmla="*/ 16 h 151"/>
                <a:gd name="T52" fmla="*/ 39 w 91"/>
                <a:gd name="T53" fmla="*/ 5 h 151"/>
                <a:gd name="T54" fmla="*/ 44 w 91"/>
                <a:gd name="T55" fmla="*/ 5 h 151"/>
                <a:gd name="T56" fmla="*/ 58 w 91"/>
                <a:gd name="T57" fmla="*/ 8 h 151"/>
                <a:gd name="T58" fmla="*/ 72 w 91"/>
                <a:gd name="T59" fmla="*/ 30 h 151"/>
                <a:gd name="T60" fmla="*/ 72 w 91"/>
                <a:gd name="T61" fmla="*/ 49 h 151"/>
                <a:gd name="T62" fmla="*/ 74 w 91"/>
                <a:gd name="T63" fmla="*/ 71 h 151"/>
                <a:gd name="T64" fmla="*/ 72 w 91"/>
                <a:gd name="T65" fmla="*/ 118 h 151"/>
                <a:gd name="T66" fmla="*/ 66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8" y="36"/>
                  </a:lnTo>
                  <a:lnTo>
                    <a:pt x="83" y="24"/>
                  </a:lnTo>
                  <a:lnTo>
                    <a:pt x="83" y="24"/>
                  </a:lnTo>
                  <a:lnTo>
                    <a:pt x="74" y="11"/>
                  </a:lnTo>
                  <a:lnTo>
                    <a:pt x="63" y="2"/>
                  </a:lnTo>
                  <a:lnTo>
                    <a:pt x="52" y="0"/>
                  </a:lnTo>
                  <a:lnTo>
                    <a:pt x="44" y="0"/>
                  </a:lnTo>
                  <a:lnTo>
                    <a:pt x="44" y="0"/>
                  </a:lnTo>
                  <a:lnTo>
                    <a:pt x="36" y="0"/>
                  </a:lnTo>
                  <a:lnTo>
                    <a:pt x="25" y="5"/>
                  </a:lnTo>
                  <a:lnTo>
                    <a:pt x="14" y="13"/>
                  </a:lnTo>
                  <a:lnTo>
                    <a:pt x="8" y="24"/>
                  </a:lnTo>
                  <a:lnTo>
                    <a:pt x="8" y="24"/>
                  </a:lnTo>
                  <a:lnTo>
                    <a:pt x="3" y="38"/>
                  </a:lnTo>
                  <a:lnTo>
                    <a:pt x="0" y="49"/>
                  </a:lnTo>
                  <a:lnTo>
                    <a:pt x="0" y="74"/>
                  </a:lnTo>
                  <a:lnTo>
                    <a:pt x="0" y="74"/>
                  </a:lnTo>
                  <a:lnTo>
                    <a:pt x="0" y="102"/>
                  </a:lnTo>
                  <a:lnTo>
                    <a:pt x="3" y="116"/>
                  </a:lnTo>
                  <a:lnTo>
                    <a:pt x="8" y="129"/>
                  </a:lnTo>
                  <a:lnTo>
                    <a:pt x="8" y="129"/>
                  </a:lnTo>
                  <a:lnTo>
                    <a:pt x="16" y="140"/>
                  </a:lnTo>
                  <a:lnTo>
                    <a:pt x="27" y="146"/>
                  </a:lnTo>
                  <a:lnTo>
                    <a:pt x="36" y="149"/>
                  </a:lnTo>
                  <a:lnTo>
                    <a:pt x="44" y="151"/>
                  </a:lnTo>
                  <a:lnTo>
                    <a:pt x="44" y="151"/>
                  </a:lnTo>
                  <a:lnTo>
                    <a:pt x="55" y="149"/>
                  </a:lnTo>
                  <a:lnTo>
                    <a:pt x="66" y="146"/>
                  </a:lnTo>
                  <a:lnTo>
                    <a:pt x="74" y="138"/>
                  </a:lnTo>
                  <a:lnTo>
                    <a:pt x="83" y="124"/>
                  </a:lnTo>
                  <a:lnTo>
                    <a:pt x="83" y="124"/>
                  </a:lnTo>
                  <a:lnTo>
                    <a:pt x="88" y="113"/>
                  </a:lnTo>
                  <a:lnTo>
                    <a:pt x="91" y="102"/>
                  </a:lnTo>
                  <a:lnTo>
                    <a:pt x="91" y="74"/>
                  </a:lnTo>
                  <a:lnTo>
                    <a:pt x="91" y="74"/>
                  </a:lnTo>
                  <a:close/>
                  <a:moveTo>
                    <a:pt x="44" y="146"/>
                  </a:moveTo>
                  <a:lnTo>
                    <a:pt x="44" y="146"/>
                  </a:lnTo>
                  <a:lnTo>
                    <a:pt x="39" y="143"/>
                  </a:lnTo>
                  <a:lnTo>
                    <a:pt x="30" y="140"/>
                  </a:lnTo>
                  <a:lnTo>
                    <a:pt x="25" y="132"/>
                  </a:lnTo>
                  <a:lnTo>
                    <a:pt x="19" y="118"/>
                  </a:lnTo>
                  <a:lnTo>
                    <a:pt x="19" y="118"/>
                  </a:lnTo>
                  <a:lnTo>
                    <a:pt x="16" y="96"/>
                  </a:lnTo>
                  <a:lnTo>
                    <a:pt x="16" y="71"/>
                  </a:lnTo>
                  <a:lnTo>
                    <a:pt x="16" y="71"/>
                  </a:lnTo>
                  <a:lnTo>
                    <a:pt x="16" y="52"/>
                  </a:lnTo>
                  <a:lnTo>
                    <a:pt x="19" y="33"/>
                  </a:lnTo>
                  <a:lnTo>
                    <a:pt x="19" y="33"/>
                  </a:lnTo>
                  <a:lnTo>
                    <a:pt x="25" y="16"/>
                  </a:lnTo>
                  <a:lnTo>
                    <a:pt x="30" y="8"/>
                  </a:lnTo>
                  <a:lnTo>
                    <a:pt x="39" y="5"/>
                  </a:lnTo>
                  <a:lnTo>
                    <a:pt x="44" y="5"/>
                  </a:lnTo>
                  <a:lnTo>
                    <a:pt x="44" y="5"/>
                  </a:lnTo>
                  <a:lnTo>
                    <a:pt x="52" y="5"/>
                  </a:lnTo>
                  <a:lnTo>
                    <a:pt x="58" y="8"/>
                  </a:lnTo>
                  <a:lnTo>
                    <a:pt x="66" y="16"/>
                  </a:lnTo>
                  <a:lnTo>
                    <a:pt x="72" y="30"/>
                  </a:lnTo>
                  <a:lnTo>
                    <a:pt x="72" y="30"/>
                  </a:lnTo>
                  <a:lnTo>
                    <a:pt x="72" y="49"/>
                  </a:lnTo>
                  <a:lnTo>
                    <a:pt x="74" y="71"/>
                  </a:lnTo>
                  <a:lnTo>
                    <a:pt x="74" y="71"/>
                  </a:lnTo>
                  <a:lnTo>
                    <a:pt x="72" y="96"/>
                  </a:lnTo>
                  <a:lnTo>
                    <a:pt x="72" y="118"/>
                  </a:lnTo>
                  <a:lnTo>
                    <a:pt x="72" y="118"/>
                  </a:lnTo>
                  <a:lnTo>
                    <a:pt x="66" y="132"/>
                  </a:lnTo>
                  <a:lnTo>
                    <a:pt x="61" y="140"/>
                  </a:lnTo>
                  <a:lnTo>
                    <a:pt x="52" y="143"/>
                  </a:lnTo>
                  <a:lnTo>
                    <a:pt x="44"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2" name="Freeform 107"/>
            <p:cNvSpPr>
              <a:spLocks/>
            </p:cNvSpPr>
            <p:nvPr/>
          </p:nvSpPr>
          <p:spPr bwMode="auto">
            <a:xfrm>
              <a:off x="2292" y="2965"/>
              <a:ext cx="91" cy="151"/>
            </a:xfrm>
            <a:custGeom>
              <a:avLst/>
              <a:gdLst>
                <a:gd name="T0" fmla="*/ 91 w 91"/>
                <a:gd name="T1" fmla="*/ 74 h 151"/>
                <a:gd name="T2" fmla="*/ 91 w 91"/>
                <a:gd name="T3" fmla="*/ 74 h 151"/>
                <a:gd name="T4" fmla="*/ 91 w 91"/>
                <a:gd name="T5" fmla="*/ 49 h 151"/>
                <a:gd name="T6" fmla="*/ 88 w 91"/>
                <a:gd name="T7" fmla="*/ 36 h 151"/>
                <a:gd name="T8" fmla="*/ 83 w 91"/>
                <a:gd name="T9" fmla="*/ 24 h 151"/>
                <a:gd name="T10" fmla="*/ 83 w 91"/>
                <a:gd name="T11" fmla="*/ 24 h 151"/>
                <a:gd name="T12" fmla="*/ 74 w 91"/>
                <a:gd name="T13" fmla="*/ 11 h 151"/>
                <a:gd name="T14" fmla="*/ 63 w 91"/>
                <a:gd name="T15" fmla="*/ 2 h 151"/>
                <a:gd name="T16" fmla="*/ 52 w 91"/>
                <a:gd name="T17" fmla="*/ 0 h 151"/>
                <a:gd name="T18" fmla="*/ 44 w 91"/>
                <a:gd name="T19" fmla="*/ 0 h 151"/>
                <a:gd name="T20" fmla="*/ 44 w 91"/>
                <a:gd name="T21" fmla="*/ 0 h 151"/>
                <a:gd name="T22" fmla="*/ 36 w 91"/>
                <a:gd name="T23" fmla="*/ 0 h 151"/>
                <a:gd name="T24" fmla="*/ 25 w 91"/>
                <a:gd name="T25" fmla="*/ 5 h 151"/>
                <a:gd name="T26" fmla="*/ 14 w 91"/>
                <a:gd name="T27" fmla="*/ 13 h 151"/>
                <a:gd name="T28" fmla="*/ 8 w 91"/>
                <a:gd name="T29" fmla="*/ 24 h 151"/>
                <a:gd name="T30" fmla="*/ 8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8 w 91"/>
                <a:gd name="T45" fmla="*/ 129 h 151"/>
                <a:gd name="T46" fmla="*/ 8 w 91"/>
                <a:gd name="T47" fmla="*/ 129 h 151"/>
                <a:gd name="T48" fmla="*/ 16 w 91"/>
                <a:gd name="T49" fmla="*/ 140 h 151"/>
                <a:gd name="T50" fmla="*/ 27 w 91"/>
                <a:gd name="T51" fmla="*/ 146 h 151"/>
                <a:gd name="T52" fmla="*/ 36 w 91"/>
                <a:gd name="T53" fmla="*/ 149 h 151"/>
                <a:gd name="T54" fmla="*/ 44 w 91"/>
                <a:gd name="T55" fmla="*/ 151 h 151"/>
                <a:gd name="T56" fmla="*/ 44 w 91"/>
                <a:gd name="T57" fmla="*/ 151 h 151"/>
                <a:gd name="T58" fmla="*/ 55 w 91"/>
                <a:gd name="T59" fmla="*/ 149 h 151"/>
                <a:gd name="T60" fmla="*/ 66 w 91"/>
                <a:gd name="T61" fmla="*/ 146 h 151"/>
                <a:gd name="T62" fmla="*/ 74 w 91"/>
                <a:gd name="T63" fmla="*/ 138 h 151"/>
                <a:gd name="T64" fmla="*/ 83 w 91"/>
                <a:gd name="T65" fmla="*/ 124 h 151"/>
                <a:gd name="T66" fmla="*/ 83 w 91"/>
                <a:gd name="T67" fmla="*/ 124 h 151"/>
                <a:gd name="T68" fmla="*/ 88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8" y="36"/>
                  </a:lnTo>
                  <a:lnTo>
                    <a:pt x="83" y="24"/>
                  </a:lnTo>
                  <a:lnTo>
                    <a:pt x="83" y="24"/>
                  </a:lnTo>
                  <a:lnTo>
                    <a:pt x="74" y="11"/>
                  </a:lnTo>
                  <a:lnTo>
                    <a:pt x="63" y="2"/>
                  </a:lnTo>
                  <a:lnTo>
                    <a:pt x="52" y="0"/>
                  </a:lnTo>
                  <a:lnTo>
                    <a:pt x="44" y="0"/>
                  </a:lnTo>
                  <a:lnTo>
                    <a:pt x="44" y="0"/>
                  </a:lnTo>
                  <a:lnTo>
                    <a:pt x="36" y="0"/>
                  </a:lnTo>
                  <a:lnTo>
                    <a:pt x="25" y="5"/>
                  </a:lnTo>
                  <a:lnTo>
                    <a:pt x="14" y="13"/>
                  </a:lnTo>
                  <a:lnTo>
                    <a:pt x="8" y="24"/>
                  </a:lnTo>
                  <a:lnTo>
                    <a:pt x="8" y="24"/>
                  </a:lnTo>
                  <a:lnTo>
                    <a:pt x="3" y="38"/>
                  </a:lnTo>
                  <a:lnTo>
                    <a:pt x="0" y="49"/>
                  </a:lnTo>
                  <a:lnTo>
                    <a:pt x="0" y="74"/>
                  </a:lnTo>
                  <a:lnTo>
                    <a:pt x="0" y="74"/>
                  </a:lnTo>
                  <a:lnTo>
                    <a:pt x="0" y="102"/>
                  </a:lnTo>
                  <a:lnTo>
                    <a:pt x="3" y="116"/>
                  </a:lnTo>
                  <a:lnTo>
                    <a:pt x="8" y="129"/>
                  </a:lnTo>
                  <a:lnTo>
                    <a:pt x="8" y="129"/>
                  </a:lnTo>
                  <a:lnTo>
                    <a:pt x="16" y="140"/>
                  </a:lnTo>
                  <a:lnTo>
                    <a:pt x="27" y="146"/>
                  </a:lnTo>
                  <a:lnTo>
                    <a:pt x="36" y="149"/>
                  </a:lnTo>
                  <a:lnTo>
                    <a:pt x="44" y="151"/>
                  </a:lnTo>
                  <a:lnTo>
                    <a:pt x="44" y="151"/>
                  </a:lnTo>
                  <a:lnTo>
                    <a:pt x="55" y="149"/>
                  </a:lnTo>
                  <a:lnTo>
                    <a:pt x="66" y="146"/>
                  </a:lnTo>
                  <a:lnTo>
                    <a:pt x="74" y="138"/>
                  </a:lnTo>
                  <a:lnTo>
                    <a:pt x="83" y="124"/>
                  </a:lnTo>
                  <a:lnTo>
                    <a:pt x="83" y="124"/>
                  </a:lnTo>
                  <a:lnTo>
                    <a:pt x="88"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3" name="Freeform 108"/>
            <p:cNvSpPr>
              <a:spLocks/>
            </p:cNvSpPr>
            <p:nvPr/>
          </p:nvSpPr>
          <p:spPr bwMode="auto">
            <a:xfrm>
              <a:off x="2308" y="2970"/>
              <a:ext cx="58" cy="141"/>
            </a:xfrm>
            <a:custGeom>
              <a:avLst/>
              <a:gdLst>
                <a:gd name="T0" fmla="*/ 28 w 58"/>
                <a:gd name="T1" fmla="*/ 141 h 141"/>
                <a:gd name="T2" fmla="*/ 28 w 58"/>
                <a:gd name="T3" fmla="*/ 141 h 141"/>
                <a:gd name="T4" fmla="*/ 23 w 58"/>
                <a:gd name="T5" fmla="*/ 138 h 141"/>
                <a:gd name="T6" fmla="*/ 14 w 58"/>
                <a:gd name="T7" fmla="*/ 135 h 141"/>
                <a:gd name="T8" fmla="*/ 9 w 58"/>
                <a:gd name="T9" fmla="*/ 127 h 141"/>
                <a:gd name="T10" fmla="*/ 3 w 58"/>
                <a:gd name="T11" fmla="*/ 113 h 141"/>
                <a:gd name="T12" fmla="*/ 3 w 58"/>
                <a:gd name="T13" fmla="*/ 113 h 141"/>
                <a:gd name="T14" fmla="*/ 0 w 58"/>
                <a:gd name="T15" fmla="*/ 91 h 141"/>
                <a:gd name="T16" fmla="*/ 0 w 58"/>
                <a:gd name="T17" fmla="*/ 66 h 141"/>
                <a:gd name="T18" fmla="*/ 0 w 58"/>
                <a:gd name="T19" fmla="*/ 66 h 141"/>
                <a:gd name="T20" fmla="*/ 0 w 58"/>
                <a:gd name="T21" fmla="*/ 47 h 141"/>
                <a:gd name="T22" fmla="*/ 3 w 58"/>
                <a:gd name="T23" fmla="*/ 28 h 141"/>
                <a:gd name="T24" fmla="*/ 3 w 58"/>
                <a:gd name="T25" fmla="*/ 28 h 141"/>
                <a:gd name="T26" fmla="*/ 9 w 58"/>
                <a:gd name="T27" fmla="*/ 11 h 141"/>
                <a:gd name="T28" fmla="*/ 14 w 58"/>
                <a:gd name="T29" fmla="*/ 3 h 141"/>
                <a:gd name="T30" fmla="*/ 23 w 58"/>
                <a:gd name="T31" fmla="*/ 0 h 141"/>
                <a:gd name="T32" fmla="*/ 28 w 58"/>
                <a:gd name="T33" fmla="*/ 0 h 141"/>
                <a:gd name="T34" fmla="*/ 28 w 58"/>
                <a:gd name="T35" fmla="*/ 0 h 141"/>
                <a:gd name="T36" fmla="*/ 36 w 58"/>
                <a:gd name="T37" fmla="*/ 0 h 141"/>
                <a:gd name="T38" fmla="*/ 42 w 58"/>
                <a:gd name="T39" fmla="*/ 3 h 141"/>
                <a:gd name="T40" fmla="*/ 50 w 58"/>
                <a:gd name="T41" fmla="*/ 11 h 141"/>
                <a:gd name="T42" fmla="*/ 56 w 58"/>
                <a:gd name="T43" fmla="*/ 25 h 141"/>
                <a:gd name="T44" fmla="*/ 56 w 58"/>
                <a:gd name="T45" fmla="*/ 25 h 141"/>
                <a:gd name="T46" fmla="*/ 56 w 58"/>
                <a:gd name="T47" fmla="*/ 44 h 141"/>
                <a:gd name="T48" fmla="*/ 58 w 58"/>
                <a:gd name="T49" fmla="*/ 66 h 141"/>
                <a:gd name="T50" fmla="*/ 58 w 58"/>
                <a:gd name="T51" fmla="*/ 66 h 141"/>
                <a:gd name="T52" fmla="*/ 56 w 58"/>
                <a:gd name="T53" fmla="*/ 91 h 141"/>
                <a:gd name="T54" fmla="*/ 56 w 58"/>
                <a:gd name="T55" fmla="*/ 113 h 141"/>
                <a:gd name="T56" fmla="*/ 56 w 58"/>
                <a:gd name="T57" fmla="*/ 113 h 141"/>
                <a:gd name="T58" fmla="*/ 50 w 58"/>
                <a:gd name="T59" fmla="*/ 127 h 141"/>
                <a:gd name="T60" fmla="*/ 45 w 58"/>
                <a:gd name="T61" fmla="*/ 135 h 141"/>
                <a:gd name="T62" fmla="*/ 36 w 58"/>
                <a:gd name="T63" fmla="*/ 138 h 141"/>
                <a:gd name="T64" fmla="*/ 28 w 58"/>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 h="141">
                  <a:moveTo>
                    <a:pt x="28" y="141"/>
                  </a:moveTo>
                  <a:lnTo>
                    <a:pt x="28" y="141"/>
                  </a:lnTo>
                  <a:lnTo>
                    <a:pt x="23" y="138"/>
                  </a:lnTo>
                  <a:lnTo>
                    <a:pt x="14" y="135"/>
                  </a:lnTo>
                  <a:lnTo>
                    <a:pt x="9" y="127"/>
                  </a:lnTo>
                  <a:lnTo>
                    <a:pt x="3" y="113"/>
                  </a:lnTo>
                  <a:lnTo>
                    <a:pt x="3" y="113"/>
                  </a:lnTo>
                  <a:lnTo>
                    <a:pt x="0" y="91"/>
                  </a:lnTo>
                  <a:lnTo>
                    <a:pt x="0" y="66"/>
                  </a:lnTo>
                  <a:lnTo>
                    <a:pt x="0" y="66"/>
                  </a:lnTo>
                  <a:lnTo>
                    <a:pt x="0" y="47"/>
                  </a:lnTo>
                  <a:lnTo>
                    <a:pt x="3" y="28"/>
                  </a:lnTo>
                  <a:lnTo>
                    <a:pt x="3" y="28"/>
                  </a:lnTo>
                  <a:lnTo>
                    <a:pt x="9" y="11"/>
                  </a:lnTo>
                  <a:lnTo>
                    <a:pt x="14" y="3"/>
                  </a:lnTo>
                  <a:lnTo>
                    <a:pt x="23" y="0"/>
                  </a:lnTo>
                  <a:lnTo>
                    <a:pt x="28" y="0"/>
                  </a:lnTo>
                  <a:lnTo>
                    <a:pt x="28" y="0"/>
                  </a:lnTo>
                  <a:lnTo>
                    <a:pt x="36" y="0"/>
                  </a:lnTo>
                  <a:lnTo>
                    <a:pt x="42" y="3"/>
                  </a:lnTo>
                  <a:lnTo>
                    <a:pt x="50" y="11"/>
                  </a:lnTo>
                  <a:lnTo>
                    <a:pt x="56" y="25"/>
                  </a:lnTo>
                  <a:lnTo>
                    <a:pt x="56" y="25"/>
                  </a:lnTo>
                  <a:lnTo>
                    <a:pt x="56" y="44"/>
                  </a:lnTo>
                  <a:lnTo>
                    <a:pt x="58" y="66"/>
                  </a:lnTo>
                  <a:lnTo>
                    <a:pt x="58" y="66"/>
                  </a:lnTo>
                  <a:lnTo>
                    <a:pt x="56" y="91"/>
                  </a:lnTo>
                  <a:lnTo>
                    <a:pt x="56" y="113"/>
                  </a:lnTo>
                  <a:lnTo>
                    <a:pt x="56" y="113"/>
                  </a:lnTo>
                  <a:lnTo>
                    <a:pt x="50" y="127"/>
                  </a:lnTo>
                  <a:lnTo>
                    <a:pt x="45"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4" name="Freeform 109"/>
            <p:cNvSpPr>
              <a:spLocks noEditPoints="1"/>
            </p:cNvSpPr>
            <p:nvPr/>
          </p:nvSpPr>
          <p:spPr bwMode="auto">
            <a:xfrm>
              <a:off x="2402" y="2965"/>
              <a:ext cx="91" cy="151"/>
            </a:xfrm>
            <a:custGeom>
              <a:avLst/>
              <a:gdLst>
                <a:gd name="T0" fmla="*/ 91 w 91"/>
                <a:gd name="T1" fmla="*/ 74 h 151"/>
                <a:gd name="T2" fmla="*/ 89 w 91"/>
                <a:gd name="T3" fmla="*/ 36 h 151"/>
                <a:gd name="T4" fmla="*/ 83 w 91"/>
                <a:gd name="T5" fmla="*/ 24 h 151"/>
                <a:gd name="T6" fmla="*/ 64 w 91"/>
                <a:gd name="T7" fmla="*/ 2 h 151"/>
                <a:gd name="T8" fmla="*/ 47 w 91"/>
                <a:gd name="T9" fmla="*/ 0 h 151"/>
                <a:gd name="T10" fmla="*/ 36 w 91"/>
                <a:gd name="T11" fmla="*/ 0 h 151"/>
                <a:gd name="T12" fmla="*/ 17 w 91"/>
                <a:gd name="T13" fmla="*/ 13 h 151"/>
                <a:gd name="T14" fmla="*/ 9 w 91"/>
                <a:gd name="T15" fmla="*/ 24 h 151"/>
                <a:gd name="T16" fmla="*/ 0 w 91"/>
                <a:gd name="T17" fmla="*/ 49 h 151"/>
                <a:gd name="T18" fmla="*/ 0 w 91"/>
                <a:gd name="T19" fmla="*/ 74 h 151"/>
                <a:gd name="T20" fmla="*/ 3 w 91"/>
                <a:gd name="T21" fmla="*/ 116 h 151"/>
                <a:gd name="T22" fmla="*/ 9 w 91"/>
                <a:gd name="T23" fmla="*/ 129 h 151"/>
                <a:gd name="T24" fmla="*/ 28 w 91"/>
                <a:gd name="T25" fmla="*/ 146 h 151"/>
                <a:gd name="T26" fmla="*/ 47 w 91"/>
                <a:gd name="T27" fmla="*/ 151 h 151"/>
                <a:gd name="T28" fmla="*/ 55 w 91"/>
                <a:gd name="T29" fmla="*/ 149 h 151"/>
                <a:gd name="T30" fmla="*/ 75 w 91"/>
                <a:gd name="T31" fmla="*/ 138 h 151"/>
                <a:gd name="T32" fmla="*/ 83 w 91"/>
                <a:gd name="T33" fmla="*/ 124 h 151"/>
                <a:gd name="T34" fmla="*/ 91 w 91"/>
                <a:gd name="T35" fmla="*/ 102 h 151"/>
                <a:gd name="T36" fmla="*/ 91 w 91"/>
                <a:gd name="T37" fmla="*/ 74 h 151"/>
                <a:gd name="T38" fmla="*/ 47 w 91"/>
                <a:gd name="T39" fmla="*/ 146 h 151"/>
                <a:gd name="T40" fmla="*/ 31 w 91"/>
                <a:gd name="T41" fmla="*/ 140 h 151"/>
                <a:gd name="T42" fmla="*/ 20 w 91"/>
                <a:gd name="T43" fmla="*/ 118 h 151"/>
                <a:gd name="T44" fmla="*/ 20 w 91"/>
                <a:gd name="T45" fmla="*/ 96 h 151"/>
                <a:gd name="T46" fmla="*/ 17 w 91"/>
                <a:gd name="T47" fmla="*/ 71 h 151"/>
                <a:gd name="T48" fmla="*/ 20 w 91"/>
                <a:gd name="T49" fmla="*/ 33 h 151"/>
                <a:gd name="T50" fmla="*/ 25 w 91"/>
                <a:gd name="T51" fmla="*/ 16 h 151"/>
                <a:gd name="T52" fmla="*/ 39 w 91"/>
                <a:gd name="T53" fmla="*/ 5 h 151"/>
                <a:gd name="T54" fmla="*/ 47 w 91"/>
                <a:gd name="T55" fmla="*/ 5 h 151"/>
                <a:gd name="T56" fmla="*/ 61 w 91"/>
                <a:gd name="T57" fmla="*/ 8 h 151"/>
                <a:gd name="T58" fmla="*/ 72 w 91"/>
                <a:gd name="T59" fmla="*/ 30 h 151"/>
                <a:gd name="T60" fmla="*/ 75 w 91"/>
                <a:gd name="T61" fmla="*/ 49 h 151"/>
                <a:gd name="T62" fmla="*/ 75 w 91"/>
                <a:gd name="T63" fmla="*/ 71 h 151"/>
                <a:gd name="T64" fmla="*/ 72 w 91"/>
                <a:gd name="T65" fmla="*/ 118 h 151"/>
                <a:gd name="T66" fmla="*/ 67 w 91"/>
                <a:gd name="T67" fmla="*/ 132 h 151"/>
                <a:gd name="T68" fmla="*/ 53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9" y="36"/>
                  </a:lnTo>
                  <a:lnTo>
                    <a:pt x="83" y="24"/>
                  </a:lnTo>
                  <a:lnTo>
                    <a:pt x="83" y="24"/>
                  </a:lnTo>
                  <a:lnTo>
                    <a:pt x="75" y="11"/>
                  </a:lnTo>
                  <a:lnTo>
                    <a:pt x="64" y="2"/>
                  </a:lnTo>
                  <a:lnTo>
                    <a:pt x="55" y="0"/>
                  </a:lnTo>
                  <a:lnTo>
                    <a:pt x="47" y="0"/>
                  </a:lnTo>
                  <a:lnTo>
                    <a:pt x="47" y="0"/>
                  </a:lnTo>
                  <a:lnTo>
                    <a:pt x="36" y="0"/>
                  </a:lnTo>
                  <a:lnTo>
                    <a:pt x="25" y="5"/>
                  </a:lnTo>
                  <a:lnTo>
                    <a:pt x="17" y="13"/>
                  </a:lnTo>
                  <a:lnTo>
                    <a:pt x="9" y="24"/>
                  </a:lnTo>
                  <a:lnTo>
                    <a:pt x="9" y="24"/>
                  </a:lnTo>
                  <a:lnTo>
                    <a:pt x="3" y="38"/>
                  </a:lnTo>
                  <a:lnTo>
                    <a:pt x="0" y="49"/>
                  </a:lnTo>
                  <a:lnTo>
                    <a:pt x="0" y="74"/>
                  </a:lnTo>
                  <a:lnTo>
                    <a:pt x="0" y="74"/>
                  </a:lnTo>
                  <a:lnTo>
                    <a:pt x="0" y="102"/>
                  </a:lnTo>
                  <a:lnTo>
                    <a:pt x="3" y="116"/>
                  </a:lnTo>
                  <a:lnTo>
                    <a:pt x="9" y="129"/>
                  </a:lnTo>
                  <a:lnTo>
                    <a:pt x="9" y="129"/>
                  </a:lnTo>
                  <a:lnTo>
                    <a:pt x="17" y="140"/>
                  </a:lnTo>
                  <a:lnTo>
                    <a:pt x="28" y="146"/>
                  </a:lnTo>
                  <a:lnTo>
                    <a:pt x="36" y="149"/>
                  </a:lnTo>
                  <a:lnTo>
                    <a:pt x="47" y="151"/>
                  </a:lnTo>
                  <a:lnTo>
                    <a:pt x="47" y="151"/>
                  </a:lnTo>
                  <a:lnTo>
                    <a:pt x="55" y="149"/>
                  </a:lnTo>
                  <a:lnTo>
                    <a:pt x="67" y="146"/>
                  </a:lnTo>
                  <a:lnTo>
                    <a:pt x="75" y="138"/>
                  </a:lnTo>
                  <a:lnTo>
                    <a:pt x="83" y="124"/>
                  </a:lnTo>
                  <a:lnTo>
                    <a:pt x="83" y="124"/>
                  </a:lnTo>
                  <a:lnTo>
                    <a:pt x="89" y="113"/>
                  </a:lnTo>
                  <a:lnTo>
                    <a:pt x="91" y="102"/>
                  </a:lnTo>
                  <a:lnTo>
                    <a:pt x="91" y="74"/>
                  </a:lnTo>
                  <a:lnTo>
                    <a:pt x="91" y="74"/>
                  </a:lnTo>
                  <a:close/>
                  <a:moveTo>
                    <a:pt x="47" y="146"/>
                  </a:moveTo>
                  <a:lnTo>
                    <a:pt x="47" y="146"/>
                  </a:lnTo>
                  <a:lnTo>
                    <a:pt x="39" y="143"/>
                  </a:lnTo>
                  <a:lnTo>
                    <a:pt x="31" y="140"/>
                  </a:lnTo>
                  <a:lnTo>
                    <a:pt x="25" y="132"/>
                  </a:lnTo>
                  <a:lnTo>
                    <a:pt x="20" y="118"/>
                  </a:lnTo>
                  <a:lnTo>
                    <a:pt x="20" y="118"/>
                  </a:lnTo>
                  <a:lnTo>
                    <a:pt x="20" y="96"/>
                  </a:lnTo>
                  <a:lnTo>
                    <a:pt x="17" y="71"/>
                  </a:lnTo>
                  <a:lnTo>
                    <a:pt x="17" y="71"/>
                  </a:lnTo>
                  <a:lnTo>
                    <a:pt x="20" y="52"/>
                  </a:lnTo>
                  <a:lnTo>
                    <a:pt x="20" y="33"/>
                  </a:lnTo>
                  <a:lnTo>
                    <a:pt x="20" y="33"/>
                  </a:lnTo>
                  <a:lnTo>
                    <a:pt x="25" y="16"/>
                  </a:lnTo>
                  <a:lnTo>
                    <a:pt x="33" y="8"/>
                  </a:lnTo>
                  <a:lnTo>
                    <a:pt x="39" y="5"/>
                  </a:lnTo>
                  <a:lnTo>
                    <a:pt x="47" y="5"/>
                  </a:lnTo>
                  <a:lnTo>
                    <a:pt x="47" y="5"/>
                  </a:lnTo>
                  <a:lnTo>
                    <a:pt x="53" y="5"/>
                  </a:lnTo>
                  <a:lnTo>
                    <a:pt x="61" y="8"/>
                  </a:lnTo>
                  <a:lnTo>
                    <a:pt x="67" y="16"/>
                  </a:lnTo>
                  <a:lnTo>
                    <a:pt x="72" y="30"/>
                  </a:lnTo>
                  <a:lnTo>
                    <a:pt x="72" y="30"/>
                  </a:lnTo>
                  <a:lnTo>
                    <a:pt x="75" y="49"/>
                  </a:lnTo>
                  <a:lnTo>
                    <a:pt x="75" y="71"/>
                  </a:lnTo>
                  <a:lnTo>
                    <a:pt x="75" y="71"/>
                  </a:lnTo>
                  <a:lnTo>
                    <a:pt x="75" y="96"/>
                  </a:lnTo>
                  <a:lnTo>
                    <a:pt x="72" y="118"/>
                  </a:lnTo>
                  <a:lnTo>
                    <a:pt x="72" y="118"/>
                  </a:lnTo>
                  <a:lnTo>
                    <a:pt x="67" y="132"/>
                  </a:lnTo>
                  <a:lnTo>
                    <a:pt x="61" y="140"/>
                  </a:lnTo>
                  <a:lnTo>
                    <a:pt x="53"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5" name="Freeform 110"/>
            <p:cNvSpPr>
              <a:spLocks/>
            </p:cNvSpPr>
            <p:nvPr/>
          </p:nvSpPr>
          <p:spPr bwMode="auto">
            <a:xfrm>
              <a:off x="2402" y="2965"/>
              <a:ext cx="91" cy="151"/>
            </a:xfrm>
            <a:custGeom>
              <a:avLst/>
              <a:gdLst>
                <a:gd name="T0" fmla="*/ 91 w 91"/>
                <a:gd name="T1" fmla="*/ 74 h 151"/>
                <a:gd name="T2" fmla="*/ 91 w 91"/>
                <a:gd name="T3" fmla="*/ 74 h 151"/>
                <a:gd name="T4" fmla="*/ 91 w 91"/>
                <a:gd name="T5" fmla="*/ 49 h 151"/>
                <a:gd name="T6" fmla="*/ 89 w 91"/>
                <a:gd name="T7" fmla="*/ 36 h 151"/>
                <a:gd name="T8" fmla="*/ 83 w 91"/>
                <a:gd name="T9" fmla="*/ 24 h 151"/>
                <a:gd name="T10" fmla="*/ 83 w 91"/>
                <a:gd name="T11" fmla="*/ 24 h 151"/>
                <a:gd name="T12" fmla="*/ 75 w 91"/>
                <a:gd name="T13" fmla="*/ 11 h 151"/>
                <a:gd name="T14" fmla="*/ 64 w 91"/>
                <a:gd name="T15" fmla="*/ 2 h 151"/>
                <a:gd name="T16" fmla="*/ 55 w 91"/>
                <a:gd name="T17" fmla="*/ 0 h 151"/>
                <a:gd name="T18" fmla="*/ 47 w 91"/>
                <a:gd name="T19" fmla="*/ 0 h 151"/>
                <a:gd name="T20" fmla="*/ 47 w 91"/>
                <a:gd name="T21" fmla="*/ 0 h 151"/>
                <a:gd name="T22" fmla="*/ 36 w 91"/>
                <a:gd name="T23" fmla="*/ 0 h 151"/>
                <a:gd name="T24" fmla="*/ 25 w 91"/>
                <a:gd name="T25" fmla="*/ 5 h 151"/>
                <a:gd name="T26" fmla="*/ 17 w 91"/>
                <a:gd name="T27" fmla="*/ 13 h 151"/>
                <a:gd name="T28" fmla="*/ 9 w 91"/>
                <a:gd name="T29" fmla="*/ 24 h 151"/>
                <a:gd name="T30" fmla="*/ 9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9 w 91"/>
                <a:gd name="T45" fmla="*/ 129 h 151"/>
                <a:gd name="T46" fmla="*/ 9 w 91"/>
                <a:gd name="T47" fmla="*/ 129 h 151"/>
                <a:gd name="T48" fmla="*/ 17 w 91"/>
                <a:gd name="T49" fmla="*/ 140 h 151"/>
                <a:gd name="T50" fmla="*/ 28 w 91"/>
                <a:gd name="T51" fmla="*/ 146 h 151"/>
                <a:gd name="T52" fmla="*/ 36 w 91"/>
                <a:gd name="T53" fmla="*/ 149 h 151"/>
                <a:gd name="T54" fmla="*/ 47 w 91"/>
                <a:gd name="T55" fmla="*/ 151 h 151"/>
                <a:gd name="T56" fmla="*/ 47 w 91"/>
                <a:gd name="T57" fmla="*/ 151 h 151"/>
                <a:gd name="T58" fmla="*/ 55 w 91"/>
                <a:gd name="T59" fmla="*/ 149 h 151"/>
                <a:gd name="T60" fmla="*/ 67 w 91"/>
                <a:gd name="T61" fmla="*/ 146 h 151"/>
                <a:gd name="T62" fmla="*/ 75 w 91"/>
                <a:gd name="T63" fmla="*/ 138 h 151"/>
                <a:gd name="T64" fmla="*/ 83 w 91"/>
                <a:gd name="T65" fmla="*/ 124 h 151"/>
                <a:gd name="T66" fmla="*/ 83 w 91"/>
                <a:gd name="T67" fmla="*/ 124 h 151"/>
                <a:gd name="T68" fmla="*/ 89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9" y="36"/>
                  </a:lnTo>
                  <a:lnTo>
                    <a:pt x="83" y="24"/>
                  </a:lnTo>
                  <a:lnTo>
                    <a:pt x="83" y="24"/>
                  </a:lnTo>
                  <a:lnTo>
                    <a:pt x="75" y="11"/>
                  </a:lnTo>
                  <a:lnTo>
                    <a:pt x="64" y="2"/>
                  </a:lnTo>
                  <a:lnTo>
                    <a:pt x="55" y="0"/>
                  </a:lnTo>
                  <a:lnTo>
                    <a:pt x="47" y="0"/>
                  </a:lnTo>
                  <a:lnTo>
                    <a:pt x="47" y="0"/>
                  </a:lnTo>
                  <a:lnTo>
                    <a:pt x="36" y="0"/>
                  </a:lnTo>
                  <a:lnTo>
                    <a:pt x="25" y="5"/>
                  </a:lnTo>
                  <a:lnTo>
                    <a:pt x="17" y="13"/>
                  </a:lnTo>
                  <a:lnTo>
                    <a:pt x="9" y="24"/>
                  </a:lnTo>
                  <a:lnTo>
                    <a:pt x="9" y="24"/>
                  </a:lnTo>
                  <a:lnTo>
                    <a:pt x="3" y="38"/>
                  </a:lnTo>
                  <a:lnTo>
                    <a:pt x="0" y="49"/>
                  </a:lnTo>
                  <a:lnTo>
                    <a:pt x="0" y="74"/>
                  </a:lnTo>
                  <a:lnTo>
                    <a:pt x="0" y="74"/>
                  </a:lnTo>
                  <a:lnTo>
                    <a:pt x="0" y="102"/>
                  </a:lnTo>
                  <a:lnTo>
                    <a:pt x="3" y="116"/>
                  </a:lnTo>
                  <a:lnTo>
                    <a:pt x="9" y="129"/>
                  </a:lnTo>
                  <a:lnTo>
                    <a:pt x="9" y="129"/>
                  </a:lnTo>
                  <a:lnTo>
                    <a:pt x="17" y="140"/>
                  </a:lnTo>
                  <a:lnTo>
                    <a:pt x="28" y="146"/>
                  </a:lnTo>
                  <a:lnTo>
                    <a:pt x="36" y="149"/>
                  </a:lnTo>
                  <a:lnTo>
                    <a:pt x="47" y="151"/>
                  </a:lnTo>
                  <a:lnTo>
                    <a:pt x="47" y="151"/>
                  </a:lnTo>
                  <a:lnTo>
                    <a:pt x="55" y="149"/>
                  </a:lnTo>
                  <a:lnTo>
                    <a:pt x="67" y="146"/>
                  </a:lnTo>
                  <a:lnTo>
                    <a:pt x="75" y="138"/>
                  </a:lnTo>
                  <a:lnTo>
                    <a:pt x="83" y="124"/>
                  </a:lnTo>
                  <a:lnTo>
                    <a:pt x="83" y="124"/>
                  </a:lnTo>
                  <a:lnTo>
                    <a:pt x="89"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6" name="Freeform 111"/>
            <p:cNvSpPr>
              <a:spLocks/>
            </p:cNvSpPr>
            <p:nvPr/>
          </p:nvSpPr>
          <p:spPr bwMode="auto">
            <a:xfrm>
              <a:off x="2419" y="2970"/>
              <a:ext cx="58" cy="141"/>
            </a:xfrm>
            <a:custGeom>
              <a:avLst/>
              <a:gdLst>
                <a:gd name="T0" fmla="*/ 30 w 58"/>
                <a:gd name="T1" fmla="*/ 141 h 141"/>
                <a:gd name="T2" fmla="*/ 30 w 58"/>
                <a:gd name="T3" fmla="*/ 141 h 141"/>
                <a:gd name="T4" fmla="*/ 22 w 58"/>
                <a:gd name="T5" fmla="*/ 138 h 141"/>
                <a:gd name="T6" fmla="*/ 14 w 58"/>
                <a:gd name="T7" fmla="*/ 135 h 141"/>
                <a:gd name="T8" fmla="*/ 8 w 58"/>
                <a:gd name="T9" fmla="*/ 127 h 141"/>
                <a:gd name="T10" fmla="*/ 3 w 58"/>
                <a:gd name="T11" fmla="*/ 113 h 141"/>
                <a:gd name="T12" fmla="*/ 3 w 58"/>
                <a:gd name="T13" fmla="*/ 113 h 141"/>
                <a:gd name="T14" fmla="*/ 3 w 58"/>
                <a:gd name="T15" fmla="*/ 91 h 141"/>
                <a:gd name="T16" fmla="*/ 0 w 58"/>
                <a:gd name="T17" fmla="*/ 66 h 141"/>
                <a:gd name="T18" fmla="*/ 0 w 58"/>
                <a:gd name="T19" fmla="*/ 66 h 141"/>
                <a:gd name="T20" fmla="*/ 3 w 58"/>
                <a:gd name="T21" fmla="*/ 47 h 141"/>
                <a:gd name="T22" fmla="*/ 3 w 58"/>
                <a:gd name="T23" fmla="*/ 28 h 141"/>
                <a:gd name="T24" fmla="*/ 3 w 58"/>
                <a:gd name="T25" fmla="*/ 28 h 141"/>
                <a:gd name="T26" fmla="*/ 8 w 58"/>
                <a:gd name="T27" fmla="*/ 11 h 141"/>
                <a:gd name="T28" fmla="*/ 16 w 58"/>
                <a:gd name="T29" fmla="*/ 3 h 141"/>
                <a:gd name="T30" fmla="*/ 22 w 58"/>
                <a:gd name="T31" fmla="*/ 0 h 141"/>
                <a:gd name="T32" fmla="*/ 30 w 58"/>
                <a:gd name="T33" fmla="*/ 0 h 141"/>
                <a:gd name="T34" fmla="*/ 30 w 58"/>
                <a:gd name="T35" fmla="*/ 0 h 141"/>
                <a:gd name="T36" fmla="*/ 36 w 58"/>
                <a:gd name="T37" fmla="*/ 0 h 141"/>
                <a:gd name="T38" fmla="*/ 44 w 58"/>
                <a:gd name="T39" fmla="*/ 3 h 141"/>
                <a:gd name="T40" fmla="*/ 50 w 58"/>
                <a:gd name="T41" fmla="*/ 11 h 141"/>
                <a:gd name="T42" fmla="*/ 55 w 58"/>
                <a:gd name="T43" fmla="*/ 25 h 141"/>
                <a:gd name="T44" fmla="*/ 55 w 58"/>
                <a:gd name="T45" fmla="*/ 25 h 141"/>
                <a:gd name="T46" fmla="*/ 58 w 58"/>
                <a:gd name="T47" fmla="*/ 44 h 141"/>
                <a:gd name="T48" fmla="*/ 58 w 58"/>
                <a:gd name="T49" fmla="*/ 66 h 141"/>
                <a:gd name="T50" fmla="*/ 58 w 58"/>
                <a:gd name="T51" fmla="*/ 66 h 141"/>
                <a:gd name="T52" fmla="*/ 58 w 58"/>
                <a:gd name="T53" fmla="*/ 91 h 141"/>
                <a:gd name="T54" fmla="*/ 55 w 58"/>
                <a:gd name="T55" fmla="*/ 113 h 141"/>
                <a:gd name="T56" fmla="*/ 55 w 58"/>
                <a:gd name="T57" fmla="*/ 113 h 141"/>
                <a:gd name="T58" fmla="*/ 50 w 58"/>
                <a:gd name="T59" fmla="*/ 127 h 141"/>
                <a:gd name="T60" fmla="*/ 44 w 58"/>
                <a:gd name="T61" fmla="*/ 135 h 141"/>
                <a:gd name="T62" fmla="*/ 36 w 58"/>
                <a:gd name="T63" fmla="*/ 138 h 141"/>
                <a:gd name="T64" fmla="*/ 30 w 58"/>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 h="141">
                  <a:moveTo>
                    <a:pt x="30" y="141"/>
                  </a:moveTo>
                  <a:lnTo>
                    <a:pt x="30" y="141"/>
                  </a:lnTo>
                  <a:lnTo>
                    <a:pt x="22" y="138"/>
                  </a:lnTo>
                  <a:lnTo>
                    <a:pt x="14" y="135"/>
                  </a:lnTo>
                  <a:lnTo>
                    <a:pt x="8" y="127"/>
                  </a:lnTo>
                  <a:lnTo>
                    <a:pt x="3" y="113"/>
                  </a:lnTo>
                  <a:lnTo>
                    <a:pt x="3" y="113"/>
                  </a:lnTo>
                  <a:lnTo>
                    <a:pt x="3" y="91"/>
                  </a:lnTo>
                  <a:lnTo>
                    <a:pt x="0" y="66"/>
                  </a:lnTo>
                  <a:lnTo>
                    <a:pt x="0" y="66"/>
                  </a:lnTo>
                  <a:lnTo>
                    <a:pt x="3" y="47"/>
                  </a:lnTo>
                  <a:lnTo>
                    <a:pt x="3" y="28"/>
                  </a:lnTo>
                  <a:lnTo>
                    <a:pt x="3" y="28"/>
                  </a:lnTo>
                  <a:lnTo>
                    <a:pt x="8" y="11"/>
                  </a:lnTo>
                  <a:lnTo>
                    <a:pt x="16" y="3"/>
                  </a:lnTo>
                  <a:lnTo>
                    <a:pt x="22" y="0"/>
                  </a:lnTo>
                  <a:lnTo>
                    <a:pt x="30" y="0"/>
                  </a:lnTo>
                  <a:lnTo>
                    <a:pt x="30" y="0"/>
                  </a:lnTo>
                  <a:lnTo>
                    <a:pt x="36" y="0"/>
                  </a:lnTo>
                  <a:lnTo>
                    <a:pt x="44" y="3"/>
                  </a:lnTo>
                  <a:lnTo>
                    <a:pt x="50" y="11"/>
                  </a:lnTo>
                  <a:lnTo>
                    <a:pt x="55" y="25"/>
                  </a:lnTo>
                  <a:lnTo>
                    <a:pt x="55" y="25"/>
                  </a:lnTo>
                  <a:lnTo>
                    <a:pt x="58" y="44"/>
                  </a:lnTo>
                  <a:lnTo>
                    <a:pt x="58" y="66"/>
                  </a:lnTo>
                  <a:lnTo>
                    <a:pt x="58" y="66"/>
                  </a:lnTo>
                  <a:lnTo>
                    <a:pt x="58" y="91"/>
                  </a:lnTo>
                  <a:lnTo>
                    <a:pt x="55" y="113"/>
                  </a:lnTo>
                  <a:lnTo>
                    <a:pt x="55" y="113"/>
                  </a:lnTo>
                  <a:lnTo>
                    <a:pt x="50" y="127"/>
                  </a:lnTo>
                  <a:lnTo>
                    <a:pt x="44" y="135"/>
                  </a:lnTo>
                  <a:lnTo>
                    <a:pt x="36" y="138"/>
                  </a:lnTo>
                  <a:lnTo>
                    <a:pt x="30"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7" name="Freeform 112"/>
            <p:cNvSpPr>
              <a:spLocks noEditPoints="1"/>
            </p:cNvSpPr>
            <p:nvPr/>
          </p:nvSpPr>
          <p:spPr bwMode="auto">
            <a:xfrm>
              <a:off x="2513" y="2965"/>
              <a:ext cx="91" cy="151"/>
            </a:xfrm>
            <a:custGeom>
              <a:avLst/>
              <a:gdLst>
                <a:gd name="T0" fmla="*/ 91 w 91"/>
                <a:gd name="T1" fmla="*/ 74 h 151"/>
                <a:gd name="T2" fmla="*/ 88 w 91"/>
                <a:gd name="T3" fmla="*/ 36 h 151"/>
                <a:gd name="T4" fmla="*/ 83 w 91"/>
                <a:gd name="T5" fmla="*/ 24 h 151"/>
                <a:gd name="T6" fmla="*/ 63 w 91"/>
                <a:gd name="T7" fmla="*/ 2 h 151"/>
                <a:gd name="T8" fmla="*/ 47 w 91"/>
                <a:gd name="T9" fmla="*/ 0 h 151"/>
                <a:gd name="T10" fmla="*/ 36 w 91"/>
                <a:gd name="T11" fmla="*/ 0 h 151"/>
                <a:gd name="T12" fmla="*/ 16 w 91"/>
                <a:gd name="T13" fmla="*/ 13 h 151"/>
                <a:gd name="T14" fmla="*/ 8 w 91"/>
                <a:gd name="T15" fmla="*/ 24 h 151"/>
                <a:gd name="T16" fmla="*/ 2 w 91"/>
                <a:gd name="T17" fmla="*/ 49 h 151"/>
                <a:gd name="T18" fmla="*/ 0 w 91"/>
                <a:gd name="T19" fmla="*/ 74 h 151"/>
                <a:gd name="T20" fmla="*/ 5 w 91"/>
                <a:gd name="T21" fmla="*/ 116 h 151"/>
                <a:gd name="T22" fmla="*/ 11 w 91"/>
                <a:gd name="T23" fmla="*/ 129 h 151"/>
                <a:gd name="T24" fmla="*/ 27 w 91"/>
                <a:gd name="T25" fmla="*/ 146 h 151"/>
                <a:gd name="T26" fmla="*/ 47 w 91"/>
                <a:gd name="T27" fmla="*/ 151 h 151"/>
                <a:gd name="T28" fmla="*/ 55 w 91"/>
                <a:gd name="T29" fmla="*/ 149 h 151"/>
                <a:gd name="T30" fmla="*/ 74 w 91"/>
                <a:gd name="T31" fmla="*/ 138 h 151"/>
                <a:gd name="T32" fmla="*/ 85 w 91"/>
                <a:gd name="T33" fmla="*/ 124 h 151"/>
                <a:gd name="T34" fmla="*/ 91 w 91"/>
                <a:gd name="T35" fmla="*/ 102 h 151"/>
                <a:gd name="T36" fmla="*/ 91 w 91"/>
                <a:gd name="T37" fmla="*/ 74 h 151"/>
                <a:gd name="T38" fmla="*/ 47 w 91"/>
                <a:gd name="T39" fmla="*/ 146 h 151"/>
                <a:gd name="T40" fmla="*/ 30 w 91"/>
                <a:gd name="T41" fmla="*/ 140 h 151"/>
                <a:gd name="T42" fmla="*/ 19 w 91"/>
                <a:gd name="T43" fmla="*/ 118 h 151"/>
                <a:gd name="T44" fmla="*/ 19 w 91"/>
                <a:gd name="T45" fmla="*/ 96 h 151"/>
                <a:gd name="T46" fmla="*/ 19 w 91"/>
                <a:gd name="T47" fmla="*/ 71 h 151"/>
                <a:gd name="T48" fmla="*/ 19 w 91"/>
                <a:gd name="T49" fmla="*/ 33 h 151"/>
                <a:gd name="T50" fmla="*/ 25 w 91"/>
                <a:gd name="T51" fmla="*/ 16 h 151"/>
                <a:gd name="T52" fmla="*/ 41 w 91"/>
                <a:gd name="T53" fmla="*/ 5 h 151"/>
                <a:gd name="T54" fmla="*/ 47 w 91"/>
                <a:gd name="T55" fmla="*/ 5 h 151"/>
                <a:gd name="T56" fmla="*/ 60 w 91"/>
                <a:gd name="T57" fmla="*/ 8 h 151"/>
                <a:gd name="T58" fmla="*/ 71 w 91"/>
                <a:gd name="T59" fmla="*/ 30 h 151"/>
                <a:gd name="T60" fmla="*/ 74 w 91"/>
                <a:gd name="T61" fmla="*/ 49 h 151"/>
                <a:gd name="T62" fmla="*/ 74 w 91"/>
                <a:gd name="T63" fmla="*/ 71 h 151"/>
                <a:gd name="T64" fmla="*/ 71 w 91"/>
                <a:gd name="T65" fmla="*/ 118 h 151"/>
                <a:gd name="T66" fmla="*/ 69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8" y="36"/>
                  </a:lnTo>
                  <a:lnTo>
                    <a:pt x="83" y="24"/>
                  </a:lnTo>
                  <a:lnTo>
                    <a:pt x="83" y="24"/>
                  </a:lnTo>
                  <a:lnTo>
                    <a:pt x="74" y="11"/>
                  </a:lnTo>
                  <a:lnTo>
                    <a:pt x="63" y="2"/>
                  </a:lnTo>
                  <a:lnTo>
                    <a:pt x="55" y="0"/>
                  </a:lnTo>
                  <a:lnTo>
                    <a:pt x="47" y="0"/>
                  </a:lnTo>
                  <a:lnTo>
                    <a:pt x="47" y="0"/>
                  </a:lnTo>
                  <a:lnTo>
                    <a:pt x="36" y="0"/>
                  </a:lnTo>
                  <a:lnTo>
                    <a:pt x="25" y="5"/>
                  </a:lnTo>
                  <a:lnTo>
                    <a:pt x="16" y="13"/>
                  </a:lnTo>
                  <a:lnTo>
                    <a:pt x="8" y="24"/>
                  </a:lnTo>
                  <a:lnTo>
                    <a:pt x="8" y="24"/>
                  </a:lnTo>
                  <a:lnTo>
                    <a:pt x="2" y="38"/>
                  </a:lnTo>
                  <a:lnTo>
                    <a:pt x="2" y="49"/>
                  </a:lnTo>
                  <a:lnTo>
                    <a:pt x="0" y="74"/>
                  </a:lnTo>
                  <a:lnTo>
                    <a:pt x="0" y="74"/>
                  </a:lnTo>
                  <a:lnTo>
                    <a:pt x="2" y="102"/>
                  </a:lnTo>
                  <a:lnTo>
                    <a:pt x="5" y="116"/>
                  </a:lnTo>
                  <a:lnTo>
                    <a:pt x="11" y="129"/>
                  </a:lnTo>
                  <a:lnTo>
                    <a:pt x="11" y="129"/>
                  </a:lnTo>
                  <a:lnTo>
                    <a:pt x="19" y="140"/>
                  </a:lnTo>
                  <a:lnTo>
                    <a:pt x="27" y="146"/>
                  </a:lnTo>
                  <a:lnTo>
                    <a:pt x="36" y="149"/>
                  </a:lnTo>
                  <a:lnTo>
                    <a:pt x="47" y="151"/>
                  </a:lnTo>
                  <a:lnTo>
                    <a:pt x="47" y="151"/>
                  </a:lnTo>
                  <a:lnTo>
                    <a:pt x="55" y="149"/>
                  </a:lnTo>
                  <a:lnTo>
                    <a:pt x="66" y="146"/>
                  </a:lnTo>
                  <a:lnTo>
                    <a:pt x="74" y="138"/>
                  </a:lnTo>
                  <a:lnTo>
                    <a:pt x="85" y="124"/>
                  </a:lnTo>
                  <a:lnTo>
                    <a:pt x="85" y="124"/>
                  </a:lnTo>
                  <a:lnTo>
                    <a:pt x="88" y="113"/>
                  </a:lnTo>
                  <a:lnTo>
                    <a:pt x="91" y="102"/>
                  </a:lnTo>
                  <a:lnTo>
                    <a:pt x="91" y="74"/>
                  </a:lnTo>
                  <a:lnTo>
                    <a:pt x="91" y="74"/>
                  </a:lnTo>
                  <a:close/>
                  <a:moveTo>
                    <a:pt x="47" y="146"/>
                  </a:moveTo>
                  <a:lnTo>
                    <a:pt x="47" y="146"/>
                  </a:lnTo>
                  <a:lnTo>
                    <a:pt x="38" y="143"/>
                  </a:lnTo>
                  <a:lnTo>
                    <a:pt x="30" y="140"/>
                  </a:lnTo>
                  <a:lnTo>
                    <a:pt x="25" y="132"/>
                  </a:lnTo>
                  <a:lnTo>
                    <a:pt x="19" y="118"/>
                  </a:lnTo>
                  <a:lnTo>
                    <a:pt x="19" y="118"/>
                  </a:lnTo>
                  <a:lnTo>
                    <a:pt x="19" y="96"/>
                  </a:lnTo>
                  <a:lnTo>
                    <a:pt x="19" y="71"/>
                  </a:lnTo>
                  <a:lnTo>
                    <a:pt x="19" y="71"/>
                  </a:lnTo>
                  <a:lnTo>
                    <a:pt x="19" y="52"/>
                  </a:lnTo>
                  <a:lnTo>
                    <a:pt x="19" y="33"/>
                  </a:lnTo>
                  <a:lnTo>
                    <a:pt x="19" y="33"/>
                  </a:lnTo>
                  <a:lnTo>
                    <a:pt x="25" y="16"/>
                  </a:lnTo>
                  <a:lnTo>
                    <a:pt x="33" y="8"/>
                  </a:lnTo>
                  <a:lnTo>
                    <a:pt x="41" y="5"/>
                  </a:lnTo>
                  <a:lnTo>
                    <a:pt x="47" y="5"/>
                  </a:lnTo>
                  <a:lnTo>
                    <a:pt x="47" y="5"/>
                  </a:lnTo>
                  <a:lnTo>
                    <a:pt x="52" y="5"/>
                  </a:lnTo>
                  <a:lnTo>
                    <a:pt x="60" y="8"/>
                  </a:lnTo>
                  <a:lnTo>
                    <a:pt x="66" y="16"/>
                  </a:lnTo>
                  <a:lnTo>
                    <a:pt x="71" y="30"/>
                  </a:lnTo>
                  <a:lnTo>
                    <a:pt x="71" y="30"/>
                  </a:lnTo>
                  <a:lnTo>
                    <a:pt x="74" y="49"/>
                  </a:lnTo>
                  <a:lnTo>
                    <a:pt x="74" y="71"/>
                  </a:lnTo>
                  <a:lnTo>
                    <a:pt x="74" y="71"/>
                  </a:lnTo>
                  <a:lnTo>
                    <a:pt x="74" y="96"/>
                  </a:lnTo>
                  <a:lnTo>
                    <a:pt x="71" y="118"/>
                  </a:lnTo>
                  <a:lnTo>
                    <a:pt x="71" y="118"/>
                  </a:lnTo>
                  <a:lnTo>
                    <a:pt x="69" y="132"/>
                  </a:lnTo>
                  <a:lnTo>
                    <a:pt x="60" y="140"/>
                  </a:lnTo>
                  <a:lnTo>
                    <a:pt x="52"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8" name="Freeform 113"/>
            <p:cNvSpPr>
              <a:spLocks/>
            </p:cNvSpPr>
            <p:nvPr/>
          </p:nvSpPr>
          <p:spPr bwMode="auto">
            <a:xfrm>
              <a:off x="2513" y="2965"/>
              <a:ext cx="91" cy="151"/>
            </a:xfrm>
            <a:custGeom>
              <a:avLst/>
              <a:gdLst>
                <a:gd name="T0" fmla="*/ 91 w 91"/>
                <a:gd name="T1" fmla="*/ 74 h 151"/>
                <a:gd name="T2" fmla="*/ 91 w 91"/>
                <a:gd name="T3" fmla="*/ 74 h 151"/>
                <a:gd name="T4" fmla="*/ 91 w 91"/>
                <a:gd name="T5" fmla="*/ 49 h 151"/>
                <a:gd name="T6" fmla="*/ 88 w 91"/>
                <a:gd name="T7" fmla="*/ 36 h 151"/>
                <a:gd name="T8" fmla="*/ 83 w 91"/>
                <a:gd name="T9" fmla="*/ 24 h 151"/>
                <a:gd name="T10" fmla="*/ 83 w 91"/>
                <a:gd name="T11" fmla="*/ 24 h 151"/>
                <a:gd name="T12" fmla="*/ 74 w 91"/>
                <a:gd name="T13" fmla="*/ 11 h 151"/>
                <a:gd name="T14" fmla="*/ 63 w 91"/>
                <a:gd name="T15" fmla="*/ 2 h 151"/>
                <a:gd name="T16" fmla="*/ 55 w 91"/>
                <a:gd name="T17" fmla="*/ 0 h 151"/>
                <a:gd name="T18" fmla="*/ 47 w 91"/>
                <a:gd name="T19" fmla="*/ 0 h 151"/>
                <a:gd name="T20" fmla="*/ 47 w 91"/>
                <a:gd name="T21" fmla="*/ 0 h 151"/>
                <a:gd name="T22" fmla="*/ 36 w 91"/>
                <a:gd name="T23" fmla="*/ 0 h 151"/>
                <a:gd name="T24" fmla="*/ 25 w 91"/>
                <a:gd name="T25" fmla="*/ 5 h 151"/>
                <a:gd name="T26" fmla="*/ 16 w 91"/>
                <a:gd name="T27" fmla="*/ 13 h 151"/>
                <a:gd name="T28" fmla="*/ 8 w 91"/>
                <a:gd name="T29" fmla="*/ 24 h 151"/>
                <a:gd name="T30" fmla="*/ 8 w 91"/>
                <a:gd name="T31" fmla="*/ 24 h 151"/>
                <a:gd name="T32" fmla="*/ 2 w 91"/>
                <a:gd name="T33" fmla="*/ 38 h 151"/>
                <a:gd name="T34" fmla="*/ 2 w 91"/>
                <a:gd name="T35" fmla="*/ 49 h 151"/>
                <a:gd name="T36" fmla="*/ 0 w 91"/>
                <a:gd name="T37" fmla="*/ 74 h 151"/>
                <a:gd name="T38" fmla="*/ 0 w 91"/>
                <a:gd name="T39" fmla="*/ 74 h 151"/>
                <a:gd name="T40" fmla="*/ 2 w 91"/>
                <a:gd name="T41" fmla="*/ 102 h 151"/>
                <a:gd name="T42" fmla="*/ 5 w 91"/>
                <a:gd name="T43" fmla="*/ 116 h 151"/>
                <a:gd name="T44" fmla="*/ 11 w 91"/>
                <a:gd name="T45" fmla="*/ 129 h 151"/>
                <a:gd name="T46" fmla="*/ 11 w 91"/>
                <a:gd name="T47" fmla="*/ 129 h 151"/>
                <a:gd name="T48" fmla="*/ 19 w 91"/>
                <a:gd name="T49" fmla="*/ 140 h 151"/>
                <a:gd name="T50" fmla="*/ 27 w 91"/>
                <a:gd name="T51" fmla="*/ 146 h 151"/>
                <a:gd name="T52" fmla="*/ 36 w 91"/>
                <a:gd name="T53" fmla="*/ 149 h 151"/>
                <a:gd name="T54" fmla="*/ 47 w 91"/>
                <a:gd name="T55" fmla="*/ 151 h 151"/>
                <a:gd name="T56" fmla="*/ 47 w 91"/>
                <a:gd name="T57" fmla="*/ 151 h 151"/>
                <a:gd name="T58" fmla="*/ 55 w 91"/>
                <a:gd name="T59" fmla="*/ 149 h 151"/>
                <a:gd name="T60" fmla="*/ 66 w 91"/>
                <a:gd name="T61" fmla="*/ 146 h 151"/>
                <a:gd name="T62" fmla="*/ 74 w 91"/>
                <a:gd name="T63" fmla="*/ 138 h 151"/>
                <a:gd name="T64" fmla="*/ 85 w 91"/>
                <a:gd name="T65" fmla="*/ 124 h 151"/>
                <a:gd name="T66" fmla="*/ 85 w 91"/>
                <a:gd name="T67" fmla="*/ 124 h 151"/>
                <a:gd name="T68" fmla="*/ 88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8" y="36"/>
                  </a:lnTo>
                  <a:lnTo>
                    <a:pt x="83" y="24"/>
                  </a:lnTo>
                  <a:lnTo>
                    <a:pt x="83" y="24"/>
                  </a:lnTo>
                  <a:lnTo>
                    <a:pt x="74" y="11"/>
                  </a:lnTo>
                  <a:lnTo>
                    <a:pt x="63" y="2"/>
                  </a:lnTo>
                  <a:lnTo>
                    <a:pt x="55" y="0"/>
                  </a:lnTo>
                  <a:lnTo>
                    <a:pt x="47" y="0"/>
                  </a:lnTo>
                  <a:lnTo>
                    <a:pt x="47" y="0"/>
                  </a:lnTo>
                  <a:lnTo>
                    <a:pt x="36" y="0"/>
                  </a:lnTo>
                  <a:lnTo>
                    <a:pt x="25" y="5"/>
                  </a:lnTo>
                  <a:lnTo>
                    <a:pt x="16" y="13"/>
                  </a:lnTo>
                  <a:lnTo>
                    <a:pt x="8" y="24"/>
                  </a:lnTo>
                  <a:lnTo>
                    <a:pt x="8" y="24"/>
                  </a:lnTo>
                  <a:lnTo>
                    <a:pt x="2" y="38"/>
                  </a:lnTo>
                  <a:lnTo>
                    <a:pt x="2" y="49"/>
                  </a:lnTo>
                  <a:lnTo>
                    <a:pt x="0" y="74"/>
                  </a:lnTo>
                  <a:lnTo>
                    <a:pt x="0" y="74"/>
                  </a:lnTo>
                  <a:lnTo>
                    <a:pt x="2" y="102"/>
                  </a:lnTo>
                  <a:lnTo>
                    <a:pt x="5" y="116"/>
                  </a:lnTo>
                  <a:lnTo>
                    <a:pt x="11" y="129"/>
                  </a:lnTo>
                  <a:lnTo>
                    <a:pt x="11" y="129"/>
                  </a:lnTo>
                  <a:lnTo>
                    <a:pt x="19" y="140"/>
                  </a:lnTo>
                  <a:lnTo>
                    <a:pt x="27" y="146"/>
                  </a:lnTo>
                  <a:lnTo>
                    <a:pt x="36" y="149"/>
                  </a:lnTo>
                  <a:lnTo>
                    <a:pt x="47" y="151"/>
                  </a:lnTo>
                  <a:lnTo>
                    <a:pt x="47" y="151"/>
                  </a:lnTo>
                  <a:lnTo>
                    <a:pt x="55" y="149"/>
                  </a:lnTo>
                  <a:lnTo>
                    <a:pt x="66" y="146"/>
                  </a:lnTo>
                  <a:lnTo>
                    <a:pt x="74" y="138"/>
                  </a:lnTo>
                  <a:lnTo>
                    <a:pt x="85" y="124"/>
                  </a:lnTo>
                  <a:lnTo>
                    <a:pt x="85" y="124"/>
                  </a:lnTo>
                  <a:lnTo>
                    <a:pt x="88"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9" name="Freeform 114"/>
            <p:cNvSpPr>
              <a:spLocks/>
            </p:cNvSpPr>
            <p:nvPr/>
          </p:nvSpPr>
          <p:spPr bwMode="auto">
            <a:xfrm>
              <a:off x="2532" y="2970"/>
              <a:ext cx="55" cy="141"/>
            </a:xfrm>
            <a:custGeom>
              <a:avLst/>
              <a:gdLst>
                <a:gd name="T0" fmla="*/ 28 w 55"/>
                <a:gd name="T1" fmla="*/ 141 h 141"/>
                <a:gd name="T2" fmla="*/ 28 w 55"/>
                <a:gd name="T3" fmla="*/ 141 h 141"/>
                <a:gd name="T4" fmla="*/ 19 w 55"/>
                <a:gd name="T5" fmla="*/ 138 h 141"/>
                <a:gd name="T6" fmla="*/ 11 w 55"/>
                <a:gd name="T7" fmla="*/ 135 h 141"/>
                <a:gd name="T8" fmla="*/ 6 w 55"/>
                <a:gd name="T9" fmla="*/ 127 h 141"/>
                <a:gd name="T10" fmla="*/ 0 w 55"/>
                <a:gd name="T11" fmla="*/ 113 h 141"/>
                <a:gd name="T12" fmla="*/ 0 w 55"/>
                <a:gd name="T13" fmla="*/ 113 h 141"/>
                <a:gd name="T14" fmla="*/ 0 w 55"/>
                <a:gd name="T15" fmla="*/ 91 h 141"/>
                <a:gd name="T16" fmla="*/ 0 w 55"/>
                <a:gd name="T17" fmla="*/ 66 h 141"/>
                <a:gd name="T18" fmla="*/ 0 w 55"/>
                <a:gd name="T19" fmla="*/ 66 h 141"/>
                <a:gd name="T20" fmla="*/ 0 w 55"/>
                <a:gd name="T21" fmla="*/ 47 h 141"/>
                <a:gd name="T22" fmla="*/ 0 w 55"/>
                <a:gd name="T23" fmla="*/ 28 h 141"/>
                <a:gd name="T24" fmla="*/ 0 w 55"/>
                <a:gd name="T25" fmla="*/ 28 h 141"/>
                <a:gd name="T26" fmla="*/ 6 w 55"/>
                <a:gd name="T27" fmla="*/ 11 h 141"/>
                <a:gd name="T28" fmla="*/ 14 w 55"/>
                <a:gd name="T29" fmla="*/ 3 h 141"/>
                <a:gd name="T30" fmla="*/ 22 w 55"/>
                <a:gd name="T31" fmla="*/ 0 h 141"/>
                <a:gd name="T32" fmla="*/ 28 w 55"/>
                <a:gd name="T33" fmla="*/ 0 h 141"/>
                <a:gd name="T34" fmla="*/ 28 w 55"/>
                <a:gd name="T35" fmla="*/ 0 h 141"/>
                <a:gd name="T36" fmla="*/ 33 w 55"/>
                <a:gd name="T37" fmla="*/ 0 h 141"/>
                <a:gd name="T38" fmla="*/ 41 w 55"/>
                <a:gd name="T39" fmla="*/ 3 h 141"/>
                <a:gd name="T40" fmla="*/ 47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1 w 55"/>
                <a:gd name="T61" fmla="*/ 135 h 141"/>
                <a:gd name="T62" fmla="*/ 33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19" y="138"/>
                  </a:lnTo>
                  <a:lnTo>
                    <a:pt x="11" y="135"/>
                  </a:lnTo>
                  <a:lnTo>
                    <a:pt x="6" y="127"/>
                  </a:lnTo>
                  <a:lnTo>
                    <a:pt x="0" y="113"/>
                  </a:lnTo>
                  <a:lnTo>
                    <a:pt x="0" y="113"/>
                  </a:lnTo>
                  <a:lnTo>
                    <a:pt x="0" y="91"/>
                  </a:lnTo>
                  <a:lnTo>
                    <a:pt x="0" y="66"/>
                  </a:lnTo>
                  <a:lnTo>
                    <a:pt x="0" y="66"/>
                  </a:lnTo>
                  <a:lnTo>
                    <a:pt x="0" y="47"/>
                  </a:lnTo>
                  <a:lnTo>
                    <a:pt x="0" y="28"/>
                  </a:lnTo>
                  <a:lnTo>
                    <a:pt x="0" y="28"/>
                  </a:lnTo>
                  <a:lnTo>
                    <a:pt x="6" y="11"/>
                  </a:lnTo>
                  <a:lnTo>
                    <a:pt x="14" y="3"/>
                  </a:lnTo>
                  <a:lnTo>
                    <a:pt x="22" y="0"/>
                  </a:lnTo>
                  <a:lnTo>
                    <a:pt x="28" y="0"/>
                  </a:lnTo>
                  <a:lnTo>
                    <a:pt x="28" y="0"/>
                  </a:lnTo>
                  <a:lnTo>
                    <a:pt x="33" y="0"/>
                  </a:lnTo>
                  <a:lnTo>
                    <a:pt x="41" y="3"/>
                  </a:lnTo>
                  <a:lnTo>
                    <a:pt x="47" y="11"/>
                  </a:lnTo>
                  <a:lnTo>
                    <a:pt x="52" y="25"/>
                  </a:lnTo>
                  <a:lnTo>
                    <a:pt x="52" y="25"/>
                  </a:lnTo>
                  <a:lnTo>
                    <a:pt x="55" y="44"/>
                  </a:lnTo>
                  <a:lnTo>
                    <a:pt x="55" y="66"/>
                  </a:lnTo>
                  <a:lnTo>
                    <a:pt x="55" y="66"/>
                  </a:lnTo>
                  <a:lnTo>
                    <a:pt x="55" y="91"/>
                  </a:lnTo>
                  <a:lnTo>
                    <a:pt x="52" y="113"/>
                  </a:lnTo>
                  <a:lnTo>
                    <a:pt x="52" y="113"/>
                  </a:lnTo>
                  <a:lnTo>
                    <a:pt x="50" y="127"/>
                  </a:lnTo>
                  <a:lnTo>
                    <a:pt x="41" y="135"/>
                  </a:lnTo>
                  <a:lnTo>
                    <a:pt x="33"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0" name="Freeform 115"/>
            <p:cNvSpPr>
              <a:spLocks noEditPoints="1"/>
            </p:cNvSpPr>
            <p:nvPr/>
          </p:nvSpPr>
          <p:spPr bwMode="auto">
            <a:xfrm>
              <a:off x="2734" y="2965"/>
              <a:ext cx="93" cy="151"/>
            </a:xfrm>
            <a:custGeom>
              <a:avLst/>
              <a:gdLst>
                <a:gd name="T0" fmla="*/ 93 w 93"/>
                <a:gd name="T1" fmla="*/ 74 h 151"/>
                <a:gd name="T2" fmla="*/ 88 w 93"/>
                <a:gd name="T3" fmla="*/ 36 h 151"/>
                <a:gd name="T4" fmla="*/ 85 w 93"/>
                <a:gd name="T5" fmla="*/ 24 h 151"/>
                <a:gd name="T6" fmla="*/ 66 w 93"/>
                <a:gd name="T7" fmla="*/ 2 h 151"/>
                <a:gd name="T8" fmla="*/ 46 w 93"/>
                <a:gd name="T9" fmla="*/ 0 h 151"/>
                <a:gd name="T10" fmla="*/ 35 w 93"/>
                <a:gd name="T11" fmla="*/ 0 h 151"/>
                <a:gd name="T12" fmla="*/ 16 w 93"/>
                <a:gd name="T13" fmla="*/ 13 h 151"/>
                <a:gd name="T14" fmla="*/ 8 w 93"/>
                <a:gd name="T15" fmla="*/ 24 h 151"/>
                <a:gd name="T16" fmla="*/ 2 w 93"/>
                <a:gd name="T17" fmla="*/ 49 h 151"/>
                <a:gd name="T18" fmla="*/ 0 w 93"/>
                <a:gd name="T19" fmla="*/ 74 h 151"/>
                <a:gd name="T20" fmla="*/ 5 w 93"/>
                <a:gd name="T21" fmla="*/ 116 h 151"/>
                <a:gd name="T22" fmla="*/ 11 w 93"/>
                <a:gd name="T23" fmla="*/ 129 h 151"/>
                <a:gd name="T24" fmla="*/ 27 w 93"/>
                <a:gd name="T25" fmla="*/ 146 h 151"/>
                <a:gd name="T26" fmla="*/ 46 w 93"/>
                <a:gd name="T27" fmla="*/ 151 h 151"/>
                <a:gd name="T28" fmla="*/ 55 w 93"/>
                <a:gd name="T29" fmla="*/ 149 h 151"/>
                <a:gd name="T30" fmla="*/ 77 w 93"/>
                <a:gd name="T31" fmla="*/ 138 h 151"/>
                <a:gd name="T32" fmla="*/ 85 w 93"/>
                <a:gd name="T33" fmla="*/ 124 h 151"/>
                <a:gd name="T34" fmla="*/ 91 w 93"/>
                <a:gd name="T35" fmla="*/ 102 h 151"/>
                <a:gd name="T36" fmla="*/ 93 w 93"/>
                <a:gd name="T37" fmla="*/ 74 h 151"/>
                <a:gd name="T38" fmla="*/ 46 w 93"/>
                <a:gd name="T39" fmla="*/ 146 h 151"/>
                <a:gd name="T40" fmla="*/ 33 w 93"/>
                <a:gd name="T41" fmla="*/ 140 h 151"/>
                <a:gd name="T42" fmla="*/ 22 w 93"/>
                <a:gd name="T43" fmla="*/ 118 h 151"/>
                <a:gd name="T44" fmla="*/ 19 w 93"/>
                <a:gd name="T45" fmla="*/ 96 h 151"/>
                <a:gd name="T46" fmla="*/ 19 w 93"/>
                <a:gd name="T47" fmla="*/ 71 h 151"/>
                <a:gd name="T48" fmla="*/ 22 w 93"/>
                <a:gd name="T49" fmla="*/ 33 h 151"/>
                <a:gd name="T50" fmla="*/ 24 w 93"/>
                <a:gd name="T51" fmla="*/ 16 h 151"/>
                <a:gd name="T52" fmla="*/ 41 w 93"/>
                <a:gd name="T53" fmla="*/ 5 h 151"/>
                <a:gd name="T54" fmla="*/ 46 w 93"/>
                <a:gd name="T55" fmla="*/ 5 h 151"/>
                <a:gd name="T56" fmla="*/ 60 w 93"/>
                <a:gd name="T57" fmla="*/ 8 h 151"/>
                <a:gd name="T58" fmla="*/ 71 w 93"/>
                <a:gd name="T59" fmla="*/ 30 h 151"/>
                <a:gd name="T60" fmla="*/ 74 w 93"/>
                <a:gd name="T61" fmla="*/ 49 h 151"/>
                <a:gd name="T62" fmla="*/ 74 w 93"/>
                <a:gd name="T63" fmla="*/ 71 h 151"/>
                <a:gd name="T64" fmla="*/ 71 w 93"/>
                <a:gd name="T65" fmla="*/ 118 h 151"/>
                <a:gd name="T66" fmla="*/ 69 w 93"/>
                <a:gd name="T67" fmla="*/ 132 h 151"/>
                <a:gd name="T68" fmla="*/ 55 w 93"/>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3" h="151">
                  <a:moveTo>
                    <a:pt x="93" y="74"/>
                  </a:moveTo>
                  <a:lnTo>
                    <a:pt x="93" y="74"/>
                  </a:lnTo>
                  <a:lnTo>
                    <a:pt x="91" y="49"/>
                  </a:lnTo>
                  <a:lnTo>
                    <a:pt x="88" y="36"/>
                  </a:lnTo>
                  <a:lnTo>
                    <a:pt x="85" y="24"/>
                  </a:lnTo>
                  <a:lnTo>
                    <a:pt x="85" y="24"/>
                  </a:lnTo>
                  <a:lnTo>
                    <a:pt x="74" y="11"/>
                  </a:lnTo>
                  <a:lnTo>
                    <a:pt x="66" y="2"/>
                  </a:lnTo>
                  <a:lnTo>
                    <a:pt x="55" y="0"/>
                  </a:lnTo>
                  <a:lnTo>
                    <a:pt x="46" y="0"/>
                  </a:lnTo>
                  <a:lnTo>
                    <a:pt x="46" y="0"/>
                  </a:lnTo>
                  <a:lnTo>
                    <a:pt x="35" y="0"/>
                  </a:lnTo>
                  <a:lnTo>
                    <a:pt x="27" y="5"/>
                  </a:lnTo>
                  <a:lnTo>
                    <a:pt x="16" y="13"/>
                  </a:lnTo>
                  <a:lnTo>
                    <a:pt x="8" y="24"/>
                  </a:lnTo>
                  <a:lnTo>
                    <a:pt x="8" y="24"/>
                  </a:lnTo>
                  <a:lnTo>
                    <a:pt x="5" y="38"/>
                  </a:lnTo>
                  <a:lnTo>
                    <a:pt x="2" y="49"/>
                  </a:lnTo>
                  <a:lnTo>
                    <a:pt x="0" y="74"/>
                  </a:lnTo>
                  <a:lnTo>
                    <a:pt x="0" y="74"/>
                  </a:lnTo>
                  <a:lnTo>
                    <a:pt x="2" y="102"/>
                  </a:lnTo>
                  <a:lnTo>
                    <a:pt x="5" y="116"/>
                  </a:lnTo>
                  <a:lnTo>
                    <a:pt x="11" y="129"/>
                  </a:lnTo>
                  <a:lnTo>
                    <a:pt x="11" y="129"/>
                  </a:lnTo>
                  <a:lnTo>
                    <a:pt x="19" y="140"/>
                  </a:lnTo>
                  <a:lnTo>
                    <a:pt x="27" y="146"/>
                  </a:lnTo>
                  <a:lnTo>
                    <a:pt x="38" y="149"/>
                  </a:lnTo>
                  <a:lnTo>
                    <a:pt x="46" y="151"/>
                  </a:lnTo>
                  <a:lnTo>
                    <a:pt x="46" y="151"/>
                  </a:lnTo>
                  <a:lnTo>
                    <a:pt x="55" y="149"/>
                  </a:lnTo>
                  <a:lnTo>
                    <a:pt x="66" y="146"/>
                  </a:lnTo>
                  <a:lnTo>
                    <a:pt x="77" y="138"/>
                  </a:lnTo>
                  <a:lnTo>
                    <a:pt x="85" y="124"/>
                  </a:lnTo>
                  <a:lnTo>
                    <a:pt x="85" y="124"/>
                  </a:lnTo>
                  <a:lnTo>
                    <a:pt x="88" y="113"/>
                  </a:lnTo>
                  <a:lnTo>
                    <a:pt x="91" y="102"/>
                  </a:lnTo>
                  <a:lnTo>
                    <a:pt x="93" y="74"/>
                  </a:lnTo>
                  <a:lnTo>
                    <a:pt x="93" y="74"/>
                  </a:lnTo>
                  <a:close/>
                  <a:moveTo>
                    <a:pt x="46" y="146"/>
                  </a:moveTo>
                  <a:lnTo>
                    <a:pt x="46" y="146"/>
                  </a:lnTo>
                  <a:lnTo>
                    <a:pt x="38" y="143"/>
                  </a:lnTo>
                  <a:lnTo>
                    <a:pt x="33" y="140"/>
                  </a:lnTo>
                  <a:lnTo>
                    <a:pt x="24" y="132"/>
                  </a:lnTo>
                  <a:lnTo>
                    <a:pt x="22" y="118"/>
                  </a:lnTo>
                  <a:lnTo>
                    <a:pt x="22" y="118"/>
                  </a:lnTo>
                  <a:lnTo>
                    <a:pt x="19" y="96"/>
                  </a:lnTo>
                  <a:lnTo>
                    <a:pt x="19" y="71"/>
                  </a:lnTo>
                  <a:lnTo>
                    <a:pt x="19" y="71"/>
                  </a:lnTo>
                  <a:lnTo>
                    <a:pt x="19" y="52"/>
                  </a:lnTo>
                  <a:lnTo>
                    <a:pt x="22" y="33"/>
                  </a:lnTo>
                  <a:lnTo>
                    <a:pt x="22" y="33"/>
                  </a:lnTo>
                  <a:lnTo>
                    <a:pt x="24" y="16"/>
                  </a:lnTo>
                  <a:lnTo>
                    <a:pt x="33" y="8"/>
                  </a:lnTo>
                  <a:lnTo>
                    <a:pt x="41" y="5"/>
                  </a:lnTo>
                  <a:lnTo>
                    <a:pt x="46" y="5"/>
                  </a:lnTo>
                  <a:lnTo>
                    <a:pt x="46" y="5"/>
                  </a:lnTo>
                  <a:lnTo>
                    <a:pt x="52" y="5"/>
                  </a:lnTo>
                  <a:lnTo>
                    <a:pt x="60" y="8"/>
                  </a:lnTo>
                  <a:lnTo>
                    <a:pt x="69" y="16"/>
                  </a:lnTo>
                  <a:lnTo>
                    <a:pt x="71" y="30"/>
                  </a:lnTo>
                  <a:lnTo>
                    <a:pt x="71" y="30"/>
                  </a:lnTo>
                  <a:lnTo>
                    <a:pt x="74" y="49"/>
                  </a:lnTo>
                  <a:lnTo>
                    <a:pt x="74" y="71"/>
                  </a:lnTo>
                  <a:lnTo>
                    <a:pt x="74" y="71"/>
                  </a:lnTo>
                  <a:lnTo>
                    <a:pt x="74" y="96"/>
                  </a:lnTo>
                  <a:lnTo>
                    <a:pt x="71" y="118"/>
                  </a:lnTo>
                  <a:lnTo>
                    <a:pt x="71" y="118"/>
                  </a:lnTo>
                  <a:lnTo>
                    <a:pt x="69" y="132"/>
                  </a:lnTo>
                  <a:lnTo>
                    <a:pt x="63" y="140"/>
                  </a:lnTo>
                  <a:lnTo>
                    <a:pt x="55" y="143"/>
                  </a:lnTo>
                  <a:lnTo>
                    <a:pt x="46"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1" name="Freeform 116"/>
            <p:cNvSpPr>
              <a:spLocks/>
            </p:cNvSpPr>
            <p:nvPr/>
          </p:nvSpPr>
          <p:spPr bwMode="auto">
            <a:xfrm>
              <a:off x="2734" y="2965"/>
              <a:ext cx="93" cy="151"/>
            </a:xfrm>
            <a:custGeom>
              <a:avLst/>
              <a:gdLst>
                <a:gd name="T0" fmla="*/ 93 w 93"/>
                <a:gd name="T1" fmla="*/ 74 h 151"/>
                <a:gd name="T2" fmla="*/ 93 w 93"/>
                <a:gd name="T3" fmla="*/ 74 h 151"/>
                <a:gd name="T4" fmla="*/ 91 w 93"/>
                <a:gd name="T5" fmla="*/ 49 h 151"/>
                <a:gd name="T6" fmla="*/ 88 w 93"/>
                <a:gd name="T7" fmla="*/ 36 h 151"/>
                <a:gd name="T8" fmla="*/ 85 w 93"/>
                <a:gd name="T9" fmla="*/ 24 h 151"/>
                <a:gd name="T10" fmla="*/ 85 w 93"/>
                <a:gd name="T11" fmla="*/ 24 h 151"/>
                <a:gd name="T12" fmla="*/ 74 w 93"/>
                <a:gd name="T13" fmla="*/ 11 h 151"/>
                <a:gd name="T14" fmla="*/ 66 w 93"/>
                <a:gd name="T15" fmla="*/ 2 h 151"/>
                <a:gd name="T16" fmla="*/ 55 w 93"/>
                <a:gd name="T17" fmla="*/ 0 h 151"/>
                <a:gd name="T18" fmla="*/ 46 w 93"/>
                <a:gd name="T19" fmla="*/ 0 h 151"/>
                <a:gd name="T20" fmla="*/ 46 w 93"/>
                <a:gd name="T21" fmla="*/ 0 h 151"/>
                <a:gd name="T22" fmla="*/ 35 w 93"/>
                <a:gd name="T23" fmla="*/ 0 h 151"/>
                <a:gd name="T24" fmla="*/ 27 w 93"/>
                <a:gd name="T25" fmla="*/ 5 h 151"/>
                <a:gd name="T26" fmla="*/ 16 w 93"/>
                <a:gd name="T27" fmla="*/ 13 h 151"/>
                <a:gd name="T28" fmla="*/ 8 w 93"/>
                <a:gd name="T29" fmla="*/ 24 h 151"/>
                <a:gd name="T30" fmla="*/ 8 w 93"/>
                <a:gd name="T31" fmla="*/ 24 h 151"/>
                <a:gd name="T32" fmla="*/ 5 w 93"/>
                <a:gd name="T33" fmla="*/ 38 h 151"/>
                <a:gd name="T34" fmla="*/ 2 w 93"/>
                <a:gd name="T35" fmla="*/ 49 h 151"/>
                <a:gd name="T36" fmla="*/ 0 w 93"/>
                <a:gd name="T37" fmla="*/ 74 h 151"/>
                <a:gd name="T38" fmla="*/ 0 w 93"/>
                <a:gd name="T39" fmla="*/ 74 h 151"/>
                <a:gd name="T40" fmla="*/ 2 w 93"/>
                <a:gd name="T41" fmla="*/ 102 h 151"/>
                <a:gd name="T42" fmla="*/ 5 w 93"/>
                <a:gd name="T43" fmla="*/ 116 h 151"/>
                <a:gd name="T44" fmla="*/ 11 w 93"/>
                <a:gd name="T45" fmla="*/ 129 h 151"/>
                <a:gd name="T46" fmla="*/ 11 w 93"/>
                <a:gd name="T47" fmla="*/ 129 h 151"/>
                <a:gd name="T48" fmla="*/ 19 w 93"/>
                <a:gd name="T49" fmla="*/ 140 h 151"/>
                <a:gd name="T50" fmla="*/ 27 w 93"/>
                <a:gd name="T51" fmla="*/ 146 h 151"/>
                <a:gd name="T52" fmla="*/ 38 w 93"/>
                <a:gd name="T53" fmla="*/ 149 h 151"/>
                <a:gd name="T54" fmla="*/ 46 w 93"/>
                <a:gd name="T55" fmla="*/ 151 h 151"/>
                <a:gd name="T56" fmla="*/ 46 w 93"/>
                <a:gd name="T57" fmla="*/ 151 h 151"/>
                <a:gd name="T58" fmla="*/ 55 w 93"/>
                <a:gd name="T59" fmla="*/ 149 h 151"/>
                <a:gd name="T60" fmla="*/ 66 w 93"/>
                <a:gd name="T61" fmla="*/ 146 h 151"/>
                <a:gd name="T62" fmla="*/ 77 w 93"/>
                <a:gd name="T63" fmla="*/ 138 h 151"/>
                <a:gd name="T64" fmla="*/ 85 w 93"/>
                <a:gd name="T65" fmla="*/ 124 h 151"/>
                <a:gd name="T66" fmla="*/ 85 w 93"/>
                <a:gd name="T67" fmla="*/ 124 h 151"/>
                <a:gd name="T68" fmla="*/ 88 w 93"/>
                <a:gd name="T69" fmla="*/ 113 h 151"/>
                <a:gd name="T70" fmla="*/ 91 w 93"/>
                <a:gd name="T71" fmla="*/ 102 h 151"/>
                <a:gd name="T72" fmla="*/ 93 w 93"/>
                <a:gd name="T73" fmla="*/ 74 h 151"/>
                <a:gd name="T74" fmla="*/ 93 w 93"/>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3" h="151">
                  <a:moveTo>
                    <a:pt x="93" y="74"/>
                  </a:moveTo>
                  <a:lnTo>
                    <a:pt x="93" y="74"/>
                  </a:lnTo>
                  <a:lnTo>
                    <a:pt x="91" y="49"/>
                  </a:lnTo>
                  <a:lnTo>
                    <a:pt x="88" y="36"/>
                  </a:lnTo>
                  <a:lnTo>
                    <a:pt x="85" y="24"/>
                  </a:lnTo>
                  <a:lnTo>
                    <a:pt x="85" y="24"/>
                  </a:lnTo>
                  <a:lnTo>
                    <a:pt x="74" y="11"/>
                  </a:lnTo>
                  <a:lnTo>
                    <a:pt x="66" y="2"/>
                  </a:lnTo>
                  <a:lnTo>
                    <a:pt x="55" y="0"/>
                  </a:lnTo>
                  <a:lnTo>
                    <a:pt x="46" y="0"/>
                  </a:lnTo>
                  <a:lnTo>
                    <a:pt x="46" y="0"/>
                  </a:lnTo>
                  <a:lnTo>
                    <a:pt x="35" y="0"/>
                  </a:lnTo>
                  <a:lnTo>
                    <a:pt x="27" y="5"/>
                  </a:lnTo>
                  <a:lnTo>
                    <a:pt x="16" y="13"/>
                  </a:lnTo>
                  <a:lnTo>
                    <a:pt x="8" y="24"/>
                  </a:lnTo>
                  <a:lnTo>
                    <a:pt x="8" y="24"/>
                  </a:lnTo>
                  <a:lnTo>
                    <a:pt x="5" y="38"/>
                  </a:lnTo>
                  <a:lnTo>
                    <a:pt x="2" y="49"/>
                  </a:lnTo>
                  <a:lnTo>
                    <a:pt x="0" y="74"/>
                  </a:lnTo>
                  <a:lnTo>
                    <a:pt x="0" y="74"/>
                  </a:lnTo>
                  <a:lnTo>
                    <a:pt x="2" y="102"/>
                  </a:lnTo>
                  <a:lnTo>
                    <a:pt x="5" y="116"/>
                  </a:lnTo>
                  <a:lnTo>
                    <a:pt x="11" y="129"/>
                  </a:lnTo>
                  <a:lnTo>
                    <a:pt x="11" y="129"/>
                  </a:lnTo>
                  <a:lnTo>
                    <a:pt x="19" y="140"/>
                  </a:lnTo>
                  <a:lnTo>
                    <a:pt x="27" y="146"/>
                  </a:lnTo>
                  <a:lnTo>
                    <a:pt x="38" y="149"/>
                  </a:lnTo>
                  <a:lnTo>
                    <a:pt x="46" y="151"/>
                  </a:lnTo>
                  <a:lnTo>
                    <a:pt x="46" y="151"/>
                  </a:lnTo>
                  <a:lnTo>
                    <a:pt x="55" y="149"/>
                  </a:lnTo>
                  <a:lnTo>
                    <a:pt x="66" y="146"/>
                  </a:lnTo>
                  <a:lnTo>
                    <a:pt x="77" y="138"/>
                  </a:lnTo>
                  <a:lnTo>
                    <a:pt x="85" y="124"/>
                  </a:lnTo>
                  <a:lnTo>
                    <a:pt x="85" y="124"/>
                  </a:lnTo>
                  <a:lnTo>
                    <a:pt x="88" y="113"/>
                  </a:lnTo>
                  <a:lnTo>
                    <a:pt x="91" y="102"/>
                  </a:lnTo>
                  <a:lnTo>
                    <a:pt x="93" y="74"/>
                  </a:lnTo>
                  <a:lnTo>
                    <a:pt x="93"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2" name="Freeform 117"/>
            <p:cNvSpPr>
              <a:spLocks/>
            </p:cNvSpPr>
            <p:nvPr/>
          </p:nvSpPr>
          <p:spPr bwMode="auto">
            <a:xfrm>
              <a:off x="2753" y="2970"/>
              <a:ext cx="55" cy="141"/>
            </a:xfrm>
            <a:custGeom>
              <a:avLst/>
              <a:gdLst>
                <a:gd name="T0" fmla="*/ 27 w 55"/>
                <a:gd name="T1" fmla="*/ 141 h 141"/>
                <a:gd name="T2" fmla="*/ 27 w 55"/>
                <a:gd name="T3" fmla="*/ 141 h 141"/>
                <a:gd name="T4" fmla="*/ 19 w 55"/>
                <a:gd name="T5" fmla="*/ 138 h 141"/>
                <a:gd name="T6" fmla="*/ 14 w 55"/>
                <a:gd name="T7" fmla="*/ 135 h 141"/>
                <a:gd name="T8" fmla="*/ 5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3 w 55"/>
                <a:gd name="T23" fmla="*/ 28 h 141"/>
                <a:gd name="T24" fmla="*/ 3 w 55"/>
                <a:gd name="T25" fmla="*/ 28 h 141"/>
                <a:gd name="T26" fmla="*/ 5 w 55"/>
                <a:gd name="T27" fmla="*/ 11 h 141"/>
                <a:gd name="T28" fmla="*/ 14 w 55"/>
                <a:gd name="T29" fmla="*/ 3 h 141"/>
                <a:gd name="T30" fmla="*/ 22 w 55"/>
                <a:gd name="T31" fmla="*/ 0 h 141"/>
                <a:gd name="T32" fmla="*/ 27 w 55"/>
                <a:gd name="T33" fmla="*/ 0 h 141"/>
                <a:gd name="T34" fmla="*/ 27 w 55"/>
                <a:gd name="T35" fmla="*/ 0 h 141"/>
                <a:gd name="T36" fmla="*/ 33 w 55"/>
                <a:gd name="T37" fmla="*/ 0 h 141"/>
                <a:gd name="T38" fmla="*/ 41 w 55"/>
                <a:gd name="T39" fmla="*/ 3 h 141"/>
                <a:gd name="T40" fmla="*/ 50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4 w 55"/>
                <a:gd name="T61" fmla="*/ 135 h 141"/>
                <a:gd name="T62" fmla="*/ 36 w 55"/>
                <a:gd name="T63" fmla="*/ 138 h 141"/>
                <a:gd name="T64" fmla="*/ 27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7" y="141"/>
                  </a:moveTo>
                  <a:lnTo>
                    <a:pt x="27" y="141"/>
                  </a:lnTo>
                  <a:lnTo>
                    <a:pt x="19" y="138"/>
                  </a:lnTo>
                  <a:lnTo>
                    <a:pt x="14" y="135"/>
                  </a:lnTo>
                  <a:lnTo>
                    <a:pt x="5" y="127"/>
                  </a:lnTo>
                  <a:lnTo>
                    <a:pt x="3" y="113"/>
                  </a:lnTo>
                  <a:lnTo>
                    <a:pt x="3" y="113"/>
                  </a:lnTo>
                  <a:lnTo>
                    <a:pt x="0" y="91"/>
                  </a:lnTo>
                  <a:lnTo>
                    <a:pt x="0" y="66"/>
                  </a:lnTo>
                  <a:lnTo>
                    <a:pt x="0" y="66"/>
                  </a:lnTo>
                  <a:lnTo>
                    <a:pt x="0" y="47"/>
                  </a:lnTo>
                  <a:lnTo>
                    <a:pt x="3" y="28"/>
                  </a:lnTo>
                  <a:lnTo>
                    <a:pt x="3" y="28"/>
                  </a:lnTo>
                  <a:lnTo>
                    <a:pt x="5" y="11"/>
                  </a:lnTo>
                  <a:lnTo>
                    <a:pt x="14" y="3"/>
                  </a:lnTo>
                  <a:lnTo>
                    <a:pt x="22" y="0"/>
                  </a:lnTo>
                  <a:lnTo>
                    <a:pt x="27" y="0"/>
                  </a:lnTo>
                  <a:lnTo>
                    <a:pt x="27" y="0"/>
                  </a:lnTo>
                  <a:lnTo>
                    <a:pt x="33" y="0"/>
                  </a:lnTo>
                  <a:lnTo>
                    <a:pt x="41" y="3"/>
                  </a:lnTo>
                  <a:lnTo>
                    <a:pt x="50" y="11"/>
                  </a:lnTo>
                  <a:lnTo>
                    <a:pt x="52" y="25"/>
                  </a:lnTo>
                  <a:lnTo>
                    <a:pt x="52" y="25"/>
                  </a:lnTo>
                  <a:lnTo>
                    <a:pt x="55" y="44"/>
                  </a:lnTo>
                  <a:lnTo>
                    <a:pt x="55" y="66"/>
                  </a:lnTo>
                  <a:lnTo>
                    <a:pt x="55" y="66"/>
                  </a:lnTo>
                  <a:lnTo>
                    <a:pt x="55" y="91"/>
                  </a:lnTo>
                  <a:lnTo>
                    <a:pt x="52" y="113"/>
                  </a:lnTo>
                  <a:lnTo>
                    <a:pt x="52" y="113"/>
                  </a:lnTo>
                  <a:lnTo>
                    <a:pt x="50" y="127"/>
                  </a:lnTo>
                  <a:lnTo>
                    <a:pt x="44" y="135"/>
                  </a:lnTo>
                  <a:lnTo>
                    <a:pt x="36" y="138"/>
                  </a:lnTo>
                  <a:lnTo>
                    <a:pt x="27"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3" name="Freeform 118"/>
            <p:cNvSpPr>
              <a:spLocks noEditPoints="1"/>
            </p:cNvSpPr>
            <p:nvPr/>
          </p:nvSpPr>
          <p:spPr bwMode="auto">
            <a:xfrm>
              <a:off x="2626" y="2965"/>
              <a:ext cx="91" cy="151"/>
            </a:xfrm>
            <a:custGeom>
              <a:avLst/>
              <a:gdLst>
                <a:gd name="T0" fmla="*/ 91 w 91"/>
                <a:gd name="T1" fmla="*/ 74 h 151"/>
                <a:gd name="T2" fmla="*/ 85 w 91"/>
                <a:gd name="T3" fmla="*/ 36 h 151"/>
                <a:gd name="T4" fmla="*/ 83 w 91"/>
                <a:gd name="T5" fmla="*/ 24 h 151"/>
                <a:gd name="T6" fmla="*/ 63 w 91"/>
                <a:gd name="T7" fmla="*/ 2 h 151"/>
                <a:gd name="T8" fmla="*/ 44 w 91"/>
                <a:gd name="T9" fmla="*/ 0 h 151"/>
                <a:gd name="T10" fmla="*/ 36 w 91"/>
                <a:gd name="T11" fmla="*/ 0 h 151"/>
                <a:gd name="T12" fmla="*/ 14 w 91"/>
                <a:gd name="T13" fmla="*/ 13 h 151"/>
                <a:gd name="T14" fmla="*/ 5 w 91"/>
                <a:gd name="T15" fmla="*/ 24 h 151"/>
                <a:gd name="T16" fmla="*/ 0 w 91"/>
                <a:gd name="T17" fmla="*/ 49 h 151"/>
                <a:gd name="T18" fmla="*/ 0 w 91"/>
                <a:gd name="T19" fmla="*/ 74 h 151"/>
                <a:gd name="T20" fmla="*/ 3 w 91"/>
                <a:gd name="T21" fmla="*/ 116 h 151"/>
                <a:gd name="T22" fmla="*/ 8 w 91"/>
                <a:gd name="T23" fmla="*/ 129 h 151"/>
                <a:gd name="T24" fmla="*/ 25 w 91"/>
                <a:gd name="T25" fmla="*/ 146 h 151"/>
                <a:gd name="T26" fmla="*/ 44 w 91"/>
                <a:gd name="T27" fmla="*/ 151 h 151"/>
                <a:gd name="T28" fmla="*/ 55 w 91"/>
                <a:gd name="T29" fmla="*/ 149 h 151"/>
                <a:gd name="T30" fmla="*/ 74 w 91"/>
                <a:gd name="T31" fmla="*/ 138 h 151"/>
                <a:gd name="T32" fmla="*/ 83 w 91"/>
                <a:gd name="T33" fmla="*/ 124 h 151"/>
                <a:gd name="T34" fmla="*/ 88 w 91"/>
                <a:gd name="T35" fmla="*/ 102 h 151"/>
                <a:gd name="T36" fmla="*/ 91 w 91"/>
                <a:gd name="T37" fmla="*/ 74 h 151"/>
                <a:gd name="T38" fmla="*/ 44 w 91"/>
                <a:gd name="T39" fmla="*/ 146 h 151"/>
                <a:gd name="T40" fmla="*/ 30 w 91"/>
                <a:gd name="T41" fmla="*/ 140 h 151"/>
                <a:gd name="T42" fmla="*/ 19 w 91"/>
                <a:gd name="T43" fmla="*/ 118 h 151"/>
                <a:gd name="T44" fmla="*/ 16 w 91"/>
                <a:gd name="T45" fmla="*/ 96 h 151"/>
                <a:gd name="T46" fmla="*/ 16 w 91"/>
                <a:gd name="T47" fmla="*/ 71 h 151"/>
                <a:gd name="T48" fmla="*/ 19 w 91"/>
                <a:gd name="T49" fmla="*/ 33 h 151"/>
                <a:gd name="T50" fmla="*/ 25 w 91"/>
                <a:gd name="T51" fmla="*/ 16 h 151"/>
                <a:gd name="T52" fmla="*/ 39 w 91"/>
                <a:gd name="T53" fmla="*/ 5 h 151"/>
                <a:gd name="T54" fmla="*/ 44 w 91"/>
                <a:gd name="T55" fmla="*/ 5 h 151"/>
                <a:gd name="T56" fmla="*/ 58 w 91"/>
                <a:gd name="T57" fmla="*/ 8 h 151"/>
                <a:gd name="T58" fmla="*/ 72 w 91"/>
                <a:gd name="T59" fmla="*/ 30 h 151"/>
                <a:gd name="T60" fmla="*/ 72 w 91"/>
                <a:gd name="T61" fmla="*/ 49 h 151"/>
                <a:gd name="T62" fmla="*/ 72 w 91"/>
                <a:gd name="T63" fmla="*/ 71 h 151"/>
                <a:gd name="T64" fmla="*/ 69 w 91"/>
                <a:gd name="T65" fmla="*/ 118 h 151"/>
                <a:gd name="T66" fmla="*/ 66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88" y="49"/>
                  </a:lnTo>
                  <a:lnTo>
                    <a:pt x="85" y="36"/>
                  </a:lnTo>
                  <a:lnTo>
                    <a:pt x="83" y="24"/>
                  </a:lnTo>
                  <a:lnTo>
                    <a:pt x="83" y="24"/>
                  </a:lnTo>
                  <a:lnTo>
                    <a:pt x="74" y="11"/>
                  </a:lnTo>
                  <a:lnTo>
                    <a:pt x="63" y="2"/>
                  </a:lnTo>
                  <a:lnTo>
                    <a:pt x="52" y="0"/>
                  </a:lnTo>
                  <a:lnTo>
                    <a:pt x="44" y="0"/>
                  </a:lnTo>
                  <a:lnTo>
                    <a:pt x="44" y="0"/>
                  </a:lnTo>
                  <a:lnTo>
                    <a:pt x="36" y="0"/>
                  </a:lnTo>
                  <a:lnTo>
                    <a:pt x="25" y="5"/>
                  </a:lnTo>
                  <a:lnTo>
                    <a:pt x="14" y="13"/>
                  </a:lnTo>
                  <a:lnTo>
                    <a:pt x="5" y="24"/>
                  </a:lnTo>
                  <a:lnTo>
                    <a:pt x="5" y="24"/>
                  </a:lnTo>
                  <a:lnTo>
                    <a:pt x="3" y="38"/>
                  </a:lnTo>
                  <a:lnTo>
                    <a:pt x="0" y="49"/>
                  </a:lnTo>
                  <a:lnTo>
                    <a:pt x="0" y="74"/>
                  </a:lnTo>
                  <a:lnTo>
                    <a:pt x="0" y="74"/>
                  </a:lnTo>
                  <a:lnTo>
                    <a:pt x="0" y="102"/>
                  </a:lnTo>
                  <a:lnTo>
                    <a:pt x="3" y="116"/>
                  </a:lnTo>
                  <a:lnTo>
                    <a:pt x="8" y="129"/>
                  </a:lnTo>
                  <a:lnTo>
                    <a:pt x="8" y="129"/>
                  </a:lnTo>
                  <a:lnTo>
                    <a:pt x="16" y="140"/>
                  </a:lnTo>
                  <a:lnTo>
                    <a:pt x="25" y="146"/>
                  </a:lnTo>
                  <a:lnTo>
                    <a:pt x="36" y="149"/>
                  </a:lnTo>
                  <a:lnTo>
                    <a:pt x="44" y="151"/>
                  </a:lnTo>
                  <a:lnTo>
                    <a:pt x="44" y="151"/>
                  </a:lnTo>
                  <a:lnTo>
                    <a:pt x="55" y="149"/>
                  </a:lnTo>
                  <a:lnTo>
                    <a:pt x="63" y="146"/>
                  </a:lnTo>
                  <a:lnTo>
                    <a:pt x="74" y="138"/>
                  </a:lnTo>
                  <a:lnTo>
                    <a:pt x="83" y="124"/>
                  </a:lnTo>
                  <a:lnTo>
                    <a:pt x="83" y="124"/>
                  </a:lnTo>
                  <a:lnTo>
                    <a:pt x="88" y="113"/>
                  </a:lnTo>
                  <a:lnTo>
                    <a:pt x="88" y="102"/>
                  </a:lnTo>
                  <a:lnTo>
                    <a:pt x="91" y="74"/>
                  </a:lnTo>
                  <a:lnTo>
                    <a:pt x="91" y="74"/>
                  </a:lnTo>
                  <a:close/>
                  <a:moveTo>
                    <a:pt x="44" y="146"/>
                  </a:moveTo>
                  <a:lnTo>
                    <a:pt x="44" y="146"/>
                  </a:lnTo>
                  <a:lnTo>
                    <a:pt x="39" y="143"/>
                  </a:lnTo>
                  <a:lnTo>
                    <a:pt x="30" y="140"/>
                  </a:lnTo>
                  <a:lnTo>
                    <a:pt x="25" y="132"/>
                  </a:lnTo>
                  <a:lnTo>
                    <a:pt x="19" y="118"/>
                  </a:lnTo>
                  <a:lnTo>
                    <a:pt x="19" y="118"/>
                  </a:lnTo>
                  <a:lnTo>
                    <a:pt x="16" y="96"/>
                  </a:lnTo>
                  <a:lnTo>
                    <a:pt x="16" y="71"/>
                  </a:lnTo>
                  <a:lnTo>
                    <a:pt x="16" y="71"/>
                  </a:lnTo>
                  <a:lnTo>
                    <a:pt x="16" y="52"/>
                  </a:lnTo>
                  <a:lnTo>
                    <a:pt x="19" y="33"/>
                  </a:lnTo>
                  <a:lnTo>
                    <a:pt x="19" y="33"/>
                  </a:lnTo>
                  <a:lnTo>
                    <a:pt x="25" y="16"/>
                  </a:lnTo>
                  <a:lnTo>
                    <a:pt x="30" y="8"/>
                  </a:lnTo>
                  <a:lnTo>
                    <a:pt x="39" y="5"/>
                  </a:lnTo>
                  <a:lnTo>
                    <a:pt x="44" y="5"/>
                  </a:lnTo>
                  <a:lnTo>
                    <a:pt x="44" y="5"/>
                  </a:lnTo>
                  <a:lnTo>
                    <a:pt x="52" y="5"/>
                  </a:lnTo>
                  <a:lnTo>
                    <a:pt x="58" y="8"/>
                  </a:lnTo>
                  <a:lnTo>
                    <a:pt x="66" y="16"/>
                  </a:lnTo>
                  <a:lnTo>
                    <a:pt x="72" y="30"/>
                  </a:lnTo>
                  <a:lnTo>
                    <a:pt x="72" y="30"/>
                  </a:lnTo>
                  <a:lnTo>
                    <a:pt x="72" y="49"/>
                  </a:lnTo>
                  <a:lnTo>
                    <a:pt x="72" y="71"/>
                  </a:lnTo>
                  <a:lnTo>
                    <a:pt x="72" y="71"/>
                  </a:lnTo>
                  <a:lnTo>
                    <a:pt x="72" y="96"/>
                  </a:lnTo>
                  <a:lnTo>
                    <a:pt x="69" y="118"/>
                  </a:lnTo>
                  <a:lnTo>
                    <a:pt x="69" y="118"/>
                  </a:lnTo>
                  <a:lnTo>
                    <a:pt x="66" y="132"/>
                  </a:lnTo>
                  <a:lnTo>
                    <a:pt x="61" y="140"/>
                  </a:lnTo>
                  <a:lnTo>
                    <a:pt x="52" y="143"/>
                  </a:lnTo>
                  <a:lnTo>
                    <a:pt x="44"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4" name="Freeform 119"/>
            <p:cNvSpPr>
              <a:spLocks/>
            </p:cNvSpPr>
            <p:nvPr/>
          </p:nvSpPr>
          <p:spPr bwMode="auto">
            <a:xfrm>
              <a:off x="2626" y="2965"/>
              <a:ext cx="91" cy="151"/>
            </a:xfrm>
            <a:custGeom>
              <a:avLst/>
              <a:gdLst>
                <a:gd name="T0" fmla="*/ 91 w 91"/>
                <a:gd name="T1" fmla="*/ 74 h 151"/>
                <a:gd name="T2" fmla="*/ 91 w 91"/>
                <a:gd name="T3" fmla="*/ 74 h 151"/>
                <a:gd name="T4" fmla="*/ 88 w 91"/>
                <a:gd name="T5" fmla="*/ 49 h 151"/>
                <a:gd name="T6" fmla="*/ 85 w 91"/>
                <a:gd name="T7" fmla="*/ 36 h 151"/>
                <a:gd name="T8" fmla="*/ 83 w 91"/>
                <a:gd name="T9" fmla="*/ 24 h 151"/>
                <a:gd name="T10" fmla="*/ 83 w 91"/>
                <a:gd name="T11" fmla="*/ 24 h 151"/>
                <a:gd name="T12" fmla="*/ 74 w 91"/>
                <a:gd name="T13" fmla="*/ 11 h 151"/>
                <a:gd name="T14" fmla="*/ 63 w 91"/>
                <a:gd name="T15" fmla="*/ 2 h 151"/>
                <a:gd name="T16" fmla="*/ 52 w 91"/>
                <a:gd name="T17" fmla="*/ 0 h 151"/>
                <a:gd name="T18" fmla="*/ 44 w 91"/>
                <a:gd name="T19" fmla="*/ 0 h 151"/>
                <a:gd name="T20" fmla="*/ 44 w 91"/>
                <a:gd name="T21" fmla="*/ 0 h 151"/>
                <a:gd name="T22" fmla="*/ 36 w 91"/>
                <a:gd name="T23" fmla="*/ 0 h 151"/>
                <a:gd name="T24" fmla="*/ 25 w 91"/>
                <a:gd name="T25" fmla="*/ 5 h 151"/>
                <a:gd name="T26" fmla="*/ 14 w 91"/>
                <a:gd name="T27" fmla="*/ 13 h 151"/>
                <a:gd name="T28" fmla="*/ 5 w 91"/>
                <a:gd name="T29" fmla="*/ 24 h 151"/>
                <a:gd name="T30" fmla="*/ 5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8 w 91"/>
                <a:gd name="T45" fmla="*/ 129 h 151"/>
                <a:gd name="T46" fmla="*/ 8 w 91"/>
                <a:gd name="T47" fmla="*/ 129 h 151"/>
                <a:gd name="T48" fmla="*/ 16 w 91"/>
                <a:gd name="T49" fmla="*/ 140 h 151"/>
                <a:gd name="T50" fmla="*/ 25 w 91"/>
                <a:gd name="T51" fmla="*/ 146 h 151"/>
                <a:gd name="T52" fmla="*/ 36 w 91"/>
                <a:gd name="T53" fmla="*/ 149 h 151"/>
                <a:gd name="T54" fmla="*/ 44 w 91"/>
                <a:gd name="T55" fmla="*/ 151 h 151"/>
                <a:gd name="T56" fmla="*/ 44 w 91"/>
                <a:gd name="T57" fmla="*/ 151 h 151"/>
                <a:gd name="T58" fmla="*/ 55 w 91"/>
                <a:gd name="T59" fmla="*/ 149 h 151"/>
                <a:gd name="T60" fmla="*/ 63 w 91"/>
                <a:gd name="T61" fmla="*/ 146 h 151"/>
                <a:gd name="T62" fmla="*/ 74 w 91"/>
                <a:gd name="T63" fmla="*/ 138 h 151"/>
                <a:gd name="T64" fmla="*/ 83 w 91"/>
                <a:gd name="T65" fmla="*/ 124 h 151"/>
                <a:gd name="T66" fmla="*/ 83 w 91"/>
                <a:gd name="T67" fmla="*/ 124 h 151"/>
                <a:gd name="T68" fmla="*/ 88 w 91"/>
                <a:gd name="T69" fmla="*/ 113 h 151"/>
                <a:gd name="T70" fmla="*/ 88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88" y="49"/>
                  </a:lnTo>
                  <a:lnTo>
                    <a:pt x="85" y="36"/>
                  </a:lnTo>
                  <a:lnTo>
                    <a:pt x="83" y="24"/>
                  </a:lnTo>
                  <a:lnTo>
                    <a:pt x="83" y="24"/>
                  </a:lnTo>
                  <a:lnTo>
                    <a:pt x="74" y="11"/>
                  </a:lnTo>
                  <a:lnTo>
                    <a:pt x="63" y="2"/>
                  </a:lnTo>
                  <a:lnTo>
                    <a:pt x="52" y="0"/>
                  </a:lnTo>
                  <a:lnTo>
                    <a:pt x="44" y="0"/>
                  </a:lnTo>
                  <a:lnTo>
                    <a:pt x="44" y="0"/>
                  </a:lnTo>
                  <a:lnTo>
                    <a:pt x="36" y="0"/>
                  </a:lnTo>
                  <a:lnTo>
                    <a:pt x="25" y="5"/>
                  </a:lnTo>
                  <a:lnTo>
                    <a:pt x="14" y="13"/>
                  </a:lnTo>
                  <a:lnTo>
                    <a:pt x="5" y="24"/>
                  </a:lnTo>
                  <a:lnTo>
                    <a:pt x="5" y="24"/>
                  </a:lnTo>
                  <a:lnTo>
                    <a:pt x="3" y="38"/>
                  </a:lnTo>
                  <a:lnTo>
                    <a:pt x="0" y="49"/>
                  </a:lnTo>
                  <a:lnTo>
                    <a:pt x="0" y="74"/>
                  </a:lnTo>
                  <a:lnTo>
                    <a:pt x="0" y="74"/>
                  </a:lnTo>
                  <a:lnTo>
                    <a:pt x="0" y="102"/>
                  </a:lnTo>
                  <a:lnTo>
                    <a:pt x="3" y="116"/>
                  </a:lnTo>
                  <a:lnTo>
                    <a:pt x="8" y="129"/>
                  </a:lnTo>
                  <a:lnTo>
                    <a:pt x="8" y="129"/>
                  </a:lnTo>
                  <a:lnTo>
                    <a:pt x="16" y="140"/>
                  </a:lnTo>
                  <a:lnTo>
                    <a:pt x="25" y="146"/>
                  </a:lnTo>
                  <a:lnTo>
                    <a:pt x="36" y="149"/>
                  </a:lnTo>
                  <a:lnTo>
                    <a:pt x="44" y="151"/>
                  </a:lnTo>
                  <a:lnTo>
                    <a:pt x="44" y="151"/>
                  </a:lnTo>
                  <a:lnTo>
                    <a:pt x="55" y="149"/>
                  </a:lnTo>
                  <a:lnTo>
                    <a:pt x="63" y="146"/>
                  </a:lnTo>
                  <a:lnTo>
                    <a:pt x="74" y="138"/>
                  </a:lnTo>
                  <a:lnTo>
                    <a:pt x="83" y="124"/>
                  </a:lnTo>
                  <a:lnTo>
                    <a:pt x="83" y="124"/>
                  </a:lnTo>
                  <a:lnTo>
                    <a:pt x="88" y="113"/>
                  </a:lnTo>
                  <a:lnTo>
                    <a:pt x="88"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5" name="Freeform 120"/>
            <p:cNvSpPr>
              <a:spLocks/>
            </p:cNvSpPr>
            <p:nvPr/>
          </p:nvSpPr>
          <p:spPr bwMode="auto">
            <a:xfrm>
              <a:off x="2642" y="2970"/>
              <a:ext cx="56" cy="141"/>
            </a:xfrm>
            <a:custGeom>
              <a:avLst/>
              <a:gdLst>
                <a:gd name="T0" fmla="*/ 28 w 56"/>
                <a:gd name="T1" fmla="*/ 141 h 141"/>
                <a:gd name="T2" fmla="*/ 28 w 56"/>
                <a:gd name="T3" fmla="*/ 141 h 141"/>
                <a:gd name="T4" fmla="*/ 23 w 56"/>
                <a:gd name="T5" fmla="*/ 138 h 141"/>
                <a:gd name="T6" fmla="*/ 14 w 56"/>
                <a:gd name="T7" fmla="*/ 135 h 141"/>
                <a:gd name="T8" fmla="*/ 9 w 56"/>
                <a:gd name="T9" fmla="*/ 127 h 141"/>
                <a:gd name="T10" fmla="*/ 3 w 56"/>
                <a:gd name="T11" fmla="*/ 113 h 141"/>
                <a:gd name="T12" fmla="*/ 3 w 56"/>
                <a:gd name="T13" fmla="*/ 113 h 141"/>
                <a:gd name="T14" fmla="*/ 0 w 56"/>
                <a:gd name="T15" fmla="*/ 91 h 141"/>
                <a:gd name="T16" fmla="*/ 0 w 56"/>
                <a:gd name="T17" fmla="*/ 66 h 141"/>
                <a:gd name="T18" fmla="*/ 0 w 56"/>
                <a:gd name="T19" fmla="*/ 66 h 141"/>
                <a:gd name="T20" fmla="*/ 0 w 56"/>
                <a:gd name="T21" fmla="*/ 47 h 141"/>
                <a:gd name="T22" fmla="*/ 3 w 56"/>
                <a:gd name="T23" fmla="*/ 28 h 141"/>
                <a:gd name="T24" fmla="*/ 3 w 56"/>
                <a:gd name="T25" fmla="*/ 28 h 141"/>
                <a:gd name="T26" fmla="*/ 9 w 56"/>
                <a:gd name="T27" fmla="*/ 11 h 141"/>
                <a:gd name="T28" fmla="*/ 14 w 56"/>
                <a:gd name="T29" fmla="*/ 3 h 141"/>
                <a:gd name="T30" fmla="*/ 23 w 56"/>
                <a:gd name="T31" fmla="*/ 0 h 141"/>
                <a:gd name="T32" fmla="*/ 28 w 56"/>
                <a:gd name="T33" fmla="*/ 0 h 141"/>
                <a:gd name="T34" fmla="*/ 28 w 56"/>
                <a:gd name="T35" fmla="*/ 0 h 141"/>
                <a:gd name="T36" fmla="*/ 36 w 56"/>
                <a:gd name="T37" fmla="*/ 0 h 141"/>
                <a:gd name="T38" fmla="*/ 42 w 56"/>
                <a:gd name="T39" fmla="*/ 3 h 141"/>
                <a:gd name="T40" fmla="*/ 50 w 56"/>
                <a:gd name="T41" fmla="*/ 11 h 141"/>
                <a:gd name="T42" fmla="*/ 56 w 56"/>
                <a:gd name="T43" fmla="*/ 25 h 141"/>
                <a:gd name="T44" fmla="*/ 56 w 56"/>
                <a:gd name="T45" fmla="*/ 25 h 141"/>
                <a:gd name="T46" fmla="*/ 56 w 56"/>
                <a:gd name="T47" fmla="*/ 44 h 141"/>
                <a:gd name="T48" fmla="*/ 56 w 56"/>
                <a:gd name="T49" fmla="*/ 66 h 141"/>
                <a:gd name="T50" fmla="*/ 56 w 56"/>
                <a:gd name="T51" fmla="*/ 66 h 141"/>
                <a:gd name="T52" fmla="*/ 56 w 56"/>
                <a:gd name="T53" fmla="*/ 91 h 141"/>
                <a:gd name="T54" fmla="*/ 53 w 56"/>
                <a:gd name="T55" fmla="*/ 113 h 141"/>
                <a:gd name="T56" fmla="*/ 53 w 56"/>
                <a:gd name="T57" fmla="*/ 113 h 141"/>
                <a:gd name="T58" fmla="*/ 50 w 56"/>
                <a:gd name="T59" fmla="*/ 127 h 141"/>
                <a:gd name="T60" fmla="*/ 45 w 56"/>
                <a:gd name="T61" fmla="*/ 135 h 141"/>
                <a:gd name="T62" fmla="*/ 36 w 56"/>
                <a:gd name="T63" fmla="*/ 138 h 141"/>
                <a:gd name="T64" fmla="*/ 28 w 56"/>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41">
                  <a:moveTo>
                    <a:pt x="28" y="141"/>
                  </a:moveTo>
                  <a:lnTo>
                    <a:pt x="28" y="141"/>
                  </a:lnTo>
                  <a:lnTo>
                    <a:pt x="23" y="138"/>
                  </a:lnTo>
                  <a:lnTo>
                    <a:pt x="14" y="135"/>
                  </a:lnTo>
                  <a:lnTo>
                    <a:pt x="9" y="127"/>
                  </a:lnTo>
                  <a:lnTo>
                    <a:pt x="3" y="113"/>
                  </a:lnTo>
                  <a:lnTo>
                    <a:pt x="3" y="113"/>
                  </a:lnTo>
                  <a:lnTo>
                    <a:pt x="0" y="91"/>
                  </a:lnTo>
                  <a:lnTo>
                    <a:pt x="0" y="66"/>
                  </a:lnTo>
                  <a:lnTo>
                    <a:pt x="0" y="66"/>
                  </a:lnTo>
                  <a:lnTo>
                    <a:pt x="0" y="47"/>
                  </a:lnTo>
                  <a:lnTo>
                    <a:pt x="3" y="28"/>
                  </a:lnTo>
                  <a:lnTo>
                    <a:pt x="3" y="28"/>
                  </a:lnTo>
                  <a:lnTo>
                    <a:pt x="9" y="11"/>
                  </a:lnTo>
                  <a:lnTo>
                    <a:pt x="14" y="3"/>
                  </a:lnTo>
                  <a:lnTo>
                    <a:pt x="23" y="0"/>
                  </a:lnTo>
                  <a:lnTo>
                    <a:pt x="28" y="0"/>
                  </a:lnTo>
                  <a:lnTo>
                    <a:pt x="28" y="0"/>
                  </a:lnTo>
                  <a:lnTo>
                    <a:pt x="36" y="0"/>
                  </a:lnTo>
                  <a:lnTo>
                    <a:pt x="42" y="3"/>
                  </a:lnTo>
                  <a:lnTo>
                    <a:pt x="50" y="11"/>
                  </a:lnTo>
                  <a:lnTo>
                    <a:pt x="56" y="25"/>
                  </a:lnTo>
                  <a:lnTo>
                    <a:pt x="56" y="25"/>
                  </a:lnTo>
                  <a:lnTo>
                    <a:pt x="56" y="44"/>
                  </a:lnTo>
                  <a:lnTo>
                    <a:pt x="56" y="66"/>
                  </a:lnTo>
                  <a:lnTo>
                    <a:pt x="56" y="66"/>
                  </a:lnTo>
                  <a:lnTo>
                    <a:pt x="56" y="91"/>
                  </a:lnTo>
                  <a:lnTo>
                    <a:pt x="53" y="113"/>
                  </a:lnTo>
                  <a:lnTo>
                    <a:pt x="53" y="113"/>
                  </a:lnTo>
                  <a:lnTo>
                    <a:pt x="50" y="127"/>
                  </a:lnTo>
                  <a:lnTo>
                    <a:pt x="45"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6" name="Freeform 121"/>
            <p:cNvSpPr>
              <a:spLocks/>
            </p:cNvSpPr>
            <p:nvPr/>
          </p:nvSpPr>
          <p:spPr bwMode="auto">
            <a:xfrm>
              <a:off x="2850" y="2945"/>
              <a:ext cx="49" cy="221"/>
            </a:xfrm>
            <a:custGeom>
              <a:avLst/>
              <a:gdLst>
                <a:gd name="T0" fmla="*/ 49 w 49"/>
                <a:gd name="T1" fmla="*/ 111 h 221"/>
                <a:gd name="T2" fmla="*/ 49 w 49"/>
                <a:gd name="T3" fmla="*/ 111 h 221"/>
                <a:gd name="T4" fmla="*/ 46 w 49"/>
                <a:gd name="T5" fmla="*/ 80 h 221"/>
                <a:gd name="T6" fmla="*/ 44 w 49"/>
                <a:gd name="T7" fmla="*/ 61 h 221"/>
                <a:gd name="T8" fmla="*/ 35 w 49"/>
                <a:gd name="T9" fmla="*/ 42 h 221"/>
                <a:gd name="T10" fmla="*/ 35 w 49"/>
                <a:gd name="T11" fmla="*/ 42 h 221"/>
                <a:gd name="T12" fmla="*/ 24 w 49"/>
                <a:gd name="T13" fmla="*/ 25 h 221"/>
                <a:gd name="T14" fmla="*/ 13 w 49"/>
                <a:gd name="T15" fmla="*/ 11 h 221"/>
                <a:gd name="T16" fmla="*/ 5 w 49"/>
                <a:gd name="T17" fmla="*/ 3 h 221"/>
                <a:gd name="T18" fmla="*/ 2 w 49"/>
                <a:gd name="T19" fmla="*/ 0 h 221"/>
                <a:gd name="T20" fmla="*/ 2 w 49"/>
                <a:gd name="T21" fmla="*/ 0 h 221"/>
                <a:gd name="T22" fmla="*/ 0 w 49"/>
                <a:gd name="T23" fmla="*/ 3 h 221"/>
                <a:gd name="T24" fmla="*/ 0 w 49"/>
                <a:gd name="T25" fmla="*/ 3 h 221"/>
                <a:gd name="T26" fmla="*/ 2 w 49"/>
                <a:gd name="T27" fmla="*/ 9 h 221"/>
                <a:gd name="T28" fmla="*/ 2 w 49"/>
                <a:gd name="T29" fmla="*/ 9 h 221"/>
                <a:gd name="T30" fmla="*/ 19 w 49"/>
                <a:gd name="T31" fmla="*/ 28 h 221"/>
                <a:gd name="T32" fmla="*/ 27 w 49"/>
                <a:gd name="T33" fmla="*/ 50 h 221"/>
                <a:gd name="T34" fmla="*/ 35 w 49"/>
                <a:gd name="T35" fmla="*/ 78 h 221"/>
                <a:gd name="T36" fmla="*/ 38 w 49"/>
                <a:gd name="T37" fmla="*/ 111 h 221"/>
                <a:gd name="T38" fmla="*/ 38 w 49"/>
                <a:gd name="T39" fmla="*/ 111 h 221"/>
                <a:gd name="T40" fmla="*/ 35 w 49"/>
                <a:gd name="T41" fmla="*/ 138 h 221"/>
                <a:gd name="T42" fmla="*/ 30 w 49"/>
                <a:gd name="T43" fmla="*/ 166 h 221"/>
                <a:gd name="T44" fmla="*/ 19 w 49"/>
                <a:gd name="T45" fmla="*/ 191 h 221"/>
                <a:gd name="T46" fmla="*/ 11 w 49"/>
                <a:gd name="T47" fmla="*/ 205 h 221"/>
                <a:gd name="T48" fmla="*/ 2 w 49"/>
                <a:gd name="T49" fmla="*/ 216 h 221"/>
                <a:gd name="T50" fmla="*/ 2 w 49"/>
                <a:gd name="T51" fmla="*/ 216 h 221"/>
                <a:gd name="T52" fmla="*/ 0 w 49"/>
                <a:gd name="T53" fmla="*/ 218 h 221"/>
                <a:gd name="T54" fmla="*/ 0 w 49"/>
                <a:gd name="T55" fmla="*/ 218 h 221"/>
                <a:gd name="T56" fmla="*/ 2 w 49"/>
                <a:gd name="T57" fmla="*/ 221 h 221"/>
                <a:gd name="T58" fmla="*/ 2 w 49"/>
                <a:gd name="T59" fmla="*/ 221 h 221"/>
                <a:gd name="T60" fmla="*/ 5 w 49"/>
                <a:gd name="T61" fmla="*/ 218 h 221"/>
                <a:gd name="T62" fmla="*/ 16 w 49"/>
                <a:gd name="T63" fmla="*/ 210 h 221"/>
                <a:gd name="T64" fmla="*/ 24 w 49"/>
                <a:gd name="T65" fmla="*/ 196 h 221"/>
                <a:gd name="T66" fmla="*/ 35 w 49"/>
                <a:gd name="T67" fmla="*/ 177 h 221"/>
                <a:gd name="T68" fmla="*/ 35 w 49"/>
                <a:gd name="T69" fmla="*/ 177 h 221"/>
                <a:gd name="T70" fmla="*/ 44 w 49"/>
                <a:gd name="T71" fmla="*/ 160 h 221"/>
                <a:gd name="T72" fmla="*/ 46 w 49"/>
                <a:gd name="T73" fmla="*/ 141 h 221"/>
                <a:gd name="T74" fmla="*/ 49 w 49"/>
                <a:gd name="T75" fmla="*/ 1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221">
                  <a:moveTo>
                    <a:pt x="49" y="111"/>
                  </a:moveTo>
                  <a:lnTo>
                    <a:pt x="49" y="111"/>
                  </a:lnTo>
                  <a:lnTo>
                    <a:pt x="46" y="80"/>
                  </a:lnTo>
                  <a:lnTo>
                    <a:pt x="44" y="61"/>
                  </a:lnTo>
                  <a:lnTo>
                    <a:pt x="35" y="42"/>
                  </a:lnTo>
                  <a:lnTo>
                    <a:pt x="35" y="42"/>
                  </a:lnTo>
                  <a:lnTo>
                    <a:pt x="24" y="25"/>
                  </a:lnTo>
                  <a:lnTo>
                    <a:pt x="13" y="11"/>
                  </a:lnTo>
                  <a:lnTo>
                    <a:pt x="5" y="3"/>
                  </a:lnTo>
                  <a:lnTo>
                    <a:pt x="2" y="0"/>
                  </a:lnTo>
                  <a:lnTo>
                    <a:pt x="2" y="0"/>
                  </a:lnTo>
                  <a:lnTo>
                    <a:pt x="0" y="3"/>
                  </a:lnTo>
                  <a:lnTo>
                    <a:pt x="0" y="3"/>
                  </a:lnTo>
                  <a:lnTo>
                    <a:pt x="2" y="9"/>
                  </a:lnTo>
                  <a:lnTo>
                    <a:pt x="2" y="9"/>
                  </a:lnTo>
                  <a:lnTo>
                    <a:pt x="19" y="28"/>
                  </a:lnTo>
                  <a:lnTo>
                    <a:pt x="27" y="50"/>
                  </a:lnTo>
                  <a:lnTo>
                    <a:pt x="35" y="78"/>
                  </a:lnTo>
                  <a:lnTo>
                    <a:pt x="38" y="111"/>
                  </a:lnTo>
                  <a:lnTo>
                    <a:pt x="38" y="111"/>
                  </a:lnTo>
                  <a:lnTo>
                    <a:pt x="35" y="138"/>
                  </a:lnTo>
                  <a:lnTo>
                    <a:pt x="30" y="166"/>
                  </a:lnTo>
                  <a:lnTo>
                    <a:pt x="19" y="191"/>
                  </a:lnTo>
                  <a:lnTo>
                    <a:pt x="11" y="205"/>
                  </a:lnTo>
                  <a:lnTo>
                    <a:pt x="2" y="216"/>
                  </a:lnTo>
                  <a:lnTo>
                    <a:pt x="2" y="216"/>
                  </a:lnTo>
                  <a:lnTo>
                    <a:pt x="0" y="218"/>
                  </a:lnTo>
                  <a:lnTo>
                    <a:pt x="0" y="218"/>
                  </a:lnTo>
                  <a:lnTo>
                    <a:pt x="2" y="221"/>
                  </a:lnTo>
                  <a:lnTo>
                    <a:pt x="2" y="221"/>
                  </a:lnTo>
                  <a:lnTo>
                    <a:pt x="5" y="218"/>
                  </a:lnTo>
                  <a:lnTo>
                    <a:pt x="16" y="210"/>
                  </a:lnTo>
                  <a:lnTo>
                    <a:pt x="24" y="196"/>
                  </a:lnTo>
                  <a:lnTo>
                    <a:pt x="35" y="177"/>
                  </a:lnTo>
                  <a:lnTo>
                    <a:pt x="35" y="177"/>
                  </a:lnTo>
                  <a:lnTo>
                    <a:pt x="44" y="160"/>
                  </a:lnTo>
                  <a:lnTo>
                    <a:pt x="46" y="141"/>
                  </a:lnTo>
                  <a:lnTo>
                    <a:pt x="49"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7" name="Freeform 122"/>
            <p:cNvSpPr>
              <a:spLocks/>
            </p:cNvSpPr>
            <p:nvPr/>
          </p:nvSpPr>
          <p:spPr bwMode="auto">
            <a:xfrm>
              <a:off x="2850" y="2945"/>
              <a:ext cx="49" cy="221"/>
            </a:xfrm>
            <a:custGeom>
              <a:avLst/>
              <a:gdLst>
                <a:gd name="T0" fmla="*/ 49 w 49"/>
                <a:gd name="T1" fmla="*/ 111 h 221"/>
                <a:gd name="T2" fmla="*/ 49 w 49"/>
                <a:gd name="T3" fmla="*/ 111 h 221"/>
                <a:gd name="T4" fmla="*/ 46 w 49"/>
                <a:gd name="T5" fmla="*/ 80 h 221"/>
                <a:gd name="T6" fmla="*/ 44 w 49"/>
                <a:gd name="T7" fmla="*/ 61 h 221"/>
                <a:gd name="T8" fmla="*/ 35 w 49"/>
                <a:gd name="T9" fmla="*/ 42 h 221"/>
                <a:gd name="T10" fmla="*/ 35 w 49"/>
                <a:gd name="T11" fmla="*/ 42 h 221"/>
                <a:gd name="T12" fmla="*/ 24 w 49"/>
                <a:gd name="T13" fmla="*/ 25 h 221"/>
                <a:gd name="T14" fmla="*/ 13 w 49"/>
                <a:gd name="T15" fmla="*/ 11 h 221"/>
                <a:gd name="T16" fmla="*/ 5 w 49"/>
                <a:gd name="T17" fmla="*/ 3 h 221"/>
                <a:gd name="T18" fmla="*/ 2 w 49"/>
                <a:gd name="T19" fmla="*/ 0 h 221"/>
                <a:gd name="T20" fmla="*/ 2 w 49"/>
                <a:gd name="T21" fmla="*/ 0 h 221"/>
                <a:gd name="T22" fmla="*/ 0 w 49"/>
                <a:gd name="T23" fmla="*/ 3 h 221"/>
                <a:gd name="T24" fmla="*/ 0 w 49"/>
                <a:gd name="T25" fmla="*/ 3 h 221"/>
                <a:gd name="T26" fmla="*/ 2 w 49"/>
                <a:gd name="T27" fmla="*/ 9 h 221"/>
                <a:gd name="T28" fmla="*/ 2 w 49"/>
                <a:gd name="T29" fmla="*/ 9 h 221"/>
                <a:gd name="T30" fmla="*/ 19 w 49"/>
                <a:gd name="T31" fmla="*/ 28 h 221"/>
                <a:gd name="T32" fmla="*/ 27 w 49"/>
                <a:gd name="T33" fmla="*/ 50 h 221"/>
                <a:gd name="T34" fmla="*/ 35 w 49"/>
                <a:gd name="T35" fmla="*/ 78 h 221"/>
                <a:gd name="T36" fmla="*/ 38 w 49"/>
                <a:gd name="T37" fmla="*/ 111 h 221"/>
                <a:gd name="T38" fmla="*/ 38 w 49"/>
                <a:gd name="T39" fmla="*/ 111 h 221"/>
                <a:gd name="T40" fmla="*/ 35 w 49"/>
                <a:gd name="T41" fmla="*/ 138 h 221"/>
                <a:gd name="T42" fmla="*/ 30 w 49"/>
                <a:gd name="T43" fmla="*/ 166 h 221"/>
                <a:gd name="T44" fmla="*/ 19 w 49"/>
                <a:gd name="T45" fmla="*/ 191 h 221"/>
                <a:gd name="T46" fmla="*/ 11 w 49"/>
                <a:gd name="T47" fmla="*/ 205 h 221"/>
                <a:gd name="T48" fmla="*/ 2 w 49"/>
                <a:gd name="T49" fmla="*/ 216 h 221"/>
                <a:gd name="T50" fmla="*/ 2 w 49"/>
                <a:gd name="T51" fmla="*/ 216 h 221"/>
                <a:gd name="T52" fmla="*/ 0 w 49"/>
                <a:gd name="T53" fmla="*/ 218 h 221"/>
                <a:gd name="T54" fmla="*/ 0 w 49"/>
                <a:gd name="T55" fmla="*/ 218 h 221"/>
                <a:gd name="T56" fmla="*/ 2 w 49"/>
                <a:gd name="T57" fmla="*/ 221 h 221"/>
                <a:gd name="T58" fmla="*/ 2 w 49"/>
                <a:gd name="T59" fmla="*/ 221 h 221"/>
                <a:gd name="T60" fmla="*/ 5 w 49"/>
                <a:gd name="T61" fmla="*/ 218 h 221"/>
                <a:gd name="T62" fmla="*/ 16 w 49"/>
                <a:gd name="T63" fmla="*/ 210 h 221"/>
                <a:gd name="T64" fmla="*/ 24 w 49"/>
                <a:gd name="T65" fmla="*/ 196 h 221"/>
                <a:gd name="T66" fmla="*/ 35 w 49"/>
                <a:gd name="T67" fmla="*/ 177 h 221"/>
                <a:gd name="T68" fmla="*/ 35 w 49"/>
                <a:gd name="T69" fmla="*/ 177 h 221"/>
                <a:gd name="T70" fmla="*/ 44 w 49"/>
                <a:gd name="T71" fmla="*/ 160 h 221"/>
                <a:gd name="T72" fmla="*/ 46 w 49"/>
                <a:gd name="T73" fmla="*/ 141 h 221"/>
                <a:gd name="T74" fmla="*/ 49 w 49"/>
                <a:gd name="T75" fmla="*/ 1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221">
                  <a:moveTo>
                    <a:pt x="49" y="111"/>
                  </a:moveTo>
                  <a:lnTo>
                    <a:pt x="49" y="111"/>
                  </a:lnTo>
                  <a:lnTo>
                    <a:pt x="46" y="80"/>
                  </a:lnTo>
                  <a:lnTo>
                    <a:pt x="44" y="61"/>
                  </a:lnTo>
                  <a:lnTo>
                    <a:pt x="35" y="42"/>
                  </a:lnTo>
                  <a:lnTo>
                    <a:pt x="35" y="42"/>
                  </a:lnTo>
                  <a:lnTo>
                    <a:pt x="24" y="25"/>
                  </a:lnTo>
                  <a:lnTo>
                    <a:pt x="13" y="11"/>
                  </a:lnTo>
                  <a:lnTo>
                    <a:pt x="5" y="3"/>
                  </a:lnTo>
                  <a:lnTo>
                    <a:pt x="2" y="0"/>
                  </a:lnTo>
                  <a:lnTo>
                    <a:pt x="2" y="0"/>
                  </a:lnTo>
                  <a:lnTo>
                    <a:pt x="0" y="3"/>
                  </a:lnTo>
                  <a:lnTo>
                    <a:pt x="0" y="3"/>
                  </a:lnTo>
                  <a:lnTo>
                    <a:pt x="2" y="9"/>
                  </a:lnTo>
                  <a:lnTo>
                    <a:pt x="2" y="9"/>
                  </a:lnTo>
                  <a:lnTo>
                    <a:pt x="19" y="28"/>
                  </a:lnTo>
                  <a:lnTo>
                    <a:pt x="27" y="50"/>
                  </a:lnTo>
                  <a:lnTo>
                    <a:pt x="35" y="78"/>
                  </a:lnTo>
                  <a:lnTo>
                    <a:pt x="38" y="111"/>
                  </a:lnTo>
                  <a:lnTo>
                    <a:pt x="38" y="111"/>
                  </a:lnTo>
                  <a:lnTo>
                    <a:pt x="35" y="138"/>
                  </a:lnTo>
                  <a:lnTo>
                    <a:pt x="30" y="166"/>
                  </a:lnTo>
                  <a:lnTo>
                    <a:pt x="19" y="191"/>
                  </a:lnTo>
                  <a:lnTo>
                    <a:pt x="11" y="205"/>
                  </a:lnTo>
                  <a:lnTo>
                    <a:pt x="2" y="216"/>
                  </a:lnTo>
                  <a:lnTo>
                    <a:pt x="2" y="216"/>
                  </a:lnTo>
                  <a:lnTo>
                    <a:pt x="0" y="218"/>
                  </a:lnTo>
                  <a:lnTo>
                    <a:pt x="0" y="218"/>
                  </a:lnTo>
                  <a:lnTo>
                    <a:pt x="2" y="221"/>
                  </a:lnTo>
                  <a:lnTo>
                    <a:pt x="2" y="221"/>
                  </a:lnTo>
                  <a:lnTo>
                    <a:pt x="5" y="218"/>
                  </a:lnTo>
                  <a:lnTo>
                    <a:pt x="16" y="210"/>
                  </a:lnTo>
                  <a:lnTo>
                    <a:pt x="24" y="196"/>
                  </a:lnTo>
                  <a:lnTo>
                    <a:pt x="35" y="177"/>
                  </a:lnTo>
                  <a:lnTo>
                    <a:pt x="35" y="177"/>
                  </a:lnTo>
                  <a:lnTo>
                    <a:pt x="44" y="160"/>
                  </a:lnTo>
                  <a:lnTo>
                    <a:pt x="46" y="141"/>
                  </a:lnTo>
                  <a:lnTo>
                    <a:pt x="49" y="1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8" name="Line 123"/>
            <p:cNvSpPr>
              <a:spLocks noChangeShapeType="1"/>
            </p:cNvSpPr>
            <p:nvPr/>
          </p:nvSpPr>
          <p:spPr bwMode="auto">
            <a:xfrm>
              <a:off x="4660" y="1270"/>
              <a:ext cx="0" cy="204"/>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9" name="Line 124"/>
            <p:cNvSpPr>
              <a:spLocks noChangeShapeType="1"/>
            </p:cNvSpPr>
            <p:nvPr/>
          </p:nvSpPr>
          <p:spPr bwMode="auto">
            <a:xfrm>
              <a:off x="5041" y="1270"/>
              <a:ext cx="0" cy="204"/>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0" name="Line 125"/>
            <p:cNvSpPr>
              <a:spLocks noChangeShapeType="1"/>
            </p:cNvSpPr>
            <p:nvPr/>
          </p:nvSpPr>
          <p:spPr bwMode="auto">
            <a:xfrm>
              <a:off x="4851" y="2686"/>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1" name="Freeform 126"/>
            <p:cNvSpPr>
              <a:spLocks/>
            </p:cNvSpPr>
            <p:nvPr/>
          </p:nvSpPr>
          <p:spPr bwMode="auto">
            <a:xfrm>
              <a:off x="4807" y="2840"/>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2" name="Freeform 127"/>
            <p:cNvSpPr>
              <a:spLocks/>
            </p:cNvSpPr>
            <p:nvPr/>
          </p:nvSpPr>
          <p:spPr bwMode="auto">
            <a:xfrm>
              <a:off x="4754" y="2446"/>
              <a:ext cx="191" cy="190"/>
            </a:xfrm>
            <a:custGeom>
              <a:avLst/>
              <a:gdLst>
                <a:gd name="T0" fmla="*/ 191 w 191"/>
                <a:gd name="T1" fmla="*/ 93 h 190"/>
                <a:gd name="T2" fmla="*/ 191 w 191"/>
                <a:gd name="T3" fmla="*/ 93 h 190"/>
                <a:gd name="T4" fmla="*/ 188 w 191"/>
                <a:gd name="T5" fmla="*/ 113 h 190"/>
                <a:gd name="T6" fmla="*/ 183 w 191"/>
                <a:gd name="T7" fmla="*/ 132 h 190"/>
                <a:gd name="T8" fmla="*/ 174 w 191"/>
                <a:gd name="T9" fmla="*/ 149 h 190"/>
                <a:gd name="T10" fmla="*/ 163 w 191"/>
                <a:gd name="T11" fmla="*/ 163 h 190"/>
                <a:gd name="T12" fmla="*/ 149 w 191"/>
                <a:gd name="T13" fmla="*/ 174 h 190"/>
                <a:gd name="T14" fmla="*/ 133 w 191"/>
                <a:gd name="T15" fmla="*/ 182 h 190"/>
                <a:gd name="T16" fmla="*/ 116 w 191"/>
                <a:gd name="T17" fmla="*/ 187 h 190"/>
                <a:gd name="T18" fmla="*/ 97 w 191"/>
                <a:gd name="T19" fmla="*/ 190 h 190"/>
                <a:gd name="T20" fmla="*/ 97 w 191"/>
                <a:gd name="T21" fmla="*/ 190 h 190"/>
                <a:gd name="T22" fmla="*/ 78 w 191"/>
                <a:gd name="T23" fmla="*/ 187 h 190"/>
                <a:gd name="T24" fmla="*/ 58 w 191"/>
                <a:gd name="T25" fmla="*/ 182 h 190"/>
                <a:gd name="T26" fmla="*/ 45 w 191"/>
                <a:gd name="T27" fmla="*/ 174 h 190"/>
                <a:gd name="T28" fmla="*/ 31 w 191"/>
                <a:gd name="T29" fmla="*/ 163 h 190"/>
                <a:gd name="T30" fmla="*/ 17 w 191"/>
                <a:gd name="T31" fmla="*/ 149 h 190"/>
                <a:gd name="T32" fmla="*/ 9 w 191"/>
                <a:gd name="T33" fmla="*/ 132 h 190"/>
                <a:gd name="T34" fmla="*/ 3 w 191"/>
                <a:gd name="T35" fmla="*/ 113 h 190"/>
                <a:gd name="T36" fmla="*/ 0 w 191"/>
                <a:gd name="T37" fmla="*/ 93 h 190"/>
                <a:gd name="T38" fmla="*/ 0 w 191"/>
                <a:gd name="T39" fmla="*/ 93 h 190"/>
                <a:gd name="T40" fmla="*/ 3 w 191"/>
                <a:gd name="T41" fmla="*/ 74 h 190"/>
                <a:gd name="T42" fmla="*/ 9 w 191"/>
                <a:gd name="T43" fmla="*/ 58 h 190"/>
                <a:gd name="T44" fmla="*/ 17 w 191"/>
                <a:gd name="T45" fmla="*/ 41 h 190"/>
                <a:gd name="T46" fmla="*/ 31 w 191"/>
                <a:gd name="T47" fmla="*/ 27 h 190"/>
                <a:gd name="T48" fmla="*/ 45 w 191"/>
                <a:gd name="T49" fmla="*/ 16 h 190"/>
                <a:gd name="T50" fmla="*/ 58 w 191"/>
                <a:gd name="T51" fmla="*/ 8 h 190"/>
                <a:gd name="T52" fmla="*/ 78 w 191"/>
                <a:gd name="T53" fmla="*/ 2 h 190"/>
                <a:gd name="T54" fmla="*/ 97 w 191"/>
                <a:gd name="T55" fmla="*/ 0 h 190"/>
                <a:gd name="T56" fmla="*/ 97 w 191"/>
                <a:gd name="T57" fmla="*/ 0 h 190"/>
                <a:gd name="T58" fmla="*/ 116 w 191"/>
                <a:gd name="T59" fmla="*/ 2 h 190"/>
                <a:gd name="T60" fmla="*/ 133 w 191"/>
                <a:gd name="T61" fmla="*/ 8 h 190"/>
                <a:gd name="T62" fmla="*/ 149 w 191"/>
                <a:gd name="T63" fmla="*/ 16 h 190"/>
                <a:gd name="T64" fmla="*/ 163 w 191"/>
                <a:gd name="T65" fmla="*/ 27 h 190"/>
                <a:gd name="T66" fmla="*/ 174 w 191"/>
                <a:gd name="T67" fmla="*/ 41 h 190"/>
                <a:gd name="T68" fmla="*/ 183 w 191"/>
                <a:gd name="T69" fmla="*/ 58 h 190"/>
                <a:gd name="T70" fmla="*/ 188 w 191"/>
                <a:gd name="T71" fmla="*/ 74 h 190"/>
                <a:gd name="T72" fmla="*/ 191 w 191"/>
                <a:gd name="T73" fmla="*/ 93 h 190"/>
                <a:gd name="T74" fmla="*/ 191 w 191"/>
                <a:gd name="T75" fmla="*/ 9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1" h="190">
                  <a:moveTo>
                    <a:pt x="191" y="93"/>
                  </a:moveTo>
                  <a:lnTo>
                    <a:pt x="191" y="93"/>
                  </a:lnTo>
                  <a:lnTo>
                    <a:pt x="188" y="113"/>
                  </a:lnTo>
                  <a:lnTo>
                    <a:pt x="183" y="132"/>
                  </a:lnTo>
                  <a:lnTo>
                    <a:pt x="174" y="149"/>
                  </a:lnTo>
                  <a:lnTo>
                    <a:pt x="163" y="163"/>
                  </a:lnTo>
                  <a:lnTo>
                    <a:pt x="149" y="174"/>
                  </a:lnTo>
                  <a:lnTo>
                    <a:pt x="133" y="182"/>
                  </a:lnTo>
                  <a:lnTo>
                    <a:pt x="116" y="187"/>
                  </a:lnTo>
                  <a:lnTo>
                    <a:pt x="97" y="190"/>
                  </a:lnTo>
                  <a:lnTo>
                    <a:pt x="97" y="190"/>
                  </a:lnTo>
                  <a:lnTo>
                    <a:pt x="78" y="187"/>
                  </a:lnTo>
                  <a:lnTo>
                    <a:pt x="58" y="182"/>
                  </a:lnTo>
                  <a:lnTo>
                    <a:pt x="45" y="174"/>
                  </a:lnTo>
                  <a:lnTo>
                    <a:pt x="31" y="163"/>
                  </a:lnTo>
                  <a:lnTo>
                    <a:pt x="17" y="149"/>
                  </a:lnTo>
                  <a:lnTo>
                    <a:pt x="9" y="132"/>
                  </a:lnTo>
                  <a:lnTo>
                    <a:pt x="3" y="113"/>
                  </a:lnTo>
                  <a:lnTo>
                    <a:pt x="0" y="93"/>
                  </a:lnTo>
                  <a:lnTo>
                    <a:pt x="0" y="93"/>
                  </a:lnTo>
                  <a:lnTo>
                    <a:pt x="3" y="74"/>
                  </a:lnTo>
                  <a:lnTo>
                    <a:pt x="9" y="58"/>
                  </a:lnTo>
                  <a:lnTo>
                    <a:pt x="17" y="41"/>
                  </a:lnTo>
                  <a:lnTo>
                    <a:pt x="31" y="27"/>
                  </a:lnTo>
                  <a:lnTo>
                    <a:pt x="45" y="16"/>
                  </a:lnTo>
                  <a:lnTo>
                    <a:pt x="58" y="8"/>
                  </a:lnTo>
                  <a:lnTo>
                    <a:pt x="78" y="2"/>
                  </a:lnTo>
                  <a:lnTo>
                    <a:pt x="97" y="0"/>
                  </a:lnTo>
                  <a:lnTo>
                    <a:pt x="97" y="0"/>
                  </a:lnTo>
                  <a:lnTo>
                    <a:pt x="116" y="2"/>
                  </a:lnTo>
                  <a:lnTo>
                    <a:pt x="133" y="8"/>
                  </a:lnTo>
                  <a:lnTo>
                    <a:pt x="149" y="16"/>
                  </a:lnTo>
                  <a:lnTo>
                    <a:pt x="163" y="27"/>
                  </a:lnTo>
                  <a:lnTo>
                    <a:pt x="174" y="41"/>
                  </a:lnTo>
                  <a:lnTo>
                    <a:pt x="183" y="58"/>
                  </a:lnTo>
                  <a:lnTo>
                    <a:pt x="188" y="74"/>
                  </a:lnTo>
                  <a:lnTo>
                    <a:pt x="191" y="93"/>
                  </a:lnTo>
                  <a:lnTo>
                    <a:pt x="191" y="93"/>
                  </a:lnTo>
                  <a:close/>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3" name="Line 128"/>
            <p:cNvSpPr>
              <a:spLocks noChangeShapeType="1"/>
            </p:cNvSpPr>
            <p:nvPr/>
          </p:nvSpPr>
          <p:spPr bwMode="auto">
            <a:xfrm>
              <a:off x="4760" y="2539"/>
              <a:ext cx="179"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4" name="Line 129"/>
            <p:cNvSpPr>
              <a:spLocks noChangeShapeType="1"/>
            </p:cNvSpPr>
            <p:nvPr/>
          </p:nvSpPr>
          <p:spPr bwMode="auto">
            <a:xfrm flipV="1">
              <a:off x="4851" y="2451"/>
              <a:ext cx="0" cy="18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5" name="Line 130"/>
            <p:cNvSpPr>
              <a:spLocks noChangeShapeType="1"/>
            </p:cNvSpPr>
            <p:nvPr/>
          </p:nvSpPr>
          <p:spPr bwMode="auto">
            <a:xfrm flipH="1">
              <a:off x="5044" y="2542"/>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6" name="Freeform 131"/>
            <p:cNvSpPr>
              <a:spLocks/>
            </p:cNvSpPr>
            <p:nvPr/>
          </p:nvSpPr>
          <p:spPr bwMode="auto">
            <a:xfrm>
              <a:off x="4967" y="2495"/>
              <a:ext cx="110" cy="91"/>
            </a:xfrm>
            <a:custGeom>
              <a:avLst/>
              <a:gdLst>
                <a:gd name="T0" fmla="*/ 0 w 110"/>
                <a:gd name="T1" fmla="*/ 47 h 91"/>
                <a:gd name="T2" fmla="*/ 110 w 110"/>
                <a:gd name="T3" fmla="*/ 0 h 91"/>
                <a:gd name="T4" fmla="*/ 83 w 110"/>
                <a:gd name="T5" fmla="*/ 47 h 91"/>
                <a:gd name="T6" fmla="*/ 110 w 110"/>
                <a:gd name="T7" fmla="*/ 91 h 91"/>
                <a:gd name="T8" fmla="*/ 0 w 110"/>
                <a:gd name="T9" fmla="*/ 47 h 91"/>
              </a:gdLst>
              <a:ahLst/>
              <a:cxnLst>
                <a:cxn ang="0">
                  <a:pos x="T0" y="T1"/>
                </a:cxn>
                <a:cxn ang="0">
                  <a:pos x="T2" y="T3"/>
                </a:cxn>
                <a:cxn ang="0">
                  <a:pos x="T4" y="T5"/>
                </a:cxn>
                <a:cxn ang="0">
                  <a:pos x="T6" y="T7"/>
                </a:cxn>
                <a:cxn ang="0">
                  <a:pos x="T8" y="T9"/>
                </a:cxn>
              </a:cxnLst>
              <a:rect l="0" t="0" r="r" b="b"/>
              <a:pathLst>
                <a:path w="110" h="91">
                  <a:moveTo>
                    <a:pt x="0" y="47"/>
                  </a:moveTo>
                  <a:lnTo>
                    <a:pt x="110" y="0"/>
                  </a:lnTo>
                  <a:lnTo>
                    <a:pt x="83" y="47"/>
                  </a:lnTo>
                  <a:lnTo>
                    <a:pt x="110" y="91"/>
                  </a:lnTo>
                  <a:lnTo>
                    <a:pt x="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0043866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Application to SCREAM AE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SCREAM authenticated encryption.</a:t>
            </a:r>
            <a:endParaRPr kumimoji="1" lang="ja-JP" altLang="en-US" dirty="0"/>
          </a:p>
        </p:txBody>
      </p:sp>
      <p:grpSp>
        <p:nvGrpSpPr>
          <p:cNvPr id="4" name="Group 5"/>
          <p:cNvGrpSpPr>
            <a:grpSpLocks noChangeAspect="1"/>
          </p:cNvGrpSpPr>
          <p:nvPr/>
        </p:nvGrpSpPr>
        <p:grpSpPr bwMode="auto">
          <a:xfrm>
            <a:off x="395288" y="1989138"/>
            <a:ext cx="8458200" cy="3168650"/>
            <a:chOff x="249" y="1253"/>
            <a:chExt cx="5328" cy="1996"/>
          </a:xfrm>
        </p:grpSpPr>
        <p:sp>
          <p:nvSpPr>
            <p:cNvPr id="5" name="AutoShape 4"/>
            <p:cNvSpPr>
              <a:spLocks noChangeAspect="1" noChangeArrowheads="1" noTextEdit="1"/>
            </p:cNvSpPr>
            <p:nvPr/>
          </p:nvSpPr>
          <p:spPr bwMode="auto">
            <a:xfrm>
              <a:off x="249" y="1253"/>
              <a:ext cx="5328" cy="1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6"/>
            <p:cNvSpPr>
              <a:spLocks noChangeArrowheads="1"/>
            </p:cNvSpPr>
            <p:nvPr/>
          </p:nvSpPr>
          <p:spPr bwMode="auto">
            <a:xfrm>
              <a:off x="776"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 name="Rectangle 7"/>
            <p:cNvSpPr>
              <a:spLocks noChangeArrowheads="1"/>
            </p:cNvSpPr>
            <p:nvPr/>
          </p:nvSpPr>
          <p:spPr bwMode="auto">
            <a:xfrm>
              <a:off x="820"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967"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Line 9"/>
            <p:cNvSpPr>
              <a:spLocks noChangeShapeType="1"/>
            </p:cNvSpPr>
            <p:nvPr/>
          </p:nvSpPr>
          <p:spPr bwMode="auto">
            <a:xfrm>
              <a:off x="942"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0"/>
            <p:cNvSpPr>
              <a:spLocks/>
            </p:cNvSpPr>
            <p:nvPr/>
          </p:nvSpPr>
          <p:spPr bwMode="auto">
            <a:xfrm>
              <a:off x="898"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Line 11"/>
            <p:cNvSpPr>
              <a:spLocks noChangeShapeType="1"/>
            </p:cNvSpPr>
            <p:nvPr/>
          </p:nvSpPr>
          <p:spPr bwMode="auto">
            <a:xfrm>
              <a:off x="942"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12"/>
            <p:cNvSpPr>
              <a:spLocks/>
            </p:cNvSpPr>
            <p:nvPr/>
          </p:nvSpPr>
          <p:spPr bwMode="auto">
            <a:xfrm>
              <a:off x="898"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Line 13"/>
            <p:cNvSpPr>
              <a:spLocks noChangeShapeType="1"/>
            </p:cNvSpPr>
            <p:nvPr/>
          </p:nvSpPr>
          <p:spPr bwMode="auto">
            <a:xfrm>
              <a:off x="456"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14"/>
            <p:cNvSpPr>
              <a:spLocks/>
            </p:cNvSpPr>
            <p:nvPr/>
          </p:nvSpPr>
          <p:spPr bwMode="auto">
            <a:xfrm>
              <a:off x="611"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15"/>
            <p:cNvSpPr>
              <a:spLocks noChangeArrowheads="1"/>
            </p:cNvSpPr>
            <p:nvPr/>
          </p:nvSpPr>
          <p:spPr bwMode="auto">
            <a:xfrm>
              <a:off x="840"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967" y="1347"/>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7"/>
            <p:cNvSpPr>
              <a:spLocks noChangeArrowheads="1"/>
            </p:cNvSpPr>
            <p:nvPr/>
          </p:nvSpPr>
          <p:spPr bwMode="auto">
            <a:xfrm>
              <a:off x="249"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365" y="1932"/>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861" y="1780"/>
              <a:ext cx="331"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Rectangle 20"/>
            <p:cNvSpPr>
              <a:spLocks noChangeArrowheads="1"/>
            </p:cNvSpPr>
            <p:nvPr/>
          </p:nvSpPr>
          <p:spPr bwMode="auto">
            <a:xfrm>
              <a:off x="1905"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2052"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Line 22"/>
            <p:cNvSpPr>
              <a:spLocks noChangeShapeType="1"/>
            </p:cNvSpPr>
            <p:nvPr/>
          </p:nvSpPr>
          <p:spPr bwMode="auto">
            <a:xfrm>
              <a:off x="2027"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3"/>
            <p:cNvSpPr>
              <a:spLocks/>
            </p:cNvSpPr>
            <p:nvPr/>
          </p:nvSpPr>
          <p:spPr bwMode="auto">
            <a:xfrm>
              <a:off x="1983"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Line 24"/>
            <p:cNvSpPr>
              <a:spLocks noChangeShapeType="1"/>
            </p:cNvSpPr>
            <p:nvPr/>
          </p:nvSpPr>
          <p:spPr bwMode="auto">
            <a:xfrm>
              <a:off x="2027"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25"/>
            <p:cNvSpPr>
              <a:spLocks/>
            </p:cNvSpPr>
            <p:nvPr/>
          </p:nvSpPr>
          <p:spPr bwMode="auto">
            <a:xfrm>
              <a:off x="1983"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Line 26"/>
            <p:cNvSpPr>
              <a:spLocks noChangeShapeType="1"/>
            </p:cNvSpPr>
            <p:nvPr/>
          </p:nvSpPr>
          <p:spPr bwMode="auto">
            <a:xfrm>
              <a:off x="1541"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27"/>
            <p:cNvSpPr>
              <a:spLocks/>
            </p:cNvSpPr>
            <p:nvPr/>
          </p:nvSpPr>
          <p:spPr bwMode="auto">
            <a:xfrm>
              <a:off x="1696"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28"/>
            <p:cNvSpPr>
              <a:spLocks noChangeArrowheads="1"/>
            </p:cNvSpPr>
            <p:nvPr/>
          </p:nvSpPr>
          <p:spPr bwMode="auto">
            <a:xfrm>
              <a:off x="1925"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Rectangle 29"/>
            <p:cNvSpPr>
              <a:spLocks noChangeArrowheads="1"/>
            </p:cNvSpPr>
            <p:nvPr/>
          </p:nvSpPr>
          <p:spPr bwMode="auto">
            <a:xfrm>
              <a:off x="2052" y="1347"/>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Rectangle 30"/>
            <p:cNvSpPr>
              <a:spLocks noChangeArrowheads="1"/>
            </p:cNvSpPr>
            <p:nvPr/>
          </p:nvSpPr>
          <p:spPr bwMode="auto">
            <a:xfrm>
              <a:off x="1334"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31"/>
            <p:cNvSpPr>
              <a:spLocks noChangeArrowheads="1"/>
            </p:cNvSpPr>
            <p:nvPr/>
          </p:nvSpPr>
          <p:spPr bwMode="auto">
            <a:xfrm>
              <a:off x="1450" y="1932"/>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Rectangle 32"/>
            <p:cNvSpPr>
              <a:spLocks noChangeArrowheads="1"/>
            </p:cNvSpPr>
            <p:nvPr/>
          </p:nvSpPr>
          <p:spPr bwMode="auto">
            <a:xfrm>
              <a:off x="2742"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3" name="Rectangle 33"/>
            <p:cNvSpPr>
              <a:spLocks noChangeArrowheads="1"/>
            </p:cNvSpPr>
            <p:nvPr/>
          </p:nvSpPr>
          <p:spPr bwMode="auto">
            <a:xfrm>
              <a:off x="2858" y="193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4" name="Rectangle 34"/>
            <p:cNvSpPr>
              <a:spLocks noChangeArrowheads="1"/>
            </p:cNvSpPr>
            <p:nvPr/>
          </p:nvSpPr>
          <p:spPr bwMode="auto">
            <a:xfrm>
              <a:off x="2960" y="193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83"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5" name="Picture 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5" y="1938"/>
              <a:ext cx="33" cy="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38"/>
            <p:cNvSpPr>
              <a:spLocks noChangeArrowheads="1"/>
            </p:cNvSpPr>
            <p:nvPr/>
          </p:nvSpPr>
          <p:spPr bwMode="auto">
            <a:xfrm>
              <a:off x="3404"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6" name="Rectangle 39"/>
            <p:cNvSpPr>
              <a:spLocks noChangeArrowheads="1"/>
            </p:cNvSpPr>
            <p:nvPr/>
          </p:nvSpPr>
          <p:spPr bwMode="auto">
            <a:xfrm>
              <a:off x="3449"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7" name="Rectangle 40"/>
            <p:cNvSpPr>
              <a:spLocks noChangeArrowheads="1"/>
            </p:cNvSpPr>
            <p:nvPr/>
          </p:nvSpPr>
          <p:spPr bwMode="auto">
            <a:xfrm>
              <a:off x="3595"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8" name="Line 41"/>
            <p:cNvSpPr>
              <a:spLocks noChangeShapeType="1"/>
            </p:cNvSpPr>
            <p:nvPr/>
          </p:nvSpPr>
          <p:spPr bwMode="auto">
            <a:xfrm>
              <a:off x="3570"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42"/>
            <p:cNvSpPr>
              <a:spLocks/>
            </p:cNvSpPr>
            <p:nvPr/>
          </p:nvSpPr>
          <p:spPr bwMode="auto">
            <a:xfrm>
              <a:off x="3526"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Line 43"/>
            <p:cNvSpPr>
              <a:spLocks noChangeShapeType="1"/>
            </p:cNvSpPr>
            <p:nvPr/>
          </p:nvSpPr>
          <p:spPr bwMode="auto">
            <a:xfrm>
              <a:off x="3570"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44"/>
            <p:cNvSpPr>
              <a:spLocks/>
            </p:cNvSpPr>
            <p:nvPr/>
          </p:nvSpPr>
          <p:spPr bwMode="auto">
            <a:xfrm>
              <a:off x="3526"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Line 45"/>
            <p:cNvSpPr>
              <a:spLocks noChangeShapeType="1"/>
            </p:cNvSpPr>
            <p:nvPr/>
          </p:nvSpPr>
          <p:spPr bwMode="auto">
            <a:xfrm>
              <a:off x="3084"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46"/>
            <p:cNvSpPr>
              <a:spLocks/>
            </p:cNvSpPr>
            <p:nvPr/>
          </p:nvSpPr>
          <p:spPr bwMode="auto">
            <a:xfrm>
              <a:off x="3239"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47"/>
            <p:cNvSpPr>
              <a:spLocks noChangeArrowheads="1"/>
            </p:cNvSpPr>
            <p:nvPr/>
          </p:nvSpPr>
          <p:spPr bwMode="auto">
            <a:xfrm>
              <a:off x="3402"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5" name="Rectangle 48"/>
            <p:cNvSpPr>
              <a:spLocks noChangeArrowheads="1"/>
            </p:cNvSpPr>
            <p:nvPr/>
          </p:nvSpPr>
          <p:spPr bwMode="auto">
            <a:xfrm>
              <a:off x="3529" y="1347"/>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6" name="Rectangle 49"/>
            <p:cNvSpPr>
              <a:spLocks noChangeArrowheads="1"/>
            </p:cNvSpPr>
            <p:nvPr/>
          </p:nvSpPr>
          <p:spPr bwMode="auto">
            <a:xfrm>
              <a:off x="3631" y="1347"/>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7" name="Rectangle 50"/>
            <p:cNvSpPr>
              <a:spLocks noChangeArrowheads="1"/>
            </p:cNvSpPr>
            <p:nvPr/>
          </p:nvSpPr>
          <p:spPr bwMode="auto">
            <a:xfrm>
              <a:off x="840"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8" name="Rectangle 51"/>
            <p:cNvSpPr>
              <a:spLocks noChangeArrowheads="1"/>
            </p:cNvSpPr>
            <p:nvPr/>
          </p:nvSpPr>
          <p:spPr bwMode="auto">
            <a:xfrm>
              <a:off x="981" y="2539"/>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52"/>
            <p:cNvSpPr>
              <a:spLocks noChangeArrowheads="1"/>
            </p:cNvSpPr>
            <p:nvPr/>
          </p:nvSpPr>
          <p:spPr bwMode="auto">
            <a:xfrm>
              <a:off x="1925"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0" name="Rectangle 53"/>
            <p:cNvSpPr>
              <a:spLocks noChangeArrowheads="1"/>
            </p:cNvSpPr>
            <p:nvPr/>
          </p:nvSpPr>
          <p:spPr bwMode="auto">
            <a:xfrm>
              <a:off x="2065" y="2539"/>
              <a:ext cx="11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1" name="Rectangle 54"/>
            <p:cNvSpPr>
              <a:spLocks noChangeArrowheads="1"/>
            </p:cNvSpPr>
            <p:nvPr/>
          </p:nvSpPr>
          <p:spPr bwMode="auto">
            <a:xfrm>
              <a:off x="3402" y="2432"/>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Rectangle 55"/>
            <p:cNvSpPr>
              <a:spLocks noChangeArrowheads="1"/>
            </p:cNvSpPr>
            <p:nvPr/>
          </p:nvSpPr>
          <p:spPr bwMode="auto">
            <a:xfrm>
              <a:off x="3542" y="2539"/>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3" name="Rectangle 56"/>
            <p:cNvSpPr>
              <a:spLocks noChangeArrowheads="1"/>
            </p:cNvSpPr>
            <p:nvPr/>
          </p:nvSpPr>
          <p:spPr bwMode="auto">
            <a:xfrm>
              <a:off x="3645" y="2539"/>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-2</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4" name="Rectangle 57"/>
            <p:cNvSpPr>
              <a:spLocks noChangeArrowheads="1"/>
            </p:cNvSpPr>
            <p:nvPr/>
          </p:nvSpPr>
          <p:spPr bwMode="auto">
            <a:xfrm>
              <a:off x="4023" y="1825"/>
              <a:ext cx="213"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5" name="Rectangle 58"/>
            <p:cNvSpPr>
              <a:spLocks noChangeArrowheads="1"/>
            </p:cNvSpPr>
            <p:nvPr/>
          </p:nvSpPr>
          <p:spPr bwMode="auto">
            <a:xfrm>
              <a:off x="4139" y="193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Rectangle 59"/>
            <p:cNvSpPr>
              <a:spLocks noChangeArrowheads="1"/>
            </p:cNvSpPr>
            <p:nvPr/>
          </p:nvSpPr>
          <p:spPr bwMode="auto">
            <a:xfrm>
              <a:off x="4241" y="193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7" name="Rectangle 60"/>
            <p:cNvSpPr>
              <a:spLocks noChangeArrowheads="1"/>
            </p:cNvSpPr>
            <p:nvPr/>
          </p:nvSpPr>
          <p:spPr bwMode="auto">
            <a:xfrm>
              <a:off x="4685" y="1780"/>
              <a:ext cx="332" cy="332"/>
            </a:xfrm>
            <a:prstGeom prst="rect">
              <a:avLst/>
            </a:prstGeom>
            <a:solidFill>
              <a:srgbClr val="FFFFFF"/>
            </a:solidFill>
            <a:ln w="1746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8" name="Rectangle 61"/>
            <p:cNvSpPr>
              <a:spLocks noChangeArrowheads="1"/>
            </p:cNvSpPr>
            <p:nvPr/>
          </p:nvSpPr>
          <p:spPr bwMode="auto">
            <a:xfrm>
              <a:off x="4729" y="1819"/>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9" name="Rectangle 62"/>
            <p:cNvSpPr>
              <a:spLocks noChangeArrowheads="1"/>
            </p:cNvSpPr>
            <p:nvPr/>
          </p:nvSpPr>
          <p:spPr bwMode="auto">
            <a:xfrm>
              <a:off x="4876" y="1927"/>
              <a:ext cx="13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K</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0" name="Line 63"/>
            <p:cNvSpPr>
              <a:spLocks noChangeShapeType="1"/>
            </p:cNvSpPr>
            <p:nvPr/>
          </p:nvSpPr>
          <p:spPr bwMode="auto">
            <a:xfrm>
              <a:off x="4851" y="1482"/>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64"/>
            <p:cNvSpPr>
              <a:spLocks/>
            </p:cNvSpPr>
            <p:nvPr/>
          </p:nvSpPr>
          <p:spPr bwMode="auto">
            <a:xfrm>
              <a:off x="4807" y="1637"/>
              <a:ext cx="88" cy="110"/>
            </a:xfrm>
            <a:custGeom>
              <a:avLst/>
              <a:gdLst>
                <a:gd name="T0" fmla="*/ 44 w 88"/>
                <a:gd name="T1" fmla="*/ 110 h 110"/>
                <a:gd name="T2" fmla="*/ 0 w 88"/>
                <a:gd name="T3" fmla="*/ 0 h 110"/>
                <a:gd name="T4" fmla="*/ 44 w 88"/>
                <a:gd name="T5" fmla="*/ 25 h 110"/>
                <a:gd name="T6" fmla="*/ 88 w 88"/>
                <a:gd name="T7" fmla="*/ 0 h 110"/>
                <a:gd name="T8" fmla="*/ 44 w 88"/>
                <a:gd name="T9" fmla="*/ 110 h 110"/>
              </a:gdLst>
              <a:ahLst/>
              <a:cxnLst>
                <a:cxn ang="0">
                  <a:pos x="T0" y="T1"/>
                </a:cxn>
                <a:cxn ang="0">
                  <a:pos x="T2" y="T3"/>
                </a:cxn>
                <a:cxn ang="0">
                  <a:pos x="T4" y="T5"/>
                </a:cxn>
                <a:cxn ang="0">
                  <a:pos x="T6" y="T7"/>
                </a:cxn>
                <a:cxn ang="0">
                  <a:pos x="T8" y="T9"/>
                </a:cxn>
              </a:cxnLst>
              <a:rect l="0" t="0" r="r" b="b"/>
              <a:pathLst>
                <a:path w="88" h="110">
                  <a:moveTo>
                    <a:pt x="44" y="110"/>
                  </a:moveTo>
                  <a:lnTo>
                    <a:pt x="0" y="0"/>
                  </a:lnTo>
                  <a:lnTo>
                    <a:pt x="44" y="25"/>
                  </a:lnTo>
                  <a:lnTo>
                    <a:pt x="88" y="0"/>
                  </a:lnTo>
                  <a:lnTo>
                    <a:pt x="44"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65"/>
            <p:cNvSpPr>
              <a:spLocks noChangeShapeType="1"/>
            </p:cNvSpPr>
            <p:nvPr/>
          </p:nvSpPr>
          <p:spPr bwMode="auto">
            <a:xfrm>
              <a:off x="4851" y="2145"/>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66"/>
            <p:cNvSpPr>
              <a:spLocks/>
            </p:cNvSpPr>
            <p:nvPr/>
          </p:nvSpPr>
          <p:spPr bwMode="auto">
            <a:xfrm>
              <a:off x="4807" y="2299"/>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8" name="Line 67"/>
            <p:cNvSpPr>
              <a:spLocks noChangeShapeType="1"/>
            </p:cNvSpPr>
            <p:nvPr/>
          </p:nvSpPr>
          <p:spPr bwMode="auto">
            <a:xfrm>
              <a:off x="4365" y="1946"/>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9" name="Freeform 68"/>
            <p:cNvSpPr>
              <a:spLocks/>
            </p:cNvSpPr>
            <p:nvPr/>
          </p:nvSpPr>
          <p:spPr bwMode="auto">
            <a:xfrm>
              <a:off x="4520" y="1899"/>
              <a:ext cx="110" cy="91"/>
            </a:xfrm>
            <a:custGeom>
              <a:avLst/>
              <a:gdLst>
                <a:gd name="T0" fmla="*/ 110 w 110"/>
                <a:gd name="T1" fmla="*/ 47 h 91"/>
                <a:gd name="T2" fmla="*/ 0 w 110"/>
                <a:gd name="T3" fmla="*/ 91 h 91"/>
                <a:gd name="T4" fmla="*/ 27 w 110"/>
                <a:gd name="T5" fmla="*/ 47 h 91"/>
                <a:gd name="T6" fmla="*/ 0 w 110"/>
                <a:gd name="T7" fmla="*/ 0 h 91"/>
                <a:gd name="T8" fmla="*/ 110 w 110"/>
                <a:gd name="T9" fmla="*/ 47 h 91"/>
              </a:gdLst>
              <a:ahLst/>
              <a:cxnLst>
                <a:cxn ang="0">
                  <a:pos x="T0" y="T1"/>
                </a:cxn>
                <a:cxn ang="0">
                  <a:pos x="T2" y="T3"/>
                </a:cxn>
                <a:cxn ang="0">
                  <a:pos x="T4" y="T5"/>
                </a:cxn>
                <a:cxn ang="0">
                  <a:pos x="T6" y="T7"/>
                </a:cxn>
                <a:cxn ang="0">
                  <a:pos x="T8" y="T9"/>
                </a:cxn>
              </a:cxnLst>
              <a:rect l="0" t="0" r="r" b="b"/>
              <a:pathLst>
                <a:path w="110" h="91">
                  <a:moveTo>
                    <a:pt x="110" y="47"/>
                  </a:moveTo>
                  <a:lnTo>
                    <a:pt x="0" y="91"/>
                  </a:lnTo>
                  <a:lnTo>
                    <a:pt x="27" y="47"/>
                  </a:lnTo>
                  <a:lnTo>
                    <a:pt x="0" y="0"/>
                  </a:lnTo>
                  <a:lnTo>
                    <a:pt x="11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1" name="Rectangle 69"/>
            <p:cNvSpPr>
              <a:spLocks noChangeArrowheads="1"/>
            </p:cNvSpPr>
            <p:nvPr/>
          </p:nvSpPr>
          <p:spPr bwMode="auto">
            <a:xfrm>
              <a:off x="4694" y="1240"/>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2" name="Rectangle 70"/>
            <p:cNvSpPr>
              <a:spLocks noChangeArrowheads="1"/>
            </p:cNvSpPr>
            <p:nvPr/>
          </p:nvSpPr>
          <p:spPr bwMode="auto">
            <a:xfrm>
              <a:off x="4821" y="1347"/>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3" name="Rectangle 71"/>
            <p:cNvSpPr>
              <a:spLocks noChangeArrowheads="1"/>
            </p:cNvSpPr>
            <p:nvPr/>
          </p:nvSpPr>
          <p:spPr bwMode="auto">
            <a:xfrm>
              <a:off x="4923" y="1347"/>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4" name="Rectangle 72"/>
            <p:cNvSpPr>
              <a:spLocks noChangeArrowheads="1"/>
            </p:cNvSpPr>
            <p:nvPr/>
          </p:nvSpPr>
          <p:spPr bwMode="auto">
            <a:xfrm>
              <a:off x="5251" y="2421"/>
              <a:ext cx="221"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P</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5" name="Rectangle 73"/>
            <p:cNvSpPr>
              <a:spLocks noChangeArrowheads="1"/>
            </p:cNvSpPr>
            <p:nvPr/>
          </p:nvSpPr>
          <p:spPr bwMode="auto">
            <a:xfrm>
              <a:off x="5378" y="2528"/>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6" name="Rectangle 74"/>
            <p:cNvSpPr>
              <a:spLocks noChangeArrowheads="1"/>
            </p:cNvSpPr>
            <p:nvPr/>
          </p:nvSpPr>
          <p:spPr bwMode="auto">
            <a:xfrm>
              <a:off x="5480" y="2528"/>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7" name="Rectangle 75"/>
            <p:cNvSpPr>
              <a:spLocks noChangeArrowheads="1"/>
            </p:cNvSpPr>
            <p:nvPr/>
          </p:nvSpPr>
          <p:spPr bwMode="auto">
            <a:xfrm>
              <a:off x="4749" y="2984"/>
              <a:ext cx="23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8" name="Rectangle 76"/>
            <p:cNvSpPr>
              <a:spLocks noChangeArrowheads="1"/>
            </p:cNvSpPr>
            <p:nvPr/>
          </p:nvSpPr>
          <p:spPr bwMode="auto">
            <a:xfrm>
              <a:off x="4890" y="3092"/>
              <a:ext cx="15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MI10" charset="0"/>
                  <a:ea typeface="ＭＳ Ｐゴシック" pitchFamily="50" charset="-128"/>
                  <a:cs typeface="ＭＳ Ｐゴシック" pitchFamily="50" charset="-128"/>
                </a:rPr>
                <a:t>m</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9" name="Rectangle 77"/>
            <p:cNvSpPr>
              <a:spLocks noChangeArrowheads="1"/>
            </p:cNvSpPr>
            <p:nvPr/>
          </p:nvSpPr>
          <p:spPr bwMode="auto">
            <a:xfrm>
              <a:off x="4992" y="3092"/>
              <a:ext cx="15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500" b="0" i="0" u="none" strike="noStrike" cap="none" normalizeH="0" baseline="0" smtClean="0">
                  <a:ln>
                    <a:noFill/>
                  </a:ln>
                  <a:solidFill>
                    <a:srgbClr val="000000"/>
                  </a:solidFill>
                  <a:effectLst/>
                  <a:latin typeface="CMR10" charset="0"/>
                  <a:ea typeface="ＭＳ Ｐゴシック" pitchFamily="50" charset="-128"/>
                  <a:cs typeface="ＭＳ Ｐゴシック" pitchFamily="50" charset="-128"/>
                </a:rPr>
                <a:t>-1</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60" name="Freeform 78"/>
            <p:cNvSpPr>
              <a:spLocks/>
            </p:cNvSpPr>
            <p:nvPr/>
          </p:nvSpPr>
          <p:spPr bwMode="auto">
            <a:xfrm>
              <a:off x="456" y="2962"/>
              <a:ext cx="149" cy="149"/>
            </a:xfrm>
            <a:custGeom>
              <a:avLst/>
              <a:gdLst>
                <a:gd name="T0" fmla="*/ 88 w 149"/>
                <a:gd name="T1" fmla="*/ 16 h 149"/>
                <a:gd name="T2" fmla="*/ 94 w 149"/>
                <a:gd name="T3" fmla="*/ 8 h 149"/>
                <a:gd name="T4" fmla="*/ 108 w 149"/>
                <a:gd name="T5" fmla="*/ 5 h 149"/>
                <a:gd name="T6" fmla="*/ 122 w 149"/>
                <a:gd name="T7" fmla="*/ 8 h 149"/>
                <a:gd name="T8" fmla="*/ 138 w 149"/>
                <a:gd name="T9" fmla="*/ 14 h 149"/>
                <a:gd name="T10" fmla="*/ 138 w 149"/>
                <a:gd name="T11" fmla="*/ 25 h 149"/>
                <a:gd name="T12" fmla="*/ 138 w 149"/>
                <a:gd name="T13" fmla="*/ 41 h 149"/>
                <a:gd name="T14" fmla="*/ 135 w 149"/>
                <a:gd name="T15" fmla="*/ 47 h 149"/>
                <a:gd name="T16" fmla="*/ 138 w 149"/>
                <a:gd name="T17" fmla="*/ 50 h 149"/>
                <a:gd name="T18" fmla="*/ 141 w 149"/>
                <a:gd name="T19" fmla="*/ 47 h 149"/>
                <a:gd name="T20" fmla="*/ 149 w 149"/>
                <a:gd name="T21" fmla="*/ 5 h 149"/>
                <a:gd name="T22" fmla="*/ 149 w 149"/>
                <a:gd name="T23" fmla="*/ 3 h 149"/>
                <a:gd name="T24" fmla="*/ 146 w 149"/>
                <a:gd name="T25" fmla="*/ 0 h 149"/>
                <a:gd name="T26" fmla="*/ 22 w 149"/>
                <a:gd name="T27" fmla="*/ 0 h 149"/>
                <a:gd name="T28" fmla="*/ 17 w 149"/>
                <a:gd name="T29" fmla="*/ 0 h 149"/>
                <a:gd name="T30" fmla="*/ 0 w 149"/>
                <a:gd name="T31" fmla="*/ 44 h 149"/>
                <a:gd name="T32" fmla="*/ 0 w 149"/>
                <a:gd name="T33" fmla="*/ 47 h 149"/>
                <a:gd name="T34" fmla="*/ 3 w 149"/>
                <a:gd name="T35" fmla="*/ 50 h 149"/>
                <a:gd name="T36" fmla="*/ 6 w 149"/>
                <a:gd name="T37" fmla="*/ 50 h 149"/>
                <a:gd name="T38" fmla="*/ 6 w 149"/>
                <a:gd name="T39" fmla="*/ 44 h 149"/>
                <a:gd name="T40" fmla="*/ 19 w 149"/>
                <a:gd name="T41" fmla="*/ 16 h 149"/>
                <a:gd name="T42" fmla="*/ 28 w 149"/>
                <a:gd name="T43" fmla="*/ 11 h 149"/>
                <a:gd name="T44" fmla="*/ 55 w 149"/>
                <a:gd name="T45" fmla="*/ 5 h 149"/>
                <a:gd name="T46" fmla="*/ 64 w 149"/>
                <a:gd name="T47" fmla="*/ 5 h 149"/>
                <a:gd name="T48" fmla="*/ 72 w 149"/>
                <a:gd name="T49" fmla="*/ 8 h 149"/>
                <a:gd name="T50" fmla="*/ 69 w 149"/>
                <a:gd name="T51" fmla="*/ 14 h 149"/>
                <a:gd name="T52" fmla="*/ 41 w 149"/>
                <a:gd name="T53" fmla="*/ 132 h 149"/>
                <a:gd name="T54" fmla="*/ 36 w 149"/>
                <a:gd name="T55" fmla="*/ 141 h 149"/>
                <a:gd name="T56" fmla="*/ 14 w 149"/>
                <a:gd name="T57" fmla="*/ 141 h 149"/>
                <a:gd name="T58" fmla="*/ 6 w 149"/>
                <a:gd name="T59" fmla="*/ 143 h 149"/>
                <a:gd name="T60" fmla="*/ 6 w 149"/>
                <a:gd name="T61" fmla="*/ 146 h 149"/>
                <a:gd name="T62" fmla="*/ 8 w 149"/>
                <a:gd name="T63" fmla="*/ 149 h 149"/>
                <a:gd name="T64" fmla="*/ 28 w 149"/>
                <a:gd name="T65" fmla="*/ 149 h 149"/>
                <a:gd name="T66" fmla="*/ 44 w 149"/>
                <a:gd name="T67" fmla="*/ 149 h 149"/>
                <a:gd name="T68" fmla="*/ 64 w 149"/>
                <a:gd name="T69" fmla="*/ 149 h 149"/>
                <a:gd name="T70" fmla="*/ 83 w 149"/>
                <a:gd name="T71" fmla="*/ 149 h 149"/>
                <a:gd name="T72" fmla="*/ 86 w 149"/>
                <a:gd name="T73" fmla="*/ 149 h 149"/>
                <a:gd name="T74" fmla="*/ 88 w 149"/>
                <a:gd name="T75" fmla="*/ 143 h 149"/>
                <a:gd name="T76" fmla="*/ 80 w 149"/>
                <a:gd name="T77" fmla="*/ 141 h 149"/>
                <a:gd name="T78" fmla="*/ 66 w 149"/>
                <a:gd name="T79" fmla="*/ 141 h 149"/>
                <a:gd name="T80" fmla="*/ 61 w 149"/>
                <a:gd name="T81" fmla="*/ 141 h 149"/>
                <a:gd name="T82" fmla="*/ 58 w 149"/>
                <a:gd name="T83" fmla="*/ 135 h 149"/>
                <a:gd name="T84" fmla="*/ 88 w 149"/>
                <a:gd name="T8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149">
                  <a:moveTo>
                    <a:pt x="88" y="16"/>
                  </a:moveTo>
                  <a:lnTo>
                    <a:pt x="88" y="16"/>
                  </a:lnTo>
                  <a:lnTo>
                    <a:pt x="91" y="8"/>
                  </a:lnTo>
                  <a:lnTo>
                    <a:pt x="94" y="8"/>
                  </a:lnTo>
                  <a:lnTo>
                    <a:pt x="94" y="8"/>
                  </a:lnTo>
                  <a:lnTo>
                    <a:pt x="108" y="5"/>
                  </a:lnTo>
                  <a:lnTo>
                    <a:pt x="108" y="5"/>
                  </a:lnTo>
                  <a:lnTo>
                    <a:pt x="122" y="8"/>
                  </a:lnTo>
                  <a:lnTo>
                    <a:pt x="130" y="8"/>
                  </a:lnTo>
                  <a:lnTo>
                    <a:pt x="138" y="14"/>
                  </a:lnTo>
                  <a:lnTo>
                    <a:pt x="138" y="25"/>
                  </a:lnTo>
                  <a:lnTo>
                    <a:pt x="138" y="25"/>
                  </a:lnTo>
                  <a:lnTo>
                    <a:pt x="138" y="41"/>
                  </a:lnTo>
                  <a:lnTo>
                    <a:pt x="138" y="41"/>
                  </a:lnTo>
                  <a:lnTo>
                    <a:pt x="135" y="47"/>
                  </a:lnTo>
                  <a:lnTo>
                    <a:pt x="135" y="47"/>
                  </a:lnTo>
                  <a:lnTo>
                    <a:pt x="138" y="50"/>
                  </a:lnTo>
                  <a:lnTo>
                    <a:pt x="138" y="50"/>
                  </a:lnTo>
                  <a:lnTo>
                    <a:pt x="138" y="50"/>
                  </a:lnTo>
                  <a:lnTo>
                    <a:pt x="141" y="47"/>
                  </a:lnTo>
                  <a:lnTo>
                    <a:pt x="144" y="44"/>
                  </a:lnTo>
                  <a:lnTo>
                    <a:pt x="149" y="5"/>
                  </a:lnTo>
                  <a:lnTo>
                    <a:pt x="149" y="5"/>
                  </a:lnTo>
                  <a:lnTo>
                    <a:pt x="149" y="3"/>
                  </a:lnTo>
                  <a:lnTo>
                    <a:pt x="149" y="3"/>
                  </a:lnTo>
                  <a:lnTo>
                    <a:pt x="146" y="0"/>
                  </a:lnTo>
                  <a:lnTo>
                    <a:pt x="144" y="0"/>
                  </a:lnTo>
                  <a:lnTo>
                    <a:pt x="22" y="0"/>
                  </a:lnTo>
                  <a:lnTo>
                    <a:pt x="22" y="0"/>
                  </a:lnTo>
                  <a:lnTo>
                    <a:pt x="17" y="0"/>
                  </a:lnTo>
                  <a:lnTo>
                    <a:pt x="14" y="5"/>
                  </a:lnTo>
                  <a:lnTo>
                    <a:pt x="0" y="44"/>
                  </a:lnTo>
                  <a:lnTo>
                    <a:pt x="0" y="44"/>
                  </a:lnTo>
                  <a:lnTo>
                    <a:pt x="0" y="47"/>
                  </a:lnTo>
                  <a:lnTo>
                    <a:pt x="0" y="47"/>
                  </a:lnTo>
                  <a:lnTo>
                    <a:pt x="3" y="50"/>
                  </a:lnTo>
                  <a:lnTo>
                    <a:pt x="3" y="50"/>
                  </a:lnTo>
                  <a:lnTo>
                    <a:pt x="6" y="50"/>
                  </a:lnTo>
                  <a:lnTo>
                    <a:pt x="6" y="44"/>
                  </a:lnTo>
                  <a:lnTo>
                    <a:pt x="6" y="44"/>
                  </a:lnTo>
                  <a:lnTo>
                    <a:pt x="14" y="25"/>
                  </a:lnTo>
                  <a:lnTo>
                    <a:pt x="19" y="16"/>
                  </a:lnTo>
                  <a:lnTo>
                    <a:pt x="22" y="14"/>
                  </a:lnTo>
                  <a:lnTo>
                    <a:pt x="28" y="11"/>
                  </a:lnTo>
                  <a:lnTo>
                    <a:pt x="36" y="8"/>
                  </a:lnTo>
                  <a:lnTo>
                    <a:pt x="55" y="5"/>
                  </a:lnTo>
                  <a:lnTo>
                    <a:pt x="64" y="5"/>
                  </a:lnTo>
                  <a:lnTo>
                    <a:pt x="64" y="5"/>
                  </a:lnTo>
                  <a:lnTo>
                    <a:pt x="69" y="8"/>
                  </a:lnTo>
                  <a:lnTo>
                    <a:pt x="72" y="8"/>
                  </a:lnTo>
                  <a:lnTo>
                    <a:pt x="72" y="8"/>
                  </a:lnTo>
                  <a:lnTo>
                    <a:pt x="69" y="14"/>
                  </a:lnTo>
                  <a:lnTo>
                    <a:pt x="41" y="132"/>
                  </a:lnTo>
                  <a:lnTo>
                    <a:pt x="41" y="132"/>
                  </a:lnTo>
                  <a:lnTo>
                    <a:pt x="39" y="135"/>
                  </a:lnTo>
                  <a:lnTo>
                    <a:pt x="36" y="141"/>
                  </a:lnTo>
                  <a:lnTo>
                    <a:pt x="28" y="141"/>
                  </a:lnTo>
                  <a:lnTo>
                    <a:pt x="14" y="141"/>
                  </a:lnTo>
                  <a:lnTo>
                    <a:pt x="14" y="141"/>
                  </a:lnTo>
                  <a:lnTo>
                    <a:pt x="6" y="143"/>
                  </a:lnTo>
                  <a:lnTo>
                    <a:pt x="6" y="146"/>
                  </a:lnTo>
                  <a:lnTo>
                    <a:pt x="6" y="146"/>
                  </a:lnTo>
                  <a:lnTo>
                    <a:pt x="6" y="149"/>
                  </a:lnTo>
                  <a:lnTo>
                    <a:pt x="8" y="149"/>
                  </a:lnTo>
                  <a:lnTo>
                    <a:pt x="8" y="149"/>
                  </a:lnTo>
                  <a:lnTo>
                    <a:pt x="28" y="149"/>
                  </a:lnTo>
                  <a:lnTo>
                    <a:pt x="28" y="149"/>
                  </a:lnTo>
                  <a:lnTo>
                    <a:pt x="44" y="149"/>
                  </a:lnTo>
                  <a:lnTo>
                    <a:pt x="44" y="149"/>
                  </a:lnTo>
                  <a:lnTo>
                    <a:pt x="64" y="149"/>
                  </a:lnTo>
                  <a:lnTo>
                    <a:pt x="64" y="149"/>
                  </a:lnTo>
                  <a:lnTo>
                    <a:pt x="83" y="149"/>
                  </a:lnTo>
                  <a:lnTo>
                    <a:pt x="83" y="149"/>
                  </a:lnTo>
                  <a:lnTo>
                    <a:pt x="86" y="149"/>
                  </a:lnTo>
                  <a:lnTo>
                    <a:pt x="88" y="143"/>
                  </a:lnTo>
                  <a:lnTo>
                    <a:pt x="88" y="143"/>
                  </a:lnTo>
                  <a:lnTo>
                    <a:pt x="86" y="141"/>
                  </a:lnTo>
                  <a:lnTo>
                    <a:pt x="80" y="141"/>
                  </a:lnTo>
                  <a:lnTo>
                    <a:pt x="80" y="141"/>
                  </a:lnTo>
                  <a:lnTo>
                    <a:pt x="66" y="141"/>
                  </a:lnTo>
                  <a:lnTo>
                    <a:pt x="66" y="141"/>
                  </a:lnTo>
                  <a:lnTo>
                    <a:pt x="61" y="141"/>
                  </a:lnTo>
                  <a:lnTo>
                    <a:pt x="58" y="135"/>
                  </a:lnTo>
                  <a:lnTo>
                    <a:pt x="58" y="135"/>
                  </a:lnTo>
                  <a:lnTo>
                    <a:pt x="58" y="132"/>
                  </a:lnTo>
                  <a:lnTo>
                    <a:pt x="8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1" name="Freeform 79"/>
            <p:cNvSpPr>
              <a:spLocks/>
            </p:cNvSpPr>
            <p:nvPr/>
          </p:nvSpPr>
          <p:spPr bwMode="auto">
            <a:xfrm>
              <a:off x="456" y="2962"/>
              <a:ext cx="149" cy="149"/>
            </a:xfrm>
            <a:custGeom>
              <a:avLst/>
              <a:gdLst>
                <a:gd name="T0" fmla="*/ 88 w 149"/>
                <a:gd name="T1" fmla="*/ 16 h 149"/>
                <a:gd name="T2" fmla="*/ 94 w 149"/>
                <a:gd name="T3" fmla="*/ 8 h 149"/>
                <a:gd name="T4" fmla="*/ 108 w 149"/>
                <a:gd name="T5" fmla="*/ 5 h 149"/>
                <a:gd name="T6" fmla="*/ 122 w 149"/>
                <a:gd name="T7" fmla="*/ 8 h 149"/>
                <a:gd name="T8" fmla="*/ 138 w 149"/>
                <a:gd name="T9" fmla="*/ 14 h 149"/>
                <a:gd name="T10" fmla="*/ 138 w 149"/>
                <a:gd name="T11" fmla="*/ 25 h 149"/>
                <a:gd name="T12" fmla="*/ 138 w 149"/>
                <a:gd name="T13" fmla="*/ 41 h 149"/>
                <a:gd name="T14" fmla="*/ 135 w 149"/>
                <a:gd name="T15" fmla="*/ 47 h 149"/>
                <a:gd name="T16" fmla="*/ 138 w 149"/>
                <a:gd name="T17" fmla="*/ 50 h 149"/>
                <a:gd name="T18" fmla="*/ 141 w 149"/>
                <a:gd name="T19" fmla="*/ 47 h 149"/>
                <a:gd name="T20" fmla="*/ 149 w 149"/>
                <a:gd name="T21" fmla="*/ 5 h 149"/>
                <a:gd name="T22" fmla="*/ 149 w 149"/>
                <a:gd name="T23" fmla="*/ 3 h 149"/>
                <a:gd name="T24" fmla="*/ 146 w 149"/>
                <a:gd name="T25" fmla="*/ 0 h 149"/>
                <a:gd name="T26" fmla="*/ 22 w 149"/>
                <a:gd name="T27" fmla="*/ 0 h 149"/>
                <a:gd name="T28" fmla="*/ 17 w 149"/>
                <a:gd name="T29" fmla="*/ 0 h 149"/>
                <a:gd name="T30" fmla="*/ 0 w 149"/>
                <a:gd name="T31" fmla="*/ 44 h 149"/>
                <a:gd name="T32" fmla="*/ 0 w 149"/>
                <a:gd name="T33" fmla="*/ 47 h 149"/>
                <a:gd name="T34" fmla="*/ 3 w 149"/>
                <a:gd name="T35" fmla="*/ 50 h 149"/>
                <a:gd name="T36" fmla="*/ 6 w 149"/>
                <a:gd name="T37" fmla="*/ 50 h 149"/>
                <a:gd name="T38" fmla="*/ 6 w 149"/>
                <a:gd name="T39" fmla="*/ 44 h 149"/>
                <a:gd name="T40" fmla="*/ 19 w 149"/>
                <a:gd name="T41" fmla="*/ 16 h 149"/>
                <a:gd name="T42" fmla="*/ 28 w 149"/>
                <a:gd name="T43" fmla="*/ 11 h 149"/>
                <a:gd name="T44" fmla="*/ 55 w 149"/>
                <a:gd name="T45" fmla="*/ 5 h 149"/>
                <a:gd name="T46" fmla="*/ 64 w 149"/>
                <a:gd name="T47" fmla="*/ 5 h 149"/>
                <a:gd name="T48" fmla="*/ 72 w 149"/>
                <a:gd name="T49" fmla="*/ 8 h 149"/>
                <a:gd name="T50" fmla="*/ 69 w 149"/>
                <a:gd name="T51" fmla="*/ 14 h 149"/>
                <a:gd name="T52" fmla="*/ 41 w 149"/>
                <a:gd name="T53" fmla="*/ 132 h 149"/>
                <a:gd name="T54" fmla="*/ 36 w 149"/>
                <a:gd name="T55" fmla="*/ 141 h 149"/>
                <a:gd name="T56" fmla="*/ 14 w 149"/>
                <a:gd name="T57" fmla="*/ 141 h 149"/>
                <a:gd name="T58" fmla="*/ 6 w 149"/>
                <a:gd name="T59" fmla="*/ 143 h 149"/>
                <a:gd name="T60" fmla="*/ 6 w 149"/>
                <a:gd name="T61" fmla="*/ 146 h 149"/>
                <a:gd name="T62" fmla="*/ 8 w 149"/>
                <a:gd name="T63" fmla="*/ 149 h 149"/>
                <a:gd name="T64" fmla="*/ 28 w 149"/>
                <a:gd name="T65" fmla="*/ 149 h 149"/>
                <a:gd name="T66" fmla="*/ 44 w 149"/>
                <a:gd name="T67" fmla="*/ 149 h 149"/>
                <a:gd name="T68" fmla="*/ 64 w 149"/>
                <a:gd name="T69" fmla="*/ 149 h 149"/>
                <a:gd name="T70" fmla="*/ 83 w 149"/>
                <a:gd name="T71" fmla="*/ 149 h 149"/>
                <a:gd name="T72" fmla="*/ 86 w 149"/>
                <a:gd name="T73" fmla="*/ 149 h 149"/>
                <a:gd name="T74" fmla="*/ 88 w 149"/>
                <a:gd name="T75" fmla="*/ 143 h 149"/>
                <a:gd name="T76" fmla="*/ 80 w 149"/>
                <a:gd name="T77" fmla="*/ 141 h 149"/>
                <a:gd name="T78" fmla="*/ 66 w 149"/>
                <a:gd name="T79" fmla="*/ 141 h 149"/>
                <a:gd name="T80" fmla="*/ 61 w 149"/>
                <a:gd name="T81" fmla="*/ 141 h 149"/>
                <a:gd name="T82" fmla="*/ 58 w 149"/>
                <a:gd name="T83" fmla="*/ 135 h 149"/>
                <a:gd name="T84" fmla="*/ 88 w 149"/>
                <a:gd name="T85" fmla="*/ 1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149">
                  <a:moveTo>
                    <a:pt x="88" y="16"/>
                  </a:moveTo>
                  <a:lnTo>
                    <a:pt x="88" y="16"/>
                  </a:lnTo>
                  <a:lnTo>
                    <a:pt x="91" y="8"/>
                  </a:lnTo>
                  <a:lnTo>
                    <a:pt x="94" y="8"/>
                  </a:lnTo>
                  <a:lnTo>
                    <a:pt x="94" y="8"/>
                  </a:lnTo>
                  <a:lnTo>
                    <a:pt x="108" y="5"/>
                  </a:lnTo>
                  <a:lnTo>
                    <a:pt x="108" y="5"/>
                  </a:lnTo>
                  <a:lnTo>
                    <a:pt x="122" y="8"/>
                  </a:lnTo>
                  <a:lnTo>
                    <a:pt x="130" y="8"/>
                  </a:lnTo>
                  <a:lnTo>
                    <a:pt x="138" y="14"/>
                  </a:lnTo>
                  <a:lnTo>
                    <a:pt x="138" y="25"/>
                  </a:lnTo>
                  <a:lnTo>
                    <a:pt x="138" y="25"/>
                  </a:lnTo>
                  <a:lnTo>
                    <a:pt x="138" y="41"/>
                  </a:lnTo>
                  <a:lnTo>
                    <a:pt x="138" y="41"/>
                  </a:lnTo>
                  <a:lnTo>
                    <a:pt x="135" y="47"/>
                  </a:lnTo>
                  <a:lnTo>
                    <a:pt x="135" y="47"/>
                  </a:lnTo>
                  <a:lnTo>
                    <a:pt x="138" y="50"/>
                  </a:lnTo>
                  <a:lnTo>
                    <a:pt x="138" y="50"/>
                  </a:lnTo>
                  <a:lnTo>
                    <a:pt x="138" y="50"/>
                  </a:lnTo>
                  <a:lnTo>
                    <a:pt x="141" y="47"/>
                  </a:lnTo>
                  <a:lnTo>
                    <a:pt x="144" y="44"/>
                  </a:lnTo>
                  <a:lnTo>
                    <a:pt x="149" y="5"/>
                  </a:lnTo>
                  <a:lnTo>
                    <a:pt x="149" y="5"/>
                  </a:lnTo>
                  <a:lnTo>
                    <a:pt x="149" y="3"/>
                  </a:lnTo>
                  <a:lnTo>
                    <a:pt x="149" y="3"/>
                  </a:lnTo>
                  <a:lnTo>
                    <a:pt x="146" y="0"/>
                  </a:lnTo>
                  <a:lnTo>
                    <a:pt x="144" y="0"/>
                  </a:lnTo>
                  <a:lnTo>
                    <a:pt x="22" y="0"/>
                  </a:lnTo>
                  <a:lnTo>
                    <a:pt x="22" y="0"/>
                  </a:lnTo>
                  <a:lnTo>
                    <a:pt x="17" y="0"/>
                  </a:lnTo>
                  <a:lnTo>
                    <a:pt x="14" y="5"/>
                  </a:lnTo>
                  <a:lnTo>
                    <a:pt x="0" y="44"/>
                  </a:lnTo>
                  <a:lnTo>
                    <a:pt x="0" y="44"/>
                  </a:lnTo>
                  <a:lnTo>
                    <a:pt x="0" y="47"/>
                  </a:lnTo>
                  <a:lnTo>
                    <a:pt x="0" y="47"/>
                  </a:lnTo>
                  <a:lnTo>
                    <a:pt x="3" y="50"/>
                  </a:lnTo>
                  <a:lnTo>
                    <a:pt x="3" y="50"/>
                  </a:lnTo>
                  <a:lnTo>
                    <a:pt x="6" y="50"/>
                  </a:lnTo>
                  <a:lnTo>
                    <a:pt x="6" y="44"/>
                  </a:lnTo>
                  <a:lnTo>
                    <a:pt x="6" y="44"/>
                  </a:lnTo>
                  <a:lnTo>
                    <a:pt x="14" y="25"/>
                  </a:lnTo>
                  <a:lnTo>
                    <a:pt x="19" y="16"/>
                  </a:lnTo>
                  <a:lnTo>
                    <a:pt x="22" y="14"/>
                  </a:lnTo>
                  <a:lnTo>
                    <a:pt x="28" y="11"/>
                  </a:lnTo>
                  <a:lnTo>
                    <a:pt x="36" y="8"/>
                  </a:lnTo>
                  <a:lnTo>
                    <a:pt x="55" y="5"/>
                  </a:lnTo>
                  <a:lnTo>
                    <a:pt x="64" y="5"/>
                  </a:lnTo>
                  <a:lnTo>
                    <a:pt x="64" y="5"/>
                  </a:lnTo>
                  <a:lnTo>
                    <a:pt x="69" y="8"/>
                  </a:lnTo>
                  <a:lnTo>
                    <a:pt x="72" y="8"/>
                  </a:lnTo>
                  <a:lnTo>
                    <a:pt x="72" y="8"/>
                  </a:lnTo>
                  <a:lnTo>
                    <a:pt x="69" y="14"/>
                  </a:lnTo>
                  <a:lnTo>
                    <a:pt x="41" y="132"/>
                  </a:lnTo>
                  <a:lnTo>
                    <a:pt x="41" y="132"/>
                  </a:lnTo>
                  <a:lnTo>
                    <a:pt x="39" y="135"/>
                  </a:lnTo>
                  <a:lnTo>
                    <a:pt x="36" y="141"/>
                  </a:lnTo>
                  <a:lnTo>
                    <a:pt x="28" y="141"/>
                  </a:lnTo>
                  <a:lnTo>
                    <a:pt x="14" y="141"/>
                  </a:lnTo>
                  <a:lnTo>
                    <a:pt x="14" y="141"/>
                  </a:lnTo>
                  <a:lnTo>
                    <a:pt x="6" y="143"/>
                  </a:lnTo>
                  <a:lnTo>
                    <a:pt x="6" y="146"/>
                  </a:lnTo>
                  <a:lnTo>
                    <a:pt x="6" y="146"/>
                  </a:lnTo>
                  <a:lnTo>
                    <a:pt x="6" y="149"/>
                  </a:lnTo>
                  <a:lnTo>
                    <a:pt x="8" y="149"/>
                  </a:lnTo>
                  <a:lnTo>
                    <a:pt x="8" y="149"/>
                  </a:lnTo>
                  <a:lnTo>
                    <a:pt x="28" y="149"/>
                  </a:lnTo>
                  <a:lnTo>
                    <a:pt x="28" y="149"/>
                  </a:lnTo>
                  <a:lnTo>
                    <a:pt x="44" y="149"/>
                  </a:lnTo>
                  <a:lnTo>
                    <a:pt x="44" y="149"/>
                  </a:lnTo>
                  <a:lnTo>
                    <a:pt x="64" y="149"/>
                  </a:lnTo>
                  <a:lnTo>
                    <a:pt x="64" y="149"/>
                  </a:lnTo>
                  <a:lnTo>
                    <a:pt x="83" y="149"/>
                  </a:lnTo>
                  <a:lnTo>
                    <a:pt x="83" y="149"/>
                  </a:lnTo>
                  <a:lnTo>
                    <a:pt x="86" y="149"/>
                  </a:lnTo>
                  <a:lnTo>
                    <a:pt x="88" y="143"/>
                  </a:lnTo>
                  <a:lnTo>
                    <a:pt x="88" y="143"/>
                  </a:lnTo>
                  <a:lnTo>
                    <a:pt x="86" y="141"/>
                  </a:lnTo>
                  <a:lnTo>
                    <a:pt x="80" y="141"/>
                  </a:lnTo>
                  <a:lnTo>
                    <a:pt x="80" y="141"/>
                  </a:lnTo>
                  <a:lnTo>
                    <a:pt x="66" y="141"/>
                  </a:lnTo>
                  <a:lnTo>
                    <a:pt x="66" y="141"/>
                  </a:lnTo>
                  <a:lnTo>
                    <a:pt x="61" y="141"/>
                  </a:lnTo>
                  <a:lnTo>
                    <a:pt x="58" y="135"/>
                  </a:lnTo>
                  <a:lnTo>
                    <a:pt x="58" y="135"/>
                  </a:lnTo>
                  <a:lnTo>
                    <a:pt x="58" y="132"/>
                  </a:lnTo>
                  <a:lnTo>
                    <a:pt x="88"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2" name="Freeform 80"/>
            <p:cNvSpPr>
              <a:spLocks/>
            </p:cNvSpPr>
            <p:nvPr/>
          </p:nvSpPr>
          <p:spPr bwMode="auto">
            <a:xfrm>
              <a:off x="589" y="3097"/>
              <a:ext cx="66" cy="69"/>
            </a:xfrm>
            <a:custGeom>
              <a:avLst/>
              <a:gdLst>
                <a:gd name="T0" fmla="*/ 58 w 66"/>
                <a:gd name="T1" fmla="*/ 11 h 69"/>
                <a:gd name="T2" fmla="*/ 58 w 66"/>
                <a:gd name="T3" fmla="*/ 11 h 69"/>
                <a:gd name="T4" fmla="*/ 52 w 66"/>
                <a:gd name="T5" fmla="*/ 14 h 69"/>
                <a:gd name="T6" fmla="*/ 49 w 66"/>
                <a:gd name="T7" fmla="*/ 19 h 69"/>
                <a:gd name="T8" fmla="*/ 49 w 66"/>
                <a:gd name="T9" fmla="*/ 19 h 69"/>
                <a:gd name="T10" fmla="*/ 52 w 66"/>
                <a:gd name="T11" fmla="*/ 22 h 69"/>
                <a:gd name="T12" fmla="*/ 55 w 66"/>
                <a:gd name="T13" fmla="*/ 25 h 69"/>
                <a:gd name="T14" fmla="*/ 55 w 66"/>
                <a:gd name="T15" fmla="*/ 25 h 69"/>
                <a:gd name="T16" fmla="*/ 60 w 66"/>
                <a:gd name="T17" fmla="*/ 22 h 69"/>
                <a:gd name="T18" fmla="*/ 63 w 66"/>
                <a:gd name="T19" fmla="*/ 19 h 69"/>
                <a:gd name="T20" fmla="*/ 66 w 66"/>
                <a:gd name="T21" fmla="*/ 14 h 69"/>
                <a:gd name="T22" fmla="*/ 66 w 66"/>
                <a:gd name="T23" fmla="*/ 14 h 69"/>
                <a:gd name="T24" fmla="*/ 63 w 66"/>
                <a:gd name="T25" fmla="*/ 8 h 69"/>
                <a:gd name="T26" fmla="*/ 58 w 66"/>
                <a:gd name="T27" fmla="*/ 3 h 69"/>
                <a:gd name="T28" fmla="*/ 52 w 66"/>
                <a:gd name="T29" fmla="*/ 3 h 69"/>
                <a:gd name="T30" fmla="*/ 44 w 66"/>
                <a:gd name="T31" fmla="*/ 0 h 69"/>
                <a:gd name="T32" fmla="*/ 44 w 66"/>
                <a:gd name="T33" fmla="*/ 0 h 69"/>
                <a:gd name="T34" fmla="*/ 35 w 66"/>
                <a:gd name="T35" fmla="*/ 3 h 69"/>
                <a:gd name="T36" fmla="*/ 27 w 66"/>
                <a:gd name="T37" fmla="*/ 6 h 69"/>
                <a:gd name="T38" fmla="*/ 13 w 66"/>
                <a:gd name="T39" fmla="*/ 14 h 69"/>
                <a:gd name="T40" fmla="*/ 5 w 66"/>
                <a:gd name="T41" fmla="*/ 28 h 69"/>
                <a:gd name="T42" fmla="*/ 2 w 66"/>
                <a:gd name="T43" fmla="*/ 36 h 69"/>
                <a:gd name="T44" fmla="*/ 0 w 66"/>
                <a:gd name="T45" fmla="*/ 44 h 69"/>
                <a:gd name="T46" fmla="*/ 0 w 66"/>
                <a:gd name="T47" fmla="*/ 44 h 69"/>
                <a:gd name="T48" fmla="*/ 2 w 66"/>
                <a:gd name="T49" fmla="*/ 53 h 69"/>
                <a:gd name="T50" fmla="*/ 8 w 66"/>
                <a:gd name="T51" fmla="*/ 61 h 69"/>
                <a:gd name="T52" fmla="*/ 16 w 66"/>
                <a:gd name="T53" fmla="*/ 69 h 69"/>
                <a:gd name="T54" fmla="*/ 27 w 66"/>
                <a:gd name="T55" fmla="*/ 69 h 69"/>
                <a:gd name="T56" fmla="*/ 27 w 66"/>
                <a:gd name="T57" fmla="*/ 69 h 69"/>
                <a:gd name="T58" fmla="*/ 46 w 66"/>
                <a:gd name="T59" fmla="*/ 69 h 69"/>
                <a:gd name="T60" fmla="*/ 58 w 66"/>
                <a:gd name="T61" fmla="*/ 64 h 69"/>
                <a:gd name="T62" fmla="*/ 63 w 66"/>
                <a:gd name="T63" fmla="*/ 55 h 69"/>
                <a:gd name="T64" fmla="*/ 66 w 66"/>
                <a:gd name="T65" fmla="*/ 53 h 69"/>
                <a:gd name="T66" fmla="*/ 66 w 66"/>
                <a:gd name="T67" fmla="*/ 53 h 69"/>
                <a:gd name="T68" fmla="*/ 63 w 66"/>
                <a:gd name="T69" fmla="*/ 50 h 69"/>
                <a:gd name="T70" fmla="*/ 63 w 66"/>
                <a:gd name="T71" fmla="*/ 50 h 69"/>
                <a:gd name="T72" fmla="*/ 60 w 66"/>
                <a:gd name="T73" fmla="*/ 53 h 69"/>
                <a:gd name="T74" fmla="*/ 60 w 66"/>
                <a:gd name="T75" fmla="*/ 53 h 69"/>
                <a:gd name="T76" fmla="*/ 52 w 66"/>
                <a:gd name="T77" fmla="*/ 61 h 69"/>
                <a:gd name="T78" fmla="*/ 41 w 66"/>
                <a:gd name="T79" fmla="*/ 64 h 69"/>
                <a:gd name="T80" fmla="*/ 30 w 66"/>
                <a:gd name="T81" fmla="*/ 66 h 69"/>
                <a:gd name="T82" fmla="*/ 30 w 66"/>
                <a:gd name="T83" fmla="*/ 66 h 69"/>
                <a:gd name="T84" fmla="*/ 22 w 66"/>
                <a:gd name="T85" fmla="*/ 64 h 69"/>
                <a:gd name="T86" fmla="*/ 16 w 66"/>
                <a:gd name="T87" fmla="*/ 61 h 69"/>
                <a:gd name="T88" fmla="*/ 13 w 66"/>
                <a:gd name="T89" fmla="*/ 55 h 69"/>
                <a:gd name="T90" fmla="*/ 13 w 66"/>
                <a:gd name="T91" fmla="*/ 50 h 69"/>
                <a:gd name="T92" fmla="*/ 13 w 66"/>
                <a:gd name="T93" fmla="*/ 50 h 69"/>
                <a:gd name="T94" fmla="*/ 16 w 66"/>
                <a:gd name="T95" fmla="*/ 36 h 69"/>
                <a:gd name="T96" fmla="*/ 19 w 66"/>
                <a:gd name="T97" fmla="*/ 25 h 69"/>
                <a:gd name="T98" fmla="*/ 22 w 66"/>
                <a:gd name="T99" fmla="*/ 17 h 69"/>
                <a:gd name="T100" fmla="*/ 22 w 66"/>
                <a:gd name="T101" fmla="*/ 17 h 69"/>
                <a:gd name="T102" fmla="*/ 33 w 66"/>
                <a:gd name="T103" fmla="*/ 8 h 69"/>
                <a:gd name="T104" fmla="*/ 44 w 66"/>
                <a:gd name="T105" fmla="*/ 6 h 69"/>
                <a:gd name="T106" fmla="*/ 44 w 66"/>
                <a:gd name="T107" fmla="*/ 6 h 69"/>
                <a:gd name="T108" fmla="*/ 49 w 66"/>
                <a:gd name="T109" fmla="*/ 6 h 69"/>
                <a:gd name="T110" fmla="*/ 58 w 66"/>
                <a:gd name="T111"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 h="69">
                  <a:moveTo>
                    <a:pt x="58" y="11"/>
                  </a:moveTo>
                  <a:lnTo>
                    <a:pt x="58" y="11"/>
                  </a:lnTo>
                  <a:lnTo>
                    <a:pt x="52" y="14"/>
                  </a:lnTo>
                  <a:lnTo>
                    <a:pt x="49" y="19"/>
                  </a:lnTo>
                  <a:lnTo>
                    <a:pt x="49" y="19"/>
                  </a:lnTo>
                  <a:lnTo>
                    <a:pt x="52" y="22"/>
                  </a:lnTo>
                  <a:lnTo>
                    <a:pt x="55" y="25"/>
                  </a:lnTo>
                  <a:lnTo>
                    <a:pt x="55" y="25"/>
                  </a:lnTo>
                  <a:lnTo>
                    <a:pt x="60" y="22"/>
                  </a:lnTo>
                  <a:lnTo>
                    <a:pt x="63" y="19"/>
                  </a:lnTo>
                  <a:lnTo>
                    <a:pt x="66" y="14"/>
                  </a:lnTo>
                  <a:lnTo>
                    <a:pt x="66" y="14"/>
                  </a:lnTo>
                  <a:lnTo>
                    <a:pt x="63" y="8"/>
                  </a:lnTo>
                  <a:lnTo>
                    <a:pt x="58" y="3"/>
                  </a:lnTo>
                  <a:lnTo>
                    <a:pt x="52" y="3"/>
                  </a:lnTo>
                  <a:lnTo>
                    <a:pt x="44" y="0"/>
                  </a:lnTo>
                  <a:lnTo>
                    <a:pt x="44" y="0"/>
                  </a:lnTo>
                  <a:lnTo>
                    <a:pt x="35" y="3"/>
                  </a:lnTo>
                  <a:lnTo>
                    <a:pt x="27" y="6"/>
                  </a:lnTo>
                  <a:lnTo>
                    <a:pt x="13" y="14"/>
                  </a:lnTo>
                  <a:lnTo>
                    <a:pt x="5" y="28"/>
                  </a:lnTo>
                  <a:lnTo>
                    <a:pt x="2" y="36"/>
                  </a:lnTo>
                  <a:lnTo>
                    <a:pt x="0" y="44"/>
                  </a:lnTo>
                  <a:lnTo>
                    <a:pt x="0" y="44"/>
                  </a:lnTo>
                  <a:lnTo>
                    <a:pt x="2" y="53"/>
                  </a:lnTo>
                  <a:lnTo>
                    <a:pt x="8" y="61"/>
                  </a:lnTo>
                  <a:lnTo>
                    <a:pt x="16" y="69"/>
                  </a:lnTo>
                  <a:lnTo>
                    <a:pt x="27" y="69"/>
                  </a:lnTo>
                  <a:lnTo>
                    <a:pt x="27" y="69"/>
                  </a:lnTo>
                  <a:lnTo>
                    <a:pt x="46" y="69"/>
                  </a:lnTo>
                  <a:lnTo>
                    <a:pt x="58" y="64"/>
                  </a:lnTo>
                  <a:lnTo>
                    <a:pt x="63" y="55"/>
                  </a:lnTo>
                  <a:lnTo>
                    <a:pt x="66" y="53"/>
                  </a:lnTo>
                  <a:lnTo>
                    <a:pt x="66" y="53"/>
                  </a:lnTo>
                  <a:lnTo>
                    <a:pt x="63" y="50"/>
                  </a:lnTo>
                  <a:lnTo>
                    <a:pt x="63" y="50"/>
                  </a:lnTo>
                  <a:lnTo>
                    <a:pt x="60" y="53"/>
                  </a:lnTo>
                  <a:lnTo>
                    <a:pt x="60" y="53"/>
                  </a:lnTo>
                  <a:lnTo>
                    <a:pt x="52" y="61"/>
                  </a:lnTo>
                  <a:lnTo>
                    <a:pt x="41" y="64"/>
                  </a:lnTo>
                  <a:lnTo>
                    <a:pt x="30" y="66"/>
                  </a:lnTo>
                  <a:lnTo>
                    <a:pt x="30" y="66"/>
                  </a:lnTo>
                  <a:lnTo>
                    <a:pt x="22" y="64"/>
                  </a:lnTo>
                  <a:lnTo>
                    <a:pt x="16" y="61"/>
                  </a:lnTo>
                  <a:lnTo>
                    <a:pt x="13" y="55"/>
                  </a:lnTo>
                  <a:lnTo>
                    <a:pt x="13" y="50"/>
                  </a:lnTo>
                  <a:lnTo>
                    <a:pt x="13" y="50"/>
                  </a:lnTo>
                  <a:lnTo>
                    <a:pt x="16" y="36"/>
                  </a:lnTo>
                  <a:lnTo>
                    <a:pt x="19" y="25"/>
                  </a:lnTo>
                  <a:lnTo>
                    <a:pt x="22" y="17"/>
                  </a:lnTo>
                  <a:lnTo>
                    <a:pt x="22" y="17"/>
                  </a:lnTo>
                  <a:lnTo>
                    <a:pt x="33" y="8"/>
                  </a:lnTo>
                  <a:lnTo>
                    <a:pt x="44" y="6"/>
                  </a:lnTo>
                  <a:lnTo>
                    <a:pt x="44" y="6"/>
                  </a:lnTo>
                  <a:lnTo>
                    <a:pt x="49" y="6"/>
                  </a:lnTo>
                  <a:lnTo>
                    <a:pt x="5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3" name="Freeform 81"/>
            <p:cNvSpPr>
              <a:spLocks/>
            </p:cNvSpPr>
            <p:nvPr/>
          </p:nvSpPr>
          <p:spPr bwMode="auto">
            <a:xfrm>
              <a:off x="589" y="3097"/>
              <a:ext cx="66" cy="69"/>
            </a:xfrm>
            <a:custGeom>
              <a:avLst/>
              <a:gdLst>
                <a:gd name="T0" fmla="*/ 58 w 66"/>
                <a:gd name="T1" fmla="*/ 11 h 69"/>
                <a:gd name="T2" fmla="*/ 58 w 66"/>
                <a:gd name="T3" fmla="*/ 11 h 69"/>
                <a:gd name="T4" fmla="*/ 52 w 66"/>
                <a:gd name="T5" fmla="*/ 14 h 69"/>
                <a:gd name="T6" fmla="*/ 49 w 66"/>
                <a:gd name="T7" fmla="*/ 19 h 69"/>
                <a:gd name="T8" fmla="*/ 49 w 66"/>
                <a:gd name="T9" fmla="*/ 19 h 69"/>
                <a:gd name="T10" fmla="*/ 52 w 66"/>
                <a:gd name="T11" fmla="*/ 22 h 69"/>
                <a:gd name="T12" fmla="*/ 55 w 66"/>
                <a:gd name="T13" fmla="*/ 25 h 69"/>
                <a:gd name="T14" fmla="*/ 55 w 66"/>
                <a:gd name="T15" fmla="*/ 25 h 69"/>
                <a:gd name="T16" fmla="*/ 60 w 66"/>
                <a:gd name="T17" fmla="*/ 22 h 69"/>
                <a:gd name="T18" fmla="*/ 63 w 66"/>
                <a:gd name="T19" fmla="*/ 19 h 69"/>
                <a:gd name="T20" fmla="*/ 66 w 66"/>
                <a:gd name="T21" fmla="*/ 14 h 69"/>
                <a:gd name="T22" fmla="*/ 66 w 66"/>
                <a:gd name="T23" fmla="*/ 14 h 69"/>
                <a:gd name="T24" fmla="*/ 63 w 66"/>
                <a:gd name="T25" fmla="*/ 8 h 69"/>
                <a:gd name="T26" fmla="*/ 58 w 66"/>
                <a:gd name="T27" fmla="*/ 3 h 69"/>
                <a:gd name="T28" fmla="*/ 52 w 66"/>
                <a:gd name="T29" fmla="*/ 3 h 69"/>
                <a:gd name="T30" fmla="*/ 44 w 66"/>
                <a:gd name="T31" fmla="*/ 0 h 69"/>
                <a:gd name="T32" fmla="*/ 44 w 66"/>
                <a:gd name="T33" fmla="*/ 0 h 69"/>
                <a:gd name="T34" fmla="*/ 35 w 66"/>
                <a:gd name="T35" fmla="*/ 3 h 69"/>
                <a:gd name="T36" fmla="*/ 27 w 66"/>
                <a:gd name="T37" fmla="*/ 6 h 69"/>
                <a:gd name="T38" fmla="*/ 13 w 66"/>
                <a:gd name="T39" fmla="*/ 14 h 69"/>
                <a:gd name="T40" fmla="*/ 5 w 66"/>
                <a:gd name="T41" fmla="*/ 28 h 69"/>
                <a:gd name="T42" fmla="*/ 2 w 66"/>
                <a:gd name="T43" fmla="*/ 36 h 69"/>
                <a:gd name="T44" fmla="*/ 0 w 66"/>
                <a:gd name="T45" fmla="*/ 44 h 69"/>
                <a:gd name="T46" fmla="*/ 0 w 66"/>
                <a:gd name="T47" fmla="*/ 44 h 69"/>
                <a:gd name="T48" fmla="*/ 2 w 66"/>
                <a:gd name="T49" fmla="*/ 53 h 69"/>
                <a:gd name="T50" fmla="*/ 8 w 66"/>
                <a:gd name="T51" fmla="*/ 61 h 69"/>
                <a:gd name="T52" fmla="*/ 16 w 66"/>
                <a:gd name="T53" fmla="*/ 69 h 69"/>
                <a:gd name="T54" fmla="*/ 27 w 66"/>
                <a:gd name="T55" fmla="*/ 69 h 69"/>
                <a:gd name="T56" fmla="*/ 27 w 66"/>
                <a:gd name="T57" fmla="*/ 69 h 69"/>
                <a:gd name="T58" fmla="*/ 46 w 66"/>
                <a:gd name="T59" fmla="*/ 69 h 69"/>
                <a:gd name="T60" fmla="*/ 58 w 66"/>
                <a:gd name="T61" fmla="*/ 64 h 69"/>
                <a:gd name="T62" fmla="*/ 63 w 66"/>
                <a:gd name="T63" fmla="*/ 55 h 69"/>
                <a:gd name="T64" fmla="*/ 66 w 66"/>
                <a:gd name="T65" fmla="*/ 53 h 69"/>
                <a:gd name="T66" fmla="*/ 66 w 66"/>
                <a:gd name="T67" fmla="*/ 53 h 69"/>
                <a:gd name="T68" fmla="*/ 63 w 66"/>
                <a:gd name="T69" fmla="*/ 50 h 69"/>
                <a:gd name="T70" fmla="*/ 63 w 66"/>
                <a:gd name="T71" fmla="*/ 50 h 69"/>
                <a:gd name="T72" fmla="*/ 60 w 66"/>
                <a:gd name="T73" fmla="*/ 53 h 69"/>
                <a:gd name="T74" fmla="*/ 60 w 66"/>
                <a:gd name="T75" fmla="*/ 53 h 69"/>
                <a:gd name="T76" fmla="*/ 52 w 66"/>
                <a:gd name="T77" fmla="*/ 61 h 69"/>
                <a:gd name="T78" fmla="*/ 41 w 66"/>
                <a:gd name="T79" fmla="*/ 64 h 69"/>
                <a:gd name="T80" fmla="*/ 30 w 66"/>
                <a:gd name="T81" fmla="*/ 66 h 69"/>
                <a:gd name="T82" fmla="*/ 30 w 66"/>
                <a:gd name="T83" fmla="*/ 66 h 69"/>
                <a:gd name="T84" fmla="*/ 22 w 66"/>
                <a:gd name="T85" fmla="*/ 64 h 69"/>
                <a:gd name="T86" fmla="*/ 16 w 66"/>
                <a:gd name="T87" fmla="*/ 61 h 69"/>
                <a:gd name="T88" fmla="*/ 13 w 66"/>
                <a:gd name="T89" fmla="*/ 55 h 69"/>
                <a:gd name="T90" fmla="*/ 13 w 66"/>
                <a:gd name="T91" fmla="*/ 50 h 69"/>
                <a:gd name="T92" fmla="*/ 13 w 66"/>
                <a:gd name="T93" fmla="*/ 50 h 69"/>
                <a:gd name="T94" fmla="*/ 16 w 66"/>
                <a:gd name="T95" fmla="*/ 36 h 69"/>
                <a:gd name="T96" fmla="*/ 19 w 66"/>
                <a:gd name="T97" fmla="*/ 25 h 69"/>
                <a:gd name="T98" fmla="*/ 22 w 66"/>
                <a:gd name="T99" fmla="*/ 17 h 69"/>
                <a:gd name="T100" fmla="*/ 22 w 66"/>
                <a:gd name="T101" fmla="*/ 17 h 69"/>
                <a:gd name="T102" fmla="*/ 33 w 66"/>
                <a:gd name="T103" fmla="*/ 8 h 69"/>
                <a:gd name="T104" fmla="*/ 44 w 66"/>
                <a:gd name="T105" fmla="*/ 6 h 69"/>
                <a:gd name="T106" fmla="*/ 44 w 66"/>
                <a:gd name="T107" fmla="*/ 6 h 69"/>
                <a:gd name="T108" fmla="*/ 49 w 66"/>
                <a:gd name="T109" fmla="*/ 6 h 69"/>
                <a:gd name="T110" fmla="*/ 58 w 66"/>
                <a:gd name="T111" fmla="*/ 1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 h="69">
                  <a:moveTo>
                    <a:pt x="58" y="11"/>
                  </a:moveTo>
                  <a:lnTo>
                    <a:pt x="58" y="11"/>
                  </a:lnTo>
                  <a:lnTo>
                    <a:pt x="52" y="14"/>
                  </a:lnTo>
                  <a:lnTo>
                    <a:pt x="49" y="19"/>
                  </a:lnTo>
                  <a:lnTo>
                    <a:pt x="49" y="19"/>
                  </a:lnTo>
                  <a:lnTo>
                    <a:pt x="52" y="22"/>
                  </a:lnTo>
                  <a:lnTo>
                    <a:pt x="55" y="25"/>
                  </a:lnTo>
                  <a:lnTo>
                    <a:pt x="55" y="25"/>
                  </a:lnTo>
                  <a:lnTo>
                    <a:pt x="60" y="22"/>
                  </a:lnTo>
                  <a:lnTo>
                    <a:pt x="63" y="19"/>
                  </a:lnTo>
                  <a:lnTo>
                    <a:pt x="66" y="14"/>
                  </a:lnTo>
                  <a:lnTo>
                    <a:pt x="66" y="14"/>
                  </a:lnTo>
                  <a:lnTo>
                    <a:pt x="63" y="8"/>
                  </a:lnTo>
                  <a:lnTo>
                    <a:pt x="58" y="3"/>
                  </a:lnTo>
                  <a:lnTo>
                    <a:pt x="52" y="3"/>
                  </a:lnTo>
                  <a:lnTo>
                    <a:pt x="44" y="0"/>
                  </a:lnTo>
                  <a:lnTo>
                    <a:pt x="44" y="0"/>
                  </a:lnTo>
                  <a:lnTo>
                    <a:pt x="35" y="3"/>
                  </a:lnTo>
                  <a:lnTo>
                    <a:pt x="27" y="6"/>
                  </a:lnTo>
                  <a:lnTo>
                    <a:pt x="13" y="14"/>
                  </a:lnTo>
                  <a:lnTo>
                    <a:pt x="5" y="28"/>
                  </a:lnTo>
                  <a:lnTo>
                    <a:pt x="2" y="36"/>
                  </a:lnTo>
                  <a:lnTo>
                    <a:pt x="0" y="44"/>
                  </a:lnTo>
                  <a:lnTo>
                    <a:pt x="0" y="44"/>
                  </a:lnTo>
                  <a:lnTo>
                    <a:pt x="2" y="53"/>
                  </a:lnTo>
                  <a:lnTo>
                    <a:pt x="8" y="61"/>
                  </a:lnTo>
                  <a:lnTo>
                    <a:pt x="16" y="69"/>
                  </a:lnTo>
                  <a:lnTo>
                    <a:pt x="27" y="69"/>
                  </a:lnTo>
                  <a:lnTo>
                    <a:pt x="27" y="69"/>
                  </a:lnTo>
                  <a:lnTo>
                    <a:pt x="46" y="69"/>
                  </a:lnTo>
                  <a:lnTo>
                    <a:pt x="58" y="64"/>
                  </a:lnTo>
                  <a:lnTo>
                    <a:pt x="63" y="55"/>
                  </a:lnTo>
                  <a:lnTo>
                    <a:pt x="66" y="53"/>
                  </a:lnTo>
                  <a:lnTo>
                    <a:pt x="66" y="53"/>
                  </a:lnTo>
                  <a:lnTo>
                    <a:pt x="63" y="50"/>
                  </a:lnTo>
                  <a:lnTo>
                    <a:pt x="63" y="50"/>
                  </a:lnTo>
                  <a:lnTo>
                    <a:pt x="60" y="53"/>
                  </a:lnTo>
                  <a:lnTo>
                    <a:pt x="60" y="53"/>
                  </a:lnTo>
                  <a:lnTo>
                    <a:pt x="52" y="61"/>
                  </a:lnTo>
                  <a:lnTo>
                    <a:pt x="41" y="64"/>
                  </a:lnTo>
                  <a:lnTo>
                    <a:pt x="30" y="66"/>
                  </a:lnTo>
                  <a:lnTo>
                    <a:pt x="30" y="66"/>
                  </a:lnTo>
                  <a:lnTo>
                    <a:pt x="22" y="64"/>
                  </a:lnTo>
                  <a:lnTo>
                    <a:pt x="16" y="61"/>
                  </a:lnTo>
                  <a:lnTo>
                    <a:pt x="13" y="55"/>
                  </a:lnTo>
                  <a:lnTo>
                    <a:pt x="13" y="50"/>
                  </a:lnTo>
                  <a:lnTo>
                    <a:pt x="13" y="50"/>
                  </a:lnTo>
                  <a:lnTo>
                    <a:pt x="16" y="36"/>
                  </a:lnTo>
                  <a:lnTo>
                    <a:pt x="19" y="25"/>
                  </a:lnTo>
                  <a:lnTo>
                    <a:pt x="22" y="17"/>
                  </a:lnTo>
                  <a:lnTo>
                    <a:pt x="22" y="17"/>
                  </a:lnTo>
                  <a:lnTo>
                    <a:pt x="33" y="8"/>
                  </a:lnTo>
                  <a:lnTo>
                    <a:pt x="44" y="6"/>
                  </a:lnTo>
                  <a:lnTo>
                    <a:pt x="44" y="6"/>
                  </a:lnTo>
                  <a:lnTo>
                    <a:pt x="49" y="6"/>
                  </a:lnTo>
                  <a:lnTo>
                    <a:pt x="5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4" name="Freeform 82"/>
            <p:cNvSpPr>
              <a:spLocks noEditPoints="1"/>
            </p:cNvSpPr>
            <p:nvPr/>
          </p:nvSpPr>
          <p:spPr bwMode="auto">
            <a:xfrm>
              <a:off x="743" y="3031"/>
              <a:ext cx="146" cy="50"/>
            </a:xfrm>
            <a:custGeom>
              <a:avLst/>
              <a:gdLst>
                <a:gd name="T0" fmla="*/ 138 w 146"/>
                <a:gd name="T1" fmla="*/ 8 h 50"/>
                <a:gd name="T2" fmla="*/ 138 w 146"/>
                <a:gd name="T3" fmla="*/ 8 h 50"/>
                <a:gd name="T4" fmla="*/ 144 w 146"/>
                <a:gd name="T5" fmla="*/ 8 h 50"/>
                <a:gd name="T6" fmla="*/ 144 w 146"/>
                <a:gd name="T7" fmla="*/ 5 h 50"/>
                <a:gd name="T8" fmla="*/ 146 w 146"/>
                <a:gd name="T9" fmla="*/ 3 h 50"/>
                <a:gd name="T10" fmla="*/ 146 w 146"/>
                <a:gd name="T11" fmla="*/ 3 h 50"/>
                <a:gd name="T12" fmla="*/ 144 w 146"/>
                <a:gd name="T13" fmla="*/ 0 h 50"/>
                <a:gd name="T14" fmla="*/ 144 w 146"/>
                <a:gd name="T15" fmla="*/ 0 h 50"/>
                <a:gd name="T16" fmla="*/ 138 w 146"/>
                <a:gd name="T17" fmla="*/ 0 h 50"/>
                <a:gd name="T18" fmla="*/ 6 w 146"/>
                <a:gd name="T19" fmla="*/ 0 h 50"/>
                <a:gd name="T20" fmla="*/ 6 w 146"/>
                <a:gd name="T21" fmla="*/ 0 h 50"/>
                <a:gd name="T22" fmla="*/ 3 w 146"/>
                <a:gd name="T23" fmla="*/ 0 h 50"/>
                <a:gd name="T24" fmla="*/ 0 w 146"/>
                <a:gd name="T25" fmla="*/ 0 h 50"/>
                <a:gd name="T26" fmla="*/ 0 w 146"/>
                <a:gd name="T27" fmla="*/ 3 h 50"/>
                <a:gd name="T28" fmla="*/ 0 w 146"/>
                <a:gd name="T29" fmla="*/ 3 h 50"/>
                <a:gd name="T30" fmla="*/ 0 w 146"/>
                <a:gd name="T31" fmla="*/ 5 h 50"/>
                <a:gd name="T32" fmla="*/ 3 w 146"/>
                <a:gd name="T33" fmla="*/ 8 h 50"/>
                <a:gd name="T34" fmla="*/ 6 w 146"/>
                <a:gd name="T35" fmla="*/ 8 h 50"/>
                <a:gd name="T36" fmla="*/ 138 w 146"/>
                <a:gd name="T37" fmla="*/ 8 h 50"/>
                <a:gd name="T38" fmla="*/ 138 w 146"/>
                <a:gd name="T39" fmla="*/ 8 h 50"/>
                <a:gd name="T40" fmla="*/ 138 w 146"/>
                <a:gd name="T41" fmla="*/ 50 h 50"/>
                <a:gd name="T42" fmla="*/ 138 w 146"/>
                <a:gd name="T43" fmla="*/ 50 h 50"/>
                <a:gd name="T44" fmla="*/ 144 w 146"/>
                <a:gd name="T45" fmla="*/ 50 h 50"/>
                <a:gd name="T46" fmla="*/ 144 w 146"/>
                <a:gd name="T47" fmla="*/ 50 h 50"/>
                <a:gd name="T48" fmla="*/ 146 w 146"/>
                <a:gd name="T49" fmla="*/ 47 h 50"/>
                <a:gd name="T50" fmla="*/ 146 w 146"/>
                <a:gd name="T51" fmla="*/ 47 h 50"/>
                <a:gd name="T52" fmla="*/ 144 w 146"/>
                <a:gd name="T53" fmla="*/ 44 h 50"/>
                <a:gd name="T54" fmla="*/ 144 w 146"/>
                <a:gd name="T55" fmla="*/ 41 h 50"/>
                <a:gd name="T56" fmla="*/ 138 w 146"/>
                <a:gd name="T57" fmla="*/ 41 h 50"/>
                <a:gd name="T58" fmla="*/ 6 w 146"/>
                <a:gd name="T59" fmla="*/ 41 h 50"/>
                <a:gd name="T60" fmla="*/ 6 w 146"/>
                <a:gd name="T61" fmla="*/ 41 h 50"/>
                <a:gd name="T62" fmla="*/ 3 w 146"/>
                <a:gd name="T63" fmla="*/ 41 h 50"/>
                <a:gd name="T64" fmla="*/ 0 w 146"/>
                <a:gd name="T65" fmla="*/ 44 h 50"/>
                <a:gd name="T66" fmla="*/ 0 w 146"/>
                <a:gd name="T67" fmla="*/ 47 h 50"/>
                <a:gd name="T68" fmla="*/ 0 w 146"/>
                <a:gd name="T69" fmla="*/ 47 h 50"/>
                <a:gd name="T70" fmla="*/ 0 w 146"/>
                <a:gd name="T71" fmla="*/ 50 h 50"/>
                <a:gd name="T72" fmla="*/ 3 w 146"/>
                <a:gd name="T73" fmla="*/ 50 h 50"/>
                <a:gd name="T74" fmla="*/ 6 w 146"/>
                <a:gd name="T75" fmla="*/ 50 h 50"/>
                <a:gd name="T76" fmla="*/ 138 w 146"/>
                <a:gd name="T77"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50">
                  <a:moveTo>
                    <a:pt x="138" y="8"/>
                  </a:moveTo>
                  <a:lnTo>
                    <a:pt x="138" y="8"/>
                  </a:lnTo>
                  <a:lnTo>
                    <a:pt x="144" y="8"/>
                  </a:lnTo>
                  <a:lnTo>
                    <a:pt x="144" y="5"/>
                  </a:lnTo>
                  <a:lnTo>
                    <a:pt x="146" y="3"/>
                  </a:lnTo>
                  <a:lnTo>
                    <a:pt x="146" y="3"/>
                  </a:lnTo>
                  <a:lnTo>
                    <a:pt x="144" y="0"/>
                  </a:lnTo>
                  <a:lnTo>
                    <a:pt x="144" y="0"/>
                  </a:lnTo>
                  <a:lnTo>
                    <a:pt x="138" y="0"/>
                  </a:lnTo>
                  <a:lnTo>
                    <a:pt x="6" y="0"/>
                  </a:lnTo>
                  <a:lnTo>
                    <a:pt x="6" y="0"/>
                  </a:lnTo>
                  <a:lnTo>
                    <a:pt x="3" y="0"/>
                  </a:lnTo>
                  <a:lnTo>
                    <a:pt x="0" y="0"/>
                  </a:lnTo>
                  <a:lnTo>
                    <a:pt x="0" y="3"/>
                  </a:lnTo>
                  <a:lnTo>
                    <a:pt x="0" y="3"/>
                  </a:lnTo>
                  <a:lnTo>
                    <a:pt x="0" y="5"/>
                  </a:lnTo>
                  <a:lnTo>
                    <a:pt x="3" y="8"/>
                  </a:lnTo>
                  <a:lnTo>
                    <a:pt x="6" y="8"/>
                  </a:lnTo>
                  <a:lnTo>
                    <a:pt x="138" y="8"/>
                  </a:lnTo>
                  <a:lnTo>
                    <a:pt x="138" y="8"/>
                  </a:lnTo>
                  <a:close/>
                  <a:moveTo>
                    <a:pt x="138" y="50"/>
                  </a:moveTo>
                  <a:lnTo>
                    <a:pt x="138" y="50"/>
                  </a:lnTo>
                  <a:lnTo>
                    <a:pt x="144" y="50"/>
                  </a:lnTo>
                  <a:lnTo>
                    <a:pt x="144" y="50"/>
                  </a:lnTo>
                  <a:lnTo>
                    <a:pt x="146" y="47"/>
                  </a:lnTo>
                  <a:lnTo>
                    <a:pt x="146" y="47"/>
                  </a:lnTo>
                  <a:lnTo>
                    <a:pt x="144" y="44"/>
                  </a:lnTo>
                  <a:lnTo>
                    <a:pt x="144" y="41"/>
                  </a:lnTo>
                  <a:lnTo>
                    <a:pt x="138" y="41"/>
                  </a:lnTo>
                  <a:lnTo>
                    <a:pt x="6" y="41"/>
                  </a:lnTo>
                  <a:lnTo>
                    <a:pt x="6" y="41"/>
                  </a:lnTo>
                  <a:lnTo>
                    <a:pt x="3" y="41"/>
                  </a:lnTo>
                  <a:lnTo>
                    <a:pt x="0" y="44"/>
                  </a:lnTo>
                  <a:lnTo>
                    <a:pt x="0" y="47"/>
                  </a:lnTo>
                  <a:lnTo>
                    <a:pt x="0" y="47"/>
                  </a:lnTo>
                  <a:lnTo>
                    <a:pt x="0" y="50"/>
                  </a:lnTo>
                  <a:lnTo>
                    <a:pt x="3" y="50"/>
                  </a:lnTo>
                  <a:lnTo>
                    <a:pt x="6" y="50"/>
                  </a:lnTo>
                  <a:lnTo>
                    <a:pt x="138"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5" name="Freeform 83"/>
            <p:cNvSpPr>
              <a:spLocks/>
            </p:cNvSpPr>
            <p:nvPr/>
          </p:nvSpPr>
          <p:spPr bwMode="auto">
            <a:xfrm>
              <a:off x="743" y="3031"/>
              <a:ext cx="146" cy="8"/>
            </a:xfrm>
            <a:custGeom>
              <a:avLst/>
              <a:gdLst>
                <a:gd name="T0" fmla="*/ 138 w 146"/>
                <a:gd name="T1" fmla="*/ 8 h 8"/>
                <a:gd name="T2" fmla="*/ 138 w 146"/>
                <a:gd name="T3" fmla="*/ 8 h 8"/>
                <a:gd name="T4" fmla="*/ 144 w 146"/>
                <a:gd name="T5" fmla="*/ 8 h 8"/>
                <a:gd name="T6" fmla="*/ 144 w 146"/>
                <a:gd name="T7" fmla="*/ 5 h 8"/>
                <a:gd name="T8" fmla="*/ 146 w 146"/>
                <a:gd name="T9" fmla="*/ 3 h 8"/>
                <a:gd name="T10" fmla="*/ 146 w 146"/>
                <a:gd name="T11" fmla="*/ 3 h 8"/>
                <a:gd name="T12" fmla="*/ 144 w 146"/>
                <a:gd name="T13" fmla="*/ 0 h 8"/>
                <a:gd name="T14" fmla="*/ 144 w 146"/>
                <a:gd name="T15" fmla="*/ 0 h 8"/>
                <a:gd name="T16" fmla="*/ 138 w 146"/>
                <a:gd name="T17" fmla="*/ 0 h 8"/>
                <a:gd name="T18" fmla="*/ 6 w 146"/>
                <a:gd name="T19" fmla="*/ 0 h 8"/>
                <a:gd name="T20" fmla="*/ 6 w 146"/>
                <a:gd name="T21" fmla="*/ 0 h 8"/>
                <a:gd name="T22" fmla="*/ 3 w 146"/>
                <a:gd name="T23" fmla="*/ 0 h 8"/>
                <a:gd name="T24" fmla="*/ 0 w 146"/>
                <a:gd name="T25" fmla="*/ 0 h 8"/>
                <a:gd name="T26" fmla="*/ 0 w 146"/>
                <a:gd name="T27" fmla="*/ 3 h 8"/>
                <a:gd name="T28" fmla="*/ 0 w 146"/>
                <a:gd name="T29" fmla="*/ 3 h 8"/>
                <a:gd name="T30" fmla="*/ 0 w 146"/>
                <a:gd name="T31" fmla="*/ 5 h 8"/>
                <a:gd name="T32" fmla="*/ 3 w 146"/>
                <a:gd name="T33" fmla="*/ 8 h 8"/>
                <a:gd name="T34" fmla="*/ 6 w 146"/>
                <a:gd name="T35" fmla="*/ 8 h 8"/>
                <a:gd name="T36" fmla="*/ 138 w 146"/>
                <a:gd name="T37" fmla="*/ 8 h 8"/>
                <a:gd name="T38" fmla="*/ 138 w 146"/>
                <a:gd name="T3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 h="8">
                  <a:moveTo>
                    <a:pt x="138" y="8"/>
                  </a:moveTo>
                  <a:lnTo>
                    <a:pt x="138" y="8"/>
                  </a:lnTo>
                  <a:lnTo>
                    <a:pt x="144" y="8"/>
                  </a:lnTo>
                  <a:lnTo>
                    <a:pt x="144" y="5"/>
                  </a:lnTo>
                  <a:lnTo>
                    <a:pt x="146" y="3"/>
                  </a:lnTo>
                  <a:lnTo>
                    <a:pt x="146" y="3"/>
                  </a:lnTo>
                  <a:lnTo>
                    <a:pt x="144" y="0"/>
                  </a:lnTo>
                  <a:lnTo>
                    <a:pt x="144" y="0"/>
                  </a:lnTo>
                  <a:lnTo>
                    <a:pt x="138" y="0"/>
                  </a:lnTo>
                  <a:lnTo>
                    <a:pt x="6" y="0"/>
                  </a:lnTo>
                  <a:lnTo>
                    <a:pt x="6" y="0"/>
                  </a:lnTo>
                  <a:lnTo>
                    <a:pt x="3" y="0"/>
                  </a:lnTo>
                  <a:lnTo>
                    <a:pt x="0" y="0"/>
                  </a:lnTo>
                  <a:lnTo>
                    <a:pt x="0" y="3"/>
                  </a:lnTo>
                  <a:lnTo>
                    <a:pt x="0" y="3"/>
                  </a:lnTo>
                  <a:lnTo>
                    <a:pt x="0" y="5"/>
                  </a:lnTo>
                  <a:lnTo>
                    <a:pt x="3" y="8"/>
                  </a:lnTo>
                  <a:lnTo>
                    <a:pt x="6" y="8"/>
                  </a:lnTo>
                  <a:lnTo>
                    <a:pt x="138" y="8"/>
                  </a:lnTo>
                  <a:lnTo>
                    <a:pt x="138" y="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6" name="Freeform 84"/>
            <p:cNvSpPr>
              <a:spLocks/>
            </p:cNvSpPr>
            <p:nvPr/>
          </p:nvSpPr>
          <p:spPr bwMode="auto">
            <a:xfrm>
              <a:off x="743" y="3072"/>
              <a:ext cx="146" cy="9"/>
            </a:xfrm>
            <a:custGeom>
              <a:avLst/>
              <a:gdLst>
                <a:gd name="T0" fmla="*/ 138 w 146"/>
                <a:gd name="T1" fmla="*/ 9 h 9"/>
                <a:gd name="T2" fmla="*/ 138 w 146"/>
                <a:gd name="T3" fmla="*/ 9 h 9"/>
                <a:gd name="T4" fmla="*/ 144 w 146"/>
                <a:gd name="T5" fmla="*/ 9 h 9"/>
                <a:gd name="T6" fmla="*/ 144 w 146"/>
                <a:gd name="T7" fmla="*/ 9 h 9"/>
                <a:gd name="T8" fmla="*/ 146 w 146"/>
                <a:gd name="T9" fmla="*/ 6 h 9"/>
                <a:gd name="T10" fmla="*/ 146 w 146"/>
                <a:gd name="T11" fmla="*/ 6 h 9"/>
                <a:gd name="T12" fmla="*/ 144 w 146"/>
                <a:gd name="T13" fmla="*/ 3 h 9"/>
                <a:gd name="T14" fmla="*/ 144 w 146"/>
                <a:gd name="T15" fmla="*/ 0 h 9"/>
                <a:gd name="T16" fmla="*/ 138 w 146"/>
                <a:gd name="T17" fmla="*/ 0 h 9"/>
                <a:gd name="T18" fmla="*/ 6 w 146"/>
                <a:gd name="T19" fmla="*/ 0 h 9"/>
                <a:gd name="T20" fmla="*/ 6 w 146"/>
                <a:gd name="T21" fmla="*/ 0 h 9"/>
                <a:gd name="T22" fmla="*/ 3 w 146"/>
                <a:gd name="T23" fmla="*/ 0 h 9"/>
                <a:gd name="T24" fmla="*/ 0 w 146"/>
                <a:gd name="T25" fmla="*/ 3 h 9"/>
                <a:gd name="T26" fmla="*/ 0 w 146"/>
                <a:gd name="T27" fmla="*/ 6 h 9"/>
                <a:gd name="T28" fmla="*/ 0 w 146"/>
                <a:gd name="T29" fmla="*/ 6 h 9"/>
                <a:gd name="T30" fmla="*/ 0 w 146"/>
                <a:gd name="T31" fmla="*/ 9 h 9"/>
                <a:gd name="T32" fmla="*/ 3 w 146"/>
                <a:gd name="T33" fmla="*/ 9 h 9"/>
                <a:gd name="T34" fmla="*/ 6 w 146"/>
                <a:gd name="T35" fmla="*/ 9 h 9"/>
                <a:gd name="T36" fmla="*/ 138 w 146"/>
                <a:gd name="T3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 h="9">
                  <a:moveTo>
                    <a:pt x="138" y="9"/>
                  </a:moveTo>
                  <a:lnTo>
                    <a:pt x="138" y="9"/>
                  </a:lnTo>
                  <a:lnTo>
                    <a:pt x="144" y="9"/>
                  </a:lnTo>
                  <a:lnTo>
                    <a:pt x="144" y="9"/>
                  </a:lnTo>
                  <a:lnTo>
                    <a:pt x="146" y="6"/>
                  </a:lnTo>
                  <a:lnTo>
                    <a:pt x="146" y="6"/>
                  </a:lnTo>
                  <a:lnTo>
                    <a:pt x="144" y="3"/>
                  </a:lnTo>
                  <a:lnTo>
                    <a:pt x="144" y="0"/>
                  </a:lnTo>
                  <a:lnTo>
                    <a:pt x="138" y="0"/>
                  </a:lnTo>
                  <a:lnTo>
                    <a:pt x="6" y="0"/>
                  </a:lnTo>
                  <a:lnTo>
                    <a:pt x="6" y="0"/>
                  </a:lnTo>
                  <a:lnTo>
                    <a:pt x="3" y="0"/>
                  </a:lnTo>
                  <a:lnTo>
                    <a:pt x="0" y="3"/>
                  </a:lnTo>
                  <a:lnTo>
                    <a:pt x="0" y="6"/>
                  </a:lnTo>
                  <a:lnTo>
                    <a:pt x="0" y="6"/>
                  </a:lnTo>
                  <a:lnTo>
                    <a:pt x="0" y="9"/>
                  </a:lnTo>
                  <a:lnTo>
                    <a:pt x="3" y="9"/>
                  </a:lnTo>
                  <a:lnTo>
                    <a:pt x="6" y="9"/>
                  </a:lnTo>
                  <a:lnTo>
                    <a:pt x="13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7" name="Freeform 85"/>
            <p:cNvSpPr>
              <a:spLocks/>
            </p:cNvSpPr>
            <p:nvPr/>
          </p:nvSpPr>
          <p:spPr bwMode="auto">
            <a:xfrm>
              <a:off x="983" y="2945"/>
              <a:ext cx="53" cy="221"/>
            </a:xfrm>
            <a:custGeom>
              <a:avLst/>
              <a:gdLst>
                <a:gd name="T0" fmla="*/ 53 w 53"/>
                <a:gd name="T1" fmla="*/ 218 h 221"/>
                <a:gd name="T2" fmla="*/ 53 w 53"/>
                <a:gd name="T3" fmla="*/ 218 h 221"/>
                <a:gd name="T4" fmla="*/ 47 w 53"/>
                <a:gd name="T5" fmla="*/ 213 h 221"/>
                <a:gd name="T6" fmla="*/ 47 w 53"/>
                <a:gd name="T7" fmla="*/ 213 h 221"/>
                <a:gd name="T8" fmla="*/ 39 w 53"/>
                <a:gd name="T9" fmla="*/ 202 h 221"/>
                <a:gd name="T10" fmla="*/ 31 w 53"/>
                <a:gd name="T11" fmla="*/ 191 h 221"/>
                <a:gd name="T12" fmla="*/ 20 w 53"/>
                <a:gd name="T13" fmla="*/ 163 h 221"/>
                <a:gd name="T14" fmla="*/ 14 w 53"/>
                <a:gd name="T15" fmla="*/ 136 h 221"/>
                <a:gd name="T16" fmla="*/ 14 w 53"/>
                <a:gd name="T17" fmla="*/ 111 h 221"/>
                <a:gd name="T18" fmla="*/ 14 w 53"/>
                <a:gd name="T19" fmla="*/ 111 h 221"/>
                <a:gd name="T20" fmla="*/ 14 w 53"/>
                <a:gd name="T21" fmla="*/ 83 h 221"/>
                <a:gd name="T22" fmla="*/ 22 w 53"/>
                <a:gd name="T23" fmla="*/ 56 h 221"/>
                <a:gd name="T24" fmla="*/ 33 w 53"/>
                <a:gd name="T25" fmla="*/ 28 h 221"/>
                <a:gd name="T26" fmla="*/ 39 w 53"/>
                <a:gd name="T27" fmla="*/ 17 h 221"/>
                <a:gd name="T28" fmla="*/ 50 w 53"/>
                <a:gd name="T29" fmla="*/ 6 h 221"/>
                <a:gd name="T30" fmla="*/ 50 w 53"/>
                <a:gd name="T31" fmla="*/ 6 h 221"/>
                <a:gd name="T32" fmla="*/ 53 w 53"/>
                <a:gd name="T33" fmla="*/ 3 h 221"/>
                <a:gd name="T34" fmla="*/ 53 w 53"/>
                <a:gd name="T35" fmla="*/ 3 h 221"/>
                <a:gd name="T36" fmla="*/ 50 w 53"/>
                <a:gd name="T37" fmla="*/ 0 h 221"/>
                <a:gd name="T38" fmla="*/ 50 w 53"/>
                <a:gd name="T39" fmla="*/ 0 h 221"/>
                <a:gd name="T40" fmla="*/ 44 w 53"/>
                <a:gd name="T41" fmla="*/ 3 h 221"/>
                <a:gd name="T42" fmla="*/ 36 w 53"/>
                <a:gd name="T43" fmla="*/ 11 h 221"/>
                <a:gd name="T44" fmla="*/ 25 w 53"/>
                <a:gd name="T45" fmla="*/ 25 h 221"/>
                <a:gd name="T46" fmla="*/ 14 w 53"/>
                <a:gd name="T47" fmla="*/ 44 h 221"/>
                <a:gd name="T48" fmla="*/ 14 w 53"/>
                <a:gd name="T49" fmla="*/ 44 h 221"/>
                <a:gd name="T50" fmla="*/ 9 w 53"/>
                <a:gd name="T51" fmla="*/ 61 h 221"/>
                <a:gd name="T52" fmla="*/ 3 w 53"/>
                <a:gd name="T53" fmla="*/ 80 h 221"/>
                <a:gd name="T54" fmla="*/ 0 w 53"/>
                <a:gd name="T55" fmla="*/ 111 h 221"/>
                <a:gd name="T56" fmla="*/ 0 w 53"/>
                <a:gd name="T57" fmla="*/ 111 h 221"/>
                <a:gd name="T58" fmla="*/ 3 w 53"/>
                <a:gd name="T59" fmla="*/ 141 h 221"/>
                <a:gd name="T60" fmla="*/ 9 w 53"/>
                <a:gd name="T61" fmla="*/ 160 h 221"/>
                <a:gd name="T62" fmla="*/ 14 w 53"/>
                <a:gd name="T63" fmla="*/ 180 h 221"/>
                <a:gd name="T64" fmla="*/ 14 w 53"/>
                <a:gd name="T65" fmla="*/ 180 h 221"/>
                <a:gd name="T66" fmla="*/ 25 w 53"/>
                <a:gd name="T67" fmla="*/ 196 h 221"/>
                <a:gd name="T68" fmla="*/ 36 w 53"/>
                <a:gd name="T69" fmla="*/ 210 h 221"/>
                <a:gd name="T70" fmla="*/ 44 w 53"/>
                <a:gd name="T71" fmla="*/ 218 h 221"/>
                <a:gd name="T72" fmla="*/ 50 w 53"/>
                <a:gd name="T73" fmla="*/ 221 h 221"/>
                <a:gd name="T74" fmla="*/ 50 w 53"/>
                <a:gd name="T75" fmla="*/ 221 h 221"/>
                <a:gd name="T76" fmla="*/ 53 w 53"/>
                <a:gd name="T77" fmla="*/ 21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3" h="221">
                  <a:moveTo>
                    <a:pt x="53" y="218"/>
                  </a:moveTo>
                  <a:lnTo>
                    <a:pt x="53" y="218"/>
                  </a:lnTo>
                  <a:lnTo>
                    <a:pt x="47" y="213"/>
                  </a:lnTo>
                  <a:lnTo>
                    <a:pt x="47" y="213"/>
                  </a:lnTo>
                  <a:lnTo>
                    <a:pt x="39" y="202"/>
                  </a:lnTo>
                  <a:lnTo>
                    <a:pt x="31" y="191"/>
                  </a:lnTo>
                  <a:lnTo>
                    <a:pt x="20" y="163"/>
                  </a:lnTo>
                  <a:lnTo>
                    <a:pt x="14" y="136"/>
                  </a:lnTo>
                  <a:lnTo>
                    <a:pt x="14" y="111"/>
                  </a:lnTo>
                  <a:lnTo>
                    <a:pt x="14" y="111"/>
                  </a:lnTo>
                  <a:lnTo>
                    <a:pt x="14" y="83"/>
                  </a:lnTo>
                  <a:lnTo>
                    <a:pt x="22" y="56"/>
                  </a:lnTo>
                  <a:lnTo>
                    <a:pt x="33" y="28"/>
                  </a:lnTo>
                  <a:lnTo>
                    <a:pt x="39" y="17"/>
                  </a:lnTo>
                  <a:lnTo>
                    <a:pt x="50" y="6"/>
                  </a:lnTo>
                  <a:lnTo>
                    <a:pt x="50" y="6"/>
                  </a:lnTo>
                  <a:lnTo>
                    <a:pt x="53" y="3"/>
                  </a:lnTo>
                  <a:lnTo>
                    <a:pt x="53" y="3"/>
                  </a:lnTo>
                  <a:lnTo>
                    <a:pt x="50" y="0"/>
                  </a:lnTo>
                  <a:lnTo>
                    <a:pt x="50" y="0"/>
                  </a:lnTo>
                  <a:lnTo>
                    <a:pt x="44" y="3"/>
                  </a:lnTo>
                  <a:lnTo>
                    <a:pt x="36" y="11"/>
                  </a:lnTo>
                  <a:lnTo>
                    <a:pt x="25" y="25"/>
                  </a:lnTo>
                  <a:lnTo>
                    <a:pt x="14" y="44"/>
                  </a:lnTo>
                  <a:lnTo>
                    <a:pt x="14" y="44"/>
                  </a:lnTo>
                  <a:lnTo>
                    <a:pt x="9" y="61"/>
                  </a:lnTo>
                  <a:lnTo>
                    <a:pt x="3" y="80"/>
                  </a:lnTo>
                  <a:lnTo>
                    <a:pt x="0" y="111"/>
                  </a:lnTo>
                  <a:lnTo>
                    <a:pt x="0" y="111"/>
                  </a:lnTo>
                  <a:lnTo>
                    <a:pt x="3" y="141"/>
                  </a:lnTo>
                  <a:lnTo>
                    <a:pt x="9" y="160"/>
                  </a:lnTo>
                  <a:lnTo>
                    <a:pt x="14" y="180"/>
                  </a:lnTo>
                  <a:lnTo>
                    <a:pt x="14" y="180"/>
                  </a:lnTo>
                  <a:lnTo>
                    <a:pt x="25" y="196"/>
                  </a:lnTo>
                  <a:lnTo>
                    <a:pt x="36" y="210"/>
                  </a:lnTo>
                  <a:lnTo>
                    <a:pt x="44" y="218"/>
                  </a:lnTo>
                  <a:lnTo>
                    <a:pt x="50" y="221"/>
                  </a:lnTo>
                  <a:lnTo>
                    <a:pt x="50" y="221"/>
                  </a:lnTo>
                  <a:lnTo>
                    <a:pt x="53" y="2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8" name="Freeform 86"/>
            <p:cNvSpPr>
              <a:spLocks/>
            </p:cNvSpPr>
            <p:nvPr/>
          </p:nvSpPr>
          <p:spPr bwMode="auto">
            <a:xfrm>
              <a:off x="983" y="2945"/>
              <a:ext cx="53" cy="221"/>
            </a:xfrm>
            <a:custGeom>
              <a:avLst/>
              <a:gdLst>
                <a:gd name="T0" fmla="*/ 53 w 53"/>
                <a:gd name="T1" fmla="*/ 218 h 221"/>
                <a:gd name="T2" fmla="*/ 53 w 53"/>
                <a:gd name="T3" fmla="*/ 218 h 221"/>
                <a:gd name="T4" fmla="*/ 47 w 53"/>
                <a:gd name="T5" fmla="*/ 213 h 221"/>
                <a:gd name="T6" fmla="*/ 47 w 53"/>
                <a:gd name="T7" fmla="*/ 213 h 221"/>
                <a:gd name="T8" fmla="*/ 39 w 53"/>
                <a:gd name="T9" fmla="*/ 202 h 221"/>
                <a:gd name="T10" fmla="*/ 31 w 53"/>
                <a:gd name="T11" fmla="*/ 191 h 221"/>
                <a:gd name="T12" fmla="*/ 20 w 53"/>
                <a:gd name="T13" fmla="*/ 163 h 221"/>
                <a:gd name="T14" fmla="*/ 14 w 53"/>
                <a:gd name="T15" fmla="*/ 136 h 221"/>
                <a:gd name="T16" fmla="*/ 14 w 53"/>
                <a:gd name="T17" fmla="*/ 111 h 221"/>
                <a:gd name="T18" fmla="*/ 14 w 53"/>
                <a:gd name="T19" fmla="*/ 111 h 221"/>
                <a:gd name="T20" fmla="*/ 14 w 53"/>
                <a:gd name="T21" fmla="*/ 83 h 221"/>
                <a:gd name="T22" fmla="*/ 22 w 53"/>
                <a:gd name="T23" fmla="*/ 56 h 221"/>
                <a:gd name="T24" fmla="*/ 33 w 53"/>
                <a:gd name="T25" fmla="*/ 28 h 221"/>
                <a:gd name="T26" fmla="*/ 39 w 53"/>
                <a:gd name="T27" fmla="*/ 17 h 221"/>
                <a:gd name="T28" fmla="*/ 50 w 53"/>
                <a:gd name="T29" fmla="*/ 6 h 221"/>
                <a:gd name="T30" fmla="*/ 50 w 53"/>
                <a:gd name="T31" fmla="*/ 6 h 221"/>
                <a:gd name="T32" fmla="*/ 53 w 53"/>
                <a:gd name="T33" fmla="*/ 3 h 221"/>
                <a:gd name="T34" fmla="*/ 53 w 53"/>
                <a:gd name="T35" fmla="*/ 3 h 221"/>
                <a:gd name="T36" fmla="*/ 50 w 53"/>
                <a:gd name="T37" fmla="*/ 0 h 221"/>
                <a:gd name="T38" fmla="*/ 50 w 53"/>
                <a:gd name="T39" fmla="*/ 0 h 221"/>
                <a:gd name="T40" fmla="*/ 44 w 53"/>
                <a:gd name="T41" fmla="*/ 3 h 221"/>
                <a:gd name="T42" fmla="*/ 36 w 53"/>
                <a:gd name="T43" fmla="*/ 11 h 221"/>
                <a:gd name="T44" fmla="*/ 25 w 53"/>
                <a:gd name="T45" fmla="*/ 25 h 221"/>
                <a:gd name="T46" fmla="*/ 14 w 53"/>
                <a:gd name="T47" fmla="*/ 44 h 221"/>
                <a:gd name="T48" fmla="*/ 14 w 53"/>
                <a:gd name="T49" fmla="*/ 44 h 221"/>
                <a:gd name="T50" fmla="*/ 9 w 53"/>
                <a:gd name="T51" fmla="*/ 61 h 221"/>
                <a:gd name="T52" fmla="*/ 3 w 53"/>
                <a:gd name="T53" fmla="*/ 80 h 221"/>
                <a:gd name="T54" fmla="*/ 0 w 53"/>
                <a:gd name="T55" fmla="*/ 111 h 221"/>
                <a:gd name="T56" fmla="*/ 0 w 53"/>
                <a:gd name="T57" fmla="*/ 111 h 221"/>
                <a:gd name="T58" fmla="*/ 3 w 53"/>
                <a:gd name="T59" fmla="*/ 141 h 221"/>
                <a:gd name="T60" fmla="*/ 9 w 53"/>
                <a:gd name="T61" fmla="*/ 160 h 221"/>
                <a:gd name="T62" fmla="*/ 14 w 53"/>
                <a:gd name="T63" fmla="*/ 180 h 221"/>
                <a:gd name="T64" fmla="*/ 14 w 53"/>
                <a:gd name="T65" fmla="*/ 180 h 221"/>
                <a:gd name="T66" fmla="*/ 25 w 53"/>
                <a:gd name="T67" fmla="*/ 196 h 221"/>
                <a:gd name="T68" fmla="*/ 36 w 53"/>
                <a:gd name="T69" fmla="*/ 210 h 221"/>
                <a:gd name="T70" fmla="*/ 44 w 53"/>
                <a:gd name="T71" fmla="*/ 218 h 221"/>
                <a:gd name="T72" fmla="*/ 50 w 53"/>
                <a:gd name="T73" fmla="*/ 221 h 221"/>
                <a:gd name="T74" fmla="*/ 50 w 53"/>
                <a:gd name="T75" fmla="*/ 221 h 221"/>
                <a:gd name="T76" fmla="*/ 53 w 53"/>
                <a:gd name="T77" fmla="*/ 21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3" h="221">
                  <a:moveTo>
                    <a:pt x="53" y="218"/>
                  </a:moveTo>
                  <a:lnTo>
                    <a:pt x="53" y="218"/>
                  </a:lnTo>
                  <a:lnTo>
                    <a:pt x="47" y="213"/>
                  </a:lnTo>
                  <a:lnTo>
                    <a:pt x="47" y="213"/>
                  </a:lnTo>
                  <a:lnTo>
                    <a:pt x="39" y="202"/>
                  </a:lnTo>
                  <a:lnTo>
                    <a:pt x="31" y="191"/>
                  </a:lnTo>
                  <a:lnTo>
                    <a:pt x="20" y="163"/>
                  </a:lnTo>
                  <a:lnTo>
                    <a:pt x="14" y="136"/>
                  </a:lnTo>
                  <a:lnTo>
                    <a:pt x="14" y="111"/>
                  </a:lnTo>
                  <a:lnTo>
                    <a:pt x="14" y="111"/>
                  </a:lnTo>
                  <a:lnTo>
                    <a:pt x="14" y="83"/>
                  </a:lnTo>
                  <a:lnTo>
                    <a:pt x="22" y="56"/>
                  </a:lnTo>
                  <a:lnTo>
                    <a:pt x="33" y="28"/>
                  </a:lnTo>
                  <a:lnTo>
                    <a:pt x="39" y="17"/>
                  </a:lnTo>
                  <a:lnTo>
                    <a:pt x="50" y="6"/>
                  </a:lnTo>
                  <a:lnTo>
                    <a:pt x="50" y="6"/>
                  </a:lnTo>
                  <a:lnTo>
                    <a:pt x="53" y="3"/>
                  </a:lnTo>
                  <a:lnTo>
                    <a:pt x="53" y="3"/>
                  </a:lnTo>
                  <a:lnTo>
                    <a:pt x="50" y="0"/>
                  </a:lnTo>
                  <a:lnTo>
                    <a:pt x="50" y="0"/>
                  </a:lnTo>
                  <a:lnTo>
                    <a:pt x="44" y="3"/>
                  </a:lnTo>
                  <a:lnTo>
                    <a:pt x="36" y="11"/>
                  </a:lnTo>
                  <a:lnTo>
                    <a:pt x="25" y="25"/>
                  </a:lnTo>
                  <a:lnTo>
                    <a:pt x="14" y="44"/>
                  </a:lnTo>
                  <a:lnTo>
                    <a:pt x="14" y="44"/>
                  </a:lnTo>
                  <a:lnTo>
                    <a:pt x="9" y="61"/>
                  </a:lnTo>
                  <a:lnTo>
                    <a:pt x="3" y="80"/>
                  </a:lnTo>
                  <a:lnTo>
                    <a:pt x="0" y="111"/>
                  </a:lnTo>
                  <a:lnTo>
                    <a:pt x="0" y="111"/>
                  </a:lnTo>
                  <a:lnTo>
                    <a:pt x="3" y="141"/>
                  </a:lnTo>
                  <a:lnTo>
                    <a:pt x="9" y="160"/>
                  </a:lnTo>
                  <a:lnTo>
                    <a:pt x="14" y="180"/>
                  </a:lnTo>
                  <a:lnTo>
                    <a:pt x="14" y="180"/>
                  </a:lnTo>
                  <a:lnTo>
                    <a:pt x="25" y="196"/>
                  </a:lnTo>
                  <a:lnTo>
                    <a:pt x="36" y="210"/>
                  </a:lnTo>
                  <a:lnTo>
                    <a:pt x="44" y="218"/>
                  </a:lnTo>
                  <a:lnTo>
                    <a:pt x="50" y="221"/>
                  </a:lnTo>
                  <a:lnTo>
                    <a:pt x="50" y="221"/>
                  </a:lnTo>
                  <a:lnTo>
                    <a:pt x="53" y="2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9" name="Freeform 87"/>
            <p:cNvSpPr>
              <a:spLocks/>
            </p:cNvSpPr>
            <p:nvPr/>
          </p:nvSpPr>
          <p:spPr bwMode="auto">
            <a:xfrm>
              <a:off x="1055" y="2962"/>
              <a:ext cx="185" cy="149"/>
            </a:xfrm>
            <a:custGeom>
              <a:avLst/>
              <a:gdLst>
                <a:gd name="T0" fmla="*/ 157 w 185"/>
                <a:gd name="T1" fmla="*/ 22 h 149"/>
                <a:gd name="T2" fmla="*/ 163 w 185"/>
                <a:gd name="T3" fmla="*/ 11 h 149"/>
                <a:gd name="T4" fmla="*/ 182 w 185"/>
                <a:gd name="T5" fmla="*/ 5 h 149"/>
                <a:gd name="T6" fmla="*/ 182 w 185"/>
                <a:gd name="T7" fmla="*/ 5 h 149"/>
                <a:gd name="T8" fmla="*/ 185 w 185"/>
                <a:gd name="T9" fmla="*/ 0 h 149"/>
                <a:gd name="T10" fmla="*/ 182 w 185"/>
                <a:gd name="T11" fmla="*/ 0 h 149"/>
                <a:gd name="T12" fmla="*/ 160 w 185"/>
                <a:gd name="T13" fmla="*/ 0 h 149"/>
                <a:gd name="T14" fmla="*/ 138 w 185"/>
                <a:gd name="T15" fmla="*/ 0 h 149"/>
                <a:gd name="T16" fmla="*/ 135 w 185"/>
                <a:gd name="T17" fmla="*/ 0 h 149"/>
                <a:gd name="T18" fmla="*/ 133 w 185"/>
                <a:gd name="T19" fmla="*/ 3 h 149"/>
                <a:gd name="T20" fmla="*/ 138 w 185"/>
                <a:gd name="T21" fmla="*/ 5 h 149"/>
                <a:gd name="T22" fmla="*/ 146 w 185"/>
                <a:gd name="T23" fmla="*/ 5 h 149"/>
                <a:gd name="T24" fmla="*/ 152 w 185"/>
                <a:gd name="T25" fmla="*/ 11 h 149"/>
                <a:gd name="T26" fmla="*/ 152 w 185"/>
                <a:gd name="T27" fmla="*/ 16 h 149"/>
                <a:gd name="T28" fmla="*/ 127 w 185"/>
                <a:gd name="T29" fmla="*/ 119 h 149"/>
                <a:gd name="T30" fmla="*/ 80 w 185"/>
                <a:gd name="T31" fmla="*/ 3 h 149"/>
                <a:gd name="T32" fmla="*/ 72 w 185"/>
                <a:gd name="T33" fmla="*/ 0 h 149"/>
                <a:gd name="T34" fmla="*/ 42 w 185"/>
                <a:gd name="T35" fmla="*/ 0 h 149"/>
                <a:gd name="T36" fmla="*/ 36 w 185"/>
                <a:gd name="T37" fmla="*/ 3 h 149"/>
                <a:gd name="T38" fmla="*/ 39 w 185"/>
                <a:gd name="T39" fmla="*/ 5 h 149"/>
                <a:gd name="T40" fmla="*/ 42 w 185"/>
                <a:gd name="T41" fmla="*/ 5 h 149"/>
                <a:gd name="T42" fmla="*/ 58 w 185"/>
                <a:gd name="T43" fmla="*/ 8 h 149"/>
                <a:gd name="T44" fmla="*/ 28 w 185"/>
                <a:gd name="T45" fmla="*/ 124 h 149"/>
                <a:gd name="T46" fmla="*/ 22 w 185"/>
                <a:gd name="T47" fmla="*/ 135 h 149"/>
                <a:gd name="T48" fmla="*/ 3 w 185"/>
                <a:gd name="T49" fmla="*/ 141 h 149"/>
                <a:gd name="T50" fmla="*/ 3 w 185"/>
                <a:gd name="T51" fmla="*/ 143 h 149"/>
                <a:gd name="T52" fmla="*/ 0 w 185"/>
                <a:gd name="T53" fmla="*/ 146 h 149"/>
                <a:gd name="T54" fmla="*/ 3 w 185"/>
                <a:gd name="T55" fmla="*/ 149 h 149"/>
                <a:gd name="T56" fmla="*/ 25 w 185"/>
                <a:gd name="T57" fmla="*/ 149 h 149"/>
                <a:gd name="T58" fmla="*/ 47 w 185"/>
                <a:gd name="T59" fmla="*/ 149 h 149"/>
                <a:gd name="T60" fmla="*/ 50 w 185"/>
                <a:gd name="T61" fmla="*/ 149 h 149"/>
                <a:gd name="T62" fmla="*/ 53 w 185"/>
                <a:gd name="T63" fmla="*/ 143 h 149"/>
                <a:gd name="T64" fmla="*/ 47 w 185"/>
                <a:gd name="T65" fmla="*/ 141 h 149"/>
                <a:gd name="T66" fmla="*/ 39 w 185"/>
                <a:gd name="T67" fmla="*/ 141 h 149"/>
                <a:gd name="T68" fmla="*/ 33 w 185"/>
                <a:gd name="T69" fmla="*/ 135 h 149"/>
                <a:gd name="T70" fmla="*/ 33 w 185"/>
                <a:gd name="T71" fmla="*/ 132 h 149"/>
                <a:gd name="T72" fmla="*/ 64 w 185"/>
                <a:gd name="T73" fmla="*/ 11 h 149"/>
                <a:gd name="T74" fmla="*/ 64 w 185"/>
                <a:gd name="T75" fmla="*/ 16 h 149"/>
                <a:gd name="T76" fmla="*/ 119 w 185"/>
                <a:gd name="T77" fmla="*/ 143 h 149"/>
                <a:gd name="T78" fmla="*/ 124 w 185"/>
                <a:gd name="T79" fmla="*/ 149 h 149"/>
                <a:gd name="T80" fmla="*/ 124 w 185"/>
                <a:gd name="T81" fmla="*/ 149 h 149"/>
                <a:gd name="T82" fmla="*/ 157 w 185"/>
                <a:gd name="T83" fmla="*/ 2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49">
                  <a:moveTo>
                    <a:pt x="157" y="22"/>
                  </a:moveTo>
                  <a:lnTo>
                    <a:pt x="157" y="22"/>
                  </a:lnTo>
                  <a:lnTo>
                    <a:pt x="160" y="16"/>
                  </a:lnTo>
                  <a:lnTo>
                    <a:pt x="163" y="11"/>
                  </a:lnTo>
                  <a:lnTo>
                    <a:pt x="171" y="8"/>
                  </a:lnTo>
                  <a:lnTo>
                    <a:pt x="182" y="5"/>
                  </a:lnTo>
                  <a:lnTo>
                    <a:pt x="182" y="5"/>
                  </a:lnTo>
                  <a:lnTo>
                    <a:pt x="182" y="5"/>
                  </a:lnTo>
                  <a:lnTo>
                    <a:pt x="185" y="0"/>
                  </a:lnTo>
                  <a:lnTo>
                    <a:pt x="185" y="0"/>
                  </a:lnTo>
                  <a:lnTo>
                    <a:pt x="185" y="0"/>
                  </a:lnTo>
                  <a:lnTo>
                    <a:pt x="182" y="0"/>
                  </a:lnTo>
                  <a:lnTo>
                    <a:pt x="182" y="0"/>
                  </a:lnTo>
                  <a:lnTo>
                    <a:pt x="160" y="0"/>
                  </a:lnTo>
                  <a:lnTo>
                    <a:pt x="160" y="0"/>
                  </a:lnTo>
                  <a:lnTo>
                    <a:pt x="138" y="0"/>
                  </a:lnTo>
                  <a:lnTo>
                    <a:pt x="138" y="0"/>
                  </a:lnTo>
                  <a:lnTo>
                    <a:pt x="135" y="0"/>
                  </a:lnTo>
                  <a:lnTo>
                    <a:pt x="133" y="3"/>
                  </a:lnTo>
                  <a:lnTo>
                    <a:pt x="133" y="3"/>
                  </a:lnTo>
                  <a:lnTo>
                    <a:pt x="135" y="5"/>
                  </a:lnTo>
                  <a:lnTo>
                    <a:pt x="138" y="5"/>
                  </a:lnTo>
                  <a:lnTo>
                    <a:pt x="138" y="5"/>
                  </a:lnTo>
                  <a:lnTo>
                    <a:pt x="146" y="5"/>
                  </a:lnTo>
                  <a:lnTo>
                    <a:pt x="149" y="8"/>
                  </a:lnTo>
                  <a:lnTo>
                    <a:pt x="152" y="11"/>
                  </a:lnTo>
                  <a:lnTo>
                    <a:pt x="152" y="16"/>
                  </a:lnTo>
                  <a:lnTo>
                    <a:pt x="152" y="16"/>
                  </a:lnTo>
                  <a:lnTo>
                    <a:pt x="152" y="19"/>
                  </a:lnTo>
                  <a:lnTo>
                    <a:pt x="127" y="119"/>
                  </a:lnTo>
                  <a:lnTo>
                    <a:pt x="80" y="3"/>
                  </a:lnTo>
                  <a:lnTo>
                    <a:pt x="80" y="3"/>
                  </a:lnTo>
                  <a:lnTo>
                    <a:pt x="77" y="0"/>
                  </a:lnTo>
                  <a:lnTo>
                    <a:pt x="72" y="0"/>
                  </a:lnTo>
                  <a:lnTo>
                    <a:pt x="42" y="0"/>
                  </a:lnTo>
                  <a:lnTo>
                    <a:pt x="42" y="0"/>
                  </a:lnTo>
                  <a:lnTo>
                    <a:pt x="39" y="0"/>
                  </a:lnTo>
                  <a:lnTo>
                    <a:pt x="36" y="3"/>
                  </a:lnTo>
                  <a:lnTo>
                    <a:pt x="36" y="3"/>
                  </a:lnTo>
                  <a:lnTo>
                    <a:pt x="39" y="5"/>
                  </a:lnTo>
                  <a:lnTo>
                    <a:pt x="42" y="5"/>
                  </a:lnTo>
                  <a:lnTo>
                    <a:pt x="42" y="5"/>
                  </a:lnTo>
                  <a:lnTo>
                    <a:pt x="50" y="5"/>
                  </a:lnTo>
                  <a:lnTo>
                    <a:pt x="58" y="8"/>
                  </a:lnTo>
                  <a:lnTo>
                    <a:pt x="28" y="124"/>
                  </a:lnTo>
                  <a:lnTo>
                    <a:pt x="28" y="124"/>
                  </a:lnTo>
                  <a:lnTo>
                    <a:pt x="25" y="132"/>
                  </a:lnTo>
                  <a:lnTo>
                    <a:pt x="22" y="135"/>
                  </a:lnTo>
                  <a:lnTo>
                    <a:pt x="14" y="141"/>
                  </a:lnTo>
                  <a:lnTo>
                    <a:pt x="3" y="141"/>
                  </a:lnTo>
                  <a:lnTo>
                    <a:pt x="3" y="141"/>
                  </a:lnTo>
                  <a:lnTo>
                    <a:pt x="3" y="143"/>
                  </a:lnTo>
                  <a:lnTo>
                    <a:pt x="0" y="146"/>
                  </a:lnTo>
                  <a:lnTo>
                    <a:pt x="0" y="146"/>
                  </a:lnTo>
                  <a:lnTo>
                    <a:pt x="0" y="149"/>
                  </a:lnTo>
                  <a:lnTo>
                    <a:pt x="3" y="149"/>
                  </a:lnTo>
                  <a:lnTo>
                    <a:pt x="3" y="149"/>
                  </a:lnTo>
                  <a:lnTo>
                    <a:pt x="25" y="149"/>
                  </a:lnTo>
                  <a:lnTo>
                    <a:pt x="25" y="149"/>
                  </a:lnTo>
                  <a:lnTo>
                    <a:pt x="47" y="149"/>
                  </a:lnTo>
                  <a:lnTo>
                    <a:pt x="47" y="149"/>
                  </a:lnTo>
                  <a:lnTo>
                    <a:pt x="50" y="149"/>
                  </a:lnTo>
                  <a:lnTo>
                    <a:pt x="53" y="143"/>
                  </a:lnTo>
                  <a:lnTo>
                    <a:pt x="53" y="143"/>
                  </a:lnTo>
                  <a:lnTo>
                    <a:pt x="50" y="141"/>
                  </a:lnTo>
                  <a:lnTo>
                    <a:pt x="47" y="141"/>
                  </a:lnTo>
                  <a:lnTo>
                    <a:pt x="47" y="141"/>
                  </a:lnTo>
                  <a:lnTo>
                    <a:pt x="39" y="141"/>
                  </a:lnTo>
                  <a:lnTo>
                    <a:pt x="36" y="138"/>
                  </a:lnTo>
                  <a:lnTo>
                    <a:pt x="33" y="135"/>
                  </a:lnTo>
                  <a:lnTo>
                    <a:pt x="33" y="132"/>
                  </a:lnTo>
                  <a:lnTo>
                    <a:pt x="33" y="132"/>
                  </a:lnTo>
                  <a:lnTo>
                    <a:pt x="33" y="127"/>
                  </a:lnTo>
                  <a:lnTo>
                    <a:pt x="64" y="11"/>
                  </a:lnTo>
                  <a:lnTo>
                    <a:pt x="64" y="11"/>
                  </a:lnTo>
                  <a:lnTo>
                    <a:pt x="64" y="16"/>
                  </a:lnTo>
                  <a:lnTo>
                    <a:pt x="119" y="143"/>
                  </a:lnTo>
                  <a:lnTo>
                    <a:pt x="119" y="143"/>
                  </a:lnTo>
                  <a:lnTo>
                    <a:pt x="122" y="149"/>
                  </a:lnTo>
                  <a:lnTo>
                    <a:pt x="124" y="149"/>
                  </a:lnTo>
                  <a:lnTo>
                    <a:pt x="124" y="149"/>
                  </a:lnTo>
                  <a:lnTo>
                    <a:pt x="124" y="149"/>
                  </a:lnTo>
                  <a:lnTo>
                    <a:pt x="127" y="143"/>
                  </a:lnTo>
                  <a:lnTo>
                    <a:pt x="157"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0" name="Freeform 88"/>
            <p:cNvSpPr>
              <a:spLocks/>
            </p:cNvSpPr>
            <p:nvPr/>
          </p:nvSpPr>
          <p:spPr bwMode="auto">
            <a:xfrm>
              <a:off x="1055" y="2962"/>
              <a:ext cx="185" cy="149"/>
            </a:xfrm>
            <a:custGeom>
              <a:avLst/>
              <a:gdLst>
                <a:gd name="T0" fmla="*/ 157 w 185"/>
                <a:gd name="T1" fmla="*/ 22 h 149"/>
                <a:gd name="T2" fmla="*/ 163 w 185"/>
                <a:gd name="T3" fmla="*/ 11 h 149"/>
                <a:gd name="T4" fmla="*/ 182 w 185"/>
                <a:gd name="T5" fmla="*/ 5 h 149"/>
                <a:gd name="T6" fmla="*/ 182 w 185"/>
                <a:gd name="T7" fmla="*/ 5 h 149"/>
                <a:gd name="T8" fmla="*/ 185 w 185"/>
                <a:gd name="T9" fmla="*/ 0 h 149"/>
                <a:gd name="T10" fmla="*/ 182 w 185"/>
                <a:gd name="T11" fmla="*/ 0 h 149"/>
                <a:gd name="T12" fmla="*/ 160 w 185"/>
                <a:gd name="T13" fmla="*/ 0 h 149"/>
                <a:gd name="T14" fmla="*/ 138 w 185"/>
                <a:gd name="T15" fmla="*/ 0 h 149"/>
                <a:gd name="T16" fmla="*/ 135 w 185"/>
                <a:gd name="T17" fmla="*/ 0 h 149"/>
                <a:gd name="T18" fmla="*/ 133 w 185"/>
                <a:gd name="T19" fmla="*/ 3 h 149"/>
                <a:gd name="T20" fmla="*/ 138 w 185"/>
                <a:gd name="T21" fmla="*/ 5 h 149"/>
                <a:gd name="T22" fmla="*/ 146 w 185"/>
                <a:gd name="T23" fmla="*/ 5 h 149"/>
                <a:gd name="T24" fmla="*/ 152 w 185"/>
                <a:gd name="T25" fmla="*/ 11 h 149"/>
                <a:gd name="T26" fmla="*/ 152 w 185"/>
                <a:gd name="T27" fmla="*/ 16 h 149"/>
                <a:gd name="T28" fmla="*/ 127 w 185"/>
                <a:gd name="T29" fmla="*/ 119 h 149"/>
                <a:gd name="T30" fmla="*/ 80 w 185"/>
                <a:gd name="T31" fmla="*/ 3 h 149"/>
                <a:gd name="T32" fmla="*/ 72 w 185"/>
                <a:gd name="T33" fmla="*/ 0 h 149"/>
                <a:gd name="T34" fmla="*/ 42 w 185"/>
                <a:gd name="T35" fmla="*/ 0 h 149"/>
                <a:gd name="T36" fmla="*/ 36 w 185"/>
                <a:gd name="T37" fmla="*/ 3 h 149"/>
                <a:gd name="T38" fmla="*/ 39 w 185"/>
                <a:gd name="T39" fmla="*/ 5 h 149"/>
                <a:gd name="T40" fmla="*/ 42 w 185"/>
                <a:gd name="T41" fmla="*/ 5 h 149"/>
                <a:gd name="T42" fmla="*/ 58 w 185"/>
                <a:gd name="T43" fmla="*/ 8 h 149"/>
                <a:gd name="T44" fmla="*/ 28 w 185"/>
                <a:gd name="T45" fmla="*/ 124 h 149"/>
                <a:gd name="T46" fmla="*/ 22 w 185"/>
                <a:gd name="T47" fmla="*/ 135 h 149"/>
                <a:gd name="T48" fmla="*/ 3 w 185"/>
                <a:gd name="T49" fmla="*/ 141 h 149"/>
                <a:gd name="T50" fmla="*/ 3 w 185"/>
                <a:gd name="T51" fmla="*/ 143 h 149"/>
                <a:gd name="T52" fmla="*/ 0 w 185"/>
                <a:gd name="T53" fmla="*/ 146 h 149"/>
                <a:gd name="T54" fmla="*/ 3 w 185"/>
                <a:gd name="T55" fmla="*/ 149 h 149"/>
                <a:gd name="T56" fmla="*/ 25 w 185"/>
                <a:gd name="T57" fmla="*/ 149 h 149"/>
                <a:gd name="T58" fmla="*/ 47 w 185"/>
                <a:gd name="T59" fmla="*/ 149 h 149"/>
                <a:gd name="T60" fmla="*/ 50 w 185"/>
                <a:gd name="T61" fmla="*/ 149 h 149"/>
                <a:gd name="T62" fmla="*/ 53 w 185"/>
                <a:gd name="T63" fmla="*/ 143 h 149"/>
                <a:gd name="T64" fmla="*/ 47 w 185"/>
                <a:gd name="T65" fmla="*/ 141 h 149"/>
                <a:gd name="T66" fmla="*/ 39 w 185"/>
                <a:gd name="T67" fmla="*/ 141 h 149"/>
                <a:gd name="T68" fmla="*/ 33 w 185"/>
                <a:gd name="T69" fmla="*/ 135 h 149"/>
                <a:gd name="T70" fmla="*/ 33 w 185"/>
                <a:gd name="T71" fmla="*/ 132 h 149"/>
                <a:gd name="T72" fmla="*/ 64 w 185"/>
                <a:gd name="T73" fmla="*/ 11 h 149"/>
                <a:gd name="T74" fmla="*/ 64 w 185"/>
                <a:gd name="T75" fmla="*/ 16 h 149"/>
                <a:gd name="T76" fmla="*/ 119 w 185"/>
                <a:gd name="T77" fmla="*/ 143 h 149"/>
                <a:gd name="T78" fmla="*/ 124 w 185"/>
                <a:gd name="T79" fmla="*/ 149 h 149"/>
                <a:gd name="T80" fmla="*/ 124 w 185"/>
                <a:gd name="T81" fmla="*/ 149 h 149"/>
                <a:gd name="T82" fmla="*/ 157 w 185"/>
                <a:gd name="T83" fmla="*/ 2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49">
                  <a:moveTo>
                    <a:pt x="157" y="22"/>
                  </a:moveTo>
                  <a:lnTo>
                    <a:pt x="157" y="22"/>
                  </a:lnTo>
                  <a:lnTo>
                    <a:pt x="160" y="16"/>
                  </a:lnTo>
                  <a:lnTo>
                    <a:pt x="163" y="11"/>
                  </a:lnTo>
                  <a:lnTo>
                    <a:pt x="171" y="8"/>
                  </a:lnTo>
                  <a:lnTo>
                    <a:pt x="182" y="5"/>
                  </a:lnTo>
                  <a:lnTo>
                    <a:pt x="182" y="5"/>
                  </a:lnTo>
                  <a:lnTo>
                    <a:pt x="182" y="5"/>
                  </a:lnTo>
                  <a:lnTo>
                    <a:pt x="185" y="0"/>
                  </a:lnTo>
                  <a:lnTo>
                    <a:pt x="185" y="0"/>
                  </a:lnTo>
                  <a:lnTo>
                    <a:pt x="185" y="0"/>
                  </a:lnTo>
                  <a:lnTo>
                    <a:pt x="182" y="0"/>
                  </a:lnTo>
                  <a:lnTo>
                    <a:pt x="182" y="0"/>
                  </a:lnTo>
                  <a:lnTo>
                    <a:pt x="160" y="0"/>
                  </a:lnTo>
                  <a:lnTo>
                    <a:pt x="160" y="0"/>
                  </a:lnTo>
                  <a:lnTo>
                    <a:pt x="138" y="0"/>
                  </a:lnTo>
                  <a:lnTo>
                    <a:pt x="138" y="0"/>
                  </a:lnTo>
                  <a:lnTo>
                    <a:pt x="135" y="0"/>
                  </a:lnTo>
                  <a:lnTo>
                    <a:pt x="133" y="3"/>
                  </a:lnTo>
                  <a:lnTo>
                    <a:pt x="133" y="3"/>
                  </a:lnTo>
                  <a:lnTo>
                    <a:pt x="135" y="5"/>
                  </a:lnTo>
                  <a:lnTo>
                    <a:pt x="138" y="5"/>
                  </a:lnTo>
                  <a:lnTo>
                    <a:pt x="138" y="5"/>
                  </a:lnTo>
                  <a:lnTo>
                    <a:pt x="146" y="5"/>
                  </a:lnTo>
                  <a:lnTo>
                    <a:pt x="149" y="8"/>
                  </a:lnTo>
                  <a:lnTo>
                    <a:pt x="152" y="11"/>
                  </a:lnTo>
                  <a:lnTo>
                    <a:pt x="152" y="16"/>
                  </a:lnTo>
                  <a:lnTo>
                    <a:pt x="152" y="16"/>
                  </a:lnTo>
                  <a:lnTo>
                    <a:pt x="152" y="19"/>
                  </a:lnTo>
                  <a:lnTo>
                    <a:pt x="127" y="119"/>
                  </a:lnTo>
                  <a:lnTo>
                    <a:pt x="80" y="3"/>
                  </a:lnTo>
                  <a:lnTo>
                    <a:pt x="80" y="3"/>
                  </a:lnTo>
                  <a:lnTo>
                    <a:pt x="77" y="0"/>
                  </a:lnTo>
                  <a:lnTo>
                    <a:pt x="72" y="0"/>
                  </a:lnTo>
                  <a:lnTo>
                    <a:pt x="42" y="0"/>
                  </a:lnTo>
                  <a:lnTo>
                    <a:pt x="42" y="0"/>
                  </a:lnTo>
                  <a:lnTo>
                    <a:pt x="39" y="0"/>
                  </a:lnTo>
                  <a:lnTo>
                    <a:pt x="36" y="3"/>
                  </a:lnTo>
                  <a:lnTo>
                    <a:pt x="36" y="3"/>
                  </a:lnTo>
                  <a:lnTo>
                    <a:pt x="39" y="5"/>
                  </a:lnTo>
                  <a:lnTo>
                    <a:pt x="42" y="5"/>
                  </a:lnTo>
                  <a:lnTo>
                    <a:pt x="42" y="5"/>
                  </a:lnTo>
                  <a:lnTo>
                    <a:pt x="50" y="5"/>
                  </a:lnTo>
                  <a:lnTo>
                    <a:pt x="58" y="8"/>
                  </a:lnTo>
                  <a:lnTo>
                    <a:pt x="28" y="124"/>
                  </a:lnTo>
                  <a:lnTo>
                    <a:pt x="28" y="124"/>
                  </a:lnTo>
                  <a:lnTo>
                    <a:pt x="25" y="132"/>
                  </a:lnTo>
                  <a:lnTo>
                    <a:pt x="22" y="135"/>
                  </a:lnTo>
                  <a:lnTo>
                    <a:pt x="14" y="141"/>
                  </a:lnTo>
                  <a:lnTo>
                    <a:pt x="3" y="141"/>
                  </a:lnTo>
                  <a:lnTo>
                    <a:pt x="3" y="141"/>
                  </a:lnTo>
                  <a:lnTo>
                    <a:pt x="3" y="143"/>
                  </a:lnTo>
                  <a:lnTo>
                    <a:pt x="0" y="146"/>
                  </a:lnTo>
                  <a:lnTo>
                    <a:pt x="0" y="146"/>
                  </a:lnTo>
                  <a:lnTo>
                    <a:pt x="0" y="149"/>
                  </a:lnTo>
                  <a:lnTo>
                    <a:pt x="3" y="149"/>
                  </a:lnTo>
                  <a:lnTo>
                    <a:pt x="3" y="149"/>
                  </a:lnTo>
                  <a:lnTo>
                    <a:pt x="25" y="149"/>
                  </a:lnTo>
                  <a:lnTo>
                    <a:pt x="25" y="149"/>
                  </a:lnTo>
                  <a:lnTo>
                    <a:pt x="47" y="149"/>
                  </a:lnTo>
                  <a:lnTo>
                    <a:pt x="47" y="149"/>
                  </a:lnTo>
                  <a:lnTo>
                    <a:pt x="50" y="149"/>
                  </a:lnTo>
                  <a:lnTo>
                    <a:pt x="53" y="143"/>
                  </a:lnTo>
                  <a:lnTo>
                    <a:pt x="53" y="143"/>
                  </a:lnTo>
                  <a:lnTo>
                    <a:pt x="50" y="141"/>
                  </a:lnTo>
                  <a:lnTo>
                    <a:pt x="47" y="141"/>
                  </a:lnTo>
                  <a:lnTo>
                    <a:pt x="47" y="141"/>
                  </a:lnTo>
                  <a:lnTo>
                    <a:pt x="39" y="141"/>
                  </a:lnTo>
                  <a:lnTo>
                    <a:pt x="36" y="138"/>
                  </a:lnTo>
                  <a:lnTo>
                    <a:pt x="33" y="135"/>
                  </a:lnTo>
                  <a:lnTo>
                    <a:pt x="33" y="132"/>
                  </a:lnTo>
                  <a:lnTo>
                    <a:pt x="33" y="132"/>
                  </a:lnTo>
                  <a:lnTo>
                    <a:pt x="33" y="127"/>
                  </a:lnTo>
                  <a:lnTo>
                    <a:pt x="64" y="11"/>
                  </a:lnTo>
                  <a:lnTo>
                    <a:pt x="64" y="11"/>
                  </a:lnTo>
                  <a:lnTo>
                    <a:pt x="64" y="16"/>
                  </a:lnTo>
                  <a:lnTo>
                    <a:pt x="119" y="143"/>
                  </a:lnTo>
                  <a:lnTo>
                    <a:pt x="119" y="143"/>
                  </a:lnTo>
                  <a:lnTo>
                    <a:pt x="122" y="149"/>
                  </a:lnTo>
                  <a:lnTo>
                    <a:pt x="124" y="149"/>
                  </a:lnTo>
                  <a:lnTo>
                    <a:pt x="124" y="149"/>
                  </a:lnTo>
                  <a:lnTo>
                    <a:pt x="124" y="149"/>
                  </a:lnTo>
                  <a:lnTo>
                    <a:pt x="127" y="143"/>
                  </a:lnTo>
                  <a:lnTo>
                    <a:pt x="157"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1" name="Freeform 89"/>
            <p:cNvSpPr>
              <a:spLocks noEditPoints="1"/>
            </p:cNvSpPr>
            <p:nvPr/>
          </p:nvSpPr>
          <p:spPr bwMode="auto">
            <a:xfrm>
              <a:off x="1276" y="2945"/>
              <a:ext cx="52" cy="221"/>
            </a:xfrm>
            <a:custGeom>
              <a:avLst/>
              <a:gdLst>
                <a:gd name="T0" fmla="*/ 8 w 52"/>
                <a:gd name="T1" fmla="*/ 9 h 221"/>
                <a:gd name="T2" fmla="*/ 8 w 52"/>
                <a:gd name="T3" fmla="*/ 9 h 221"/>
                <a:gd name="T4" fmla="*/ 8 w 52"/>
                <a:gd name="T5" fmla="*/ 3 h 221"/>
                <a:gd name="T6" fmla="*/ 8 w 52"/>
                <a:gd name="T7" fmla="*/ 0 h 221"/>
                <a:gd name="T8" fmla="*/ 5 w 52"/>
                <a:gd name="T9" fmla="*/ 0 h 221"/>
                <a:gd name="T10" fmla="*/ 5 w 52"/>
                <a:gd name="T11" fmla="*/ 0 h 221"/>
                <a:gd name="T12" fmla="*/ 3 w 52"/>
                <a:gd name="T13" fmla="*/ 3 h 221"/>
                <a:gd name="T14" fmla="*/ 0 w 52"/>
                <a:gd name="T15" fmla="*/ 3 h 221"/>
                <a:gd name="T16" fmla="*/ 0 w 52"/>
                <a:gd name="T17" fmla="*/ 9 h 221"/>
                <a:gd name="T18" fmla="*/ 0 w 52"/>
                <a:gd name="T19" fmla="*/ 213 h 221"/>
                <a:gd name="T20" fmla="*/ 0 w 52"/>
                <a:gd name="T21" fmla="*/ 213 h 221"/>
                <a:gd name="T22" fmla="*/ 0 w 52"/>
                <a:gd name="T23" fmla="*/ 218 h 221"/>
                <a:gd name="T24" fmla="*/ 3 w 52"/>
                <a:gd name="T25" fmla="*/ 218 h 221"/>
                <a:gd name="T26" fmla="*/ 5 w 52"/>
                <a:gd name="T27" fmla="*/ 221 h 221"/>
                <a:gd name="T28" fmla="*/ 5 w 52"/>
                <a:gd name="T29" fmla="*/ 221 h 221"/>
                <a:gd name="T30" fmla="*/ 8 w 52"/>
                <a:gd name="T31" fmla="*/ 218 h 221"/>
                <a:gd name="T32" fmla="*/ 8 w 52"/>
                <a:gd name="T33" fmla="*/ 218 h 221"/>
                <a:gd name="T34" fmla="*/ 8 w 52"/>
                <a:gd name="T35" fmla="*/ 213 h 221"/>
                <a:gd name="T36" fmla="*/ 8 w 52"/>
                <a:gd name="T37" fmla="*/ 9 h 221"/>
                <a:gd name="T38" fmla="*/ 8 w 52"/>
                <a:gd name="T39" fmla="*/ 9 h 221"/>
                <a:gd name="T40" fmla="*/ 52 w 52"/>
                <a:gd name="T41" fmla="*/ 9 h 221"/>
                <a:gd name="T42" fmla="*/ 52 w 52"/>
                <a:gd name="T43" fmla="*/ 9 h 221"/>
                <a:gd name="T44" fmla="*/ 52 w 52"/>
                <a:gd name="T45" fmla="*/ 3 h 221"/>
                <a:gd name="T46" fmla="*/ 50 w 52"/>
                <a:gd name="T47" fmla="*/ 3 h 221"/>
                <a:gd name="T48" fmla="*/ 47 w 52"/>
                <a:gd name="T49" fmla="*/ 0 h 221"/>
                <a:gd name="T50" fmla="*/ 47 w 52"/>
                <a:gd name="T51" fmla="*/ 0 h 221"/>
                <a:gd name="T52" fmla="*/ 44 w 52"/>
                <a:gd name="T53" fmla="*/ 0 h 221"/>
                <a:gd name="T54" fmla="*/ 44 w 52"/>
                <a:gd name="T55" fmla="*/ 3 h 221"/>
                <a:gd name="T56" fmla="*/ 44 w 52"/>
                <a:gd name="T57" fmla="*/ 9 h 221"/>
                <a:gd name="T58" fmla="*/ 44 w 52"/>
                <a:gd name="T59" fmla="*/ 213 h 221"/>
                <a:gd name="T60" fmla="*/ 44 w 52"/>
                <a:gd name="T61" fmla="*/ 213 h 221"/>
                <a:gd name="T62" fmla="*/ 44 w 52"/>
                <a:gd name="T63" fmla="*/ 218 h 221"/>
                <a:gd name="T64" fmla="*/ 44 w 52"/>
                <a:gd name="T65" fmla="*/ 218 h 221"/>
                <a:gd name="T66" fmla="*/ 47 w 52"/>
                <a:gd name="T67" fmla="*/ 221 h 221"/>
                <a:gd name="T68" fmla="*/ 47 w 52"/>
                <a:gd name="T69" fmla="*/ 221 h 221"/>
                <a:gd name="T70" fmla="*/ 50 w 52"/>
                <a:gd name="T71" fmla="*/ 218 h 221"/>
                <a:gd name="T72" fmla="*/ 52 w 52"/>
                <a:gd name="T73" fmla="*/ 218 h 221"/>
                <a:gd name="T74" fmla="*/ 52 w 52"/>
                <a:gd name="T75" fmla="*/ 213 h 221"/>
                <a:gd name="T76" fmla="*/ 52 w 52"/>
                <a:gd name="T7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221">
                  <a:moveTo>
                    <a:pt x="8" y="9"/>
                  </a:moveTo>
                  <a:lnTo>
                    <a:pt x="8" y="9"/>
                  </a:lnTo>
                  <a:lnTo>
                    <a:pt x="8" y="3"/>
                  </a:lnTo>
                  <a:lnTo>
                    <a:pt x="8" y="0"/>
                  </a:lnTo>
                  <a:lnTo>
                    <a:pt x="5" y="0"/>
                  </a:lnTo>
                  <a:lnTo>
                    <a:pt x="5" y="0"/>
                  </a:lnTo>
                  <a:lnTo>
                    <a:pt x="3" y="3"/>
                  </a:lnTo>
                  <a:lnTo>
                    <a:pt x="0" y="3"/>
                  </a:lnTo>
                  <a:lnTo>
                    <a:pt x="0" y="9"/>
                  </a:lnTo>
                  <a:lnTo>
                    <a:pt x="0" y="213"/>
                  </a:lnTo>
                  <a:lnTo>
                    <a:pt x="0" y="213"/>
                  </a:lnTo>
                  <a:lnTo>
                    <a:pt x="0" y="218"/>
                  </a:lnTo>
                  <a:lnTo>
                    <a:pt x="3" y="218"/>
                  </a:lnTo>
                  <a:lnTo>
                    <a:pt x="5" y="221"/>
                  </a:lnTo>
                  <a:lnTo>
                    <a:pt x="5" y="221"/>
                  </a:lnTo>
                  <a:lnTo>
                    <a:pt x="8" y="218"/>
                  </a:lnTo>
                  <a:lnTo>
                    <a:pt x="8" y="218"/>
                  </a:lnTo>
                  <a:lnTo>
                    <a:pt x="8" y="213"/>
                  </a:lnTo>
                  <a:lnTo>
                    <a:pt x="8" y="9"/>
                  </a:lnTo>
                  <a:lnTo>
                    <a:pt x="8" y="9"/>
                  </a:lnTo>
                  <a:close/>
                  <a:moveTo>
                    <a:pt x="52" y="9"/>
                  </a:moveTo>
                  <a:lnTo>
                    <a:pt x="52" y="9"/>
                  </a:lnTo>
                  <a:lnTo>
                    <a:pt x="52" y="3"/>
                  </a:lnTo>
                  <a:lnTo>
                    <a:pt x="50" y="3"/>
                  </a:lnTo>
                  <a:lnTo>
                    <a:pt x="47" y="0"/>
                  </a:lnTo>
                  <a:lnTo>
                    <a:pt x="47" y="0"/>
                  </a:lnTo>
                  <a:lnTo>
                    <a:pt x="44" y="0"/>
                  </a:lnTo>
                  <a:lnTo>
                    <a:pt x="44" y="3"/>
                  </a:lnTo>
                  <a:lnTo>
                    <a:pt x="44" y="9"/>
                  </a:lnTo>
                  <a:lnTo>
                    <a:pt x="44" y="213"/>
                  </a:lnTo>
                  <a:lnTo>
                    <a:pt x="44" y="213"/>
                  </a:lnTo>
                  <a:lnTo>
                    <a:pt x="44" y="218"/>
                  </a:lnTo>
                  <a:lnTo>
                    <a:pt x="44" y="218"/>
                  </a:lnTo>
                  <a:lnTo>
                    <a:pt x="47" y="221"/>
                  </a:lnTo>
                  <a:lnTo>
                    <a:pt x="47" y="221"/>
                  </a:lnTo>
                  <a:lnTo>
                    <a:pt x="50" y="218"/>
                  </a:lnTo>
                  <a:lnTo>
                    <a:pt x="52" y="218"/>
                  </a:lnTo>
                  <a:lnTo>
                    <a:pt x="52" y="213"/>
                  </a:lnTo>
                  <a:lnTo>
                    <a:pt x="52"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2" name="Freeform 90"/>
            <p:cNvSpPr>
              <a:spLocks/>
            </p:cNvSpPr>
            <p:nvPr/>
          </p:nvSpPr>
          <p:spPr bwMode="auto">
            <a:xfrm>
              <a:off x="1276" y="2945"/>
              <a:ext cx="8" cy="221"/>
            </a:xfrm>
            <a:custGeom>
              <a:avLst/>
              <a:gdLst>
                <a:gd name="T0" fmla="*/ 8 w 8"/>
                <a:gd name="T1" fmla="*/ 9 h 221"/>
                <a:gd name="T2" fmla="*/ 8 w 8"/>
                <a:gd name="T3" fmla="*/ 9 h 221"/>
                <a:gd name="T4" fmla="*/ 8 w 8"/>
                <a:gd name="T5" fmla="*/ 3 h 221"/>
                <a:gd name="T6" fmla="*/ 8 w 8"/>
                <a:gd name="T7" fmla="*/ 0 h 221"/>
                <a:gd name="T8" fmla="*/ 5 w 8"/>
                <a:gd name="T9" fmla="*/ 0 h 221"/>
                <a:gd name="T10" fmla="*/ 5 w 8"/>
                <a:gd name="T11" fmla="*/ 0 h 221"/>
                <a:gd name="T12" fmla="*/ 3 w 8"/>
                <a:gd name="T13" fmla="*/ 3 h 221"/>
                <a:gd name="T14" fmla="*/ 0 w 8"/>
                <a:gd name="T15" fmla="*/ 3 h 221"/>
                <a:gd name="T16" fmla="*/ 0 w 8"/>
                <a:gd name="T17" fmla="*/ 9 h 221"/>
                <a:gd name="T18" fmla="*/ 0 w 8"/>
                <a:gd name="T19" fmla="*/ 213 h 221"/>
                <a:gd name="T20" fmla="*/ 0 w 8"/>
                <a:gd name="T21" fmla="*/ 213 h 221"/>
                <a:gd name="T22" fmla="*/ 0 w 8"/>
                <a:gd name="T23" fmla="*/ 218 h 221"/>
                <a:gd name="T24" fmla="*/ 3 w 8"/>
                <a:gd name="T25" fmla="*/ 218 h 221"/>
                <a:gd name="T26" fmla="*/ 5 w 8"/>
                <a:gd name="T27" fmla="*/ 221 h 221"/>
                <a:gd name="T28" fmla="*/ 5 w 8"/>
                <a:gd name="T29" fmla="*/ 221 h 221"/>
                <a:gd name="T30" fmla="*/ 8 w 8"/>
                <a:gd name="T31" fmla="*/ 218 h 221"/>
                <a:gd name="T32" fmla="*/ 8 w 8"/>
                <a:gd name="T33" fmla="*/ 218 h 221"/>
                <a:gd name="T34" fmla="*/ 8 w 8"/>
                <a:gd name="T35" fmla="*/ 213 h 221"/>
                <a:gd name="T36" fmla="*/ 8 w 8"/>
                <a:gd name="T37" fmla="*/ 9 h 221"/>
                <a:gd name="T38" fmla="*/ 8 w 8"/>
                <a:gd name="T39"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221">
                  <a:moveTo>
                    <a:pt x="8" y="9"/>
                  </a:moveTo>
                  <a:lnTo>
                    <a:pt x="8" y="9"/>
                  </a:lnTo>
                  <a:lnTo>
                    <a:pt x="8" y="3"/>
                  </a:lnTo>
                  <a:lnTo>
                    <a:pt x="8" y="0"/>
                  </a:lnTo>
                  <a:lnTo>
                    <a:pt x="5" y="0"/>
                  </a:lnTo>
                  <a:lnTo>
                    <a:pt x="5" y="0"/>
                  </a:lnTo>
                  <a:lnTo>
                    <a:pt x="3" y="3"/>
                  </a:lnTo>
                  <a:lnTo>
                    <a:pt x="0" y="3"/>
                  </a:lnTo>
                  <a:lnTo>
                    <a:pt x="0" y="9"/>
                  </a:lnTo>
                  <a:lnTo>
                    <a:pt x="0" y="213"/>
                  </a:lnTo>
                  <a:lnTo>
                    <a:pt x="0" y="213"/>
                  </a:lnTo>
                  <a:lnTo>
                    <a:pt x="0" y="218"/>
                  </a:lnTo>
                  <a:lnTo>
                    <a:pt x="3" y="218"/>
                  </a:lnTo>
                  <a:lnTo>
                    <a:pt x="5" y="221"/>
                  </a:lnTo>
                  <a:lnTo>
                    <a:pt x="5" y="221"/>
                  </a:lnTo>
                  <a:lnTo>
                    <a:pt x="8" y="218"/>
                  </a:lnTo>
                  <a:lnTo>
                    <a:pt x="8" y="218"/>
                  </a:lnTo>
                  <a:lnTo>
                    <a:pt x="8" y="213"/>
                  </a:lnTo>
                  <a:lnTo>
                    <a:pt x="8" y="9"/>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3" name="Freeform 91"/>
            <p:cNvSpPr>
              <a:spLocks/>
            </p:cNvSpPr>
            <p:nvPr/>
          </p:nvSpPr>
          <p:spPr bwMode="auto">
            <a:xfrm>
              <a:off x="1320" y="2945"/>
              <a:ext cx="8" cy="221"/>
            </a:xfrm>
            <a:custGeom>
              <a:avLst/>
              <a:gdLst>
                <a:gd name="T0" fmla="*/ 8 w 8"/>
                <a:gd name="T1" fmla="*/ 9 h 221"/>
                <a:gd name="T2" fmla="*/ 8 w 8"/>
                <a:gd name="T3" fmla="*/ 9 h 221"/>
                <a:gd name="T4" fmla="*/ 8 w 8"/>
                <a:gd name="T5" fmla="*/ 3 h 221"/>
                <a:gd name="T6" fmla="*/ 6 w 8"/>
                <a:gd name="T7" fmla="*/ 3 h 221"/>
                <a:gd name="T8" fmla="*/ 3 w 8"/>
                <a:gd name="T9" fmla="*/ 0 h 221"/>
                <a:gd name="T10" fmla="*/ 3 w 8"/>
                <a:gd name="T11" fmla="*/ 0 h 221"/>
                <a:gd name="T12" fmla="*/ 0 w 8"/>
                <a:gd name="T13" fmla="*/ 0 h 221"/>
                <a:gd name="T14" fmla="*/ 0 w 8"/>
                <a:gd name="T15" fmla="*/ 3 h 221"/>
                <a:gd name="T16" fmla="*/ 0 w 8"/>
                <a:gd name="T17" fmla="*/ 9 h 221"/>
                <a:gd name="T18" fmla="*/ 0 w 8"/>
                <a:gd name="T19" fmla="*/ 213 h 221"/>
                <a:gd name="T20" fmla="*/ 0 w 8"/>
                <a:gd name="T21" fmla="*/ 213 h 221"/>
                <a:gd name="T22" fmla="*/ 0 w 8"/>
                <a:gd name="T23" fmla="*/ 218 h 221"/>
                <a:gd name="T24" fmla="*/ 0 w 8"/>
                <a:gd name="T25" fmla="*/ 218 h 221"/>
                <a:gd name="T26" fmla="*/ 3 w 8"/>
                <a:gd name="T27" fmla="*/ 221 h 221"/>
                <a:gd name="T28" fmla="*/ 3 w 8"/>
                <a:gd name="T29" fmla="*/ 221 h 221"/>
                <a:gd name="T30" fmla="*/ 6 w 8"/>
                <a:gd name="T31" fmla="*/ 218 h 221"/>
                <a:gd name="T32" fmla="*/ 8 w 8"/>
                <a:gd name="T33" fmla="*/ 218 h 221"/>
                <a:gd name="T34" fmla="*/ 8 w 8"/>
                <a:gd name="T35" fmla="*/ 213 h 221"/>
                <a:gd name="T36" fmla="*/ 8 w 8"/>
                <a:gd name="T3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 h="221">
                  <a:moveTo>
                    <a:pt x="8" y="9"/>
                  </a:moveTo>
                  <a:lnTo>
                    <a:pt x="8" y="9"/>
                  </a:lnTo>
                  <a:lnTo>
                    <a:pt x="8" y="3"/>
                  </a:lnTo>
                  <a:lnTo>
                    <a:pt x="6" y="3"/>
                  </a:lnTo>
                  <a:lnTo>
                    <a:pt x="3" y="0"/>
                  </a:lnTo>
                  <a:lnTo>
                    <a:pt x="3" y="0"/>
                  </a:lnTo>
                  <a:lnTo>
                    <a:pt x="0" y="0"/>
                  </a:lnTo>
                  <a:lnTo>
                    <a:pt x="0" y="3"/>
                  </a:lnTo>
                  <a:lnTo>
                    <a:pt x="0" y="9"/>
                  </a:lnTo>
                  <a:lnTo>
                    <a:pt x="0" y="213"/>
                  </a:lnTo>
                  <a:lnTo>
                    <a:pt x="0" y="213"/>
                  </a:lnTo>
                  <a:lnTo>
                    <a:pt x="0" y="218"/>
                  </a:lnTo>
                  <a:lnTo>
                    <a:pt x="0" y="218"/>
                  </a:lnTo>
                  <a:lnTo>
                    <a:pt x="3" y="221"/>
                  </a:lnTo>
                  <a:lnTo>
                    <a:pt x="3" y="221"/>
                  </a:lnTo>
                  <a:lnTo>
                    <a:pt x="6" y="218"/>
                  </a:lnTo>
                  <a:lnTo>
                    <a:pt x="8" y="218"/>
                  </a:lnTo>
                  <a:lnTo>
                    <a:pt x="8" y="213"/>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4" name="Freeform 92"/>
            <p:cNvSpPr>
              <a:spLocks/>
            </p:cNvSpPr>
            <p:nvPr/>
          </p:nvSpPr>
          <p:spPr bwMode="auto">
            <a:xfrm>
              <a:off x="1544" y="3014"/>
              <a:ext cx="85" cy="100"/>
            </a:xfrm>
            <a:custGeom>
              <a:avLst/>
              <a:gdLst>
                <a:gd name="T0" fmla="*/ 77 w 85"/>
                <a:gd name="T1" fmla="*/ 14 h 100"/>
                <a:gd name="T2" fmla="*/ 69 w 85"/>
                <a:gd name="T3" fmla="*/ 17 h 100"/>
                <a:gd name="T4" fmla="*/ 63 w 85"/>
                <a:gd name="T5" fmla="*/ 22 h 100"/>
                <a:gd name="T6" fmla="*/ 63 w 85"/>
                <a:gd name="T7" fmla="*/ 25 h 100"/>
                <a:gd name="T8" fmla="*/ 72 w 85"/>
                <a:gd name="T9" fmla="*/ 33 h 100"/>
                <a:gd name="T10" fmla="*/ 77 w 85"/>
                <a:gd name="T11" fmla="*/ 31 h 100"/>
                <a:gd name="T12" fmla="*/ 83 w 85"/>
                <a:gd name="T13" fmla="*/ 25 h 100"/>
                <a:gd name="T14" fmla="*/ 83 w 85"/>
                <a:gd name="T15" fmla="*/ 20 h 100"/>
                <a:gd name="T16" fmla="*/ 77 w 85"/>
                <a:gd name="T17" fmla="*/ 6 h 100"/>
                <a:gd name="T18" fmla="*/ 58 w 85"/>
                <a:gd name="T19" fmla="*/ 0 h 100"/>
                <a:gd name="T20" fmla="*/ 47 w 85"/>
                <a:gd name="T21" fmla="*/ 0 h 100"/>
                <a:gd name="T22" fmla="*/ 27 w 85"/>
                <a:gd name="T23" fmla="*/ 11 h 100"/>
                <a:gd name="T24" fmla="*/ 11 w 85"/>
                <a:gd name="T25" fmla="*/ 28 h 100"/>
                <a:gd name="T26" fmla="*/ 0 w 85"/>
                <a:gd name="T27" fmla="*/ 50 h 100"/>
                <a:gd name="T28" fmla="*/ 0 w 85"/>
                <a:gd name="T29" fmla="*/ 61 h 100"/>
                <a:gd name="T30" fmla="*/ 8 w 85"/>
                <a:gd name="T31" fmla="*/ 89 h 100"/>
                <a:gd name="T32" fmla="*/ 27 w 85"/>
                <a:gd name="T33" fmla="*/ 97 h 100"/>
                <a:gd name="T34" fmla="*/ 36 w 85"/>
                <a:gd name="T35" fmla="*/ 100 h 100"/>
                <a:gd name="T36" fmla="*/ 55 w 85"/>
                <a:gd name="T37" fmla="*/ 94 h 100"/>
                <a:gd name="T38" fmla="*/ 83 w 85"/>
                <a:gd name="T39" fmla="*/ 78 h 100"/>
                <a:gd name="T40" fmla="*/ 85 w 85"/>
                <a:gd name="T41" fmla="*/ 72 h 100"/>
                <a:gd name="T42" fmla="*/ 83 w 85"/>
                <a:gd name="T43" fmla="*/ 69 h 100"/>
                <a:gd name="T44" fmla="*/ 80 w 85"/>
                <a:gd name="T45" fmla="*/ 72 h 100"/>
                <a:gd name="T46" fmla="*/ 52 w 85"/>
                <a:gd name="T47" fmla="*/ 91 h 100"/>
                <a:gd name="T48" fmla="*/ 36 w 85"/>
                <a:gd name="T49" fmla="*/ 94 h 100"/>
                <a:gd name="T50" fmla="*/ 27 w 85"/>
                <a:gd name="T51" fmla="*/ 91 h 100"/>
                <a:gd name="T52" fmla="*/ 16 w 85"/>
                <a:gd name="T53" fmla="*/ 80 h 100"/>
                <a:gd name="T54" fmla="*/ 16 w 85"/>
                <a:gd name="T55" fmla="*/ 69 h 100"/>
                <a:gd name="T56" fmla="*/ 22 w 85"/>
                <a:gd name="T57" fmla="*/ 36 h 100"/>
                <a:gd name="T58" fmla="*/ 27 w 85"/>
                <a:gd name="T59" fmla="*/ 25 h 100"/>
                <a:gd name="T60" fmla="*/ 41 w 85"/>
                <a:gd name="T61" fmla="*/ 11 h 100"/>
                <a:gd name="T62" fmla="*/ 58 w 85"/>
                <a:gd name="T63" fmla="*/ 3 h 100"/>
                <a:gd name="T64" fmla="*/ 69 w 85"/>
                <a:gd name="T65" fmla="*/ 6 h 100"/>
                <a:gd name="T66" fmla="*/ 77 w 85"/>
                <a:gd name="T67" fmla="*/ 1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5" h="100">
                  <a:moveTo>
                    <a:pt x="77" y="14"/>
                  </a:moveTo>
                  <a:lnTo>
                    <a:pt x="77" y="14"/>
                  </a:lnTo>
                  <a:lnTo>
                    <a:pt x="72" y="14"/>
                  </a:lnTo>
                  <a:lnTo>
                    <a:pt x="69" y="17"/>
                  </a:lnTo>
                  <a:lnTo>
                    <a:pt x="69" y="17"/>
                  </a:lnTo>
                  <a:lnTo>
                    <a:pt x="63" y="22"/>
                  </a:lnTo>
                  <a:lnTo>
                    <a:pt x="63" y="25"/>
                  </a:lnTo>
                  <a:lnTo>
                    <a:pt x="63" y="25"/>
                  </a:lnTo>
                  <a:lnTo>
                    <a:pt x="66" y="31"/>
                  </a:lnTo>
                  <a:lnTo>
                    <a:pt x="72" y="33"/>
                  </a:lnTo>
                  <a:lnTo>
                    <a:pt x="72" y="33"/>
                  </a:lnTo>
                  <a:lnTo>
                    <a:pt x="77" y="31"/>
                  </a:lnTo>
                  <a:lnTo>
                    <a:pt x="80" y="28"/>
                  </a:lnTo>
                  <a:lnTo>
                    <a:pt x="83" y="25"/>
                  </a:lnTo>
                  <a:lnTo>
                    <a:pt x="83" y="20"/>
                  </a:lnTo>
                  <a:lnTo>
                    <a:pt x="83" y="20"/>
                  </a:lnTo>
                  <a:lnTo>
                    <a:pt x="83" y="11"/>
                  </a:lnTo>
                  <a:lnTo>
                    <a:pt x="77" y="6"/>
                  </a:lnTo>
                  <a:lnTo>
                    <a:pt x="69" y="0"/>
                  </a:lnTo>
                  <a:lnTo>
                    <a:pt x="58" y="0"/>
                  </a:lnTo>
                  <a:lnTo>
                    <a:pt x="58" y="0"/>
                  </a:lnTo>
                  <a:lnTo>
                    <a:pt x="47" y="0"/>
                  </a:lnTo>
                  <a:lnTo>
                    <a:pt x="36" y="6"/>
                  </a:lnTo>
                  <a:lnTo>
                    <a:pt x="27" y="11"/>
                  </a:lnTo>
                  <a:lnTo>
                    <a:pt x="16" y="20"/>
                  </a:lnTo>
                  <a:lnTo>
                    <a:pt x="11" y="28"/>
                  </a:lnTo>
                  <a:lnTo>
                    <a:pt x="5" y="39"/>
                  </a:lnTo>
                  <a:lnTo>
                    <a:pt x="0" y="50"/>
                  </a:lnTo>
                  <a:lnTo>
                    <a:pt x="0" y="61"/>
                  </a:lnTo>
                  <a:lnTo>
                    <a:pt x="0" y="61"/>
                  </a:lnTo>
                  <a:lnTo>
                    <a:pt x="2" y="75"/>
                  </a:lnTo>
                  <a:lnTo>
                    <a:pt x="8" y="89"/>
                  </a:lnTo>
                  <a:lnTo>
                    <a:pt x="19" y="97"/>
                  </a:lnTo>
                  <a:lnTo>
                    <a:pt x="27" y="97"/>
                  </a:lnTo>
                  <a:lnTo>
                    <a:pt x="36" y="100"/>
                  </a:lnTo>
                  <a:lnTo>
                    <a:pt x="36" y="100"/>
                  </a:lnTo>
                  <a:lnTo>
                    <a:pt x="47" y="97"/>
                  </a:lnTo>
                  <a:lnTo>
                    <a:pt x="55" y="94"/>
                  </a:lnTo>
                  <a:lnTo>
                    <a:pt x="72" y="86"/>
                  </a:lnTo>
                  <a:lnTo>
                    <a:pt x="83" y="78"/>
                  </a:lnTo>
                  <a:lnTo>
                    <a:pt x="85" y="72"/>
                  </a:lnTo>
                  <a:lnTo>
                    <a:pt x="85" y="72"/>
                  </a:lnTo>
                  <a:lnTo>
                    <a:pt x="83" y="69"/>
                  </a:lnTo>
                  <a:lnTo>
                    <a:pt x="83" y="69"/>
                  </a:lnTo>
                  <a:lnTo>
                    <a:pt x="80" y="72"/>
                  </a:lnTo>
                  <a:lnTo>
                    <a:pt x="80" y="72"/>
                  </a:lnTo>
                  <a:lnTo>
                    <a:pt x="66" y="86"/>
                  </a:lnTo>
                  <a:lnTo>
                    <a:pt x="52" y="91"/>
                  </a:lnTo>
                  <a:lnTo>
                    <a:pt x="41" y="94"/>
                  </a:lnTo>
                  <a:lnTo>
                    <a:pt x="36" y="94"/>
                  </a:lnTo>
                  <a:lnTo>
                    <a:pt x="36" y="94"/>
                  </a:lnTo>
                  <a:lnTo>
                    <a:pt x="27" y="91"/>
                  </a:lnTo>
                  <a:lnTo>
                    <a:pt x="19" y="86"/>
                  </a:lnTo>
                  <a:lnTo>
                    <a:pt x="16" y="80"/>
                  </a:lnTo>
                  <a:lnTo>
                    <a:pt x="16" y="69"/>
                  </a:lnTo>
                  <a:lnTo>
                    <a:pt x="16" y="69"/>
                  </a:lnTo>
                  <a:lnTo>
                    <a:pt x="19" y="50"/>
                  </a:lnTo>
                  <a:lnTo>
                    <a:pt x="22" y="36"/>
                  </a:lnTo>
                  <a:lnTo>
                    <a:pt x="27" y="25"/>
                  </a:lnTo>
                  <a:lnTo>
                    <a:pt x="27" y="25"/>
                  </a:lnTo>
                  <a:lnTo>
                    <a:pt x="33" y="17"/>
                  </a:lnTo>
                  <a:lnTo>
                    <a:pt x="41" y="11"/>
                  </a:lnTo>
                  <a:lnTo>
                    <a:pt x="49" y="6"/>
                  </a:lnTo>
                  <a:lnTo>
                    <a:pt x="58" y="3"/>
                  </a:lnTo>
                  <a:lnTo>
                    <a:pt x="58" y="3"/>
                  </a:lnTo>
                  <a:lnTo>
                    <a:pt x="69" y="6"/>
                  </a:lnTo>
                  <a:lnTo>
                    <a:pt x="74" y="9"/>
                  </a:lnTo>
                  <a:lnTo>
                    <a:pt x="7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5" name="Freeform 93"/>
            <p:cNvSpPr>
              <a:spLocks/>
            </p:cNvSpPr>
            <p:nvPr/>
          </p:nvSpPr>
          <p:spPr bwMode="auto">
            <a:xfrm>
              <a:off x="1544" y="3014"/>
              <a:ext cx="85" cy="100"/>
            </a:xfrm>
            <a:custGeom>
              <a:avLst/>
              <a:gdLst>
                <a:gd name="T0" fmla="*/ 77 w 85"/>
                <a:gd name="T1" fmla="*/ 14 h 100"/>
                <a:gd name="T2" fmla="*/ 69 w 85"/>
                <a:gd name="T3" fmla="*/ 17 h 100"/>
                <a:gd name="T4" fmla="*/ 63 w 85"/>
                <a:gd name="T5" fmla="*/ 22 h 100"/>
                <a:gd name="T6" fmla="*/ 63 w 85"/>
                <a:gd name="T7" fmla="*/ 25 h 100"/>
                <a:gd name="T8" fmla="*/ 72 w 85"/>
                <a:gd name="T9" fmla="*/ 33 h 100"/>
                <a:gd name="T10" fmla="*/ 77 w 85"/>
                <a:gd name="T11" fmla="*/ 31 h 100"/>
                <a:gd name="T12" fmla="*/ 83 w 85"/>
                <a:gd name="T13" fmla="*/ 25 h 100"/>
                <a:gd name="T14" fmla="*/ 83 w 85"/>
                <a:gd name="T15" fmla="*/ 20 h 100"/>
                <a:gd name="T16" fmla="*/ 77 w 85"/>
                <a:gd name="T17" fmla="*/ 6 h 100"/>
                <a:gd name="T18" fmla="*/ 58 w 85"/>
                <a:gd name="T19" fmla="*/ 0 h 100"/>
                <a:gd name="T20" fmla="*/ 47 w 85"/>
                <a:gd name="T21" fmla="*/ 0 h 100"/>
                <a:gd name="T22" fmla="*/ 27 w 85"/>
                <a:gd name="T23" fmla="*/ 11 h 100"/>
                <a:gd name="T24" fmla="*/ 11 w 85"/>
                <a:gd name="T25" fmla="*/ 28 h 100"/>
                <a:gd name="T26" fmla="*/ 0 w 85"/>
                <a:gd name="T27" fmla="*/ 50 h 100"/>
                <a:gd name="T28" fmla="*/ 0 w 85"/>
                <a:gd name="T29" fmla="*/ 61 h 100"/>
                <a:gd name="T30" fmla="*/ 8 w 85"/>
                <a:gd name="T31" fmla="*/ 89 h 100"/>
                <a:gd name="T32" fmla="*/ 27 w 85"/>
                <a:gd name="T33" fmla="*/ 97 h 100"/>
                <a:gd name="T34" fmla="*/ 36 w 85"/>
                <a:gd name="T35" fmla="*/ 100 h 100"/>
                <a:gd name="T36" fmla="*/ 55 w 85"/>
                <a:gd name="T37" fmla="*/ 94 h 100"/>
                <a:gd name="T38" fmla="*/ 83 w 85"/>
                <a:gd name="T39" fmla="*/ 78 h 100"/>
                <a:gd name="T40" fmla="*/ 85 w 85"/>
                <a:gd name="T41" fmla="*/ 72 h 100"/>
                <a:gd name="T42" fmla="*/ 83 w 85"/>
                <a:gd name="T43" fmla="*/ 69 h 100"/>
                <a:gd name="T44" fmla="*/ 80 w 85"/>
                <a:gd name="T45" fmla="*/ 72 h 100"/>
                <a:gd name="T46" fmla="*/ 52 w 85"/>
                <a:gd name="T47" fmla="*/ 91 h 100"/>
                <a:gd name="T48" fmla="*/ 36 w 85"/>
                <a:gd name="T49" fmla="*/ 94 h 100"/>
                <a:gd name="T50" fmla="*/ 27 w 85"/>
                <a:gd name="T51" fmla="*/ 91 h 100"/>
                <a:gd name="T52" fmla="*/ 16 w 85"/>
                <a:gd name="T53" fmla="*/ 80 h 100"/>
                <a:gd name="T54" fmla="*/ 16 w 85"/>
                <a:gd name="T55" fmla="*/ 69 h 100"/>
                <a:gd name="T56" fmla="*/ 22 w 85"/>
                <a:gd name="T57" fmla="*/ 36 h 100"/>
                <a:gd name="T58" fmla="*/ 27 w 85"/>
                <a:gd name="T59" fmla="*/ 25 h 100"/>
                <a:gd name="T60" fmla="*/ 41 w 85"/>
                <a:gd name="T61" fmla="*/ 11 h 100"/>
                <a:gd name="T62" fmla="*/ 58 w 85"/>
                <a:gd name="T63" fmla="*/ 3 h 100"/>
                <a:gd name="T64" fmla="*/ 69 w 85"/>
                <a:gd name="T65" fmla="*/ 6 h 100"/>
                <a:gd name="T66" fmla="*/ 77 w 85"/>
                <a:gd name="T67" fmla="*/ 1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5" h="100">
                  <a:moveTo>
                    <a:pt x="77" y="14"/>
                  </a:moveTo>
                  <a:lnTo>
                    <a:pt x="77" y="14"/>
                  </a:lnTo>
                  <a:lnTo>
                    <a:pt x="72" y="14"/>
                  </a:lnTo>
                  <a:lnTo>
                    <a:pt x="69" y="17"/>
                  </a:lnTo>
                  <a:lnTo>
                    <a:pt x="69" y="17"/>
                  </a:lnTo>
                  <a:lnTo>
                    <a:pt x="63" y="22"/>
                  </a:lnTo>
                  <a:lnTo>
                    <a:pt x="63" y="25"/>
                  </a:lnTo>
                  <a:lnTo>
                    <a:pt x="63" y="25"/>
                  </a:lnTo>
                  <a:lnTo>
                    <a:pt x="66" y="31"/>
                  </a:lnTo>
                  <a:lnTo>
                    <a:pt x="72" y="33"/>
                  </a:lnTo>
                  <a:lnTo>
                    <a:pt x="72" y="33"/>
                  </a:lnTo>
                  <a:lnTo>
                    <a:pt x="77" y="31"/>
                  </a:lnTo>
                  <a:lnTo>
                    <a:pt x="80" y="28"/>
                  </a:lnTo>
                  <a:lnTo>
                    <a:pt x="83" y="25"/>
                  </a:lnTo>
                  <a:lnTo>
                    <a:pt x="83" y="20"/>
                  </a:lnTo>
                  <a:lnTo>
                    <a:pt x="83" y="20"/>
                  </a:lnTo>
                  <a:lnTo>
                    <a:pt x="83" y="11"/>
                  </a:lnTo>
                  <a:lnTo>
                    <a:pt x="77" y="6"/>
                  </a:lnTo>
                  <a:lnTo>
                    <a:pt x="69" y="0"/>
                  </a:lnTo>
                  <a:lnTo>
                    <a:pt x="58" y="0"/>
                  </a:lnTo>
                  <a:lnTo>
                    <a:pt x="58" y="0"/>
                  </a:lnTo>
                  <a:lnTo>
                    <a:pt x="47" y="0"/>
                  </a:lnTo>
                  <a:lnTo>
                    <a:pt x="36" y="6"/>
                  </a:lnTo>
                  <a:lnTo>
                    <a:pt x="27" y="11"/>
                  </a:lnTo>
                  <a:lnTo>
                    <a:pt x="16" y="20"/>
                  </a:lnTo>
                  <a:lnTo>
                    <a:pt x="11" y="28"/>
                  </a:lnTo>
                  <a:lnTo>
                    <a:pt x="5" y="39"/>
                  </a:lnTo>
                  <a:lnTo>
                    <a:pt x="0" y="50"/>
                  </a:lnTo>
                  <a:lnTo>
                    <a:pt x="0" y="61"/>
                  </a:lnTo>
                  <a:lnTo>
                    <a:pt x="0" y="61"/>
                  </a:lnTo>
                  <a:lnTo>
                    <a:pt x="2" y="75"/>
                  </a:lnTo>
                  <a:lnTo>
                    <a:pt x="8" y="89"/>
                  </a:lnTo>
                  <a:lnTo>
                    <a:pt x="19" y="97"/>
                  </a:lnTo>
                  <a:lnTo>
                    <a:pt x="27" y="97"/>
                  </a:lnTo>
                  <a:lnTo>
                    <a:pt x="36" y="100"/>
                  </a:lnTo>
                  <a:lnTo>
                    <a:pt x="36" y="100"/>
                  </a:lnTo>
                  <a:lnTo>
                    <a:pt x="47" y="97"/>
                  </a:lnTo>
                  <a:lnTo>
                    <a:pt x="55" y="94"/>
                  </a:lnTo>
                  <a:lnTo>
                    <a:pt x="72" y="86"/>
                  </a:lnTo>
                  <a:lnTo>
                    <a:pt x="83" y="78"/>
                  </a:lnTo>
                  <a:lnTo>
                    <a:pt x="85" y="72"/>
                  </a:lnTo>
                  <a:lnTo>
                    <a:pt x="85" y="72"/>
                  </a:lnTo>
                  <a:lnTo>
                    <a:pt x="83" y="69"/>
                  </a:lnTo>
                  <a:lnTo>
                    <a:pt x="83" y="69"/>
                  </a:lnTo>
                  <a:lnTo>
                    <a:pt x="80" y="72"/>
                  </a:lnTo>
                  <a:lnTo>
                    <a:pt x="80" y="72"/>
                  </a:lnTo>
                  <a:lnTo>
                    <a:pt x="66" y="86"/>
                  </a:lnTo>
                  <a:lnTo>
                    <a:pt x="52" y="91"/>
                  </a:lnTo>
                  <a:lnTo>
                    <a:pt x="41" y="94"/>
                  </a:lnTo>
                  <a:lnTo>
                    <a:pt x="36" y="94"/>
                  </a:lnTo>
                  <a:lnTo>
                    <a:pt x="36" y="94"/>
                  </a:lnTo>
                  <a:lnTo>
                    <a:pt x="27" y="91"/>
                  </a:lnTo>
                  <a:lnTo>
                    <a:pt x="19" y="86"/>
                  </a:lnTo>
                  <a:lnTo>
                    <a:pt x="16" y="80"/>
                  </a:lnTo>
                  <a:lnTo>
                    <a:pt x="16" y="69"/>
                  </a:lnTo>
                  <a:lnTo>
                    <a:pt x="16" y="69"/>
                  </a:lnTo>
                  <a:lnTo>
                    <a:pt x="19" y="50"/>
                  </a:lnTo>
                  <a:lnTo>
                    <a:pt x="22" y="36"/>
                  </a:lnTo>
                  <a:lnTo>
                    <a:pt x="27" y="25"/>
                  </a:lnTo>
                  <a:lnTo>
                    <a:pt x="27" y="25"/>
                  </a:lnTo>
                  <a:lnTo>
                    <a:pt x="33" y="17"/>
                  </a:lnTo>
                  <a:lnTo>
                    <a:pt x="41" y="11"/>
                  </a:lnTo>
                  <a:lnTo>
                    <a:pt x="49" y="6"/>
                  </a:lnTo>
                  <a:lnTo>
                    <a:pt x="58" y="3"/>
                  </a:lnTo>
                  <a:lnTo>
                    <a:pt x="58" y="3"/>
                  </a:lnTo>
                  <a:lnTo>
                    <a:pt x="69" y="6"/>
                  </a:lnTo>
                  <a:lnTo>
                    <a:pt x="74" y="9"/>
                  </a:lnTo>
                  <a:lnTo>
                    <a:pt x="77"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6" name="Freeform 94"/>
            <p:cNvSpPr>
              <a:spLocks noEditPoints="1"/>
            </p:cNvSpPr>
            <p:nvPr/>
          </p:nvSpPr>
          <p:spPr bwMode="auto">
            <a:xfrm>
              <a:off x="1867" y="2945"/>
              <a:ext cx="52" cy="221"/>
            </a:xfrm>
            <a:custGeom>
              <a:avLst/>
              <a:gdLst>
                <a:gd name="T0" fmla="*/ 11 w 52"/>
                <a:gd name="T1" fmla="*/ 9 h 221"/>
                <a:gd name="T2" fmla="*/ 11 w 52"/>
                <a:gd name="T3" fmla="*/ 9 h 221"/>
                <a:gd name="T4" fmla="*/ 8 w 52"/>
                <a:gd name="T5" fmla="*/ 3 h 221"/>
                <a:gd name="T6" fmla="*/ 8 w 52"/>
                <a:gd name="T7" fmla="*/ 0 h 221"/>
                <a:gd name="T8" fmla="*/ 5 w 52"/>
                <a:gd name="T9" fmla="*/ 0 h 221"/>
                <a:gd name="T10" fmla="*/ 5 w 52"/>
                <a:gd name="T11" fmla="*/ 0 h 221"/>
                <a:gd name="T12" fmla="*/ 2 w 52"/>
                <a:gd name="T13" fmla="*/ 3 h 221"/>
                <a:gd name="T14" fmla="*/ 2 w 52"/>
                <a:gd name="T15" fmla="*/ 3 h 221"/>
                <a:gd name="T16" fmla="*/ 0 w 52"/>
                <a:gd name="T17" fmla="*/ 9 h 221"/>
                <a:gd name="T18" fmla="*/ 0 w 52"/>
                <a:gd name="T19" fmla="*/ 213 h 221"/>
                <a:gd name="T20" fmla="*/ 0 w 52"/>
                <a:gd name="T21" fmla="*/ 213 h 221"/>
                <a:gd name="T22" fmla="*/ 2 w 52"/>
                <a:gd name="T23" fmla="*/ 218 h 221"/>
                <a:gd name="T24" fmla="*/ 2 w 52"/>
                <a:gd name="T25" fmla="*/ 218 h 221"/>
                <a:gd name="T26" fmla="*/ 5 w 52"/>
                <a:gd name="T27" fmla="*/ 221 h 221"/>
                <a:gd name="T28" fmla="*/ 5 w 52"/>
                <a:gd name="T29" fmla="*/ 221 h 221"/>
                <a:gd name="T30" fmla="*/ 8 w 52"/>
                <a:gd name="T31" fmla="*/ 218 h 221"/>
                <a:gd name="T32" fmla="*/ 8 w 52"/>
                <a:gd name="T33" fmla="*/ 218 h 221"/>
                <a:gd name="T34" fmla="*/ 11 w 52"/>
                <a:gd name="T35" fmla="*/ 213 h 221"/>
                <a:gd name="T36" fmla="*/ 11 w 52"/>
                <a:gd name="T37" fmla="*/ 9 h 221"/>
                <a:gd name="T38" fmla="*/ 11 w 52"/>
                <a:gd name="T39" fmla="*/ 9 h 221"/>
                <a:gd name="T40" fmla="*/ 52 w 52"/>
                <a:gd name="T41" fmla="*/ 9 h 221"/>
                <a:gd name="T42" fmla="*/ 52 w 52"/>
                <a:gd name="T43" fmla="*/ 9 h 221"/>
                <a:gd name="T44" fmla="*/ 52 w 52"/>
                <a:gd name="T45" fmla="*/ 3 h 221"/>
                <a:gd name="T46" fmla="*/ 49 w 52"/>
                <a:gd name="T47" fmla="*/ 3 h 221"/>
                <a:gd name="T48" fmla="*/ 49 w 52"/>
                <a:gd name="T49" fmla="*/ 0 h 221"/>
                <a:gd name="T50" fmla="*/ 49 w 52"/>
                <a:gd name="T51" fmla="*/ 0 h 221"/>
                <a:gd name="T52" fmla="*/ 47 w 52"/>
                <a:gd name="T53" fmla="*/ 0 h 221"/>
                <a:gd name="T54" fmla="*/ 44 w 52"/>
                <a:gd name="T55" fmla="*/ 3 h 221"/>
                <a:gd name="T56" fmla="*/ 44 w 52"/>
                <a:gd name="T57" fmla="*/ 9 h 221"/>
                <a:gd name="T58" fmla="*/ 44 w 52"/>
                <a:gd name="T59" fmla="*/ 213 h 221"/>
                <a:gd name="T60" fmla="*/ 44 w 52"/>
                <a:gd name="T61" fmla="*/ 213 h 221"/>
                <a:gd name="T62" fmla="*/ 44 w 52"/>
                <a:gd name="T63" fmla="*/ 218 h 221"/>
                <a:gd name="T64" fmla="*/ 47 w 52"/>
                <a:gd name="T65" fmla="*/ 218 h 221"/>
                <a:gd name="T66" fmla="*/ 49 w 52"/>
                <a:gd name="T67" fmla="*/ 221 h 221"/>
                <a:gd name="T68" fmla="*/ 49 w 52"/>
                <a:gd name="T69" fmla="*/ 221 h 221"/>
                <a:gd name="T70" fmla="*/ 49 w 52"/>
                <a:gd name="T71" fmla="*/ 218 h 221"/>
                <a:gd name="T72" fmla="*/ 52 w 52"/>
                <a:gd name="T73" fmla="*/ 218 h 221"/>
                <a:gd name="T74" fmla="*/ 52 w 52"/>
                <a:gd name="T75" fmla="*/ 213 h 221"/>
                <a:gd name="T76" fmla="*/ 52 w 52"/>
                <a:gd name="T7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221">
                  <a:moveTo>
                    <a:pt x="11" y="9"/>
                  </a:moveTo>
                  <a:lnTo>
                    <a:pt x="11" y="9"/>
                  </a:lnTo>
                  <a:lnTo>
                    <a:pt x="8" y="3"/>
                  </a:lnTo>
                  <a:lnTo>
                    <a:pt x="8" y="0"/>
                  </a:lnTo>
                  <a:lnTo>
                    <a:pt x="5" y="0"/>
                  </a:lnTo>
                  <a:lnTo>
                    <a:pt x="5" y="0"/>
                  </a:lnTo>
                  <a:lnTo>
                    <a:pt x="2" y="3"/>
                  </a:lnTo>
                  <a:lnTo>
                    <a:pt x="2" y="3"/>
                  </a:lnTo>
                  <a:lnTo>
                    <a:pt x="0" y="9"/>
                  </a:lnTo>
                  <a:lnTo>
                    <a:pt x="0" y="213"/>
                  </a:lnTo>
                  <a:lnTo>
                    <a:pt x="0" y="213"/>
                  </a:lnTo>
                  <a:lnTo>
                    <a:pt x="2" y="218"/>
                  </a:lnTo>
                  <a:lnTo>
                    <a:pt x="2" y="218"/>
                  </a:lnTo>
                  <a:lnTo>
                    <a:pt x="5" y="221"/>
                  </a:lnTo>
                  <a:lnTo>
                    <a:pt x="5" y="221"/>
                  </a:lnTo>
                  <a:lnTo>
                    <a:pt x="8" y="218"/>
                  </a:lnTo>
                  <a:lnTo>
                    <a:pt x="8" y="218"/>
                  </a:lnTo>
                  <a:lnTo>
                    <a:pt x="11" y="213"/>
                  </a:lnTo>
                  <a:lnTo>
                    <a:pt x="11" y="9"/>
                  </a:lnTo>
                  <a:lnTo>
                    <a:pt x="11" y="9"/>
                  </a:lnTo>
                  <a:close/>
                  <a:moveTo>
                    <a:pt x="52" y="9"/>
                  </a:moveTo>
                  <a:lnTo>
                    <a:pt x="52" y="9"/>
                  </a:lnTo>
                  <a:lnTo>
                    <a:pt x="52" y="3"/>
                  </a:lnTo>
                  <a:lnTo>
                    <a:pt x="49" y="3"/>
                  </a:lnTo>
                  <a:lnTo>
                    <a:pt x="49" y="0"/>
                  </a:lnTo>
                  <a:lnTo>
                    <a:pt x="49" y="0"/>
                  </a:lnTo>
                  <a:lnTo>
                    <a:pt x="47" y="0"/>
                  </a:lnTo>
                  <a:lnTo>
                    <a:pt x="44" y="3"/>
                  </a:lnTo>
                  <a:lnTo>
                    <a:pt x="44" y="9"/>
                  </a:lnTo>
                  <a:lnTo>
                    <a:pt x="44" y="213"/>
                  </a:lnTo>
                  <a:lnTo>
                    <a:pt x="44" y="213"/>
                  </a:lnTo>
                  <a:lnTo>
                    <a:pt x="44" y="218"/>
                  </a:lnTo>
                  <a:lnTo>
                    <a:pt x="47" y="218"/>
                  </a:lnTo>
                  <a:lnTo>
                    <a:pt x="49" y="221"/>
                  </a:lnTo>
                  <a:lnTo>
                    <a:pt x="49" y="221"/>
                  </a:lnTo>
                  <a:lnTo>
                    <a:pt x="49" y="218"/>
                  </a:lnTo>
                  <a:lnTo>
                    <a:pt x="52" y="218"/>
                  </a:lnTo>
                  <a:lnTo>
                    <a:pt x="52" y="213"/>
                  </a:lnTo>
                  <a:lnTo>
                    <a:pt x="52"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7" name="Freeform 95"/>
            <p:cNvSpPr>
              <a:spLocks/>
            </p:cNvSpPr>
            <p:nvPr/>
          </p:nvSpPr>
          <p:spPr bwMode="auto">
            <a:xfrm>
              <a:off x="1867" y="2945"/>
              <a:ext cx="11" cy="221"/>
            </a:xfrm>
            <a:custGeom>
              <a:avLst/>
              <a:gdLst>
                <a:gd name="T0" fmla="*/ 11 w 11"/>
                <a:gd name="T1" fmla="*/ 9 h 221"/>
                <a:gd name="T2" fmla="*/ 11 w 11"/>
                <a:gd name="T3" fmla="*/ 9 h 221"/>
                <a:gd name="T4" fmla="*/ 8 w 11"/>
                <a:gd name="T5" fmla="*/ 3 h 221"/>
                <a:gd name="T6" fmla="*/ 8 w 11"/>
                <a:gd name="T7" fmla="*/ 0 h 221"/>
                <a:gd name="T8" fmla="*/ 5 w 11"/>
                <a:gd name="T9" fmla="*/ 0 h 221"/>
                <a:gd name="T10" fmla="*/ 5 w 11"/>
                <a:gd name="T11" fmla="*/ 0 h 221"/>
                <a:gd name="T12" fmla="*/ 2 w 11"/>
                <a:gd name="T13" fmla="*/ 3 h 221"/>
                <a:gd name="T14" fmla="*/ 2 w 11"/>
                <a:gd name="T15" fmla="*/ 3 h 221"/>
                <a:gd name="T16" fmla="*/ 0 w 11"/>
                <a:gd name="T17" fmla="*/ 9 h 221"/>
                <a:gd name="T18" fmla="*/ 0 w 11"/>
                <a:gd name="T19" fmla="*/ 213 h 221"/>
                <a:gd name="T20" fmla="*/ 0 w 11"/>
                <a:gd name="T21" fmla="*/ 213 h 221"/>
                <a:gd name="T22" fmla="*/ 2 w 11"/>
                <a:gd name="T23" fmla="*/ 218 h 221"/>
                <a:gd name="T24" fmla="*/ 2 w 11"/>
                <a:gd name="T25" fmla="*/ 218 h 221"/>
                <a:gd name="T26" fmla="*/ 5 w 11"/>
                <a:gd name="T27" fmla="*/ 221 h 221"/>
                <a:gd name="T28" fmla="*/ 5 w 11"/>
                <a:gd name="T29" fmla="*/ 221 h 221"/>
                <a:gd name="T30" fmla="*/ 8 w 11"/>
                <a:gd name="T31" fmla="*/ 218 h 221"/>
                <a:gd name="T32" fmla="*/ 8 w 11"/>
                <a:gd name="T33" fmla="*/ 218 h 221"/>
                <a:gd name="T34" fmla="*/ 11 w 11"/>
                <a:gd name="T35" fmla="*/ 213 h 221"/>
                <a:gd name="T36" fmla="*/ 11 w 11"/>
                <a:gd name="T37" fmla="*/ 9 h 221"/>
                <a:gd name="T38" fmla="*/ 11 w 11"/>
                <a:gd name="T39"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 h="221">
                  <a:moveTo>
                    <a:pt x="11" y="9"/>
                  </a:moveTo>
                  <a:lnTo>
                    <a:pt x="11" y="9"/>
                  </a:lnTo>
                  <a:lnTo>
                    <a:pt x="8" y="3"/>
                  </a:lnTo>
                  <a:lnTo>
                    <a:pt x="8" y="0"/>
                  </a:lnTo>
                  <a:lnTo>
                    <a:pt x="5" y="0"/>
                  </a:lnTo>
                  <a:lnTo>
                    <a:pt x="5" y="0"/>
                  </a:lnTo>
                  <a:lnTo>
                    <a:pt x="2" y="3"/>
                  </a:lnTo>
                  <a:lnTo>
                    <a:pt x="2" y="3"/>
                  </a:lnTo>
                  <a:lnTo>
                    <a:pt x="0" y="9"/>
                  </a:lnTo>
                  <a:lnTo>
                    <a:pt x="0" y="213"/>
                  </a:lnTo>
                  <a:lnTo>
                    <a:pt x="0" y="213"/>
                  </a:lnTo>
                  <a:lnTo>
                    <a:pt x="2" y="218"/>
                  </a:lnTo>
                  <a:lnTo>
                    <a:pt x="2" y="218"/>
                  </a:lnTo>
                  <a:lnTo>
                    <a:pt x="5" y="221"/>
                  </a:lnTo>
                  <a:lnTo>
                    <a:pt x="5" y="221"/>
                  </a:lnTo>
                  <a:lnTo>
                    <a:pt x="8" y="218"/>
                  </a:lnTo>
                  <a:lnTo>
                    <a:pt x="8" y="218"/>
                  </a:lnTo>
                  <a:lnTo>
                    <a:pt x="11" y="213"/>
                  </a:lnTo>
                  <a:lnTo>
                    <a:pt x="11" y="9"/>
                  </a:lnTo>
                  <a:lnTo>
                    <a:pt x="11"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8" name="Freeform 96"/>
            <p:cNvSpPr>
              <a:spLocks/>
            </p:cNvSpPr>
            <p:nvPr/>
          </p:nvSpPr>
          <p:spPr bwMode="auto">
            <a:xfrm>
              <a:off x="1911" y="2945"/>
              <a:ext cx="8" cy="221"/>
            </a:xfrm>
            <a:custGeom>
              <a:avLst/>
              <a:gdLst>
                <a:gd name="T0" fmla="*/ 8 w 8"/>
                <a:gd name="T1" fmla="*/ 9 h 221"/>
                <a:gd name="T2" fmla="*/ 8 w 8"/>
                <a:gd name="T3" fmla="*/ 9 h 221"/>
                <a:gd name="T4" fmla="*/ 8 w 8"/>
                <a:gd name="T5" fmla="*/ 3 h 221"/>
                <a:gd name="T6" fmla="*/ 5 w 8"/>
                <a:gd name="T7" fmla="*/ 3 h 221"/>
                <a:gd name="T8" fmla="*/ 5 w 8"/>
                <a:gd name="T9" fmla="*/ 0 h 221"/>
                <a:gd name="T10" fmla="*/ 5 w 8"/>
                <a:gd name="T11" fmla="*/ 0 h 221"/>
                <a:gd name="T12" fmla="*/ 3 w 8"/>
                <a:gd name="T13" fmla="*/ 0 h 221"/>
                <a:gd name="T14" fmla="*/ 0 w 8"/>
                <a:gd name="T15" fmla="*/ 3 h 221"/>
                <a:gd name="T16" fmla="*/ 0 w 8"/>
                <a:gd name="T17" fmla="*/ 9 h 221"/>
                <a:gd name="T18" fmla="*/ 0 w 8"/>
                <a:gd name="T19" fmla="*/ 213 h 221"/>
                <a:gd name="T20" fmla="*/ 0 w 8"/>
                <a:gd name="T21" fmla="*/ 213 h 221"/>
                <a:gd name="T22" fmla="*/ 0 w 8"/>
                <a:gd name="T23" fmla="*/ 218 h 221"/>
                <a:gd name="T24" fmla="*/ 3 w 8"/>
                <a:gd name="T25" fmla="*/ 218 h 221"/>
                <a:gd name="T26" fmla="*/ 5 w 8"/>
                <a:gd name="T27" fmla="*/ 221 h 221"/>
                <a:gd name="T28" fmla="*/ 5 w 8"/>
                <a:gd name="T29" fmla="*/ 221 h 221"/>
                <a:gd name="T30" fmla="*/ 5 w 8"/>
                <a:gd name="T31" fmla="*/ 218 h 221"/>
                <a:gd name="T32" fmla="*/ 8 w 8"/>
                <a:gd name="T33" fmla="*/ 218 h 221"/>
                <a:gd name="T34" fmla="*/ 8 w 8"/>
                <a:gd name="T35" fmla="*/ 213 h 221"/>
                <a:gd name="T36" fmla="*/ 8 w 8"/>
                <a:gd name="T37" fmla="*/ 9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 h="221">
                  <a:moveTo>
                    <a:pt x="8" y="9"/>
                  </a:moveTo>
                  <a:lnTo>
                    <a:pt x="8" y="9"/>
                  </a:lnTo>
                  <a:lnTo>
                    <a:pt x="8" y="3"/>
                  </a:lnTo>
                  <a:lnTo>
                    <a:pt x="5" y="3"/>
                  </a:lnTo>
                  <a:lnTo>
                    <a:pt x="5" y="0"/>
                  </a:lnTo>
                  <a:lnTo>
                    <a:pt x="5" y="0"/>
                  </a:lnTo>
                  <a:lnTo>
                    <a:pt x="3" y="0"/>
                  </a:lnTo>
                  <a:lnTo>
                    <a:pt x="0" y="3"/>
                  </a:lnTo>
                  <a:lnTo>
                    <a:pt x="0" y="9"/>
                  </a:lnTo>
                  <a:lnTo>
                    <a:pt x="0" y="213"/>
                  </a:lnTo>
                  <a:lnTo>
                    <a:pt x="0" y="213"/>
                  </a:lnTo>
                  <a:lnTo>
                    <a:pt x="0" y="218"/>
                  </a:lnTo>
                  <a:lnTo>
                    <a:pt x="3" y="218"/>
                  </a:lnTo>
                  <a:lnTo>
                    <a:pt x="5" y="221"/>
                  </a:lnTo>
                  <a:lnTo>
                    <a:pt x="5" y="221"/>
                  </a:lnTo>
                  <a:lnTo>
                    <a:pt x="5" y="218"/>
                  </a:lnTo>
                  <a:lnTo>
                    <a:pt x="8" y="218"/>
                  </a:lnTo>
                  <a:lnTo>
                    <a:pt x="8" y="213"/>
                  </a:lnTo>
                  <a:lnTo>
                    <a:pt x="8"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9" name="Freeform 97"/>
            <p:cNvSpPr>
              <a:spLocks noEditPoints="1"/>
            </p:cNvSpPr>
            <p:nvPr/>
          </p:nvSpPr>
          <p:spPr bwMode="auto">
            <a:xfrm>
              <a:off x="1958" y="2965"/>
              <a:ext cx="94" cy="151"/>
            </a:xfrm>
            <a:custGeom>
              <a:avLst/>
              <a:gdLst>
                <a:gd name="T0" fmla="*/ 94 w 94"/>
                <a:gd name="T1" fmla="*/ 74 h 151"/>
                <a:gd name="T2" fmla="*/ 88 w 94"/>
                <a:gd name="T3" fmla="*/ 36 h 151"/>
                <a:gd name="T4" fmla="*/ 83 w 94"/>
                <a:gd name="T5" fmla="*/ 24 h 151"/>
                <a:gd name="T6" fmla="*/ 66 w 94"/>
                <a:gd name="T7" fmla="*/ 2 h 151"/>
                <a:gd name="T8" fmla="*/ 47 w 94"/>
                <a:gd name="T9" fmla="*/ 0 h 151"/>
                <a:gd name="T10" fmla="*/ 36 w 94"/>
                <a:gd name="T11" fmla="*/ 0 h 151"/>
                <a:gd name="T12" fmla="*/ 16 w 94"/>
                <a:gd name="T13" fmla="*/ 13 h 151"/>
                <a:gd name="T14" fmla="*/ 8 w 94"/>
                <a:gd name="T15" fmla="*/ 24 h 151"/>
                <a:gd name="T16" fmla="*/ 3 w 94"/>
                <a:gd name="T17" fmla="*/ 49 h 151"/>
                <a:gd name="T18" fmla="*/ 0 w 94"/>
                <a:gd name="T19" fmla="*/ 74 h 151"/>
                <a:gd name="T20" fmla="*/ 5 w 94"/>
                <a:gd name="T21" fmla="*/ 116 h 151"/>
                <a:gd name="T22" fmla="*/ 11 w 94"/>
                <a:gd name="T23" fmla="*/ 129 h 151"/>
                <a:gd name="T24" fmla="*/ 27 w 94"/>
                <a:gd name="T25" fmla="*/ 146 h 151"/>
                <a:gd name="T26" fmla="*/ 47 w 94"/>
                <a:gd name="T27" fmla="*/ 151 h 151"/>
                <a:gd name="T28" fmla="*/ 55 w 94"/>
                <a:gd name="T29" fmla="*/ 149 h 151"/>
                <a:gd name="T30" fmla="*/ 77 w 94"/>
                <a:gd name="T31" fmla="*/ 138 h 151"/>
                <a:gd name="T32" fmla="*/ 85 w 94"/>
                <a:gd name="T33" fmla="*/ 124 h 151"/>
                <a:gd name="T34" fmla="*/ 91 w 94"/>
                <a:gd name="T35" fmla="*/ 102 h 151"/>
                <a:gd name="T36" fmla="*/ 94 w 94"/>
                <a:gd name="T37" fmla="*/ 74 h 151"/>
                <a:gd name="T38" fmla="*/ 47 w 94"/>
                <a:gd name="T39" fmla="*/ 146 h 151"/>
                <a:gd name="T40" fmla="*/ 33 w 94"/>
                <a:gd name="T41" fmla="*/ 140 h 151"/>
                <a:gd name="T42" fmla="*/ 22 w 94"/>
                <a:gd name="T43" fmla="*/ 118 h 151"/>
                <a:gd name="T44" fmla="*/ 19 w 94"/>
                <a:gd name="T45" fmla="*/ 96 h 151"/>
                <a:gd name="T46" fmla="*/ 19 w 94"/>
                <a:gd name="T47" fmla="*/ 71 h 151"/>
                <a:gd name="T48" fmla="*/ 19 w 94"/>
                <a:gd name="T49" fmla="*/ 33 h 151"/>
                <a:gd name="T50" fmla="*/ 25 w 94"/>
                <a:gd name="T51" fmla="*/ 16 h 151"/>
                <a:gd name="T52" fmla="*/ 41 w 94"/>
                <a:gd name="T53" fmla="*/ 5 h 151"/>
                <a:gd name="T54" fmla="*/ 47 w 94"/>
                <a:gd name="T55" fmla="*/ 5 h 151"/>
                <a:gd name="T56" fmla="*/ 61 w 94"/>
                <a:gd name="T57" fmla="*/ 8 h 151"/>
                <a:gd name="T58" fmla="*/ 72 w 94"/>
                <a:gd name="T59" fmla="*/ 30 h 151"/>
                <a:gd name="T60" fmla="*/ 74 w 94"/>
                <a:gd name="T61" fmla="*/ 49 h 151"/>
                <a:gd name="T62" fmla="*/ 74 w 94"/>
                <a:gd name="T63" fmla="*/ 71 h 151"/>
                <a:gd name="T64" fmla="*/ 72 w 94"/>
                <a:gd name="T65" fmla="*/ 118 h 151"/>
                <a:gd name="T66" fmla="*/ 69 w 94"/>
                <a:gd name="T67" fmla="*/ 132 h 151"/>
                <a:gd name="T68" fmla="*/ 55 w 94"/>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4" h="151">
                  <a:moveTo>
                    <a:pt x="94" y="74"/>
                  </a:moveTo>
                  <a:lnTo>
                    <a:pt x="94" y="74"/>
                  </a:lnTo>
                  <a:lnTo>
                    <a:pt x="91" y="49"/>
                  </a:lnTo>
                  <a:lnTo>
                    <a:pt x="88" y="36"/>
                  </a:lnTo>
                  <a:lnTo>
                    <a:pt x="83" y="24"/>
                  </a:lnTo>
                  <a:lnTo>
                    <a:pt x="83" y="24"/>
                  </a:lnTo>
                  <a:lnTo>
                    <a:pt x="74" y="11"/>
                  </a:lnTo>
                  <a:lnTo>
                    <a:pt x="66" y="2"/>
                  </a:lnTo>
                  <a:lnTo>
                    <a:pt x="55" y="0"/>
                  </a:lnTo>
                  <a:lnTo>
                    <a:pt x="47" y="0"/>
                  </a:lnTo>
                  <a:lnTo>
                    <a:pt x="47" y="0"/>
                  </a:lnTo>
                  <a:lnTo>
                    <a:pt x="36" y="0"/>
                  </a:lnTo>
                  <a:lnTo>
                    <a:pt x="25" y="5"/>
                  </a:lnTo>
                  <a:lnTo>
                    <a:pt x="16" y="13"/>
                  </a:lnTo>
                  <a:lnTo>
                    <a:pt x="8" y="24"/>
                  </a:lnTo>
                  <a:lnTo>
                    <a:pt x="8" y="24"/>
                  </a:lnTo>
                  <a:lnTo>
                    <a:pt x="5" y="38"/>
                  </a:lnTo>
                  <a:lnTo>
                    <a:pt x="3" y="49"/>
                  </a:lnTo>
                  <a:lnTo>
                    <a:pt x="0" y="74"/>
                  </a:lnTo>
                  <a:lnTo>
                    <a:pt x="0" y="74"/>
                  </a:lnTo>
                  <a:lnTo>
                    <a:pt x="3" y="102"/>
                  </a:lnTo>
                  <a:lnTo>
                    <a:pt x="5" y="116"/>
                  </a:lnTo>
                  <a:lnTo>
                    <a:pt x="11" y="129"/>
                  </a:lnTo>
                  <a:lnTo>
                    <a:pt x="11" y="129"/>
                  </a:lnTo>
                  <a:lnTo>
                    <a:pt x="19" y="140"/>
                  </a:lnTo>
                  <a:lnTo>
                    <a:pt x="27" y="146"/>
                  </a:lnTo>
                  <a:lnTo>
                    <a:pt x="38" y="149"/>
                  </a:lnTo>
                  <a:lnTo>
                    <a:pt x="47" y="151"/>
                  </a:lnTo>
                  <a:lnTo>
                    <a:pt x="47" y="151"/>
                  </a:lnTo>
                  <a:lnTo>
                    <a:pt x="55" y="149"/>
                  </a:lnTo>
                  <a:lnTo>
                    <a:pt x="66" y="146"/>
                  </a:lnTo>
                  <a:lnTo>
                    <a:pt x="77" y="138"/>
                  </a:lnTo>
                  <a:lnTo>
                    <a:pt x="85" y="124"/>
                  </a:lnTo>
                  <a:lnTo>
                    <a:pt x="85" y="124"/>
                  </a:lnTo>
                  <a:lnTo>
                    <a:pt x="88" y="113"/>
                  </a:lnTo>
                  <a:lnTo>
                    <a:pt x="91" y="102"/>
                  </a:lnTo>
                  <a:lnTo>
                    <a:pt x="94" y="74"/>
                  </a:lnTo>
                  <a:lnTo>
                    <a:pt x="94" y="74"/>
                  </a:lnTo>
                  <a:close/>
                  <a:moveTo>
                    <a:pt x="47" y="146"/>
                  </a:moveTo>
                  <a:lnTo>
                    <a:pt x="47" y="146"/>
                  </a:lnTo>
                  <a:lnTo>
                    <a:pt x="38" y="143"/>
                  </a:lnTo>
                  <a:lnTo>
                    <a:pt x="33" y="140"/>
                  </a:lnTo>
                  <a:lnTo>
                    <a:pt x="25" y="132"/>
                  </a:lnTo>
                  <a:lnTo>
                    <a:pt x="22" y="118"/>
                  </a:lnTo>
                  <a:lnTo>
                    <a:pt x="22" y="118"/>
                  </a:lnTo>
                  <a:lnTo>
                    <a:pt x="19" y="96"/>
                  </a:lnTo>
                  <a:lnTo>
                    <a:pt x="19" y="71"/>
                  </a:lnTo>
                  <a:lnTo>
                    <a:pt x="19" y="71"/>
                  </a:lnTo>
                  <a:lnTo>
                    <a:pt x="19" y="52"/>
                  </a:lnTo>
                  <a:lnTo>
                    <a:pt x="19" y="33"/>
                  </a:lnTo>
                  <a:lnTo>
                    <a:pt x="19" y="33"/>
                  </a:lnTo>
                  <a:lnTo>
                    <a:pt x="25" y="16"/>
                  </a:lnTo>
                  <a:lnTo>
                    <a:pt x="33" y="8"/>
                  </a:lnTo>
                  <a:lnTo>
                    <a:pt x="41" y="5"/>
                  </a:lnTo>
                  <a:lnTo>
                    <a:pt x="47" y="5"/>
                  </a:lnTo>
                  <a:lnTo>
                    <a:pt x="47" y="5"/>
                  </a:lnTo>
                  <a:lnTo>
                    <a:pt x="52" y="5"/>
                  </a:lnTo>
                  <a:lnTo>
                    <a:pt x="61" y="8"/>
                  </a:lnTo>
                  <a:lnTo>
                    <a:pt x="69" y="16"/>
                  </a:lnTo>
                  <a:lnTo>
                    <a:pt x="72" y="30"/>
                  </a:lnTo>
                  <a:lnTo>
                    <a:pt x="72" y="30"/>
                  </a:lnTo>
                  <a:lnTo>
                    <a:pt x="74" y="49"/>
                  </a:lnTo>
                  <a:lnTo>
                    <a:pt x="74" y="71"/>
                  </a:lnTo>
                  <a:lnTo>
                    <a:pt x="74" y="71"/>
                  </a:lnTo>
                  <a:lnTo>
                    <a:pt x="74" y="96"/>
                  </a:lnTo>
                  <a:lnTo>
                    <a:pt x="72" y="118"/>
                  </a:lnTo>
                  <a:lnTo>
                    <a:pt x="72" y="118"/>
                  </a:lnTo>
                  <a:lnTo>
                    <a:pt x="69" y="132"/>
                  </a:lnTo>
                  <a:lnTo>
                    <a:pt x="61" y="140"/>
                  </a:lnTo>
                  <a:lnTo>
                    <a:pt x="55"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0" name="Freeform 98"/>
            <p:cNvSpPr>
              <a:spLocks/>
            </p:cNvSpPr>
            <p:nvPr/>
          </p:nvSpPr>
          <p:spPr bwMode="auto">
            <a:xfrm>
              <a:off x="1958" y="2965"/>
              <a:ext cx="94" cy="151"/>
            </a:xfrm>
            <a:custGeom>
              <a:avLst/>
              <a:gdLst>
                <a:gd name="T0" fmla="*/ 94 w 94"/>
                <a:gd name="T1" fmla="*/ 74 h 151"/>
                <a:gd name="T2" fmla="*/ 94 w 94"/>
                <a:gd name="T3" fmla="*/ 74 h 151"/>
                <a:gd name="T4" fmla="*/ 91 w 94"/>
                <a:gd name="T5" fmla="*/ 49 h 151"/>
                <a:gd name="T6" fmla="*/ 88 w 94"/>
                <a:gd name="T7" fmla="*/ 36 h 151"/>
                <a:gd name="T8" fmla="*/ 83 w 94"/>
                <a:gd name="T9" fmla="*/ 24 h 151"/>
                <a:gd name="T10" fmla="*/ 83 w 94"/>
                <a:gd name="T11" fmla="*/ 24 h 151"/>
                <a:gd name="T12" fmla="*/ 74 w 94"/>
                <a:gd name="T13" fmla="*/ 11 h 151"/>
                <a:gd name="T14" fmla="*/ 66 w 94"/>
                <a:gd name="T15" fmla="*/ 2 h 151"/>
                <a:gd name="T16" fmla="*/ 55 w 94"/>
                <a:gd name="T17" fmla="*/ 0 h 151"/>
                <a:gd name="T18" fmla="*/ 47 w 94"/>
                <a:gd name="T19" fmla="*/ 0 h 151"/>
                <a:gd name="T20" fmla="*/ 47 w 94"/>
                <a:gd name="T21" fmla="*/ 0 h 151"/>
                <a:gd name="T22" fmla="*/ 36 w 94"/>
                <a:gd name="T23" fmla="*/ 0 h 151"/>
                <a:gd name="T24" fmla="*/ 25 w 94"/>
                <a:gd name="T25" fmla="*/ 5 h 151"/>
                <a:gd name="T26" fmla="*/ 16 w 94"/>
                <a:gd name="T27" fmla="*/ 13 h 151"/>
                <a:gd name="T28" fmla="*/ 8 w 94"/>
                <a:gd name="T29" fmla="*/ 24 h 151"/>
                <a:gd name="T30" fmla="*/ 8 w 94"/>
                <a:gd name="T31" fmla="*/ 24 h 151"/>
                <a:gd name="T32" fmla="*/ 5 w 94"/>
                <a:gd name="T33" fmla="*/ 38 h 151"/>
                <a:gd name="T34" fmla="*/ 3 w 94"/>
                <a:gd name="T35" fmla="*/ 49 h 151"/>
                <a:gd name="T36" fmla="*/ 0 w 94"/>
                <a:gd name="T37" fmla="*/ 74 h 151"/>
                <a:gd name="T38" fmla="*/ 0 w 94"/>
                <a:gd name="T39" fmla="*/ 74 h 151"/>
                <a:gd name="T40" fmla="*/ 3 w 94"/>
                <a:gd name="T41" fmla="*/ 102 h 151"/>
                <a:gd name="T42" fmla="*/ 5 w 94"/>
                <a:gd name="T43" fmla="*/ 116 h 151"/>
                <a:gd name="T44" fmla="*/ 11 w 94"/>
                <a:gd name="T45" fmla="*/ 129 h 151"/>
                <a:gd name="T46" fmla="*/ 11 w 94"/>
                <a:gd name="T47" fmla="*/ 129 h 151"/>
                <a:gd name="T48" fmla="*/ 19 w 94"/>
                <a:gd name="T49" fmla="*/ 140 h 151"/>
                <a:gd name="T50" fmla="*/ 27 w 94"/>
                <a:gd name="T51" fmla="*/ 146 h 151"/>
                <a:gd name="T52" fmla="*/ 38 w 94"/>
                <a:gd name="T53" fmla="*/ 149 h 151"/>
                <a:gd name="T54" fmla="*/ 47 w 94"/>
                <a:gd name="T55" fmla="*/ 151 h 151"/>
                <a:gd name="T56" fmla="*/ 47 w 94"/>
                <a:gd name="T57" fmla="*/ 151 h 151"/>
                <a:gd name="T58" fmla="*/ 55 w 94"/>
                <a:gd name="T59" fmla="*/ 149 h 151"/>
                <a:gd name="T60" fmla="*/ 66 w 94"/>
                <a:gd name="T61" fmla="*/ 146 h 151"/>
                <a:gd name="T62" fmla="*/ 77 w 94"/>
                <a:gd name="T63" fmla="*/ 138 h 151"/>
                <a:gd name="T64" fmla="*/ 85 w 94"/>
                <a:gd name="T65" fmla="*/ 124 h 151"/>
                <a:gd name="T66" fmla="*/ 85 w 94"/>
                <a:gd name="T67" fmla="*/ 124 h 151"/>
                <a:gd name="T68" fmla="*/ 88 w 94"/>
                <a:gd name="T69" fmla="*/ 113 h 151"/>
                <a:gd name="T70" fmla="*/ 91 w 94"/>
                <a:gd name="T71" fmla="*/ 102 h 151"/>
                <a:gd name="T72" fmla="*/ 94 w 94"/>
                <a:gd name="T73" fmla="*/ 74 h 151"/>
                <a:gd name="T74" fmla="*/ 94 w 94"/>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151">
                  <a:moveTo>
                    <a:pt x="94" y="74"/>
                  </a:moveTo>
                  <a:lnTo>
                    <a:pt x="94" y="74"/>
                  </a:lnTo>
                  <a:lnTo>
                    <a:pt x="91" y="49"/>
                  </a:lnTo>
                  <a:lnTo>
                    <a:pt x="88" y="36"/>
                  </a:lnTo>
                  <a:lnTo>
                    <a:pt x="83" y="24"/>
                  </a:lnTo>
                  <a:lnTo>
                    <a:pt x="83" y="24"/>
                  </a:lnTo>
                  <a:lnTo>
                    <a:pt x="74" y="11"/>
                  </a:lnTo>
                  <a:lnTo>
                    <a:pt x="66" y="2"/>
                  </a:lnTo>
                  <a:lnTo>
                    <a:pt x="55" y="0"/>
                  </a:lnTo>
                  <a:lnTo>
                    <a:pt x="47" y="0"/>
                  </a:lnTo>
                  <a:lnTo>
                    <a:pt x="47" y="0"/>
                  </a:lnTo>
                  <a:lnTo>
                    <a:pt x="36" y="0"/>
                  </a:lnTo>
                  <a:lnTo>
                    <a:pt x="25" y="5"/>
                  </a:lnTo>
                  <a:lnTo>
                    <a:pt x="16" y="13"/>
                  </a:lnTo>
                  <a:lnTo>
                    <a:pt x="8" y="24"/>
                  </a:lnTo>
                  <a:lnTo>
                    <a:pt x="8" y="24"/>
                  </a:lnTo>
                  <a:lnTo>
                    <a:pt x="5" y="38"/>
                  </a:lnTo>
                  <a:lnTo>
                    <a:pt x="3" y="49"/>
                  </a:lnTo>
                  <a:lnTo>
                    <a:pt x="0" y="74"/>
                  </a:lnTo>
                  <a:lnTo>
                    <a:pt x="0" y="74"/>
                  </a:lnTo>
                  <a:lnTo>
                    <a:pt x="3" y="102"/>
                  </a:lnTo>
                  <a:lnTo>
                    <a:pt x="5" y="116"/>
                  </a:lnTo>
                  <a:lnTo>
                    <a:pt x="11" y="129"/>
                  </a:lnTo>
                  <a:lnTo>
                    <a:pt x="11" y="129"/>
                  </a:lnTo>
                  <a:lnTo>
                    <a:pt x="19" y="140"/>
                  </a:lnTo>
                  <a:lnTo>
                    <a:pt x="27" y="146"/>
                  </a:lnTo>
                  <a:lnTo>
                    <a:pt x="38" y="149"/>
                  </a:lnTo>
                  <a:lnTo>
                    <a:pt x="47" y="151"/>
                  </a:lnTo>
                  <a:lnTo>
                    <a:pt x="47" y="151"/>
                  </a:lnTo>
                  <a:lnTo>
                    <a:pt x="55" y="149"/>
                  </a:lnTo>
                  <a:lnTo>
                    <a:pt x="66" y="146"/>
                  </a:lnTo>
                  <a:lnTo>
                    <a:pt x="77" y="138"/>
                  </a:lnTo>
                  <a:lnTo>
                    <a:pt x="85" y="124"/>
                  </a:lnTo>
                  <a:lnTo>
                    <a:pt x="85" y="124"/>
                  </a:lnTo>
                  <a:lnTo>
                    <a:pt x="88" y="113"/>
                  </a:lnTo>
                  <a:lnTo>
                    <a:pt x="91" y="102"/>
                  </a:lnTo>
                  <a:lnTo>
                    <a:pt x="94" y="74"/>
                  </a:lnTo>
                  <a:lnTo>
                    <a:pt x="94"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1" name="Freeform 99"/>
            <p:cNvSpPr>
              <a:spLocks/>
            </p:cNvSpPr>
            <p:nvPr/>
          </p:nvSpPr>
          <p:spPr bwMode="auto">
            <a:xfrm>
              <a:off x="1977" y="2970"/>
              <a:ext cx="55" cy="141"/>
            </a:xfrm>
            <a:custGeom>
              <a:avLst/>
              <a:gdLst>
                <a:gd name="T0" fmla="*/ 28 w 55"/>
                <a:gd name="T1" fmla="*/ 141 h 141"/>
                <a:gd name="T2" fmla="*/ 28 w 55"/>
                <a:gd name="T3" fmla="*/ 141 h 141"/>
                <a:gd name="T4" fmla="*/ 19 w 55"/>
                <a:gd name="T5" fmla="*/ 138 h 141"/>
                <a:gd name="T6" fmla="*/ 14 w 55"/>
                <a:gd name="T7" fmla="*/ 135 h 141"/>
                <a:gd name="T8" fmla="*/ 6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0 w 55"/>
                <a:gd name="T23" fmla="*/ 28 h 141"/>
                <a:gd name="T24" fmla="*/ 0 w 55"/>
                <a:gd name="T25" fmla="*/ 28 h 141"/>
                <a:gd name="T26" fmla="*/ 6 w 55"/>
                <a:gd name="T27" fmla="*/ 11 h 141"/>
                <a:gd name="T28" fmla="*/ 14 w 55"/>
                <a:gd name="T29" fmla="*/ 3 h 141"/>
                <a:gd name="T30" fmla="*/ 22 w 55"/>
                <a:gd name="T31" fmla="*/ 0 h 141"/>
                <a:gd name="T32" fmla="*/ 28 w 55"/>
                <a:gd name="T33" fmla="*/ 0 h 141"/>
                <a:gd name="T34" fmla="*/ 28 w 55"/>
                <a:gd name="T35" fmla="*/ 0 h 141"/>
                <a:gd name="T36" fmla="*/ 33 w 55"/>
                <a:gd name="T37" fmla="*/ 0 h 141"/>
                <a:gd name="T38" fmla="*/ 42 w 55"/>
                <a:gd name="T39" fmla="*/ 3 h 141"/>
                <a:gd name="T40" fmla="*/ 50 w 55"/>
                <a:gd name="T41" fmla="*/ 11 h 141"/>
                <a:gd name="T42" fmla="*/ 53 w 55"/>
                <a:gd name="T43" fmla="*/ 25 h 141"/>
                <a:gd name="T44" fmla="*/ 53 w 55"/>
                <a:gd name="T45" fmla="*/ 25 h 141"/>
                <a:gd name="T46" fmla="*/ 55 w 55"/>
                <a:gd name="T47" fmla="*/ 44 h 141"/>
                <a:gd name="T48" fmla="*/ 55 w 55"/>
                <a:gd name="T49" fmla="*/ 66 h 141"/>
                <a:gd name="T50" fmla="*/ 55 w 55"/>
                <a:gd name="T51" fmla="*/ 66 h 141"/>
                <a:gd name="T52" fmla="*/ 55 w 55"/>
                <a:gd name="T53" fmla="*/ 91 h 141"/>
                <a:gd name="T54" fmla="*/ 53 w 55"/>
                <a:gd name="T55" fmla="*/ 113 h 141"/>
                <a:gd name="T56" fmla="*/ 53 w 55"/>
                <a:gd name="T57" fmla="*/ 113 h 141"/>
                <a:gd name="T58" fmla="*/ 50 w 55"/>
                <a:gd name="T59" fmla="*/ 127 h 141"/>
                <a:gd name="T60" fmla="*/ 42 w 55"/>
                <a:gd name="T61" fmla="*/ 135 h 141"/>
                <a:gd name="T62" fmla="*/ 36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19" y="138"/>
                  </a:lnTo>
                  <a:lnTo>
                    <a:pt x="14" y="135"/>
                  </a:lnTo>
                  <a:lnTo>
                    <a:pt x="6" y="127"/>
                  </a:lnTo>
                  <a:lnTo>
                    <a:pt x="3" y="113"/>
                  </a:lnTo>
                  <a:lnTo>
                    <a:pt x="3" y="113"/>
                  </a:lnTo>
                  <a:lnTo>
                    <a:pt x="0" y="91"/>
                  </a:lnTo>
                  <a:lnTo>
                    <a:pt x="0" y="66"/>
                  </a:lnTo>
                  <a:lnTo>
                    <a:pt x="0" y="66"/>
                  </a:lnTo>
                  <a:lnTo>
                    <a:pt x="0" y="47"/>
                  </a:lnTo>
                  <a:lnTo>
                    <a:pt x="0" y="28"/>
                  </a:lnTo>
                  <a:lnTo>
                    <a:pt x="0" y="28"/>
                  </a:lnTo>
                  <a:lnTo>
                    <a:pt x="6" y="11"/>
                  </a:lnTo>
                  <a:lnTo>
                    <a:pt x="14" y="3"/>
                  </a:lnTo>
                  <a:lnTo>
                    <a:pt x="22" y="0"/>
                  </a:lnTo>
                  <a:lnTo>
                    <a:pt x="28" y="0"/>
                  </a:lnTo>
                  <a:lnTo>
                    <a:pt x="28" y="0"/>
                  </a:lnTo>
                  <a:lnTo>
                    <a:pt x="33" y="0"/>
                  </a:lnTo>
                  <a:lnTo>
                    <a:pt x="42" y="3"/>
                  </a:lnTo>
                  <a:lnTo>
                    <a:pt x="50" y="11"/>
                  </a:lnTo>
                  <a:lnTo>
                    <a:pt x="53" y="25"/>
                  </a:lnTo>
                  <a:lnTo>
                    <a:pt x="53" y="25"/>
                  </a:lnTo>
                  <a:lnTo>
                    <a:pt x="55" y="44"/>
                  </a:lnTo>
                  <a:lnTo>
                    <a:pt x="55" y="66"/>
                  </a:lnTo>
                  <a:lnTo>
                    <a:pt x="55" y="66"/>
                  </a:lnTo>
                  <a:lnTo>
                    <a:pt x="55" y="91"/>
                  </a:lnTo>
                  <a:lnTo>
                    <a:pt x="53" y="113"/>
                  </a:lnTo>
                  <a:lnTo>
                    <a:pt x="53" y="113"/>
                  </a:lnTo>
                  <a:lnTo>
                    <a:pt x="50" y="127"/>
                  </a:lnTo>
                  <a:lnTo>
                    <a:pt x="42"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2" name="Freeform 100"/>
            <p:cNvSpPr>
              <a:spLocks noEditPoints="1"/>
            </p:cNvSpPr>
            <p:nvPr/>
          </p:nvSpPr>
          <p:spPr bwMode="auto">
            <a:xfrm>
              <a:off x="2068" y="2965"/>
              <a:ext cx="94" cy="151"/>
            </a:xfrm>
            <a:custGeom>
              <a:avLst/>
              <a:gdLst>
                <a:gd name="T0" fmla="*/ 94 w 94"/>
                <a:gd name="T1" fmla="*/ 74 h 151"/>
                <a:gd name="T2" fmla="*/ 89 w 94"/>
                <a:gd name="T3" fmla="*/ 36 h 151"/>
                <a:gd name="T4" fmla="*/ 86 w 94"/>
                <a:gd name="T5" fmla="*/ 24 h 151"/>
                <a:gd name="T6" fmla="*/ 67 w 94"/>
                <a:gd name="T7" fmla="*/ 2 h 151"/>
                <a:gd name="T8" fmla="*/ 47 w 94"/>
                <a:gd name="T9" fmla="*/ 0 h 151"/>
                <a:gd name="T10" fmla="*/ 36 w 94"/>
                <a:gd name="T11" fmla="*/ 0 h 151"/>
                <a:gd name="T12" fmla="*/ 17 w 94"/>
                <a:gd name="T13" fmla="*/ 13 h 151"/>
                <a:gd name="T14" fmla="*/ 9 w 94"/>
                <a:gd name="T15" fmla="*/ 24 h 151"/>
                <a:gd name="T16" fmla="*/ 3 w 94"/>
                <a:gd name="T17" fmla="*/ 49 h 151"/>
                <a:gd name="T18" fmla="*/ 0 w 94"/>
                <a:gd name="T19" fmla="*/ 74 h 151"/>
                <a:gd name="T20" fmla="*/ 6 w 94"/>
                <a:gd name="T21" fmla="*/ 116 h 151"/>
                <a:gd name="T22" fmla="*/ 11 w 94"/>
                <a:gd name="T23" fmla="*/ 129 h 151"/>
                <a:gd name="T24" fmla="*/ 28 w 94"/>
                <a:gd name="T25" fmla="*/ 146 h 151"/>
                <a:gd name="T26" fmla="*/ 47 w 94"/>
                <a:gd name="T27" fmla="*/ 151 h 151"/>
                <a:gd name="T28" fmla="*/ 58 w 94"/>
                <a:gd name="T29" fmla="*/ 149 h 151"/>
                <a:gd name="T30" fmla="*/ 78 w 94"/>
                <a:gd name="T31" fmla="*/ 138 h 151"/>
                <a:gd name="T32" fmla="*/ 86 w 94"/>
                <a:gd name="T33" fmla="*/ 124 h 151"/>
                <a:gd name="T34" fmla="*/ 91 w 94"/>
                <a:gd name="T35" fmla="*/ 102 h 151"/>
                <a:gd name="T36" fmla="*/ 94 w 94"/>
                <a:gd name="T37" fmla="*/ 74 h 151"/>
                <a:gd name="T38" fmla="*/ 47 w 94"/>
                <a:gd name="T39" fmla="*/ 146 h 151"/>
                <a:gd name="T40" fmla="*/ 33 w 94"/>
                <a:gd name="T41" fmla="*/ 140 h 151"/>
                <a:gd name="T42" fmla="*/ 22 w 94"/>
                <a:gd name="T43" fmla="*/ 118 h 151"/>
                <a:gd name="T44" fmla="*/ 20 w 94"/>
                <a:gd name="T45" fmla="*/ 96 h 151"/>
                <a:gd name="T46" fmla="*/ 20 w 94"/>
                <a:gd name="T47" fmla="*/ 71 h 151"/>
                <a:gd name="T48" fmla="*/ 22 w 94"/>
                <a:gd name="T49" fmla="*/ 33 h 151"/>
                <a:gd name="T50" fmla="*/ 25 w 94"/>
                <a:gd name="T51" fmla="*/ 16 h 151"/>
                <a:gd name="T52" fmla="*/ 42 w 94"/>
                <a:gd name="T53" fmla="*/ 5 h 151"/>
                <a:gd name="T54" fmla="*/ 47 w 94"/>
                <a:gd name="T55" fmla="*/ 5 h 151"/>
                <a:gd name="T56" fmla="*/ 61 w 94"/>
                <a:gd name="T57" fmla="*/ 8 h 151"/>
                <a:gd name="T58" fmla="*/ 72 w 94"/>
                <a:gd name="T59" fmla="*/ 30 h 151"/>
                <a:gd name="T60" fmla="*/ 75 w 94"/>
                <a:gd name="T61" fmla="*/ 49 h 151"/>
                <a:gd name="T62" fmla="*/ 75 w 94"/>
                <a:gd name="T63" fmla="*/ 71 h 151"/>
                <a:gd name="T64" fmla="*/ 72 w 94"/>
                <a:gd name="T65" fmla="*/ 118 h 151"/>
                <a:gd name="T66" fmla="*/ 69 w 94"/>
                <a:gd name="T67" fmla="*/ 132 h 151"/>
                <a:gd name="T68" fmla="*/ 55 w 94"/>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4" h="151">
                  <a:moveTo>
                    <a:pt x="94" y="74"/>
                  </a:moveTo>
                  <a:lnTo>
                    <a:pt x="94" y="74"/>
                  </a:lnTo>
                  <a:lnTo>
                    <a:pt x="91" y="49"/>
                  </a:lnTo>
                  <a:lnTo>
                    <a:pt x="89" y="36"/>
                  </a:lnTo>
                  <a:lnTo>
                    <a:pt x="86" y="24"/>
                  </a:lnTo>
                  <a:lnTo>
                    <a:pt x="86" y="24"/>
                  </a:lnTo>
                  <a:lnTo>
                    <a:pt x="75" y="11"/>
                  </a:lnTo>
                  <a:lnTo>
                    <a:pt x="67" y="2"/>
                  </a:lnTo>
                  <a:lnTo>
                    <a:pt x="55" y="0"/>
                  </a:lnTo>
                  <a:lnTo>
                    <a:pt x="47" y="0"/>
                  </a:lnTo>
                  <a:lnTo>
                    <a:pt x="47" y="0"/>
                  </a:lnTo>
                  <a:lnTo>
                    <a:pt x="36" y="0"/>
                  </a:lnTo>
                  <a:lnTo>
                    <a:pt x="28" y="5"/>
                  </a:lnTo>
                  <a:lnTo>
                    <a:pt x="17" y="13"/>
                  </a:lnTo>
                  <a:lnTo>
                    <a:pt x="9" y="24"/>
                  </a:lnTo>
                  <a:lnTo>
                    <a:pt x="9" y="24"/>
                  </a:lnTo>
                  <a:lnTo>
                    <a:pt x="6" y="38"/>
                  </a:lnTo>
                  <a:lnTo>
                    <a:pt x="3" y="49"/>
                  </a:lnTo>
                  <a:lnTo>
                    <a:pt x="0" y="74"/>
                  </a:lnTo>
                  <a:lnTo>
                    <a:pt x="0" y="74"/>
                  </a:lnTo>
                  <a:lnTo>
                    <a:pt x="3" y="102"/>
                  </a:lnTo>
                  <a:lnTo>
                    <a:pt x="6" y="116"/>
                  </a:lnTo>
                  <a:lnTo>
                    <a:pt x="11" y="129"/>
                  </a:lnTo>
                  <a:lnTo>
                    <a:pt x="11" y="129"/>
                  </a:lnTo>
                  <a:lnTo>
                    <a:pt x="20" y="140"/>
                  </a:lnTo>
                  <a:lnTo>
                    <a:pt x="28" y="146"/>
                  </a:lnTo>
                  <a:lnTo>
                    <a:pt x="39" y="149"/>
                  </a:lnTo>
                  <a:lnTo>
                    <a:pt x="47" y="151"/>
                  </a:lnTo>
                  <a:lnTo>
                    <a:pt x="47" y="151"/>
                  </a:lnTo>
                  <a:lnTo>
                    <a:pt x="58" y="149"/>
                  </a:lnTo>
                  <a:lnTo>
                    <a:pt x="67" y="146"/>
                  </a:lnTo>
                  <a:lnTo>
                    <a:pt x="78" y="138"/>
                  </a:lnTo>
                  <a:lnTo>
                    <a:pt x="86" y="124"/>
                  </a:lnTo>
                  <a:lnTo>
                    <a:pt x="86" y="124"/>
                  </a:lnTo>
                  <a:lnTo>
                    <a:pt x="89" y="113"/>
                  </a:lnTo>
                  <a:lnTo>
                    <a:pt x="91" y="102"/>
                  </a:lnTo>
                  <a:lnTo>
                    <a:pt x="94" y="74"/>
                  </a:lnTo>
                  <a:lnTo>
                    <a:pt x="94" y="74"/>
                  </a:lnTo>
                  <a:close/>
                  <a:moveTo>
                    <a:pt x="47" y="146"/>
                  </a:moveTo>
                  <a:lnTo>
                    <a:pt x="47" y="146"/>
                  </a:lnTo>
                  <a:lnTo>
                    <a:pt x="39" y="143"/>
                  </a:lnTo>
                  <a:lnTo>
                    <a:pt x="33" y="140"/>
                  </a:lnTo>
                  <a:lnTo>
                    <a:pt x="25" y="132"/>
                  </a:lnTo>
                  <a:lnTo>
                    <a:pt x="22" y="118"/>
                  </a:lnTo>
                  <a:lnTo>
                    <a:pt x="22" y="118"/>
                  </a:lnTo>
                  <a:lnTo>
                    <a:pt x="20" y="96"/>
                  </a:lnTo>
                  <a:lnTo>
                    <a:pt x="20" y="71"/>
                  </a:lnTo>
                  <a:lnTo>
                    <a:pt x="20" y="71"/>
                  </a:lnTo>
                  <a:lnTo>
                    <a:pt x="20" y="52"/>
                  </a:lnTo>
                  <a:lnTo>
                    <a:pt x="22" y="33"/>
                  </a:lnTo>
                  <a:lnTo>
                    <a:pt x="22" y="33"/>
                  </a:lnTo>
                  <a:lnTo>
                    <a:pt x="25" y="16"/>
                  </a:lnTo>
                  <a:lnTo>
                    <a:pt x="33" y="8"/>
                  </a:lnTo>
                  <a:lnTo>
                    <a:pt x="42" y="5"/>
                  </a:lnTo>
                  <a:lnTo>
                    <a:pt x="47" y="5"/>
                  </a:lnTo>
                  <a:lnTo>
                    <a:pt x="47" y="5"/>
                  </a:lnTo>
                  <a:lnTo>
                    <a:pt x="53" y="5"/>
                  </a:lnTo>
                  <a:lnTo>
                    <a:pt x="61" y="8"/>
                  </a:lnTo>
                  <a:lnTo>
                    <a:pt x="69" y="16"/>
                  </a:lnTo>
                  <a:lnTo>
                    <a:pt x="72" y="30"/>
                  </a:lnTo>
                  <a:lnTo>
                    <a:pt x="72" y="30"/>
                  </a:lnTo>
                  <a:lnTo>
                    <a:pt x="75" y="49"/>
                  </a:lnTo>
                  <a:lnTo>
                    <a:pt x="75" y="71"/>
                  </a:lnTo>
                  <a:lnTo>
                    <a:pt x="75" y="71"/>
                  </a:lnTo>
                  <a:lnTo>
                    <a:pt x="75" y="96"/>
                  </a:lnTo>
                  <a:lnTo>
                    <a:pt x="72" y="118"/>
                  </a:lnTo>
                  <a:lnTo>
                    <a:pt x="72" y="118"/>
                  </a:lnTo>
                  <a:lnTo>
                    <a:pt x="69" y="132"/>
                  </a:lnTo>
                  <a:lnTo>
                    <a:pt x="64" y="140"/>
                  </a:lnTo>
                  <a:lnTo>
                    <a:pt x="55"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6" name="Freeform 101"/>
            <p:cNvSpPr>
              <a:spLocks/>
            </p:cNvSpPr>
            <p:nvPr/>
          </p:nvSpPr>
          <p:spPr bwMode="auto">
            <a:xfrm>
              <a:off x="2068" y="2965"/>
              <a:ext cx="94" cy="151"/>
            </a:xfrm>
            <a:custGeom>
              <a:avLst/>
              <a:gdLst>
                <a:gd name="T0" fmla="*/ 94 w 94"/>
                <a:gd name="T1" fmla="*/ 74 h 151"/>
                <a:gd name="T2" fmla="*/ 94 w 94"/>
                <a:gd name="T3" fmla="*/ 74 h 151"/>
                <a:gd name="T4" fmla="*/ 91 w 94"/>
                <a:gd name="T5" fmla="*/ 49 h 151"/>
                <a:gd name="T6" fmla="*/ 89 w 94"/>
                <a:gd name="T7" fmla="*/ 36 h 151"/>
                <a:gd name="T8" fmla="*/ 86 w 94"/>
                <a:gd name="T9" fmla="*/ 24 h 151"/>
                <a:gd name="T10" fmla="*/ 86 w 94"/>
                <a:gd name="T11" fmla="*/ 24 h 151"/>
                <a:gd name="T12" fmla="*/ 75 w 94"/>
                <a:gd name="T13" fmla="*/ 11 h 151"/>
                <a:gd name="T14" fmla="*/ 67 w 94"/>
                <a:gd name="T15" fmla="*/ 2 h 151"/>
                <a:gd name="T16" fmla="*/ 55 w 94"/>
                <a:gd name="T17" fmla="*/ 0 h 151"/>
                <a:gd name="T18" fmla="*/ 47 w 94"/>
                <a:gd name="T19" fmla="*/ 0 h 151"/>
                <a:gd name="T20" fmla="*/ 47 w 94"/>
                <a:gd name="T21" fmla="*/ 0 h 151"/>
                <a:gd name="T22" fmla="*/ 36 w 94"/>
                <a:gd name="T23" fmla="*/ 0 h 151"/>
                <a:gd name="T24" fmla="*/ 28 w 94"/>
                <a:gd name="T25" fmla="*/ 5 h 151"/>
                <a:gd name="T26" fmla="*/ 17 w 94"/>
                <a:gd name="T27" fmla="*/ 13 h 151"/>
                <a:gd name="T28" fmla="*/ 9 w 94"/>
                <a:gd name="T29" fmla="*/ 24 h 151"/>
                <a:gd name="T30" fmla="*/ 9 w 94"/>
                <a:gd name="T31" fmla="*/ 24 h 151"/>
                <a:gd name="T32" fmla="*/ 6 w 94"/>
                <a:gd name="T33" fmla="*/ 38 h 151"/>
                <a:gd name="T34" fmla="*/ 3 w 94"/>
                <a:gd name="T35" fmla="*/ 49 h 151"/>
                <a:gd name="T36" fmla="*/ 0 w 94"/>
                <a:gd name="T37" fmla="*/ 74 h 151"/>
                <a:gd name="T38" fmla="*/ 0 w 94"/>
                <a:gd name="T39" fmla="*/ 74 h 151"/>
                <a:gd name="T40" fmla="*/ 3 w 94"/>
                <a:gd name="T41" fmla="*/ 102 h 151"/>
                <a:gd name="T42" fmla="*/ 6 w 94"/>
                <a:gd name="T43" fmla="*/ 116 h 151"/>
                <a:gd name="T44" fmla="*/ 11 w 94"/>
                <a:gd name="T45" fmla="*/ 129 h 151"/>
                <a:gd name="T46" fmla="*/ 11 w 94"/>
                <a:gd name="T47" fmla="*/ 129 h 151"/>
                <a:gd name="T48" fmla="*/ 20 w 94"/>
                <a:gd name="T49" fmla="*/ 140 h 151"/>
                <a:gd name="T50" fmla="*/ 28 w 94"/>
                <a:gd name="T51" fmla="*/ 146 h 151"/>
                <a:gd name="T52" fmla="*/ 39 w 94"/>
                <a:gd name="T53" fmla="*/ 149 h 151"/>
                <a:gd name="T54" fmla="*/ 47 w 94"/>
                <a:gd name="T55" fmla="*/ 151 h 151"/>
                <a:gd name="T56" fmla="*/ 47 w 94"/>
                <a:gd name="T57" fmla="*/ 151 h 151"/>
                <a:gd name="T58" fmla="*/ 58 w 94"/>
                <a:gd name="T59" fmla="*/ 149 h 151"/>
                <a:gd name="T60" fmla="*/ 67 w 94"/>
                <a:gd name="T61" fmla="*/ 146 h 151"/>
                <a:gd name="T62" fmla="*/ 78 w 94"/>
                <a:gd name="T63" fmla="*/ 138 h 151"/>
                <a:gd name="T64" fmla="*/ 86 w 94"/>
                <a:gd name="T65" fmla="*/ 124 h 151"/>
                <a:gd name="T66" fmla="*/ 86 w 94"/>
                <a:gd name="T67" fmla="*/ 124 h 151"/>
                <a:gd name="T68" fmla="*/ 89 w 94"/>
                <a:gd name="T69" fmla="*/ 113 h 151"/>
                <a:gd name="T70" fmla="*/ 91 w 94"/>
                <a:gd name="T71" fmla="*/ 102 h 151"/>
                <a:gd name="T72" fmla="*/ 94 w 94"/>
                <a:gd name="T73" fmla="*/ 74 h 151"/>
                <a:gd name="T74" fmla="*/ 94 w 94"/>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151">
                  <a:moveTo>
                    <a:pt x="94" y="74"/>
                  </a:moveTo>
                  <a:lnTo>
                    <a:pt x="94" y="74"/>
                  </a:lnTo>
                  <a:lnTo>
                    <a:pt x="91" y="49"/>
                  </a:lnTo>
                  <a:lnTo>
                    <a:pt x="89" y="36"/>
                  </a:lnTo>
                  <a:lnTo>
                    <a:pt x="86" y="24"/>
                  </a:lnTo>
                  <a:lnTo>
                    <a:pt x="86" y="24"/>
                  </a:lnTo>
                  <a:lnTo>
                    <a:pt x="75" y="11"/>
                  </a:lnTo>
                  <a:lnTo>
                    <a:pt x="67" y="2"/>
                  </a:lnTo>
                  <a:lnTo>
                    <a:pt x="55" y="0"/>
                  </a:lnTo>
                  <a:lnTo>
                    <a:pt x="47" y="0"/>
                  </a:lnTo>
                  <a:lnTo>
                    <a:pt x="47" y="0"/>
                  </a:lnTo>
                  <a:lnTo>
                    <a:pt x="36" y="0"/>
                  </a:lnTo>
                  <a:lnTo>
                    <a:pt x="28" y="5"/>
                  </a:lnTo>
                  <a:lnTo>
                    <a:pt x="17" y="13"/>
                  </a:lnTo>
                  <a:lnTo>
                    <a:pt x="9" y="24"/>
                  </a:lnTo>
                  <a:lnTo>
                    <a:pt x="9" y="24"/>
                  </a:lnTo>
                  <a:lnTo>
                    <a:pt x="6" y="38"/>
                  </a:lnTo>
                  <a:lnTo>
                    <a:pt x="3" y="49"/>
                  </a:lnTo>
                  <a:lnTo>
                    <a:pt x="0" y="74"/>
                  </a:lnTo>
                  <a:lnTo>
                    <a:pt x="0" y="74"/>
                  </a:lnTo>
                  <a:lnTo>
                    <a:pt x="3" y="102"/>
                  </a:lnTo>
                  <a:lnTo>
                    <a:pt x="6" y="116"/>
                  </a:lnTo>
                  <a:lnTo>
                    <a:pt x="11" y="129"/>
                  </a:lnTo>
                  <a:lnTo>
                    <a:pt x="11" y="129"/>
                  </a:lnTo>
                  <a:lnTo>
                    <a:pt x="20" y="140"/>
                  </a:lnTo>
                  <a:lnTo>
                    <a:pt x="28" y="146"/>
                  </a:lnTo>
                  <a:lnTo>
                    <a:pt x="39" y="149"/>
                  </a:lnTo>
                  <a:lnTo>
                    <a:pt x="47" y="151"/>
                  </a:lnTo>
                  <a:lnTo>
                    <a:pt x="47" y="151"/>
                  </a:lnTo>
                  <a:lnTo>
                    <a:pt x="58" y="149"/>
                  </a:lnTo>
                  <a:lnTo>
                    <a:pt x="67" y="146"/>
                  </a:lnTo>
                  <a:lnTo>
                    <a:pt x="78" y="138"/>
                  </a:lnTo>
                  <a:lnTo>
                    <a:pt x="86" y="124"/>
                  </a:lnTo>
                  <a:lnTo>
                    <a:pt x="86" y="124"/>
                  </a:lnTo>
                  <a:lnTo>
                    <a:pt x="89" y="113"/>
                  </a:lnTo>
                  <a:lnTo>
                    <a:pt x="91" y="102"/>
                  </a:lnTo>
                  <a:lnTo>
                    <a:pt x="94" y="74"/>
                  </a:lnTo>
                  <a:lnTo>
                    <a:pt x="94"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7" name="Freeform 102"/>
            <p:cNvSpPr>
              <a:spLocks/>
            </p:cNvSpPr>
            <p:nvPr/>
          </p:nvSpPr>
          <p:spPr bwMode="auto">
            <a:xfrm>
              <a:off x="2088" y="2970"/>
              <a:ext cx="55" cy="141"/>
            </a:xfrm>
            <a:custGeom>
              <a:avLst/>
              <a:gdLst>
                <a:gd name="T0" fmla="*/ 27 w 55"/>
                <a:gd name="T1" fmla="*/ 141 h 141"/>
                <a:gd name="T2" fmla="*/ 27 w 55"/>
                <a:gd name="T3" fmla="*/ 141 h 141"/>
                <a:gd name="T4" fmla="*/ 19 w 55"/>
                <a:gd name="T5" fmla="*/ 138 h 141"/>
                <a:gd name="T6" fmla="*/ 13 w 55"/>
                <a:gd name="T7" fmla="*/ 135 h 141"/>
                <a:gd name="T8" fmla="*/ 5 w 55"/>
                <a:gd name="T9" fmla="*/ 127 h 141"/>
                <a:gd name="T10" fmla="*/ 2 w 55"/>
                <a:gd name="T11" fmla="*/ 113 h 141"/>
                <a:gd name="T12" fmla="*/ 2 w 55"/>
                <a:gd name="T13" fmla="*/ 113 h 141"/>
                <a:gd name="T14" fmla="*/ 0 w 55"/>
                <a:gd name="T15" fmla="*/ 91 h 141"/>
                <a:gd name="T16" fmla="*/ 0 w 55"/>
                <a:gd name="T17" fmla="*/ 66 h 141"/>
                <a:gd name="T18" fmla="*/ 0 w 55"/>
                <a:gd name="T19" fmla="*/ 66 h 141"/>
                <a:gd name="T20" fmla="*/ 0 w 55"/>
                <a:gd name="T21" fmla="*/ 47 h 141"/>
                <a:gd name="T22" fmla="*/ 2 w 55"/>
                <a:gd name="T23" fmla="*/ 28 h 141"/>
                <a:gd name="T24" fmla="*/ 2 w 55"/>
                <a:gd name="T25" fmla="*/ 28 h 141"/>
                <a:gd name="T26" fmla="*/ 5 w 55"/>
                <a:gd name="T27" fmla="*/ 11 h 141"/>
                <a:gd name="T28" fmla="*/ 13 w 55"/>
                <a:gd name="T29" fmla="*/ 3 h 141"/>
                <a:gd name="T30" fmla="*/ 22 w 55"/>
                <a:gd name="T31" fmla="*/ 0 h 141"/>
                <a:gd name="T32" fmla="*/ 27 w 55"/>
                <a:gd name="T33" fmla="*/ 0 h 141"/>
                <a:gd name="T34" fmla="*/ 27 w 55"/>
                <a:gd name="T35" fmla="*/ 0 h 141"/>
                <a:gd name="T36" fmla="*/ 33 w 55"/>
                <a:gd name="T37" fmla="*/ 0 h 141"/>
                <a:gd name="T38" fmla="*/ 41 w 55"/>
                <a:gd name="T39" fmla="*/ 3 h 141"/>
                <a:gd name="T40" fmla="*/ 49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49 w 55"/>
                <a:gd name="T59" fmla="*/ 127 h 141"/>
                <a:gd name="T60" fmla="*/ 44 w 55"/>
                <a:gd name="T61" fmla="*/ 135 h 141"/>
                <a:gd name="T62" fmla="*/ 35 w 55"/>
                <a:gd name="T63" fmla="*/ 138 h 141"/>
                <a:gd name="T64" fmla="*/ 27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7" y="141"/>
                  </a:moveTo>
                  <a:lnTo>
                    <a:pt x="27" y="141"/>
                  </a:lnTo>
                  <a:lnTo>
                    <a:pt x="19" y="138"/>
                  </a:lnTo>
                  <a:lnTo>
                    <a:pt x="13" y="135"/>
                  </a:lnTo>
                  <a:lnTo>
                    <a:pt x="5" y="127"/>
                  </a:lnTo>
                  <a:lnTo>
                    <a:pt x="2" y="113"/>
                  </a:lnTo>
                  <a:lnTo>
                    <a:pt x="2" y="113"/>
                  </a:lnTo>
                  <a:lnTo>
                    <a:pt x="0" y="91"/>
                  </a:lnTo>
                  <a:lnTo>
                    <a:pt x="0" y="66"/>
                  </a:lnTo>
                  <a:lnTo>
                    <a:pt x="0" y="66"/>
                  </a:lnTo>
                  <a:lnTo>
                    <a:pt x="0" y="47"/>
                  </a:lnTo>
                  <a:lnTo>
                    <a:pt x="2" y="28"/>
                  </a:lnTo>
                  <a:lnTo>
                    <a:pt x="2" y="28"/>
                  </a:lnTo>
                  <a:lnTo>
                    <a:pt x="5" y="11"/>
                  </a:lnTo>
                  <a:lnTo>
                    <a:pt x="13" y="3"/>
                  </a:lnTo>
                  <a:lnTo>
                    <a:pt x="22" y="0"/>
                  </a:lnTo>
                  <a:lnTo>
                    <a:pt x="27" y="0"/>
                  </a:lnTo>
                  <a:lnTo>
                    <a:pt x="27" y="0"/>
                  </a:lnTo>
                  <a:lnTo>
                    <a:pt x="33" y="0"/>
                  </a:lnTo>
                  <a:lnTo>
                    <a:pt x="41" y="3"/>
                  </a:lnTo>
                  <a:lnTo>
                    <a:pt x="49" y="11"/>
                  </a:lnTo>
                  <a:lnTo>
                    <a:pt x="52" y="25"/>
                  </a:lnTo>
                  <a:lnTo>
                    <a:pt x="52" y="25"/>
                  </a:lnTo>
                  <a:lnTo>
                    <a:pt x="55" y="44"/>
                  </a:lnTo>
                  <a:lnTo>
                    <a:pt x="55" y="66"/>
                  </a:lnTo>
                  <a:lnTo>
                    <a:pt x="55" y="66"/>
                  </a:lnTo>
                  <a:lnTo>
                    <a:pt x="55" y="91"/>
                  </a:lnTo>
                  <a:lnTo>
                    <a:pt x="52" y="113"/>
                  </a:lnTo>
                  <a:lnTo>
                    <a:pt x="52" y="113"/>
                  </a:lnTo>
                  <a:lnTo>
                    <a:pt x="49" y="127"/>
                  </a:lnTo>
                  <a:lnTo>
                    <a:pt x="44" y="135"/>
                  </a:lnTo>
                  <a:lnTo>
                    <a:pt x="35" y="138"/>
                  </a:lnTo>
                  <a:lnTo>
                    <a:pt x="27"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8" name="Freeform 103"/>
            <p:cNvSpPr>
              <a:spLocks noEditPoints="1"/>
            </p:cNvSpPr>
            <p:nvPr/>
          </p:nvSpPr>
          <p:spPr bwMode="auto">
            <a:xfrm>
              <a:off x="2181" y="2965"/>
              <a:ext cx="92" cy="151"/>
            </a:xfrm>
            <a:custGeom>
              <a:avLst/>
              <a:gdLst>
                <a:gd name="T0" fmla="*/ 92 w 92"/>
                <a:gd name="T1" fmla="*/ 74 h 151"/>
                <a:gd name="T2" fmla="*/ 86 w 92"/>
                <a:gd name="T3" fmla="*/ 36 h 151"/>
                <a:gd name="T4" fmla="*/ 83 w 92"/>
                <a:gd name="T5" fmla="*/ 24 h 151"/>
                <a:gd name="T6" fmla="*/ 64 w 92"/>
                <a:gd name="T7" fmla="*/ 2 h 151"/>
                <a:gd name="T8" fmla="*/ 45 w 92"/>
                <a:gd name="T9" fmla="*/ 0 h 151"/>
                <a:gd name="T10" fmla="*/ 36 w 92"/>
                <a:gd name="T11" fmla="*/ 0 h 151"/>
                <a:gd name="T12" fmla="*/ 14 w 92"/>
                <a:gd name="T13" fmla="*/ 13 h 151"/>
                <a:gd name="T14" fmla="*/ 6 w 92"/>
                <a:gd name="T15" fmla="*/ 24 h 151"/>
                <a:gd name="T16" fmla="*/ 0 w 92"/>
                <a:gd name="T17" fmla="*/ 49 h 151"/>
                <a:gd name="T18" fmla="*/ 0 w 92"/>
                <a:gd name="T19" fmla="*/ 74 h 151"/>
                <a:gd name="T20" fmla="*/ 3 w 92"/>
                <a:gd name="T21" fmla="*/ 116 h 151"/>
                <a:gd name="T22" fmla="*/ 9 w 92"/>
                <a:gd name="T23" fmla="*/ 129 h 151"/>
                <a:gd name="T24" fmla="*/ 25 w 92"/>
                <a:gd name="T25" fmla="*/ 146 h 151"/>
                <a:gd name="T26" fmla="*/ 45 w 92"/>
                <a:gd name="T27" fmla="*/ 151 h 151"/>
                <a:gd name="T28" fmla="*/ 56 w 92"/>
                <a:gd name="T29" fmla="*/ 149 h 151"/>
                <a:gd name="T30" fmla="*/ 75 w 92"/>
                <a:gd name="T31" fmla="*/ 138 h 151"/>
                <a:gd name="T32" fmla="*/ 83 w 92"/>
                <a:gd name="T33" fmla="*/ 124 h 151"/>
                <a:gd name="T34" fmla="*/ 89 w 92"/>
                <a:gd name="T35" fmla="*/ 102 h 151"/>
                <a:gd name="T36" fmla="*/ 92 w 92"/>
                <a:gd name="T37" fmla="*/ 74 h 151"/>
                <a:gd name="T38" fmla="*/ 45 w 92"/>
                <a:gd name="T39" fmla="*/ 146 h 151"/>
                <a:gd name="T40" fmla="*/ 31 w 92"/>
                <a:gd name="T41" fmla="*/ 140 h 151"/>
                <a:gd name="T42" fmla="*/ 20 w 92"/>
                <a:gd name="T43" fmla="*/ 118 h 151"/>
                <a:gd name="T44" fmla="*/ 17 w 92"/>
                <a:gd name="T45" fmla="*/ 96 h 151"/>
                <a:gd name="T46" fmla="*/ 17 w 92"/>
                <a:gd name="T47" fmla="*/ 71 h 151"/>
                <a:gd name="T48" fmla="*/ 20 w 92"/>
                <a:gd name="T49" fmla="*/ 33 h 151"/>
                <a:gd name="T50" fmla="*/ 25 w 92"/>
                <a:gd name="T51" fmla="*/ 16 h 151"/>
                <a:gd name="T52" fmla="*/ 39 w 92"/>
                <a:gd name="T53" fmla="*/ 5 h 151"/>
                <a:gd name="T54" fmla="*/ 45 w 92"/>
                <a:gd name="T55" fmla="*/ 5 h 151"/>
                <a:gd name="T56" fmla="*/ 58 w 92"/>
                <a:gd name="T57" fmla="*/ 8 h 151"/>
                <a:gd name="T58" fmla="*/ 72 w 92"/>
                <a:gd name="T59" fmla="*/ 30 h 151"/>
                <a:gd name="T60" fmla="*/ 72 w 92"/>
                <a:gd name="T61" fmla="*/ 49 h 151"/>
                <a:gd name="T62" fmla="*/ 72 w 92"/>
                <a:gd name="T63" fmla="*/ 71 h 151"/>
                <a:gd name="T64" fmla="*/ 69 w 92"/>
                <a:gd name="T65" fmla="*/ 118 h 151"/>
                <a:gd name="T66" fmla="*/ 67 w 92"/>
                <a:gd name="T67" fmla="*/ 132 h 151"/>
                <a:gd name="T68" fmla="*/ 53 w 92"/>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2" h="151">
                  <a:moveTo>
                    <a:pt x="92" y="74"/>
                  </a:moveTo>
                  <a:lnTo>
                    <a:pt x="92" y="74"/>
                  </a:lnTo>
                  <a:lnTo>
                    <a:pt x="89" y="49"/>
                  </a:lnTo>
                  <a:lnTo>
                    <a:pt x="86" y="36"/>
                  </a:lnTo>
                  <a:lnTo>
                    <a:pt x="83" y="24"/>
                  </a:lnTo>
                  <a:lnTo>
                    <a:pt x="83" y="24"/>
                  </a:lnTo>
                  <a:lnTo>
                    <a:pt x="75" y="11"/>
                  </a:lnTo>
                  <a:lnTo>
                    <a:pt x="64" y="2"/>
                  </a:lnTo>
                  <a:lnTo>
                    <a:pt x="53" y="0"/>
                  </a:lnTo>
                  <a:lnTo>
                    <a:pt x="45" y="0"/>
                  </a:lnTo>
                  <a:lnTo>
                    <a:pt x="45" y="0"/>
                  </a:lnTo>
                  <a:lnTo>
                    <a:pt x="36" y="0"/>
                  </a:lnTo>
                  <a:lnTo>
                    <a:pt x="25" y="5"/>
                  </a:lnTo>
                  <a:lnTo>
                    <a:pt x="14" y="13"/>
                  </a:lnTo>
                  <a:lnTo>
                    <a:pt x="6" y="24"/>
                  </a:lnTo>
                  <a:lnTo>
                    <a:pt x="6" y="24"/>
                  </a:lnTo>
                  <a:lnTo>
                    <a:pt x="3" y="38"/>
                  </a:lnTo>
                  <a:lnTo>
                    <a:pt x="0" y="49"/>
                  </a:lnTo>
                  <a:lnTo>
                    <a:pt x="0" y="74"/>
                  </a:lnTo>
                  <a:lnTo>
                    <a:pt x="0" y="74"/>
                  </a:lnTo>
                  <a:lnTo>
                    <a:pt x="0" y="102"/>
                  </a:lnTo>
                  <a:lnTo>
                    <a:pt x="3" y="116"/>
                  </a:lnTo>
                  <a:lnTo>
                    <a:pt x="9" y="129"/>
                  </a:lnTo>
                  <a:lnTo>
                    <a:pt x="9" y="129"/>
                  </a:lnTo>
                  <a:lnTo>
                    <a:pt x="17" y="140"/>
                  </a:lnTo>
                  <a:lnTo>
                    <a:pt x="25" y="146"/>
                  </a:lnTo>
                  <a:lnTo>
                    <a:pt x="36" y="149"/>
                  </a:lnTo>
                  <a:lnTo>
                    <a:pt x="45" y="151"/>
                  </a:lnTo>
                  <a:lnTo>
                    <a:pt x="45" y="151"/>
                  </a:lnTo>
                  <a:lnTo>
                    <a:pt x="56" y="149"/>
                  </a:lnTo>
                  <a:lnTo>
                    <a:pt x="64" y="146"/>
                  </a:lnTo>
                  <a:lnTo>
                    <a:pt x="75" y="138"/>
                  </a:lnTo>
                  <a:lnTo>
                    <a:pt x="83" y="124"/>
                  </a:lnTo>
                  <a:lnTo>
                    <a:pt x="83" y="124"/>
                  </a:lnTo>
                  <a:lnTo>
                    <a:pt x="89" y="113"/>
                  </a:lnTo>
                  <a:lnTo>
                    <a:pt x="89" y="102"/>
                  </a:lnTo>
                  <a:lnTo>
                    <a:pt x="92" y="74"/>
                  </a:lnTo>
                  <a:lnTo>
                    <a:pt x="92" y="74"/>
                  </a:lnTo>
                  <a:close/>
                  <a:moveTo>
                    <a:pt x="45" y="146"/>
                  </a:moveTo>
                  <a:lnTo>
                    <a:pt x="45" y="146"/>
                  </a:lnTo>
                  <a:lnTo>
                    <a:pt x="39" y="143"/>
                  </a:lnTo>
                  <a:lnTo>
                    <a:pt x="31" y="140"/>
                  </a:lnTo>
                  <a:lnTo>
                    <a:pt x="25" y="132"/>
                  </a:lnTo>
                  <a:lnTo>
                    <a:pt x="20" y="118"/>
                  </a:lnTo>
                  <a:lnTo>
                    <a:pt x="20" y="118"/>
                  </a:lnTo>
                  <a:lnTo>
                    <a:pt x="17" y="96"/>
                  </a:lnTo>
                  <a:lnTo>
                    <a:pt x="17" y="71"/>
                  </a:lnTo>
                  <a:lnTo>
                    <a:pt x="17" y="71"/>
                  </a:lnTo>
                  <a:lnTo>
                    <a:pt x="17" y="52"/>
                  </a:lnTo>
                  <a:lnTo>
                    <a:pt x="20" y="33"/>
                  </a:lnTo>
                  <a:lnTo>
                    <a:pt x="20" y="33"/>
                  </a:lnTo>
                  <a:lnTo>
                    <a:pt x="25" y="16"/>
                  </a:lnTo>
                  <a:lnTo>
                    <a:pt x="31" y="8"/>
                  </a:lnTo>
                  <a:lnTo>
                    <a:pt x="39" y="5"/>
                  </a:lnTo>
                  <a:lnTo>
                    <a:pt x="45" y="5"/>
                  </a:lnTo>
                  <a:lnTo>
                    <a:pt x="45" y="5"/>
                  </a:lnTo>
                  <a:lnTo>
                    <a:pt x="53" y="5"/>
                  </a:lnTo>
                  <a:lnTo>
                    <a:pt x="58" y="8"/>
                  </a:lnTo>
                  <a:lnTo>
                    <a:pt x="67" y="16"/>
                  </a:lnTo>
                  <a:lnTo>
                    <a:pt x="72" y="30"/>
                  </a:lnTo>
                  <a:lnTo>
                    <a:pt x="72" y="30"/>
                  </a:lnTo>
                  <a:lnTo>
                    <a:pt x="72" y="49"/>
                  </a:lnTo>
                  <a:lnTo>
                    <a:pt x="72" y="71"/>
                  </a:lnTo>
                  <a:lnTo>
                    <a:pt x="72" y="71"/>
                  </a:lnTo>
                  <a:lnTo>
                    <a:pt x="72" y="96"/>
                  </a:lnTo>
                  <a:lnTo>
                    <a:pt x="69" y="118"/>
                  </a:lnTo>
                  <a:lnTo>
                    <a:pt x="69" y="118"/>
                  </a:lnTo>
                  <a:lnTo>
                    <a:pt x="67" y="132"/>
                  </a:lnTo>
                  <a:lnTo>
                    <a:pt x="61" y="140"/>
                  </a:lnTo>
                  <a:lnTo>
                    <a:pt x="53" y="143"/>
                  </a:lnTo>
                  <a:lnTo>
                    <a:pt x="45"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9" name="Freeform 104"/>
            <p:cNvSpPr>
              <a:spLocks/>
            </p:cNvSpPr>
            <p:nvPr/>
          </p:nvSpPr>
          <p:spPr bwMode="auto">
            <a:xfrm>
              <a:off x="2181" y="2965"/>
              <a:ext cx="92" cy="151"/>
            </a:xfrm>
            <a:custGeom>
              <a:avLst/>
              <a:gdLst>
                <a:gd name="T0" fmla="*/ 92 w 92"/>
                <a:gd name="T1" fmla="*/ 74 h 151"/>
                <a:gd name="T2" fmla="*/ 92 w 92"/>
                <a:gd name="T3" fmla="*/ 74 h 151"/>
                <a:gd name="T4" fmla="*/ 89 w 92"/>
                <a:gd name="T5" fmla="*/ 49 h 151"/>
                <a:gd name="T6" fmla="*/ 86 w 92"/>
                <a:gd name="T7" fmla="*/ 36 h 151"/>
                <a:gd name="T8" fmla="*/ 83 w 92"/>
                <a:gd name="T9" fmla="*/ 24 h 151"/>
                <a:gd name="T10" fmla="*/ 83 w 92"/>
                <a:gd name="T11" fmla="*/ 24 h 151"/>
                <a:gd name="T12" fmla="*/ 75 w 92"/>
                <a:gd name="T13" fmla="*/ 11 h 151"/>
                <a:gd name="T14" fmla="*/ 64 w 92"/>
                <a:gd name="T15" fmla="*/ 2 h 151"/>
                <a:gd name="T16" fmla="*/ 53 w 92"/>
                <a:gd name="T17" fmla="*/ 0 h 151"/>
                <a:gd name="T18" fmla="*/ 45 w 92"/>
                <a:gd name="T19" fmla="*/ 0 h 151"/>
                <a:gd name="T20" fmla="*/ 45 w 92"/>
                <a:gd name="T21" fmla="*/ 0 h 151"/>
                <a:gd name="T22" fmla="*/ 36 w 92"/>
                <a:gd name="T23" fmla="*/ 0 h 151"/>
                <a:gd name="T24" fmla="*/ 25 w 92"/>
                <a:gd name="T25" fmla="*/ 5 h 151"/>
                <a:gd name="T26" fmla="*/ 14 w 92"/>
                <a:gd name="T27" fmla="*/ 13 h 151"/>
                <a:gd name="T28" fmla="*/ 6 w 92"/>
                <a:gd name="T29" fmla="*/ 24 h 151"/>
                <a:gd name="T30" fmla="*/ 6 w 92"/>
                <a:gd name="T31" fmla="*/ 24 h 151"/>
                <a:gd name="T32" fmla="*/ 3 w 92"/>
                <a:gd name="T33" fmla="*/ 38 h 151"/>
                <a:gd name="T34" fmla="*/ 0 w 92"/>
                <a:gd name="T35" fmla="*/ 49 h 151"/>
                <a:gd name="T36" fmla="*/ 0 w 92"/>
                <a:gd name="T37" fmla="*/ 74 h 151"/>
                <a:gd name="T38" fmla="*/ 0 w 92"/>
                <a:gd name="T39" fmla="*/ 74 h 151"/>
                <a:gd name="T40" fmla="*/ 0 w 92"/>
                <a:gd name="T41" fmla="*/ 102 h 151"/>
                <a:gd name="T42" fmla="*/ 3 w 92"/>
                <a:gd name="T43" fmla="*/ 116 h 151"/>
                <a:gd name="T44" fmla="*/ 9 w 92"/>
                <a:gd name="T45" fmla="*/ 129 h 151"/>
                <a:gd name="T46" fmla="*/ 9 w 92"/>
                <a:gd name="T47" fmla="*/ 129 h 151"/>
                <a:gd name="T48" fmla="*/ 17 w 92"/>
                <a:gd name="T49" fmla="*/ 140 h 151"/>
                <a:gd name="T50" fmla="*/ 25 w 92"/>
                <a:gd name="T51" fmla="*/ 146 h 151"/>
                <a:gd name="T52" fmla="*/ 36 w 92"/>
                <a:gd name="T53" fmla="*/ 149 h 151"/>
                <a:gd name="T54" fmla="*/ 45 w 92"/>
                <a:gd name="T55" fmla="*/ 151 h 151"/>
                <a:gd name="T56" fmla="*/ 45 w 92"/>
                <a:gd name="T57" fmla="*/ 151 h 151"/>
                <a:gd name="T58" fmla="*/ 56 w 92"/>
                <a:gd name="T59" fmla="*/ 149 h 151"/>
                <a:gd name="T60" fmla="*/ 64 w 92"/>
                <a:gd name="T61" fmla="*/ 146 h 151"/>
                <a:gd name="T62" fmla="*/ 75 w 92"/>
                <a:gd name="T63" fmla="*/ 138 h 151"/>
                <a:gd name="T64" fmla="*/ 83 w 92"/>
                <a:gd name="T65" fmla="*/ 124 h 151"/>
                <a:gd name="T66" fmla="*/ 83 w 92"/>
                <a:gd name="T67" fmla="*/ 124 h 151"/>
                <a:gd name="T68" fmla="*/ 89 w 92"/>
                <a:gd name="T69" fmla="*/ 113 h 151"/>
                <a:gd name="T70" fmla="*/ 89 w 92"/>
                <a:gd name="T71" fmla="*/ 102 h 151"/>
                <a:gd name="T72" fmla="*/ 92 w 92"/>
                <a:gd name="T73" fmla="*/ 74 h 151"/>
                <a:gd name="T74" fmla="*/ 92 w 92"/>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2" h="151">
                  <a:moveTo>
                    <a:pt x="92" y="74"/>
                  </a:moveTo>
                  <a:lnTo>
                    <a:pt x="92" y="74"/>
                  </a:lnTo>
                  <a:lnTo>
                    <a:pt x="89" y="49"/>
                  </a:lnTo>
                  <a:lnTo>
                    <a:pt x="86" y="36"/>
                  </a:lnTo>
                  <a:lnTo>
                    <a:pt x="83" y="24"/>
                  </a:lnTo>
                  <a:lnTo>
                    <a:pt x="83" y="24"/>
                  </a:lnTo>
                  <a:lnTo>
                    <a:pt x="75" y="11"/>
                  </a:lnTo>
                  <a:lnTo>
                    <a:pt x="64" y="2"/>
                  </a:lnTo>
                  <a:lnTo>
                    <a:pt x="53" y="0"/>
                  </a:lnTo>
                  <a:lnTo>
                    <a:pt x="45" y="0"/>
                  </a:lnTo>
                  <a:lnTo>
                    <a:pt x="45" y="0"/>
                  </a:lnTo>
                  <a:lnTo>
                    <a:pt x="36" y="0"/>
                  </a:lnTo>
                  <a:lnTo>
                    <a:pt x="25" y="5"/>
                  </a:lnTo>
                  <a:lnTo>
                    <a:pt x="14" y="13"/>
                  </a:lnTo>
                  <a:lnTo>
                    <a:pt x="6" y="24"/>
                  </a:lnTo>
                  <a:lnTo>
                    <a:pt x="6" y="24"/>
                  </a:lnTo>
                  <a:lnTo>
                    <a:pt x="3" y="38"/>
                  </a:lnTo>
                  <a:lnTo>
                    <a:pt x="0" y="49"/>
                  </a:lnTo>
                  <a:lnTo>
                    <a:pt x="0" y="74"/>
                  </a:lnTo>
                  <a:lnTo>
                    <a:pt x="0" y="74"/>
                  </a:lnTo>
                  <a:lnTo>
                    <a:pt x="0" y="102"/>
                  </a:lnTo>
                  <a:lnTo>
                    <a:pt x="3" y="116"/>
                  </a:lnTo>
                  <a:lnTo>
                    <a:pt x="9" y="129"/>
                  </a:lnTo>
                  <a:lnTo>
                    <a:pt x="9" y="129"/>
                  </a:lnTo>
                  <a:lnTo>
                    <a:pt x="17" y="140"/>
                  </a:lnTo>
                  <a:lnTo>
                    <a:pt x="25" y="146"/>
                  </a:lnTo>
                  <a:lnTo>
                    <a:pt x="36" y="149"/>
                  </a:lnTo>
                  <a:lnTo>
                    <a:pt x="45" y="151"/>
                  </a:lnTo>
                  <a:lnTo>
                    <a:pt x="45" y="151"/>
                  </a:lnTo>
                  <a:lnTo>
                    <a:pt x="56" y="149"/>
                  </a:lnTo>
                  <a:lnTo>
                    <a:pt x="64" y="146"/>
                  </a:lnTo>
                  <a:lnTo>
                    <a:pt x="75" y="138"/>
                  </a:lnTo>
                  <a:lnTo>
                    <a:pt x="83" y="124"/>
                  </a:lnTo>
                  <a:lnTo>
                    <a:pt x="83" y="124"/>
                  </a:lnTo>
                  <a:lnTo>
                    <a:pt x="89" y="113"/>
                  </a:lnTo>
                  <a:lnTo>
                    <a:pt x="89" y="102"/>
                  </a:lnTo>
                  <a:lnTo>
                    <a:pt x="92" y="74"/>
                  </a:lnTo>
                  <a:lnTo>
                    <a:pt x="92"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0" name="Freeform 105"/>
            <p:cNvSpPr>
              <a:spLocks/>
            </p:cNvSpPr>
            <p:nvPr/>
          </p:nvSpPr>
          <p:spPr bwMode="auto">
            <a:xfrm>
              <a:off x="2198" y="2970"/>
              <a:ext cx="55" cy="141"/>
            </a:xfrm>
            <a:custGeom>
              <a:avLst/>
              <a:gdLst>
                <a:gd name="T0" fmla="*/ 28 w 55"/>
                <a:gd name="T1" fmla="*/ 141 h 141"/>
                <a:gd name="T2" fmla="*/ 28 w 55"/>
                <a:gd name="T3" fmla="*/ 141 h 141"/>
                <a:gd name="T4" fmla="*/ 22 w 55"/>
                <a:gd name="T5" fmla="*/ 138 h 141"/>
                <a:gd name="T6" fmla="*/ 14 w 55"/>
                <a:gd name="T7" fmla="*/ 135 h 141"/>
                <a:gd name="T8" fmla="*/ 8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3 w 55"/>
                <a:gd name="T23" fmla="*/ 28 h 141"/>
                <a:gd name="T24" fmla="*/ 3 w 55"/>
                <a:gd name="T25" fmla="*/ 28 h 141"/>
                <a:gd name="T26" fmla="*/ 8 w 55"/>
                <a:gd name="T27" fmla="*/ 11 h 141"/>
                <a:gd name="T28" fmla="*/ 14 w 55"/>
                <a:gd name="T29" fmla="*/ 3 h 141"/>
                <a:gd name="T30" fmla="*/ 22 w 55"/>
                <a:gd name="T31" fmla="*/ 0 h 141"/>
                <a:gd name="T32" fmla="*/ 28 w 55"/>
                <a:gd name="T33" fmla="*/ 0 h 141"/>
                <a:gd name="T34" fmla="*/ 28 w 55"/>
                <a:gd name="T35" fmla="*/ 0 h 141"/>
                <a:gd name="T36" fmla="*/ 36 w 55"/>
                <a:gd name="T37" fmla="*/ 0 h 141"/>
                <a:gd name="T38" fmla="*/ 41 w 55"/>
                <a:gd name="T39" fmla="*/ 3 h 141"/>
                <a:gd name="T40" fmla="*/ 50 w 55"/>
                <a:gd name="T41" fmla="*/ 11 h 141"/>
                <a:gd name="T42" fmla="*/ 55 w 55"/>
                <a:gd name="T43" fmla="*/ 25 h 141"/>
                <a:gd name="T44" fmla="*/ 55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4 w 55"/>
                <a:gd name="T61" fmla="*/ 135 h 141"/>
                <a:gd name="T62" fmla="*/ 36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22" y="138"/>
                  </a:lnTo>
                  <a:lnTo>
                    <a:pt x="14" y="135"/>
                  </a:lnTo>
                  <a:lnTo>
                    <a:pt x="8" y="127"/>
                  </a:lnTo>
                  <a:lnTo>
                    <a:pt x="3" y="113"/>
                  </a:lnTo>
                  <a:lnTo>
                    <a:pt x="3" y="113"/>
                  </a:lnTo>
                  <a:lnTo>
                    <a:pt x="0" y="91"/>
                  </a:lnTo>
                  <a:lnTo>
                    <a:pt x="0" y="66"/>
                  </a:lnTo>
                  <a:lnTo>
                    <a:pt x="0" y="66"/>
                  </a:lnTo>
                  <a:lnTo>
                    <a:pt x="0" y="47"/>
                  </a:lnTo>
                  <a:lnTo>
                    <a:pt x="3" y="28"/>
                  </a:lnTo>
                  <a:lnTo>
                    <a:pt x="3" y="28"/>
                  </a:lnTo>
                  <a:lnTo>
                    <a:pt x="8" y="11"/>
                  </a:lnTo>
                  <a:lnTo>
                    <a:pt x="14" y="3"/>
                  </a:lnTo>
                  <a:lnTo>
                    <a:pt x="22" y="0"/>
                  </a:lnTo>
                  <a:lnTo>
                    <a:pt x="28" y="0"/>
                  </a:lnTo>
                  <a:lnTo>
                    <a:pt x="28" y="0"/>
                  </a:lnTo>
                  <a:lnTo>
                    <a:pt x="36" y="0"/>
                  </a:lnTo>
                  <a:lnTo>
                    <a:pt x="41" y="3"/>
                  </a:lnTo>
                  <a:lnTo>
                    <a:pt x="50" y="11"/>
                  </a:lnTo>
                  <a:lnTo>
                    <a:pt x="55" y="25"/>
                  </a:lnTo>
                  <a:lnTo>
                    <a:pt x="55" y="25"/>
                  </a:lnTo>
                  <a:lnTo>
                    <a:pt x="55" y="44"/>
                  </a:lnTo>
                  <a:lnTo>
                    <a:pt x="55" y="66"/>
                  </a:lnTo>
                  <a:lnTo>
                    <a:pt x="55" y="66"/>
                  </a:lnTo>
                  <a:lnTo>
                    <a:pt x="55" y="91"/>
                  </a:lnTo>
                  <a:lnTo>
                    <a:pt x="52" y="113"/>
                  </a:lnTo>
                  <a:lnTo>
                    <a:pt x="52" y="113"/>
                  </a:lnTo>
                  <a:lnTo>
                    <a:pt x="50" y="127"/>
                  </a:lnTo>
                  <a:lnTo>
                    <a:pt x="44"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1" name="Freeform 106"/>
            <p:cNvSpPr>
              <a:spLocks noEditPoints="1"/>
            </p:cNvSpPr>
            <p:nvPr/>
          </p:nvSpPr>
          <p:spPr bwMode="auto">
            <a:xfrm>
              <a:off x="2292" y="2965"/>
              <a:ext cx="91" cy="151"/>
            </a:xfrm>
            <a:custGeom>
              <a:avLst/>
              <a:gdLst>
                <a:gd name="T0" fmla="*/ 91 w 91"/>
                <a:gd name="T1" fmla="*/ 74 h 151"/>
                <a:gd name="T2" fmla="*/ 88 w 91"/>
                <a:gd name="T3" fmla="*/ 36 h 151"/>
                <a:gd name="T4" fmla="*/ 83 w 91"/>
                <a:gd name="T5" fmla="*/ 24 h 151"/>
                <a:gd name="T6" fmla="*/ 63 w 91"/>
                <a:gd name="T7" fmla="*/ 2 h 151"/>
                <a:gd name="T8" fmla="*/ 44 w 91"/>
                <a:gd name="T9" fmla="*/ 0 h 151"/>
                <a:gd name="T10" fmla="*/ 36 w 91"/>
                <a:gd name="T11" fmla="*/ 0 h 151"/>
                <a:gd name="T12" fmla="*/ 14 w 91"/>
                <a:gd name="T13" fmla="*/ 13 h 151"/>
                <a:gd name="T14" fmla="*/ 8 w 91"/>
                <a:gd name="T15" fmla="*/ 24 h 151"/>
                <a:gd name="T16" fmla="*/ 0 w 91"/>
                <a:gd name="T17" fmla="*/ 49 h 151"/>
                <a:gd name="T18" fmla="*/ 0 w 91"/>
                <a:gd name="T19" fmla="*/ 74 h 151"/>
                <a:gd name="T20" fmla="*/ 3 w 91"/>
                <a:gd name="T21" fmla="*/ 116 h 151"/>
                <a:gd name="T22" fmla="*/ 8 w 91"/>
                <a:gd name="T23" fmla="*/ 129 h 151"/>
                <a:gd name="T24" fmla="*/ 27 w 91"/>
                <a:gd name="T25" fmla="*/ 146 h 151"/>
                <a:gd name="T26" fmla="*/ 44 w 91"/>
                <a:gd name="T27" fmla="*/ 151 h 151"/>
                <a:gd name="T28" fmla="*/ 55 w 91"/>
                <a:gd name="T29" fmla="*/ 149 h 151"/>
                <a:gd name="T30" fmla="*/ 74 w 91"/>
                <a:gd name="T31" fmla="*/ 138 h 151"/>
                <a:gd name="T32" fmla="*/ 83 w 91"/>
                <a:gd name="T33" fmla="*/ 124 h 151"/>
                <a:gd name="T34" fmla="*/ 91 w 91"/>
                <a:gd name="T35" fmla="*/ 102 h 151"/>
                <a:gd name="T36" fmla="*/ 91 w 91"/>
                <a:gd name="T37" fmla="*/ 74 h 151"/>
                <a:gd name="T38" fmla="*/ 44 w 91"/>
                <a:gd name="T39" fmla="*/ 146 h 151"/>
                <a:gd name="T40" fmla="*/ 30 w 91"/>
                <a:gd name="T41" fmla="*/ 140 h 151"/>
                <a:gd name="T42" fmla="*/ 19 w 91"/>
                <a:gd name="T43" fmla="*/ 118 h 151"/>
                <a:gd name="T44" fmla="*/ 16 w 91"/>
                <a:gd name="T45" fmla="*/ 96 h 151"/>
                <a:gd name="T46" fmla="*/ 16 w 91"/>
                <a:gd name="T47" fmla="*/ 71 h 151"/>
                <a:gd name="T48" fmla="*/ 19 w 91"/>
                <a:gd name="T49" fmla="*/ 33 h 151"/>
                <a:gd name="T50" fmla="*/ 25 w 91"/>
                <a:gd name="T51" fmla="*/ 16 h 151"/>
                <a:gd name="T52" fmla="*/ 39 w 91"/>
                <a:gd name="T53" fmla="*/ 5 h 151"/>
                <a:gd name="T54" fmla="*/ 44 w 91"/>
                <a:gd name="T55" fmla="*/ 5 h 151"/>
                <a:gd name="T56" fmla="*/ 58 w 91"/>
                <a:gd name="T57" fmla="*/ 8 h 151"/>
                <a:gd name="T58" fmla="*/ 72 w 91"/>
                <a:gd name="T59" fmla="*/ 30 h 151"/>
                <a:gd name="T60" fmla="*/ 72 w 91"/>
                <a:gd name="T61" fmla="*/ 49 h 151"/>
                <a:gd name="T62" fmla="*/ 74 w 91"/>
                <a:gd name="T63" fmla="*/ 71 h 151"/>
                <a:gd name="T64" fmla="*/ 72 w 91"/>
                <a:gd name="T65" fmla="*/ 118 h 151"/>
                <a:gd name="T66" fmla="*/ 66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8" y="36"/>
                  </a:lnTo>
                  <a:lnTo>
                    <a:pt x="83" y="24"/>
                  </a:lnTo>
                  <a:lnTo>
                    <a:pt x="83" y="24"/>
                  </a:lnTo>
                  <a:lnTo>
                    <a:pt x="74" y="11"/>
                  </a:lnTo>
                  <a:lnTo>
                    <a:pt x="63" y="2"/>
                  </a:lnTo>
                  <a:lnTo>
                    <a:pt x="52" y="0"/>
                  </a:lnTo>
                  <a:lnTo>
                    <a:pt x="44" y="0"/>
                  </a:lnTo>
                  <a:lnTo>
                    <a:pt x="44" y="0"/>
                  </a:lnTo>
                  <a:lnTo>
                    <a:pt x="36" y="0"/>
                  </a:lnTo>
                  <a:lnTo>
                    <a:pt x="25" y="5"/>
                  </a:lnTo>
                  <a:lnTo>
                    <a:pt x="14" y="13"/>
                  </a:lnTo>
                  <a:lnTo>
                    <a:pt x="8" y="24"/>
                  </a:lnTo>
                  <a:lnTo>
                    <a:pt x="8" y="24"/>
                  </a:lnTo>
                  <a:lnTo>
                    <a:pt x="3" y="38"/>
                  </a:lnTo>
                  <a:lnTo>
                    <a:pt x="0" y="49"/>
                  </a:lnTo>
                  <a:lnTo>
                    <a:pt x="0" y="74"/>
                  </a:lnTo>
                  <a:lnTo>
                    <a:pt x="0" y="74"/>
                  </a:lnTo>
                  <a:lnTo>
                    <a:pt x="0" y="102"/>
                  </a:lnTo>
                  <a:lnTo>
                    <a:pt x="3" y="116"/>
                  </a:lnTo>
                  <a:lnTo>
                    <a:pt x="8" y="129"/>
                  </a:lnTo>
                  <a:lnTo>
                    <a:pt x="8" y="129"/>
                  </a:lnTo>
                  <a:lnTo>
                    <a:pt x="16" y="140"/>
                  </a:lnTo>
                  <a:lnTo>
                    <a:pt x="27" y="146"/>
                  </a:lnTo>
                  <a:lnTo>
                    <a:pt x="36" y="149"/>
                  </a:lnTo>
                  <a:lnTo>
                    <a:pt x="44" y="151"/>
                  </a:lnTo>
                  <a:lnTo>
                    <a:pt x="44" y="151"/>
                  </a:lnTo>
                  <a:lnTo>
                    <a:pt x="55" y="149"/>
                  </a:lnTo>
                  <a:lnTo>
                    <a:pt x="66" y="146"/>
                  </a:lnTo>
                  <a:lnTo>
                    <a:pt x="74" y="138"/>
                  </a:lnTo>
                  <a:lnTo>
                    <a:pt x="83" y="124"/>
                  </a:lnTo>
                  <a:lnTo>
                    <a:pt x="83" y="124"/>
                  </a:lnTo>
                  <a:lnTo>
                    <a:pt x="88" y="113"/>
                  </a:lnTo>
                  <a:lnTo>
                    <a:pt x="91" y="102"/>
                  </a:lnTo>
                  <a:lnTo>
                    <a:pt x="91" y="74"/>
                  </a:lnTo>
                  <a:lnTo>
                    <a:pt x="91" y="74"/>
                  </a:lnTo>
                  <a:close/>
                  <a:moveTo>
                    <a:pt x="44" y="146"/>
                  </a:moveTo>
                  <a:lnTo>
                    <a:pt x="44" y="146"/>
                  </a:lnTo>
                  <a:lnTo>
                    <a:pt x="39" y="143"/>
                  </a:lnTo>
                  <a:lnTo>
                    <a:pt x="30" y="140"/>
                  </a:lnTo>
                  <a:lnTo>
                    <a:pt x="25" y="132"/>
                  </a:lnTo>
                  <a:lnTo>
                    <a:pt x="19" y="118"/>
                  </a:lnTo>
                  <a:lnTo>
                    <a:pt x="19" y="118"/>
                  </a:lnTo>
                  <a:lnTo>
                    <a:pt x="16" y="96"/>
                  </a:lnTo>
                  <a:lnTo>
                    <a:pt x="16" y="71"/>
                  </a:lnTo>
                  <a:lnTo>
                    <a:pt x="16" y="71"/>
                  </a:lnTo>
                  <a:lnTo>
                    <a:pt x="16" y="52"/>
                  </a:lnTo>
                  <a:lnTo>
                    <a:pt x="19" y="33"/>
                  </a:lnTo>
                  <a:lnTo>
                    <a:pt x="19" y="33"/>
                  </a:lnTo>
                  <a:lnTo>
                    <a:pt x="25" y="16"/>
                  </a:lnTo>
                  <a:lnTo>
                    <a:pt x="30" y="8"/>
                  </a:lnTo>
                  <a:lnTo>
                    <a:pt x="39" y="5"/>
                  </a:lnTo>
                  <a:lnTo>
                    <a:pt x="44" y="5"/>
                  </a:lnTo>
                  <a:lnTo>
                    <a:pt x="44" y="5"/>
                  </a:lnTo>
                  <a:lnTo>
                    <a:pt x="52" y="5"/>
                  </a:lnTo>
                  <a:lnTo>
                    <a:pt x="58" y="8"/>
                  </a:lnTo>
                  <a:lnTo>
                    <a:pt x="66" y="16"/>
                  </a:lnTo>
                  <a:lnTo>
                    <a:pt x="72" y="30"/>
                  </a:lnTo>
                  <a:lnTo>
                    <a:pt x="72" y="30"/>
                  </a:lnTo>
                  <a:lnTo>
                    <a:pt x="72" y="49"/>
                  </a:lnTo>
                  <a:lnTo>
                    <a:pt x="74" y="71"/>
                  </a:lnTo>
                  <a:lnTo>
                    <a:pt x="74" y="71"/>
                  </a:lnTo>
                  <a:lnTo>
                    <a:pt x="72" y="96"/>
                  </a:lnTo>
                  <a:lnTo>
                    <a:pt x="72" y="118"/>
                  </a:lnTo>
                  <a:lnTo>
                    <a:pt x="72" y="118"/>
                  </a:lnTo>
                  <a:lnTo>
                    <a:pt x="66" y="132"/>
                  </a:lnTo>
                  <a:lnTo>
                    <a:pt x="61" y="140"/>
                  </a:lnTo>
                  <a:lnTo>
                    <a:pt x="52" y="143"/>
                  </a:lnTo>
                  <a:lnTo>
                    <a:pt x="44"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2" name="Freeform 107"/>
            <p:cNvSpPr>
              <a:spLocks/>
            </p:cNvSpPr>
            <p:nvPr/>
          </p:nvSpPr>
          <p:spPr bwMode="auto">
            <a:xfrm>
              <a:off x="2292" y="2965"/>
              <a:ext cx="91" cy="151"/>
            </a:xfrm>
            <a:custGeom>
              <a:avLst/>
              <a:gdLst>
                <a:gd name="T0" fmla="*/ 91 w 91"/>
                <a:gd name="T1" fmla="*/ 74 h 151"/>
                <a:gd name="T2" fmla="*/ 91 w 91"/>
                <a:gd name="T3" fmla="*/ 74 h 151"/>
                <a:gd name="T4" fmla="*/ 91 w 91"/>
                <a:gd name="T5" fmla="*/ 49 h 151"/>
                <a:gd name="T6" fmla="*/ 88 w 91"/>
                <a:gd name="T7" fmla="*/ 36 h 151"/>
                <a:gd name="T8" fmla="*/ 83 w 91"/>
                <a:gd name="T9" fmla="*/ 24 h 151"/>
                <a:gd name="T10" fmla="*/ 83 w 91"/>
                <a:gd name="T11" fmla="*/ 24 h 151"/>
                <a:gd name="T12" fmla="*/ 74 w 91"/>
                <a:gd name="T13" fmla="*/ 11 h 151"/>
                <a:gd name="T14" fmla="*/ 63 w 91"/>
                <a:gd name="T15" fmla="*/ 2 h 151"/>
                <a:gd name="T16" fmla="*/ 52 w 91"/>
                <a:gd name="T17" fmla="*/ 0 h 151"/>
                <a:gd name="T18" fmla="*/ 44 w 91"/>
                <a:gd name="T19" fmla="*/ 0 h 151"/>
                <a:gd name="T20" fmla="*/ 44 w 91"/>
                <a:gd name="T21" fmla="*/ 0 h 151"/>
                <a:gd name="T22" fmla="*/ 36 w 91"/>
                <a:gd name="T23" fmla="*/ 0 h 151"/>
                <a:gd name="T24" fmla="*/ 25 w 91"/>
                <a:gd name="T25" fmla="*/ 5 h 151"/>
                <a:gd name="T26" fmla="*/ 14 w 91"/>
                <a:gd name="T27" fmla="*/ 13 h 151"/>
                <a:gd name="T28" fmla="*/ 8 w 91"/>
                <a:gd name="T29" fmla="*/ 24 h 151"/>
                <a:gd name="T30" fmla="*/ 8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8 w 91"/>
                <a:gd name="T45" fmla="*/ 129 h 151"/>
                <a:gd name="T46" fmla="*/ 8 w 91"/>
                <a:gd name="T47" fmla="*/ 129 h 151"/>
                <a:gd name="T48" fmla="*/ 16 w 91"/>
                <a:gd name="T49" fmla="*/ 140 h 151"/>
                <a:gd name="T50" fmla="*/ 27 w 91"/>
                <a:gd name="T51" fmla="*/ 146 h 151"/>
                <a:gd name="T52" fmla="*/ 36 w 91"/>
                <a:gd name="T53" fmla="*/ 149 h 151"/>
                <a:gd name="T54" fmla="*/ 44 w 91"/>
                <a:gd name="T55" fmla="*/ 151 h 151"/>
                <a:gd name="T56" fmla="*/ 44 w 91"/>
                <a:gd name="T57" fmla="*/ 151 h 151"/>
                <a:gd name="T58" fmla="*/ 55 w 91"/>
                <a:gd name="T59" fmla="*/ 149 h 151"/>
                <a:gd name="T60" fmla="*/ 66 w 91"/>
                <a:gd name="T61" fmla="*/ 146 h 151"/>
                <a:gd name="T62" fmla="*/ 74 w 91"/>
                <a:gd name="T63" fmla="*/ 138 h 151"/>
                <a:gd name="T64" fmla="*/ 83 w 91"/>
                <a:gd name="T65" fmla="*/ 124 h 151"/>
                <a:gd name="T66" fmla="*/ 83 w 91"/>
                <a:gd name="T67" fmla="*/ 124 h 151"/>
                <a:gd name="T68" fmla="*/ 88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8" y="36"/>
                  </a:lnTo>
                  <a:lnTo>
                    <a:pt x="83" y="24"/>
                  </a:lnTo>
                  <a:lnTo>
                    <a:pt x="83" y="24"/>
                  </a:lnTo>
                  <a:lnTo>
                    <a:pt x="74" y="11"/>
                  </a:lnTo>
                  <a:lnTo>
                    <a:pt x="63" y="2"/>
                  </a:lnTo>
                  <a:lnTo>
                    <a:pt x="52" y="0"/>
                  </a:lnTo>
                  <a:lnTo>
                    <a:pt x="44" y="0"/>
                  </a:lnTo>
                  <a:lnTo>
                    <a:pt x="44" y="0"/>
                  </a:lnTo>
                  <a:lnTo>
                    <a:pt x="36" y="0"/>
                  </a:lnTo>
                  <a:lnTo>
                    <a:pt x="25" y="5"/>
                  </a:lnTo>
                  <a:lnTo>
                    <a:pt x="14" y="13"/>
                  </a:lnTo>
                  <a:lnTo>
                    <a:pt x="8" y="24"/>
                  </a:lnTo>
                  <a:lnTo>
                    <a:pt x="8" y="24"/>
                  </a:lnTo>
                  <a:lnTo>
                    <a:pt x="3" y="38"/>
                  </a:lnTo>
                  <a:lnTo>
                    <a:pt x="0" y="49"/>
                  </a:lnTo>
                  <a:lnTo>
                    <a:pt x="0" y="74"/>
                  </a:lnTo>
                  <a:lnTo>
                    <a:pt x="0" y="74"/>
                  </a:lnTo>
                  <a:lnTo>
                    <a:pt x="0" y="102"/>
                  </a:lnTo>
                  <a:lnTo>
                    <a:pt x="3" y="116"/>
                  </a:lnTo>
                  <a:lnTo>
                    <a:pt x="8" y="129"/>
                  </a:lnTo>
                  <a:lnTo>
                    <a:pt x="8" y="129"/>
                  </a:lnTo>
                  <a:lnTo>
                    <a:pt x="16" y="140"/>
                  </a:lnTo>
                  <a:lnTo>
                    <a:pt x="27" y="146"/>
                  </a:lnTo>
                  <a:lnTo>
                    <a:pt x="36" y="149"/>
                  </a:lnTo>
                  <a:lnTo>
                    <a:pt x="44" y="151"/>
                  </a:lnTo>
                  <a:lnTo>
                    <a:pt x="44" y="151"/>
                  </a:lnTo>
                  <a:lnTo>
                    <a:pt x="55" y="149"/>
                  </a:lnTo>
                  <a:lnTo>
                    <a:pt x="66" y="146"/>
                  </a:lnTo>
                  <a:lnTo>
                    <a:pt x="74" y="138"/>
                  </a:lnTo>
                  <a:lnTo>
                    <a:pt x="83" y="124"/>
                  </a:lnTo>
                  <a:lnTo>
                    <a:pt x="83" y="124"/>
                  </a:lnTo>
                  <a:lnTo>
                    <a:pt x="88"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3" name="Freeform 108"/>
            <p:cNvSpPr>
              <a:spLocks/>
            </p:cNvSpPr>
            <p:nvPr/>
          </p:nvSpPr>
          <p:spPr bwMode="auto">
            <a:xfrm>
              <a:off x="2308" y="2970"/>
              <a:ext cx="58" cy="141"/>
            </a:xfrm>
            <a:custGeom>
              <a:avLst/>
              <a:gdLst>
                <a:gd name="T0" fmla="*/ 28 w 58"/>
                <a:gd name="T1" fmla="*/ 141 h 141"/>
                <a:gd name="T2" fmla="*/ 28 w 58"/>
                <a:gd name="T3" fmla="*/ 141 h 141"/>
                <a:gd name="T4" fmla="*/ 23 w 58"/>
                <a:gd name="T5" fmla="*/ 138 h 141"/>
                <a:gd name="T6" fmla="*/ 14 w 58"/>
                <a:gd name="T7" fmla="*/ 135 h 141"/>
                <a:gd name="T8" fmla="*/ 9 w 58"/>
                <a:gd name="T9" fmla="*/ 127 h 141"/>
                <a:gd name="T10" fmla="*/ 3 w 58"/>
                <a:gd name="T11" fmla="*/ 113 h 141"/>
                <a:gd name="T12" fmla="*/ 3 w 58"/>
                <a:gd name="T13" fmla="*/ 113 h 141"/>
                <a:gd name="T14" fmla="*/ 0 w 58"/>
                <a:gd name="T15" fmla="*/ 91 h 141"/>
                <a:gd name="T16" fmla="*/ 0 w 58"/>
                <a:gd name="T17" fmla="*/ 66 h 141"/>
                <a:gd name="T18" fmla="*/ 0 w 58"/>
                <a:gd name="T19" fmla="*/ 66 h 141"/>
                <a:gd name="T20" fmla="*/ 0 w 58"/>
                <a:gd name="T21" fmla="*/ 47 h 141"/>
                <a:gd name="T22" fmla="*/ 3 w 58"/>
                <a:gd name="T23" fmla="*/ 28 h 141"/>
                <a:gd name="T24" fmla="*/ 3 w 58"/>
                <a:gd name="T25" fmla="*/ 28 h 141"/>
                <a:gd name="T26" fmla="*/ 9 w 58"/>
                <a:gd name="T27" fmla="*/ 11 h 141"/>
                <a:gd name="T28" fmla="*/ 14 w 58"/>
                <a:gd name="T29" fmla="*/ 3 h 141"/>
                <a:gd name="T30" fmla="*/ 23 w 58"/>
                <a:gd name="T31" fmla="*/ 0 h 141"/>
                <a:gd name="T32" fmla="*/ 28 w 58"/>
                <a:gd name="T33" fmla="*/ 0 h 141"/>
                <a:gd name="T34" fmla="*/ 28 w 58"/>
                <a:gd name="T35" fmla="*/ 0 h 141"/>
                <a:gd name="T36" fmla="*/ 36 w 58"/>
                <a:gd name="T37" fmla="*/ 0 h 141"/>
                <a:gd name="T38" fmla="*/ 42 w 58"/>
                <a:gd name="T39" fmla="*/ 3 h 141"/>
                <a:gd name="T40" fmla="*/ 50 w 58"/>
                <a:gd name="T41" fmla="*/ 11 h 141"/>
                <a:gd name="T42" fmla="*/ 56 w 58"/>
                <a:gd name="T43" fmla="*/ 25 h 141"/>
                <a:gd name="T44" fmla="*/ 56 w 58"/>
                <a:gd name="T45" fmla="*/ 25 h 141"/>
                <a:gd name="T46" fmla="*/ 56 w 58"/>
                <a:gd name="T47" fmla="*/ 44 h 141"/>
                <a:gd name="T48" fmla="*/ 58 w 58"/>
                <a:gd name="T49" fmla="*/ 66 h 141"/>
                <a:gd name="T50" fmla="*/ 58 w 58"/>
                <a:gd name="T51" fmla="*/ 66 h 141"/>
                <a:gd name="T52" fmla="*/ 56 w 58"/>
                <a:gd name="T53" fmla="*/ 91 h 141"/>
                <a:gd name="T54" fmla="*/ 56 w 58"/>
                <a:gd name="T55" fmla="*/ 113 h 141"/>
                <a:gd name="T56" fmla="*/ 56 w 58"/>
                <a:gd name="T57" fmla="*/ 113 h 141"/>
                <a:gd name="T58" fmla="*/ 50 w 58"/>
                <a:gd name="T59" fmla="*/ 127 h 141"/>
                <a:gd name="T60" fmla="*/ 45 w 58"/>
                <a:gd name="T61" fmla="*/ 135 h 141"/>
                <a:gd name="T62" fmla="*/ 36 w 58"/>
                <a:gd name="T63" fmla="*/ 138 h 141"/>
                <a:gd name="T64" fmla="*/ 28 w 58"/>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 h="141">
                  <a:moveTo>
                    <a:pt x="28" y="141"/>
                  </a:moveTo>
                  <a:lnTo>
                    <a:pt x="28" y="141"/>
                  </a:lnTo>
                  <a:lnTo>
                    <a:pt x="23" y="138"/>
                  </a:lnTo>
                  <a:lnTo>
                    <a:pt x="14" y="135"/>
                  </a:lnTo>
                  <a:lnTo>
                    <a:pt x="9" y="127"/>
                  </a:lnTo>
                  <a:lnTo>
                    <a:pt x="3" y="113"/>
                  </a:lnTo>
                  <a:lnTo>
                    <a:pt x="3" y="113"/>
                  </a:lnTo>
                  <a:lnTo>
                    <a:pt x="0" y="91"/>
                  </a:lnTo>
                  <a:lnTo>
                    <a:pt x="0" y="66"/>
                  </a:lnTo>
                  <a:lnTo>
                    <a:pt x="0" y="66"/>
                  </a:lnTo>
                  <a:lnTo>
                    <a:pt x="0" y="47"/>
                  </a:lnTo>
                  <a:lnTo>
                    <a:pt x="3" y="28"/>
                  </a:lnTo>
                  <a:lnTo>
                    <a:pt x="3" y="28"/>
                  </a:lnTo>
                  <a:lnTo>
                    <a:pt x="9" y="11"/>
                  </a:lnTo>
                  <a:lnTo>
                    <a:pt x="14" y="3"/>
                  </a:lnTo>
                  <a:lnTo>
                    <a:pt x="23" y="0"/>
                  </a:lnTo>
                  <a:lnTo>
                    <a:pt x="28" y="0"/>
                  </a:lnTo>
                  <a:lnTo>
                    <a:pt x="28" y="0"/>
                  </a:lnTo>
                  <a:lnTo>
                    <a:pt x="36" y="0"/>
                  </a:lnTo>
                  <a:lnTo>
                    <a:pt x="42" y="3"/>
                  </a:lnTo>
                  <a:lnTo>
                    <a:pt x="50" y="11"/>
                  </a:lnTo>
                  <a:lnTo>
                    <a:pt x="56" y="25"/>
                  </a:lnTo>
                  <a:lnTo>
                    <a:pt x="56" y="25"/>
                  </a:lnTo>
                  <a:lnTo>
                    <a:pt x="56" y="44"/>
                  </a:lnTo>
                  <a:lnTo>
                    <a:pt x="58" y="66"/>
                  </a:lnTo>
                  <a:lnTo>
                    <a:pt x="58" y="66"/>
                  </a:lnTo>
                  <a:lnTo>
                    <a:pt x="56" y="91"/>
                  </a:lnTo>
                  <a:lnTo>
                    <a:pt x="56" y="113"/>
                  </a:lnTo>
                  <a:lnTo>
                    <a:pt x="56" y="113"/>
                  </a:lnTo>
                  <a:lnTo>
                    <a:pt x="50" y="127"/>
                  </a:lnTo>
                  <a:lnTo>
                    <a:pt x="45"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4" name="Freeform 109"/>
            <p:cNvSpPr>
              <a:spLocks noEditPoints="1"/>
            </p:cNvSpPr>
            <p:nvPr/>
          </p:nvSpPr>
          <p:spPr bwMode="auto">
            <a:xfrm>
              <a:off x="2402" y="2965"/>
              <a:ext cx="91" cy="151"/>
            </a:xfrm>
            <a:custGeom>
              <a:avLst/>
              <a:gdLst>
                <a:gd name="T0" fmla="*/ 91 w 91"/>
                <a:gd name="T1" fmla="*/ 74 h 151"/>
                <a:gd name="T2" fmla="*/ 89 w 91"/>
                <a:gd name="T3" fmla="*/ 36 h 151"/>
                <a:gd name="T4" fmla="*/ 83 w 91"/>
                <a:gd name="T5" fmla="*/ 24 h 151"/>
                <a:gd name="T6" fmla="*/ 64 w 91"/>
                <a:gd name="T7" fmla="*/ 2 h 151"/>
                <a:gd name="T8" fmla="*/ 47 w 91"/>
                <a:gd name="T9" fmla="*/ 0 h 151"/>
                <a:gd name="T10" fmla="*/ 36 w 91"/>
                <a:gd name="T11" fmla="*/ 0 h 151"/>
                <a:gd name="T12" fmla="*/ 17 w 91"/>
                <a:gd name="T13" fmla="*/ 13 h 151"/>
                <a:gd name="T14" fmla="*/ 9 w 91"/>
                <a:gd name="T15" fmla="*/ 24 h 151"/>
                <a:gd name="T16" fmla="*/ 0 w 91"/>
                <a:gd name="T17" fmla="*/ 49 h 151"/>
                <a:gd name="T18" fmla="*/ 0 w 91"/>
                <a:gd name="T19" fmla="*/ 74 h 151"/>
                <a:gd name="T20" fmla="*/ 3 w 91"/>
                <a:gd name="T21" fmla="*/ 116 h 151"/>
                <a:gd name="T22" fmla="*/ 9 w 91"/>
                <a:gd name="T23" fmla="*/ 129 h 151"/>
                <a:gd name="T24" fmla="*/ 28 w 91"/>
                <a:gd name="T25" fmla="*/ 146 h 151"/>
                <a:gd name="T26" fmla="*/ 47 w 91"/>
                <a:gd name="T27" fmla="*/ 151 h 151"/>
                <a:gd name="T28" fmla="*/ 55 w 91"/>
                <a:gd name="T29" fmla="*/ 149 h 151"/>
                <a:gd name="T30" fmla="*/ 75 w 91"/>
                <a:gd name="T31" fmla="*/ 138 h 151"/>
                <a:gd name="T32" fmla="*/ 83 w 91"/>
                <a:gd name="T33" fmla="*/ 124 h 151"/>
                <a:gd name="T34" fmla="*/ 91 w 91"/>
                <a:gd name="T35" fmla="*/ 102 h 151"/>
                <a:gd name="T36" fmla="*/ 91 w 91"/>
                <a:gd name="T37" fmla="*/ 74 h 151"/>
                <a:gd name="T38" fmla="*/ 47 w 91"/>
                <a:gd name="T39" fmla="*/ 146 h 151"/>
                <a:gd name="T40" fmla="*/ 31 w 91"/>
                <a:gd name="T41" fmla="*/ 140 h 151"/>
                <a:gd name="T42" fmla="*/ 20 w 91"/>
                <a:gd name="T43" fmla="*/ 118 h 151"/>
                <a:gd name="T44" fmla="*/ 20 w 91"/>
                <a:gd name="T45" fmla="*/ 96 h 151"/>
                <a:gd name="T46" fmla="*/ 17 w 91"/>
                <a:gd name="T47" fmla="*/ 71 h 151"/>
                <a:gd name="T48" fmla="*/ 20 w 91"/>
                <a:gd name="T49" fmla="*/ 33 h 151"/>
                <a:gd name="T50" fmla="*/ 25 w 91"/>
                <a:gd name="T51" fmla="*/ 16 h 151"/>
                <a:gd name="T52" fmla="*/ 39 w 91"/>
                <a:gd name="T53" fmla="*/ 5 h 151"/>
                <a:gd name="T54" fmla="*/ 47 w 91"/>
                <a:gd name="T55" fmla="*/ 5 h 151"/>
                <a:gd name="T56" fmla="*/ 61 w 91"/>
                <a:gd name="T57" fmla="*/ 8 h 151"/>
                <a:gd name="T58" fmla="*/ 72 w 91"/>
                <a:gd name="T59" fmla="*/ 30 h 151"/>
                <a:gd name="T60" fmla="*/ 75 w 91"/>
                <a:gd name="T61" fmla="*/ 49 h 151"/>
                <a:gd name="T62" fmla="*/ 75 w 91"/>
                <a:gd name="T63" fmla="*/ 71 h 151"/>
                <a:gd name="T64" fmla="*/ 72 w 91"/>
                <a:gd name="T65" fmla="*/ 118 h 151"/>
                <a:gd name="T66" fmla="*/ 67 w 91"/>
                <a:gd name="T67" fmla="*/ 132 h 151"/>
                <a:gd name="T68" fmla="*/ 53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9" y="36"/>
                  </a:lnTo>
                  <a:lnTo>
                    <a:pt x="83" y="24"/>
                  </a:lnTo>
                  <a:lnTo>
                    <a:pt x="83" y="24"/>
                  </a:lnTo>
                  <a:lnTo>
                    <a:pt x="75" y="11"/>
                  </a:lnTo>
                  <a:lnTo>
                    <a:pt x="64" y="2"/>
                  </a:lnTo>
                  <a:lnTo>
                    <a:pt x="55" y="0"/>
                  </a:lnTo>
                  <a:lnTo>
                    <a:pt x="47" y="0"/>
                  </a:lnTo>
                  <a:lnTo>
                    <a:pt x="47" y="0"/>
                  </a:lnTo>
                  <a:lnTo>
                    <a:pt x="36" y="0"/>
                  </a:lnTo>
                  <a:lnTo>
                    <a:pt x="25" y="5"/>
                  </a:lnTo>
                  <a:lnTo>
                    <a:pt x="17" y="13"/>
                  </a:lnTo>
                  <a:lnTo>
                    <a:pt x="9" y="24"/>
                  </a:lnTo>
                  <a:lnTo>
                    <a:pt x="9" y="24"/>
                  </a:lnTo>
                  <a:lnTo>
                    <a:pt x="3" y="38"/>
                  </a:lnTo>
                  <a:lnTo>
                    <a:pt x="0" y="49"/>
                  </a:lnTo>
                  <a:lnTo>
                    <a:pt x="0" y="74"/>
                  </a:lnTo>
                  <a:lnTo>
                    <a:pt x="0" y="74"/>
                  </a:lnTo>
                  <a:lnTo>
                    <a:pt x="0" y="102"/>
                  </a:lnTo>
                  <a:lnTo>
                    <a:pt x="3" y="116"/>
                  </a:lnTo>
                  <a:lnTo>
                    <a:pt x="9" y="129"/>
                  </a:lnTo>
                  <a:lnTo>
                    <a:pt x="9" y="129"/>
                  </a:lnTo>
                  <a:lnTo>
                    <a:pt x="17" y="140"/>
                  </a:lnTo>
                  <a:lnTo>
                    <a:pt x="28" y="146"/>
                  </a:lnTo>
                  <a:lnTo>
                    <a:pt x="36" y="149"/>
                  </a:lnTo>
                  <a:lnTo>
                    <a:pt x="47" y="151"/>
                  </a:lnTo>
                  <a:lnTo>
                    <a:pt x="47" y="151"/>
                  </a:lnTo>
                  <a:lnTo>
                    <a:pt x="55" y="149"/>
                  </a:lnTo>
                  <a:lnTo>
                    <a:pt x="67" y="146"/>
                  </a:lnTo>
                  <a:lnTo>
                    <a:pt x="75" y="138"/>
                  </a:lnTo>
                  <a:lnTo>
                    <a:pt x="83" y="124"/>
                  </a:lnTo>
                  <a:lnTo>
                    <a:pt x="83" y="124"/>
                  </a:lnTo>
                  <a:lnTo>
                    <a:pt x="89" y="113"/>
                  </a:lnTo>
                  <a:lnTo>
                    <a:pt x="91" y="102"/>
                  </a:lnTo>
                  <a:lnTo>
                    <a:pt x="91" y="74"/>
                  </a:lnTo>
                  <a:lnTo>
                    <a:pt x="91" y="74"/>
                  </a:lnTo>
                  <a:close/>
                  <a:moveTo>
                    <a:pt x="47" y="146"/>
                  </a:moveTo>
                  <a:lnTo>
                    <a:pt x="47" y="146"/>
                  </a:lnTo>
                  <a:lnTo>
                    <a:pt x="39" y="143"/>
                  </a:lnTo>
                  <a:lnTo>
                    <a:pt x="31" y="140"/>
                  </a:lnTo>
                  <a:lnTo>
                    <a:pt x="25" y="132"/>
                  </a:lnTo>
                  <a:lnTo>
                    <a:pt x="20" y="118"/>
                  </a:lnTo>
                  <a:lnTo>
                    <a:pt x="20" y="118"/>
                  </a:lnTo>
                  <a:lnTo>
                    <a:pt x="20" y="96"/>
                  </a:lnTo>
                  <a:lnTo>
                    <a:pt x="17" y="71"/>
                  </a:lnTo>
                  <a:lnTo>
                    <a:pt x="17" y="71"/>
                  </a:lnTo>
                  <a:lnTo>
                    <a:pt x="20" y="52"/>
                  </a:lnTo>
                  <a:lnTo>
                    <a:pt x="20" y="33"/>
                  </a:lnTo>
                  <a:lnTo>
                    <a:pt x="20" y="33"/>
                  </a:lnTo>
                  <a:lnTo>
                    <a:pt x="25" y="16"/>
                  </a:lnTo>
                  <a:lnTo>
                    <a:pt x="33" y="8"/>
                  </a:lnTo>
                  <a:lnTo>
                    <a:pt x="39" y="5"/>
                  </a:lnTo>
                  <a:lnTo>
                    <a:pt x="47" y="5"/>
                  </a:lnTo>
                  <a:lnTo>
                    <a:pt x="47" y="5"/>
                  </a:lnTo>
                  <a:lnTo>
                    <a:pt x="53" y="5"/>
                  </a:lnTo>
                  <a:lnTo>
                    <a:pt x="61" y="8"/>
                  </a:lnTo>
                  <a:lnTo>
                    <a:pt x="67" y="16"/>
                  </a:lnTo>
                  <a:lnTo>
                    <a:pt x="72" y="30"/>
                  </a:lnTo>
                  <a:lnTo>
                    <a:pt x="72" y="30"/>
                  </a:lnTo>
                  <a:lnTo>
                    <a:pt x="75" y="49"/>
                  </a:lnTo>
                  <a:lnTo>
                    <a:pt x="75" y="71"/>
                  </a:lnTo>
                  <a:lnTo>
                    <a:pt x="75" y="71"/>
                  </a:lnTo>
                  <a:lnTo>
                    <a:pt x="75" y="96"/>
                  </a:lnTo>
                  <a:lnTo>
                    <a:pt x="72" y="118"/>
                  </a:lnTo>
                  <a:lnTo>
                    <a:pt x="72" y="118"/>
                  </a:lnTo>
                  <a:lnTo>
                    <a:pt x="67" y="132"/>
                  </a:lnTo>
                  <a:lnTo>
                    <a:pt x="61" y="140"/>
                  </a:lnTo>
                  <a:lnTo>
                    <a:pt x="53"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5" name="Freeform 110"/>
            <p:cNvSpPr>
              <a:spLocks/>
            </p:cNvSpPr>
            <p:nvPr/>
          </p:nvSpPr>
          <p:spPr bwMode="auto">
            <a:xfrm>
              <a:off x="2402" y="2965"/>
              <a:ext cx="91" cy="151"/>
            </a:xfrm>
            <a:custGeom>
              <a:avLst/>
              <a:gdLst>
                <a:gd name="T0" fmla="*/ 91 w 91"/>
                <a:gd name="T1" fmla="*/ 74 h 151"/>
                <a:gd name="T2" fmla="*/ 91 w 91"/>
                <a:gd name="T3" fmla="*/ 74 h 151"/>
                <a:gd name="T4" fmla="*/ 91 w 91"/>
                <a:gd name="T5" fmla="*/ 49 h 151"/>
                <a:gd name="T6" fmla="*/ 89 w 91"/>
                <a:gd name="T7" fmla="*/ 36 h 151"/>
                <a:gd name="T8" fmla="*/ 83 w 91"/>
                <a:gd name="T9" fmla="*/ 24 h 151"/>
                <a:gd name="T10" fmla="*/ 83 w 91"/>
                <a:gd name="T11" fmla="*/ 24 h 151"/>
                <a:gd name="T12" fmla="*/ 75 w 91"/>
                <a:gd name="T13" fmla="*/ 11 h 151"/>
                <a:gd name="T14" fmla="*/ 64 w 91"/>
                <a:gd name="T15" fmla="*/ 2 h 151"/>
                <a:gd name="T16" fmla="*/ 55 w 91"/>
                <a:gd name="T17" fmla="*/ 0 h 151"/>
                <a:gd name="T18" fmla="*/ 47 w 91"/>
                <a:gd name="T19" fmla="*/ 0 h 151"/>
                <a:gd name="T20" fmla="*/ 47 w 91"/>
                <a:gd name="T21" fmla="*/ 0 h 151"/>
                <a:gd name="T22" fmla="*/ 36 w 91"/>
                <a:gd name="T23" fmla="*/ 0 h 151"/>
                <a:gd name="T24" fmla="*/ 25 w 91"/>
                <a:gd name="T25" fmla="*/ 5 h 151"/>
                <a:gd name="T26" fmla="*/ 17 w 91"/>
                <a:gd name="T27" fmla="*/ 13 h 151"/>
                <a:gd name="T28" fmla="*/ 9 w 91"/>
                <a:gd name="T29" fmla="*/ 24 h 151"/>
                <a:gd name="T30" fmla="*/ 9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9 w 91"/>
                <a:gd name="T45" fmla="*/ 129 h 151"/>
                <a:gd name="T46" fmla="*/ 9 w 91"/>
                <a:gd name="T47" fmla="*/ 129 h 151"/>
                <a:gd name="T48" fmla="*/ 17 w 91"/>
                <a:gd name="T49" fmla="*/ 140 h 151"/>
                <a:gd name="T50" fmla="*/ 28 w 91"/>
                <a:gd name="T51" fmla="*/ 146 h 151"/>
                <a:gd name="T52" fmla="*/ 36 w 91"/>
                <a:gd name="T53" fmla="*/ 149 h 151"/>
                <a:gd name="T54" fmla="*/ 47 w 91"/>
                <a:gd name="T55" fmla="*/ 151 h 151"/>
                <a:gd name="T56" fmla="*/ 47 w 91"/>
                <a:gd name="T57" fmla="*/ 151 h 151"/>
                <a:gd name="T58" fmla="*/ 55 w 91"/>
                <a:gd name="T59" fmla="*/ 149 h 151"/>
                <a:gd name="T60" fmla="*/ 67 w 91"/>
                <a:gd name="T61" fmla="*/ 146 h 151"/>
                <a:gd name="T62" fmla="*/ 75 w 91"/>
                <a:gd name="T63" fmla="*/ 138 h 151"/>
                <a:gd name="T64" fmla="*/ 83 w 91"/>
                <a:gd name="T65" fmla="*/ 124 h 151"/>
                <a:gd name="T66" fmla="*/ 83 w 91"/>
                <a:gd name="T67" fmla="*/ 124 h 151"/>
                <a:gd name="T68" fmla="*/ 89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9" y="36"/>
                  </a:lnTo>
                  <a:lnTo>
                    <a:pt x="83" y="24"/>
                  </a:lnTo>
                  <a:lnTo>
                    <a:pt x="83" y="24"/>
                  </a:lnTo>
                  <a:lnTo>
                    <a:pt x="75" y="11"/>
                  </a:lnTo>
                  <a:lnTo>
                    <a:pt x="64" y="2"/>
                  </a:lnTo>
                  <a:lnTo>
                    <a:pt x="55" y="0"/>
                  </a:lnTo>
                  <a:lnTo>
                    <a:pt x="47" y="0"/>
                  </a:lnTo>
                  <a:lnTo>
                    <a:pt x="47" y="0"/>
                  </a:lnTo>
                  <a:lnTo>
                    <a:pt x="36" y="0"/>
                  </a:lnTo>
                  <a:lnTo>
                    <a:pt x="25" y="5"/>
                  </a:lnTo>
                  <a:lnTo>
                    <a:pt x="17" y="13"/>
                  </a:lnTo>
                  <a:lnTo>
                    <a:pt x="9" y="24"/>
                  </a:lnTo>
                  <a:lnTo>
                    <a:pt x="9" y="24"/>
                  </a:lnTo>
                  <a:lnTo>
                    <a:pt x="3" y="38"/>
                  </a:lnTo>
                  <a:lnTo>
                    <a:pt x="0" y="49"/>
                  </a:lnTo>
                  <a:lnTo>
                    <a:pt x="0" y="74"/>
                  </a:lnTo>
                  <a:lnTo>
                    <a:pt x="0" y="74"/>
                  </a:lnTo>
                  <a:lnTo>
                    <a:pt x="0" y="102"/>
                  </a:lnTo>
                  <a:lnTo>
                    <a:pt x="3" y="116"/>
                  </a:lnTo>
                  <a:lnTo>
                    <a:pt x="9" y="129"/>
                  </a:lnTo>
                  <a:lnTo>
                    <a:pt x="9" y="129"/>
                  </a:lnTo>
                  <a:lnTo>
                    <a:pt x="17" y="140"/>
                  </a:lnTo>
                  <a:lnTo>
                    <a:pt x="28" y="146"/>
                  </a:lnTo>
                  <a:lnTo>
                    <a:pt x="36" y="149"/>
                  </a:lnTo>
                  <a:lnTo>
                    <a:pt x="47" y="151"/>
                  </a:lnTo>
                  <a:lnTo>
                    <a:pt x="47" y="151"/>
                  </a:lnTo>
                  <a:lnTo>
                    <a:pt x="55" y="149"/>
                  </a:lnTo>
                  <a:lnTo>
                    <a:pt x="67" y="146"/>
                  </a:lnTo>
                  <a:lnTo>
                    <a:pt x="75" y="138"/>
                  </a:lnTo>
                  <a:lnTo>
                    <a:pt x="83" y="124"/>
                  </a:lnTo>
                  <a:lnTo>
                    <a:pt x="83" y="124"/>
                  </a:lnTo>
                  <a:lnTo>
                    <a:pt x="89"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6" name="Freeform 111"/>
            <p:cNvSpPr>
              <a:spLocks/>
            </p:cNvSpPr>
            <p:nvPr/>
          </p:nvSpPr>
          <p:spPr bwMode="auto">
            <a:xfrm>
              <a:off x="2419" y="2970"/>
              <a:ext cx="58" cy="141"/>
            </a:xfrm>
            <a:custGeom>
              <a:avLst/>
              <a:gdLst>
                <a:gd name="T0" fmla="*/ 30 w 58"/>
                <a:gd name="T1" fmla="*/ 141 h 141"/>
                <a:gd name="T2" fmla="*/ 30 w 58"/>
                <a:gd name="T3" fmla="*/ 141 h 141"/>
                <a:gd name="T4" fmla="*/ 22 w 58"/>
                <a:gd name="T5" fmla="*/ 138 h 141"/>
                <a:gd name="T6" fmla="*/ 14 w 58"/>
                <a:gd name="T7" fmla="*/ 135 h 141"/>
                <a:gd name="T8" fmla="*/ 8 w 58"/>
                <a:gd name="T9" fmla="*/ 127 h 141"/>
                <a:gd name="T10" fmla="*/ 3 w 58"/>
                <a:gd name="T11" fmla="*/ 113 h 141"/>
                <a:gd name="T12" fmla="*/ 3 w 58"/>
                <a:gd name="T13" fmla="*/ 113 h 141"/>
                <a:gd name="T14" fmla="*/ 3 w 58"/>
                <a:gd name="T15" fmla="*/ 91 h 141"/>
                <a:gd name="T16" fmla="*/ 0 w 58"/>
                <a:gd name="T17" fmla="*/ 66 h 141"/>
                <a:gd name="T18" fmla="*/ 0 w 58"/>
                <a:gd name="T19" fmla="*/ 66 h 141"/>
                <a:gd name="T20" fmla="*/ 3 w 58"/>
                <a:gd name="T21" fmla="*/ 47 h 141"/>
                <a:gd name="T22" fmla="*/ 3 w 58"/>
                <a:gd name="T23" fmla="*/ 28 h 141"/>
                <a:gd name="T24" fmla="*/ 3 w 58"/>
                <a:gd name="T25" fmla="*/ 28 h 141"/>
                <a:gd name="T26" fmla="*/ 8 w 58"/>
                <a:gd name="T27" fmla="*/ 11 h 141"/>
                <a:gd name="T28" fmla="*/ 16 w 58"/>
                <a:gd name="T29" fmla="*/ 3 h 141"/>
                <a:gd name="T30" fmla="*/ 22 w 58"/>
                <a:gd name="T31" fmla="*/ 0 h 141"/>
                <a:gd name="T32" fmla="*/ 30 w 58"/>
                <a:gd name="T33" fmla="*/ 0 h 141"/>
                <a:gd name="T34" fmla="*/ 30 w 58"/>
                <a:gd name="T35" fmla="*/ 0 h 141"/>
                <a:gd name="T36" fmla="*/ 36 w 58"/>
                <a:gd name="T37" fmla="*/ 0 h 141"/>
                <a:gd name="T38" fmla="*/ 44 w 58"/>
                <a:gd name="T39" fmla="*/ 3 h 141"/>
                <a:gd name="T40" fmla="*/ 50 w 58"/>
                <a:gd name="T41" fmla="*/ 11 h 141"/>
                <a:gd name="T42" fmla="*/ 55 w 58"/>
                <a:gd name="T43" fmla="*/ 25 h 141"/>
                <a:gd name="T44" fmla="*/ 55 w 58"/>
                <a:gd name="T45" fmla="*/ 25 h 141"/>
                <a:gd name="T46" fmla="*/ 58 w 58"/>
                <a:gd name="T47" fmla="*/ 44 h 141"/>
                <a:gd name="T48" fmla="*/ 58 w 58"/>
                <a:gd name="T49" fmla="*/ 66 h 141"/>
                <a:gd name="T50" fmla="*/ 58 w 58"/>
                <a:gd name="T51" fmla="*/ 66 h 141"/>
                <a:gd name="T52" fmla="*/ 58 w 58"/>
                <a:gd name="T53" fmla="*/ 91 h 141"/>
                <a:gd name="T54" fmla="*/ 55 w 58"/>
                <a:gd name="T55" fmla="*/ 113 h 141"/>
                <a:gd name="T56" fmla="*/ 55 w 58"/>
                <a:gd name="T57" fmla="*/ 113 h 141"/>
                <a:gd name="T58" fmla="*/ 50 w 58"/>
                <a:gd name="T59" fmla="*/ 127 h 141"/>
                <a:gd name="T60" fmla="*/ 44 w 58"/>
                <a:gd name="T61" fmla="*/ 135 h 141"/>
                <a:gd name="T62" fmla="*/ 36 w 58"/>
                <a:gd name="T63" fmla="*/ 138 h 141"/>
                <a:gd name="T64" fmla="*/ 30 w 58"/>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 h="141">
                  <a:moveTo>
                    <a:pt x="30" y="141"/>
                  </a:moveTo>
                  <a:lnTo>
                    <a:pt x="30" y="141"/>
                  </a:lnTo>
                  <a:lnTo>
                    <a:pt x="22" y="138"/>
                  </a:lnTo>
                  <a:lnTo>
                    <a:pt x="14" y="135"/>
                  </a:lnTo>
                  <a:lnTo>
                    <a:pt x="8" y="127"/>
                  </a:lnTo>
                  <a:lnTo>
                    <a:pt x="3" y="113"/>
                  </a:lnTo>
                  <a:lnTo>
                    <a:pt x="3" y="113"/>
                  </a:lnTo>
                  <a:lnTo>
                    <a:pt x="3" y="91"/>
                  </a:lnTo>
                  <a:lnTo>
                    <a:pt x="0" y="66"/>
                  </a:lnTo>
                  <a:lnTo>
                    <a:pt x="0" y="66"/>
                  </a:lnTo>
                  <a:lnTo>
                    <a:pt x="3" y="47"/>
                  </a:lnTo>
                  <a:lnTo>
                    <a:pt x="3" y="28"/>
                  </a:lnTo>
                  <a:lnTo>
                    <a:pt x="3" y="28"/>
                  </a:lnTo>
                  <a:lnTo>
                    <a:pt x="8" y="11"/>
                  </a:lnTo>
                  <a:lnTo>
                    <a:pt x="16" y="3"/>
                  </a:lnTo>
                  <a:lnTo>
                    <a:pt x="22" y="0"/>
                  </a:lnTo>
                  <a:lnTo>
                    <a:pt x="30" y="0"/>
                  </a:lnTo>
                  <a:lnTo>
                    <a:pt x="30" y="0"/>
                  </a:lnTo>
                  <a:lnTo>
                    <a:pt x="36" y="0"/>
                  </a:lnTo>
                  <a:lnTo>
                    <a:pt x="44" y="3"/>
                  </a:lnTo>
                  <a:lnTo>
                    <a:pt x="50" y="11"/>
                  </a:lnTo>
                  <a:lnTo>
                    <a:pt x="55" y="25"/>
                  </a:lnTo>
                  <a:lnTo>
                    <a:pt x="55" y="25"/>
                  </a:lnTo>
                  <a:lnTo>
                    <a:pt x="58" y="44"/>
                  </a:lnTo>
                  <a:lnTo>
                    <a:pt x="58" y="66"/>
                  </a:lnTo>
                  <a:lnTo>
                    <a:pt x="58" y="66"/>
                  </a:lnTo>
                  <a:lnTo>
                    <a:pt x="58" y="91"/>
                  </a:lnTo>
                  <a:lnTo>
                    <a:pt x="55" y="113"/>
                  </a:lnTo>
                  <a:lnTo>
                    <a:pt x="55" y="113"/>
                  </a:lnTo>
                  <a:lnTo>
                    <a:pt x="50" y="127"/>
                  </a:lnTo>
                  <a:lnTo>
                    <a:pt x="44" y="135"/>
                  </a:lnTo>
                  <a:lnTo>
                    <a:pt x="36" y="138"/>
                  </a:lnTo>
                  <a:lnTo>
                    <a:pt x="30"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7" name="Freeform 112"/>
            <p:cNvSpPr>
              <a:spLocks noEditPoints="1"/>
            </p:cNvSpPr>
            <p:nvPr/>
          </p:nvSpPr>
          <p:spPr bwMode="auto">
            <a:xfrm>
              <a:off x="2513" y="2965"/>
              <a:ext cx="91" cy="151"/>
            </a:xfrm>
            <a:custGeom>
              <a:avLst/>
              <a:gdLst>
                <a:gd name="T0" fmla="*/ 91 w 91"/>
                <a:gd name="T1" fmla="*/ 74 h 151"/>
                <a:gd name="T2" fmla="*/ 88 w 91"/>
                <a:gd name="T3" fmla="*/ 36 h 151"/>
                <a:gd name="T4" fmla="*/ 83 w 91"/>
                <a:gd name="T5" fmla="*/ 24 h 151"/>
                <a:gd name="T6" fmla="*/ 63 w 91"/>
                <a:gd name="T7" fmla="*/ 2 h 151"/>
                <a:gd name="T8" fmla="*/ 47 w 91"/>
                <a:gd name="T9" fmla="*/ 0 h 151"/>
                <a:gd name="T10" fmla="*/ 36 w 91"/>
                <a:gd name="T11" fmla="*/ 0 h 151"/>
                <a:gd name="T12" fmla="*/ 16 w 91"/>
                <a:gd name="T13" fmla="*/ 13 h 151"/>
                <a:gd name="T14" fmla="*/ 8 w 91"/>
                <a:gd name="T15" fmla="*/ 24 h 151"/>
                <a:gd name="T16" fmla="*/ 2 w 91"/>
                <a:gd name="T17" fmla="*/ 49 h 151"/>
                <a:gd name="T18" fmla="*/ 0 w 91"/>
                <a:gd name="T19" fmla="*/ 74 h 151"/>
                <a:gd name="T20" fmla="*/ 5 w 91"/>
                <a:gd name="T21" fmla="*/ 116 h 151"/>
                <a:gd name="T22" fmla="*/ 11 w 91"/>
                <a:gd name="T23" fmla="*/ 129 h 151"/>
                <a:gd name="T24" fmla="*/ 27 w 91"/>
                <a:gd name="T25" fmla="*/ 146 h 151"/>
                <a:gd name="T26" fmla="*/ 47 w 91"/>
                <a:gd name="T27" fmla="*/ 151 h 151"/>
                <a:gd name="T28" fmla="*/ 55 w 91"/>
                <a:gd name="T29" fmla="*/ 149 h 151"/>
                <a:gd name="T30" fmla="*/ 74 w 91"/>
                <a:gd name="T31" fmla="*/ 138 h 151"/>
                <a:gd name="T32" fmla="*/ 85 w 91"/>
                <a:gd name="T33" fmla="*/ 124 h 151"/>
                <a:gd name="T34" fmla="*/ 91 w 91"/>
                <a:gd name="T35" fmla="*/ 102 h 151"/>
                <a:gd name="T36" fmla="*/ 91 w 91"/>
                <a:gd name="T37" fmla="*/ 74 h 151"/>
                <a:gd name="T38" fmla="*/ 47 w 91"/>
                <a:gd name="T39" fmla="*/ 146 h 151"/>
                <a:gd name="T40" fmla="*/ 30 w 91"/>
                <a:gd name="T41" fmla="*/ 140 h 151"/>
                <a:gd name="T42" fmla="*/ 19 w 91"/>
                <a:gd name="T43" fmla="*/ 118 h 151"/>
                <a:gd name="T44" fmla="*/ 19 w 91"/>
                <a:gd name="T45" fmla="*/ 96 h 151"/>
                <a:gd name="T46" fmla="*/ 19 w 91"/>
                <a:gd name="T47" fmla="*/ 71 h 151"/>
                <a:gd name="T48" fmla="*/ 19 w 91"/>
                <a:gd name="T49" fmla="*/ 33 h 151"/>
                <a:gd name="T50" fmla="*/ 25 w 91"/>
                <a:gd name="T51" fmla="*/ 16 h 151"/>
                <a:gd name="T52" fmla="*/ 41 w 91"/>
                <a:gd name="T53" fmla="*/ 5 h 151"/>
                <a:gd name="T54" fmla="*/ 47 w 91"/>
                <a:gd name="T55" fmla="*/ 5 h 151"/>
                <a:gd name="T56" fmla="*/ 60 w 91"/>
                <a:gd name="T57" fmla="*/ 8 h 151"/>
                <a:gd name="T58" fmla="*/ 71 w 91"/>
                <a:gd name="T59" fmla="*/ 30 h 151"/>
                <a:gd name="T60" fmla="*/ 74 w 91"/>
                <a:gd name="T61" fmla="*/ 49 h 151"/>
                <a:gd name="T62" fmla="*/ 74 w 91"/>
                <a:gd name="T63" fmla="*/ 71 h 151"/>
                <a:gd name="T64" fmla="*/ 71 w 91"/>
                <a:gd name="T65" fmla="*/ 118 h 151"/>
                <a:gd name="T66" fmla="*/ 69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91" y="49"/>
                  </a:lnTo>
                  <a:lnTo>
                    <a:pt x="88" y="36"/>
                  </a:lnTo>
                  <a:lnTo>
                    <a:pt x="83" y="24"/>
                  </a:lnTo>
                  <a:lnTo>
                    <a:pt x="83" y="24"/>
                  </a:lnTo>
                  <a:lnTo>
                    <a:pt x="74" y="11"/>
                  </a:lnTo>
                  <a:lnTo>
                    <a:pt x="63" y="2"/>
                  </a:lnTo>
                  <a:lnTo>
                    <a:pt x="55" y="0"/>
                  </a:lnTo>
                  <a:lnTo>
                    <a:pt x="47" y="0"/>
                  </a:lnTo>
                  <a:lnTo>
                    <a:pt x="47" y="0"/>
                  </a:lnTo>
                  <a:lnTo>
                    <a:pt x="36" y="0"/>
                  </a:lnTo>
                  <a:lnTo>
                    <a:pt x="25" y="5"/>
                  </a:lnTo>
                  <a:lnTo>
                    <a:pt x="16" y="13"/>
                  </a:lnTo>
                  <a:lnTo>
                    <a:pt x="8" y="24"/>
                  </a:lnTo>
                  <a:lnTo>
                    <a:pt x="8" y="24"/>
                  </a:lnTo>
                  <a:lnTo>
                    <a:pt x="2" y="38"/>
                  </a:lnTo>
                  <a:lnTo>
                    <a:pt x="2" y="49"/>
                  </a:lnTo>
                  <a:lnTo>
                    <a:pt x="0" y="74"/>
                  </a:lnTo>
                  <a:lnTo>
                    <a:pt x="0" y="74"/>
                  </a:lnTo>
                  <a:lnTo>
                    <a:pt x="2" y="102"/>
                  </a:lnTo>
                  <a:lnTo>
                    <a:pt x="5" y="116"/>
                  </a:lnTo>
                  <a:lnTo>
                    <a:pt x="11" y="129"/>
                  </a:lnTo>
                  <a:lnTo>
                    <a:pt x="11" y="129"/>
                  </a:lnTo>
                  <a:lnTo>
                    <a:pt x="19" y="140"/>
                  </a:lnTo>
                  <a:lnTo>
                    <a:pt x="27" y="146"/>
                  </a:lnTo>
                  <a:lnTo>
                    <a:pt x="36" y="149"/>
                  </a:lnTo>
                  <a:lnTo>
                    <a:pt x="47" y="151"/>
                  </a:lnTo>
                  <a:lnTo>
                    <a:pt x="47" y="151"/>
                  </a:lnTo>
                  <a:lnTo>
                    <a:pt x="55" y="149"/>
                  </a:lnTo>
                  <a:lnTo>
                    <a:pt x="66" y="146"/>
                  </a:lnTo>
                  <a:lnTo>
                    <a:pt x="74" y="138"/>
                  </a:lnTo>
                  <a:lnTo>
                    <a:pt x="85" y="124"/>
                  </a:lnTo>
                  <a:lnTo>
                    <a:pt x="85" y="124"/>
                  </a:lnTo>
                  <a:lnTo>
                    <a:pt x="88" y="113"/>
                  </a:lnTo>
                  <a:lnTo>
                    <a:pt x="91" y="102"/>
                  </a:lnTo>
                  <a:lnTo>
                    <a:pt x="91" y="74"/>
                  </a:lnTo>
                  <a:lnTo>
                    <a:pt x="91" y="74"/>
                  </a:lnTo>
                  <a:close/>
                  <a:moveTo>
                    <a:pt x="47" y="146"/>
                  </a:moveTo>
                  <a:lnTo>
                    <a:pt x="47" y="146"/>
                  </a:lnTo>
                  <a:lnTo>
                    <a:pt x="38" y="143"/>
                  </a:lnTo>
                  <a:lnTo>
                    <a:pt x="30" y="140"/>
                  </a:lnTo>
                  <a:lnTo>
                    <a:pt x="25" y="132"/>
                  </a:lnTo>
                  <a:lnTo>
                    <a:pt x="19" y="118"/>
                  </a:lnTo>
                  <a:lnTo>
                    <a:pt x="19" y="118"/>
                  </a:lnTo>
                  <a:lnTo>
                    <a:pt x="19" y="96"/>
                  </a:lnTo>
                  <a:lnTo>
                    <a:pt x="19" y="71"/>
                  </a:lnTo>
                  <a:lnTo>
                    <a:pt x="19" y="71"/>
                  </a:lnTo>
                  <a:lnTo>
                    <a:pt x="19" y="52"/>
                  </a:lnTo>
                  <a:lnTo>
                    <a:pt x="19" y="33"/>
                  </a:lnTo>
                  <a:lnTo>
                    <a:pt x="19" y="33"/>
                  </a:lnTo>
                  <a:lnTo>
                    <a:pt x="25" y="16"/>
                  </a:lnTo>
                  <a:lnTo>
                    <a:pt x="33" y="8"/>
                  </a:lnTo>
                  <a:lnTo>
                    <a:pt x="41" y="5"/>
                  </a:lnTo>
                  <a:lnTo>
                    <a:pt x="47" y="5"/>
                  </a:lnTo>
                  <a:lnTo>
                    <a:pt x="47" y="5"/>
                  </a:lnTo>
                  <a:lnTo>
                    <a:pt x="52" y="5"/>
                  </a:lnTo>
                  <a:lnTo>
                    <a:pt x="60" y="8"/>
                  </a:lnTo>
                  <a:lnTo>
                    <a:pt x="66" y="16"/>
                  </a:lnTo>
                  <a:lnTo>
                    <a:pt x="71" y="30"/>
                  </a:lnTo>
                  <a:lnTo>
                    <a:pt x="71" y="30"/>
                  </a:lnTo>
                  <a:lnTo>
                    <a:pt x="74" y="49"/>
                  </a:lnTo>
                  <a:lnTo>
                    <a:pt x="74" y="71"/>
                  </a:lnTo>
                  <a:lnTo>
                    <a:pt x="74" y="71"/>
                  </a:lnTo>
                  <a:lnTo>
                    <a:pt x="74" y="96"/>
                  </a:lnTo>
                  <a:lnTo>
                    <a:pt x="71" y="118"/>
                  </a:lnTo>
                  <a:lnTo>
                    <a:pt x="71" y="118"/>
                  </a:lnTo>
                  <a:lnTo>
                    <a:pt x="69" y="132"/>
                  </a:lnTo>
                  <a:lnTo>
                    <a:pt x="60" y="140"/>
                  </a:lnTo>
                  <a:lnTo>
                    <a:pt x="52" y="143"/>
                  </a:lnTo>
                  <a:lnTo>
                    <a:pt x="47"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8" name="Freeform 113"/>
            <p:cNvSpPr>
              <a:spLocks/>
            </p:cNvSpPr>
            <p:nvPr/>
          </p:nvSpPr>
          <p:spPr bwMode="auto">
            <a:xfrm>
              <a:off x="2513" y="2965"/>
              <a:ext cx="91" cy="151"/>
            </a:xfrm>
            <a:custGeom>
              <a:avLst/>
              <a:gdLst>
                <a:gd name="T0" fmla="*/ 91 w 91"/>
                <a:gd name="T1" fmla="*/ 74 h 151"/>
                <a:gd name="T2" fmla="*/ 91 w 91"/>
                <a:gd name="T3" fmla="*/ 74 h 151"/>
                <a:gd name="T4" fmla="*/ 91 w 91"/>
                <a:gd name="T5" fmla="*/ 49 h 151"/>
                <a:gd name="T6" fmla="*/ 88 w 91"/>
                <a:gd name="T7" fmla="*/ 36 h 151"/>
                <a:gd name="T8" fmla="*/ 83 w 91"/>
                <a:gd name="T9" fmla="*/ 24 h 151"/>
                <a:gd name="T10" fmla="*/ 83 w 91"/>
                <a:gd name="T11" fmla="*/ 24 h 151"/>
                <a:gd name="T12" fmla="*/ 74 w 91"/>
                <a:gd name="T13" fmla="*/ 11 h 151"/>
                <a:gd name="T14" fmla="*/ 63 w 91"/>
                <a:gd name="T15" fmla="*/ 2 h 151"/>
                <a:gd name="T16" fmla="*/ 55 w 91"/>
                <a:gd name="T17" fmla="*/ 0 h 151"/>
                <a:gd name="T18" fmla="*/ 47 w 91"/>
                <a:gd name="T19" fmla="*/ 0 h 151"/>
                <a:gd name="T20" fmla="*/ 47 w 91"/>
                <a:gd name="T21" fmla="*/ 0 h 151"/>
                <a:gd name="T22" fmla="*/ 36 w 91"/>
                <a:gd name="T23" fmla="*/ 0 h 151"/>
                <a:gd name="T24" fmla="*/ 25 w 91"/>
                <a:gd name="T25" fmla="*/ 5 h 151"/>
                <a:gd name="T26" fmla="*/ 16 w 91"/>
                <a:gd name="T27" fmla="*/ 13 h 151"/>
                <a:gd name="T28" fmla="*/ 8 w 91"/>
                <a:gd name="T29" fmla="*/ 24 h 151"/>
                <a:gd name="T30" fmla="*/ 8 w 91"/>
                <a:gd name="T31" fmla="*/ 24 h 151"/>
                <a:gd name="T32" fmla="*/ 2 w 91"/>
                <a:gd name="T33" fmla="*/ 38 h 151"/>
                <a:gd name="T34" fmla="*/ 2 w 91"/>
                <a:gd name="T35" fmla="*/ 49 h 151"/>
                <a:gd name="T36" fmla="*/ 0 w 91"/>
                <a:gd name="T37" fmla="*/ 74 h 151"/>
                <a:gd name="T38" fmla="*/ 0 w 91"/>
                <a:gd name="T39" fmla="*/ 74 h 151"/>
                <a:gd name="T40" fmla="*/ 2 w 91"/>
                <a:gd name="T41" fmla="*/ 102 h 151"/>
                <a:gd name="T42" fmla="*/ 5 w 91"/>
                <a:gd name="T43" fmla="*/ 116 h 151"/>
                <a:gd name="T44" fmla="*/ 11 w 91"/>
                <a:gd name="T45" fmla="*/ 129 h 151"/>
                <a:gd name="T46" fmla="*/ 11 w 91"/>
                <a:gd name="T47" fmla="*/ 129 h 151"/>
                <a:gd name="T48" fmla="*/ 19 w 91"/>
                <a:gd name="T49" fmla="*/ 140 h 151"/>
                <a:gd name="T50" fmla="*/ 27 w 91"/>
                <a:gd name="T51" fmla="*/ 146 h 151"/>
                <a:gd name="T52" fmla="*/ 36 w 91"/>
                <a:gd name="T53" fmla="*/ 149 h 151"/>
                <a:gd name="T54" fmla="*/ 47 w 91"/>
                <a:gd name="T55" fmla="*/ 151 h 151"/>
                <a:gd name="T56" fmla="*/ 47 w 91"/>
                <a:gd name="T57" fmla="*/ 151 h 151"/>
                <a:gd name="T58" fmla="*/ 55 w 91"/>
                <a:gd name="T59" fmla="*/ 149 h 151"/>
                <a:gd name="T60" fmla="*/ 66 w 91"/>
                <a:gd name="T61" fmla="*/ 146 h 151"/>
                <a:gd name="T62" fmla="*/ 74 w 91"/>
                <a:gd name="T63" fmla="*/ 138 h 151"/>
                <a:gd name="T64" fmla="*/ 85 w 91"/>
                <a:gd name="T65" fmla="*/ 124 h 151"/>
                <a:gd name="T66" fmla="*/ 85 w 91"/>
                <a:gd name="T67" fmla="*/ 124 h 151"/>
                <a:gd name="T68" fmla="*/ 88 w 91"/>
                <a:gd name="T69" fmla="*/ 113 h 151"/>
                <a:gd name="T70" fmla="*/ 91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91" y="49"/>
                  </a:lnTo>
                  <a:lnTo>
                    <a:pt x="88" y="36"/>
                  </a:lnTo>
                  <a:lnTo>
                    <a:pt x="83" y="24"/>
                  </a:lnTo>
                  <a:lnTo>
                    <a:pt x="83" y="24"/>
                  </a:lnTo>
                  <a:lnTo>
                    <a:pt x="74" y="11"/>
                  </a:lnTo>
                  <a:lnTo>
                    <a:pt x="63" y="2"/>
                  </a:lnTo>
                  <a:lnTo>
                    <a:pt x="55" y="0"/>
                  </a:lnTo>
                  <a:lnTo>
                    <a:pt x="47" y="0"/>
                  </a:lnTo>
                  <a:lnTo>
                    <a:pt x="47" y="0"/>
                  </a:lnTo>
                  <a:lnTo>
                    <a:pt x="36" y="0"/>
                  </a:lnTo>
                  <a:lnTo>
                    <a:pt x="25" y="5"/>
                  </a:lnTo>
                  <a:lnTo>
                    <a:pt x="16" y="13"/>
                  </a:lnTo>
                  <a:lnTo>
                    <a:pt x="8" y="24"/>
                  </a:lnTo>
                  <a:lnTo>
                    <a:pt x="8" y="24"/>
                  </a:lnTo>
                  <a:lnTo>
                    <a:pt x="2" y="38"/>
                  </a:lnTo>
                  <a:lnTo>
                    <a:pt x="2" y="49"/>
                  </a:lnTo>
                  <a:lnTo>
                    <a:pt x="0" y="74"/>
                  </a:lnTo>
                  <a:lnTo>
                    <a:pt x="0" y="74"/>
                  </a:lnTo>
                  <a:lnTo>
                    <a:pt x="2" y="102"/>
                  </a:lnTo>
                  <a:lnTo>
                    <a:pt x="5" y="116"/>
                  </a:lnTo>
                  <a:lnTo>
                    <a:pt x="11" y="129"/>
                  </a:lnTo>
                  <a:lnTo>
                    <a:pt x="11" y="129"/>
                  </a:lnTo>
                  <a:lnTo>
                    <a:pt x="19" y="140"/>
                  </a:lnTo>
                  <a:lnTo>
                    <a:pt x="27" y="146"/>
                  </a:lnTo>
                  <a:lnTo>
                    <a:pt x="36" y="149"/>
                  </a:lnTo>
                  <a:lnTo>
                    <a:pt x="47" y="151"/>
                  </a:lnTo>
                  <a:lnTo>
                    <a:pt x="47" y="151"/>
                  </a:lnTo>
                  <a:lnTo>
                    <a:pt x="55" y="149"/>
                  </a:lnTo>
                  <a:lnTo>
                    <a:pt x="66" y="146"/>
                  </a:lnTo>
                  <a:lnTo>
                    <a:pt x="74" y="138"/>
                  </a:lnTo>
                  <a:lnTo>
                    <a:pt x="85" y="124"/>
                  </a:lnTo>
                  <a:lnTo>
                    <a:pt x="85" y="124"/>
                  </a:lnTo>
                  <a:lnTo>
                    <a:pt x="88" y="113"/>
                  </a:lnTo>
                  <a:lnTo>
                    <a:pt x="91"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9" name="Freeform 114"/>
            <p:cNvSpPr>
              <a:spLocks/>
            </p:cNvSpPr>
            <p:nvPr/>
          </p:nvSpPr>
          <p:spPr bwMode="auto">
            <a:xfrm>
              <a:off x="2532" y="2970"/>
              <a:ext cx="55" cy="141"/>
            </a:xfrm>
            <a:custGeom>
              <a:avLst/>
              <a:gdLst>
                <a:gd name="T0" fmla="*/ 28 w 55"/>
                <a:gd name="T1" fmla="*/ 141 h 141"/>
                <a:gd name="T2" fmla="*/ 28 w 55"/>
                <a:gd name="T3" fmla="*/ 141 h 141"/>
                <a:gd name="T4" fmla="*/ 19 w 55"/>
                <a:gd name="T5" fmla="*/ 138 h 141"/>
                <a:gd name="T6" fmla="*/ 11 w 55"/>
                <a:gd name="T7" fmla="*/ 135 h 141"/>
                <a:gd name="T8" fmla="*/ 6 w 55"/>
                <a:gd name="T9" fmla="*/ 127 h 141"/>
                <a:gd name="T10" fmla="*/ 0 w 55"/>
                <a:gd name="T11" fmla="*/ 113 h 141"/>
                <a:gd name="T12" fmla="*/ 0 w 55"/>
                <a:gd name="T13" fmla="*/ 113 h 141"/>
                <a:gd name="T14" fmla="*/ 0 w 55"/>
                <a:gd name="T15" fmla="*/ 91 h 141"/>
                <a:gd name="T16" fmla="*/ 0 w 55"/>
                <a:gd name="T17" fmla="*/ 66 h 141"/>
                <a:gd name="T18" fmla="*/ 0 w 55"/>
                <a:gd name="T19" fmla="*/ 66 h 141"/>
                <a:gd name="T20" fmla="*/ 0 w 55"/>
                <a:gd name="T21" fmla="*/ 47 h 141"/>
                <a:gd name="T22" fmla="*/ 0 w 55"/>
                <a:gd name="T23" fmla="*/ 28 h 141"/>
                <a:gd name="T24" fmla="*/ 0 w 55"/>
                <a:gd name="T25" fmla="*/ 28 h 141"/>
                <a:gd name="T26" fmla="*/ 6 w 55"/>
                <a:gd name="T27" fmla="*/ 11 h 141"/>
                <a:gd name="T28" fmla="*/ 14 w 55"/>
                <a:gd name="T29" fmla="*/ 3 h 141"/>
                <a:gd name="T30" fmla="*/ 22 w 55"/>
                <a:gd name="T31" fmla="*/ 0 h 141"/>
                <a:gd name="T32" fmla="*/ 28 w 55"/>
                <a:gd name="T33" fmla="*/ 0 h 141"/>
                <a:gd name="T34" fmla="*/ 28 w 55"/>
                <a:gd name="T35" fmla="*/ 0 h 141"/>
                <a:gd name="T36" fmla="*/ 33 w 55"/>
                <a:gd name="T37" fmla="*/ 0 h 141"/>
                <a:gd name="T38" fmla="*/ 41 w 55"/>
                <a:gd name="T39" fmla="*/ 3 h 141"/>
                <a:gd name="T40" fmla="*/ 47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1 w 55"/>
                <a:gd name="T61" fmla="*/ 135 h 141"/>
                <a:gd name="T62" fmla="*/ 33 w 55"/>
                <a:gd name="T63" fmla="*/ 138 h 141"/>
                <a:gd name="T64" fmla="*/ 28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8" y="141"/>
                  </a:moveTo>
                  <a:lnTo>
                    <a:pt x="28" y="141"/>
                  </a:lnTo>
                  <a:lnTo>
                    <a:pt x="19" y="138"/>
                  </a:lnTo>
                  <a:lnTo>
                    <a:pt x="11" y="135"/>
                  </a:lnTo>
                  <a:lnTo>
                    <a:pt x="6" y="127"/>
                  </a:lnTo>
                  <a:lnTo>
                    <a:pt x="0" y="113"/>
                  </a:lnTo>
                  <a:lnTo>
                    <a:pt x="0" y="113"/>
                  </a:lnTo>
                  <a:lnTo>
                    <a:pt x="0" y="91"/>
                  </a:lnTo>
                  <a:lnTo>
                    <a:pt x="0" y="66"/>
                  </a:lnTo>
                  <a:lnTo>
                    <a:pt x="0" y="66"/>
                  </a:lnTo>
                  <a:lnTo>
                    <a:pt x="0" y="47"/>
                  </a:lnTo>
                  <a:lnTo>
                    <a:pt x="0" y="28"/>
                  </a:lnTo>
                  <a:lnTo>
                    <a:pt x="0" y="28"/>
                  </a:lnTo>
                  <a:lnTo>
                    <a:pt x="6" y="11"/>
                  </a:lnTo>
                  <a:lnTo>
                    <a:pt x="14" y="3"/>
                  </a:lnTo>
                  <a:lnTo>
                    <a:pt x="22" y="0"/>
                  </a:lnTo>
                  <a:lnTo>
                    <a:pt x="28" y="0"/>
                  </a:lnTo>
                  <a:lnTo>
                    <a:pt x="28" y="0"/>
                  </a:lnTo>
                  <a:lnTo>
                    <a:pt x="33" y="0"/>
                  </a:lnTo>
                  <a:lnTo>
                    <a:pt x="41" y="3"/>
                  </a:lnTo>
                  <a:lnTo>
                    <a:pt x="47" y="11"/>
                  </a:lnTo>
                  <a:lnTo>
                    <a:pt x="52" y="25"/>
                  </a:lnTo>
                  <a:lnTo>
                    <a:pt x="52" y="25"/>
                  </a:lnTo>
                  <a:lnTo>
                    <a:pt x="55" y="44"/>
                  </a:lnTo>
                  <a:lnTo>
                    <a:pt x="55" y="66"/>
                  </a:lnTo>
                  <a:lnTo>
                    <a:pt x="55" y="66"/>
                  </a:lnTo>
                  <a:lnTo>
                    <a:pt x="55" y="91"/>
                  </a:lnTo>
                  <a:lnTo>
                    <a:pt x="52" y="113"/>
                  </a:lnTo>
                  <a:lnTo>
                    <a:pt x="52" y="113"/>
                  </a:lnTo>
                  <a:lnTo>
                    <a:pt x="50" y="127"/>
                  </a:lnTo>
                  <a:lnTo>
                    <a:pt x="41" y="135"/>
                  </a:lnTo>
                  <a:lnTo>
                    <a:pt x="33"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0" name="Freeform 115"/>
            <p:cNvSpPr>
              <a:spLocks noEditPoints="1"/>
            </p:cNvSpPr>
            <p:nvPr/>
          </p:nvSpPr>
          <p:spPr bwMode="auto">
            <a:xfrm>
              <a:off x="2734" y="2965"/>
              <a:ext cx="93" cy="151"/>
            </a:xfrm>
            <a:custGeom>
              <a:avLst/>
              <a:gdLst>
                <a:gd name="T0" fmla="*/ 93 w 93"/>
                <a:gd name="T1" fmla="*/ 74 h 151"/>
                <a:gd name="T2" fmla="*/ 88 w 93"/>
                <a:gd name="T3" fmla="*/ 36 h 151"/>
                <a:gd name="T4" fmla="*/ 85 w 93"/>
                <a:gd name="T5" fmla="*/ 24 h 151"/>
                <a:gd name="T6" fmla="*/ 66 w 93"/>
                <a:gd name="T7" fmla="*/ 2 h 151"/>
                <a:gd name="T8" fmla="*/ 46 w 93"/>
                <a:gd name="T9" fmla="*/ 0 h 151"/>
                <a:gd name="T10" fmla="*/ 35 w 93"/>
                <a:gd name="T11" fmla="*/ 0 h 151"/>
                <a:gd name="T12" fmla="*/ 16 w 93"/>
                <a:gd name="T13" fmla="*/ 13 h 151"/>
                <a:gd name="T14" fmla="*/ 8 w 93"/>
                <a:gd name="T15" fmla="*/ 24 h 151"/>
                <a:gd name="T16" fmla="*/ 2 w 93"/>
                <a:gd name="T17" fmla="*/ 49 h 151"/>
                <a:gd name="T18" fmla="*/ 0 w 93"/>
                <a:gd name="T19" fmla="*/ 74 h 151"/>
                <a:gd name="T20" fmla="*/ 5 w 93"/>
                <a:gd name="T21" fmla="*/ 116 h 151"/>
                <a:gd name="T22" fmla="*/ 11 w 93"/>
                <a:gd name="T23" fmla="*/ 129 h 151"/>
                <a:gd name="T24" fmla="*/ 27 w 93"/>
                <a:gd name="T25" fmla="*/ 146 h 151"/>
                <a:gd name="T26" fmla="*/ 46 w 93"/>
                <a:gd name="T27" fmla="*/ 151 h 151"/>
                <a:gd name="T28" fmla="*/ 55 w 93"/>
                <a:gd name="T29" fmla="*/ 149 h 151"/>
                <a:gd name="T30" fmla="*/ 77 w 93"/>
                <a:gd name="T31" fmla="*/ 138 h 151"/>
                <a:gd name="T32" fmla="*/ 85 w 93"/>
                <a:gd name="T33" fmla="*/ 124 h 151"/>
                <a:gd name="T34" fmla="*/ 91 w 93"/>
                <a:gd name="T35" fmla="*/ 102 h 151"/>
                <a:gd name="T36" fmla="*/ 93 w 93"/>
                <a:gd name="T37" fmla="*/ 74 h 151"/>
                <a:gd name="T38" fmla="*/ 46 w 93"/>
                <a:gd name="T39" fmla="*/ 146 h 151"/>
                <a:gd name="T40" fmla="*/ 33 w 93"/>
                <a:gd name="T41" fmla="*/ 140 h 151"/>
                <a:gd name="T42" fmla="*/ 22 w 93"/>
                <a:gd name="T43" fmla="*/ 118 h 151"/>
                <a:gd name="T44" fmla="*/ 19 w 93"/>
                <a:gd name="T45" fmla="*/ 96 h 151"/>
                <a:gd name="T46" fmla="*/ 19 w 93"/>
                <a:gd name="T47" fmla="*/ 71 h 151"/>
                <a:gd name="T48" fmla="*/ 22 w 93"/>
                <a:gd name="T49" fmla="*/ 33 h 151"/>
                <a:gd name="T50" fmla="*/ 24 w 93"/>
                <a:gd name="T51" fmla="*/ 16 h 151"/>
                <a:gd name="T52" fmla="*/ 41 w 93"/>
                <a:gd name="T53" fmla="*/ 5 h 151"/>
                <a:gd name="T54" fmla="*/ 46 w 93"/>
                <a:gd name="T55" fmla="*/ 5 h 151"/>
                <a:gd name="T56" fmla="*/ 60 w 93"/>
                <a:gd name="T57" fmla="*/ 8 h 151"/>
                <a:gd name="T58" fmla="*/ 71 w 93"/>
                <a:gd name="T59" fmla="*/ 30 h 151"/>
                <a:gd name="T60" fmla="*/ 74 w 93"/>
                <a:gd name="T61" fmla="*/ 49 h 151"/>
                <a:gd name="T62" fmla="*/ 74 w 93"/>
                <a:gd name="T63" fmla="*/ 71 h 151"/>
                <a:gd name="T64" fmla="*/ 71 w 93"/>
                <a:gd name="T65" fmla="*/ 118 h 151"/>
                <a:gd name="T66" fmla="*/ 69 w 93"/>
                <a:gd name="T67" fmla="*/ 132 h 151"/>
                <a:gd name="T68" fmla="*/ 55 w 93"/>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3" h="151">
                  <a:moveTo>
                    <a:pt x="93" y="74"/>
                  </a:moveTo>
                  <a:lnTo>
                    <a:pt x="93" y="74"/>
                  </a:lnTo>
                  <a:lnTo>
                    <a:pt x="91" y="49"/>
                  </a:lnTo>
                  <a:lnTo>
                    <a:pt x="88" y="36"/>
                  </a:lnTo>
                  <a:lnTo>
                    <a:pt x="85" y="24"/>
                  </a:lnTo>
                  <a:lnTo>
                    <a:pt x="85" y="24"/>
                  </a:lnTo>
                  <a:lnTo>
                    <a:pt x="74" y="11"/>
                  </a:lnTo>
                  <a:lnTo>
                    <a:pt x="66" y="2"/>
                  </a:lnTo>
                  <a:lnTo>
                    <a:pt x="55" y="0"/>
                  </a:lnTo>
                  <a:lnTo>
                    <a:pt x="46" y="0"/>
                  </a:lnTo>
                  <a:lnTo>
                    <a:pt x="46" y="0"/>
                  </a:lnTo>
                  <a:lnTo>
                    <a:pt x="35" y="0"/>
                  </a:lnTo>
                  <a:lnTo>
                    <a:pt x="27" y="5"/>
                  </a:lnTo>
                  <a:lnTo>
                    <a:pt x="16" y="13"/>
                  </a:lnTo>
                  <a:lnTo>
                    <a:pt x="8" y="24"/>
                  </a:lnTo>
                  <a:lnTo>
                    <a:pt x="8" y="24"/>
                  </a:lnTo>
                  <a:lnTo>
                    <a:pt x="5" y="38"/>
                  </a:lnTo>
                  <a:lnTo>
                    <a:pt x="2" y="49"/>
                  </a:lnTo>
                  <a:lnTo>
                    <a:pt x="0" y="74"/>
                  </a:lnTo>
                  <a:lnTo>
                    <a:pt x="0" y="74"/>
                  </a:lnTo>
                  <a:lnTo>
                    <a:pt x="2" y="102"/>
                  </a:lnTo>
                  <a:lnTo>
                    <a:pt x="5" y="116"/>
                  </a:lnTo>
                  <a:lnTo>
                    <a:pt x="11" y="129"/>
                  </a:lnTo>
                  <a:lnTo>
                    <a:pt x="11" y="129"/>
                  </a:lnTo>
                  <a:lnTo>
                    <a:pt x="19" y="140"/>
                  </a:lnTo>
                  <a:lnTo>
                    <a:pt x="27" y="146"/>
                  </a:lnTo>
                  <a:lnTo>
                    <a:pt x="38" y="149"/>
                  </a:lnTo>
                  <a:lnTo>
                    <a:pt x="46" y="151"/>
                  </a:lnTo>
                  <a:lnTo>
                    <a:pt x="46" y="151"/>
                  </a:lnTo>
                  <a:lnTo>
                    <a:pt x="55" y="149"/>
                  </a:lnTo>
                  <a:lnTo>
                    <a:pt x="66" y="146"/>
                  </a:lnTo>
                  <a:lnTo>
                    <a:pt x="77" y="138"/>
                  </a:lnTo>
                  <a:lnTo>
                    <a:pt x="85" y="124"/>
                  </a:lnTo>
                  <a:lnTo>
                    <a:pt x="85" y="124"/>
                  </a:lnTo>
                  <a:lnTo>
                    <a:pt x="88" y="113"/>
                  </a:lnTo>
                  <a:lnTo>
                    <a:pt x="91" y="102"/>
                  </a:lnTo>
                  <a:lnTo>
                    <a:pt x="93" y="74"/>
                  </a:lnTo>
                  <a:lnTo>
                    <a:pt x="93" y="74"/>
                  </a:lnTo>
                  <a:close/>
                  <a:moveTo>
                    <a:pt x="46" y="146"/>
                  </a:moveTo>
                  <a:lnTo>
                    <a:pt x="46" y="146"/>
                  </a:lnTo>
                  <a:lnTo>
                    <a:pt x="38" y="143"/>
                  </a:lnTo>
                  <a:lnTo>
                    <a:pt x="33" y="140"/>
                  </a:lnTo>
                  <a:lnTo>
                    <a:pt x="24" y="132"/>
                  </a:lnTo>
                  <a:lnTo>
                    <a:pt x="22" y="118"/>
                  </a:lnTo>
                  <a:lnTo>
                    <a:pt x="22" y="118"/>
                  </a:lnTo>
                  <a:lnTo>
                    <a:pt x="19" y="96"/>
                  </a:lnTo>
                  <a:lnTo>
                    <a:pt x="19" y="71"/>
                  </a:lnTo>
                  <a:lnTo>
                    <a:pt x="19" y="71"/>
                  </a:lnTo>
                  <a:lnTo>
                    <a:pt x="19" y="52"/>
                  </a:lnTo>
                  <a:lnTo>
                    <a:pt x="22" y="33"/>
                  </a:lnTo>
                  <a:lnTo>
                    <a:pt x="22" y="33"/>
                  </a:lnTo>
                  <a:lnTo>
                    <a:pt x="24" y="16"/>
                  </a:lnTo>
                  <a:lnTo>
                    <a:pt x="33" y="8"/>
                  </a:lnTo>
                  <a:lnTo>
                    <a:pt x="41" y="5"/>
                  </a:lnTo>
                  <a:lnTo>
                    <a:pt x="46" y="5"/>
                  </a:lnTo>
                  <a:lnTo>
                    <a:pt x="46" y="5"/>
                  </a:lnTo>
                  <a:lnTo>
                    <a:pt x="52" y="5"/>
                  </a:lnTo>
                  <a:lnTo>
                    <a:pt x="60" y="8"/>
                  </a:lnTo>
                  <a:lnTo>
                    <a:pt x="69" y="16"/>
                  </a:lnTo>
                  <a:lnTo>
                    <a:pt x="71" y="30"/>
                  </a:lnTo>
                  <a:lnTo>
                    <a:pt x="71" y="30"/>
                  </a:lnTo>
                  <a:lnTo>
                    <a:pt x="74" y="49"/>
                  </a:lnTo>
                  <a:lnTo>
                    <a:pt x="74" y="71"/>
                  </a:lnTo>
                  <a:lnTo>
                    <a:pt x="74" y="71"/>
                  </a:lnTo>
                  <a:lnTo>
                    <a:pt x="74" y="96"/>
                  </a:lnTo>
                  <a:lnTo>
                    <a:pt x="71" y="118"/>
                  </a:lnTo>
                  <a:lnTo>
                    <a:pt x="71" y="118"/>
                  </a:lnTo>
                  <a:lnTo>
                    <a:pt x="69" y="132"/>
                  </a:lnTo>
                  <a:lnTo>
                    <a:pt x="63" y="140"/>
                  </a:lnTo>
                  <a:lnTo>
                    <a:pt x="55" y="143"/>
                  </a:lnTo>
                  <a:lnTo>
                    <a:pt x="46"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1" name="Freeform 116"/>
            <p:cNvSpPr>
              <a:spLocks/>
            </p:cNvSpPr>
            <p:nvPr/>
          </p:nvSpPr>
          <p:spPr bwMode="auto">
            <a:xfrm>
              <a:off x="2734" y="2965"/>
              <a:ext cx="93" cy="151"/>
            </a:xfrm>
            <a:custGeom>
              <a:avLst/>
              <a:gdLst>
                <a:gd name="T0" fmla="*/ 93 w 93"/>
                <a:gd name="T1" fmla="*/ 74 h 151"/>
                <a:gd name="T2" fmla="*/ 93 w 93"/>
                <a:gd name="T3" fmla="*/ 74 h 151"/>
                <a:gd name="T4" fmla="*/ 91 w 93"/>
                <a:gd name="T5" fmla="*/ 49 h 151"/>
                <a:gd name="T6" fmla="*/ 88 w 93"/>
                <a:gd name="T7" fmla="*/ 36 h 151"/>
                <a:gd name="T8" fmla="*/ 85 w 93"/>
                <a:gd name="T9" fmla="*/ 24 h 151"/>
                <a:gd name="T10" fmla="*/ 85 w 93"/>
                <a:gd name="T11" fmla="*/ 24 h 151"/>
                <a:gd name="T12" fmla="*/ 74 w 93"/>
                <a:gd name="T13" fmla="*/ 11 h 151"/>
                <a:gd name="T14" fmla="*/ 66 w 93"/>
                <a:gd name="T15" fmla="*/ 2 h 151"/>
                <a:gd name="T16" fmla="*/ 55 w 93"/>
                <a:gd name="T17" fmla="*/ 0 h 151"/>
                <a:gd name="T18" fmla="*/ 46 w 93"/>
                <a:gd name="T19" fmla="*/ 0 h 151"/>
                <a:gd name="T20" fmla="*/ 46 w 93"/>
                <a:gd name="T21" fmla="*/ 0 h 151"/>
                <a:gd name="T22" fmla="*/ 35 w 93"/>
                <a:gd name="T23" fmla="*/ 0 h 151"/>
                <a:gd name="T24" fmla="*/ 27 w 93"/>
                <a:gd name="T25" fmla="*/ 5 h 151"/>
                <a:gd name="T26" fmla="*/ 16 w 93"/>
                <a:gd name="T27" fmla="*/ 13 h 151"/>
                <a:gd name="T28" fmla="*/ 8 w 93"/>
                <a:gd name="T29" fmla="*/ 24 h 151"/>
                <a:gd name="T30" fmla="*/ 8 w 93"/>
                <a:gd name="T31" fmla="*/ 24 h 151"/>
                <a:gd name="T32" fmla="*/ 5 w 93"/>
                <a:gd name="T33" fmla="*/ 38 h 151"/>
                <a:gd name="T34" fmla="*/ 2 w 93"/>
                <a:gd name="T35" fmla="*/ 49 h 151"/>
                <a:gd name="T36" fmla="*/ 0 w 93"/>
                <a:gd name="T37" fmla="*/ 74 h 151"/>
                <a:gd name="T38" fmla="*/ 0 w 93"/>
                <a:gd name="T39" fmla="*/ 74 h 151"/>
                <a:gd name="T40" fmla="*/ 2 w 93"/>
                <a:gd name="T41" fmla="*/ 102 h 151"/>
                <a:gd name="T42" fmla="*/ 5 w 93"/>
                <a:gd name="T43" fmla="*/ 116 h 151"/>
                <a:gd name="T44" fmla="*/ 11 w 93"/>
                <a:gd name="T45" fmla="*/ 129 h 151"/>
                <a:gd name="T46" fmla="*/ 11 w 93"/>
                <a:gd name="T47" fmla="*/ 129 h 151"/>
                <a:gd name="T48" fmla="*/ 19 w 93"/>
                <a:gd name="T49" fmla="*/ 140 h 151"/>
                <a:gd name="T50" fmla="*/ 27 w 93"/>
                <a:gd name="T51" fmla="*/ 146 h 151"/>
                <a:gd name="T52" fmla="*/ 38 w 93"/>
                <a:gd name="T53" fmla="*/ 149 h 151"/>
                <a:gd name="T54" fmla="*/ 46 w 93"/>
                <a:gd name="T55" fmla="*/ 151 h 151"/>
                <a:gd name="T56" fmla="*/ 46 w 93"/>
                <a:gd name="T57" fmla="*/ 151 h 151"/>
                <a:gd name="T58" fmla="*/ 55 w 93"/>
                <a:gd name="T59" fmla="*/ 149 h 151"/>
                <a:gd name="T60" fmla="*/ 66 w 93"/>
                <a:gd name="T61" fmla="*/ 146 h 151"/>
                <a:gd name="T62" fmla="*/ 77 w 93"/>
                <a:gd name="T63" fmla="*/ 138 h 151"/>
                <a:gd name="T64" fmla="*/ 85 w 93"/>
                <a:gd name="T65" fmla="*/ 124 h 151"/>
                <a:gd name="T66" fmla="*/ 85 w 93"/>
                <a:gd name="T67" fmla="*/ 124 h 151"/>
                <a:gd name="T68" fmla="*/ 88 w 93"/>
                <a:gd name="T69" fmla="*/ 113 h 151"/>
                <a:gd name="T70" fmla="*/ 91 w 93"/>
                <a:gd name="T71" fmla="*/ 102 h 151"/>
                <a:gd name="T72" fmla="*/ 93 w 93"/>
                <a:gd name="T73" fmla="*/ 74 h 151"/>
                <a:gd name="T74" fmla="*/ 93 w 93"/>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3" h="151">
                  <a:moveTo>
                    <a:pt x="93" y="74"/>
                  </a:moveTo>
                  <a:lnTo>
                    <a:pt x="93" y="74"/>
                  </a:lnTo>
                  <a:lnTo>
                    <a:pt x="91" y="49"/>
                  </a:lnTo>
                  <a:lnTo>
                    <a:pt x="88" y="36"/>
                  </a:lnTo>
                  <a:lnTo>
                    <a:pt x="85" y="24"/>
                  </a:lnTo>
                  <a:lnTo>
                    <a:pt x="85" y="24"/>
                  </a:lnTo>
                  <a:lnTo>
                    <a:pt x="74" y="11"/>
                  </a:lnTo>
                  <a:lnTo>
                    <a:pt x="66" y="2"/>
                  </a:lnTo>
                  <a:lnTo>
                    <a:pt x="55" y="0"/>
                  </a:lnTo>
                  <a:lnTo>
                    <a:pt x="46" y="0"/>
                  </a:lnTo>
                  <a:lnTo>
                    <a:pt x="46" y="0"/>
                  </a:lnTo>
                  <a:lnTo>
                    <a:pt x="35" y="0"/>
                  </a:lnTo>
                  <a:lnTo>
                    <a:pt x="27" y="5"/>
                  </a:lnTo>
                  <a:lnTo>
                    <a:pt x="16" y="13"/>
                  </a:lnTo>
                  <a:lnTo>
                    <a:pt x="8" y="24"/>
                  </a:lnTo>
                  <a:lnTo>
                    <a:pt x="8" y="24"/>
                  </a:lnTo>
                  <a:lnTo>
                    <a:pt x="5" y="38"/>
                  </a:lnTo>
                  <a:lnTo>
                    <a:pt x="2" y="49"/>
                  </a:lnTo>
                  <a:lnTo>
                    <a:pt x="0" y="74"/>
                  </a:lnTo>
                  <a:lnTo>
                    <a:pt x="0" y="74"/>
                  </a:lnTo>
                  <a:lnTo>
                    <a:pt x="2" y="102"/>
                  </a:lnTo>
                  <a:lnTo>
                    <a:pt x="5" y="116"/>
                  </a:lnTo>
                  <a:lnTo>
                    <a:pt x="11" y="129"/>
                  </a:lnTo>
                  <a:lnTo>
                    <a:pt x="11" y="129"/>
                  </a:lnTo>
                  <a:lnTo>
                    <a:pt x="19" y="140"/>
                  </a:lnTo>
                  <a:lnTo>
                    <a:pt x="27" y="146"/>
                  </a:lnTo>
                  <a:lnTo>
                    <a:pt x="38" y="149"/>
                  </a:lnTo>
                  <a:lnTo>
                    <a:pt x="46" y="151"/>
                  </a:lnTo>
                  <a:lnTo>
                    <a:pt x="46" y="151"/>
                  </a:lnTo>
                  <a:lnTo>
                    <a:pt x="55" y="149"/>
                  </a:lnTo>
                  <a:lnTo>
                    <a:pt x="66" y="146"/>
                  </a:lnTo>
                  <a:lnTo>
                    <a:pt x="77" y="138"/>
                  </a:lnTo>
                  <a:lnTo>
                    <a:pt x="85" y="124"/>
                  </a:lnTo>
                  <a:lnTo>
                    <a:pt x="85" y="124"/>
                  </a:lnTo>
                  <a:lnTo>
                    <a:pt x="88" y="113"/>
                  </a:lnTo>
                  <a:lnTo>
                    <a:pt x="91" y="102"/>
                  </a:lnTo>
                  <a:lnTo>
                    <a:pt x="93" y="74"/>
                  </a:lnTo>
                  <a:lnTo>
                    <a:pt x="93"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2" name="Freeform 117"/>
            <p:cNvSpPr>
              <a:spLocks/>
            </p:cNvSpPr>
            <p:nvPr/>
          </p:nvSpPr>
          <p:spPr bwMode="auto">
            <a:xfrm>
              <a:off x="2753" y="2970"/>
              <a:ext cx="55" cy="141"/>
            </a:xfrm>
            <a:custGeom>
              <a:avLst/>
              <a:gdLst>
                <a:gd name="T0" fmla="*/ 27 w 55"/>
                <a:gd name="T1" fmla="*/ 141 h 141"/>
                <a:gd name="T2" fmla="*/ 27 w 55"/>
                <a:gd name="T3" fmla="*/ 141 h 141"/>
                <a:gd name="T4" fmla="*/ 19 w 55"/>
                <a:gd name="T5" fmla="*/ 138 h 141"/>
                <a:gd name="T6" fmla="*/ 14 w 55"/>
                <a:gd name="T7" fmla="*/ 135 h 141"/>
                <a:gd name="T8" fmla="*/ 5 w 55"/>
                <a:gd name="T9" fmla="*/ 127 h 141"/>
                <a:gd name="T10" fmla="*/ 3 w 55"/>
                <a:gd name="T11" fmla="*/ 113 h 141"/>
                <a:gd name="T12" fmla="*/ 3 w 55"/>
                <a:gd name="T13" fmla="*/ 113 h 141"/>
                <a:gd name="T14" fmla="*/ 0 w 55"/>
                <a:gd name="T15" fmla="*/ 91 h 141"/>
                <a:gd name="T16" fmla="*/ 0 w 55"/>
                <a:gd name="T17" fmla="*/ 66 h 141"/>
                <a:gd name="T18" fmla="*/ 0 w 55"/>
                <a:gd name="T19" fmla="*/ 66 h 141"/>
                <a:gd name="T20" fmla="*/ 0 w 55"/>
                <a:gd name="T21" fmla="*/ 47 h 141"/>
                <a:gd name="T22" fmla="*/ 3 w 55"/>
                <a:gd name="T23" fmla="*/ 28 h 141"/>
                <a:gd name="T24" fmla="*/ 3 w 55"/>
                <a:gd name="T25" fmla="*/ 28 h 141"/>
                <a:gd name="T26" fmla="*/ 5 w 55"/>
                <a:gd name="T27" fmla="*/ 11 h 141"/>
                <a:gd name="T28" fmla="*/ 14 w 55"/>
                <a:gd name="T29" fmla="*/ 3 h 141"/>
                <a:gd name="T30" fmla="*/ 22 w 55"/>
                <a:gd name="T31" fmla="*/ 0 h 141"/>
                <a:gd name="T32" fmla="*/ 27 w 55"/>
                <a:gd name="T33" fmla="*/ 0 h 141"/>
                <a:gd name="T34" fmla="*/ 27 w 55"/>
                <a:gd name="T35" fmla="*/ 0 h 141"/>
                <a:gd name="T36" fmla="*/ 33 w 55"/>
                <a:gd name="T37" fmla="*/ 0 h 141"/>
                <a:gd name="T38" fmla="*/ 41 w 55"/>
                <a:gd name="T39" fmla="*/ 3 h 141"/>
                <a:gd name="T40" fmla="*/ 50 w 55"/>
                <a:gd name="T41" fmla="*/ 11 h 141"/>
                <a:gd name="T42" fmla="*/ 52 w 55"/>
                <a:gd name="T43" fmla="*/ 25 h 141"/>
                <a:gd name="T44" fmla="*/ 52 w 55"/>
                <a:gd name="T45" fmla="*/ 25 h 141"/>
                <a:gd name="T46" fmla="*/ 55 w 55"/>
                <a:gd name="T47" fmla="*/ 44 h 141"/>
                <a:gd name="T48" fmla="*/ 55 w 55"/>
                <a:gd name="T49" fmla="*/ 66 h 141"/>
                <a:gd name="T50" fmla="*/ 55 w 55"/>
                <a:gd name="T51" fmla="*/ 66 h 141"/>
                <a:gd name="T52" fmla="*/ 55 w 55"/>
                <a:gd name="T53" fmla="*/ 91 h 141"/>
                <a:gd name="T54" fmla="*/ 52 w 55"/>
                <a:gd name="T55" fmla="*/ 113 h 141"/>
                <a:gd name="T56" fmla="*/ 52 w 55"/>
                <a:gd name="T57" fmla="*/ 113 h 141"/>
                <a:gd name="T58" fmla="*/ 50 w 55"/>
                <a:gd name="T59" fmla="*/ 127 h 141"/>
                <a:gd name="T60" fmla="*/ 44 w 55"/>
                <a:gd name="T61" fmla="*/ 135 h 141"/>
                <a:gd name="T62" fmla="*/ 36 w 55"/>
                <a:gd name="T63" fmla="*/ 138 h 141"/>
                <a:gd name="T64" fmla="*/ 27 w 55"/>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141">
                  <a:moveTo>
                    <a:pt x="27" y="141"/>
                  </a:moveTo>
                  <a:lnTo>
                    <a:pt x="27" y="141"/>
                  </a:lnTo>
                  <a:lnTo>
                    <a:pt x="19" y="138"/>
                  </a:lnTo>
                  <a:lnTo>
                    <a:pt x="14" y="135"/>
                  </a:lnTo>
                  <a:lnTo>
                    <a:pt x="5" y="127"/>
                  </a:lnTo>
                  <a:lnTo>
                    <a:pt x="3" y="113"/>
                  </a:lnTo>
                  <a:lnTo>
                    <a:pt x="3" y="113"/>
                  </a:lnTo>
                  <a:lnTo>
                    <a:pt x="0" y="91"/>
                  </a:lnTo>
                  <a:lnTo>
                    <a:pt x="0" y="66"/>
                  </a:lnTo>
                  <a:lnTo>
                    <a:pt x="0" y="66"/>
                  </a:lnTo>
                  <a:lnTo>
                    <a:pt x="0" y="47"/>
                  </a:lnTo>
                  <a:lnTo>
                    <a:pt x="3" y="28"/>
                  </a:lnTo>
                  <a:lnTo>
                    <a:pt x="3" y="28"/>
                  </a:lnTo>
                  <a:lnTo>
                    <a:pt x="5" y="11"/>
                  </a:lnTo>
                  <a:lnTo>
                    <a:pt x="14" y="3"/>
                  </a:lnTo>
                  <a:lnTo>
                    <a:pt x="22" y="0"/>
                  </a:lnTo>
                  <a:lnTo>
                    <a:pt x="27" y="0"/>
                  </a:lnTo>
                  <a:lnTo>
                    <a:pt x="27" y="0"/>
                  </a:lnTo>
                  <a:lnTo>
                    <a:pt x="33" y="0"/>
                  </a:lnTo>
                  <a:lnTo>
                    <a:pt x="41" y="3"/>
                  </a:lnTo>
                  <a:lnTo>
                    <a:pt x="50" y="11"/>
                  </a:lnTo>
                  <a:lnTo>
                    <a:pt x="52" y="25"/>
                  </a:lnTo>
                  <a:lnTo>
                    <a:pt x="52" y="25"/>
                  </a:lnTo>
                  <a:lnTo>
                    <a:pt x="55" y="44"/>
                  </a:lnTo>
                  <a:lnTo>
                    <a:pt x="55" y="66"/>
                  </a:lnTo>
                  <a:lnTo>
                    <a:pt x="55" y="66"/>
                  </a:lnTo>
                  <a:lnTo>
                    <a:pt x="55" y="91"/>
                  </a:lnTo>
                  <a:lnTo>
                    <a:pt x="52" y="113"/>
                  </a:lnTo>
                  <a:lnTo>
                    <a:pt x="52" y="113"/>
                  </a:lnTo>
                  <a:lnTo>
                    <a:pt x="50" y="127"/>
                  </a:lnTo>
                  <a:lnTo>
                    <a:pt x="44" y="135"/>
                  </a:lnTo>
                  <a:lnTo>
                    <a:pt x="36" y="138"/>
                  </a:lnTo>
                  <a:lnTo>
                    <a:pt x="27"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3" name="Freeform 118"/>
            <p:cNvSpPr>
              <a:spLocks noEditPoints="1"/>
            </p:cNvSpPr>
            <p:nvPr/>
          </p:nvSpPr>
          <p:spPr bwMode="auto">
            <a:xfrm>
              <a:off x="2626" y="2965"/>
              <a:ext cx="91" cy="151"/>
            </a:xfrm>
            <a:custGeom>
              <a:avLst/>
              <a:gdLst>
                <a:gd name="T0" fmla="*/ 91 w 91"/>
                <a:gd name="T1" fmla="*/ 74 h 151"/>
                <a:gd name="T2" fmla="*/ 85 w 91"/>
                <a:gd name="T3" fmla="*/ 36 h 151"/>
                <a:gd name="T4" fmla="*/ 83 w 91"/>
                <a:gd name="T5" fmla="*/ 24 h 151"/>
                <a:gd name="T6" fmla="*/ 63 w 91"/>
                <a:gd name="T7" fmla="*/ 2 h 151"/>
                <a:gd name="T8" fmla="*/ 44 w 91"/>
                <a:gd name="T9" fmla="*/ 0 h 151"/>
                <a:gd name="T10" fmla="*/ 36 w 91"/>
                <a:gd name="T11" fmla="*/ 0 h 151"/>
                <a:gd name="T12" fmla="*/ 14 w 91"/>
                <a:gd name="T13" fmla="*/ 13 h 151"/>
                <a:gd name="T14" fmla="*/ 5 w 91"/>
                <a:gd name="T15" fmla="*/ 24 h 151"/>
                <a:gd name="T16" fmla="*/ 0 w 91"/>
                <a:gd name="T17" fmla="*/ 49 h 151"/>
                <a:gd name="T18" fmla="*/ 0 w 91"/>
                <a:gd name="T19" fmla="*/ 74 h 151"/>
                <a:gd name="T20" fmla="*/ 3 w 91"/>
                <a:gd name="T21" fmla="*/ 116 h 151"/>
                <a:gd name="T22" fmla="*/ 8 w 91"/>
                <a:gd name="T23" fmla="*/ 129 h 151"/>
                <a:gd name="T24" fmla="*/ 25 w 91"/>
                <a:gd name="T25" fmla="*/ 146 h 151"/>
                <a:gd name="T26" fmla="*/ 44 w 91"/>
                <a:gd name="T27" fmla="*/ 151 h 151"/>
                <a:gd name="T28" fmla="*/ 55 w 91"/>
                <a:gd name="T29" fmla="*/ 149 h 151"/>
                <a:gd name="T30" fmla="*/ 74 w 91"/>
                <a:gd name="T31" fmla="*/ 138 h 151"/>
                <a:gd name="T32" fmla="*/ 83 w 91"/>
                <a:gd name="T33" fmla="*/ 124 h 151"/>
                <a:gd name="T34" fmla="*/ 88 w 91"/>
                <a:gd name="T35" fmla="*/ 102 h 151"/>
                <a:gd name="T36" fmla="*/ 91 w 91"/>
                <a:gd name="T37" fmla="*/ 74 h 151"/>
                <a:gd name="T38" fmla="*/ 44 w 91"/>
                <a:gd name="T39" fmla="*/ 146 h 151"/>
                <a:gd name="T40" fmla="*/ 30 w 91"/>
                <a:gd name="T41" fmla="*/ 140 h 151"/>
                <a:gd name="T42" fmla="*/ 19 w 91"/>
                <a:gd name="T43" fmla="*/ 118 h 151"/>
                <a:gd name="T44" fmla="*/ 16 w 91"/>
                <a:gd name="T45" fmla="*/ 96 h 151"/>
                <a:gd name="T46" fmla="*/ 16 w 91"/>
                <a:gd name="T47" fmla="*/ 71 h 151"/>
                <a:gd name="T48" fmla="*/ 19 w 91"/>
                <a:gd name="T49" fmla="*/ 33 h 151"/>
                <a:gd name="T50" fmla="*/ 25 w 91"/>
                <a:gd name="T51" fmla="*/ 16 h 151"/>
                <a:gd name="T52" fmla="*/ 39 w 91"/>
                <a:gd name="T53" fmla="*/ 5 h 151"/>
                <a:gd name="T54" fmla="*/ 44 w 91"/>
                <a:gd name="T55" fmla="*/ 5 h 151"/>
                <a:gd name="T56" fmla="*/ 58 w 91"/>
                <a:gd name="T57" fmla="*/ 8 h 151"/>
                <a:gd name="T58" fmla="*/ 72 w 91"/>
                <a:gd name="T59" fmla="*/ 30 h 151"/>
                <a:gd name="T60" fmla="*/ 72 w 91"/>
                <a:gd name="T61" fmla="*/ 49 h 151"/>
                <a:gd name="T62" fmla="*/ 72 w 91"/>
                <a:gd name="T63" fmla="*/ 71 h 151"/>
                <a:gd name="T64" fmla="*/ 69 w 91"/>
                <a:gd name="T65" fmla="*/ 118 h 151"/>
                <a:gd name="T66" fmla="*/ 66 w 91"/>
                <a:gd name="T67" fmla="*/ 132 h 151"/>
                <a:gd name="T68" fmla="*/ 52 w 91"/>
                <a:gd name="T69" fmla="*/ 1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 h="151">
                  <a:moveTo>
                    <a:pt x="91" y="74"/>
                  </a:moveTo>
                  <a:lnTo>
                    <a:pt x="91" y="74"/>
                  </a:lnTo>
                  <a:lnTo>
                    <a:pt x="88" y="49"/>
                  </a:lnTo>
                  <a:lnTo>
                    <a:pt x="85" y="36"/>
                  </a:lnTo>
                  <a:lnTo>
                    <a:pt x="83" y="24"/>
                  </a:lnTo>
                  <a:lnTo>
                    <a:pt x="83" y="24"/>
                  </a:lnTo>
                  <a:lnTo>
                    <a:pt x="74" y="11"/>
                  </a:lnTo>
                  <a:lnTo>
                    <a:pt x="63" y="2"/>
                  </a:lnTo>
                  <a:lnTo>
                    <a:pt x="52" y="0"/>
                  </a:lnTo>
                  <a:lnTo>
                    <a:pt x="44" y="0"/>
                  </a:lnTo>
                  <a:lnTo>
                    <a:pt x="44" y="0"/>
                  </a:lnTo>
                  <a:lnTo>
                    <a:pt x="36" y="0"/>
                  </a:lnTo>
                  <a:lnTo>
                    <a:pt x="25" y="5"/>
                  </a:lnTo>
                  <a:lnTo>
                    <a:pt x="14" y="13"/>
                  </a:lnTo>
                  <a:lnTo>
                    <a:pt x="5" y="24"/>
                  </a:lnTo>
                  <a:lnTo>
                    <a:pt x="5" y="24"/>
                  </a:lnTo>
                  <a:lnTo>
                    <a:pt x="3" y="38"/>
                  </a:lnTo>
                  <a:lnTo>
                    <a:pt x="0" y="49"/>
                  </a:lnTo>
                  <a:lnTo>
                    <a:pt x="0" y="74"/>
                  </a:lnTo>
                  <a:lnTo>
                    <a:pt x="0" y="74"/>
                  </a:lnTo>
                  <a:lnTo>
                    <a:pt x="0" y="102"/>
                  </a:lnTo>
                  <a:lnTo>
                    <a:pt x="3" y="116"/>
                  </a:lnTo>
                  <a:lnTo>
                    <a:pt x="8" y="129"/>
                  </a:lnTo>
                  <a:lnTo>
                    <a:pt x="8" y="129"/>
                  </a:lnTo>
                  <a:lnTo>
                    <a:pt x="16" y="140"/>
                  </a:lnTo>
                  <a:lnTo>
                    <a:pt x="25" y="146"/>
                  </a:lnTo>
                  <a:lnTo>
                    <a:pt x="36" y="149"/>
                  </a:lnTo>
                  <a:lnTo>
                    <a:pt x="44" y="151"/>
                  </a:lnTo>
                  <a:lnTo>
                    <a:pt x="44" y="151"/>
                  </a:lnTo>
                  <a:lnTo>
                    <a:pt x="55" y="149"/>
                  </a:lnTo>
                  <a:lnTo>
                    <a:pt x="63" y="146"/>
                  </a:lnTo>
                  <a:lnTo>
                    <a:pt x="74" y="138"/>
                  </a:lnTo>
                  <a:lnTo>
                    <a:pt x="83" y="124"/>
                  </a:lnTo>
                  <a:lnTo>
                    <a:pt x="83" y="124"/>
                  </a:lnTo>
                  <a:lnTo>
                    <a:pt x="88" y="113"/>
                  </a:lnTo>
                  <a:lnTo>
                    <a:pt x="88" y="102"/>
                  </a:lnTo>
                  <a:lnTo>
                    <a:pt x="91" y="74"/>
                  </a:lnTo>
                  <a:lnTo>
                    <a:pt x="91" y="74"/>
                  </a:lnTo>
                  <a:close/>
                  <a:moveTo>
                    <a:pt x="44" y="146"/>
                  </a:moveTo>
                  <a:lnTo>
                    <a:pt x="44" y="146"/>
                  </a:lnTo>
                  <a:lnTo>
                    <a:pt x="39" y="143"/>
                  </a:lnTo>
                  <a:lnTo>
                    <a:pt x="30" y="140"/>
                  </a:lnTo>
                  <a:lnTo>
                    <a:pt x="25" y="132"/>
                  </a:lnTo>
                  <a:lnTo>
                    <a:pt x="19" y="118"/>
                  </a:lnTo>
                  <a:lnTo>
                    <a:pt x="19" y="118"/>
                  </a:lnTo>
                  <a:lnTo>
                    <a:pt x="16" y="96"/>
                  </a:lnTo>
                  <a:lnTo>
                    <a:pt x="16" y="71"/>
                  </a:lnTo>
                  <a:lnTo>
                    <a:pt x="16" y="71"/>
                  </a:lnTo>
                  <a:lnTo>
                    <a:pt x="16" y="52"/>
                  </a:lnTo>
                  <a:lnTo>
                    <a:pt x="19" y="33"/>
                  </a:lnTo>
                  <a:lnTo>
                    <a:pt x="19" y="33"/>
                  </a:lnTo>
                  <a:lnTo>
                    <a:pt x="25" y="16"/>
                  </a:lnTo>
                  <a:lnTo>
                    <a:pt x="30" y="8"/>
                  </a:lnTo>
                  <a:lnTo>
                    <a:pt x="39" y="5"/>
                  </a:lnTo>
                  <a:lnTo>
                    <a:pt x="44" y="5"/>
                  </a:lnTo>
                  <a:lnTo>
                    <a:pt x="44" y="5"/>
                  </a:lnTo>
                  <a:lnTo>
                    <a:pt x="52" y="5"/>
                  </a:lnTo>
                  <a:lnTo>
                    <a:pt x="58" y="8"/>
                  </a:lnTo>
                  <a:lnTo>
                    <a:pt x="66" y="16"/>
                  </a:lnTo>
                  <a:lnTo>
                    <a:pt x="72" y="30"/>
                  </a:lnTo>
                  <a:lnTo>
                    <a:pt x="72" y="30"/>
                  </a:lnTo>
                  <a:lnTo>
                    <a:pt x="72" y="49"/>
                  </a:lnTo>
                  <a:lnTo>
                    <a:pt x="72" y="71"/>
                  </a:lnTo>
                  <a:lnTo>
                    <a:pt x="72" y="71"/>
                  </a:lnTo>
                  <a:lnTo>
                    <a:pt x="72" y="96"/>
                  </a:lnTo>
                  <a:lnTo>
                    <a:pt x="69" y="118"/>
                  </a:lnTo>
                  <a:lnTo>
                    <a:pt x="69" y="118"/>
                  </a:lnTo>
                  <a:lnTo>
                    <a:pt x="66" y="132"/>
                  </a:lnTo>
                  <a:lnTo>
                    <a:pt x="61" y="140"/>
                  </a:lnTo>
                  <a:lnTo>
                    <a:pt x="52" y="143"/>
                  </a:lnTo>
                  <a:lnTo>
                    <a:pt x="44"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4" name="Freeform 119"/>
            <p:cNvSpPr>
              <a:spLocks/>
            </p:cNvSpPr>
            <p:nvPr/>
          </p:nvSpPr>
          <p:spPr bwMode="auto">
            <a:xfrm>
              <a:off x="2626" y="2965"/>
              <a:ext cx="91" cy="151"/>
            </a:xfrm>
            <a:custGeom>
              <a:avLst/>
              <a:gdLst>
                <a:gd name="T0" fmla="*/ 91 w 91"/>
                <a:gd name="T1" fmla="*/ 74 h 151"/>
                <a:gd name="T2" fmla="*/ 91 w 91"/>
                <a:gd name="T3" fmla="*/ 74 h 151"/>
                <a:gd name="T4" fmla="*/ 88 w 91"/>
                <a:gd name="T5" fmla="*/ 49 h 151"/>
                <a:gd name="T6" fmla="*/ 85 w 91"/>
                <a:gd name="T7" fmla="*/ 36 h 151"/>
                <a:gd name="T8" fmla="*/ 83 w 91"/>
                <a:gd name="T9" fmla="*/ 24 h 151"/>
                <a:gd name="T10" fmla="*/ 83 w 91"/>
                <a:gd name="T11" fmla="*/ 24 h 151"/>
                <a:gd name="T12" fmla="*/ 74 w 91"/>
                <a:gd name="T13" fmla="*/ 11 h 151"/>
                <a:gd name="T14" fmla="*/ 63 w 91"/>
                <a:gd name="T15" fmla="*/ 2 h 151"/>
                <a:gd name="T16" fmla="*/ 52 w 91"/>
                <a:gd name="T17" fmla="*/ 0 h 151"/>
                <a:gd name="T18" fmla="*/ 44 w 91"/>
                <a:gd name="T19" fmla="*/ 0 h 151"/>
                <a:gd name="T20" fmla="*/ 44 w 91"/>
                <a:gd name="T21" fmla="*/ 0 h 151"/>
                <a:gd name="T22" fmla="*/ 36 w 91"/>
                <a:gd name="T23" fmla="*/ 0 h 151"/>
                <a:gd name="T24" fmla="*/ 25 w 91"/>
                <a:gd name="T25" fmla="*/ 5 h 151"/>
                <a:gd name="T26" fmla="*/ 14 w 91"/>
                <a:gd name="T27" fmla="*/ 13 h 151"/>
                <a:gd name="T28" fmla="*/ 5 w 91"/>
                <a:gd name="T29" fmla="*/ 24 h 151"/>
                <a:gd name="T30" fmla="*/ 5 w 91"/>
                <a:gd name="T31" fmla="*/ 24 h 151"/>
                <a:gd name="T32" fmla="*/ 3 w 91"/>
                <a:gd name="T33" fmla="*/ 38 h 151"/>
                <a:gd name="T34" fmla="*/ 0 w 91"/>
                <a:gd name="T35" fmla="*/ 49 h 151"/>
                <a:gd name="T36" fmla="*/ 0 w 91"/>
                <a:gd name="T37" fmla="*/ 74 h 151"/>
                <a:gd name="T38" fmla="*/ 0 w 91"/>
                <a:gd name="T39" fmla="*/ 74 h 151"/>
                <a:gd name="T40" fmla="*/ 0 w 91"/>
                <a:gd name="T41" fmla="*/ 102 h 151"/>
                <a:gd name="T42" fmla="*/ 3 w 91"/>
                <a:gd name="T43" fmla="*/ 116 h 151"/>
                <a:gd name="T44" fmla="*/ 8 w 91"/>
                <a:gd name="T45" fmla="*/ 129 h 151"/>
                <a:gd name="T46" fmla="*/ 8 w 91"/>
                <a:gd name="T47" fmla="*/ 129 h 151"/>
                <a:gd name="T48" fmla="*/ 16 w 91"/>
                <a:gd name="T49" fmla="*/ 140 h 151"/>
                <a:gd name="T50" fmla="*/ 25 w 91"/>
                <a:gd name="T51" fmla="*/ 146 h 151"/>
                <a:gd name="T52" fmla="*/ 36 w 91"/>
                <a:gd name="T53" fmla="*/ 149 h 151"/>
                <a:gd name="T54" fmla="*/ 44 w 91"/>
                <a:gd name="T55" fmla="*/ 151 h 151"/>
                <a:gd name="T56" fmla="*/ 44 w 91"/>
                <a:gd name="T57" fmla="*/ 151 h 151"/>
                <a:gd name="T58" fmla="*/ 55 w 91"/>
                <a:gd name="T59" fmla="*/ 149 h 151"/>
                <a:gd name="T60" fmla="*/ 63 w 91"/>
                <a:gd name="T61" fmla="*/ 146 h 151"/>
                <a:gd name="T62" fmla="*/ 74 w 91"/>
                <a:gd name="T63" fmla="*/ 138 h 151"/>
                <a:gd name="T64" fmla="*/ 83 w 91"/>
                <a:gd name="T65" fmla="*/ 124 h 151"/>
                <a:gd name="T66" fmla="*/ 83 w 91"/>
                <a:gd name="T67" fmla="*/ 124 h 151"/>
                <a:gd name="T68" fmla="*/ 88 w 91"/>
                <a:gd name="T69" fmla="*/ 113 h 151"/>
                <a:gd name="T70" fmla="*/ 88 w 91"/>
                <a:gd name="T71" fmla="*/ 102 h 151"/>
                <a:gd name="T72" fmla="*/ 91 w 91"/>
                <a:gd name="T73" fmla="*/ 74 h 151"/>
                <a:gd name="T74" fmla="*/ 91 w 91"/>
                <a:gd name="T75" fmla="*/ 7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151">
                  <a:moveTo>
                    <a:pt x="91" y="74"/>
                  </a:moveTo>
                  <a:lnTo>
                    <a:pt x="91" y="74"/>
                  </a:lnTo>
                  <a:lnTo>
                    <a:pt x="88" y="49"/>
                  </a:lnTo>
                  <a:lnTo>
                    <a:pt x="85" y="36"/>
                  </a:lnTo>
                  <a:lnTo>
                    <a:pt x="83" y="24"/>
                  </a:lnTo>
                  <a:lnTo>
                    <a:pt x="83" y="24"/>
                  </a:lnTo>
                  <a:lnTo>
                    <a:pt x="74" y="11"/>
                  </a:lnTo>
                  <a:lnTo>
                    <a:pt x="63" y="2"/>
                  </a:lnTo>
                  <a:lnTo>
                    <a:pt x="52" y="0"/>
                  </a:lnTo>
                  <a:lnTo>
                    <a:pt x="44" y="0"/>
                  </a:lnTo>
                  <a:lnTo>
                    <a:pt x="44" y="0"/>
                  </a:lnTo>
                  <a:lnTo>
                    <a:pt x="36" y="0"/>
                  </a:lnTo>
                  <a:lnTo>
                    <a:pt x="25" y="5"/>
                  </a:lnTo>
                  <a:lnTo>
                    <a:pt x="14" y="13"/>
                  </a:lnTo>
                  <a:lnTo>
                    <a:pt x="5" y="24"/>
                  </a:lnTo>
                  <a:lnTo>
                    <a:pt x="5" y="24"/>
                  </a:lnTo>
                  <a:lnTo>
                    <a:pt x="3" y="38"/>
                  </a:lnTo>
                  <a:lnTo>
                    <a:pt x="0" y="49"/>
                  </a:lnTo>
                  <a:lnTo>
                    <a:pt x="0" y="74"/>
                  </a:lnTo>
                  <a:lnTo>
                    <a:pt x="0" y="74"/>
                  </a:lnTo>
                  <a:lnTo>
                    <a:pt x="0" y="102"/>
                  </a:lnTo>
                  <a:lnTo>
                    <a:pt x="3" y="116"/>
                  </a:lnTo>
                  <a:lnTo>
                    <a:pt x="8" y="129"/>
                  </a:lnTo>
                  <a:lnTo>
                    <a:pt x="8" y="129"/>
                  </a:lnTo>
                  <a:lnTo>
                    <a:pt x="16" y="140"/>
                  </a:lnTo>
                  <a:lnTo>
                    <a:pt x="25" y="146"/>
                  </a:lnTo>
                  <a:lnTo>
                    <a:pt x="36" y="149"/>
                  </a:lnTo>
                  <a:lnTo>
                    <a:pt x="44" y="151"/>
                  </a:lnTo>
                  <a:lnTo>
                    <a:pt x="44" y="151"/>
                  </a:lnTo>
                  <a:lnTo>
                    <a:pt x="55" y="149"/>
                  </a:lnTo>
                  <a:lnTo>
                    <a:pt x="63" y="146"/>
                  </a:lnTo>
                  <a:lnTo>
                    <a:pt x="74" y="138"/>
                  </a:lnTo>
                  <a:lnTo>
                    <a:pt x="83" y="124"/>
                  </a:lnTo>
                  <a:lnTo>
                    <a:pt x="83" y="124"/>
                  </a:lnTo>
                  <a:lnTo>
                    <a:pt x="88" y="113"/>
                  </a:lnTo>
                  <a:lnTo>
                    <a:pt x="88" y="102"/>
                  </a:lnTo>
                  <a:lnTo>
                    <a:pt x="91" y="74"/>
                  </a:lnTo>
                  <a:lnTo>
                    <a:pt x="91" y="7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5" name="Freeform 120"/>
            <p:cNvSpPr>
              <a:spLocks/>
            </p:cNvSpPr>
            <p:nvPr/>
          </p:nvSpPr>
          <p:spPr bwMode="auto">
            <a:xfrm>
              <a:off x="2642" y="2970"/>
              <a:ext cx="56" cy="141"/>
            </a:xfrm>
            <a:custGeom>
              <a:avLst/>
              <a:gdLst>
                <a:gd name="T0" fmla="*/ 28 w 56"/>
                <a:gd name="T1" fmla="*/ 141 h 141"/>
                <a:gd name="T2" fmla="*/ 28 w 56"/>
                <a:gd name="T3" fmla="*/ 141 h 141"/>
                <a:gd name="T4" fmla="*/ 23 w 56"/>
                <a:gd name="T5" fmla="*/ 138 h 141"/>
                <a:gd name="T6" fmla="*/ 14 w 56"/>
                <a:gd name="T7" fmla="*/ 135 h 141"/>
                <a:gd name="T8" fmla="*/ 9 w 56"/>
                <a:gd name="T9" fmla="*/ 127 h 141"/>
                <a:gd name="T10" fmla="*/ 3 w 56"/>
                <a:gd name="T11" fmla="*/ 113 h 141"/>
                <a:gd name="T12" fmla="*/ 3 w 56"/>
                <a:gd name="T13" fmla="*/ 113 h 141"/>
                <a:gd name="T14" fmla="*/ 0 w 56"/>
                <a:gd name="T15" fmla="*/ 91 h 141"/>
                <a:gd name="T16" fmla="*/ 0 w 56"/>
                <a:gd name="T17" fmla="*/ 66 h 141"/>
                <a:gd name="T18" fmla="*/ 0 w 56"/>
                <a:gd name="T19" fmla="*/ 66 h 141"/>
                <a:gd name="T20" fmla="*/ 0 w 56"/>
                <a:gd name="T21" fmla="*/ 47 h 141"/>
                <a:gd name="T22" fmla="*/ 3 w 56"/>
                <a:gd name="T23" fmla="*/ 28 h 141"/>
                <a:gd name="T24" fmla="*/ 3 w 56"/>
                <a:gd name="T25" fmla="*/ 28 h 141"/>
                <a:gd name="T26" fmla="*/ 9 w 56"/>
                <a:gd name="T27" fmla="*/ 11 h 141"/>
                <a:gd name="T28" fmla="*/ 14 w 56"/>
                <a:gd name="T29" fmla="*/ 3 h 141"/>
                <a:gd name="T30" fmla="*/ 23 w 56"/>
                <a:gd name="T31" fmla="*/ 0 h 141"/>
                <a:gd name="T32" fmla="*/ 28 w 56"/>
                <a:gd name="T33" fmla="*/ 0 h 141"/>
                <a:gd name="T34" fmla="*/ 28 w 56"/>
                <a:gd name="T35" fmla="*/ 0 h 141"/>
                <a:gd name="T36" fmla="*/ 36 w 56"/>
                <a:gd name="T37" fmla="*/ 0 h 141"/>
                <a:gd name="T38" fmla="*/ 42 w 56"/>
                <a:gd name="T39" fmla="*/ 3 h 141"/>
                <a:gd name="T40" fmla="*/ 50 w 56"/>
                <a:gd name="T41" fmla="*/ 11 h 141"/>
                <a:gd name="T42" fmla="*/ 56 w 56"/>
                <a:gd name="T43" fmla="*/ 25 h 141"/>
                <a:gd name="T44" fmla="*/ 56 w 56"/>
                <a:gd name="T45" fmla="*/ 25 h 141"/>
                <a:gd name="T46" fmla="*/ 56 w 56"/>
                <a:gd name="T47" fmla="*/ 44 h 141"/>
                <a:gd name="T48" fmla="*/ 56 w 56"/>
                <a:gd name="T49" fmla="*/ 66 h 141"/>
                <a:gd name="T50" fmla="*/ 56 w 56"/>
                <a:gd name="T51" fmla="*/ 66 h 141"/>
                <a:gd name="T52" fmla="*/ 56 w 56"/>
                <a:gd name="T53" fmla="*/ 91 h 141"/>
                <a:gd name="T54" fmla="*/ 53 w 56"/>
                <a:gd name="T55" fmla="*/ 113 h 141"/>
                <a:gd name="T56" fmla="*/ 53 w 56"/>
                <a:gd name="T57" fmla="*/ 113 h 141"/>
                <a:gd name="T58" fmla="*/ 50 w 56"/>
                <a:gd name="T59" fmla="*/ 127 h 141"/>
                <a:gd name="T60" fmla="*/ 45 w 56"/>
                <a:gd name="T61" fmla="*/ 135 h 141"/>
                <a:gd name="T62" fmla="*/ 36 w 56"/>
                <a:gd name="T63" fmla="*/ 138 h 141"/>
                <a:gd name="T64" fmla="*/ 28 w 56"/>
                <a:gd name="T65"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41">
                  <a:moveTo>
                    <a:pt x="28" y="141"/>
                  </a:moveTo>
                  <a:lnTo>
                    <a:pt x="28" y="141"/>
                  </a:lnTo>
                  <a:lnTo>
                    <a:pt x="23" y="138"/>
                  </a:lnTo>
                  <a:lnTo>
                    <a:pt x="14" y="135"/>
                  </a:lnTo>
                  <a:lnTo>
                    <a:pt x="9" y="127"/>
                  </a:lnTo>
                  <a:lnTo>
                    <a:pt x="3" y="113"/>
                  </a:lnTo>
                  <a:lnTo>
                    <a:pt x="3" y="113"/>
                  </a:lnTo>
                  <a:lnTo>
                    <a:pt x="0" y="91"/>
                  </a:lnTo>
                  <a:lnTo>
                    <a:pt x="0" y="66"/>
                  </a:lnTo>
                  <a:lnTo>
                    <a:pt x="0" y="66"/>
                  </a:lnTo>
                  <a:lnTo>
                    <a:pt x="0" y="47"/>
                  </a:lnTo>
                  <a:lnTo>
                    <a:pt x="3" y="28"/>
                  </a:lnTo>
                  <a:lnTo>
                    <a:pt x="3" y="28"/>
                  </a:lnTo>
                  <a:lnTo>
                    <a:pt x="9" y="11"/>
                  </a:lnTo>
                  <a:lnTo>
                    <a:pt x="14" y="3"/>
                  </a:lnTo>
                  <a:lnTo>
                    <a:pt x="23" y="0"/>
                  </a:lnTo>
                  <a:lnTo>
                    <a:pt x="28" y="0"/>
                  </a:lnTo>
                  <a:lnTo>
                    <a:pt x="28" y="0"/>
                  </a:lnTo>
                  <a:lnTo>
                    <a:pt x="36" y="0"/>
                  </a:lnTo>
                  <a:lnTo>
                    <a:pt x="42" y="3"/>
                  </a:lnTo>
                  <a:lnTo>
                    <a:pt x="50" y="11"/>
                  </a:lnTo>
                  <a:lnTo>
                    <a:pt x="56" y="25"/>
                  </a:lnTo>
                  <a:lnTo>
                    <a:pt x="56" y="25"/>
                  </a:lnTo>
                  <a:lnTo>
                    <a:pt x="56" y="44"/>
                  </a:lnTo>
                  <a:lnTo>
                    <a:pt x="56" y="66"/>
                  </a:lnTo>
                  <a:lnTo>
                    <a:pt x="56" y="66"/>
                  </a:lnTo>
                  <a:lnTo>
                    <a:pt x="56" y="91"/>
                  </a:lnTo>
                  <a:lnTo>
                    <a:pt x="53" y="113"/>
                  </a:lnTo>
                  <a:lnTo>
                    <a:pt x="53" y="113"/>
                  </a:lnTo>
                  <a:lnTo>
                    <a:pt x="50" y="127"/>
                  </a:lnTo>
                  <a:lnTo>
                    <a:pt x="45" y="135"/>
                  </a:lnTo>
                  <a:lnTo>
                    <a:pt x="36" y="138"/>
                  </a:lnTo>
                  <a:lnTo>
                    <a:pt x="28" y="1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6" name="Freeform 121"/>
            <p:cNvSpPr>
              <a:spLocks/>
            </p:cNvSpPr>
            <p:nvPr/>
          </p:nvSpPr>
          <p:spPr bwMode="auto">
            <a:xfrm>
              <a:off x="2850" y="2945"/>
              <a:ext cx="49" cy="221"/>
            </a:xfrm>
            <a:custGeom>
              <a:avLst/>
              <a:gdLst>
                <a:gd name="T0" fmla="*/ 49 w 49"/>
                <a:gd name="T1" fmla="*/ 111 h 221"/>
                <a:gd name="T2" fmla="*/ 49 w 49"/>
                <a:gd name="T3" fmla="*/ 111 h 221"/>
                <a:gd name="T4" fmla="*/ 46 w 49"/>
                <a:gd name="T5" fmla="*/ 80 h 221"/>
                <a:gd name="T6" fmla="*/ 44 w 49"/>
                <a:gd name="T7" fmla="*/ 61 h 221"/>
                <a:gd name="T8" fmla="*/ 35 w 49"/>
                <a:gd name="T9" fmla="*/ 42 h 221"/>
                <a:gd name="T10" fmla="*/ 35 w 49"/>
                <a:gd name="T11" fmla="*/ 42 h 221"/>
                <a:gd name="T12" fmla="*/ 24 w 49"/>
                <a:gd name="T13" fmla="*/ 25 h 221"/>
                <a:gd name="T14" fmla="*/ 13 w 49"/>
                <a:gd name="T15" fmla="*/ 11 h 221"/>
                <a:gd name="T16" fmla="*/ 5 w 49"/>
                <a:gd name="T17" fmla="*/ 3 h 221"/>
                <a:gd name="T18" fmla="*/ 2 w 49"/>
                <a:gd name="T19" fmla="*/ 0 h 221"/>
                <a:gd name="T20" fmla="*/ 2 w 49"/>
                <a:gd name="T21" fmla="*/ 0 h 221"/>
                <a:gd name="T22" fmla="*/ 0 w 49"/>
                <a:gd name="T23" fmla="*/ 3 h 221"/>
                <a:gd name="T24" fmla="*/ 0 w 49"/>
                <a:gd name="T25" fmla="*/ 3 h 221"/>
                <a:gd name="T26" fmla="*/ 2 w 49"/>
                <a:gd name="T27" fmla="*/ 9 h 221"/>
                <a:gd name="T28" fmla="*/ 2 w 49"/>
                <a:gd name="T29" fmla="*/ 9 h 221"/>
                <a:gd name="T30" fmla="*/ 19 w 49"/>
                <a:gd name="T31" fmla="*/ 28 h 221"/>
                <a:gd name="T32" fmla="*/ 27 w 49"/>
                <a:gd name="T33" fmla="*/ 50 h 221"/>
                <a:gd name="T34" fmla="*/ 35 w 49"/>
                <a:gd name="T35" fmla="*/ 78 h 221"/>
                <a:gd name="T36" fmla="*/ 38 w 49"/>
                <a:gd name="T37" fmla="*/ 111 h 221"/>
                <a:gd name="T38" fmla="*/ 38 w 49"/>
                <a:gd name="T39" fmla="*/ 111 h 221"/>
                <a:gd name="T40" fmla="*/ 35 w 49"/>
                <a:gd name="T41" fmla="*/ 138 h 221"/>
                <a:gd name="T42" fmla="*/ 30 w 49"/>
                <a:gd name="T43" fmla="*/ 166 h 221"/>
                <a:gd name="T44" fmla="*/ 19 w 49"/>
                <a:gd name="T45" fmla="*/ 191 h 221"/>
                <a:gd name="T46" fmla="*/ 11 w 49"/>
                <a:gd name="T47" fmla="*/ 205 h 221"/>
                <a:gd name="T48" fmla="*/ 2 w 49"/>
                <a:gd name="T49" fmla="*/ 216 h 221"/>
                <a:gd name="T50" fmla="*/ 2 w 49"/>
                <a:gd name="T51" fmla="*/ 216 h 221"/>
                <a:gd name="T52" fmla="*/ 0 w 49"/>
                <a:gd name="T53" fmla="*/ 218 h 221"/>
                <a:gd name="T54" fmla="*/ 0 w 49"/>
                <a:gd name="T55" fmla="*/ 218 h 221"/>
                <a:gd name="T56" fmla="*/ 2 w 49"/>
                <a:gd name="T57" fmla="*/ 221 h 221"/>
                <a:gd name="T58" fmla="*/ 2 w 49"/>
                <a:gd name="T59" fmla="*/ 221 h 221"/>
                <a:gd name="T60" fmla="*/ 5 w 49"/>
                <a:gd name="T61" fmla="*/ 218 h 221"/>
                <a:gd name="T62" fmla="*/ 16 w 49"/>
                <a:gd name="T63" fmla="*/ 210 h 221"/>
                <a:gd name="T64" fmla="*/ 24 w 49"/>
                <a:gd name="T65" fmla="*/ 196 h 221"/>
                <a:gd name="T66" fmla="*/ 35 w 49"/>
                <a:gd name="T67" fmla="*/ 177 h 221"/>
                <a:gd name="T68" fmla="*/ 35 w 49"/>
                <a:gd name="T69" fmla="*/ 177 h 221"/>
                <a:gd name="T70" fmla="*/ 44 w 49"/>
                <a:gd name="T71" fmla="*/ 160 h 221"/>
                <a:gd name="T72" fmla="*/ 46 w 49"/>
                <a:gd name="T73" fmla="*/ 141 h 221"/>
                <a:gd name="T74" fmla="*/ 49 w 49"/>
                <a:gd name="T75" fmla="*/ 1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221">
                  <a:moveTo>
                    <a:pt x="49" y="111"/>
                  </a:moveTo>
                  <a:lnTo>
                    <a:pt x="49" y="111"/>
                  </a:lnTo>
                  <a:lnTo>
                    <a:pt x="46" y="80"/>
                  </a:lnTo>
                  <a:lnTo>
                    <a:pt x="44" y="61"/>
                  </a:lnTo>
                  <a:lnTo>
                    <a:pt x="35" y="42"/>
                  </a:lnTo>
                  <a:lnTo>
                    <a:pt x="35" y="42"/>
                  </a:lnTo>
                  <a:lnTo>
                    <a:pt x="24" y="25"/>
                  </a:lnTo>
                  <a:lnTo>
                    <a:pt x="13" y="11"/>
                  </a:lnTo>
                  <a:lnTo>
                    <a:pt x="5" y="3"/>
                  </a:lnTo>
                  <a:lnTo>
                    <a:pt x="2" y="0"/>
                  </a:lnTo>
                  <a:lnTo>
                    <a:pt x="2" y="0"/>
                  </a:lnTo>
                  <a:lnTo>
                    <a:pt x="0" y="3"/>
                  </a:lnTo>
                  <a:lnTo>
                    <a:pt x="0" y="3"/>
                  </a:lnTo>
                  <a:lnTo>
                    <a:pt x="2" y="9"/>
                  </a:lnTo>
                  <a:lnTo>
                    <a:pt x="2" y="9"/>
                  </a:lnTo>
                  <a:lnTo>
                    <a:pt x="19" y="28"/>
                  </a:lnTo>
                  <a:lnTo>
                    <a:pt x="27" y="50"/>
                  </a:lnTo>
                  <a:lnTo>
                    <a:pt x="35" y="78"/>
                  </a:lnTo>
                  <a:lnTo>
                    <a:pt x="38" y="111"/>
                  </a:lnTo>
                  <a:lnTo>
                    <a:pt x="38" y="111"/>
                  </a:lnTo>
                  <a:lnTo>
                    <a:pt x="35" y="138"/>
                  </a:lnTo>
                  <a:lnTo>
                    <a:pt x="30" y="166"/>
                  </a:lnTo>
                  <a:lnTo>
                    <a:pt x="19" y="191"/>
                  </a:lnTo>
                  <a:lnTo>
                    <a:pt x="11" y="205"/>
                  </a:lnTo>
                  <a:lnTo>
                    <a:pt x="2" y="216"/>
                  </a:lnTo>
                  <a:lnTo>
                    <a:pt x="2" y="216"/>
                  </a:lnTo>
                  <a:lnTo>
                    <a:pt x="0" y="218"/>
                  </a:lnTo>
                  <a:lnTo>
                    <a:pt x="0" y="218"/>
                  </a:lnTo>
                  <a:lnTo>
                    <a:pt x="2" y="221"/>
                  </a:lnTo>
                  <a:lnTo>
                    <a:pt x="2" y="221"/>
                  </a:lnTo>
                  <a:lnTo>
                    <a:pt x="5" y="218"/>
                  </a:lnTo>
                  <a:lnTo>
                    <a:pt x="16" y="210"/>
                  </a:lnTo>
                  <a:lnTo>
                    <a:pt x="24" y="196"/>
                  </a:lnTo>
                  <a:lnTo>
                    <a:pt x="35" y="177"/>
                  </a:lnTo>
                  <a:lnTo>
                    <a:pt x="35" y="177"/>
                  </a:lnTo>
                  <a:lnTo>
                    <a:pt x="44" y="160"/>
                  </a:lnTo>
                  <a:lnTo>
                    <a:pt x="46" y="141"/>
                  </a:lnTo>
                  <a:lnTo>
                    <a:pt x="49"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7" name="Freeform 122"/>
            <p:cNvSpPr>
              <a:spLocks/>
            </p:cNvSpPr>
            <p:nvPr/>
          </p:nvSpPr>
          <p:spPr bwMode="auto">
            <a:xfrm>
              <a:off x="2850" y="2945"/>
              <a:ext cx="49" cy="221"/>
            </a:xfrm>
            <a:custGeom>
              <a:avLst/>
              <a:gdLst>
                <a:gd name="T0" fmla="*/ 49 w 49"/>
                <a:gd name="T1" fmla="*/ 111 h 221"/>
                <a:gd name="T2" fmla="*/ 49 w 49"/>
                <a:gd name="T3" fmla="*/ 111 h 221"/>
                <a:gd name="T4" fmla="*/ 46 w 49"/>
                <a:gd name="T5" fmla="*/ 80 h 221"/>
                <a:gd name="T6" fmla="*/ 44 w 49"/>
                <a:gd name="T7" fmla="*/ 61 h 221"/>
                <a:gd name="T8" fmla="*/ 35 w 49"/>
                <a:gd name="T9" fmla="*/ 42 h 221"/>
                <a:gd name="T10" fmla="*/ 35 w 49"/>
                <a:gd name="T11" fmla="*/ 42 h 221"/>
                <a:gd name="T12" fmla="*/ 24 w 49"/>
                <a:gd name="T13" fmla="*/ 25 h 221"/>
                <a:gd name="T14" fmla="*/ 13 w 49"/>
                <a:gd name="T15" fmla="*/ 11 h 221"/>
                <a:gd name="T16" fmla="*/ 5 w 49"/>
                <a:gd name="T17" fmla="*/ 3 h 221"/>
                <a:gd name="T18" fmla="*/ 2 w 49"/>
                <a:gd name="T19" fmla="*/ 0 h 221"/>
                <a:gd name="T20" fmla="*/ 2 w 49"/>
                <a:gd name="T21" fmla="*/ 0 h 221"/>
                <a:gd name="T22" fmla="*/ 0 w 49"/>
                <a:gd name="T23" fmla="*/ 3 h 221"/>
                <a:gd name="T24" fmla="*/ 0 w 49"/>
                <a:gd name="T25" fmla="*/ 3 h 221"/>
                <a:gd name="T26" fmla="*/ 2 w 49"/>
                <a:gd name="T27" fmla="*/ 9 h 221"/>
                <a:gd name="T28" fmla="*/ 2 w 49"/>
                <a:gd name="T29" fmla="*/ 9 h 221"/>
                <a:gd name="T30" fmla="*/ 19 w 49"/>
                <a:gd name="T31" fmla="*/ 28 h 221"/>
                <a:gd name="T32" fmla="*/ 27 w 49"/>
                <a:gd name="T33" fmla="*/ 50 h 221"/>
                <a:gd name="T34" fmla="*/ 35 w 49"/>
                <a:gd name="T35" fmla="*/ 78 h 221"/>
                <a:gd name="T36" fmla="*/ 38 w 49"/>
                <a:gd name="T37" fmla="*/ 111 h 221"/>
                <a:gd name="T38" fmla="*/ 38 w 49"/>
                <a:gd name="T39" fmla="*/ 111 h 221"/>
                <a:gd name="T40" fmla="*/ 35 w 49"/>
                <a:gd name="T41" fmla="*/ 138 h 221"/>
                <a:gd name="T42" fmla="*/ 30 w 49"/>
                <a:gd name="T43" fmla="*/ 166 h 221"/>
                <a:gd name="T44" fmla="*/ 19 w 49"/>
                <a:gd name="T45" fmla="*/ 191 h 221"/>
                <a:gd name="T46" fmla="*/ 11 w 49"/>
                <a:gd name="T47" fmla="*/ 205 h 221"/>
                <a:gd name="T48" fmla="*/ 2 w 49"/>
                <a:gd name="T49" fmla="*/ 216 h 221"/>
                <a:gd name="T50" fmla="*/ 2 w 49"/>
                <a:gd name="T51" fmla="*/ 216 h 221"/>
                <a:gd name="T52" fmla="*/ 0 w 49"/>
                <a:gd name="T53" fmla="*/ 218 h 221"/>
                <a:gd name="T54" fmla="*/ 0 w 49"/>
                <a:gd name="T55" fmla="*/ 218 h 221"/>
                <a:gd name="T56" fmla="*/ 2 w 49"/>
                <a:gd name="T57" fmla="*/ 221 h 221"/>
                <a:gd name="T58" fmla="*/ 2 w 49"/>
                <a:gd name="T59" fmla="*/ 221 h 221"/>
                <a:gd name="T60" fmla="*/ 5 w 49"/>
                <a:gd name="T61" fmla="*/ 218 h 221"/>
                <a:gd name="T62" fmla="*/ 16 w 49"/>
                <a:gd name="T63" fmla="*/ 210 h 221"/>
                <a:gd name="T64" fmla="*/ 24 w 49"/>
                <a:gd name="T65" fmla="*/ 196 h 221"/>
                <a:gd name="T66" fmla="*/ 35 w 49"/>
                <a:gd name="T67" fmla="*/ 177 h 221"/>
                <a:gd name="T68" fmla="*/ 35 w 49"/>
                <a:gd name="T69" fmla="*/ 177 h 221"/>
                <a:gd name="T70" fmla="*/ 44 w 49"/>
                <a:gd name="T71" fmla="*/ 160 h 221"/>
                <a:gd name="T72" fmla="*/ 46 w 49"/>
                <a:gd name="T73" fmla="*/ 141 h 221"/>
                <a:gd name="T74" fmla="*/ 49 w 49"/>
                <a:gd name="T75" fmla="*/ 1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221">
                  <a:moveTo>
                    <a:pt x="49" y="111"/>
                  </a:moveTo>
                  <a:lnTo>
                    <a:pt x="49" y="111"/>
                  </a:lnTo>
                  <a:lnTo>
                    <a:pt x="46" y="80"/>
                  </a:lnTo>
                  <a:lnTo>
                    <a:pt x="44" y="61"/>
                  </a:lnTo>
                  <a:lnTo>
                    <a:pt x="35" y="42"/>
                  </a:lnTo>
                  <a:lnTo>
                    <a:pt x="35" y="42"/>
                  </a:lnTo>
                  <a:lnTo>
                    <a:pt x="24" y="25"/>
                  </a:lnTo>
                  <a:lnTo>
                    <a:pt x="13" y="11"/>
                  </a:lnTo>
                  <a:lnTo>
                    <a:pt x="5" y="3"/>
                  </a:lnTo>
                  <a:lnTo>
                    <a:pt x="2" y="0"/>
                  </a:lnTo>
                  <a:lnTo>
                    <a:pt x="2" y="0"/>
                  </a:lnTo>
                  <a:lnTo>
                    <a:pt x="0" y="3"/>
                  </a:lnTo>
                  <a:lnTo>
                    <a:pt x="0" y="3"/>
                  </a:lnTo>
                  <a:lnTo>
                    <a:pt x="2" y="9"/>
                  </a:lnTo>
                  <a:lnTo>
                    <a:pt x="2" y="9"/>
                  </a:lnTo>
                  <a:lnTo>
                    <a:pt x="19" y="28"/>
                  </a:lnTo>
                  <a:lnTo>
                    <a:pt x="27" y="50"/>
                  </a:lnTo>
                  <a:lnTo>
                    <a:pt x="35" y="78"/>
                  </a:lnTo>
                  <a:lnTo>
                    <a:pt x="38" y="111"/>
                  </a:lnTo>
                  <a:lnTo>
                    <a:pt x="38" y="111"/>
                  </a:lnTo>
                  <a:lnTo>
                    <a:pt x="35" y="138"/>
                  </a:lnTo>
                  <a:lnTo>
                    <a:pt x="30" y="166"/>
                  </a:lnTo>
                  <a:lnTo>
                    <a:pt x="19" y="191"/>
                  </a:lnTo>
                  <a:lnTo>
                    <a:pt x="11" y="205"/>
                  </a:lnTo>
                  <a:lnTo>
                    <a:pt x="2" y="216"/>
                  </a:lnTo>
                  <a:lnTo>
                    <a:pt x="2" y="216"/>
                  </a:lnTo>
                  <a:lnTo>
                    <a:pt x="0" y="218"/>
                  </a:lnTo>
                  <a:lnTo>
                    <a:pt x="0" y="218"/>
                  </a:lnTo>
                  <a:lnTo>
                    <a:pt x="2" y="221"/>
                  </a:lnTo>
                  <a:lnTo>
                    <a:pt x="2" y="221"/>
                  </a:lnTo>
                  <a:lnTo>
                    <a:pt x="5" y="218"/>
                  </a:lnTo>
                  <a:lnTo>
                    <a:pt x="16" y="210"/>
                  </a:lnTo>
                  <a:lnTo>
                    <a:pt x="24" y="196"/>
                  </a:lnTo>
                  <a:lnTo>
                    <a:pt x="35" y="177"/>
                  </a:lnTo>
                  <a:lnTo>
                    <a:pt x="35" y="177"/>
                  </a:lnTo>
                  <a:lnTo>
                    <a:pt x="44" y="160"/>
                  </a:lnTo>
                  <a:lnTo>
                    <a:pt x="46" y="141"/>
                  </a:lnTo>
                  <a:lnTo>
                    <a:pt x="49" y="1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8" name="Line 123"/>
            <p:cNvSpPr>
              <a:spLocks noChangeShapeType="1"/>
            </p:cNvSpPr>
            <p:nvPr/>
          </p:nvSpPr>
          <p:spPr bwMode="auto">
            <a:xfrm>
              <a:off x="4660" y="1270"/>
              <a:ext cx="0" cy="204"/>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9" name="Line 124"/>
            <p:cNvSpPr>
              <a:spLocks noChangeShapeType="1"/>
            </p:cNvSpPr>
            <p:nvPr/>
          </p:nvSpPr>
          <p:spPr bwMode="auto">
            <a:xfrm>
              <a:off x="5041" y="1270"/>
              <a:ext cx="0" cy="204"/>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0" name="Line 125"/>
            <p:cNvSpPr>
              <a:spLocks noChangeShapeType="1"/>
            </p:cNvSpPr>
            <p:nvPr/>
          </p:nvSpPr>
          <p:spPr bwMode="auto">
            <a:xfrm>
              <a:off x="4851" y="2686"/>
              <a:ext cx="0" cy="185"/>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1" name="Freeform 126"/>
            <p:cNvSpPr>
              <a:spLocks/>
            </p:cNvSpPr>
            <p:nvPr/>
          </p:nvSpPr>
          <p:spPr bwMode="auto">
            <a:xfrm>
              <a:off x="4807" y="2840"/>
              <a:ext cx="88" cy="111"/>
            </a:xfrm>
            <a:custGeom>
              <a:avLst/>
              <a:gdLst>
                <a:gd name="T0" fmla="*/ 44 w 88"/>
                <a:gd name="T1" fmla="*/ 111 h 111"/>
                <a:gd name="T2" fmla="*/ 0 w 88"/>
                <a:gd name="T3" fmla="*/ 0 h 111"/>
                <a:gd name="T4" fmla="*/ 44 w 88"/>
                <a:gd name="T5" fmla="*/ 25 h 111"/>
                <a:gd name="T6" fmla="*/ 88 w 88"/>
                <a:gd name="T7" fmla="*/ 0 h 111"/>
                <a:gd name="T8" fmla="*/ 44 w 88"/>
                <a:gd name="T9" fmla="*/ 111 h 111"/>
              </a:gdLst>
              <a:ahLst/>
              <a:cxnLst>
                <a:cxn ang="0">
                  <a:pos x="T0" y="T1"/>
                </a:cxn>
                <a:cxn ang="0">
                  <a:pos x="T2" y="T3"/>
                </a:cxn>
                <a:cxn ang="0">
                  <a:pos x="T4" y="T5"/>
                </a:cxn>
                <a:cxn ang="0">
                  <a:pos x="T6" y="T7"/>
                </a:cxn>
                <a:cxn ang="0">
                  <a:pos x="T8" y="T9"/>
                </a:cxn>
              </a:cxnLst>
              <a:rect l="0" t="0" r="r" b="b"/>
              <a:pathLst>
                <a:path w="88" h="111">
                  <a:moveTo>
                    <a:pt x="44" y="111"/>
                  </a:moveTo>
                  <a:lnTo>
                    <a:pt x="0" y="0"/>
                  </a:lnTo>
                  <a:lnTo>
                    <a:pt x="44" y="25"/>
                  </a:lnTo>
                  <a:lnTo>
                    <a:pt x="88" y="0"/>
                  </a:lnTo>
                  <a:lnTo>
                    <a:pt x="44"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2" name="Freeform 127"/>
            <p:cNvSpPr>
              <a:spLocks/>
            </p:cNvSpPr>
            <p:nvPr/>
          </p:nvSpPr>
          <p:spPr bwMode="auto">
            <a:xfrm>
              <a:off x="4754" y="2446"/>
              <a:ext cx="191" cy="190"/>
            </a:xfrm>
            <a:custGeom>
              <a:avLst/>
              <a:gdLst>
                <a:gd name="T0" fmla="*/ 191 w 191"/>
                <a:gd name="T1" fmla="*/ 93 h 190"/>
                <a:gd name="T2" fmla="*/ 191 w 191"/>
                <a:gd name="T3" fmla="*/ 93 h 190"/>
                <a:gd name="T4" fmla="*/ 188 w 191"/>
                <a:gd name="T5" fmla="*/ 113 h 190"/>
                <a:gd name="T6" fmla="*/ 183 w 191"/>
                <a:gd name="T7" fmla="*/ 132 h 190"/>
                <a:gd name="T8" fmla="*/ 174 w 191"/>
                <a:gd name="T9" fmla="*/ 149 h 190"/>
                <a:gd name="T10" fmla="*/ 163 w 191"/>
                <a:gd name="T11" fmla="*/ 163 h 190"/>
                <a:gd name="T12" fmla="*/ 149 w 191"/>
                <a:gd name="T13" fmla="*/ 174 h 190"/>
                <a:gd name="T14" fmla="*/ 133 w 191"/>
                <a:gd name="T15" fmla="*/ 182 h 190"/>
                <a:gd name="T16" fmla="*/ 116 w 191"/>
                <a:gd name="T17" fmla="*/ 187 h 190"/>
                <a:gd name="T18" fmla="*/ 97 w 191"/>
                <a:gd name="T19" fmla="*/ 190 h 190"/>
                <a:gd name="T20" fmla="*/ 97 w 191"/>
                <a:gd name="T21" fmla="*/ 190 h 190"/>
                <a:gd name="T22" fmla="*/ 78 w 191"/>
                <a:gd name="T23" fmla="*/ 187 h 190"/>
                <a:gd name="T24" fmla="*/ 58 w 191"/>
                <a:gd name="T25" fmla="*/ 182 h 190"/>
                <a:gd name="T26" fmla="*/ 45 w 191"/>
                <a:gd name="T27" fmla="*/ 174 h 190"/>
                <a:gd name="T28" fmla="*/ 31 w 191"/>
                <a:gd name="T29" fmla="*/ 163 h 190"/>
                <a:gd name="T30" fmla="*/ 17 w 191"/>
                <a:gd name="T31" fmla="*/ 149 h 190"/>
                <a:gd name="T32" fmla="*/ 9 w 191"/>
                <a:gd name="T33" fmla="*/ 132 h 190"/>
                <a:gd name="T34" fmla="*/ 3 w 191"/>
                <a:gd name="T35" fmla="*/ 113 h 190"/>
                <a:gd name="T36" fmla="*/ 0 w 191"/>
                <a:gd name="T37" fmla="*/ 93 h 190"/>
                <a:gd name="T38" fmla="*/ 0 w 191"/>
                <a:gd name="T39" fmla="*/ 93 h 190"/>
                <a:gd name="T40" fmla="*/ 3 w 191"/>
                <a:gd name="T41" fmla="*/ 74 h 190"/>
                <a:gd name="T42" fmla="*/ 9 w 191"/>
                <a:gd name="T43" fmla="*/ 58 h 190"/>
                <a:gd name="T44" fmla="*/ 17 w 191"/>
                <a:gd name="T45" fmla="*/ 41 h 190"/>
                <a:gd name="T46" fmla="*/ 31 w 191"/>
                <a:gd name="T47" fmla="*/ 27 h 190"/>
                <a:gd name="T48" fmla="*/ 45 w 191"/>
                <a:gd name="T49" fmla="*/ 16 h 190"/>
                <a:gd name="T50" fmla="*/ 58 w 191"/>
                <a:gd name="T51" fmla="*/ 8 h 190"/>
                <a:gd name="T52" fmla="*/ 78 w 191"/>
                <a:gd name="T53" fmla="*/ 2 h 190"/>
                <a:gd name="T54" fmla="*/ 97 w 191"/>
                <a:gd name="T55" fmla="*/ 0 h 190"/>
                <a:gd name="T56" fmla="*/ 97 w 191"/>
                <a:gd name="T57" fmla="*/ 0 h 190"/>
                <a:gd name="T58" fmla="*/ 116 w 191"/>
                <a:gd name="T59" fmla="*/ 2 h 190"/>
                <a:gd name="T60" fmla="*/ 133 w 191"/>
                <a:gd name="T61" fmla="*/ 8 h 190"/>
                <a:gd name="T62" fmla="*/ 149 w 191"/>
                <a:gd name="T63" fmla="*/ 16 h 190"/>
                <a:gd name="T64" fmla="*/ 163 w 191"/>
                <a:gd name="T65" fmla="*/ 27 h 190"/>
                <a:gd name="T66" fmla="*/ 174 w 191"/>
                <a:gd name="T67" fmla="*/ 41 h 190"/>
                <a:gd name="T68" fmla="*/ 183 w 191"/>
                <a:gd name="T69" fmla="*/ 58 h 190"/>
                <a:gd name="T70" fmla="*/ 188 w 191"/>
                <a:gd name="T71" fmla="*/ 74 h 190"/>
                <a:gd name="T72" fmla="*/ 191 w 191"/>
                <a:gd name="T73" fmla="*/ 93 h 190"/>
                <a:gd name="T74" fmla="*/ 191 w 191"/>
                <a:gd name="T75" fmla="*/ 9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1" h="190">
                  <a:moveTo>
                    <a:pt x="191" y="93"/>
                  </a:moveTo>
                  <a:lnTo>
                    <a:pt x="191" y="93"/>
                  </a:lnTo>
                  <a:lnTo>
                    <a:pt x="188" y="113"/>
                  </a:lnTo>
                  <a:lnTo>
                    <a:pt x="183" y="132"/>
                  </a:lnTo>
                  <a:lnTo>
                    <a:pt x="174" y="149"/>
                  </a:lnTo>
                  <a:lnTo>
                    <a:pt x="163" y="163"/>
                  </a:lnTo>
                  <a:lnTo>
                    <a:pt x="149" y="174"/>
                  </a:lnTo>
                  <a:lnTo>
                    <a:pt x="133" y="182"/>
                  </a:lnTo>
                  <a:lnTo>
                    <a:pt x="116" y="187"/>
                  </a:lnTo>
                  <a:lnTo>
                    <a:pt x="97" y="190"/>
                  </a:lnTo>
                  <a:lnTo>
                    <a:pt x="97" y="190"/>
                  </a:lnTo>
                  <a:lnTo>
                    <a:pt x="78" y="187"/>
                  </a:lnTo>
                  <a:lnTo>
                    <a:pt x="58" y="182"/>
                  </a:lnTo>
                  <a:lnTo>
                    <a:pt x="45" y="174"/>
                  </a:lnTo>
                  <a:lnTo>
                    <a:pt x="31" y="163"/>
                  </a:lnTo>
                  <a:lnTo>
                    <a:pt x="17" y="149"/>
                  </a:lnTo>
                  <a:lnTo>
                    <a:pt x="9" y="132"/>
                  </a:lnTo>
                  <a:lnTo>
                    <a:pt x="3" y="113"/>
                  </a:lnTo>
                  <a:lnTo>
                    <a:pt x="0" y="93"/>
                  </a:lnTo>
                  <a:lnTo>
                    <a:pt x="0" y="93"/>
                  </a:lnTo>
                  <a:lnTo>
                    <a:pt x="3" y="74"/>
                  </a:lnTo>
                  <a:lnTo>
                    <a:pt x="9" y="58"/>
                  </a:lnTo>
                  <a:lnTo>
                    <a:pt x="17" y="41"/>
                  </a:lnTo>
                  <a:lnTo>
                    <a:pt x="31" y="27"/>
                  </a:lnTo>
                  <a:lnTo>
                    <a:pt x="45" y="16"/>
                  </a:lnTo>
                  <a:lnTo>
                    <a:pt x="58" y="8"/>
                  </a:lnTo>
                  <a:lnTo>
                    <a:pt x="78" y="2"/>
                  </a:lnTo>
                  <a:lnTo>
                    <a:pt x="97" y="0"/>
                  </a:lnTo>
                  <a:lnTo>
                    <a:pt x="97" y="0"/>
                  </a:lnTo>
                  <a:lnTo>
                    <a:pt x="116" y="2"/>
                  </a:lnTo>
                  <a:lnTo>
                    <a:pt x="133" y="8"/>
                  </a:lnTo>
                  <a:lnTo>
                    <a:pt x="149" y="16"/>
                  </a:lnTo>
                  <a:lnTo>
                    <a:pt x="163" y="27"/>
                  </a:lnTo>
                  <a:lnTo>
                    <a:pt x="174" y="41"/>
                  </a:lnTo>
                  <a:lnTo>
                    <a:pt x="183" y="58"/>
                  </a:lnTo>
                  <a:lnTo>
                    <a:pt x="188" y="74"/>
                  </a:lnTo>
                  <a:lnTo>
                    <a:pt x="191" y="93"/>
                  </a:lnTo>
                  <a:lnTo>
                    <a:pt x="191" y="93"/>
                  </a:lnTo>
                  <a:close/>
                </a:path>
              </a:pathLst>
            </a:custGeom>
            <a:noFill/>
            <a:ln w="174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3" name="Line 128"/>
            <p:cNvSpPr>
              <a:spLocks noChangeShapeType="1"/>
            </p:cNvSpPr>
            <p:nvPr/>
          </p:nvSpPr>
          <p:spPr bwMode="auto">
            <a:xfrm>
              <a:off x="4760" y="2539"/>
              <a:ext cx="179"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4" name="Line 129"/>
            <p:cNvSpPr>
              <a:spLocks noChangeShapeType="1"/>
            </p:cNvSpPr>
            <p:nvPr/>
          </p:nvSpPr>
          <p:spPr bwMode="auto">
            <a:xfrm flipV="1">
              <a:off x="4851" y="2451"/>
              <a:ext cx="0" cy="18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5" name="Line 130"/>
            <p:cNvSpPr>
              <a:spLocks noChangeShapeType="1"/>
            </p:cNvSpPr>
            <p:nvPr/>
          </p:nvSpPr>
          <p:spPr bwMode="auto">
            <a:xfrm flipH="1">
              <a:off x="5044" y="2542"/>
              <a:ext cx="188" cy="0"/>
            </a:xfrm>
            <a:prstGeom prst="line">
              <a:avLst/>
            </a:prstGeom>
            <a:noFill/>
            <a:ln w="174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16" name="Freeform 131"/>
            <p:cNvSpPr>
              <a:spLocks/>
            </p:cNvSpPr>
            <p:nvPr/>
          </p:nvSpPr>
          <p:spPr bwMode="auto">
            <a:xfrm>
              <a:off x="4967" y="2495"/>
              <a:ext cx="110" cy="91"/>
            </a:xfrm>
            <a:custGeom>
              <a:avLst/>
              <a:gdLst>
                <a:gd name="T0" fmla="*/ 0 w 110"/>
                <a:gd name="T1" fmla="*/ 47 h 91"/>
                <a:gd name="T2" fmla="*/ 110 w 110"/>
                <a:gd name="T3" fmla="*/ 0 h 91"/>
                <a:gd name="T4" fmla="*/ 83 w 110"/>
                <a:gd name="T5" fmla="*/ 47 h 91"/>
                <a:gd name="T6" fmla="*/ 110 w 110"/>
                <a:gd name="T7" fmla="*/ 91 h 91"/>
                <a:gd name="T8" fmla="*/ 0 w 110"/>
                <a:gd name="T9" fmla="*/ 47 h 91"/>
              </a:gdLst>
              <a:ahLst/>
              <a:cxnLst>
                <a:cxn ang="0">
                  <a:pos x="T0" y="T1"/>
                </a:cxn>
                <a:cxn ang="0">
                  <a:pos x="T2" y="T3"/>
                </a:cxn>
                <a:cxn ang="0">
                  <a:pos x="T4" y="T5"/>
                </a:cxn>
                <a:cxn ang="0">
                  <a:pos x="T6" y="T7"/>
                </a:cxn>
                <a:cxn ang="0">
                  <a:pos x="T8" y="T9"/>
                </a:cxn>
              </a:cxnLst>
              <a:rect l="0" t="0" r="r" b="b"/>
              <a:pathLst>
                <a:path w="110" h="91">
                  <a:moveTo>
                    <a:pt x="0" y="47"/>
                  </a:moveTo>
                  <a:lnTo>
                    <a:pt x="110" y="0"/>
                  </a:lnTo>
                  <a:lnTo>
                    <a:pt x="83" y="47"/>
                  </a:lnTo>
                  <a:lnTo>
                    <a:pt x="110" y="91"/>
                  </a:lnTo>
                  <a:lnTo>
                    <a:pt x="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mc:AlternateContent xmlns:mc="http://schemas.openxmlformats.org/markup-compatibility/2006">
        <mc:Choice xmlns:a14="http://schemas.microsoft.com/office/drawing/2010/main" Requires="a14">
          <p:sp>
            <p:nvSpPr>
              <p:cNvPr id="133" name="テキスト ボックス 132"/>
              <p:cNvSpPr txBox="1"/>
              <p:nvPr/>
            </p:nvSpPr>
            <p:spPr>
              <a:xfrm>
                <a:off x="755576" y="5445224"/>
                <a:ext cx="7987892" cy="646331"/>
              </a:xfrm>
              <a:prstGeom prst="rect">
                <a:avLst/>
              </a:prstGeom>
              <a:ln w="38100">
                <a:noFill/>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600" b="0" i="1" dirty="0" smtClean="0">
                          <a:latin typeface="Cambria Math"/>
                        </a:rPr>
                        <m:t>𝑔</m:t>
                      </m:r>
                      <m:d>
                        <m:dPr>
                          <m:ctrlPr>
                            <a:rPr kumimoji="1" lang="en-US" altLang="ja-JP" sz="3600" b="0" i="1" dirty="0" smtClean="0">
                              <a:latin typeface="Cambria Math"/>
                            </a:rPr>
                          </m:ctrlPr>
                        </m:dPr>
                        <m:e>
                          <m:r>
                            <a:rPr kumimoji="1" lang="en-US" altLang="ja-JP" sz="3600" b="0" i="1" dirty="0" smtClean="0">
                              <a:latin typeface="Cambria Math"/>
                            </a:rPr>
                            <m:t>|</m:t>
                          </m:r>
                          <m:sSub>
                            <m:sSubPr>
                              <m:ctrlPr>
                                <a:rPr kumimoji="1" lang="en-US" altLang="ja-JP" sz="3600" b="0" i="1" dirty="0" smtClean="0">
                                  <a:latin typeface="Cambria Math"/>
                                </a:rPr>
                              </m:ctrlPr>
                            </m:sSubPr>
                            <m:e>
                              <m:r>
                                <a:rPr kumimoji="1" lang="en-US" altLang="ja-JP" sz="3600" b="0" i="1" dirty="0" smtClean="0">
                                  <a:latin typeface="Cambria Math"/>
                                </a:rPr>
                                <m:t>𝑃</m:t>
                              </m:r>
                            </m:e>
                            <m:sub>
                              <m:r>
                                <a:rPr kumimoji="1" lang="en-US" altLang="ja-JP" sz="3600" b="0" i="1" dirty="0" smtClean="0">
                                  <a:latin typeface="Cambria Math"/>
                                </a:rPr>
                                <m:t>𝑚</m:t>
                              </m:r>
                              <m:r>
                                <a:rPr kumimoji="1" lang="en-US" altLang="ja-JP" sz="3600" b="0" i="1" dirty="0" smtClean="0">
                                  <a:latin typeface="Cambria Math"/>
                                </a:rPr>
                                <m:t>−1</m:t>
                              </m:r>
                            </m:sub>
                          </m:sSub>
                          <m:r>
                            <a:rPr kumimoji="1" lang="en-US" altLang="ja-JP" sz="3600" b="0" i="1" dirty="0" smtClean="0">
                              <a:latin typeface="Cambria Math"/>
                            </a:rPr>
                            <m:t>|</m:t>
                          </m:r>
                        </m:e>
                      </m:d>
                      <m:r>
                        <a:rPr kumimoji="1" lang="en-US" altLang="ja-JP" sz="3600" b="0" i="1" dirty="0" smtClean="0">
                          <a:latin typeface="Cambria Math"/>
                        </a:rPr>
                        <m:t>⊕</m:t>
                      </m:r>
                      <m:r>
                        <a:rPr kumimoji="1" lang="en-US" altLang="ja-JP" sz="3600" b="0" i="1" dirty="0" smtClean="0">
                          <a:latin typeface="Cambria Math"/>
                        </a:rPr>
                        <m:t>𝑔</m:t>
                      </m:r>
                      <m:d>
                        <m:dPr>
                          <m:ctrlPr>
                            <a:rPr kumimoji="1" lang="en-US" altLang="ja-JP" sz="3600" b="0" i="1" dirty="0" smtClean="0">
                              <a:latin typeface="Cambria Math"/>
                            </a:rPr>
                          </m:ctrlPr>
                        </m:dPr>
                        <m:e>
                          <m:sSub>
                            <m:sSubPr>
                              <m:ctrlPr>
                                <a:rPr kumimoji="1" lang="en-US" altLang="ja-JP" sz="3600" b="0" i="1" dirty="0" smtClean="0">
                                  <a:latin typeface="Cambria Math"/>
                                </a:rPr>
                              </m:ctrlPr>
                            </m:sSubPr>
                            <m:e>
                              <m:r>
                                <a:rPr kumimoji="1" lang="en-US" altLang="ja-JP" sz="3600" b="0" i="1" dirty="0" smtClean="0">
                                  <a:latin typeface="Cambria Math"/>
                                </a:rPr>
                                <m:t>𝑃</m:t>
                              </m:r>
                            </m:e>
                            <m:sub>
                              <m:r>
                                <a:rPr kumimoji="1" lang="en-US" altLang="ja-JP" sz="3600" b="0" i="1" dirty="0" smtClean="0">
                                  <a:latin typeface="Cambria Math"/>
                                </a:rPr>
                                <m:t>𝑚</m:t>
                              </m:r>
                              <m:r>
                                <a:rPr kumimoji="1" lang="en-US" altLang="ja-JP" sz="3600" b="0" i="1" dirty="0" smtClean="0">
                                  <a:latin typeface="Cambria Math"/>
                                </a:rPr>
                                <m:t>−1</m:t>
                              </m:r>
                            </m:sub>
                          </m:sSub>
                          <m:r>
                            <a:rPr kumimoji="1" lang="en-US" altLang="ja-JP" sz="3600" b="0" i="1" dirty="0" smtClean="0">
                              <a:latin typeface="Cambria Math"/>
                            </a:rPr>
                            <m:t>⊕</m:t>
                          </m:r>
                          <m:sSub>
                            <m:sSubPr>
                              <m:ctrlPr>
                                <a:rPr kumimoji="1" lang="en-US" altLang="ja-JP" sz="3600" b="0" i="1" dirty="0" smtClean="0">
                                  <a:latin typeface="Cambria Math"/>
                                </a:rPr>
                              </m:ctrlPr>
                            </m:sSubPr>
                            <m:e>
                              <m:r>
                                <a:rPr kumimoji="1" lang="en-US" altLang="ja-JP" sz="3600" b="0" i="1" dirty="0" smtClean="0">
                                  <a:latin typeface="Cambria Math"/>
                                </a:rPr>
                                <m:t>𝐶</m:t>
                              </m:r>
                            </m:e>
                            <m:sub>
                              <m:r>
                                <a:rPr kumimoji="1" lang="en-US" altLang="ja-JP" sz="3600" b="0" i="1" dirty="0" smtClean="0">
                                  <a:latin typeface="Cambria Math"/>
                                </a:rPr>
                                <m:t>𝑚</m:t>
                              </m:r>
                              <m:r>
                                <a:rPr kumimoji="1" lang="en-US" altLang="ja-JP" sz="3600" b="0" i="1" dirty="0" smtClean="0">
                                  <a:latin typeface="Cambria Math"/>
                                </a:rPr>
                                <m:t>−1</m:t>
                              </m:r>
                            </m:sub>
                          </m:sSub>
                        </m:e>
                      </m:d>
                      <m:r>
                        <a:rPr kumimoji="1" lang="en-US" altLang="ja-JP" sz="3600" b="0" i="1" dirty="0" smtClean="0">
                          <a:latin typeface="Cambria Math"/>
                        </a:rPr>
                        <m:t>=</m:t>
                      </m:r>
                      <m:r>
                        <m:rPr>
                          <m:sty m:val="p"/>
                        </m:rPr>
                        <a:rPr kumimoji="1" lang="en-US" altLang="ja-JP" sz="3600" b="0" i="0" dirty="0" smtClean="0">
                          <a:latin typeface="Cambria Math"/>
                        </a:rPr>
                        <m:t>const</m:t>
                      </m:r>
                    </m:oMath>
                  </m:oMathPara>
                </a14:m>
                <a:endParaRPr kumimoji="1" lang="ja-JP" altLang="en-US" sz="3600" dirty="0"/>
              </a:p>
            </p:txBody>
          </p:sp>
        </mc:Choice>
        <mc:Fallback>
          <p:sp>
            <p:nvSpPr>
              <p:cNvPr id="133" name="テキスト ボックス 132"/>
              <p:cNvSpPr txBox="1">
                <a:spLocks noRot="1" noChangeAspect="1" noMove="1" noResize="1" noEditPoints="1" noAdjustHandles="1" noChangeArrowheads="1" noChangeShapeType="1" noTextEdit="1"/>
              </p:cNvSpPr>
              <p:nvPr/>
            </p:nvSpPr>
            <p:spPr>
              <a:xfrm>
                <a:off x="755576" y="5445224"/>
                <a:ext cx="7987892" cy="646331"/>
              </a:xfrm>
              <a:prstGeom prst="rect">
                <a:avLst/>
              </a:prstGeom>
              <a:blipFill rotWithShape="1">
                <a:blip r:embed="rId3"/>
                <a:stretch>
                  <a:fillRect/>
                </a:stretch>
              </a:blipFill>
              <a:ln w="38100">
                <a:noFill/>
              </a:ln>
            </p:spPr>
            <p:txBody>
              <a:bodyPr/>
              <a:lstStyle/>
              <a:p>
                <a:r>
                  <a:rPr lang="ja-JP" altLang="en-US">
                    <a:noFill/>
                  </a:rPr>
                  <a:t> </a:t>
                </a:r>
              </a:p>
            </p:txBody>
          </p:sp>
        </mc:Fallback>
      </mc:AlternateContent>
      <p:sp>
        <p:nvSpPr>
          <p:cNvPr id="137" name="正方形/長方形 136"/>
          <p:cNvSpPr/>
          <p:nvPr/>
        </p:nvSpPr>
        <p:spPr>
          <a:xfrm>
            <a:off x="1498303" y="6069737"/>
            <a:ext cx="1188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正方形/長方形 137"/>
          <p:cNvSpPr/>
          <p:nvPr/>
        </p:nvSpPr>
        <p:spPr>
          <a:xfrm>
            <a:off x="5724128" y="6069737"/>
            <a:ext cx="1008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正方形/長方形 138"/>
          <p:cNvSpPr/>
          <p:nvPr/>
        </p:nvSpPr>
        <p:spPr>
          <a:xfrm>
            <a:off x="3995936" y="6069737"/>
            <a:ext cx="1044000" cy="457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40" name="テキスト ボックス 139"/>
          <p:cNvSpPr txBox="1"/>
          <p:nvPr/>
        </p:nvSpPr>
        <p:spPr>
          <a:xfrm>
            <a:off x="1647129" y="6116693"/>
            <a:ext cx="836639" cy="369332"/>
          </a:xfrm>
          <a:prstGeom prst="rect">
            <a:avLst/>
          </a:prstGeom>
          <a:noFill/>
        </p:spPr>
        <p:txBody>
          <a:bodyPr wrap="none" rtlCol="0">
            <a:spAutoFit/>
          </a:bodyPr>
          <a:lstStyle/>
          <a:p>
            <a:r>
              <a:rPr kumimoji="1" lang="en-US" altLang="ja-JP" b="1" dirty="0" smtClean="0">
                <a:solidFill>
                  <a:schemeClr val="tx2"/>
                </a:solidFill>
              </a:rPr>
              <a:t>known</a:t>
            </a:r>
            <a:endParaRPr kumimoji="1" lang="ja-JP" altLang="en-US" b="1" dirty="0">
              <a:solidFill>
                <a:schemeClr val="tx2"/>
              </a:solidFill>
            </a:endParaRPr>
          </a:p>
        </p:txBody>
      </p:sp>
      <p:sp>
        <p:nvSpPr>
          <p:cNvPr id="141" name="テキスト ボックス 140"/>
          <p:cNvSpPr txBox="1"/>
          <p:nvPr/>
        </p:nvSpPr>
        <p:spPr>
          <a:xfrm>
            <a:off x="5811067" y="6107315"/>
            <a:ext cx="836639" cy="369332"/>
          </a:xfrm>
          <a:prstGeom prst="rect">
            <a:avLst/>
          </a:prstGeom>
          <a:noFill/>
        </p:spPr>
        <p:txBody>
          <a:bodyPr wrap="none" rtlCol="0">
            <a:spAutoFit/>
          </a:bodyPr>
          <a:lstStyle/>
          <a:p>
            <a:r>
              <a:rPr kumimoji="1" lang="en-US" altLang="ja-JP" b="1" dirty="0" smtClean="0">
                <a:solidFill>
                  <a:schemeClr val="tx2"/>
                </a:solidFill>
              </a:rPr>
              <a:t>known</a:t>
            </a:r>
            <a:endParaRPr kumimoji="1" lang="ja-JP" altLang="en-US" b="1" dirty="0">
              <a:solidFill>
                <a:schemeClr val="tx2"/>
              </a:solidFill>
            </a:endParaRPr>
          </a:p>
        </p:txBody>
      </p:sp>
      <p:sp>
        <p:nvSpPr>
          <p:cNvPr id="142" name="テキスト ボックス 141"/>
          <p:cNvSpPr txBox="1"/>
          <p:nvPr/>
        </p:nvSpPr>
        <p:spPr>
          <a:xfrm>
            <a:off x="4144772" y="6107401"/>
            <a:ext cx="715260" cy="369332"/>
          </a:xfrm>
          <a:prstGeom prst="rect">
            <a:avLst/>
          </a:prstGeom>
          <a:noFill/>
        </p:spPr>
        <p:txBody>
          <a:bodyPr wrap="none" rtlCol="0">
            <a:spAutoFit/>
          </a:bodyPr>
          <a:lstStyle/>
          <a:p>
            <a:r>
              <a:rPr kumimoji="1" lang="en-US" altLang="ja-JP" b="1" dirty="0" smtClean="0">
                <a:solidFill>
                  <a:srgbClr val="FF0000"/>
                </a:solidFill>
              </a:rPr>
              <a:t>guess</a:t>
            </a:r>
            <a:endParaRPr kumimoji="1" lang="ja-JP" altLang="en-US" b="1" dirty="0">
              <a:solidFill>
                <a:srgbClr val="FF0000"/>
              </a:solidFill>
            </a:endParaRPr>
          </a:p>
        </p:txBody>
      </p:sp>
      <p:sp>
        <p:nvSpPr>
          <p:cNvPr id="2050" name="角丸四角形 2049"/>
          <p:cNvSpPr/>
          <p:nvPr/>
        </p:nvSpPr>
        <p:spPr>
          <a:xfrm>
            <a:off x="6263183" y="1772816"/>
            <a:ext cx="2720555" cy="3602141"/>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85656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Proposal of nonlinear invariant attack.</a:t>
            </a:r>
          </a:p>
          <a:p>
            <a:r>
              <a:rPr lang="en-US" altLang="ja-JP" dirty="0" smtClean="0"/>
              <a:t>How to find nonlinear invariants.</a:t>
            </a:r>
          </a:p>
          <a:p>
            <a:r>
              <a:rPr kumimoji="1" lang="en-US" altLang="ja-JP" dirty="0" smtClean="0"/>
              <a:t>Application to </a:t>
            </a:r>
            <a:r>
              <a:rPr lang="en-US" altLang="ja-JP" dirty="0" smtClean="0"/>
              <a:t>Scream, </a:t>
            </a:r>
            <a:r>
              <a:rPr lang="en-US" altLang="ja-JP" dirty="0" err="1" smtClean="0"/>
              <a:t>iScream</a:t>
            </a:r>
            <a:r>
              <a:rPr lang="en-US" altLang="ja-JP" dirty="0" smtClean="0"/>
              <a:t>, and Midori64.</a:t>
            </a:r>
          </a:p>
          <a:p>
            <a:pPr lvl="1"/>
            <a:r>
              <a:rPr kumimoji="1" lang="en-US" altLang="ja-JP" dirty="0" smtClean="0"/>
              <a:t>We can recover the 32bits of message in the </a:t>
            </a:r>
            <a:r>
              <a:rPr lang="en-US" altLang="ja-JP" dirty="0" smtClean="0"/>
              <a:t>last block on </a:t>
            </a:r>
            <a:r>
              <a:rPr kumimoji="1" lang="en-US" altLang="ja-JP" dirty="0" smtClean="0"/>
              <a:t>SCREAM (</a:t>
            </a:r>
            <a:r>
              <a:rPr kumimoji="1" lang="en-US" altLang="ja-JP" dirty="0" err="1" smtClean="0"/>
              <a:t>iSCREAM</a:t>
            </a:r>
            <a:r>
              <a:rPr kumimoji="1" lang="en-US" altLang="ja-JP" dirty="0" smtClean="0"/>
              <a:t>) AEs.</a:t>
            </a:r>
          </a:p>
          <a:p>
            <a:pPr lvl="1"/>
            <a:r>
              <a:rPr kumimoji="1" lang="en-US" altLang="ja-JP" dirty="0" smtClean="0"/>
              <a:t>We can recover the 32bits of message in every block on CBC, CTR, CFB, OFB modes </a:t>
            </a:r>
            <a:r>
              <a:rPr lang="en-US" altLang="ja-JP" dirty="0" smtClean="0"/>
              <a:t>underlying Midori64</a:t>
            </a:r>
            <a:r>
              <a:rPr kumimoji="1" lang="en-US" altLang="ja-JP" dirty="0" smtClean="0"/>
              <a:t>. </a:t>
            </a:r>
            <a:endParaRPr kumimoji="1" lang="ja-JP" altLang="en-US" dirty="0"/>
          </a:p>
        </p:txBody>
      </p:sp>
    </p:spTree>
    <p:extLst>
      <p:ext uri="{BB962C8B-B14F-4D97-AF65-F5344CB8AC3E}">
        <p14:creationId xmlns:p14="http://schemas.microsoft.com/office/powerpoint/2010/main" val="1250285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Overview of nonlinear invariant attack</a:t>
            </a:r>
            <a:endParaRPr kumimoji="1" lang="ja-JP" altLang="en-US" dirty="0"/>
          </a:p>
        </p:txBody>
      </p:sp>
      <p:sp>
        <p:nvSpPr>
          <p:cNvPr id="9" name="テキスト ボックス 8"/>
          <p:cNvSpPr txBox="1"/>
          <p:nvPr/>
        </p:nvSpPr>
        <p:spPr>
          <a:xfrm>
            <a:off x="1004088" y="1052736"/>
            <a:ext cx="6952288" cy="830997"/>
          </a:xfrm>
          <a:prstGeom prst="rect">
            <a:avLst/>
          </a:prstGeom>
          <a:noFill/>
        </p:spPr>
        <p:txBody>
          <a:bodyPr wrap="none" rtlCol="0">
            <a:spAutoFit/>
          </a:bodyPr>
          <a:lstStyle/>
          <a:p>
            <a:r>
              <a:rPr kumimoji="1" lang="en-US" altLang="ja-JP" sz="4800" b="1" i="1" u="sng" dirty="0" smtClean="0">
                <a:solidFill>
                  <a:srgbClr val="FF0000"/>
                </a:solidFill>
                <a:effectLst>
                  <a:outerShdw blurRad="38100" dist="38100" dir="2700000" algn="tl">
                    <a:srgbClr val="000000">
                      <a:alpha val="43137"/>
                    </a:srgbClr>
                  </a:outerShdw>
                </a:effectLst>
              </a:rPr>
              <a:t>Nonlinear Invariant Attack</a:t>
            </a:r>
            <a:endParaRPr kumimoji="1" lang="ja-JP" altLang="en-US" sz="4800" b="1" i="1" u="sng" dirty="0">
              <a:solidFill>
                <a:srgbClr val="FF0000"/>
              </a:solidFill>
              <a:effectLst>
                <a:outerShdw blurRad="38100" dist="38100" dir="2700000" algn="tl">
                  <a:srgbClr val="000000">
                    <a:alpha val="43137"/>
                  </a:srgbClr>
                </a:outerShdw>
              </a:effectLst>
            </a:endParaRPr>
          </a:p>
        </p:txBody>
      </p:sp>
      <p:sp>
        <p:nvSpPr>
          <p:cNvPr id="13" name="テキスト ボックス 12"/>
          <p:cNvSpPr txBox="1"/>
          <p:nvPr/>
        </p:nvSpPr>
        <p:spPr>
          <a:xfrm>
            <a:off x="1187624" y="1844824"/>
            <a:ext cx="7685280" cy="2246769"/>
          </a:xfrm>
          <a:prstGeom prst="rect">
            <a:avLst/>
          </a:prstGeom>
          <a:noFill/>
        </p:spPr>
        <p:txBody>
          <a:bodyPr wrap="square" rtlCol="0">
            <a:spAutoFit/>
          </a:bodyPr>
          <a:lstStyle/>
          <a:p>
            <a:pPr marL="457200" indent="-457200">
              <a:buFont typeface="Arial" panose="020B0604020202020204" pitchFamily="34" charset="0"/>
              <a:buChar char="•"/>
            </a:pPr>
            <a:r>
              <a:rPr lang="en-US" altLang="ja-JP" sz="2800" dirty="0" smtClean="0"/>
              <a:t>New type of attacks</a:t>
            </a:r>
            <a:r>
              <a:rPr lang="en-US" altLang="ja-JP" sz="2800" dirty="0" smtClean="0"/>
              <a:t>.</a:t>
            </a:r>
            <a:endParaRPr lang="en-US" altLang="ja-JP" sz="2800" dirty="0" smtClean="0"/>
          </a:p>
          <a:p>
            <a:pPr marL="457200" indent="-457200">
              <a:buFont typeface="Arial" panose="020B0604020202020204" pitchFamily="34" charset="0"/>
              <a:buChar char="•"/>
            </a:pPr>
            <a:r>
              <a:rPr lang="en-US" altLang="ja-JP" sz="2800" dirty="0" smtClean="0"/>
              <a:t>Nonlinear approximation is used under the weak-key setting. </a:t>
            </a:r>
          </a:p>
          <a:p>
            <a:pPr marL="457200" indent="-457200">
              <a:buFont typeface="Arial" panose="020B0604020202020204" pitchFamily="34" charset="0"/>
              <a:buChar char="•"/>
            </a:pPr>
            <a:r>
              <a:rPr lang="en-US" altLang="ja-JP" sz="2800" dirty="0" smtClean="0"/>
              <a:t>Practical, i.e., </a:t>
            </a:r>
            <a:r>
              <a:rPr lang="en-US" altLang="ja-JP" sz="2800" dirty="0" err="1" smtClean="0"/>
              <a:t>ciphertext</a:t>
            </a:r>
            <a:r>
              <a:rPr lang="en-US" altLang="ja-JP" sz="2800" dirty="0" smtClean="0"/>
              <a:t>-only message recovery attack u</a:t>
            </a:r>
            <a:r>
              <a:rPr kumimoji="1" lang="en-US" altLang="ja-JP" sz="2800" dirty="0" smtClean="0"/>
              <a:t>nder reasonable assumptions.</a:t>
            </a:r>
            <a:endParaRPr kumimoji="1" lang="ja-JP" altLang="en-US" sz="2800" dirty="0"/>
          </a:p>
        </p:txBody>
      </p:sp>
      <p:sp>
        <p:nvSpPr>
          <p:cNvPr id="14" name="角丸四角形 13"/>
          <p:cNvSpPr/>
          <p:nvPr/>
        </p:nvSpPr>
        <p:spPr>
          <a:xfrm>
            <a:off x="1579914" y="4687186"/>
            <a:ext cx="6880518" cy="1406109"/>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1259632" y="4456354"/>
            <a:ext cx="1926681" cy="461665"/>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kumimoji="1" lang="en-US" altLang="ja-JP" sz="2400" dirty="0" smtClean="0"/>
              <a:t>Application to</a:t>
            </a:r>
            <a:endParaRPr kumimoji="1" lang="ja-JP" altLang="en-US" sz="2400" dirty="0"/>
          </a:p>
        </p:txBody>
      </p:sp>
      <p:sp>
        <p:nvSpPr>
          <p:cNvPr id="18" name="テキスト ボックス 17"/>
          <p:cNvSpPr txBox="1"/>
          <p:nvPr/>
        </p:nvSpPr>
        <p:spPr>
          <a:xfrm>
            <a:off x="2010070" y="4892967"/>
            <a:ext cx="5559792" cy="1200329"/>
          </a:xfrm>
          <a:prstGeom prst="rect">
            <a:avLst/>
          </a:prstGeom>
          <a:noFill/>
        </p:spPr>
        <p:txBody>
          <a:bodyPr wrap="none" rtlCol="0">
            <a:spAutoFit/>
          </a:bodyPr>
          <a:lstStyle/>
          <a:p>
            <a:pPr marL="457200" indent="-457200">
              <a:buFont typeface="Calibri" panose="020F0502020204030204" pitchFamily="34" charset="0"/>
              <a:buChar char="‐"/>
            </a:pPr>
            <a:r>
              <a:rPr lang="en-US" altLang="ja-JP" sz="2400" dirty="0"/>
              <a:t>SCREAM 	CAESAR 2</a:t>
            </a:r>
            <a:r>
              <a:rPr lang="en-US" altLang="ja-JP" sz="2400" baseline="30000" dirty="0"/>
              <a:t>nd</a:t>
            </a:r>
            <a:r>
              <a:rPr lang="en-US" altLang="ja-JP" sz="2400" dirty="0"/>
              <a:t> round candidate</a:t>
            </a:r>
          </a:p>
          <a:p>
            <a:pPr marL="457200" indent="-457200">
              <a:buFont typeface="Calibri" panose="020F0502020204030204" pitchFamily="34" charset="0"/>
              <a:buChar char="‐"/>
            </a:pPr>
            <a:r>
              <a:rPr lang="en-US" altLang="ja-JP" sz="2400" dirty="0" err="1"/>
              <a:t>iSCREAM</a:t>
            </a:r>
            <a:r>
              <a:rPr lang="en-US" altLang="ja-JP" sz="2400" dirty="0"/>
              <a:t>	CAESAR 1</a:t>
            </a:r>
            <a:r>
              <a:rPr lang="en-US" altLang="ja-JP" sz="2400" baseline="30000" dirty="0"/>
              <a:t>st</a:t>
            </a:r>
            <a:r>
              <a:rPr lang="en-US" altLang="ja-JP" sz="2400" dirty="0"/>
              <a:t> round candidate</a:t>
            </a:r>
          </a:p>
          <a:p>
            <a:pPr marL="457200" indent="-457200">
              <a:buFont typeface="Calibri" panose="020F0502020204030204" pitchFamily="34" charset="0"/>
              <a:buChar char="‐"/>
            </a:pPr>
            <a:r>
              <a:rPr lang="en-US" altLang="ja-JP" sz="2400" dirty="0"/>
              <a:t>Midori64 	Proposal of Asiacrypt2015</a:t>
            </a:r>
            <a:endParaRPr lang="ja-JP" altLang="en-US" sz="2400" dirty="0"/>
          </a:p>
        </p:txBody>
      </p:sp>
    </p:spTree>
    <p:extLst>
      <p:ext uri="{BB962C8B-B14F-4D97-AF65-F5344CB8AC3E}">
        <p14:creationId xmlns:p14="http://schemas.microsoft.com/office/powerpoint/2010/main" val="170916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results</a:t>
            </a:r>
            <a:endParaRPr kumimoji="1" lang="ja-JP" altLang="en-US" dirty="0"/>
          </a:p>
        </p:txBody>
      </p:sp>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3710362212"/>
                  </p:ext>
                </p:extLst>
              </p:nvPr>
            </p:nvGraphicFramePr>
            <p:xfrm>
              <a:off x="467544" y="4249871"/>
              <a:ext cx="8136905" cy="1752600"/>
            </p:xfrm>
            <a:graphic>
              <a:graphicData uri="http://schemas.openxmlformats.org/drawingml/2006/table">
                <a:tbl>
                  <a:tblPr firstRow="1" bandRow="1">
                    <a:tableStyleId>{21E4AEA4-8DFA-4A89-87EB-49C32662AFE0}</a:tableStyleId>
                  </a:tblPr>
                  <a:tblGrid>
                    <a:gridCol w="1627381"/>
                    <a:gridCol w="1627381"/>
                    <a:gridCol w="1627381"/>
                    <a:gridCol w="1627381"/>
                    <a:gridCol w="1627381"/>
                  </a:tblGrid>
                  <a:tr h="370840">
                    <a:tc>
                      <a:txBody>
                        <a:bodyPr/>
                        <a:lstStyle/>
                        <a:p>
                          <a:r>
                            <a:rPr kumimoji="1" lang="en-US" altLang="ja-JP" dirty="0" smtClean="0"/>
                            <a:t>Target</a:t>
                          </a:r>
                          <a:endParaRPr kumimoji="1" lang="ja-JP" altLang="en-US" dirty="0"/>
                        </a:p>
                      </a:txBody>
                      <a:tcPr/>
                    </a:tc>
                    <a:tc>
                      <a:txBody>
                        <a:bodyPr/>
                        <a:lstStyle/>
                        <a:p>
                          <a:r>
                            <a:rPr kumimoji="1" lang="en-US" altLang="ja-JP" dirty="0" smtClean="0"/>
                            <a:t># of weak keys</a:t>
                          </a:r>
                          <a:endParaRPr kumimoji="1" lang="ja-JP" altLang="en-US" dirty="0"/>
                        </a:p>
                      </a:txBody>
                      <a:tcPr/>
                    </a:tc>
                    <a:tc>
                      <a:txBody>
                        <a:bodyPr/>
                        <a:lstStyle/>
                        <a:p>
                          <a:r>
                            <a:rPr kumimoji="1" lang="en-US" altLang="ja-JP" dirty="0" smtClean="0"/>
                            <a:t>Maximum # of recovered</a:t>
                          </a:r>
                          <a:r>
                            <a:rPr kumimoji="1" lang="en-US" altLang="ja-JP" baseline="0" dirty="0" smtClean="0"/>
                            <a:t> bits.</a:t>
                          </a:r>
                          <a:endParaRPr kumimoji="1" lang="ja-JP" altLang="en-US" dirty="0"/>
                        </a:p>
                      </a:txBody>
                      <a:tcPr/>
                    </a:tc>
                    <a:tc>
                      <a:txBody>
                        <a:bodyPr/>
                        <a:lstStyle/>
                        <a:p>
                          <a:r>
                            <a:rPr kumimoji="1" lang="en-US" altLang="ja-JP" dirty="0" smtClean="0"/>
                            <a:t>Data complexity.</a:t>
                          </a:r>
                          <a:endParaRPr kumimoji="1" lang="ja-JP" altLang="en-US" dirty="0"/>
                        </a:p>
                      </a:txBody>
                      <a:tcPr/>
                    </a:tc>
                    <a:tc>
                      <a:txBody>
                        <a:bodyPr/>
                        <a:lstStyle/>
                        <a:p>
                          <a:r>
                            <a:rPr kumimoji="1" lang="en-US" altLang="ja-JP" dirty="0" smtClean="0"/>
                            <a:t>Time complexity.</a:t>
                          </a:r>
                          <a:endParaRPr kumimoji="1" lang="ja-JP" altLang="en-US" dirty="0"/>
                        </a:p>
                      </a:txBody>
                      <a:tcPr/>
                    </a:tc>
                  </a:tr>
                  <a:tr h="370840">
                    <a:tc>
                      <a:txBody>
                        <a:bodyPr/>
                        <a:lstStyle/>
                        <a:p>
                          <a:r>
                            <a:rPr kumimoji="1" lang="en-US" altLang="ja-JP" dirty="0" smtClean="0"/>
                            <a:t>SCREAM</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96</m:t>
                                    </m:r>
                                  </m:sup>
                                </m:sSup>
                              </m:oMath>
                            </m:oMathPara>
                          </a14:m>
                          <a:endParaRPr kumimoji="1" lang="ja-JP" altLang="en-US" dirty="0"/>
                        </a:p>
                      </a:txBody>
                      <a:tcPr/>
                    </a:tc>
                    <a:tc>
                      <a:txBody>
                        <a:bodyPr/>
                        <a:lstStyle/>
                        <a:p>
                          <a:r>
                            <a:rPr kumimoji="1" lang="en-US" altLang="ja-JP" dirty="0" smtClean="0"/>
                            <a:t>32 bits</a:t>
                          </a:r>
                          <a:endParaRPr kumimoji="1" lang="ja-JP" altLang="en-US" dirty="0"/>
                        </a:p>
                      </a:txBody>
                      <a:tcPr/>
                    </a:tc>
                    <a:tc>
                      <a:txBody>
                        <a:bodyPr/>
                        <a:lstStyle/>
                        <a:p>
                          <a:r>
                            <a:rPr kumimoji="1" lang="en-US" altLang="ja-JP" dirty="0" smtClean="0"/>
                            <a:t>33 </a:t>
                          </a:r>
                          <a:r>
                            <a:rPr kumimoji="1" lang="en-US" altLang="ja-JP" dirty="0" err="1" smtClean="0"/>
                            <a:t>ciphertexts</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32</m:t>
                                    </m:r>
                                  </m:e>
                                  <m:sup>
                                    <m:r>
                                      <a:rPr kumimoji="1" lang="en-US" altLang="ja-JP" dirty="0" smtClean="0">
                                        <a:latin typeface="Cambria Math"/>
                                      </a:rPr>
                                      <m:t>3</m:t>
                                    </m:r>
                                  </m:sup>
                                </m:sSup>
                                <m:r>
                                  <a:rPr kumimoji="1" lang="en-US" altLang="ja-JP" dirty="0" smtClean="0">
                                    <a:latin typeface="Cambria Math"/>
                                  </a:rPr>
                                  <m:t>=</m:t>
                                </m:r>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15</m:t>
                                    </m:r>
                                  </m:sup>
                                </m:sSup>
                              </m:oMath>
                            </m:oMathPara>
                          </a14:m>
                          <a:endParaRPr kumimoji="1" lang="ja-JP" altLang="en-US" dirty="0"/>
                        </a:p>
                      </a:txBody>
                      <a:tcPr/>
                    </a:tc>
                  </a:tr>
                  <a:tr h="370840">
                    <a:tc>
                      <a:txBody>
                        <a:bodyPr/>
                        <a:lstStyle/>
                        <a:p>
                          <a:r>
                            <a:rPr kumimoji="1" lang="en-US" altLang="ja-JP" dirty="0" err="1" smtClean="0"/>
                            <a:t>iSCREAM</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96</m:t>
                                    </m:r>
                                  </m:sup>
                                </m:sSup>
                              </m:oMath>
                            </m:oMathPara>
                          </a14:m>
                          <a:endParaRPr kumimoji="1" lang="ja-JP" altLang="en-US" dirty="0"/>
                        </a:p>
                      </a:txBody>
                      <a:tcPr/>
                    </a:tc>
                    <a:tc>
                      <a:txBody>
                        <a:bodyPr/>
                        <a:lstStyle/>
                        <a:p>
                          <a:r>
                            <a:rPr kumimoji="1" lang="en-US" altLang="ja-JP" dirty="0" smtClean="0"/>
                            <a:t>32 bits</a:t>
                          </a:r>
                          <a:endParaRPr kumimoji="1" lang="ja-JP" altLang="en-US" dirty="0"/>
                        </a:p>
                      </a:txBody>
                      <a:tcPr/>
                    </a:tc>
                    <a:tc>
                      <a:txBody>
                        <a:bodyPr/>
                        <a:lstStyle/>
                        <a:p>
                          <a:r>
                            <a:rPr kumimoji="1" lang="en-US" altLang="ja-JP" dirty="0" smtClean="0"/>
                            <a:t>33 </a:t>
                          </a:r>
                          <a:r>
                            <a:rPr kumimoji="1" lang="en-US" altLang="ja-JP" dirty="0" err="1" smtClean="0"/>
                            <a:t>ciphertexts</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32</m:t>
                                    </m:r>
                                  </m:e>
                                  <m:sup>
                                    <m:r>
                                      <a:rPr kumimoji="1" lang="en-US" altLang="ja-JP" dirty="0" smtClean="0">
                                        <a:latin typeface="Cambria Math"/>
                                      </a:rPr>
                                      <m:t>3</m:t>
                                    </m:r>
                                  </m:sup>
                                </m:sSup>
                                <m:r>
                                  <a:rPr kumimoji="1" lang="en-US" altLang="ja-JP" dirty="0" smtClean="0">
                                    <a:latin typeface="Cambria Math"/>
                                  </a:rPr>
                                  <m:t>=</m:t>
                                </m:r>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15</m:t>
                                    </m:r>
                                  </m:sup>
                                </m:sSup>
                              </m:oMath>
                            </m:oMathPara>
                          </a14:m>
                          <a:endParaRPr kumimoji="1" lang="ja-JP" altLang="en-US" dirty="0"/>
                        </a:p>
                      </a:txBody>
                      <a:tcPr/>
                    </a:tc>
                  </a:tr>
                  <a:tr h="370840">
                    <a:tc>
                      <a:txBody>
                        <a:bodyPr/>
                        <a:lstStyle/>
                        <a:p>
                          <a:r>
                            <a:rPr kumimoji="1" lang="en-US" altLang="ja-JP" dirty="0" smtClean="0"/>
                            <a:t>Midori64-CTR</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64</m:t>
                                    </m:r>
                                  </m:sup>
                                </m:sSup>
                              </m:oMath>
                            </m:oMathPara>
                          </a14:m>
                          <a:endParaRPr kumimoji="1" lang="ja-JP" altLang="en-US" dirty="0"/>
                        </a:p>
                      </a:txBody>
                      <a:tcPr/>
                    </a:tc>
                    <a:tc>
                      <a:txBody>
                        <a:bodyPr/>
                        <a:lstStyle/>
                        <a:p>
                          <a:r>
                            <a:rPr kumimoji="1" lang="en-US" altLang="ja-JP" dirty="0" smtClean="0"/>
                            <a:t>32h bits</a:t>
                          </a:r>
                          <a:endParaRPr kumimoji="1" lang="ja-JP" altLang="en-US" dirty="0"/>
                        </a:p>
                      </a:txBody>
                      <a:tcPr/>
                    </a:tc>
                    <a:tc>
                      <a:txBody>
                        <a:bodyPr/>
                        <a:lstStyle/>
                        <a:p>
                          <a:r>
                            <a:rPr kumimoji="1" lang="en-US" altLang="ja-JP" dirty="0" smtClean="0"/>
                            <a:t>33h </a:t>
                          </a:r>
                          <a:r>
                            <a:rPr kumimoji="1" lang="en-US" altLang="ja-JP" dirty="0" err="1" smtClean="0"/>
                            <a:t>ciphertexts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32</m:t>
                                    </m:r>
                                  </m:e>
                                  <m:sup>
                                    <m:r>
                                      <a:rPr kumimoji="1" lang="en-US" altLang="ja-JP" dirty="0" smtClean="0">
                                        <a:latin typeface="Cambria Math"/>
                                      </a:rPr>
                                      <m:t>3</m:t>
                                    </m:r>
                                  </m:sup>
                                </m:sSup>
                                <m:r>
                                  <a:rPr kumimoji="1" lang="en-US" altLang="ja-JP" dirty="0" smtClean="0">
                                    <a:latin typeface="Cambria Math"/>
                                  </a:rPr>
                                  <m:t>h</m:t>
                                </m:r>
                                <m:r>
                                  <a:rPr kumimoji="1" lang="en-US" altLang="ja-JP" dirty="0" smtClean="0">
                                    <a:latin typeface="Cambria Math"/>
                                  </a:rPr>
                                  <m:t>=</m:t>
                                </m:r>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15</m:t>
                                    </m:r>
                                  </m:sup>
                                </m:sSup>
                                <m:r>
                                  <a:rPr kumimoji="1" lang="en-US" altLang="ja-JP" dirty="0" smtClean="0">
                                    <a:latin typeface="Cambria Math"/>
                                  </a:rPr>
                                  <m:t>h</m:t>
                                </m:r>
                              </m:oMath>
                            </m:oMathPara>
                          </a14:m>
                          <a:endParaRPr kumimoji="1" lang="ja-JP" altLang="en-US" dirty="0"/>
                        </a:p>
                      </a:txBody>
                      <a:tcP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3710362212"/>
                  </p:ext>
                </p:extLst>
              </p:nvPr>
            </p:nvGraphicFramePr>
            <p:xfrm>
              <a:off x="467544" y="4249871"/>
              <a:ext cx="8136905" cy="1825371"/>
            </p:xfrm>
            <a:graphic>
              <a:graphicData uri="http://schemas.openxmlformats.org/drawingml/2006/table">
                <a:tbl>
                  <a:tblPr firstRow="1" bandRow="1">
                    <a:tableStyleId>{21E4AEA4-8DFA-4A89-87EB-49C32662AFE0}</a:tableStyleId>
                  </a:tblPr>
                  <a:tblGrid>
                    <a:gridCol w="1627381"/>
                    <a:gridCol w="1627381"/>
                    <a:gridCol w="1627381"/>
                    <a:gridCol w="1627381"/>
                    <a:gridCol w="1627381"/>
                  </a:tblGrid>
                  <a:tr h="640080">
                    <a:tc>
                      <a:txBody>
                        <a:bodyPr/>
                        <a:lstStyle/>
                        <a:p>
                          <a:r>
                            <a:rPr kumimoji="1" lang="en-US" altLang="ja-JP" dirty="0" smtClean="0"/>
                            <a:t>Target</a:t>
                          </a:r>
                          <a:endParaRPr kumimoji="1" lang="ja-JP" altLang="en-US" dirty="0"/>
                        </a:p>
                      </a:txBody>
                      <a:tcPr/>
                    </a:tc>
                    <a:tc>
                      <a:txBody>
                        <a:bodyPr/>
                        <a:lstStyle/>
                        <a:p>
                          <a:r>
                            <a:rPr kumimoji="1" lang="en-US" altLang="ja-JP" dirty="0" smtClean="0"/>
                            <a:t># of weak keys</a:t>
                          </a:r>
                          <a:endParaRPr kumimoji="1" lang="ja-JP" altLang="en-US" dirty="0"/>
                        </a:p>
                      </a:txBody>
                      <a:tcPr/>
                    </a:tc>
                    <a:tc>
                      <a:txBody>
                        <a:bodyPr/>
                        <a:lstStyle/>
                        <a:p>
                          <a:r>
                            <a:rPr kumimoji="1" lang="en-US" altLang="ja-JP" dirty="0" smtClean="0"/>
                            <a:t>Maximum # of recovered</a:t>
                          </a:r>
                          <a:r>
                            <a:rPr kumimoji="1" lang="en-US" altLang="ja-JP" baseline="0" dirty="0" smtClean="0"/>
                            <a:t> bits.</a:t>
                          </a:r>
                          <a:endParaRPr kumimoji="1" lang="ja-JP" altLang="en-US" dirty="0"/>
                        </a:p>
                      </a:txBody>
                      <a:tcPr/>
                    </a:tc>
                    <a:tc>
                      <a:txBody>
                        <a:bodyPr/>
                        <a:lstStyle/>
                        <a:p>
                          <a:r>
                            <a:rPr kumimoji="1" lang="en-US" altLang="ja-JP" dirty="0" smtClean="0"/>
                            <a:t>Data complexity.</a:t>
                          </a:r>
                          <a:endParaRPr kumimoji="1" lang="ja-JP" altLang="en-US" dirty="0"/>
                        </a:p>
                      </a:txBody>
                      <a:tcPr/>
                    </a:tc>
                    <a:tc>
                      <a:txBody>
                        <a:bodyPr/>
                        <a:lstStyle/>
                        <a:p>
                          <a:r>
                            <a:rPr kumimoji="1" lang="en-US" altLang="ja-JP" dirty="0" smtClean="0"/>
                            <a:t>Time complexity.</a:t>
                          </a:r>
                          <a:endParaRPr kumimoji="1" lang="ja-JP" altLang="en-US" dirty="0"/>
                        </a:p>
                      </a:txBody>
                      <a:tcPr/>
                    </a:tc>
                  </a:tr>
                  <a:tr h="395097">
                    <a:tc>
                      <a:txBody>
                        <a:bodyPr/>
                        <a:lstStyle/>
                        <a:p>
                          <a:r>
                            <a:rPr kumimoji="1" lang="en-US" altLang="ja-JP" dirty="0" smtClean="0"/>
                            <a:t>SCREAM</a:t>
                          </a:r>
                          <a:endParaRPr kumimoji="1" lang="ja-JP" altLang="en-US" dirty="0"/>
                        </a:p>
                      </a:txBody>
                      <a:tcPr/>
                    </a:tc>
                    <a:tc>
                      <a:txBody>
                        <a:bodyPr/>
                        <a:lstStyle/>
                        <a:p>
                          <a:endParaRPr lang="ja-JP"/>
                        </a:p>
                      </a:txBody>
                      <a:tcPr>
                        <a:blipFill rotWithShape="1">
                          <a:blip r:embed="rId2"/>
                          <a:stretch>
                            <a:fillRect l="-100375" t="-169231" r="-300000" b="-216923"/>
                          </a:stretch>
                        </a:blipFill>
                      </a:tcPr>
                    </a:tc>
                    <a:tc>
                      <a:txBody>
                        <a:bodyPr/>
                        <a:lstStyle/>
                        <a:p>
                          <a:r>
                            <a:rPr kumimoji="1" lang="en-US" altLang="ja-JP" dirty="0" smtClean="0"/>
                            <a:t>32 bits</a:t>
                          </a:r>
                          <a:endParaRPr kumimoji="1" lang="ja-JP" altLang="en-US" dirty="0"/>
                        </a:p>
                      </a:txBody>
                      <a:tcPr/>
                    </a:tc>
                    <a:tc>
                      <a:txBody>
                        <a:bodyPr/>
                        <a:lstStyle/>
                        <a:p>
                          <a:r>
                            <a:rPr kumimoji="1" lang="en-US" altLang="ja-JP" dirty="0" smtClean="0"/>
                            <a:t>33 </a:t>
                          </a:r>
                          <a:r>
                            <a:rPr kumimoji="1" lang="en-US" altLang="ja-JP" dirty="0" err="1" smtClean="0"/>
                            <a:t>ciphertexts</a:t>
                          </a:r>
                          <a:endParaRPr kumimoji="1" lang="ja-JP" altLang="en-US" dirty="0"/>
                        </a:p>
                      </a:txBody>
                      <a:tcPr/>
                    </a:tc>
                    <a:tc>
                      <a:txBody>
                        <a:bodyPr/>
                        <a:lstStyle/>
                        <a:p>
                          <a:endParaRPr lang="ja-JP"/>
                        </a:p>
                      </a:txBody>
                      <a:tcPr>
                        <a:blipFill rotWithShape="1">
                          <a:blip r:embed="rId2"/>
                          <a:stretch>
                            <a:fillRect l="-400000" t="-169231" r="-375" b="-216923"/>
                          </a:stretch>
                        </a:blipFill>
                      </a:tcPr>
                    </a:tc>
                  </a:tr>
                  <a:tr h="395097">
                    <a:tc>
                      <a:txBody>
                        <a:bodyPr/>
                        <a:lstStyle/>
                        <a:p>
                          <a:r>
                            <a:rPr kumimoji="1" lang="en-US" altLang="ja-JP" dirty="0" err="1" smtClean="0"/>
                            <a:t>iSCREAM</a:t>
                          </a:r>
                          <a:endParaRPr kumimoji="1" lang="ja-JP" altLang="en-US" dirty="0"/>
                        </a:p>
                      </a:txBody>
                      <a:tcPr/>
                    </a:tc>
                    <a:tc>
                      <a:txBody>
                        <a:bodyPr/>
                        <a:lstStyle/>
                        <a:p>
                          <a:endParaRPr lang="ja-JP"/>
                        </a:p>
                      </a:txBody>
                      <a:tcPr>
                        <a:blipFill rotWithShape="1">
                          <a:blip r:embed="rId2"/>
                          <a:stretch>
                            <a:fillRect l="-100375" t="-269231" r="-300000" b="-116923"/>
                          </a:stretch>
                        </a:blipFill>
                      </a:tcPr>
                    </a:tc>
                    <a:tc>
                      <a:txBody>
                        <a:bodyPr/>
                        <a:lstStyle/>
                        <a:p>
                          <a:r>
                            <a:rPr kumimoji="1" lang="en-US" altLang="ja-JP" dirty="0" smtClean="0"/>
                            <a:t>32 bits</a:t>
                          </a:r>
                          <a:endParaRPr kumimoji="1" lang="ja-JP" altLang="en-US" dirty="0"/>
                        </a:p>
                      </a:txBody>
                      <a:tcPr/>
                    </a:tc>
                    <a:tc>
                      <a:txBody>
                        <a:bodyPr/>
                        <a:lstStyle/>
                        <a:p>
                          <a:r>
                            <a:rPr kumimoji="1" lang="en-US" altLang="ja-JP" dirty="0" smtClean="0"/>
                            <a:t>33 </a:t>
                          </a:r>
                          <a:r>
                            <a:rPr kumimoji="1" lang="en-US" altLang="ja-JP" dirty="0" err="1" smtClean="0"/>
                            <a:t>ciphertexts</a:t>
                          </a:r>
                          <a:endParaRPr kumimoji="1" lang="ja-JP" altLang="en-US" dirty="0"/>
                        </a:p>
                      </a:txBody>
                      <a:tcPr/>
                    </a:tc>
                    <a:tc>
                      <a:txBody>
                        <a:bodyPr/>
                        <a:lstStyle/>
                        <a:p>
                          <a:endParaRPr lang="ja-JP"/>
                        </a:p>
                      </a:txBody>
                      <a:tcPr>
                        <a:blipFill rotWithShape="1">
                          <a:blip r:embed="rId2"/>
                          <a:stretch>
                            <a:fillRect l="-400000" t="-269231" r="-375" b="-116923"/>
                          </a:stretch>
                        </a:blipFill>
                      </a:tcPr>
                    </a:tc>
                  </a:tr>
                  <a:tr h="395097">
                    <a:tc>
                      <a:txBody>
                        <a:bodyPr/>
                        <a:lstStyle/>
                        <a:p>
                          <a:r>
                            <a:rPr kumimoji="1" lang="en-US" altLang="ja-JP" dirty="0" smtClean="0"/>
                            <a:t>Midori64-CTR</a:t>
                          </a:r>
                          <a:endParaRPr kumimoji="1" lang="ja-JP" altLang="en-US" dirty="0"/>
                        </a:p>
                      </a:txBody>
                      <a:tcPr/>
                    </a:tc>
                    <a:tc>
                      <a:txBody>
                        <a:bodyPr/>
                        <a:lstStyle/>
                        <a:p>
                          <a:endParaRPr lang="ja-JP"/>
                        </a:p>
                      </a:txBody>
                      <a:tcPr>
                        <a:blipFill rotWithShape="1">
                          <a:blip r:embed="rId2"/>
                          <a:stretch>
                            <a:fillRect l="-100375" t="-369231" r="-300000" b="-16923"/>
                          </a:stretch>
                        </a:blipFill>
                      </a:tcPr>
                    </a:tc>
                    <a:tc>
                      <a:txBody>
                        <a:bodyPr/>
                        <a:lstStyle/>
                        <a:p>
                          <a:r>
                            <a:rPr kumimoji="1" lang="en-US" altLang="ja-JP" dirty="0" smtClean="0"/>
                            <a:t>32h bits</a:t>
                          </a:r>
                          <a:endParaRPr kumimoji="1" lang="ja-JP" altLang="en-US" dirty="0"/>
                        </a:p>
                      </a:txBody>
                      <a:tcPr/>
                    </a:tc>
                    <a:tc>
                      <a:txBody>
                        <a:bodyPr/>
                        <a:lstStyle/>
                        <a:p>
                          <a:r>
                            <a:rPr kumimoji="1" lang="en-US" altLang="ja-JP" dirty="0" smtClean="0"/>
                            <a:t>33h </a:t>
                          </a:r>
                          <a:r>
                            <a:rPr kumimoji="1" lang="en-US" altLang="ja-JP" dirty="0" err="1" smtClean="0"/>
                            <a:t>ciphertexts</a:t>
                          </a:r>
                          <a:endParaRPr kumimoji="1" lang="ja-JP" altLang="en-US" dirty="0"/>
                        </a:p>
                      </a:txBody>
                      <a:tcPr/>
                    </a:tc>
                    <a:tc>
                      <a:txBody>
                        <a:bodyPr/>
                        <a:lstStyle/>
                        <a:p>
                          <a:endParaRPr lang="ja-JP"/>
                        </a:p>
                      </a:txBody>
                      <a:tcPr>
                        <a:blipFill rotWithShape="1">
                          <a:blip r:embed="rId2"/>
                          <a:stretch>
                            <a:fillRect l="-400000" t="-369231" r="-375" b="-16923"/>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7" name="表 6"/>
              <p:cNvGraphicFramePr>
                <a:graphicFrameLocks noGrp="1"/>
              </p:cNvGraphicFramePr>
              <p:nvPr>
                <p:extLst>
                  <p:ext uri="{D42A27DB-BD31-4B8C-83A1-F6EECF244321}">
                    <p14:modId xmlns:p14="http://schemas.microsoft.com/office/powerpoint/2010/main" val="3504674824"/>
                  </p:ext>
                </p:extLst>
              </p:nvPr>
            </p:nvGraphicFramePr>
            <p:xfrm>
              <a:off x="467544" y="1615192"/>
              <a:ext cx="7920880" cy="1752600"/>
            </p:xfrm>
            <a:graphic>
              <a:graphicData uri="http://schemas.openxmlformats.org/drawingml/2006/table">
                <a:tbl>
                  <a:tblPr firstRow="1" bandRow="1">
                    <a:tableStyleId>{21E4AEA4-8DFA-4A89-87EB-49C32662AFE0}</a:tableStyleId>
                  </a:tblPr>
                  <a:tblGrid>
                    <a:gridCol w="1980220"/>
                    <a:gridCol w="1980220"/>
                    <a:gridCol w="1980220"/>
                    <a:gridCol w="1980220"/>
                  </a:tblGrid>
                  <a:tr h="370840">
                    <a:tc>
                      <a:txBody>
                        <a:bodyPr/>
                        <a:lstStyle/>
                        <a:p>
                          <a:r>
                            <a:rPr kumimoji="1" lang="en-US" altLang="ja-JP" dirty="0" smtClean="0"/>
                            <a:t>Target</a:t>
                          </a:r>
                          <a:endParaRPr kumimoji="1" lang="ja-JP" altLang="en-US" dirty="0"/>
                        </a:p>
                      </a:txBody>
                      <a:tcPr/>
                    </a:tc>
                    <a:tc>
                      <a:txBody>
                        <a:bodyPr/>
                        <a:lstStyle/>
                        <a:p>
                          <a:r>
                            <a:rPr kumimoji="1" lang="en-US" altLang="ja-JP" dirty="0" smtClean="0"/>
                            <a:t># of weak keys</a:t>
                          </a:r>
                          <a:endParaRPr kumimoji="1" lang="ja-JP" altLang="en-US" dirty="0"/>
                        </a:p>
                      </a:txBody>
                      <a:tcPr/>
                    </a:tc>
                    <a:tc>
                      <a:txBody>
                        <a:bodyPr/>
                        <a:lstStyle/>
                        <a:p>
                          <a:r>
                            <a:rPr kumimoji="1" lang="en-US" altLang="ja-JP" dirty="0" smtClean="0"/>
                            <a:t>Data complexity.</a:t>
                          </a:r>
                          <a:endParaRPr kumimoji="1" lang="ja-JP" altLang="en-US" dirty="0"/>
                        </a:p>
                      </a:txBody>
                      <a:tcPr/>
                    </a:tc>
                    <a:tc>
                      <a:txBody>
                        <a:bodyPr/>
                        <a:lstStyle/>
                        <a:p>
                          <a:r>
                            <a:rPr kumimoji="1" lang="en-US" altLang="ja-JP" dirty="0" smtClean="0"/>
                            <a:t>Distinguishing probability.</a:t>
                          </a:r>
                          <a:endParaRPr kumimoji="1" lang="ja-JP" altLang="en-US" dirty="0"/>
                        </a:p>
                      </a:txBody>
                      <a:tcPr/>
                    </a:tc>
                  </a:tr>
                  <a:tr h="370840">
                    <a:tc>
                      <a:txBody>
                        <a:bodyPr/>
                        <a:lstStyle/>
                        <a:p>
                          <a:r>
                            <a:rPr kumimoji="1" lang="en-US" altLang="ja-JP" dirty="0" smtClean="0"/>
                            <a:t>SCREAM</a:t>
                          </a:r>
                          <a:endParaRPr kumimoji="1" lang="ja-JP" altLang="en-US" dirty="0"/>
                        </a:p>
                      </a:txBody>
                      <a:tcPr/>
                    </a:tc>
                    <a:tc>
                      <a:txBody>
                        <a:bodyPr/>
                        <a:lstStyle/>
                        <a:p>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96</m:t>
                                    </m:r>
                                  </m:sup>
                                </m:sSup>
                              </m:oMath>
                            </m:oMathPara>
                          </a14:m>
                          <a:endParaRPr kumimoji="1" lang="ja-JP" altLang="en-US" dirty="0"/>
                        </a:p>
                      </a:txBody>
                      <a:tcPr/>
                    </a:tc>
                    <a:tc rowSpan="3">
                      <a:txBody>
                        <a:bodyPr/>
                        <a:lstStyle/>
                        <a:p>
                          <a:pPr algn="ctr"/>
                          <a14:m>
                            <m:oMathPara xmlns:m="http://schemas.openxmlformats.org/officeDocument/2006/math">
                              <m:oMathParaPr>
                                <m:jc m:val="centerGroup"/>
                              </m:oMathParaPr>
                              <m:oMath xmlns:m="http://schemas.openxmlformats.org/officeDocument/2006/math">
                                <m:r>
                                  <a:rPr kumimoji="1" lang="en-US" altLang="ja-JP" sz="3200" dirty="0" smtClean="0">
                                    <a:latin typeface="Cambria Math"/>
                                  </a:rPr>
                                  <m:t>𝑘</m:t>
                                </m:r>
                              </m:oMath>
                            </m:oMathPara>
                          </a14:m>
                          <a:endParaRPr kumimoji="1" lang="ja-JP" altLang="en-US" sz="3200" dirty="0"/>
                        </a:p>
                      </a:txBody>
                      <a:tcPr anchor="ctr"/>
                    </a:tc>
                    <a:tc rowSpan="3">
                      <a:txBody>
                        <a:bodyPr/>
                        <a:lstStyle/>
                        <a:p>
                          <a:pPr/>
                          <a14:m>
                            <m:oMathPara xmlns:m="http://schemas.openxmlformats.org/officeDocument/2006/math">
                              <m:oMathParaPr>
                                <m:jc m:val="centerGroup"/>
                              </m:oMathParaPr>
                              <m:oMath xmlns:m="http://schemas.openxmlformats.org/officeDocument/2006/math">
                                <m:sSup>
                                  <m:sSupPr>
                                    <m:ctrlPr>
                                      <a:rPr kumimoji="1" lang="en-US" altLang="ja-JP" sz="3200" i="1" dirty="0" smtClean="0">
                                        <a:latin typeface="Cambria Math"/>
                                      </a:rPr>
                                    </m:ctrlPr>
                                  </m:sSupPr>
                                  <m:e>
                                    <m:r>
                                      <a:rPr kumimoji="1" lang="en-US" altLang="ja-JP" sz="3200" dirty="0" smtClean="0">
                                        <a:latin typeface="Cambria Math"/>
                                      </a:rPr>
                                      <m:t>1−2</m:t>
                                    </m:r>
                                  </m:e>
                                  <m:sup>
                                    <m:r>
                                      <a:rPr kumimoji="1" lang="en-US" altLang="ja-JP" sz="3200" dirty="0" smtClean="0">
                                        <a:latin typeface="Cambria Math"/>
                                      </a:rPr>
                                      <m:t>1−</m:t>
                                    </m:r>
                                    <m:r>
                                      <a:rPr kumimoji="1" lang="en-US" altLang="ja-JP" sz="3200" dirty="0" smtClean="0">
                                        <a:latin typeface="Cambria Math"/>
                                      </a:rPr>
                                      <m:t>𝑘</m:t>
                                    </m:r>
                                  </m:sup>
                                </m:sSup>
                              </m:oMath>
                            </m:oMathPara>
                          </a14:m>
                          <a:endParaRPr kumimoji="1" lang="ja-JP" altLang="en-US" sz="3200" dirty="0"/>
                        </a:p>
                      </a:txBody>
                      <a:tcPr anchor="ctr"/>
                    </a:tc>
                  </a:tr>
                  <a:tr h="370840">
                    <a:tc>
                      <a:txBody>
                        <a:bodyPr/>
                        <a:lstStyle/>
                        <a:p>
                          <a:r>
                            <a:rPr kumimoji="1" lang="en-US" altLang="ja-JP" dirty="0" err="1" smtClean="0"/>
                            <a:t>iSCREAM</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96</m:t>
                                    </m:r>
                                  </m:sup>
                                </m:sSup>
                              </m:oMath>
                            </m:oMathPara>
                          </a14:m>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r>
                  <a:tr h="370840">
                    <a:tc>
                      <a:txBody>
                        <a:bodyPr/>
                        <a:lstStyle/>
                        <a:p>
                          <a:r>
                            <a:rPr kumimoji="1" lang="en-US" altLang="ja-JP" dirty="0" smtClean="0"/>
                            <a:t>Midori64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1" lang="en-US" altLang="ja-JP" i="1" dirty="0" smtClean="0">
                                        <a:latin typeface="Cambria Math"/>
                                      </a:rPr>
                                    </m:ctrlPr>
                                  </m:sSupPr>
                                  <m:e>
                                    <m:r>
                                      <a:rPr kumimoji="1" lang="en-US" altLang="ja-JP" dirty="0" smtClean="0">
                                        <a:latin typeface="Cambria Math"/>
                                      </a:rPr>
                                      <m:t>2</m:t>
                                    </m:r>
                                  </m:e>
                                  <m:sup>
                                    <m:r>
                                      <a:rPr kumimoji="1" lang="en-US" altLang="ja-JP" dirty="0" smtClean="0">
                                        <a:latin typeface="Cambria Math"/>
                                      </a:rPr>
                                      <m:t>64</m:t>
                                    </m:r>
                                  </m:sup>
                                </m:sSup>
                              </m:oMath>
                            </m:oMathPara>
                          </a14:m>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r>
                </a:tbl>
              </a:graphicData>
            </a:graphic>
          </p:graphicFrame>
        </mc:Choice>
        <mc:Fallback xmlns="">
          <p:graphicFrame>
            <p:nvGraphicFramePr>
              <p:cNvPr id="7" name="表 6"/>
              <p:cNvGraphicFramePr>
                <a:graphicFrameLocks noGrp="1"/>
              </p:cNvGraphicFramePr>
              <p:nvPr>
                <p:extLst>
                  <p:ext uri="{D42A27DB-BD31-4B8C-83A1-F6EECF244321}">
                    <p14:modId xmlns:p14="http://schemas.microsoft.com/office/powerpoint/2010/main" val="3504674824"/>
                  </p:ext>
                </p:extLst>
              </p:nvPr>
            </p:nvGraphicFramePr>
            <p:xfrm>
              <a:off x="467544" y="1615192"/>
              <a:ext cx="7920880" cy="1813179"/>
            </p:xfrm>
            <a:graphic>
              <a:graphicData uri="http://schemas.openxmlformats.org/drawingml/2006/table">
                <a:tbl>
                  <a:tblPr firstRow="1" bandRow="1">
                    <a:tableStyleId>{21E4AEA4-8DFA-4A89-87EB-49C32662AFE0}</a:tableStyleId>
                  </a:tblPr>
                  <a:tblGrid>
                    <a:gridCol w="1980220"/>
                    <a:gridCol w="1980220"/>
                    <a:gridCol w="1980220"/>
                    <a:gridCol w="1980220"/>
                  </a:tblGrid>
                  <a:tr h="640080">
                    <a:tc>
                      <a:txBody>
                        <a:bodyPr/>
                        <a:lstStyle/>
                        <a:p>
                          <a:r>
                            <a:rPr kumimoji="1" lang="en-US" altLang="ja-JP" dirty="0" smtClean="0"/>
                            <a:t>Target</a:t>
                          </a:r>
                          <a:endParaRPr kumimoji="1" lang="ja-JP" altLang="en-US" dirty="0"/>
                        </a:p>
                      </a:txBody>
                      <a:tcPr/>
                    </a:tc>
                    <a:tc>
                      <a:txBody>
                        <a:bodyPr/>
                        <a:lstStyle/>
                        <a:p>
                          <a:r>
                            <a:rPr kumimoji="1" lang="en-US" altLang="ja-JP" dirty="0" smtClean="0"/>
                            <a:t># of weak keys</a:t>
                          </a:r>
                          <a:endParaRPr kumimoji="1" lang="ja-JP" altLang="en-US" dirty="0"/>
                        </a:p>
                      </a:txBody>
                      <a:tcPr/>
                    </a:tc>
                    <a:tc>
                      <a:txBody>
                        <a:bodyPr/>
                        <a:lstStyle/>
                        <a:p>
                          <a:r>
                            <a:rPr kumimoji="1" lang="en-US" altLang="ja-JP" dirty="0" smtClean="0"/>
                            <a:t>Data complexity.</a:t>
                          </a:r>
                          <a:endParaRPr kumimoji="1" lang="ja-JP" altLang="en-US" dirty="0"/>
                        </a:p>
                      </a:txBody>
                      <a:tcPr/>
                    </a:tc>
                    <a:tc>
                      <a:txBody>
                        <a:bodyPr/>
                        <a:lstStyle/>
                        <a:p>
                          <a:r>
                            <a:rPr kumimoji="1" lang="en-US" altLang="ja-JP" dirty="0" smtClean="0"/>
                            <a:t>Distinguishing probability.</a:t>
                          </a:r>
                          <a:endParaRPr kumimoji="1" lang="ja-JP" altLang="en-US" dirty="0"/>
                        </a:p>
                      </a:txBody>
                      <a:tcPr/>
                    </a:tc>
                  </a:tr>
                  <a:tr h="391033">
                    <a:tc>
                      <a:txBody>
                        <a:bodyPr/>
                        <a:lstStyle/>
                        <a:p>
                          <a:r>
                            <a:rPr kumimoji="1" lang="en-US" altLang="ja-JP" dirty="0" smtClean="0"/>
                            <a:t>SCREAM</a:t>
                          </a:r>
                          <a:endParaRPr kumimoji="1" lang="ja-JP" altLang="en-US" dirty="0"/>
                        </a:p>
                      </a:txBody>
                      <a:tcPr/>
                    </a:tc>
                    <a:tc>
                      <a:txBody>
                        <a:bodyPr/>
                        <a:lstStyle/>
                        <a:p>
                          <a:endParaRPr lang="ja-JP"/>
                        </a:p>
                      </a:txBody>
                      <a:tcPr>
                        <a:blipFill rotWithShape="1">
                          <a:blip r:embed="rId3"/>
                          <a:stretch>
                            <a:fillRect l="-100308" t="-171875" r="-200000" b="-218750"/>
                          </a:stretch>
                        </a:blipFill>
                      </a:tcPr>
                    </a:tc>
                    <a:tc rowSpan="3">
                      <a:txBody>
                        <a:bodyPr/>
                        <a:lstStyle/>
                        <a:p>
                          <a:endParaRPr lang="ja-JP"/>
                        </a:p>
                      </a:txBody>
                      <a:tcPr anchor="ctr">
                        <a:blipFill rotWithShape="1">
                          <a:blip r:embed="rId3"/>
                          <a:stretch>
                            <a:fillRect l="-200926" t="-57292" r="-100617" b="-6250"/>
                          </a:stretch>
                        </a:blipFill>
                      </a:tcPr>
                    </a:tc>
                    <a:tc rowSpan="3">
                      <a:txBody>
                        <a:bodyPr/>
                        <a:lstStyle/>
                        <a:p>
                          <a:endParaRPr lang="ja-JP"/>
                        </a:p>
                      </a:txBody>
                      <a:tcPr anchor="ctr">
                        <a:blipFill rotWithShape="1">
                          <a:blip r:embed="rId3"/>
                          <a:stretch>
                            <a:fillRect l="-300000" t="-57292" r="-308" b="-6250"/>
                          </a:stretch>
                        </a:blipFill>
                      </a:tcPr>
                    </a:tc>
                  </a:tr>
                  <a:tr h="391033">
                    <a:tc>
                      <a:txBody>
                        <a:bodyPr/>
                        <a:lstStyle/>
                        <a:p>
                          <a:r>
                            <a:rPr kumimoji="1" lang="en-US" altLang="ja-JP" dirty="0" err="1" smtClean="0"/>
                            <a:t>iSCREAM</a:t>
                          </a:r>
                          <a:endParaRPr kumimoji="1" lang="ja-JP" altLang="en-US" dirty="0"/>
                        </a:p>
                      </a:txBody>
                      <a:tcPr/>
                    </a:tc>
                    <a:tc>
                      <a:txBody>
                        <a:bodyPr/>
                        <a:lstStyle/>
                        <a:p>
                          <a:endParaRPr lang="ja-JP"/>
                        </a:p>
                      </a:txBody>
                      <a:tcPr>
                        <a:blipFill rotWithShape="1">
                          <a:blip r:embed="rId3"/>
                          <a:stretch>
                            <a:fillRect l="-100308" t="-271875" r="-200000" b="-118750"/>
                          </a:stretch>
                        </a:blipFill>
                      </a:tcPr>
                    </a:tc>
                    <a:tc vMerge="1">
                      <a:txBody>
                        <a:bodyPr/>
                        <a:lstStyle/>
                        <a:p>
                          <a:endParaRPr kumimoji="1" lang="ja-JP" altLang="en-US" dirty="0"/>
                        </a:p>
                      </a:txBody>
                      <a:tcPr/>
                    </a:tc>
                    <a:tc vMerge="1">
                      <a:txBody>
                        <a:bodyPr/>
                        <a:lstStyle/>
                        <a:p>
                          <a:endParaRPr kumimoji="1" lang="ja-JP" altLang="en-US" dirty="0"/>
                        </a:p>
                      </a:txBody>
                      <a:tcPr/>
                    </a:tc>
                  </a:tr>
                  <a:tr h="391033">
                    <a:tc>
                      <a:txBody>
                        <a:bodyPr/>
                        <a:lstStyle/>
                        <a:p>
                          <a:r>
                            <a:rPr kumimoji="1" lang="en-US" altLang="ja-JP" dirty="0" smtClean="0"/>
                            <a:t>Midori64</a:t>
                          </a:r>
                          <a:endParaRPr kumimoji="1" lang="ja-JP" altLang="en-US" dirty="0"/>
                        </a:p>
                      </a:txBody>
                      <a:tcPr/>
                    </a:tc>
                    <a:tc>
                      <a:txBody>
                        <a:bodyPr/>
                        <a:lstStyle/>
                        <a:p>
                          <a:endParaRPr lang="ja-JP"/>
                        </a:p>
                      </a:txBody>
                      <a:tcPr>
                        <a:blipFill rotWithShape="1">
                          <a:blip r:embed="rId3"/>
                          <a:stretch>
                            <a:fillRect l="-100308" t="-371875" r="-200000" b="-18750"/>
                          </a:stretch>
                        </a:blipFill>
                      </a:tcPr>
                    </a:tc>
                    <a:tc vMerge="1">
                      <a:txBody>
                        <a:bodyPr/>
                        <a:lstStyle/>
                        <a:p>
                          <a:endParaRPr kumimoji="1" lang="ja-JP" altLang="en-US" dirty="0"/>
                        </a:p>
                      </a:txBody>
                      <a:tcPr/>
                    </a:tc>
                    <a:tc vMerge="1">
                      <a:txBody>
                        <a:bodyPr/>
                        <a:lstStyle/>
                        <a:p>
                          <a:endParaRPr kumimoji="1" lang="ja-JP" altLang="en-US" dirty="0"/>
                        </a:p>
                      </a:txBody>
                      <a:tcPr/>
                    </a:tc>
                  </a:tr>
                </a:tbl>
              </a:graphicData>
            </a:graphic>
          </p:graphicFrame>
        </mc:Fallback>
      </mc:AlternateContent>
      <p:sp>
        <p:nvSpPr>
          <p:cNvPr id="8" name="テキスト ボックス 7"/>
          <p:cNvSpPr txBox="1"/>
          <p:nvPr/>
        </p:nvSpPr>
        <p:spPr>
          <a:xfrm>
            <a:off x="179512" y="1052736"/>
            <a:ext cx="7974684" cy="523220"/>
          </a:xfrm>
          <a:prstGeom prst="rect">
            <a:avLst/>
          </a:prstGeom>
          <a:noFill/>
        </p:spPr>
        <p:txBody>
          <a:bodyPr wrap="none" rtlCol="0">
            <a:spAutoFit/>
          </a:bodyPr>
          <a:lstStyle/>
          <a:p>
            <a:r>
              <a:rPr kumimoji="1" lang="en-US" altLang="ja-JP" sz="2800" b="1" dirty="0" smtClean="0"/>
              <a:t>Distinguishing attack under known-plaintext setting.</a:t>
            </a:r>
            <a:endParaRPr kumimoji="1" lang="ja-JP" altLang="en-US" sz="2800" b="1" dirty="0"/>
          </a:p>
        </p:txBody>
      </p:sp>
      <p:grpSp>
        <p:nvGrpSpPr>
          <p:cNvPr id="5" name="グループ化 4"/>
          <p:cNvGrpSpPr/>
          <p:nvPr/>
        </p:nvGrpSpPr>
        <p:grpSpPr>
          <a:xfrm>
            <a:off x="179512" y="3740259"/>
            <a:ext cx="8784976" cy="2713077"/>
            <a:chOff x="179512" y="3740259"/>
            <a:chExt cx="8784976" cy="2713077"/>
          </a:xfrm>
        </p:grpSpPr>
        <p:sp>
          <p:nvSpPr>
            <p:cNvPr id="9" name="テキスト ボックス 8"/>
            <p:cNvSpPr txBox="1"/>
            <p:nvPr/>
          </p:nvSpPr>
          <p:spPr>
            <a:xfrm>
              <a:off x="179512" y="3740259"/>
              <a:ext cx="8718156" cy="523220"/>
            </a:xfrm>
            <a:prstGeom prst="rect">
              <a:avLst/>
            </a:prstGeom>
            <a:noFill/>
          </p:spPr>
          <p:txBody>
            <a:bodyPr wrap="none" rtlCol="0">
              <a:spAutoFit/>
            </a:bodyPr>
            <a:lstStyle/>
            <a:p>
              <a:r>
                <a:rPr kumimoji="1" lang="en-US" altLang="ja-JP" sz="2800" b="1" dirty="0" smtClean="0"/>
                <a:t>Message-recovery attack under </a:t>
              </a:r>
              <a:r>
                <a:rPr kumimoji="1" lang="en-US" altLang="ja-JP" sz="2800" b="1" dirty="0" err="1" smtClean="0"/>
                <a:t>ciphertext</a:t>
              </a:r>
              <a:r>
                <a:rPr kumimoji="1" lang="en-US" altLang="ja-JP" sz="2800" b="1" dirty="0" smtClean="0"/>
                <a:t>-only setting.</a:t>
              </a:r>
              <a:endParaRPr kumimoji="1" lang="ja-JP" altLang="en-US" sz="2800" b="1" dirty="0"/>
            </a:p>
          </p:txBody>
        </p:sp>
        <mc:AlternateContent xmlns:mc="http://schemas.openxmlformats.org/markup-compatibility/2006" xmlns:a14="http://schemas.microsoft.com/office/drawing/2010/main">
          <mc:Choice Requires="a14">
            <p:sp>
              <p:nvSpPr>
                <p:cNvPr id="3" name="テキスト ボックス 2"/>
                <p:cNvSpPr txBox="1"/>
                <p:nvPr/>
              </p:nvSpPr>
              <p:spPr>
                <a:xfrm>
                  <a:off x="2242007" y="5991671"/>
                  <a:ext cx="6722481" cy="461665"/>
                </a:xfrm>
                <a:prstGeom prst="rect">
                  <a:avLst/>
                </a:prstGeom>
                <a:noFill/>
              </p:spPr>
              <p:txBody>
                <a:bodyPr wrap="none" rtlCol="0">
                  <a:spAutoFit/>
                </a:bodyPr>
                <a:lstStyle/>
                <a:p>
                  <a14:m>
                    <m:oMath xmlns:m="http://schemas.openxmlformats.org/officeDocument/2006/math">
                      <m:r>
                        <a:rPr kumimoji="1" lang="en-US" altLang="ja-JP" sz="2400" i="1" dirty="0" smtClean="0">
                          <a:latin typeface="Cambria Math"/>
                        </a:rPr>
                        <m:t>h</m:t>
                      </m:r>
                    </m:oMath>
                  </a14:m>
                  <a:r>
                    <a:rPr kumimoji="1" lang="en-US" altLang="ja-JP" sz="2400" dirty="0" smtClean="0"/>
                    <a:t> is the number of blocks in the mode of operations.</a:t>
                  </a:r>
                  <a:endParaRPr kumimoji="1" lang="ja-JP" altLang="en-US" sz="24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2242007" y="5991671"/>
                  <a:ext cx="6722481" cy="461665"/>
                </a:xfrm>
                <a:prstGeom prst="rect">
                  <a:avLst/>
                </a:prstGeom>
                <a:blipFill rotWithShape="1">
                  <a:blip r:embed="rId4"/>
                  <a:stretch>
                    <a:fillRect l="-272" t="-10526" r="-635" b="-28947"/>
                  </a:stretch>
                </a:blipFill>
              </p:spPr>
              <p:txBody>
                <a:bodyPr/>
                <a:lstStyle/>
                <a:p>
                  <a:r>
                    <a:rPr lang="ja-JP" altLang="en-US">
                      <a:noFill/>
                    </a:rPr>
                    <a:t> </a:t>
                  </a:r>
                </a:p>
              </p:txBody>
            </p:sp>
          </mc:Fallback>
        </mc:AlternateContent>
      </p:grpSp>
      <p:sp>
        <p:nvSpPr>
          <p:cNvPr id="10" name="テキスト ボックス 9"/>
          <p:cNvSpPr txBox="1"/>
          <p:nvPr/>
        </p:nvSpPr>
        <p:spPr>
          <a:xfrm>
            <a:off x="710177" y="3327375"/>
            <a:ext cx="8254311" cy="461665"/>
          </a:xfrm>
          <a:prstGeom prst="rect">
            <a:avLst/>
          </a:prstGeom>
          <a:noFill/>
        </p:spPr>
        <p:txBody>
          <a:bodyPr wrap="none" rtlCol="0">
            <a:spAutoFit/>
          </a:bodyPr>
          <a:lstStyle/>
          <a:p>
            <a:r>
              <a:rPr kumimoji="1" lang="en-US" altLang="ja-JP" sz="2400" dirty="0" smtClean="0"/>
              <a:t>The distinguishing attack </a:t>
            </a:r>
            <a:r>
              <a:rPr lang="en-US" altLang="ja-JP" sz="2400" dirty="0"/>
              <a:t>incidentally </a:t>
            </a:r>
            <a:r>
              <a:rPr kumimoji="1" lang="en-US" altLang="ja-JP" sz="2400" dirty="0" smtClean="0"/>
              <a:t>recovers 1 bit of secret key.</a:t>
            </a:r>
            <a:endParaRPr kumimoji="1" lang="ja-JP" altLang="en-US" sz="2400" dirty="0"/>
          </a:p>
        </p:txBody>
      </p:sp>
    </p:spTree>
    <p:extLst>
      <p:ext uri="{BB962C8B-B14F-4D97-AF65-F5344CB8AC3E}">
        <p14:creationId xmlns:p14="http://schemas.microsoft.com/office/powerpoint/2010/main" val="1089161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b="1" dirty="0" smtClean="0">
                <a:solidFill>
                  <a:srgbClr val="FF0000"/>
                </a:solidFill>
              </a:rPr>
              <a:t>Nonlinear invariant attack.</a:t>
            </a:r>
          </a:p>
          <a:p>
            <a:pPr lvl="1"/>
            <a:r>
              <a:rPr lang="en-US" altLang="ja-JP" b="1" dirty="0" smtClean="0">
                <a:solidFill>
                  <a:srgbClr val="FF0000"/>
                </a:solidFill>
              </a:rPr>
              <a:t>Related works.</a:t>
            </a:r>
          </a:p>
          <a:p>
            <a:pPr lvl="1"/>
            <a:r>
              <a:rPr lang="en-US" altLang="ja-JP" b="1" dirty="0" smtClean="0">
                <a:solidFill>
                  <a:srgbClr val="FF0000"/>
                </a:solidFill>
              </a:rPr>
              <a:t>Distinguishing attack.</a:t>
            </a:r>
          </a:p>
          <a:p>
            <a:pPr marL="514350" indent="-514350">
              <a:buFont typeface="+mj-lt"/>
              <a:buAutoNum type="arabicPeriod"/>
            </a:pPr>
            <a:r>
              <a:rPr lang="en-US" altLang="ja-JP" dirty="0"/>
              <a:t>P</a:t>
            </a:r>
            <a:r>
              <a:rPr lang="en-US" altLang="ja-JP" dirty="0" smtClean="0"/>
              <a:t>ractical attack.</a:t>
            </a:r>
          </a:p>
          <a:p>
            <a:pPr lvl="1"/>
            <a:r>
              <a:rPr lang="en-US" altLang="ja-JP" dirty="0" smtClean="0"/>
              <a:t>What’s happened if vulnerable ciphers are used in well-known mode of operations?</a:t>
            </a:r>
          </a:p>
          <a:p>
            <a:pPr marL="514350" indent="-514350">
              <a:buFont typeface="+mj-lt"/>
              <a:buAutoNum type="arabicPeriod"/>
            </a:pPr>
            <a:r>
              <a:rPr lang="en-US" altLang="ja-JP" dirty="0"/>
              <a:t>How to find nonlinear invariant</a:t>
            </a:r>
            <a:r>
              <a:rPr lang="en-US" altLang="ja-JP" dirty="0" smtClean="0"/>
              <a:t>.</a:t>
            </a:r>
          </a:p>
          <a:p>
            <a:pPr lvl="1"/>
            <a:r>
              <a:rPr lang="en-US" altLang="ja-JP" dirty="0" smtClean="0"/>
              <a:t>Nonlinear </a:t>
            </a:r>
            <a:r>
              <a:rPr lang="en-US" altLang="ja-JP" dirty="0"/>
              <a:t>invariant for KSP round functions</a:t>
            </a:r>
            <a:r>
              <a:rPr lang="en-US" altLang="ja-JP" dirty="0" smtClean="0"/>
              <a:t>.</a:t>
            </a:r>
          </a:p>
          <a:p>
            <a:pPr marL="514350" indent="-514350">
              <a:buFont typeface="+mj-lt"/>
              <a:buAutoNum type="arabicPeriod"/>
            </a:pPr>
            <a:r>
              <a:rPr lang="en-US" altLang="ja-JP" dirty="0"/>
              <a:t>Practical attack on full SCREAM. </a:t>
            </a:r>
          </a:p>
        </p:txBody>
      </p:sp>
    </p:spTree>
    <p:extLst>
      <p:ext uri="{BB962C8B-B14F-4D97-AF65-F5344CB8AC3E}">
        <p14:creationId xmlns:p14="http://schemas.microsoft.com/office/powerpoint/2010/main" val="3167734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Two streams join in new </a:t>
            </a:r>
            <a:r>
              <a:rPr lang="en-US" altLang="ja-JP" dirty="0" smtClean="0"/>
              <a:t>attacks</a:t>
            </a:r>
            <a:endParaRPr lang="ja-JP" altLang="en-US" dirty="0"/>
          </a:p>
        </p:txBody>
      </p:sp>
      <p:sp>
        <p:nvSpPr>
          <p:cNvPr id="4" name="テキスト ボックス 3"/>
          <p:cNvSpPr txBox="1"/>
          <p:nvPr/>
        </p:nvSpPr>
        <p:spPr>
          <a:xfrm>
            <a:off x="1102201" y="1268760"/>
            <a:ext cx="2226763" cy="954107"/>
          </a:xfrm>
          <a:prstGeom prst="rect">
            <a:avLst/>
          </a:prstGeom>
          <a:noFill/>
        </p:spPr>
        <p:txBody>
          <a:bodyPr wrap="none" rtlCol="0">
            <a:spAutoFit/>
          </a:bodyPr>
          <a:lstStyle/>
          <a:p>
            <a:r>
              <a:rPr kumimoji="1" lang="en-US" altLang="ja-JP" sz="2800" dirty="0" smtClean="0"/>
              <a:t>Linear attack </a:t>
            </a:r>
          </a:p>
          <a:p>
            <a:r>
              <a:rPr kumimoji="1" lang="en-US" altLang="ja-JP" sz="2800" dirty="0" smtClean="0"/>
              <a:t>[Matsui 1993]</a:t>
            </a:r>
            <a:endParaRPr kumimoji="1" lang="ja-JP" altLang="en-US" sz="2800" dirty="0"/>
          </a:p>
        </p:txBody>
      </p:sp>
      <p:sp>
        <p:nvSpPr>
          <p:cNvPr id="5" name="テキスト ボックス 4"/>
          <p:cNvSpPr txBox="1"/>
          <p:nvPr/>
        </p:nvSpPr>
        <p:spPr>
          <a:xfrm>
            <a:off x="1102201" y="2690917"/>
            <a:ext cx="3052118" cy="954107"/>
          </a:xfrm>
          <a:prstGeom prst="rect">
            <a:avLst/>
          </a:prstGeom>
          <a:noFill/>
        </p:spPr>
        <p:txBody>
          <a:bodyPr wrap="none" rtlCol="0">
            <a:spAutoFit/>
          </a:bodyPr>
          <a:lstStyle/>
          <a:p>
            <a:r>
              <a:rPr kumimoji="1" lang="en-US" altLang="ja-JP" sz="2800" dirty="0" smtClean="0"/>
              <a:t>Nonlinear attack </a:t>
            </a:r>
          </a:p>
          <a:p>
            <a:r>
              <a:rPr kumimoji="1" lang="en-US" altLang="ja-JP" sz="2800" dirty="0" smtClean="0"/>
              <a:t>[</a:t>
            </a:r>
            <a:r>
              <a:rPr lang="en-US" altLang="ja-JP" sz="2800" dirty="0" err="1" smtClean="0"/>
              <a:t>Harpes</a:t>
            </a:r>
            <a:r>
              <a:rPr lang="en-US" altLang="ja-JP" sz="2800" dirty="0" smtClean="0"/>
              <a:t> et al. 19</a:t>
            </a:r>
            <a:r>
              <a:rPr kumimoji="1" lang="en-US" altLang="ja-JP" sz="2800" dirty="0" smtClean="0"/>
              <a:t>95]</a:t>
            </a:r>
            <a:endParaRPr kumimoji="1" lang="ja-JP" altLang="en-US" sz="2800" dirty="0"/>
          </a:p>
        </p:txBody>
      </p:sp>
      <p:sp>
        <p:nvSpPr>
          <p:cNvPr id="6" name="テキスト ボックス 5"/>
          <p:cNvSpPr txBox="1"/>
          <p:nvPr/>
        </p:nvSpPr>
        <p:spPr>
          <a:xfrm>
            <a:off x="4621755" y="3410997"/>
            <a:ext cx="3982693" cy="954107"/>
          </a:xfrm>
          <a:prstGeom prst="rect">
            <a:avLst/>
          </a:prstGeom>
          <a:noFill/>
        </p:spPr>
        <p:txBody>
          <a:bodyPr wrap="none" rtlCol="0">
            <a:spAutoFit/>
          </a:bodyPr>
          <a:lstStyle/>
          <a:p>
            <a:r>
              <a:rPr kumimoji="1" lang="en-US" altLang="ja-JP" sz="2800" dirty="0" smtClean="0"/>
              <a:t>Invariant subspace attack</a:t>
            </a:r>
          </a:p>
          <a:p>
            <a:r>
              <a:rPr lang="en-US" altLang="ja-JP" sz="2800" dirty="0" smtClean="0"/>
              <a:t>[Leander et al. 2011]</a:t>
            </a:r>
            <a:endParaRPr kumimoji="1" lang="ja-JP" altLang="en-US" sz="2800" dirty="0"/>
          </a:p>
        </p:txBody>
      </p:sp>
      <p:sp>
        <p:nvSpPr>
          <p:cNvPr id="7" name="下矢印 6"/>
          <p:cNvSpPr/>
          <p:nvPr/>
        </p:nvSpPr>
        <p:spPr>
          <a:xfrm>
            <a:off x="1678265" y="2222867"/>
            <a:ext cx="1152128" cy="46805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下矢印 7"/>
          <p:cNvSpPr/>
          <p:nvPr/>
        </p:nvSpPr>
        <p:spPr>
          <a:xfrm>
            <a:off x="1700169" y="3706081"/>
            <a:ext cx="1152128" cy="1865155"/>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下矢印 9"/>
          <p:cNvSpPr/>
          <p:nvPr/>
        </p:nvSpPr>
        <p:spPr>
          <a:xfrm>
            <a:off x="6039662" y="4455115"/>
            <a:ext cx="1152128" cy="1116121"/>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1102201" y="5643245"/>
            <a:ext cx="6849439"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2800" b="1" dirty="0" smtClean="0">
                <a:solidFill>
                  <a:srgbClr val="FF0000"/>
                </a:solidFill>
              </a:rPr>
              <a:t>Nonlinear invariant attack [</a:t>
            </a:r>
            <a:r>
              <a:rPr kumimoji="1" lang="en-US" altLang="ja-JP" sz="2800" b="1" dirty="0" err="1" smtClean="0">
                <a:solidFill>
                  <a:srgbClr val="FF0000"/>
                </a:solidFill>
              </a:rPr>
              <a:t>Todo</a:t>
            </a:r>
            <a:r>
              <a:rPr kumimoji="1" lang="en-US" altLang="ja-JP" sz="2800" b="1" dirty="0" smtClean="0">
                <a:solidFill>
                  <a:srgbClr val="FF0000"/>
                </a:solidFill>
              </a:rPr>
              <a:t> et al.</a:t>
            </a:r>
            <a:r>
              <a:rPr lang="en-US" altLang="ja-JP" sz="2800" b="1" dirty="0" smtClean="0">
                <a:solidFill>
                  <a:srgbClr val="FF0000"/>
                </a:solidFill>
              </a:rPr>
              <a:t> 2016</a:t>
            </a:r>
            <a:r>
              <a:rPr kumimoji="1" lang="en-US" altLang="ja-JP" sz="2800" b="1" dirty="0" smtClean="0">
                <a:solidFill>
                  <a:srgbClr val="FF0000"/>
                </a:solidFill>
              </a:rPr>
              <a:t>]</a:t>
            </a:r>
            <a:endParaRPr kumimoji="1" lang="ja-JP" altLang="en-US" sz="2800" b="1" dirty="0">
              <a:solidFill>
                <a:srgbClr val="FF0000"/>
              </a:solidFill>
            </a:endParaRPr>
          </a:p>
        </p:txBody>
      </p:sp>
    </p:spTree>
    <p:extLst>
      <p:ext uri="{BB962C8B-B14F-4D97-AF65-F5344CB8AC3E}">
        <p14:creationId xmlns:p14="http://schemas.microsoft.com/office/powerpoint/2010/main" val="367776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Stream from linear </a:t>
            </a:r>
            <a:r>
              <a:rPr lang="en-US" altLang="ja-JP" dirty="0" smtClean="0"/>
              <a:t>attacks</a:t>
            </a:r>
            <a:endParaRPr lang="ja-JP" altLang="en-US" dirty="0"/>
          </a:p>
        </p:txBody>
      </p:sp>
      <p:sp>
        <p:nvSpPr>
          <p:cNvPr id="4" name="テキスト ボックス 3"/>
          <p:cNvSpPr txBox="1"/>
          <p:nvPr/>
        </p:nvSpPr>
        <p:spPr>
          <a:xfrm>
            <a:off x="1102201" y="1268760"/>
            <a:ext cx="2226763" cy="954107"/>
          </a:xfrm>
          <a:prstGeom prst="rect">
            <a:avLst/>
          </a:prstGeom>
          <a:noFill/>
        </p:spPr>
        <p:txBody>
          <a:bodyPr wrap="none" rtlCol="0">
            <a:spAutoFit/>
          </a:bodyPr>
          <a:lstStyle/>
          <a:p>
            <a:r>
              <a:rPr kumimoji="1" lang="en-US" altLang="ja-JP" sz="2800" dirty="0" smtClean="0"/>
              <a:t>Linear attack </a:t>
            </a:r>
          </a:p>
          <a:p>
            <a:r>
              <a:rPr kumimoji="1" lang="en-US" altLang="ja-JP" sz="2800" dirty="0" smtClean="0"/>
              <a:t>[Matsui 1993]</a:t>
            </a:r>
            <a:endParaRPr kumimoji="1" lang="ja-JP" altLang="en-US" sz="2800" dirty="0"/>
          </a:p>
        </p:txBody>
      </p:sp>
      <p:sp>
        <p:nvSpPr>
          <p:cNvPr id="5" name="テキスト ボックス 4"/>
          <p:cNvSpPr txBox="1"/>
          <p:nvPr/>
        </p:nvSpPr>
        <p:spPr>
          <a:xfrm>
            <a:off x="1102201" y="2690917"/>
            <a:ext cx="3052118" cy="954107"/>
          </a:xfrm>
          <a:prstGeom prst="rect">
            <a:avLst/>
          </a:prstGeom>
          <a:noFill/>
        </p:spPr>
        <p:txBody>
          <a:bodyPr wrap="none" rtlCol="0">
            <a:spAutoFit/>
          </a:bodyPr>
          <a:lstStyle/>
          <a:p>
            <a:r>
              <a:rPr kumimoji="1" lang="en-US" altLang="ja-JP" sz="2800" dirty="0" smtClean="0"/>
              <a:t>Nonlinear attack </a:t>
            </a:r>
          </a:p>
          <a:p>
            <a:r>
              <a:rPr kumimoji="1" lang="en-US" altLang="ja-JP" sz="2800" dirty="0" smtClean="0"/>
              <a:t>[</a:t>
            </a:r>
            <a:r>
              <a:rPr lang="en-US" altLang="ja-JP" sz="2800" dirty="0" err="1" smtClean="0"/>
              <a:t>Harpes</a:t>
            </a:r>
            <a:r>
              <a:rPr lang="en-US" altLang="ja-JP" sz="2800" dirty="0" smtClean="0"/>
              <a:t> et al. 19</a:t>
            </a:r>
            <a:r>
              <a:rPr kumimoji="1" lang="en-US" altLang="ja-JP" sz="2800" dirty="0" smtClean="0"/>
              <a:t>95]</a:t>
            </a:r>
            <a:endParaRPr kumimoji="1" lang="ja-JP" altLang="en-US" sz="2800" dirty="0"/>
          </a:p>
        </p:txBody>
      </p:sp>
      <p:sp>
        <p:nvSpPr>
          <p:cNvPr id="6" name="テキスト ボックス 5"/>
          <p:cNvSpPr txBox="1"/>
          <p:nvPr/>
        </p:nvSpPr>
        <p:spPr>
          <a:xfrm>
            <a:off x="4621755" y="3410997"/>
            <a:ext cx="3982693" cy="954107"/>
          </a:xfrm>
          <a:prstGeom prst="rect">
            <a:avLst/>
          </a:prstGeom>
          <a:noFill/>
        </p:spPr>
        <p:txBody>
          <a:bodyPr wrap="none" rtlCol="0">
            <a:spAutoFit/>
          </a:bodyPr>
          <a:lstStyle/>
          <a:p>
            <a:r>
              <a:rPr kumimoji="1" lang="en-US" altLang="ja-JP" sz="2800" dirty="0" smtClean="0"/>
              <a:t>Invariant subspace attack</a:t>
            </a:r>
          </a:p>
          <a:p>
            <a:r>
              <a:rPr lang="en-US" altLang="ja-JP" sz="2800" dirty="0" smtClean="0"/>
              <a:t>[Leander et al. 2011]</a:t>
            </a:r>
            <a:endParaRPr kumimoji="1" lang="ja-JP" altLang="en-US" sz="2800" dirty="0"/>
          </a:p>
        </p:txBody>
      </p:sp>
      <p:sp>
        <p:nvSpPr>
          <p:cNvPr id="7" name="下矢印 6"/>
          <p:cNvSpPr/>
          <p:nvPr/>
        </p:nvSpPr>
        <p:spPr>
          <a:xfrm>
            <a:off x="1678265" y="2222867"/>
            <a:ext cx="1152128" cy="4680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1700169" y="3706081"/>
            <a:ext cx="1152128" cy="18651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6039662" y="4455115"/>
            <a:ext cx="1152128" cy="1116121"/>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1102201" y="5643245"/>
            <a:ext cx="6849439" cy="52322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2800" b="1" dirty="0" smtClean="0">
                <a:solidFill>
                  <a:srgbClr val="FF0000"/>
                </a:solidFill>
              </a:rPr>
              <a:t>Nonlinear invariant attack [</a:t>
            </a:r>
            <a:r>
              <a:rPr kumimoji="1" lang="en-US" altLang="ja-JP" sz="2800" b="1" dirty="0" err="1" smtClean="0">
                <a:solidFill>
                  <a:srgbClr val="FF0000"/>
                </a:solidFill>
              </a:rPr>
              <a:t>Todo</a:t>
            </a:r>
            <a:r>
              <a:rPr kumimoji="1" lang="en-US" altLang="ja-JP" sz="2800" b="1" dirty="0" smtClean="0">
                <a:solidFill>
                  <a:srgbClr val="FF0000"/>
                </a:solidFill>
              </a:rPr>
              <a:t> et al.</a:t>
            </a:r>
            <a:r>
              <a:rPr lang="en-US" altLang="ja-JP" sz="2800" b="1" dirty="0" smtClean="0">
                <a:solidFill>
                  <a:srgbClr val="FF0000"/>
                </a:solidFill>
              </a:rPr>
              <a:t> 2016</a:t>
            </a:r>
            <a:r>
              <a:rPr kumimoji="1" lang="en-US" altLang="ja-JP" sz="2800" b="1" dirty="0" smtClean="0">
                <a:solidFill>
                  <a:srgbClr val="FF0000"/>
                </a:solidFill>
              </a:rPr>
              <a:t>]</a:t>
            </a:r>
            <a:endParaRPr kumimoji="1" lang="ja-JP" altLang="en-US" sz="2800" b="1" dirty="0">
              <a:solidFill>
                <a:srgbClr val="FF0000"/>
              </a:solidFill>
            </a:endParaRPr>
          </a:p>
        </p:txBody>
      </p:sp>
    </p:spTree>
    <p:extLst>
      <p:ext uri="{BB962C8B-B14F-4D97-AF65-F5344CB8AC3E}">
        <p14:creationId xmlns:p14="http://schemas.microsoft.com/office/powerpoint/2010/main" val="3622232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Linear attack [Matsui 93</a:t>
            </a:r>
            <a:r>
              <a:rPr lang="en-US" altLang="ja-JP" dirty="0" smtClean="0"/>
              <a:t>]</a:t>
            </a:r>
            <a:endParaRPr kumimoji="1" lang="ja-JP" altLang="en-US" dirty="0"/>
          </a:p>
        </p:txBody>
      </p:sp>
      <p:cxnSp>
        <p:nvCxnSpPr>
          <p:cNvPr id="14" name="直線矢印コネクタ 13"/>
          <p:cNvCxnSpPr/>
          <p:nvPr/>
        </p:nvCxnSpPr>
        <p:spPr>
          <a:xfrm>
            <a:off x="3020222" y="2859249"/>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テキスト ボックス 14"/>
              <p:cNvSpPr txBox="1"/>
              <p:nvPr/>
            </p:nvSpPr>
            <p:spPr>
              <a:xfrm>
                <a:off x="2372150" y="2504718"/>
                <a:ext cx="678904"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2372150" y="2504718"/>
                <a:ext cx="678904" cy="646331"/>
              </a:xfrm>
              <a:prstGeom prst="rect">
                <a:avLst/>
              </a:prstGeom>
              <a:blipFill rotWithShape="1">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612510" y="2504015"/>
                <a:ext cx="111973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𝑥</m:t>
                          </m:r>
                        </m:e>
                        <m:sub>
                          <m:r>
                            <a:rPr kumimoji="1" lang="en-US" altLang="ja-JP" sz="3600" b="0" i="1" dirty="0" smtClean="0">
                              <a:latin typeface="Cambria Math"/>
                            </a:rPr>
                            <m:t>𝑖</m:t>
                          </m:r>
                          <m:r>
                            <a:rPr kumimoji="1" lang="en-US" altLang="ja-JP" sz="3600" b="0" i="1" dirty="0" smtClean="0">
                              <a:latin typeface="Cambria Math"/>
                            </a:rPr>
                            <m:t>+1</m:t>
                          </m:r>
                        </m:sub>
                      </m:sSub>
                    </m:oMath>
                  </m:oMathPara>
                </a14:m>
                <a:endParaRPr kumimoji="1" lang="ja-JP" altLang="en-US" sz="36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612510" y="2504015"/>
                <a:ext cx="1119730" cy="646331"/>
              </a:xfrm>
              <a:prstGeom prst="rect">
                <a:avLst/>
              </a:prstGeom>
              <a:blipFill rotWithShape="1">
                <a:blip r:embed="rId3"/>
                <a:stretch>
                  <a:fillRect/>
                </a:stretch>
              </a:blipFill>
            </p:spPr>
            <p:txBody>
              <a:bodyPr/>
              <a:lstStyle/>
              <a:p>
                <a:r>
                  <a:rPr lang="ja-JP" altLang="en-US">
                    <a:noFill/>
                  </a:rPr>
                  <a:t> </a:t>
                </a:r>
              </a:p>
            </p:txBody>
          </p:sp>
        </mc:Fallback>
      </mc:AlternateContent>
      <p:cxnSp>
        <p:nvCxnSpPr>
          <p:cNvPr id="18" name="直線矢印コネクタ 17"/>
          <p:cNvCxnSpPr/>
          <p:nvPr/>
        </p:nvCxnSpPr>
        <p:spPr>
          <a:xfrm>
            <a:off x="5286900" y="286231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円/楕円 21"/>
          <p:cNvSpPr/>
          <p:nvPr/>
        </p:nvSpPr>
        <p:spPr>
          <a:xfrm>
            <a:off x="3489144" y="2628723"/>
            <a:ext cx="467182" cy="467182"/>
          </a:xfrm>
          <a:prstGeom prst="ellipse">
            <a:avLst/>
          </a:prstGeom>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直線コネクタ 22"/>
          <p:cNvCxnSpPr>
            <a:stCxn id="22" idx="2"/>
            <a:endCxn id="22" idx="6"/>
          </p:cNvCxnSpPr>
          <p:nvPr/>
        </p:nvCxnSpPr>
        <p:spPr>
          <a:xfrm>
            <a:off x="3489144" y="2862314"/>
            <a:ext cx="4671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22" idx="0"/>
            <a:endCxn id="22" idx="4"/>
          </p:cNvCxnSpPr>
          <p:nvPr/>
        </p:nvCxnSpPr>
        <p:spPr>
          <a:xfrm>
            <a:off x="3722735" y="2628723"/>
            <a:ext cx="0" cy="4671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4050238" y="2865462"/>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4532390" y="2276872"/>
            <a:ext cx="648072" cy="11521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800" dirty="0" smtClean="0"/>
              <a:t>F</a:t>
            </a:r>
            <a:endParaRPr kumimoji="1" lang="ja-JP" altLang="en-US" sz="2800" dirty="0"/>
          </a:p>
        </p:txBody>
      </p:sp>
      <p:cxnSp>
        <p:nvCxnSpPr>
          <p:cNvPr id="32" name="直線矢印コネクタ 31"/>
          <p:cNvCxnSpPr/>
          <p:nvPr/>
        </p:nvCxnSpPr>
        <p:spPr>
          <a:xfrm rot="5400000">
            <a:off x="3535230" y="2398984"/>
            <a:ext cx="36004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テキスト ボックス 32"/>
              <p:cNvSpPr txBox="1"/>
              <p:nvPr/>
            </p:nvSpPr>
            <p:spPr>
              <a:xfrm>
                <a:off x="3343446" y="1675756"/>
                <a:ext cx="693010"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3600" b="0" i="1" dirty="0" smtClean="0">
                              <a:latin typeface="Cambria Math"/>
                            </a:rPr>
                          </m:ctrlPr>
                        </m:sSubPr>
                        <m:e>
                          <m:r>
                            <a:rPr kumimoji="1" lang="en-US" altLang="ja-JP" sz="3600" b="0" i="1" dirty="0" smtClean="0">
                              <a:latin typeface="Cambria Math"/>
                            </a:rPr>
                            <m:t>𝑘</m:t>
                          </m:r>
                        </m:e>
                        <m:sub>
                          <m:r>
                            <a:rPr kumimoji="1" lang="en-US" altLang="ja-JP" sz="3600" b="0" i="1" dirty="0" smtClean="0">
                              <a:latin typeface="Cambria Math"/>
                            </a:rPr>
                            <m:t>𝑖</m:t>
                          </m:r>
                        </m:sub>
                      </m:sSub>
                    </m:oMath>
                  </m:oMathPara>
                </a14:m>
                <a:endParaRPr kumimoji="1" lang="ja-JP" altLang="en-US" sz="36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3343446" y="1675756"/>
                <a:ext cx="693010" cy="646331"/>
              </a:xfrm>
              <a:prstGeom prst="rect">
                <a:avLst/>
              </a:prstGeom>
              <a:blipFill rotWithShape="1">
                <a:blip r:embed="rId4"/>
                <a:stretch>
                  <a:fillRect/>
                </a:stretch>
              </a:blipFill>
            </p:spPr>
            <p:txBody>
              <a:bodyPr/>
              <a:lstStyle/>
              <a:p>
                <a:r>
                  <a:rPr lang="ja-JP" altLang="en-US">
                    <a:noFill/>
                  </a:rPr>
                  <a:t> </a:t>
                </a:r>
              </a:p>
            </p:txBody>
          </p:sp>
        </mc:Fallback>
      </mc:AlternateContent>
      <p:sp>
        <p:nvSpPr>
          <p:cNvPr id="36" name="テキスト ボックス 35"/>
          <p:cNvSpPr txBox="1"/>
          <p:nvPr/>
        </p:nvSpPr>
        <p:spPr>
          <a:xfrm>
            <a:off x="179512" y="1124744"/>
            <a:ext cx="3375861" cy="461665"/>
          </a:xfrm>
          <a:prstGeom prst="rect">
            <a:avLst/>
          </a:prstGeom>
          <a:noFill/>
        </p:spPr>
        <p:txBody>
          <a:bodyPr wrap="none" rtlCol="0">
            <a:spAutoFit/>
          </a:bodyPr>
          <a:lstStyle/>
          <a:p>
            <a:r>
              <a:rPr kumimoji="1" lang="en-US" altLang="ja-JP" sz="2400" dirty="0" smtClean="0"/>
              <a:t>Key-alternating structure.</a:t>
            </a:r>
            <a:endParaRPr kumimoji="1" lang="ja-JP" altLang="en-US" sz="2400" dirty="0"/>
          </a:p>
        </p:txBody>
      </p:sp>
      <mc:AlternateContent xmlns:mc="http://schemas.openxmlformats.org/markup-compatibility/2006" xmlns:a14="http://schemas.microsoft.com/office/drawing/2010/main">
        <mc:Choice Requires="a14">
          <p:sp>
            <p:nvSpPr>
              <p:cNvPr id="27" name="テキスト ボックス 26"/>
              <p:cNvSpPr txBox="1"/>
              <p:nvPr/>
            </p:nvSpPr>
            <p:spPr>
              <a:xfrm>
                <a:off x="2474457" y="3789040"/>
                <a:ext cx="3249671"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2000" i="1" dirty="0" smtClean="0">
                              <a:latin typeface="Cambria Math"/>
                            </a:rPr>
                          </m:ctrlPr>
                        </m:sSubPr>
                        <m:e>
                          <m:r>
                            <a:rPr lang="en-US" altLang="ja-JP" sz="2000" i="1" dirty="0">
                              <a:latin typeface="Cambria Math"/>
                            </a:rPr>
                            <m:t>𝑓</m:t>
                          </m:r>
                        </m:e>
                        <m:sub>
                          <m:r>
                            <a:rPr lang="en-US" altLang="ja-JP" sz="2000" b="0" i="1" dirty="0" smtClean="0">
                              <a:latin typeface="Cambria Math"/>
                            </a:rPr>
                            <m:t>𝑖</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sub>
                          </m:sSub>
                        </m:e>
                      </m:d>
                      <m:r>
                        <a:rPr lang="en-US" altLang="ja-JP" sz="2000" i="1" dirty="0">
                          <a:latin typeface="Cambria Math"/>
                        </a:rPr>
                        <m:t>⊕</m:t>
                      </m:r>
                      <m:sSub>
                        <m:sSubPr>
                          <m:ctrlPr>
                            <a:rPr lang="en-US" altLang="ja-JP" sz="2000" i="1" dirty="0" smtClean="0">
                              <a:latin typeface="Cambria Math"/>
                            </a:rPr>
                          </m:ctrlPr>
                        </m:sSubPr>
                        <m:e>
                          <m:r>
                            <a:rPr lang="en-US" altLang="ja-JP" sz="2000" i="1" dirty="0">
                              <a:latin typeface="Cambria Math"/>
                            </a:rPr>
                            <m:t>𝑓</m:t>
                          </m:r>
                        </m:e>
                        <m:sub>
                          <m:r>
                            <a:rPr lang="en-US" altLang="ja-JP" sz="2000" b="0" i="1" dirty="0" smtClean="0">
                              <a:latin typeface="Cambria Math"/>
                            </a:rPr>
                            <m:t>𝑖</m:t>
                          </m:r>
                          <m:r>
                            <a:rPr lang="en-US" altLang="ja-JP" sz="2000" b="0" i="1" dirty="0" smtClean="0">
                              <a:latin typeface="Cambria Math"/>
                            </a:rPr>
                            <m:t>+1</m:t>
                          </m:r>
                        </m:sub>
                      </m:sSub>
                      <m:d>
                        <m:dPr>
                          <m:ctrlPr>
                            <a:rPr lang="en-US" altLang="ja-JP" sz="2000" i="1" dirty="0">
                              <a:latin typeface="Cambria Math"/>
                            </a:rPr>
                          </m:ctrlPr>
                        </m:dPr>
                        <m:e>
                          <m:sSub>
                            <m:sSubPr>
                              <m:ctrlPr>
                                <a:rPr lang="en-US" altLang="ja-JP" sz="2000" b="0" i="1" dirty="0" smtClean="0">
                                  <a:latin typeface="Cambria Math"/>
                                </a:rPr>
                              </m:ctrlPr>
                            </m:sSubPr>
                            <m:e>
                              <m:r>
                                <a:rPr lang="en-US" altLang="ja-JP" sz="2000" b="0" i="1" dirty="0" smtClean="0">
                                  <a:latin typeface="Cambria Math"/>
                                </a:rPr>
                                <m:t>𝑥</m:t>
                              </m:r>
                            </m:e>
                            <m:sub>
                              <m:r>
                                <a:rPr lang="en-US" altLang="ja-JP" sz="2000" b="0" i="1" dirty="0" smtClean="0">
                                  <a:latin typeface="Cambria Math"/>
                                </a:rPr>
                                <m:t>𝑖</m:t>
                              </m:r>
                              <m:r>
                                <a:rPr lang="en-US" altLang="ja-JP" sz="2000" b="0" i="1" dirty="0" smtClean="0">
                                  <a:latin typeface="Cambria Math"/>
                                </a:rPr>
                                <m:t>+1</m:t>
                              </m:r>
                            </m:sub>
                          </m:sSub>
                        </m:e>
                      </m:d>
                      <m:r>
                        <a:rPr lang="en-US" altLang="ja-JP" sz="2000" b="0" i="1" dirty="0" smtClean="0">
                          <a:latin typeface="Cambria Math"/>
                        </a:rPr>
                        <m:t>≈</m:t>
                      </m:r>
                      <m:r>
                        <m:rPr>
                          <m:sty m:val="p"/>
                        </m:rPr>
                        <a:rPr lang="en-US" altLang="ja-JP" sz="2000" b="0" i="0" dirty="0" smtClean="0">
                          <a:latin typeface="Cambria Math"/>
                        </a:rPr>
                        <m:t>const</m:t>
                      </m:r>
                    </m:oMath>
                  </m:oMathPara>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2474457" y="3789040"/>
                <a:ext cx="3249671" cy="400110"/>
              </a:xfrm>
              <a:prstGeom prst="rect">
                <a:avLst/>
              </a:prstGeom>
              <a:blipFill rotWithShape="1">
                <a:blip r:embed="rId5"/>
                <a:stretch>
                  <a:fillRect b="-1538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2699792" y="5661248"/>
                <a:ext cx="6267613" cy="523220"/>
              </a:xfrm>
              <a:prstGeom prst="rect">
                <a:avLst/>
              </a:prstGeom>
              <a:noFill/>
            </p:spPr>
            <p:txBody>
              <a:bodyPr wrap="none" rtlCol="0">
                <a:spAutoFit/>
              </a:bodyPr>
              <a:lstStyle/>
              <a:p>
                <a:pPr algn="r"/>
                <a14:m>
                  <m:oMath xmlns:m="http://schemas.openxmlformats.org/officeDocument/2006/math">
                    <m:sSub>
                      <m:sSubPr>
                        <m:ctrlPr>
                          <a:rPr kumimoji="1" lang="en-US" altLang="ja-JP" sz="2800" b="0" i="1" dirty="0" smtClean="0">
                            <a:latin typeface="Cambria Math"/>
                          </a:rPr>
                        </m:ctrlPr>
                      </m:sSubPr>
                      <m:e>
                        <m:r>
                          <a:rPr kumimoji="1" lang="en-US" altLang="ja-JP" sz="2800" i="1" dirty="0" smtClean="0">
                            <a:latin typeface="Cambria Math"/>
                          </a:rPr>
                          <m:t>𝑓</m:t>
                        </m:r>
                      </m:e>
                      <m:sub>
                        <m:r>
                          <a:rPr kumimoji="1" lang="en-US" altLang="ja-JP" sz="2800" b="0" i="1" dirty="0" smtClean="0">
                            <a:latin typeface="Cambria Math"/>
                          </a:rPr>
                          <m:t>𝑖</m:t>
                        </m:r>
                      </m:sub>
                    </m:sSub>
                  </m:oMath>
                </a14:m>
                <a:r>
                  <a:rPr kumimoji="1" lang="en-US" altLang="ja-JP" sz="2800" dirty="0" smtClean="0"/>
                  <a:t> and </a:t>
                </a:r>
                <a14:m>
                  <m:oMath xmlns:m="http://schemas.openxmlformats.org/officeDocument/2006/math">
                    <m:sSub>
                      <m:sSubPr>
                        <m:ctrlPr>
                          <a:rPr kumimoji="1" lang="en-US" altLang="ja-JP" sz="2800" i="1" dirty="0" smtClean="0">
                            <a:latin typeface="Cambria Math"/>
                          </a:rPr>
                        </m:ctrlPr>
                      </m:sSubPr>
                      <m:e>
                        <m:r>
                          <a:rPr kumimoji="1" lang="en-US" altLang="ja-JP" sz="2800" i="1" dirty="0" smtClean="0">
                            <a:latin typeface="Cambria Math"/>
                          </a:rPr>
                          <m:t>𝑓</m:t>
                        </m:r>
                      </m:e>
                      <m:sub>
                        <m:r>
                          <a:rPr kumimoji="1" lang="en-US" altLang="ja-JP" sz="2800" b="0" i="1" dirty="0" smtClean="0">
                            <a:latin typeface="Cambria Math"/>
                          </a:rPr>
                          <m:t>𝑖</m:t>
                        </m:r>
                        <m:r>
                          <a:rPr kumimoji="1" lang="en-US" altLang="ja-JP" sz="2800" b="0" i="1" dirty="0" smtClean="0">
                            <a:latin typeface="Cambria Math"/>
                          </a:rPr>
                          <m:t>+1</m:t>
                        </m:r>
                      </m:sub>
                    </m:sSub>
                  </m:oMath>
                </a14:m>
                <a:r>
                  <a:rPr lang="en-US" altLang="ja-JP" sz="2800" dirty="0" smtClean="0"/>
                  <a:t> </a:t>
                </a:r>
                <a:r>
                  <a:rPr kumimoji="1" lang="en-US" altLang="ja-JP" sz="2800" dirty="0" smtClean="0"/>
                  <a:t>are linearly Boolean functions.</a:t>
                </a:r>
                <a:endParaRPr kumimoji="1" lang="ja-JP" altLang="en-US" sz="28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2699792" y="5661248"/>
                <a:ext cx="6267613" cy="523220"/>
              </a:xfrm>
              <a:prstGeom prst="rect">
                <a:avLst/>
              </a:prstGeom>
              <a:blipFill rotWithShape="1">
                <a:blip r:embed="rId6"/>
                <a:stretch>
                  <a:fillRect t="-10465" r="-1946" b="-32558"/>
                </a:stretch>
              </a:blipFill>
            </p:spPr>
            <p:txBody>
              <a:bodyPr/>
              <a:lstStyle/>
              <a:p>
                <a:r>
                  <a:rPr lang="ja-JP" altLang="en-US">
                    <a:noFill/>
                  </a:rPr>
                  <a:t> </a:t>
                </a:r>
              </a:p>
            </p:txBody>
          </p:sp>
        </mc:Fallback>
      </mc:AlternateContent>
      <p:sp>
        <p:nvSpPr>
          <p:cNvPr id="29" name="テキスト ボックス 28"/>
          <p:cNvSpPr txBox="1"/>
          <p:nvPr/>
        </p:nvSpPr>
        <p:spPr>
          <a:xfrm>
            <a:off x="2915816" y="4293096"/>
            <a:ext cx="2386999" cy="400110"/>
          </a:xfrm>
          <a:prstGeom prst="rect">
            <a:avLst/>
          </a:prstGeom>
          <a:noFill/>
        </p:spPr>
        <p:txBody>
          <a:bodyPr wrap="none" rtlCol="0">
            <a:spAutoFit/>
          </a:bodyPr>
          <a:lstStyle/>
          <a:p>
            <a:pPr algn="r"/>
            <a:r>
              <a:rPr kumimoji="1" lang="en-US" altLang="ja-JP" sz="2000" b="0" i="0" dirty="0" smtClean="0">
                <a:latin typeface="+mj-lt"/>
              </a:rPr>
              <a:t>with high probability.</a:t>
            </a:r>
            <a:endParaRPr kumimoji="1" lang="ja-JP" altLang="en-US" sz="2000" dirty="0"/>
          </a:p>
        </p:txBody>
      </p:sp>
      <mc:AlternateContent xmlns:mc="http://schemas.openxmlformats.org/markup-compatibility/2006" xmlns:a14="http://schemas.microsoft.com/office/drawing/2010/main">
        <mc:Choice Requires="a14">
          <p:sp>
            <p:nvSpPr>
              <p:cNvPr id="31" name="テキスト ボックス 30"/>
              <p:cNvSpPr txBox="1"/>
              <p:nvPr/>
            </p:nvSpPr>
            <p:spPr>
              <a:xfrm>
                <a:off x="539552" y="3861048"/>
                <a:ext cx="1661737"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i="1" dirty="0">
                              <a:latin typeface="Cambria Math"/>
                            </a:rPr>
                            <m:t>𝑓</m:t>
                          </m:r>
                        </m:e>
                        <m:sub>
                          <m:r>
                            <a:rPr lang="en-US" altLang="ja-JP" sz="4400" b="0" i="1" dirty="0" smtClean="0">
                              <a:latin typeface="Cambria Math"/>
                            </a:rPr>
                            <m:t>𝑖</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sub>
                          </m:sSub>
                        </m:e>
                      </m:d>
                    </m:oMath>
                  </m:oMathPara>
                </a14:m>
                <a:endParaRPr kumimoji="1" lang="ja-JP" altLang="en-US" sz="4400"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539552" y="3861048"/>
                <a:ext cx="1661737" cy="769441"/>
              </a:xfrm>
              <a:prstGeom prst="rect">
                <a:avLst/>
              </a:prstGeom>
              <a:blipFill rotWithShape="1">
                <a:blip r:embed="rId7"/>
                <a:stretch>
                  <a:fillRect/>
                </a:stretch>
              </a:blipFill>
            </p:spPr>
            <p:txBody>
              <a:bodyPr/>
              <a:lstStyle/>
              <a:p>
                <a:r>
                  <a:rPr lang="ja-JP" altLang="en-US">
                    <a:noFill/>
                  </a:rPr>
                  <a:t> </a:t>
                </a:r>
              </a:p>
            </p:txBody>
          </p:sp>
        </mc:Fallback>
      </mc:AlternateContent>
      <p:cxnSp>
        <p:nvCxnSpPr>
          <p:cNvPr id="4" name="直線矢印コネクタ 3"/>
          <p:cNvCxnSpPr/>
          <p:nvPr/>
        </p:nvCxnSpPr>
        <p:spPr>
          <a:xfrm>
            <a:off x="2372150" y="4268415"/>
            <a:ext cx="3784026"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テキスト ボックス 33"/>
              <p:cNvSpPr txBox="1"/>
              <p:nvPr/>
            </p:nvSpPr>
            <p:spPr>
              <a:xfrm>
                <a:off x="6225533" y="3861048"/>
                <a:ext cx="2738955"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ja-JP" sz="4400" i="1" dirty="0" smtClean="0">
                              <a:latin typeface="Cambria Math"/>
                            </a:rPr>
                          </m:ctrlPr>
                        </m:sSubPr>
                        <m:e>
                          <m:r>
                            <a:rPr lang="en-US" altLang="ja-JP" sz="4400" i="1" dirty="0">
                              <a:latin typeface="Cambria Math"/>
                            </a:rPr>
                            <m:t>𝑓</m:t>
                          </m:r>
                        </m:e>
                        <m:sub>
                          <m:r>
                            <a:rPr lang="en-US" altLang="ja-JP" sz="4400" b="0" i="1" dirty="0" smtClean="0">
                              <a:latin typeface="Cambria Math"/>
                            </a:rPr>
                            <m:t>𝑖</m:t>
                          </m:r>
                          <m:r>
                            <a:rPr lang="en-US" altLang="ja-JP" sz="4400" b="0" i="1" dirty="0" smtClean="0">
                              <a:latin typeface="Cambria Math"/>
                            </a:rPr>
                            <m:t>+1</m:t>
                          </m:r>
                        </m:sub>
                      </m:sSub>
                      <m:d>
                        <m:dPr>
                          <m:ctrlPr>
                            <a:rPr lang="en-US" altLang="ja-JP" sz="4400" i="1" dirty="0">
                              <a:latin typeface="Cambria Math"/>
                            </a:rPr>
                          </m:ctrlPr>
                        </m:dPr>
                        <m:e>
                          <m:sSub>
                            <m:sSubPr>
                              <m:ctrlPr>
                                <a:rPr lang="en-US" altLang="ja-JP" sz="4400" b="0" i="1" dirty="0" smtClean="0">
                                  <a:latin typeface="Cambria Math"/>
                                </a:rPr>
                              </m:ctrlPr>
                            </m:sSubPr>
                            <m:e>
                              <m:r>
                                <a:rPr lang="en-US" altLang="ja-JP" sz="4400" b="0" i="1" dirty="0" smtClean="0">
                                  <a:latin typeface="Cambria Math"/>
                                </a:rPr>
                                <m:t>𝑥</m:t>
                              </m:r>
                            </m:e>
                            <m:sub>
                              <m:r>
                                <a:rPr lang="en-US" altLang="ja-JP" sz="4400" b="0" i="1" dirty="0" smtClean="0">
                                  <a:latin typeface="Cambria Math"/>
                                </a:rPr>
                                <m:t>𝑖</m:t>
                              </m:r>
                              <m:r>
                                <a:rPr lang="en-US" altLang="ja-JP" sz="4400" b="0" i="1" dirty="0" smtClean="0">
                                  <a:latin typeface="Cambria Math"/>
                                </a:rPr>
                                <m:t>+1</m:t>
                              </m:r>
                            </m:sub>
                          </m:sSub>
                        </m:e>
                      </m:d>
                    </m:oMath>
                  </m:oMathPara>
                </a14:m>
                <a:endParaRPr kumimoji="1" lang="ja-JP" altLang="en-US" sz="44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6225533" y="3861048"/>
                <a:ext cx="2738955" cy="769441"/>
              </a:xfrm>
              <a:prstGeom prst="rect">
                <a:avLst/>
              </a:prstGeom>
              <a:blipFill rotWithShape="1">
                <a:blip r:embed="rId8"/>
                <a:stretch>
                  <a:fillRect/>
                </a:stretch>
              </a:blipFill>
            </p:spPr>
            <p:txBody>
              <a:bodyPr/>
              <a:lstStyle/>
              <a:p>
                <a:r>
                  <a:rPr lang="ja-JP" altLang="en-US">
                    <a:noFill/>
                  </a:rPr>
                  <a:t> </a:t>
                </a:r>
              </a:p>
            </p:txBody>
          </p:sp>
        </mc:Fallback>
      </mc:AlternateContent>
      <p:grpSp>
        <p:nvGrpSpPr>
          <p:cNvPr id="8" name="グループ化 7"/>
          <p:cNvGrpSpPr/>
          <p:nvPr/>
        </p:nvGrpSpPr>
        <p:grpSpPr>
          <a:xfrm>
            <a:off x="2151703" y="4581128"/>
            <a:ext cx="4148489" cy="1044026"/>
            <a:chOff x="2151703" y="4581128"/>
            <a:chExt cx="4148489" cy="1044026"/>
          </a:xfrm>
        </p:grpSpPr>
        <p:pic>
          <p:nvPicPr>
            <p:cNvPr id="49" name="Picture 2" descr="「チェックマーク」の画像検索結果"/>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r="50000"/>
            <a:stretch/>
          </p:blipFill>
          <p:spPr bwMode="auto">
            <a:xfrm>
              <a:off x="2949365" y="5013176"/>
              <a:ext cx="646992" cy="61197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グループ化 6"/>
            <p:cNvGrpSpPr/>
            <p:nvPr/>
          </p:nvGrpSpPr>
          <p:grpSpPr>
            <a:xfrm>
              <a:off x="2151703" y="4581128"/>
              <a:ext cx="4148489" cy="920287"/>
              <a:chOff x="2151703" y="4581128"/>
              <a:chExt cx="4148489" cy="920287"/>
            </a:xfrm>
          </p:grpSpPr>
          <p:sp>
            <p:nvSpPr>
              <p:cNvPr id="39" name="フリーフォーム 38"/>
              <p:cNvSpPr/>
              <p:nvPr/>
            </p:nvSpPr>
            <p:spPr>
              <a:xfrm>
                <a:off x="2151703" y="4581128"/>
                <a:ext cx="4148489" cy="500520"/>
              </a:xfrm>
              <a:custGeom>
                <a:avLst/>
                <a:gdLst>
                  <a:gd name="connsiteX0" fmla="*/ 4148489 w 4148489"/>
                  <a:gd name="connsiteY0" fmla="*/ 0 h 500520"/>
                  <a:gd name="connsiteX1" fmla="*/ 2146434 w 4148489"/>
                  <a:gd name="connsiteY1" fmla="*/ 500513 h 500520"/>
                  <a:gd name="connsiteX2" fmla="*/ 0 w 4148489"/>
                  <a:gd name="connsiteY2" fmla="*/ 9625 h 500520"/>
                </a:gdLst>
                <a:ahLst/>
                <a:cxnLst>
                  <a:cxn ang="0">
                    <a:pos x="connsiteX0" y="connsiteY0"/>
                  </a:cxn>
                  <a:cxn ang="0">
                    <a:pos x="connsiteX1" y="connsiteY1"/>
                  </a:cxn>
                  <a:cxn ang="0">
                    <a:pos x="connsiteX2" y="connsiteY2"/>
                  </a:cxn>
                </a:cxnLst>
                <a:rect l="l" t="t" r="r" b="b"/>
                <a:pathLst>
                  <a:path w="4148489" h="500520">
                    <a:moveTo>
                      <a:pt x="4148489" y="0"/>
                    </a:moveTo>
                    <a:cubicBezTo>
                      <a:pt x="3493169" y="249454"/>
                      <a:pt x="2837849" y="498909"/>
                      <a:pt x="2146434" y="500513"/>
                    </a:cubicBezTo>
                    <a:cubicBezTo>
                      <a:pt x="1455019" y="502117"/>
                      <a:pt x="727509" y="255871"/>
                      <a:pt x="0" y="9625"/>
                    </a:cubicBezTo>
                  </a:path>
                </a:pathLst>
              </a:custGeom>
              <a:noFill/>
              <a:ln w="76200">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635896" y="5101305"/>
                <a:ext cx="1344407" cy="400110"/>
              </a:xfrm>
              <a:prstGeom prst="rect">
                <a:avLst/>
              </a:prstGeom>
              <a:noFill/>
            </p:spPr>
            <p:txBody>
              <a:bodyPr wrap="none" rtlCol="0">
                <a:spAutoFit/>
              </a:bodyPr>
              <a:lstStyle/>
              <a:p>
                <a:r>
                  <a:rPr kumimoji="1" lang="en-US" altLang="ja-JP" sz="2000" dirty="0" smtClean="0"/>
                  <a:t>next-round</a:t>
                </a:r>
                <a:endParaRPr kumimoji="1" lang="ja-JP" altLang="en-US" sz="2000" dirty="0"/>
              </a:p>
            </p:txBody>
          </p:sp>
        </p:grpSp>
      </p:grpSp>
    </p:spTree>
    <p:extLst>
      <p:ext uri="{BB962C8B-B14F-4D97-AF65-F5344CB8AC3E}">
        <p14:creationId xmlns:p14="http://schemas.microsoft.com/office/powerpoint/2010/main" val="10044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Dte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T e X T e X >  
     < p r e a m b l e > \ d o c u m e n t c l a s s { j a r t i c l e }  
 \ u s e p a c k a g e { a m s m a t h , u r l , b m , a m s s y m b , l a t e x s y m , m u l t i r o w , m u l t i c o l , x s p a c e , s u b f i g u r e , a f t e r p a g e , l s c a p e }  
 \ u s e p a c k a g e { a m s m a t h , a m s s y m b }  
 \ p a g e s t y l e { e m p t y }  
 < / p r e a m b l e >  
     < b o d y > \ b e g i n { a l i g n * }    
  
 \ e n d { a l i g n * } < / b o d y >  
     < f c o l o r > F F 0 0 0 0 0 0 < / f c o l o r >  
     < b c o l o r > F F F F F F F F < / b c o l o r >  
     < t r a n s p a r e n t > T r u e < / t r a n s p a r e n t >  
     < r e s o l u t i o n > 1 8 0 0 < / r e s o l u t i o n >  
     < i m a g e h > - 1 < / i m a g e h >  
     < i m a g e w > - 1 < / i m a g e w >  
     < s c a l e > 5 0 < / s c a l e >  
     < c u r s o r > 1 6 < / c u r s o r >  
 < / T e X T e X > 
</file>

<file path=customXml/itemProps1.xml><?xml version="1.0" encoding="utf-8"?>
<ds:datastoreItem xmlns:ds="http://schemas.openxmlformats.org/officeDocument/2006/customXml" ds:itemID="{FF21C48E-230A-44CC-AFBA-B4FE85ED9F8D}">
  <ds:schemaRefs/>
</ds:datastoreItem>
</file>

<file path=docProps/app.xml><?xml version="1.0" encoding="utf-8"?>
<Properties xmlns="http://schemas.openxmlformats.org/officeDocument/2006/extended-properties" xmlns:vt="http://schemas.openxmlformats.org/officeDocument/2006/docPropsVTypes">
  <Template>RDtemp</Template>
  <TotalTime>5745</TotalTime>
  <Words>2927</Words>
  <Application>Microsoft Office PowerPoint</Application>
  <PresentationFormat>画面に合わせる (4:3)</PresentationFormat>
  <Paragraphs>533</Paragraphs>
  <Slides>37</Slides>
  <Notes>7</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RDtemp</vt:lpstr>
      <vt:lpstr>Nonlinear Invariant Attack Practical Attack on Full SCREAM, iSCREAM, and Midori64</vt:lpstr>
      <vt:lpstr>What happened by new attack?</vt:lpstr>
      <vt:lpstr>What happened by new attack?</vt:lpstr>
      <vt:lpstr>Overview of nonlinear invariant attack</vt:lpstr>
      <vt:lpstr>Summary of results</vt:lpstr>
      <vt:lpstr>Outline</vt:lpstr>
      <vt:lpstr>Two streams join in new attacks</vt:lpstr>
      <vt:lpstr>Stream from linear attacks</vt:lpstr>
      <vt:lpstr>Linear attack [Matsui 93]</vt:lpstr>
      <vt:lpstr>Nonlinear attack [Harpes et al.95]</vt:lpstr>
      <vt:lpstr>Insurmountable problem</vt:lpstr>
      <vt:lpstr>Nonlinear invariant attack</vt:lpstr>
      <vt:lpstr>Appropriate nonlinear invariant</vt:lpstr>
      <vt:lpstr>Stream from linear attacks</vt:lpstr>
      <vt:lpstr>Invariant subspace attacks</vt:lpstr>
      <vt:lpstr>Nonlinear invariant attack</vt:lpstr>
      <vt:lpstr>We don’t need to choose plaintexts</vt:lpstr>
      <vt:lpstr>Distinguishing attacks</vt:lpstr>
      <vt:lpstr>Outline</vt:lpstr>
      <vt:lpstr>Attack assumptions</vt:lpstr>
      <vt:lpstr>Our attack assumptions</vt:lpstr>
      <vt:lpstr>Is this assumption practical?</vt:lpstr>
      <vt:lpstr>CBC mode</vt:lpstr>
      <vt:lpstr>Message recovery attack</vt:lpstr>
      <vt:lpstr>Outline</vt:lpstr>
      <vt:lpstr>How to find nonlinear invariants</vt:lpstr>
      <vt:lpstr>Nonlinear invariants for S-box</vt:lpstr>
      <vt:lpstr>Nonlinear invariants for S-box layer</vt:lpstr>
      <vt:lpstr>Nonlinear invariants for key XORing</vt:lpstr>
      <vt:lpstr>Nonlinear invariants for key XORing</vt:lpstr>
      <vt:lpstr>Nonlinear invariant for linear layer</vt:lpstr>
      <vt:lpstr>Why binary orthogonal is weak?</vt:lpstr>
      <vt:lpstr>Outline</vt:lpstr>
      <vt:lpstr>SCREAM</vt:lpstr>
      <vt:lpstr>Application to SCREAM AE</vt:lpstr>
      <vt:lpstr>Application to SCREAM AE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Integral Cryptanalysis Revisited</dc:title>
  <dc:creator>ysktodo</dc:creator>
  <cp:lastModifiedBy>ysktodo</cp:lastModifiedBy>
  <cp:revision>455</cp:revision>
  <dcterms:created xsi:type="dcterms:W3CDTF">2016-01-02T08:38:06Z</dcterms:created>
  <dcterms:modified xsi:type="dcterms:W3CDTF">2016-12-05T15:44:21Z</dcterms:modified>
</cp:coreProperties>
</file>