
<file path=[Content_Types].xml><?xml version="1.0" encoding="utf-8"?>
<Types xmlns="http://schemas.openxmlformats.org/package/2006/content-types">
  <Default Extension="xml" ContentType="application/xml"/>
  <Default Extension="jpeg" ContentType="image/jpeg"/>
  <Default Extension="jpg" ContentType="image/jpeg"/>
  <Default Extension="emf" ContentType="image/x-emf"/>
  <Default Extension="rels" ContentType="application/vnd.openxmlformats-package.relationships+xml"/>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7"/>
  </p:notesMasterIdLst>
  <p:sldIdLst>
    <p:sldId id="265" r:id="rId2"/>
    <p:sldId id="260" r:id="rId3"/>
    <p:sldId id="258" r:id="rId4"/>
    <p:sldId id="259" r:id="rId5"/>
    <p:sldId id="266" r:id="rId6"/>
    <p:sldId id="267" r:id="rId7"/>
    <p:sldId id="269" r:id="rId8"/>
    <p:sldId id="268" r:id="rId9"/>
    <p:sldId id="271" r:id="rId10"/>
    <p:sldId id="272" r:id="rId11"/>
    <p:sldId id="273" r:id="rId12"/>
    <p:sldId id="274" r:id="rId13"/>
    <p:sldId id="275" r:id="rId14"/>
    <p:sldId id="283" r:id="rId15"/>
    <p:sldId id="299" r:id="rId16"/>
    <p:sldId id="300" r:id="rId17"/>
    <p:sldId id="302" r:id="rId18"/>
    <p:sldId id="303" r:id="rId19"/>
    <p:sldId id="304" r:id="rId20"/>
    <p:sldId id="305" r:id="rId21"/>
    <p:sldId id="284" r:id="rId22"/>
    <p:sldId id="285" r:id="rId23"/>
    <p:sldId id="306" r:id="rId24"/>
    <p:sldId id="307" r:id="rId25"/>
    <p:sldId id="309" r:id="rId26"/>
    <p:sldId id="310" r:id="rId27"/>
    <p:sldId id="290" r:id="rId28"/>
    <p:sldId id="291" r:id="rId29"/>
    <p:sldId id="292" r:id="rId30"/>
    <p:sldId id="293" r:id="rId31"/>
    <p:sldId id="294" r:id="rId32"/>
    <p:sldId id="308" r:id="rId33"/>
    <p:sldId id="295" r:id="rId34"/>
    <p:sldId id="296" r:id="rId35"/>
    <p:sldId id="297" r:id="rId3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97" d="100"/>
          <a:sy n="97" d="100"/>
        </p:scale>
        <p:origin x="-1936"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notesMaster" Target="notesMasters/notesMaster1.xml"/><Relationship Id="rId38" Type="http://schemas.openxmlformats.org/officeDocument/2006/relationships/printerSettings" Target="printerSettings/printerSettings1.bin"/><Relationship Id="rId39" Type="http://schemas.openxmlformats.org/officeDocument/2006/relationships/presProps" Target="presProps.xml"/><Relationship Id="rId40" Type="http://schemas.openxmlformats.org/officeDocument/2006/relationships/viewProps" Target="viewProps.xml"/><Relationship Id="rId41" Type="http://schemas.openxmlformats.org/officeDocument/2006/relationships/theme" Target="theme/theme1.xml"/><Relationship Id="rId4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05EF4E-97DC-3B46-BE63-F041E1475605}" type="datetimeFigureOut">
              <a:rPr lang="en-US" smtClean="0"/>
              <a:t>12/6/16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734880-1236-494D-B0FE-82B86EB24677}" type="slidenum">
              <a:rPr lang="en-US" smtClean="0"/>
              <a:t>‹#›</a:t>
            </a:fld>
            <a:endParaRPr lang="en-US"/>
          </a:p>
        </p:txBody>
      </p:sp>
    </p:spTree>
    <p:extLst>
      <p:ext uri="{BB962C8B-B14F-4D97-AF65-F5344CB8AC3E}">
        <p14:creationId xmlns:p14="http://schemas.microsoft.com/office/powerpoint/2010/main" val="70776615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Traditionally</a:t>
            </a:r>
            <a:r>
              <a:rPr lang="en-US" baseline="0" dirty="0" smtClean="0"/>
              <a:t> we think of data as being stored and computed upon in our trusted personal computers. However, today, the amount of data that we need to store and the complexity of the computations we need to perform has become so huge that the end users do not want to manage it themselves. Instead, they outsource these tasks to a cloud service provider – Amazon, Microsoft, IBM, you name it. This trend called cloud computing opens doors to some tremendous benefits, with some associated risks. In particular, it gives the opportunity to extract meaningful, aggregate information from the data of multiple users – and I’ll give a few examples of this shortly. But at the same time, now that the data of the users is “out there” on untrusted servers, privacy becomes a serious risk against adversarial entities, including the cloud itself. </a:t>
            </a:r>
          </a:p>
          <a:p>
            <a:endParaRPr lang="en-US" baseline="0" dirty="0" smtClean="0"/>
          </a:p>
          <a:p>
            <a:r>
              <a:rPr lang="en-US" baseline="0" dirty="0" smtClean="0"/>
              <a:t>This poses a delicate conundrum: on the one hand, we would like to extract the benefits of computing upon the data sets, but on the other hand, we most definitely want to ensure privacy of data. So the main question of today’s talk is are these inherently conflicting goals, or can we in fact achieve them simultaneously?</a:t>
            </a:r>
            <a:endParaRPr lang="en-US" dirty="0"/>
          </a:p>
        </p:txBody>
      </p:sp>
      <p:sp>
        <p:nvSpPr>
          <p:cNvPr id="4" name="Slide Number Placeholder 3"/>
          <p:cNvSpPr>
            <a:spLocks noGrp="1"/>
          </p:cNvSpPr>
          <p:nvPr>
            <p:ph type="sldNum" sz="quarter" idx="10"/>
          </p:nvPr>
        </p:nvSpPr>
        <p:spPr/>
        <p:txBody>
          <a:bodyPr/>
          <a:lstStyle/>
          <a:p>
            <a:fld id="{75D01657-C1CE-CF4B-8963-9B6520744362}" type="slidenum">
              <a:rPr lang="en-US" smtClean="0"/>
              <a:pPr/>
              <a:t>2</a:t>
            </a:fld>
            <a:endParaRPr lang="en-US"/>
          </a:p>
        </p:txBody>
      </p:sp>
    </p:spTree>
    <p:extLst>
      <p:ext uri="{BB962C8B-B14F-4D97-AF65-F5344CB8AC3E}">
        <p14:creationId xmlns:p14="http://schemas.microsoft.com/office/powerpoint/2010/main" val="2198499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EC8DBB-3839-214A-BDC5-D8E0F85EE96A}" type="slidenum">
              <a:rPr lang="en-US" smtClean="0"/>
              <a:t>3</a:t>
            </a:fld>
            <a:endParaRPr lang="en-US"/>
          </a:p>
        </p:txBody>
      </p:sp>
    </p:spTree>
    <p:extLst>
      <p:ext uri="{BB962C8B-B14F-4D97-AF65-F5344CB8AC3E}">
        <p14:creationId xmlns:p14="http://schemas.microsoft.com/office/powerpoint/2010/main" val="41974361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EC8DBB-3839-214A-BDC5-D8E0F85EE96A}" type="slidenum">
              <a:rPr lang="en-US" smtClean="0"/>
              <a:t>5</a:t>
            </a:fld>
            <a:endParaRPr lang="en-US"/>
          </a:p>
        </p:txBody>
      </p:sp>
    </p:spTree>
    <p:extLst>
      <p:ext uri="{BB962C8B-B14F-4D97-AF65-F5344CB8AC3E}">
        <p14:creationId xmlns:p14="http://schemas.microsoft.com/office/powerpoint/2010/main" val="23145211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Change message hiding to </a:t>
            </a:r>
            <a:r>
              <a:rPr lang="en-US" baseline="0" dirty="0" err="1" smtClean="0"/>
              <a:t>ind</a:t>
            </a:r>
            <a:r>
              <a:rPr lang="en-US" baseline="0" dirty="0" smtClean="0"/>
              <a:t> security.</a:t>
            </a:r>
          </a:p>
        </p:txBody>
      </p:sp>
      <p:sp>
        <p:nvSpPr>
          <p:cNvPr id="4" name="Slide Number Placeholder 3"/>
          <p:cNvSpPr>
            <a:spLocks noGrp="1"/>
          </p:cNvSpPr>
          <p:nvPr>
            <p:ph type="sldNum" sz="quarter" idx="10"/>
          </p:nvPr>
        </p:nvSpPr>
        <p:spPr/>
        <p:txBody>
          <a:bodyPr/>
          <a:lstStyle/>
          <a:p>
            <a:fld id="{75D01657-C1CE-CF4B-8963-9B6520744362}" type="slidenum">
              <a:rPr lang="en-US" smtClean="0"/>
              <a:pPr/>
              <a:t>6</a:t>
            </a:fld>
            <a:endParaRPr lang="en-US"/>
          </a:p>
        </p:txBody>
      </p:sp>
    </p:spTree>
    <p:extLst>
      <p:ext uri="{BB962C8B-B14F-4D97-AF65-F5344CB8AC3E}">
        <p14:creationId xmlns:p14="http://schemas.microsoft.com/office/powerpoint/2010/main" val="11429332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Change the malicious guys.</a:t>
            </a:r>
            <a:endParaRPr lang="en-US" dirty="0"/>
          </a:p>
        </p:txBody>
      </p:sp>
      <p:sp>
        <p:nvSpPr>
          <p:cNvPr id="4" name="Slide Number Placeholder 3"/>
          <p:cNvSpPr>
            <a:spLocks noGrp="1"/>
          </p:cNvSpPr>
          <p:nvPr>
            <p:ph type="sldNum" sz="quarter" idx="10"/>
          </p:nvPr>
        </p:nvSpPr>
        <p:spPr/>
        <p:txBody>
          <a:bodyPr/>
          <a:lstStyle/>
          <a:p>
            <a:fld id="{4F734880-1236-494D-B0FE-82B86EB24677}" type="slidenum">
              <a:rPr lang="en-US" smtClean="0"/>
              <a:t>8</a:t>
            </a:fld>
            <a:endParaRPr lang="en-US"/>
          </a:p>
        </p:txBody>
      </p:sp>
    </p:spTree>
    <p:extLst>
      <p:ext uri="{BB962C8B-B14F-4D97-AF65-F5344CB8AC3E}">
        <p14:creationId xmlns:p14="http://schemas.microsoft.com/office/powerpoint/2010/main" val="38279623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F734880-1236-494D-B0FE-82B86EB24677}" type="slidenum">
              <a:rPr lang="en-US" smtClean="0"/>
              <a:t>12</a:t>
            </a:fld>
            <a:endParaRPr lang="en-US"/>
          </a:p>
        </p:txBody>
      </p:sp>
    </p:spTree>
    <p:extLst>
      <p:ext uri="{BB962C8B-B14F-4D97-AF65-F5344CB8AC3E}">
        <p14:creationId xmlns:p14="http://schemas.microsoft.com/office/powerpoint/2010/main" val="16523483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Make the Z, trapdoor statement appear later. First introduce the 5 systems.</a:t>
            </a:r>
            <a:endParaRPr lang="en-US" dirty="0"/>
          </a:p>
        </p:txBody>
      </p:sp>
      <p:sp>
        <p:nvSpPr>
          <p:cNvPr id="4" name="Slide Number Placeholder 3"/>
          <p:cNvSpPr>
            <a:spLocks noGrp="1"/>
          </p:cNvSpPr>
          <p:nvPr>
            <p:ph type="sldNum" sz="quarter" idx="10"/>
          </p:nvPr>
        </p:nvSpPr>
        <p:spPr/>
        <p:txBody>
          <a:bodyPr/>
          <a:lstStyle/>
          <a:p>
            <a:fld id="{4F734880-1236-494D-B0FE-82B86EB24677}" type="slidenum">
              <a:rPr lang="en-US" smtClean="0"/>
              <a:t>28</a:t>
            </a:fld>
            <a:endParaRPr lang="en-US"/>
          </a:p>
        </p:txBody>
      </p:sp>
    </p:spTree>
    <p:extLst>
      <p:ext uri="{BB962C8B-B14F-4D97-AF65-F5344CB8AC3E}">
        <p14:creationId xmlns:p14="http://schemas.microsoft.com/office/powerpoint/2010/main" val="2432236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E546912-3DE9-B24F-9323-4EA5660A7A24}" type="datetimeFigureOut">
              <a:rPr lang="en-US" smtClean="0"/>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076D-4FCB-BB4F-A206-395B49B70C81}" type="slidenum">
              <a:rPr lang="en-US" smtClean="0"/>
              <a:t>‹#›</a:t>
            </a:fld>
            <a:endParaRPr lang="en-US"/>
          </a:p>
        </p:txBody>
      </p:sp>
    </p:spTree>
    <p:extLst>
      <p:ext uri="{BB962C8B-B14F-4D97-AF65-F5344CB8AC3E}">
        <p14:creationId xmlns:p14="http://schemas.microsoft.com/office/powerpoint/2010/main" val="674474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546912-3DE9-B24F-9323-4EA5660A7A24}" type="datetimeFigureOut">
              <a:rPr lang="en-US" smtClean="0"/>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076D-4FCB-BB4F-A206-395B49B70C81}" type="slidenum">
              <a:rPr lang="en-US" smtClean="0"/>
              <a:t>‹#›</a:t>
            </a:fld>
            <a:endParaRPr lang="en-US"/>
          </a:p>
        </p:txBody>
      </p:sp>
    </p:spTree>
    <p:extLst>
      <p:ext uri="{BB962C8B-B14F-4D97-AF65-F5344CB8AC3E}">
        <p14:creationId xmlns:p14="http://schemas.microsoft.com/office/powerpoint/2010/main" val="2517473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546912-3DE9-B24F-9323-4EA5660A7A24}" type="datetimeFigureOut">
              <a:rPr lang="en-US" smtClean="0"/>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076D-4FCB-BB4F-A206-395B49B70C81}" type="slidenum">
              <a:rPr lang="en-US" smtClean="0"/>
              <a:t>‹#›</a:t>
            </a:fld>
            <a:endParaRPr lang="en-US"/>
          </a:p>
        </p:txBody>
      </p:sp>
    </p:spTree>
    <p:extLst>
      <p:ext uri="{BB962C8B-B14F-4D97-AF65-F5344CB8AC3E}">
        <p14:creationId xmlns:p14="http://schemas.microsoft.com/office/powerpoint/2010/main" val="506473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E546912-3DE9-B24F-9323-4EA5660A7A24}" type="datetimeFigureOut">
              <a:rPr lang="en-US" smtClean="0"/>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076D-4FCB-BB4F-A206-395B49B70C81}" type="slidenum">
              <a:rPr lang="en-US" smtClean="0"/>
              <a:t>‹#›</a:t>
            </a:fld>
            <a:endParaRPr lang="en-US"/>
          </a:p>
        </p:txBody>
      </p:sp>
    </p:spTree>
    <p:extLst>
      <p:ext uri="{BB962C8B-B14F-4D97-AF65-F5344CB8AC3E}">
        <p14:creationId xmlns:p14="http://schemas.microsoft.com/office/powerpoint/2010/main" val="23335783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E546912-3DE9-B24F-9323-4EA5660A7A24}" type="datetimeFigureOut">
              <a:rPr lang="en-US" smtClean="0"/>
              <a:t>12/6/16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73076D-4FCB-BB4F-A206-395B49B70C81}" type="slidenum">
              <a:rPr lang="en-US" smtClean="0"/>
              <a:t>‹#›</a:t>
            </a:fld>
            <a:endParaRPr lang="en-US"/>
          </a:p>
        </p:txBody>
      </p:sp>
    </p:spTree>
    <p:extLst>
      <p:ext uri="{BB962C8B-B14F-4D97-AF65-F5344CB8AC3E}">
        <p14:creationId xmlns:p14="http://schemas.microsoft.com/office/powerpoint/2010/main" val="1563590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E546912-3DE9-B24F-9323-4EA5660A7A24}" type="datetimeFigureOut">
              <a:rPr lang="en-US" smtClean="0"/>
              <a:t>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076D-4FCB-BB4F-A206-395B49B70C81}" type="slidenum">
              <a:rPr lang="en-US" smtClean="0"/>
              <a:t>‹#›</a:t>
            </a:fld>
            <a:endParaRPr lang="en-US"/>
          </a:p>
        </p:txBody>
      </p:sp>
    </p:spTree>
    <p:extLst>
      <p:ext uri="{BB962C8B-B14F-4D97-AF65-F5344CB8AC3E}">
        <p14:creationId xmlns:p14="http://schemas.microsoft.com/office/powerpoint/2010/main" val="2107074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E546912-3DE9-B24F-9323-4EA5660A7A24}" type="datetimeFigureOut">
              <a:rPr lang="en-US" smtClean="0"/>
              <a:t>12/6/16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73076D-4FCB-BB4F-A206-395B49B70C81}" type="slidenum">
              <a:rPr lang="en-US" smtClean="0"/>
              <a:t>‹#›</a:t>
            </a:fld>
            <a:endParaRPr lang="en-US"/>
          </a:p>
        </p:txBody>
      </p:sp>
    </p:spTree>
    <p:extLst>
      <p:ext uri="{BB962C8B-B14F-4D97-AF65-F5344CB8AC3E}">
        <p14:creationId xmlns:p14="http://schemas.microsoft.com/office/powerpoint/2010/main" val="2717096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E546912-3DE9-B24F-9323-4EA5660A7A24}" type="datetimeFigureOut">
              <a:rPr lang="en-US" smtClean="0"/>
              <a:t>12/6/16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73076D-4FCB-BB4F-A206-395B49B70C81}" type="slidenum">
              <a:rPr lang="en-US" smtClean="0"/>
              <a:t>‹#›</a:t>
            </a:fld>
            <a:endParaRPr lang="en-US"/>
          </a:p>
        </p:txBody>
      </p:sp>
    </p:spTree>
    <p:extLst>
      <p:ext uri="{BB962C8B-B14F-4D97-AF65-F5344CB8AC3E}">
        <p14:creationId xmlns:p14="http://schemas.microsoft.com/office/powerpoint/2010/main" val="14632120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546912-3DE9-B24F-9323-4EA5660A7A24}" type="datetimeFigureOut">
              <a:rPr lang="en-US" smtClean="0"/>
              <a:t>12/6/16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173076D-4FCB-BB4F-A206-395B49B70C81}" type="slidenum">
              <a:rPr lang="en-US" smtClean="0"/>
              <a:t>‹#›</a:t>
            </a:fld>
            <a:endParaRPr lang="en-US"/>
          </a:p>
        </p:txBody>
      </p:sp>
    </p:spTree>
    <p:extLst>
      <p:ext uri="{BB962C8B-B14F-4D97-AF65-F5344CB8AC3E}">
        <p14:creationId xmlns:p14="http://schemas.microsoft.com/office/powerpoint/2010/main" val="2620981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546912-3DE9-B24F-9323-4EA5660A7A24}" type="datetimeFigureOut">
              <a:rPr lang="en-US" smtClean="0"/>
              <a:t>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076D-4FCB-BB4F-A206-395B49B70C81}" type="slidenum">
              <a:rPr lang="en-US" smtClean="0"/>
              <a:t>‹#›</a:t>
            </a:fld>
            <a:endParaRPr lang="en-US"/>
          </a:p>
        </p:txBody>
      </p:sp>
    </p:spTree>
    <p:extLst>
      <p:ext uri="{BB962C8B-B14F-4D97-AF65-F5344CB8AC3E}">
        <p14:creationId xmlns:p14="http://schemas.microsoft.com/office/powerpoint/2010/main" val="20115415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E546912-3DE9-B24F-9323-4EA5660A7A24}" type="datetimeFigureOut">
              <a:rPr lang="en-US" smtClean="0"/>
              <a:t>12/6/16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73076D-4FCB-BB4F-A206-395B49B70C81}" type="slidenum">
              <a:rPr lang="en-US" smtClean="0"/>
              <a:t>‹#›</a:t>
            </a:fld>
            <a:endParaRPr lang="en-US"/>
          </a:p>
        </p:txBody>
      </p:sp>
    </p:spTree>
    <p:extLst>
      <p:ext uri="{BB962C8B-B14F-4D97-AF65-F5344CB8AC3E}">
        <p14:creationId xmlns:p14="http://schemas.microsoft.com/office/powerpoint/2010/main" val="157905529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546912-3DE9-B24F-9323-4EA5660A7A24}" type="datetimeFigureOut">
              <a:rPr lang="en-US" smtClean="0"/>
              <a:t>12/6/16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73076D-4FCB-BB4F-A206-395B49B70C81}" type="slidenum">
              <a:rPr lang="en-US" smtClean="0"/>
              <a:t>‹#›</a:t>
            </a:fld>
            <a:endParaRPr lang="en-US"/>
          </a:p>
        </p:txBody>
      </p:sp>
    </p:spTree>
    <p:extLst>
      <p:ext uri="{BB962C8B-B14F-4D97-AF65-F5344CB8AC3E}">
        <p14:creationId xmlns:p14="http://schemas.microsoft.com/office/powerpoint/2010/main" val="33024726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22.jpeg"/><Relationship Id="rId5" Type="http://schemas.openxmlformats.org/officeDocument/2006/relationships/image" Target="../media/image23.jpeg"/><Relationship Id="rId6" Type="http://schemas.openxmlformats.org/officeDocument/2006/relationships/image" Target="../media/image9.jpeg"/><Relationship Id="rId7" Type="http://schemas.openxmlformats.org/officeDocument/2006/relationships/image" Target="../media/image15.png"/><Relationship Id="rId8" Type="http://schemas.openxmlformats.org/officeDocument/2006/relationships/image" Target="../media/image24.png"/><Relationship Id="rId9" Type="http://schemas.openxmlformats.org/officeDocument/2006/relationships/image" Target="../media/image25.jpg"/><Relationship Id="rId1" Type="http://schemas.openxmlformats.org/officeDocument/2006/relationships/slideLayout" Target="../slideLayouts/slideLayout2.xml"/><Relationship Id="rId2" Type="http://schemas.openxmlformats.org/officeDocument/2006/relationships/image" Target="../media/image12.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6.emf"/></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27.emf"/><Relationship Id="rId5" Type="http://schemas.openxmlformats.org/officeDocument/2006/relationships/image" Target="../media/image6.png"/><Relationship Id="rId6"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8.jpeg"/><Relationship Id="rId3"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27.emf"/><Relationship Id="rId5"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e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emf"/></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7" Type="http://schemas.openxmlformats.org/officeDocument/2006/relationships/image" Target="NULL"/><Relationship Id="rId8" Type="http://schemas.openxmlformats.org/officeDocument/2006/relationships/image" Target="NULL"/><Relationship Id="rId9" Type="http://schemas.openxmlformats.org/officeDocument/2006/relationships/image" Target="../media/image4.png"/><Relationship Id="rId10" Type="http://schemas.openxmlformats.org/officeDocument/2006/relationships/image" Target="../media/image5.pn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emf"/></Relationships>
</file>

<file path=ppt/slides/_rels/slide21.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27.emf"/><Relationship Id="rId5" Type="http://schemas.openxmlformats.org/officeDocument/2006/relationships/image" Target="../media/image14.png"/><Relationship Id="rId6" Type="http://schemas.openxmlformats.org/officeDocument/2006/relationships/image" Target="../media/image23.jpeg"/><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2.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9.emf"/><Relationship Id="rId3" Type="http://schemas.openxmlformats.org/officeDocument/2006/relationships/image" Target="../media/image30.jpeg"/></Relationships>
</file>

<file path=ppt/slides/_rels/slide25.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3.png"/><Relationship Id="rId5"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29.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23.jpeg"/><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4.pn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8.jpg"/><Relationship Id="rId8"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23.jpeg"/><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31.xml.rels><?xml version="1.0" encoding="UTF-8" standalone="yes"?>
<Relationships xmlns="http://schemas.openxmlformats.org/package/2006/relationships"><Relationship Id="rId3" Type="http://schemas.openxmlformats.org/officeDocument/2006/relationships/image" Target="../media/image14.png"/><Relationship Id="rId4" Type="http://schemas.openxmlformats.org/officeDocument/2006/relationships/image" Target="../media/image23.jpeg"/><Relationship Id="rId1" Type="http://schemas.openxmlformats.org/officeDocument/2006/relationships/slideLayout" Target="../slideLayouts/slideLayout2.xml"/><Relationship Id="rId2" Type="http://schemas.openxmlformats.org/officeDocument/2006/relationships/image" Target="../media/image13.png"/></Relationships>
</file>

<file path=ppt/slides/_rels/slide32.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23.jpeg"/><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3.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5" Type="http://schemas.openxmlformats.org/officeDocument/2006/relationships/image" Target="../media/image23.jpeg"/><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4.xml.rels><?xml version="1.0" encoding="UTF-8" standalone="yes"?>
<Relationships xmlns="http://schemas.openxmlformats.org/package/2006/relationships"><Relationship Id="rId3" Type="http://schemas.openxmlformats.org/officeDocument/2006/relationships/image" Target="../media/image13.png"/><Relationship Id="rId4" Type="http://schemas.openxmlformats.org/officeDocument/2006/relationships/image" Target="../media/image14.png"/><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png"/><Relationship Id="rId4" Type="http://schemas.openxmlformats.org/officeDocument/2006/relationships/image" Target="../media/image11.png"/><Relationship Id="rId5" Type="http://schemas.openxmlformats.org/officeDocument/2006/relationships/image" Target="../media/image12.png"/><Relationship Id="rId6" Type="http://schemas.openxmlformats.org/officeDocument/2006/relationships/image" Target="../media/image13.png"/><Relationship Id="rId7" Type="http://schemas.openxmlformats.org/officeDocument/2006/relationships/image" Target="../media/image14.png"/><Relationship Id="rId8" Type="http://schemas.openxmlformats.org/officeDocument/2006/relationships/image" Target="../media/image9.jpeg"/><Relationship Id="rId9" Type="http://schemas.openxmlformats.org/officeDocument/2006/relationships/image" Target="../media/image15.pn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4" Type="http://schemas.openxmlformats.org/officeDocument/2006/relationships/image" Target="../media/image17.png"/><Relationship Id="rId5"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7.xml.rels><?xml version="1.0" encoding="UTF-8" standalone="yes"?>
<Relationships xmlns="http://schemas.openxmlformats.org/package/2006/relationships"><Relationship Id="rId3" Type="http://schemas.openxmlformats.org/officeDocument/2006/relationships/image" Target="../media/image18.jpg"/><Relationship Id="rId4" Type="http://schemas.openxmlformats.org/officeDocument/2006/relationships/image" Target="../media/image19.jpeg"/><Relationship Id="rId5" Type="http://schemas.openxmlformats.org/officeDocument/2006/relationships/image" Target="../media/image20.jpg"/><Relationship Id="rId6" Type="http://schemas.openxmlformats.org/officeDocument/2006/relationships/image" Target="../media/image6.png"/><Relationship Id="rId7" Type="http://schemas.openxmlformats.org/officeDocument/2006/relationships/image" Target="../media/image7.png"/><Relationship Id="rId1" Type="http://schemas.openxmlformats.org/officeDocument/2006/relationships/slideLayout" Target="../slideLayouts/slideLayout2.xml"/><Relationship Id="rId2" Type="http://schemas.openxmlformats.org/officeDocument/2006/relationships/image" Target="../media/image9.jpeg"/></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4" Type="http://schemas.openxmlformats.org/officeDocument/2006/relationships/image" Target="../media/image18.jpg"/><Relationship Id="rId5" Type="http://schemas.openxmlformats.org/officeDocument/2006/relationships/image" Target="../media/image19.jpeg"/><Relationship Id="rId6" Type="http://schemas.openxmlformats.org/officeDocument/2006/relationships/image" Target="../media/image20.jpg"/><Relationship Id="rId7" Type="http://schemas.openxmlformats.org/officeDocument/2006/relationships/image" Target="../media/image6.png"/><Relationship Id="rId8" Type="http://schemas.openxmlformats.org/officeDocument/2006/relationships/image" Target="../media/image7.png"/><Relationship Id="rId9"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3" Type="http://schemas.openxmlformats.org/officeDocument/2006/relationships/image" Target="../media/image19.jpeg"/><Relationship Id="rId4" Type="http://schemas.openxmlformats.org/officeDocument/2006/relationships/image" Target="../media/image20.jpg"/><Relationship Id="rId5" Type="http://schemas.openxmlformats.org/officeDocument/2006/relationships/image" Target="../media/image6.png"/><Relationship Id="rId6" Type="http://schemas.openxmlformats.org/officeDocument/2006/relationships/image" Target="../media/image7.png"/><Relationship Id="rId7" Type="http://schemas.openxmlformats.org/officeDocument/2006/relationships/image" Target="../media/image18.jpg"/><Relationship Id="rId8" Type="http://schemas.openxmlformats.org/officeDocument/2006/relationships/image" Target="../media/image21.png"/><Relationship Id="rId1" Type="http://schemas.openxmlformats.org/officeDocument/2006/relationships/slideLayout" Target="../slideLayouts/slideLayout2.xml"/><Relationship Id="rId2"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17114"/>
            <a:ext cx="7772400" cy="1470025"/>
          </a:xfrm>
        </p:spPr>
        <p:txBody>
          <a:bodyPr>
            <a:normAutofit/>
          </a:bodyPr>
          <a:lstStyle/>
          <a:p>
            <a:r>
              <a:rPr lang="en-US" dirty="0" smtClean="0"/>
              <a:t>Verifiable Functional Encryption</a:t>
            </a:r>
            <a:endParaRPr lang="en-US" dirty="0"/>
          </a:p>
        </p:txBody>
      </p:sp>
      <p:sp>
        <p:nvSpPr>
          <p:cNvPr id="3" name="Subtitle 2"/>
          <p:cNvSpPr>
            <a:spLocks noGrp="1"/>
          </p:cNvSpPr>
          <p:nvPr>
            <p:ph type="subTitle" idx="1"/>
          </p:nvPr>
        </p:nvSpPr>
        <p:spPr>
          <a:xfrm>
            <a:off x="-158261" y="2460659"/>
            <a:ext cx="9235915" cy="741662"/>
          </a:xfrm>
        </p:spPr>
        <p:txBody>
          <a:bodyPr>
            <a:normAutofit/>
          </a:bodyPr>
          <a:lstStyle/>
          <a:p>
            <a:r>
              <a:rPr lang="en-US" sz="2800" dirty="0" smtClean="0">
                <a:solidFill>
                  <a:schemeClr val="accent1"/>
                </a:solidFill>
              </a:rPr>
              <a:t>Saikrishna Badrinarayanan                              </a:t>
            </a:r>
            <a:endParaRPr lang="en-US" sz="2800" dirty="0" smtClean="0">
              <a:solidFill>
                <a:schemeClr val="tx1"/>
              </a:solidFill>
            </a:endParaRPr>
          </a:p>
          <a:p>
            <a:endParaRPr lang="en-US" sz="2800" dirty="0" smtClean="0">
              <a:solidFill>
                <a:schemeClr val="tx1"/>
              </a:solidFill>
            </a:endParaRPr>
          </a:p>
          <a:p>
            <a:endParaRPr lang="en-US" sz="2800" dirty="0" smtClean="0">
              <a:solidFill>
                <a:schemeClr val="tx1"/>
              </a:solidFill>
            </a:endParaRPr>
          </a:p>
          <a:p>
            <a:endParaRPr lang="en-US" sz="2800" dirty="0">
              <a:solidFill>
                <a:schemeClr val="tx1"/>
              </a:solidFill>
            </a:endParaRPr>
          </a:p>
        </p:txBody>
      </p:sp>
      <p:sp>
        <p:nvSpPr>
          <p:cNvPr id="4" name="TextBox 3"/>
          <p:cNvSpPr txBox="1"/>
          <p:nvPr/>
        </p:nvSpPr>
        <p:spPr>
          <a:xfrm>
            <a:off x="494993" y="3175196"/>
            <a:ext cx="3968209" cy="523220"/>
          </a:xfrm>
          <a:prstGeom prst="rect">
            <a:avLst/>
          </a:prstGeom>
          <a:noFill/>
        </p:spPr>
        <p:txBody>
          <a:bodyPr wrap="square" rtlCol="0">
            <a:spAutoFit/>
          </a:bodyPr>
          <a:lstStyle/>
          <a:p>
            <a:r>
              <a:rPr lang="en-US" sz="2800" dirty="0" smtClean="0"/>
              <a:t>						UCLA,  </a:t>
            </a:r>
            <a:endParaRPr lang="en-US" sz="2800" dirty="0"/>
          </a:p>
        </p:txBody>
      </p:sp>
      <p:sp>
        <p:nvSpPr>
          <p:cNvPr id="8" name="TextBox 7"/>
          <p:cNvSpPr txBox="1"/>
          <p:nvPr/>
        </p:nvSpPr>
        <p:spPr>
          <a:xfrm>
            <a:off x="4785855" y="3169642"/>
            <a:ext cx="3968209" cy="523220"/>
          </a:xfrm>
          <a:prstGeom prst="rect">
            <a:avLst/>
          </a:prstGeom>
          <a:noFill/>
        </p:spPr>
        <p:txBody>
          <a:bodyPr wrap="square" rtlCol="0">
            <a:spAutoFit/>
          </a:bodyPr>
          <a:lstStyle/>
          <a:p>
            <a:endParaRPr lang="en-US" sz="2800" dirty="0"/>
          </a:p>
        </p:txBody>
      </p:sp>
      <p:sp>
        <p:nvSpPr>
          <p:cNvPr id="10" name="Subtitle 2"/>
          <p:cNvSpPr txBox="1">
            <a:spLocks/>
          </p:cNvSpPr>
          <p:nvPr/>
        </p:nvSpPr>
        <p:spPr>
          <a:xfrm>
            <a:off x="261809" y="4120758"/>
            <a:ext cx="8031775" cy="1023551"/>
          </a:xfrm>
          <a:prstGeom prst="rect">
            <a:avLst/>
          </a:prstGeom>
        </p:spPr>
        <p:txBody>
          <a:bodyPr vert="horz" lIns="91440" tIns="45720" rIns="91440" bIns="45720" rtlCol="0">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r>
              <a:rPr lang="en-US" sz="2800" dirty="0" smtClean="0">
                <a:solidFill>
                  <a:schemeClr val="tx1"/>
                </a:solidFill>
              </a:rPr>
              <a:t>      Joint work with </a:t>
            </a:r>
            <a:r>
              <a:rPr lang="en-US" sz="2800" dirty="0" err="1" smtClean="0">
                <a:solidFill>
                  <a:schemeClr val="tx1"/>
                </a:solidFill>
              </a:rPr>
              <a:t>Vipul</a:t>
            </a:r>
            <a:r>
              <a:rPr lang="en-US" sz="2800" dirty="0" smtClean="0">
                <a:solidFill>
                  <a:schemeClr val="tx1"/>
                </a:solidFill>
              </a:rPr>
              <a:t> </a:t>
            </a:r>
            <a:r>
              <a:rPr lang="en-US" sz="2800" dirty="0" err="1" smtClean="0">
                <a:solidFill>
                  <a:schemeClr val="tx1"/>
                </a:solidFill>
              </a:rPr>
              <a:t>Goyal</a:t>
            </a:r>
            <a:r>
              <a:rPr lang="en-US" sz="2800" dirty="0" smtClean="0">
                <a:solidFill>
                  <a:schemeClr val="tx1"/>
                </a:solidFill>
              </a:rPr>
              <a:t>, </a:t>
            </a:r>
            <a:r>
              <a:rPr lang="en-US" sz="2800" dirty="0" err="1" smtClean="0">
                <a:solidFill>
                  <a:schemeClr val="tx1"/>
                </a:solidFill>
              </a:rPr>
              <a:t>Aayush</a:t>
            </a:r>
            <a:r>
              <a:rPr lang="en-US" sz="2800" dirty="0" smtClean="0">
                <a:solidFill>
                  <a:schemeClr val="tx1"/>
                </a:solidFill>
              </a:rPr>
              <a:t> Jain and </a:t>
            </a:r>
            <a:r>
              <a:rPr lang="en-US" sz="2800" dirty="0" smtClean="0">
                <a:solidFill>
                  <a:schemeClr val="accent1"/>
                </a:solidFill>
              </a:rPr>
              <a:t>                                           </a:t>
            </a:r>
            <a:r>
              <a:rPr lang="en-US" sz="2800" dirty="0" err="1" smtClean="0">
                <a:solidFill>
                  <a:schemeClr val="tx1"/>
                </a:solidFill>
              </a:rPr>
              <a:t>Amit</a:t>
            </a:r>
            <a:r>
              <a:rPr lang="en-US" sz="2800" dirty="0" smtClean="0">
                <a:solidFill>
                  <a:schemeClr val="tx1"/>
                </a:solidFill>
              </a:rPr>
              <a:t> </a:t>
            </a:r>
            <a:r>
              <a:rPr lang="en-US" sz="2800" dirty="0" err="1" smtClean="0">
                <a:solidFill>
                  <a:schemeClr val="tx1"/>
                </a:solidFill>
              </a:rPr>
              <a:t>Sahai</a:t>
            </a:r>
            <a:endParaRPr lang="en-US" sz="2800" dirty="0" smtClean="0">
              <a:solidFill>
                <a:schemeClr val="tx1"/>
              </a:solidFill>
            </a:endParaRPr>
          </a:p>
          <a:p>
            <a:endParaRPr lang="en-US" sz="2800" dirty="0" smtClean="0">
              <a:solidFill>
                <a:schemeClr val="tx1"/>
              </a:solidFill>
            </a:endParaRPr>
          </a:p>
          <a:p>
            <a:endParaRPr lang="en-US" sz="2800" dirty="0" smtClean="0">
              <a:solidFill>
                <a:schemeClr val="tx1"/>
              </a:solidFill>
            </a:endParaRPr>
          </a:p>
          <a:p>
            <a:endParaRPr lang="en-US" sz="2800" dirty="0">
              <a:solidFill>
                <a:schemeClr val="tx1"/>
              </a:solidFill>
            </a:endParaRPr>
          </a:p>
        </p:txBody>
      </p:sp>
      <p:sp>
        <p:nvSpPr>
          <p:cNvPr id="11" name="TextBox 10"/>
          <p:cNvSpPr txBox="1"/>
          <p:nvPr/>
        </p:nvSpPr>
        <p:spPr>
          <a:xfrm>
            <a:off x="261809" y="4862421"/>
            <a:ext cx="3968209" cy="523220"/>
          </a:xfrm>
          <a:prstGeom prst="rect">
            <a:avLst/>
          </a:prstGeom>
          <a:noFill/>
        </p:spPr>
        <p:txBody>
          <a:bodyPr wrap="square" rtlCol="0">
            <a:spAutoFit/>
          </a:bodyPr>
          <a:lstStyle/>
          <a:p>
            <a:r>
              <a:rPr lang="en-US" sz="2800" dirty="0" smtClean="0"/>
              <a:t> </a:t>
            </a:r>
            <a:endParaRPr lang="en-US" sz="2800" dirty="0"/>
          </a:p>
        </p:txBody>
      </p:sp>
      <p:pic>
        <p:nvPicPr>
          <p:cNvPr id="9" name="Picture 8" descr="CEF.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97067" y="3115464"/>
            <a:ext cx="3219759" cy="833335"/>
          </a:xfrm>
          <a:prstGeom prst="rect">
            <a:avLst/>
          </a:prstGeom>
        </p:spPr>
      </p:pic>
    </p:spTree>
    <p:extLst>
      <p:ext uri="{BB962C8B-B14F-4D97-AF65-F5344CB8AC3E}">
        <p14:creationId xmlns:p14="http://schemas.microsoft.com/office/powerpoint/2010/main" val="2754791768"/>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 4"/>
          <p:cNvGrpSpPr/>
          <p:nvPr/>
        </p:nvGrpSpPr>
        <p:grpSpPr>
          <a:xfrm>
            <a:off x="1317442" y="801558"/>
            <a:ext cx="766706" cy="1238821"/>
            <a:chOff x="7598114" y="698355"/>
            <a:chExt cx="766706" cy="1238821"/>
          </a:xfrm>
        </p:grpSpPr>
        <p:pic>
          <p:nvPicPr>
            <p:cNvPr id="6" name="Picture 5" descr="ek.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00684" y="698355"/>
              <a:ext cx="511430" cy="899218"/>
            </a:xfrm>
            <a:prstGeom prst="rect">
              <a:avLst/>
            </a:prstGeom>
          </p:spPr>
        </p:pic>
        <p:sp>
          <p:nvSpPr>
            <p:cNvPr id="7" name="TextBox 6"/>
            <p:cNvSpPr txBox="1"/>
            <p:nvPr/>
          </p:nvSpPr>
          <p:spPr>
            <a:xfrm>
              <a:off x="7598114" y="1475511"/>
              <a:ext cx="766706" cy="461665"/>
            </a:xfrm>
            <a:prstGeom prst="rect">
              <a:avLst/>
            </a:prstGeom>
            <a:noFill/>
          </p:spPr>
          <p:txBody>
            <a:bodyPr wrap="none" rtlCol="0">
              <a:spAutoFit/>
            </a:bodyPr>
            <a:lstStyle/>
            <a:p>
              <a:r>
                <a:rPr lang="en-US" sz="2400" dirty="0" smtClean="0"/>
                <a:t>MPK</a:t>
              </a:r>
              <a:endParaRPr lang="en-US" sz="2400" dirty="0"/>
            </a:p>
          </p:txBody>
        </p:sp>
      </p:grpSp>
      <p:pic>
        <p:nvPicPr>
          <p:cNvPr id="8" name="Picture 7" descr="pers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58249" y="1783656"/>
            <a:ext cx="1600808" cy="1600808"/>
          </a:xfrm>
          <a:prstGeom prst="rect">
            <a:avLst/>
          </a:prstGeom>
        </p:spPr>
      </p:pic>
      <p:pic>
        <p:nvPicPr>
          <p:cNvPr id="10" name="Picture 9" descr="valid.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31094" y="910340"/>
            <a:ext cx="2754921" cy="2074168"/>
          </a:xfrm>
          <a:prstGeom prst="rect">
            <a:avLst/>
          </a:prstGeom>
        </p:spPr>
      </p:pic>
      <p:cxnSp>
        <p:nvCxnSpPr>
          <p:cNvPr id="11" name="Straight Arrow Connector 10"/>
          <p:cNvCxnSpPr/>
          <p:nvPr/>
        </p:nvCxnSpPr>
        <p:spPr>
          <a:xfrm>
            <a:off x="3939452" y="1578714"/>
            <a:ext cx="1943809"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4" name="Oval 13"/>
          <p:cNvSpPr/>
          <p:nvPr/>
        </p:nvSpPr>
        <p:spPr>
          <a:xfrm>
            <a:off x="4484162" y="987882"/>
            <a:ext cx="629195" cy="556998"/>
          </a:xfrm>
          <a:prstGeom prst="ellipse">
            <a:avLst/>
          </a:prstGeom>
          <a:solidFill>
            <a:srgbClr val="FF0000"/>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b="1" dirty="0">
              <a:solidFill>
                <a:schemeClr val="bg1">
                  <a:lumMod val="85000"/>
                </a:schemeClr>
              </a:solidFill>
            </a:endParaRPr>
          </a:p>
        </p:txBody>
      </p:sp>
      <p:sp>
        <p:nvSpPr>
          <p:cNvPr id="15" name="TextBox 14"/>
          <p:cNvSpPr txBox="1"/>
          <p:nvPr/>
        </p:nvSpPr>
        <p:spPr>
          <a:xfrm>
            <a:off x="4561344" y="568808"/>
            <a:ext cx="505267" cy="461665"/>
          </a:xfrm>
          <a:prstGeom prst="rect">
            <a:avLst/>
          </a:prstGeom>
          <a:noFill/>
        </p:spPr>
        <p:txBody>
          <a:bodyPr wrap="none" rtlCol="0">
            <a:spAutoFit/>
          </a:bodyPr>
          <a:lstStyle/>
          <a:p>
            <a:r>
              <a:rPr lang="en-US" sz="2400" dirty="0" smtClean="0"/>
              <a:t>CT</a:t>
            </a:r>
            <a:endParaRPr lang="en-US" sz="2400" dirty="0"/>
          </a:p>
        </p:txBody>
      </p:sp>
      <p:cxnSp>
        <p:nvCxnSpPr>
          <p:cNvPr id="16" name="Straight Arrow Connector 15"/>
          <p:cNvCxnSpPr/>
          <p:nvPr/>
        </p:nvCxnSpPr>
        <p:spPr>
          <a:xfrm flipH="1">
            <a:off x="3939452" y="2389161"/>
            <a:ext cx="1943809"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Oval 17"/>
          <p:cNvSpPr/>
          <p:nvPr/>
        </p:nvSpPr>
        <p:spPr>
          <a:xfrm>
            <a:off x="4396430" y="1783656"/>
            <a:ext cx="629195" cy="556998"/>
          </a:xfrm>
          <a:prstGeom prst="ellipse">
            <a:avLst/>
          </a:prstGeom>
          <a:solidFill>
            <a:srgbClr val="FF0000"/>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0" dirty="0" smtClean="0"/>
              <a:t>x</a:t>
            </a:r>
            <a:endParaRPr lang="en-US" sz="1400" b="1" dirty="0">
              <a:solidFill>
                <a:schemeClr val="bg1">
                  <a:lumMod val="85000"/>
                </a:schemeClr>
              </a:solidFill>
            </a:endParaRPr>
          </a:p>
        </p:txBody>
      </p:sp>
      <p:pic>
        <p:nvPicPr>
          <p:cNvPr id="20" name="Picture 19" descr="tick.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42945" y="1700776"/>
            <a:ext cx="471853" cy="629948"/>
          </a:xfrm>
          <a:prstGeom prst="rect">
            <a:avLst/>
          </a:prstGeom>
        </p:spPr>
      </p:pic>
      <p:sp>
        <p:nvSpPr>
          <p:cNvPr id="21" name="Oval 20"/>
          <p:cNvSpPr/>
          <p:nvPr/>
        </p:nvSpPr>
        <p:spPr>
          <a:xfrm>
            <a:off x="2760526" y="1282435"/>
            <a:ext cx="629195" cy="556998"/>
          </a:xfrm>
          <a:prstGeom prst="ellipse">
            <a:avLst/>
          </a:prstGeom>
          <a:solidFill>
            <a:srgbClr val="FF0000"/>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0" dirty="0" smtClean="0"/>
              <a:t>x</a:t>
            </a:r>
            <a:endParaRPr lang="en-US" sz="1400" b="1" dirty="0">
              <a:solidFill>
                <a:schemeClr val="bg1">
                  <a:lumMod val="85000"/>
                </a:schemeClr>
              </a:solidFill>
            </a:endParaRPr>
          </a:p>
        </p:txBody>
      </p:sp>
      <p:grpSp>
        <p:nvGrpSpPr>
          <p:cNvPr id="22" name="Group 21"/>
          <p:cNvGrpSpPr/>
          <p:nvPr/>
        </p:nvGrpSpPr>
        <p:grpSpPr>
          <a:xfrm>
            <a:off x="4119156" y="892486"/>
            <a:ext cx="1672320" cy="526721"/>
            <a:chOff x="4739607" y="1918058"/>
            <a:chExt cx="1672320" cy="526721"/>
          </a:xfrm>
        </p:grpSpPr>
        <p:cxnSp>
          <p:nvCxnSpPr>
            <p:cNvPr id="23" name="Straight Arrow Connector 22"/>
            <p:cNvCxnSpPr/>
            <p:nvPr/>
          </p:nvCxnSpPr>
          <p:spPr>
            <a:xfrm>
              <a:off x="4739607" y="2444779"/>
              <a:ext cx="167232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4" name="TextBox 23"/>
            <p:cNvSpPr txBox="1"/>
            <p:nvPr/>
          </p:nvSpPr>
          <p:spPr>
            <a:xfrm>
              <a:off x="4797603" y="1918058"/>
              <a:ext cx="640006" cy="461665"/>
            </a:xfrm>
            <a:prstGeom prst="rect">
              <a:avLst/>
            </a:prstGeom>
            <a:noFill/>
          </p:spPr>
          <p:txBody>
            <a:bodyPr wrap="square" rtlCol="0">
              <a:spAutoFit/>
            </a:bodyPr>
            <a:lstStyle/>
            <a:p>
              <a:r>
                <a:rPr lang="en-US" sz="2400" dirty="0" smtClean="0"/>
                <a:t>f  </a:t>
              </a:r>
              <a:endParaRPr lang="en-US" sz="2400" dirty="0"/>
            </a:p>
          </p:txBody>
        </p:sp>
      </p:grpSp>
      <p:pic>
        <p:nvPicPr>
          <p:cNvPr id="25" name="Picture 24" descr="newkey.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85421" y="777614"/>
            <a:ext cx="1308522" cy="576537"/>
          </a:xfrm>
          <a:prstGeom prst="rect">
            <a:avLst/>
          </a:prstGeom>
        </p:spPr>
      </p:pic>
      <p:pic>
        <p:nvPicPr>
          <p:cNvPr id="27" name="Picture 26" descr="valid.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10798" y="910340"/>
            <a:ext cx="2754921" cy="2074168"/>
          </a:xfrm>
          <a:prstGeom prst="rect">
            <a:avLst/>
          </a:prstGeom>
        </p:spPr>
      </p:pic>
      <p:cxnSp>
        <p:nvCxnSpPr>
          <p:cNvPr id="29" name="Straight Arrow Connector 28"/>
          <p:cNvCxnSpPr/>
          <p:nvPr/>
        </p:nvCxnSpPr>
        <p:spPr>
          <a:xfrm flipH="1">
            <a:off x="3950693" y="2257337"/>
            <a:ext cx="1943809"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30" name="Picture 29" descr="tick.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254186" y="1568952"/>
            <a:ext cx="471853" cy="629948"/>
          </a:xfrm>
          <a:prstGeom prst="rect">
            <a:avLst/>
          </a:prstGeom>
        </p:spPr>
      </p:pic>
      <p:pic>
        <p:nvPicPr>
          <p:cNvPr id="31" name="Picture 30" descr="newkey.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770989" y="1568952"/>
            <a:ext cx="1308522" cy="576537"/>
          </a:xfrm>
          <a:prstGeom prst="rect">
            <a:avLst/>
          </a:prstGeom>
        </p:spPr>
      </p:pic>
      <p:sp>
        <p:nvSpPr>
          <p:cNvPr id="32" name="TextBox 31"/>
          <p:cNvSpPr txBox="1"/>
          <p:nvPr/>
        </p:nvSpPr>
        <p:spPr>
          <a:xfrm>
            <a:off x="3974079" y="1683824"/>
            <a:ext cx="343435" cy="461665"/>
          </a:xfrm>
          <a:prstGeom prst="rect">
            <a:avLst/>
          </a:prstGeom>
          <a:noFill/>
        </p:spPr>
        <p:txBody>
          <a:bodyPr wrap="square" rtlCol="0">
            <a:spAutoFit/>
          </a:bodyPr>
          <a:lstStyle/>
          <a:p>
            <a:r>
              <a:rPr lang="en-US" sz="2400" dirty="0" smtClean="0"/>
              <a:t>f</a:t>
            </a:r>
            <a:endParaRPr lang="en-US" sz="2400" dirty="0"/>
          </a:p>
        </p:txBody>
      </p:sp>
      <p:pic>
        <p:nvPicPr>
          <p:cNvPr id="33" name="Picture 32" descr="newkey.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35460" y="2459037"/>
            <a:ext cx="1308522" cy="576537"/>
          </a:xfrm>
          <a:prstGeom prst="rect">
            <a:avLst/>
          </a:prstGeom>
        </p:spPr>
      </p:pic>
      <p:sp>
        <p:nvSpPr>
          <p:cNvPr id="34" name="TextBox 33"/>
          <p:cNvSpPr txBox="1"/>
          <p:nvPr/>
        </p:nvSpPr>
        <p:spPr>
          <a:xfrm>
            <a:off x="2938550" y="2573909"/>
            <a:ext cx="343435" cy="461665"/>
          </a:xfrm>
          <a:prstGeom prst="rect">
            <a:avLst/>
          </a:prstGeom>
          <a:noFill/>
        </p:spPr>
        <p:txBody>
          <a:bodyPr wrap="square" rtlCol="0">
            <a:spAutoFit/>
          </a:bodyPr>
          <a:lstStyle/>
          <a:p>
            <a:r>
              <a:rPr lang="en-US" sz="2400" dirty="0" smtClean="0"/>
              <a:t>f</a:t>
            </a:r>
            <a:endParaRPr lang="en-US" sz="2400" dirty="0"/>
          </a:p>
        </p:txBody>
      </p:sp>
      <p:pic>
        <p:nvPicPr>
          <p:cNvPr id="35" name="Picture 34" descr="decrypt.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037236" y="853125"/>
            <a:ext cx="1134342" cy="1141175"/>
          </a:xfrm>
          <a:prstGeom prst="rect">
            <a:avLst/>
          </a:prstGeom>
        </p:spPr>
      </p:pic>
      <p:sp>
        <p:nvSpPr>
          <p:cNvPr id="36" name="TextBox 35"/>
          <p:cNvSpPr txBox="1"/>
          <p:nvPr/>
        </p:nvSpPr>
        <p:spPr>
          <a:xfrm>
            <a:off x="7077281" y="2017493"/>
            <a:ext cx="1168709" cy="461665"/>
          </a:xfrm>
          <a:prstGeom prst="rect">
            <a:avLst/>
          </a:prstGeom>
          <a:noFill/>
        </p:spPr>
        <p:txBody>
          <a:bodyPr wrap="none" rtlCol="0">
            <a:spAutoFit/>
          </a:bodyPr>
          <a:lstStyle/>
          <a:p>
            <a:r>
              <a:rPr lang="en-US" sz="2400" dirty="0" smtClean="0"/>
              <a:t>Decrypt</a:t>
            </a:r>
            <a:endParaRPr lang="en-US" sz="2400" dirty="0"/>
          </a:p>
        </p:txBody>
      </p:sp>
      <p:sp>
        <p:nvSpPr>
          <p:cNvPr id="37" name="Oval 36"/>
          <p:cNvSpPr/>
          <p:nvPr/>
        </p:nvSpPr>
        <p:spPr>
          <a:xfrm>
            <a:off x="3770989" y="987761"/>
            <a:ext cx="629195" cy="556998"/>
          </a:xfrm>
          <a:prstGeom prst="ellipse">
            <a:avLst/>
          </a:prstGeom>
          <a:solidFill>
            <a:srgbClr val="FF0000"/>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0" dirty="0" smtClean="0"/>
              <a:t>x</a:t>
            </a:r>
            <a:endParaRPr lang="en-US" sz="1400" b="1" dirty="0">
              <a:solidFill>
                <a:schemeClr val="bg1">
                  <a:lumMod val="85000"/>
                </a:schemeClr>
              </a:solidFill>
            </a:endParaRPr>
          </a:p>
        </p:txBody>
      </p:sp>
      <p:pic>
        <p:nvPicPr>
          <p:cNvPr id="38" name="Picture 37" descr="newkey.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74364" y="987761"/>
            <a:ext cx="1308522" cy="576537"/>
          </a:xfrm>
          <a:prstGeom prst="rect">
            <a:avLst/>
          </a:prstGeom>
        </p:spPr>
      </p:pic>
      <p:sp>
        <p:nvSpPr>
          <p:cNvPr id="39" name="TextBox 38"/>
          <p:cNvSpPr txBox="1"/>
          <p:nvPr/>
        </p:nvSpPr>
        <p:spPr>
          <a:xfrm>
            <a:off x="4877454" y="1102633"/>
            <a:ext cx="343435" cy="461665"/>
          </a:xfrm>
          <a:prstGeom prst="rect">
            <a:avLst/>
          </a:prstGeom>
          <a:noFill/>
        </p:spPr>
        <p:txBody>
          <a:bodyPr wrap="square" rtlCol="0">
            <a:spAutoFit/>
          </a:bodyPr>
          <a:lstStyle/>
          <a:p>
            <a:r>
              <a:rPr lang="en-US" sz="2400" dirty="0" smtClean="0"/>
              <a:t>f</a:t>
            </a:r>
            <a:endParaRPr lang="en-US" sz="2400" dirty="0"/>
          </a:p>
        </p:txBody>
      </p:sp>
      <p:cxnSp>
        <p:nvCxnSpPr>
          <p:cNvPr id="40" name="Straight Arrow Connector 39"/>
          <p:cNvCxnSpPr/>
          <p:nvPr/>
        </p:nvCxnSpPr>
        <p:spPr>
          <a:xfrm>
            <a:off x="3906959" y="1802475"/>
            <a:ext cx="1980056"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flipH="1">
            <a:off x="3901493" y="2479158"/>
            <a:ext cx="1985522"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44" name="TextBox 43"/>
          <p:cNvSpPr txBox="1"/>
          <p:nvPr/>
        </p:nvSpPr>
        <p:spPr>
          <a:xfrm>
            <a:off x="4460258" y="1994300"/>
            <a:ext cx="598541" cy="461665"/>
          </a:xfrm>
          <a:prstGeom prst="rect">
            <a:avLst/>
          </a:prstGeom>
          <a:noFill/>
        </p:spPr>
        <p:txBody>
          <a:bodyPr wrap="none" rtlCol="0">
            <a:spAutoFit/>
          </a:bodyPr>
          <a:lstStyle/>
          <a:p>
            <a:r>
              <a:rPr lang="en-US" sz="2400" dirty="0"/>
              <a:t>f</a:t>
            </a:r>
            <a:r>
              <a:rPr lang="en-US" sz="2400" dirty="0" smtClean="0"/>
              <a:t>(x)</a:t>
            </a:r>
            <a:endParaRPr lang="en-US" sz="2400" dirty="0"/>
          </a:p>
        </p:txBody>
      </p:sp>
      <p:pic>
        <p:nvPicPr>
          <p:cNvPr id="45" name="Picture 44" descr="yay.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72927" y="3714836"/>
            <a:ext cx="2294152" cy="1837150"/>
          </a:xfrm>
          <a:prstGeom prst="rect">
            <a:avLst/>
          </a:prstGeom>
        </p:spPr>
      </p:pic>
      <p:pic>
        <p:nvPicPr>
          <p:cNvPr id="46" name="Picture 45" descr="SuccessKid.jp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531470" y="1736405"/>
            <a:ext cx="2512512" cy="1675008"/>
          </a:xfrm>
          <a:prstGeom prst="rect">
            <a:avLst/>
          </a:prstGeom>
        </p:spPr>
      </p:pic>
      <p:sp>
        <p:nvSpPr>
          <p:cNvPr id="47" name="Title 1"/>
          <p:cNvSpPr>
            <a:spLocks noGrp="1"/>
          </p:cNvSpPr>
          <p:nvPr>
            <p:ph type="title"/>
          </p:nvPr>
        </p:nvSpPr>
        <p:spPr>
          <a:xfrm>
            <a:off x="202714" y="-232660"/>
            <a:ext cx="8229600" cy="1143000"/>
          </a:xfrm>
        </p:spPr>
        <p:txBody>
          <a:bodyPr/>
          <a:lstStyle/>
          <a:p>
            <a:r>
              <a:rPr lang="en-US" dirty="0" smtClean="0"/>
              <a:t>Verifiability</a:t>
            </a:r>
            <a:endParaRPr lang="en-US" dirty="0"/>
          </a:p>
        </p:txBody>
      </p:sp>
    </p:spTree>
    <p:extLst>
      <p:ext uri="{BB962C8B-B14F-4D97-AF65-F5344CB8AC3E}">
        <p14:creationId xmlns:p14="http://schemas.microsoft.com/office/powerpoint/2010/main" val="101045004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xit" presetSubtype="0" fill="hold" grpId="2" nodeType="clickEffect">
                                  <p:stCondLst>
                                    <p:cond delay="0"/>
                                  </p:stCondLst>
                                  <p:childTnLst>
                                    <p:set>
                                      <p:cBhvr>
                                        <p:cTn id="28" dur="1" fill="hold">
                                          <p:stCondLst>
                                            <p:cond delay="0"/>
                                          </p:stCondLst>
                                        </p:cTn>
                                        <p:tgtEl>
                                          <p:spTgt spid="14"/>
                                        </p:tgtEl>
                                        <p:attrNameLst>
                                          <p:attrName>style.visibility</p:attrName>
                                        </p:attrNameLst>
                                      </p:cBhvr>
                                      <p:to>
                                        <p:strVal val="hidden"/>
                                      </p:to>
                                    </p:set>
                                  </p:childTnLst>
                                </p:cTn>
                              </p:par>
                              <p:par>
                                <p:cTn id="29" presetID="1" presetClass="exit" presetSubtype="0" fill="hold" grpId="1" nodeType="withEffect">
                                  <p:stCondLst>
                                    <p:cond delay="0"/>
                                  </p:stCondLst>
                                  <p:childTnLst>
                                    <p:set>
                                      <p:cBhvr>
                                        <p:cTn id="30" dur="1" fill="hold">
                                          <p:stCondLst>
                                            <p:cond delay="0"/>
                                          </p:stCondLst>
                                        </p:cTn>
                                        <p:tgtEl>
                                          <p:spTgt spid="15"/>
                                        </p:tgtEl>
                                        <p:attrNameLst>
                                          <p:attrName>style.visibility</p:attrName>
                                        </p:attrNameLst>
                                      </p:cBhvr>
                                      <p:to>
                                        <p:strVal val="hidden"/>
                                      </p:to>
                                    </p:set>
                                  </p:childTnLst>
                                </p:cTn>
                              </p:par>
                              <p:par>
                                <p:cTn id="31" presetID="1" presetClass="exit" presetSubtype="0" fill="hold" nodeType="withEffect">
                                  <p:stCondLst>
                                    <p:cond delay="0"/>
                                  </p:stCondLst>
                                  <p:childTnLst>
                                    <p:set>
                                      <p:cBhvr>
                                        <p:cTn id="32" dur="1" fill="hold">
                                          <p:stCondLst>
                                            <p:cond delay="0"/>
                                          </p:stCondLst>
                                        </p:cTn>
                                        <p:tgtEl>
                                          <p:spTgt spid="11"/>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18"/>
                                        </p:tgtEl>
                                        <p:attrNameLst>
                                          <p:attrName>style.visibility</p:attrName>
                                        </p:attrNameLst>
                                      </p:cBhvr>
                                      <p:to>
                                        <p:strVal val="hidden"/>
                                      </p:to>
                                    </p:set>
                                  </p:childTnLst>
                                </p:cTn>
                              </p:par>
                              <p:par>
                                <p:cTn id="35" presetID="1" presetClass="exit" presetSubtype="0" fill="hold" nodeType="withEffect">
                                  <p:stCondLst>
                                    <p:cond delay="0"/>
                                  </p:stCondLst>
                                  <p:childTnLst>
                                    <p:set>
                                      <p:cBhvr>
                                        <p:cTn id="36" dur="1" fill="hold">
                                          <p:stCondLst>
                                            <p:cond delay="0"/>
                                          </p:stCondLst>
                                        </p:cTn>
                                        <p:tgtEl>
                                          <p:spTgt spid="20"/>
                                        </p:tgtEl>
                                        <p:attrNameLst>
                                          <p:attrName>style.visibility</p:attrName>
                                        </p:attrNameLst>
                                      </p:cBhvr>
                                      <p:to>
                                        <p:strVal val="hidden"/>
                                      </p:to>
                                    </p:set>
                                  </p:childTnLst>
                                </p:cTn>
                              </p:par>
                              <p:par>
                                <p:cTn id="37" presetID="1" presetClass="exit" presetSubtype="0" fill="hold" nodeType="withEffect">
                                  <p:stCondLst>
                                    <p:cond delay="0"/>
                                  </p:stCondLst>
                                  <p:childTnLst>
                                    <p:set>
                                      <p:cBhvr>
                                        <p:cTn id="38" dur="1" fill="hold">
                                          <p:stCondLst>
                                            <p:cond delay="0"/>
                                          </p:stCondLst>
                                        </p:cTn>
                                        <p:tgtEl>
                                          <p:spTgt spid="16"/>
                                        </p:tgtEl>
                                        <p:attrNameLst>
                                          <p:attrName>style.visibility</p:attrName>
                                        </p:attrNameLst>
                                      </p:cBhvr>
                                      <p:to>
                                        <p:strVal val="hidden"/>
                                      </p:to>
                                    </p:set>
                                  </p:childTnLst>
                                </p:cTn>
                              </p:par>
                              <p:par>
                                <p:cTn id="39" presetID="1" presetClass="exit" presetSubtype="0" fill="hold" nodeType="withEffect">
                                  <p:stCondLst>
                                    <p:cond delay="0"/>
                                  </p:stCondLst>
                                  <p:childTnLst>
                                    <p:set>
                                      <p:cBhvr>
                                        <p:cTn id="40" dur="1" fill="hold">
                                          <p:stCondLst>
                                            <p:cond delay="0"/>
                                          </p:stCondLst>
                                        </p:cTn>
                                        <p:tgtEl>
                                          <p:spTgt spid="10"/>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2"/>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30"/>
                                        </p:tgtEl>
                                        <p:attrNameLst>
                                          <p:attrName>style.visibility</p:attrName>
                                        </p:attrNameLst>
                                      </p:cBhvr>
                                      <p:to>
                                        <p:strVal val="visible"/>
                                      </p:to>
                                    </p:set>
                                  </p:childTnLst>
                                </p:cTn>
                              </p:par>
                              <p:par>
                                <p:cTn id="57" presetID="1" presetClass="entr" presetSubtype="0" fill="hold" nodeType="withEffect">
                                  <p:stCondLst>
                                    <p:cond delay="0"/>
                                  </p:stCondLst>
                                  <p:childTnLst>
                                    <p:set>
                                      <p:cBhvr>
                                        <p:cTn id="58" dur="1" fill="hold">
                                          <p:stCondLst>
                                            <p:cond delay="0"/>
                                          </p:stCondLst>
                                        </p:cTn>
                                        <p:tgtEl>
                                          <p:spTgt spid="2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nodeType="clickEffect">
                                  <p:stCondLst>
                                    <p:cond delay="0"/>
                                  </p:stCondLst>
                                  <p:childTnLst>
                                    <p:set>
                                      <p:cBhvr>
                                        <p:cTn id="62" dur="1" fill="hold">
                                          <p:stCondLst>
                                            <p:cond delay="0"/>
                                          </p:stCondLst>
                                        </p:cTn>
                                        <p:tgtEl>
                                          <p:spTgt spid="25"/>
                                        </p:tgtEl>
                                        <p:attrNameLst>
                                          <p:attrName>style.visibility</p:attrName>
                                        </p:attrNameLst>
                                      </p:cBhvr>
                                      <p:to>
                                        <p:strVal val="hidden"/>
                                      </p:to>
                                    </p:set>
                                  </p:childTnLst>
                                </p:cTn>
                              </p:par>
                              <p:par>
                                <p:cTn id="63" presetID="1" presetClass="exit" presetSubtype="0" fill="hold" nodeType="withEffect">
                                  <p:stCondLst>
                                    <p:cond delay="0"/>
                                  </p:stCondLst>
                                  <p:childTnLst>
                                    <p:set>
                                      <p:cBhvr>
                                        <p:cTn id="64" dur="1" fill="hold">
                                          <p:stCondLst>
                                            <p:cond delay="0"/>
                                          </p:stCondLst>
                                        </p:cTn>
                                        <p:tgtEl>
                                          <p:spTgt spid="22"/>
                                        </p:tgtEl>
                                        <p:attrNameLst>
                                          <p:attrName>style.visibility</p:attrName>
                                        </p:attrNameLst>
                                      </p:cBhvr>
                                      <p:to>
                                        <p:strVal val="hidden"/>
                                      </p:to>
                                    </p:set>
                                  </p:childTnLst>
                                </p:cTn>
                              </p:par>
                              <p:par>
                                <p:cTn id="65" presetID="1" presetClass="exit" presetSubtype="0" fill="hold" nodeType="withEffect">
                                  <p:stCondLst>
                                    <p:cond delay="0"/>
                                  </p:stCondLst>
                                  <p:childTnLst>
                                    <p:set>
                                      <p:cBhvr>
                                        <p:cTn id="66" dur="1" fill="hold">
                                          <p:stCondLst>
                                            <p:cond delay="0"/>
                                          </p:stCondLst>
                                        </p:cTn>
                                        <p:tgtEl>
                                          <p:spTgt spid="27"/>
                                        </p:tgtEl>
                                        <p:attrNameLst>
                                          <p:attrName>style.visibility</p:attrName>
                                        </p:attrNameLst>
                                      </p:cBhvr>
                                      <p:to>
                                        <p:strVal val="hidden"/>
                                      </p:to>
                                    </p:set>
                                  </p:childTnLst>
                                </p:cTn>
                              </p:par>
                              <p:par>
                                <p:cTn id="67" presetID="1" presetClass="exit" presetSubtype="0" fill="hold" nodeType="withEffect">
                                  <p:stCondLst>
                                    <p:cond delay="0"/>
                                  </p:stCondLst>
                                  <p:childTnLst>
                                    <p:set>
                                      <p:cBhvr>
                                        <p:cTn id="68" dur="1" fill="hold">
                                          <p:stCondLst>
                                            <p:cond delay="0"/>
                                          </p:stCondLst>
                                        </p:cTn>
                                        <p:tgtEl>
                                          <p:spTgt spid="30"/>
                                        </p:tgtEl>
                                        <p:attrNameLst>
                                          <p:attrName>style.visibility</p:attrName>
                                        </p:attrNameLst>
                                      </p:cBhvr>
                                      <p:to>
                                        <p:strVal val="hidden"/>
                                      </p:to>
                                    </p:set>
                                  </p:childTnLst>
                                </p:cTn>
                              </p:par>
                              <p:par>
                                <p:cTn id="69" presetID="1" presetClass="exit" presetSubtype="0" fill="hold" grpId="1" nodeType="withEffect">
                                  <p:stCondLst>
                                    <p:cond delay="0"/>
                                  </p:stCondLst>
                                  <p:childTnLst>
                                    <p:set>
                                      <p:cBhvr>
                                        <p:cTn id="70" dur="1" fill="hold">
                                          <p:stCondLst>
                                            <p:cond delay="0"/>
                                          </p:stCondLst>
                                        </p:cTn>
                                        <p:tgtEl>
                                          <p:spTgt spid="32"/>
                                        </p:tgtEl>
                                        <p:attrNameLst>
                                          <p:attrName>style.visibility</p:attrName>
                                        </p:attrNameLst>
                                      </p:cBhvr>
                                      <p:to>
                                        <p:strVal val="hidden"/>
                                      </p:to>
                                    </p:set>
                                  </p:childTnLst>
                                </p:cTn>
                              </p:par>
                              <p:par>
                                <p:cTn id="71" presetID="1" presetClass="exit" presetSubtype="0" fill="hold" nodeType="withEffect">
                                  <p:stCondLst>
                                    <p:cond delay="0"/>
                                  </p:stCondLst>
                                  <p:childTnLst>
                                    <p:set>
                                      <p:cBhvr>
                                        <p:cTn id="72" dur="1" fill="hold">
                                          <p:stCondLst>
                                            <p:cond delay="0"/>
                                          </p:stCondLst>
                                        </p:cTn>
                                        <p:tgtEl>
                                          <p:spTgt spid="31"/>
                                        </p:tgtEl>
                                        <p:attrNameLst>
                                          <p:attrName>style.visibility</p:attrName>
                                        </p:attrNameLst>
                                      </p:cBhvr>
                                      <p:to>
                                        <p:strVal val="hidden"/>
                                      </p:to>
                                    </p:set>
                                  </p:childTnLst>
                                </p:cTn>
                              </p:par>
                              <p:par>
                                <p:cTn id="73" presetID="1" presetClass="exit" presetSubtype="0" fill="hold" nodeType="withEffect">
                                  <p:stCondLst>
                                    <p:cond delay="0"/>
                                  </p:stCondLst>
                                  <p:childTnLst>
                                    <p:set>
                                      <p:cBhvr>
                                        <p:cTn id="74" dur="1" fill="hold">
                                          <p:stCondLst>
                                            <p:cond delay="0"/>
                                          </p:stCondLst>
                                        </p:cTn>
                                        <p:tgtEl>
                                          <p:spTgt spid="29"/>
                                        </p:tgtEl>
                                        <p:attrNameLst>
                                          <p:attrName>style.visibility</p:attrName>
                                        </p:attrNameLst>
                                      </p:cBhvr>
                                      <p:to>
                                        <p:strVal val="hidden"/>
                                      </p:to>
                                    </p:set>
                                  </p:childTnLst>
                                </p:cTn>
                              </p:par>
                              <p:par>
                                <p:cTn id="75" presetID="1" presetClass="entr" presetSubtype="0" fill="hold" grpId="0" nodeType="withEffect">
                                  <p:stCondLst>
                                    <p:cond delay="0"/>
                                  </p:stCondLst>
                                  <p:childTnLst>
                                    <p:set>
                                      <p:cBhvr>
                                        <p:cTn id="76" dur="1" fill="hold">
                                          <p:stCondLst>
                                            <p:cond delay="0"/>
                                          </p:stCondLst>
                                        </p:cTn>
                                        <p:tgtEl>
                                          <p:spTgt spid="34"/>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3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xit" presetSubtype="0" fill="hold" grpId="1" nodeType="clickEffect">
                                  <p:stCondLst>
                                    <p:cond delay="0"/>
                                  </p:stCondLst>
                                  <p:childTnLst>
                                    <p:set>
                                      <p:cBhvr>
                                        <p:cTn id="82" dur="1" fill="hold">
                                          <p:stCondLst>
                                            <p:cond delay="0"/>
                                          </p:stCondLst>
                                        </p:cTn>
                                        <p:tgtEl>
                                          <p:spTgt spid="21"/>
                                        </p:tgtEl>
                                        <p:attrNameLst>
                                          <p:attrName>style.visibility</p:attrName>
                                        </p:attrNameLst>
                                      </p:cBhvr>
                                      <p:to>
                                        <p:strVal val="hidden"/>
                                      </p:to>
                                    </p:set>
                                  </p:childTnLst>
                                </p:cTn>
                              </p:par>
                              <p:par>
                                <p:cTn id="83" presetID="1" presetClass="exit" presetSubtype="0" fill="hold" grpId="1" nodeType="withEffect">
                                  <p:stCondLst>
                                    <p:cond delay="0"/>
                                  </p:stCondLst>
                                  <p:childTnLst>
                                    <p:set>
                                      <p:cBhvr>
                                        <p:cTn id="84" dur="1" fill="hold">
                                          <p:stCondLst>
                                            <p:cond delay="0"/>
                                          </p:stCondLst>
                                        </p:cTn>
                                        <p:tgtEl>
                                          <p:spTgt spid="34"/>
                                        </p:tgtEl>
                                        <p:attrNameLst>
                                          <p:attrName>style.visibility</p:attrName>
                                        </p:attrNameLst>
                                      </p:cBhvr>
                                      <p:to>
                                        <p:strVal val="hidden"/>
                                      </p:to>
                                    </p:set>
                                  </p:childTnLst>
                                </p:cTn>
                              </p:par>
                              <p:par>
                                <p:cTn id="85" presetID="1" presetClass="exit" presetSubtype="0" fill="hold" nodeType="withEffect">
                                  <p:stCondLst>
                                    <p:cond delay="0"/>
                                  </p:stCondLst>
                                  <p:childTnLst>
                                    <p:set>
                                      <p:cBhvr>
                                        <p:cTn id="86" dur="1" fill="hold">
                                          <p:stCondLst>
                                            <p:cond delay="0"/>
                                          </p:stCondLst>
                                        </p:cTn>
                                        <p:tgtEl>
                                          <p:spTgt spid="33"/>
                                        </p:tgtEl>
                                        <p:attrNameLst>
                                          <p:attrName>style.visibility</p:attrName>
                                        </p:attrNameLst>
                                      </p:cBhvr>
                                      <p:to>
                                        <p:strVal val="hidden"/>
                                      </p:to>
                                    </p:set>
                                  </p:childTnLst>
                                </p:cTn>
                              </p:par>
                              <p:par>
                                <p:cTn id="87" presetID="1" presetClass="entr" presetSubtype="0" fill="hold" grpId="0" nodeType="withEffect">
                                  <p:stCondLst>
                                    <p:cond delay="0"/>
                                  </p:stCondLst>
                                  <p:childTnLst>
                                    <p:set>
                                      <p:cBhvr>
                                        <p:cTn id="88" dur="1" fill="hold">
                                          <p:stCondLst>
                                            <p:cond delay="0"/>
                                          </p:stCondLst>
                                        </p:cTn>
                                        <p:tgtEl>
                                          <p:spTgt spid="37"/>
                                        </p:tgtEl>
                                        <p:attrNameLst>
                                          <p:attrName>style.visibility</p:attrName>
                                        </p:attrNameLst>
                                      </p:cBhvr>
                                      <p:to>
                                        <p:strVal val="visible"/>
                                      </p:to>
                                    </p:set>
                                  </p:childTnLst>
                                </p:cTn>
                              </p:par>
                              <p:par>
                                <p:cTn id="89" presetID="1" presetClass="entr" presetSubtype="0" fill="hold" grpId="0" nodeType="withEffect">
                                  <p:stCondLst>
                                    <p:cond delay="0"/>
                                  </p:stCondLst>
                                  <p:childTnLst>
                                    <p:set>
                                      <p:cBhvr>
                                        <p:cTn id="90" dur="1" fill="hold">
                                          <p:stCondLst>
                                            <p:cond delay="0"/>
                                          </p:stCondLst>
                                        </p:cTn>
                                        <p:tgtEl>
                                          <p:spTgt spid="39"/>
                                        </p:tgtEl>
                                        <p:attrNameLst>
                                          <p:attrName>style.visibility</p:attrName>
                                        </p:attrNameLst>
                                      </p:cBhvr>
                                      <p:to>
                                        <p:strVal val="visible"/>
                                      </p:to>
                                    </p:set>
                                  </p:childTnLst>
                                </p:cTn>
                              </p:par>
                              <p:par>
                                <p:cTn id="91" presetID="1" presetClass="entr" presetSubtype="0" fill="hold" nodeType="withEffect">
                                  <p:stCondLst>
                                    <p:cond delay="0"/>
                                  </p:stCondLst>
                                  <p:childTnLst>
                                    <p:set>
                                      <p:cBhvr>
                                        <p:cTn id="92" dur="1" fill="hold">
                                          <p:stCondLst>
                                            <p:cond delay="0"/>
                                          </p:stCondLst>
                                        </p:cTn>
                                        <p:tgtEl>
                                          <p:spTgt spid="38"/>
                                        </p:tgtEl>
                                        <p:attrNameLst>
                                          <p:attrName>style.visibility</p:attrName>
                                        </p:attrNameLst>
                                      </p:cBhvr>
                                      <p:to>
                                        <p:strVal val="visible"/>
                                      </p:to>
                                    </p:set>
                                  </p:childTnLst>
                                </p:cTn>
                              </p:par>
                              <p:par>
                                <p:cTn id="93" presetID="1" presetClass="entr" presetSubtype="0" fill="hold" nodeType="withEffect">
                                  <p:stCondLst>
                                    <p:cond delay="0"/>
                                  </p:stCondLst>
                                  <p:childTnLst>
                                    <p:set>
                                      <p:cBhvr>
                                        <p:cTn id="94" dur="1" fill="hold">
                                          <p:stCondLst>
                                            <p:cond delay="0"/>
                                          </p:stCondLst>
                                        </p:cTn>
                                        <p:tgtEl>
                                          <p:spTgt spid="40"/>
                                        </p:tgtEl>
                                        <p:attrNameLst>
                                          <p:attrName>style.visibility</p:attrName>
                                        </p:attrNameLst>
                                      </p:cBhvr>
                                      <p:to>
                                        <p:strVal val="visible"/>
                                      </p:to>
                                    </p:set>
                                  </p:childTnLst>
                                </p:cTn>
                              </p:par>
                              <p:par>
                                <p:cTn id="95" presetID="1" presetClass="entr" presetSubtype="0" fill="hold" nodeType="withEffect">
                                  <p:stCondLst>
                                    <p:cond delay="0"/>
                                  </p:stCondLst>
                                  <p:childTnLst>
                                    <p:set>
                                      <p:cBhvr>
                                        <p:cTn id="96" dur="1" fill="hold">
                                          <p:stCondLst>
                                            <p:cond delay="0"/>
                                          </p:stCondLst>
                                        </p:cTn>
                                        <p:tgtEl>
                                          <p:spTgt spid="35"/>
                                        </p:tgtEl>
                                        <p:attrNameLst>
                                          <p:attrName>style.visibility</p:attrName>
                                        </p:attrNameLst>
                                      </p:cBhvr>
                                      <p:to>
                                        <p:strVal val="visible"/>
                                      </p:to>
                                    </p:set>
                                  </p:childTnLst>
                                </p:cTn>
                              </p:par>
                              <p:par>
                                <p:cTn id="97" presetID="1" presetClass="entr" presetSubtype="0" fill="hold" grpId="0" nodeType="withEffect">
                                  <p:stCondLst>
                                    <p:cond delay="0"/>
                                  </p:stCondLst>
                                  <p:childTnLst>
                                    <p:set>
                                      <p:cBhvr>
                                        <p:cTn id="98" dur="1" fill="hold">
                                          <p:stCondLst>
                                            <p:cond delay="0"/>
                                          </p:stCondLst>
                                        </p:cTn>
                                        <p:tgtEl>
                                          <p:spTgt spid="36"/>
                                        </p:tgtEl>
                                        <p:attrNameLst>
                                          <p:attrName>style.visibility</p:attrName>
                                        </p:attrNameLst>
                                      </p:cBhvr>
                                      <p:to>
                                        <p:strVal val="visible"/>
                                      </p:to>
                                    </p:set>
                                  </p:childTnLst>
                                </p:cTn>
                              </p:par>
                            </p:childTnLst>
                          </p:cTn>
                        </p:par>
                      </p:childTnLst>
                    </p:cTn>
                  </p:par>
                  <p:par>
                    <p:cTn id="99" fill="hold">
                      <p:stCondLst>
                        <p:cond delay="indefinite"/>
                      </p:stCondLst>
                      <p:childTnLst>
                        <p:par>
                          <p:cTn id="100" fill="hold">
                            <p:stCondLst>
                              <p:cond delay="0"/>
                            </p:stCondLst>
                            <p:childTnLst>
                              <p:par>
                                <p:cTn id="101" presetID="1" presetClass="entr" presetSubtype="0" fill="hold" grpId="0" nodeType="clickEffect">
                                  <p:stCondLst>
                                    <p:cond delay="0"/>
                                  </p:stCondLst>
                                  <p:childTnLst>
                                    <p:set>
                                      <p:cBhvr>
                                        <p:cTn id="102" dur="1" fill="hold">
                                          <p:stCondLst>
                                            <p:cond delay="0"/>
                                          </p:stCondLst>
                                        </p:cTn>
                                        <p:tgtEl>
                                          <p:spTgt spid="44"/>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42"/>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xit" presetSubtype="0" fill="hold" nodeType="clickEffect">
                                  <p:stCondLst>
                                    <p:cond delay="0"/>
                                  </p:stCondLst>
                                  <p:childTnLst>
                                    <p:set>
                                      <p:cBhvr>
                                        <p:cTn id="108" dur="1" fill="hold">
                                          <p:stCondLst>
                                            <p:cond delay="0"/>
                                          </p:stCondLst>
                                        </p:cTn>
                                        <p:tgtEl>
                                          <p:spTgt spid="8"/>
                                        </p:tgtEl>
                                        <p:attrNameLst>
                                          <p:attrName>style.visibility</p:attrName>
                                        </p:attrNameLst>
                                      </p:cBhvr>
                                      <p:to>
                                        <p:strVal val="hidden"/>
                                      </p:to>
                                    </p:set>
                                  </p:childTnLst>
                                </p:cTn>
                              </p:par>
                              <p:par>
                                <p:cTn id="109" presetID="1" presetClass="entr" presetSubtype="0" fill="hold" nodeType="withEffect">
                                  <p:stCondLst>
                                    <p:cond delay="0"/>
                                  </p:stCondLst>
                                  <p:childTnLst>
                                    <p:set>
                                      <p:cBhvr>
                                        <p:cTn id="110" dur="1" fill="hold">
                                          <p:stCondLst>
                                            <p:cond delay="0"/>
                                          </p:stCondLst>
                                        </p:cTn>
                                        <p:tgtEl>
                                          <p:spTgt spid="46"/>
                                        </p:tgtEl>
                                        <p:attrNameLst>
                                          <p:attrName>style.visibility</p:attrName>
                                        </p:attrNameLst>
                                      </p:cBhvr>
                                      <p:to>
                                        <p:strVal val="visible"/>
                                      </p:to>
                                    </p:set>
                                  </p:childTnLst>
                                </p:cTn>
                              </p:par>
                              <p:par>
                                <p:cTn id="111" presetID="1" presetClass="entr" presetSubtype="0" fill="hold" nodeType="withEffect">
                                  <p:stCondLst>
                                    <p:cond delay="0"/>
                                  </p:stCondLst>
                                  <p:childTnLst>
                                    <p:set>
                                      <p:cBhvr>
                                        <p:cTn id="112" dur="1" fill="hold">
                                          <p:stCondLst>
                                            <p:cond delay="0"/>
                                          </p:stCondLst>
                                        </p:cTn>
                                        <p:tgtEl>
                                          <p:spTgt spid="45"/>
                                        </p:tgtEl>
                                        <p:attrNameLst>
                                          <p:attrName>style.visibility</p:attrName>
                                        </p:attrNameLst>
                                      </p:cBhvr>
                                      <p:to>
                                        <p:strVal val="visible"/>
                                      </p:to>
                                    </p:set>
                                  </p:childTnLst>
                                </p:cTn>
                              </p:par>
                              <p:par>
                                <p:cTn id="113" presetID="1" presetClass="exit" presetSubtype="0" fill="hold" nodeType="withEffect">
                                  <p:stCondLst>
                                    <p:cond delay="0"/>
                                  </p:stCondLst>
                                  <p:childTnLst>
                                    <p:set>
                                      <p:cBhvr>
                                        <p:cTn id="114" dur="1" fill="hold">
                                          <p:stCondLst>
                                            <p:cond delay="0"/>
                                          </p:stCondLst>
                                        </p:cTn>
                                        <p:tgtEl>
                                          <p:spTgt spid="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1" animBg="1"/>
      <p:bldP spid="14" grpId="2" animBg="1"/>
      <p:bldP spid="15" grpId="0"/>
      <p:bldP spid="15" grpId="1"/>
      <p:bldP spid="18" grpId="0" animBg="1"/>
      <p:bldP spid="18" grpId="1" animBg="1"/>
      <p:bldP spid="21" grpId="0" animBg="1"/>
      <p:bldP spid="21" grpId="1" animBg="1"/>
      <p:bldP spid="32" grpId="0"/>
      <p:bldP spid="32" grpId="1"/>
      <p:bldP spid="34" grpId="0"/>
      <p:bldP spid="34" grpId="1"/>
      <p:bldP spid="36" grpId="0"/>
      <p:bldP spid="37" grpId="0" animBg="1"/>
      <p:bldP spid="39" grpId="0"/>
      <p:bldP spid="4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Verifiability</a:t>
            </a:r>
            <a:endParaRPr lang="en-US" dirty="0"/>
          </a:p>
        </p:txBody>
      </p:sp>
      <p:sp>
        <p:nvSpPr>
          <p:cNvPr id="3" name="Content Placeholder 2"/>
          <p:cNvSpPr>
            <a:spLocks noGrp="1"/>
          </p:cNvSpPr>
          <p:nvPr>
            <p:ph idx="1"/>
          </p:nvPr>
        </p:nvSpPr>
        <p:spPr/>
        <p:txBody>
          <a:bodyPr/>
          <a:lstStyle/>
          <a:p>
            <a:pPr marL="0" indent="0">
              <a:buNone/>
            </a:pPr>
            <a:r>
              <a:rPr lang="en-US" dirty="0" smtClean="0"/>
              <a:t>For all master public keys, </a:t>
            </a:r>
          </a:p>
          <a:p>
            <a:pPr marL="0" indent="0">
              <a:buNone/>
            </a:pPr>
            <a:r>
              <a:rPr lang="en-US" dirty="0" smtClean="0"/>
              <a:t>For every “valid” </a:t>
            </a:r>
            <a:r>
              <a:rPr lang="en-US" dirty="0" err="1" smtClean="0"/>
              <a:t>ciphertext</a:t>
            </a:r>
            <a:r>
              <a:rPr lang="en-US" dirty="0" smtClean="0"/>
              <a:t> CT, there exists a message x such that :</a:t>
            </a:r>
          </a:p>
          <a:p>
            <a:pPr marL="0" indent="0">
              <a:buNone/>
            </a:pPr>
            <a:r>
              <a:rPr lang="en-US" dirty="0" smtClean="0"/>
              <a:t>For all functions f and “valid” function secret keys </a:t>
            </a:r>
            <a:r>
              <a:rPr lang="en-US" dirty="0" err="1" smtClean="0"/>
              <a:t>SK</a:t>
            </a:r>
            <a:r>
              <a:rPr lang="en-US" baseline="-25000" dirty="0" err="1" smtClean="0"/>
              <a:t>f</a:t>
            </a:r>
            <a:r>
              <a:rPr lang="en-US" baseline="-25000" dirty="0" smtClean="0"/>
              <a:t>,</a:t>
            </a:r>
            <a:r>
              <a:rPr lang="en-US" dirty="0" smtClean="0"/>
              <a:t>  </a:t>
            </a:r>
          </a:p>
          <a:p>
            <a:pPr marL="0" indent="0">
              <a:buNone/>
            </a:pPr>
            <a:r>
              <a:rPr lang="en-US" dirty="0" smtClean="0"/>
              <a:t>Decrypt(CT, f, </a:t>
            </a:r>
            <a:r>
              <a:rPr lang="en-US" dirty="0" err="1" smtClean="0"/>
              <a:t>SK</a:t>
            </a:r>
            <a:r>
              <a:rPr lang="en-US" baseline="-25000" dirty="0" err="1" smtClean="0"/>
              <a:t>f</a:t>
            </a:r>
            <a:r>
              <a:rPr lang="en-US" baseline="-25000" dirty="0" smtClean="0"/>
              <a:t> </a:t>
            </a:r>
            <a:r>
              <a:rPr lang="en-US" dirty="0" smtClean="0"/>
              <a:t>) = f(x).</a:t>
            </a:r>
          </a:p>
          <a:p>
            <a:pPr marL="0" indent="0">
              <a:buNone/>
            </a:pPr>
            <a:endParaRPr lang="en-US" dirty="0" smtClean="0"/>
          </a:p>
        </p:txBody>
      </p:sp>
    </p:spTree>
    <p:extLst>
      <p:ext uri="{BB962C8B-B14F-4D97-AF65-F5344CB8AC3E}">
        <p14:creationId xmlns:p14="http://schemas.microsoft.com/office/powerpoint/2010/main" val="262294180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Results	</a:t>
            </a:r>
            <a:endParaRPr lang="en-US" dirty="0"/>
          </a:p>
        </p:txBody>
      </p:sp>
      <p:sp>
        <p:nvSpPr>
          <p:cNvPr id="4" name="TextBox 3"/>
          <p:cNvSpPr txBox="1"/>
          <p:nvPr/>
        </p:nvSpPr>
        <p:spPr>
          <a:xfrm>
            <a:off x="1036698" y="2176939"/>
            <a:ext cx="7477184" cy="1200328"/>
          </a:xfrm>
          <a:prstGeom prst="rect">
            <a:avLst/>
          </a:prstGeom>
          <a:solidFill>
            <a:schemeClr val="tx2">
              <a:lumMod val="40000"/>
              <a:lumOff val="60000"/>
              <a:alpha val="71000"/>
            </a:schemeClr>
          </a:solidFill>
          <a:ln>
            <a:solidFill>
              <a:schemeClr val="tx2">
                <a:lumMod val="75000"/>
              </a:schemeClr>
            </a:solidFill>
          </a:ln>
        </p:spPr>
        <p:txBody>
          <a:bodyPr wrap="square" rtlCol="0">
            <a:spAutoFit/>
          </a:bodyPr>
          <a:lstStyle/>
          <a:p>
            <a:r>
              <a:rPr lang="en-US" sz="2400" dirty="0" smtClean="0"/>
              <a:t>Generic Compiler from any public key IND-secure Functional Encryption scheme to a public key IND-secure Verifiable Functional Encryption scheme.</a:t>
            </a:r>
            <a:endParaRPr lang="en-US" sz="2400" dirty="0"/>
          </a:p>
        </p:txBody>
      </p:sp>
      <p:sp>
        <p:nvSpPr>
          <p:cNvPr id="5" name="TextBox 4"/>
          <p:cNvSpPr txBox="1"/>
          <p:nvPr/>
        </p:nvSpPr>
        <p:spPr>
          <a:xfrm>
            <a:off x="1036698" y="3798410"/>
            <a:ext cx="7477184" cy="461665"/>
          </a:xfrm>
          <a:prstGeom prst="rect">
            <a:avLst/>
          </a:prstGeom>
          <a:noFill/>
          <a:ln>
            <a:solidFill>
              <a:schemeClr val="tx2">
                <a:lumMod val="75000"/>
              </a:schemeClr>
            </a:solidFill>
          </a:ln>
        </p:spPr>
        <p:txBody>
          <a:bodyPr wrap="square" rtlCol="0">
            <a:spAutoFit/>
          </a:bodyPr>
          <a:lstStyle/>
          <a:p>
            <a:r>
              <a:rPr lang="en-US" sz="2400" dirty="0" smtClean="0"/>
              <a:t>Generic Compilers for secret key FE and Multi-input FE.</a:t>
            </a:r>
            <a:endParaRPr lang="en-US" sz="2400" dirty="0"/>
          </a:p>
        </p:txBody>
      </p:sp>
      <p:sp>
        <p:nvSpPr>
          <p:cNvPr id="6" name="TextBox 5"/>
          <p:cNvSpPr txBox="1"/>
          <p:nvPr/>
        </p:nvSpPr>
        <p:spPr>
          <a:xfrm>
            <a:off x="1036698" y="4674046"/>
            <a:ext cx="7477184" cy="461665"/>
          </a:xfrm>
          <a:prstGeom prst="rect">
            <a:avLst/>
          </a:prstGeom>
          <a:noFill/>
          <a:ln>
            <a:solidFill>
              <a:schemeClr val="tx2">
                <a:lumMod val="75000"/>
              </a:schemeClr>
            </a:solidFill>
          </a:ln>
        </p:spPr>
        <p:txBody>
          <a:bodyPr wrap="square" rtlCol="0">
            <a:spAutoFit/>
          </a:bodyPr>
          <a:lstStyle/>
          <a:p>
            <a:r>
              <a:rPr lang="en-US" sz="2400" dirty="0" smtClean="0"/>
              <a:t>Generic Compiler for Verifiable Obfuscation.</a:t>
            </a:r>
            <a:endParaRPr lang="en-US" sz="2400" dirty="0"/>
          </a:p>
        </p:txBody>
      </p:sp>
      <p:sp>
        <p:nvSpPr>
          <p:cNvPr id="7" name="TextBox 6"/>
          <p:cNvSpPr txBox="1"/>
          <p:nvPr/>
        </p:nvSpPr>
        <p:spPr>
          <a:xfrm>
            <a:off x="1036698" y="5607703"/>
            <a:ext cx="7477184" cy="461665"/>
          </a:xfrm>
          <a:prstGeom prst="rect">
            <a:avLst/>
          </a:prstGeom>
          <a:noFill/>
          <a:ln>
            <a:solidFill>
              <a:schemeClr val="tx2">
                <a:lumMod val="75000"/>
              </a:schemeClr>
            </a:solidFill>
          </a:ln>
        </p:spPr>
        <p:txBody>
          <a:bodyPr wrap="square" rtlCol="0">
            <a:spAutoFit/>
          </a:bodyPr>
          <a:lstStyle/>
          <a:p>
            <a:r>
              <a:rPr lang="en-US" sz="2400" dirty="0" smtClean="0"/>
              <a:t>Application of Verifiable FE to Functional Commitments.</a:t>
            </a:r>
            <a:endParaRPr lang="en-US" sz="2400" dirty="0"/>
          </a:p>
        </p:txBody>
      </p:sp>
      <p:sp>
        <p:nvSpPr>
          <p:cNvPr id="8" name="TextBox 7"/>
          <p:cNvSpPr txBox="1"/>
          <p:nvPr/>
        </p:nvSpPr>
        <p:spPr>
          <a:xfrm>
            <a:off x="1036698" y="1501748"/>
            <a:ext cx="7477184" cy="461665"/>
          </a:xfrm>
          <a:prstGeom prst="rect">
            <a:avLst/>
          </a:prstGeom>
          <a:noFill/>
          <a:ln>
            <a:solidFill>
              <a:schemeClr val="tx2">
                <a:lumMod val="75000"/>
              </a:schemeClr>
            </a:solidFill>
          </a:ln>
        </p:spPr>
        <p:txBody>
          <a:bodyPr wrap="square" rtlCol="0">
            <a:spAutoFit/>
          </a:bodyPr>
          <a:lstStyle/>
          <a:p>
            <a:r>
              <a:rPr lang="en-US" sz="2400" dirty="0" smtClean="0"/>
              <a:t>Simulation secure Verifiable FE is impossible.</a:t>
            </a:r>
            <a:endParaRPr lang="en-US" sz="2400" dirty="0"/>
          </a:p>
        </p:txBody>
      </p:sp>
    </p:spTree>
    <p:extLst>
      <p:ext uri="{BB962C8B-B14F-4D97-AF65-F5344CB8AC3E}">
        <p14:creationId xmlns:p14="http://schemas.microsoft.com/office/powerpoint/2010/main" val="40792633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0" name="Content Placeholder 9" descr="latex-image-1.pdf"/>
          <p:cNvPicPr>
            <a:picLocks noGrp="1" noChangeAspect="1"/>
          </p:cNvPicPr>
          <p:nvPr>
            <p:ph idx="1"/>
          </p:nvPr>
        </p:nvPicPr>
        <p:blipFill>
          <a:blip r:embed="rId2">
            <a:extLst>
              <a:ext uri="{28A0092B-C50C-407E-A947-70E740481C1C}">
                <a14:useLocalDpi xmlns:a14="http://schemas.microsoft.com/office/drawing/2010/main" val="0"/>
              </a:ext>
            </a:extLst>
          </a:blip>
          <a:srcRect t="-20307" b="-20307"/>
          <a:stretch>
            <a:fillRect/>
          </a:stretch>
        </p:blipFill>
        <p:spPr>
          <a:xfrm>
            <a:off x="116629" y="936359"/>
            <a:ext cx="8928561" cy="5921641"/>
          </a:xfrm>
        </p:spPr>
      </p:pic>
      <p:sp>
        <p:nvSpPr>
          <p:cNvPr id="11" name="TextBox 10"/>
          <p:cNvSpPr txBox="1"/>
          <p:nvPr/>
        </p:nvSpPr>
        <p:spPr>
          <a:xfrm>
            <a:off x="9472828" y="2941457"/>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121239097"/>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Trivial Attempt</a:t>
            </a:r>
            <a:endParaRPr lang="en-US" sz="2200" dirty="0"/>
          </a:p>
        </p:txBody>
      </p:sp>
      <p:sp>
        <p:nvSpPr>
          <p:cNvPr id="4" name="TextBox 3"/>
          <p:cNvSpPr txBox="1"/>
          <p:nvPr/>
        </p:nvSpPr>
        <p:spPr>
          <a:xfrm>
            <a:off x="-18535" y="854594"/>
            <a:ext cx="9162535" cy="1464881"/>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pic>
        <p:nvPicPr>
          <p:cNvPr id="5" name="Picture 4" descr="setup.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9929" y="902030"/>
            <a:ext cx="871728" cy="871728"/>
          </a:xfrm>
          <a:prstGeom prst="rect">
            <a:avLst/>
          </a:prstGeom>
        </p:spPr>
      </p:pic>
      <p:sp>
        <p:nvSpPr>
          <p:cNvPr id="6" name="TextBox 5"/>
          <p:cNvSpPr txBox="1"/>
          <p:nvPr/>
        </p:nvSpPr>
        <p:spPr>
          <a:xfrm>
            <a:off x="595583" y="1746026"/>
            <a:ext cx="1594533" cy="461665"/>
          </a:xfrm>
          <a:prstGeom prst="rect">
            <a:avLst/>
          </a:prstGeom>
          <a:noFill/>
        </p:spPr>
        <p:txBody>
          <a:bodyPr wrap="square" rtlCol="0">
            <a:spAutoFit/>
          </a:bodyPr>
          <a:lstStyle/>
          <a:p>
            <a:r>
              <a:rPr lang="en-US" sz="2400" dirty="0" err="1" smtClean="0"/>
              <a:t>VFE.Setup</a:t>
            </a:r>
            <a:endParaRPr lang="en-US" sz="2400" dirty="0"/>
          </a:p>
        </p:txBody>
      </p:sp>
      <p:sp>
        <p:nvSpPr>
          <p:cNvPr id="14" name="TextBox 13"/>
          <p:cNvSpPr txBox="1"/>
          <p:nvPr/>
        </p:nvSpPr>
        <p:spPr>
          <a:xfrm>
            <a:off x="2078138" y="1008837"/>
            <a:ext cx="6205554" cy="461665"/>
          </a:xfrm>
          <a:prstGeom prst="rect">
            <a:avLst/>
          </a:prstGeom>
          <a:noFill/>
        </p:spPr>
        <p:txBody>
          <a:bodyPr wrap="square" rtlCol="0">
            <a:spAutoFit/>
          </a:bodyPr>
          <a:lstStyle/>
          <a:p>
            <a:r>
              <a:rPr lang="en-US" sz="2400" dirty="0" smtClean="0"/>
              <a:t>(</a:t>
            </a:r>
            <a:r>
              <a:rPr lang="en-US" sz="2400" dirty="0" smtClean="0">
                <a:solidFill>
                  <a:srgbClr val="FF0000"/>
                </a:solidFill>
              </a:rPr>
              <a:t>MSK, MPK</a:t>
            </a:r>
            <a:r>
              <a:rPr lang="en-US" sz="2400" dirty="0" smtClean="0"/>
              <a:t>)         </a:t>
            </a:r>
            <a:r>
              <a:rPr lang="en-US" sz="2400" dirty="0" err="1" smtClean="0"/>
              <a:t>FE.Setup</a:t>
            </a:r>
            <a:endParaRPr lang="en-US" sz="2400" dirty="0"/>
          </a:p>
        </p:txBody>
      </p:sp>
      <p:sp>
        <p:nvSpPr>
          <p:cNvPr id="23" name="TextBox 22"/>
          <p:cNvSpPr txBox="1"/>
          <p:nvPr/>
        </p:nvSpPr>
        <p:spPr>
          <a:xfrm>
            <a:off x="-18535" y="2328671"/>
            <a:ext cx="9161744" cy="2258448"/>
          </a:xfrm>
          <a:prstGeom prst="rect">
            <a:avLst/>
          </a:prstGeom>
          <a:solidFill>
            <a:schemeClr val="accent3">
              <a:lumMod val="40000"/>
              <a:lumOff val="60000"/>
            </a:schemeClr>
          </a:solidFill>
        </p:spPr>
        <p:txBody>
          <a:bodyPr wrap="square" rtlCol="0">
            <a:spAutoFit/>
          </a:bodyPr>
          <a:lstStyle/>
          <a:p>
            <a:endParaRPr lang="en-US" dirty="0"/>
          </a:p>
        </p:txBody>
      </p:sp>
      <p:cxnSp>
        <p:nvCxnSpPr>
          <p:cNvPr id="24" name="Straight Arrow Connector 23"/>
          <p:cNvCxnSpPr/>
          <p:nvPr/>
        </p:nvCxnSpPr>
        <p:spPr>
          <a:xfrm flipV="1">
            <a:off x="200584" y="3649273"/>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25" name="Picture 24" descr="encryp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389" y="2873066"/>
            <a:ext cx="871728" cy="871728"/>
          </a:xfrm>
          <a:prstGeom prst="rect">
            <a:avLst/>
          </a:prstGeom>
        </p:spPr>
      </p:pic>
      <p:sp>
        <p:nvSpPr>
          <p:cNvPr id="26" name="TextBox 25"/>
          <p:cNvSpPr txBox="1"/>
          <p:nvPr/>
        </p:nvSpPr>
        <p:spPr>
          <a:xfrm>
            <a:off x="1162756" y="3741513"/>
            <a:ext cx="1138202" cy="461665"/>
          </a:xfrm>
          <a:prstGeom prst="rect">
            <a:avLst/>
          </a:prstGeom>
          <a:noFill/>
        </p:spPr>
        <p:txBody>
          <a:bodyPr wrap="none" rtlCol="0">
            <a:spAutoFit/>
          </a:bodyPr>
          <a:lstStyle/>
          <a:p>
            <a:r>
              <a:rPr lang="en-US" sz="2400" dirty="0" smtClean="0"/>
              <a:t>Encrypt</a:t>
            </a:r>
            <a:endParaRPr lang="en-US" sz="2400" dirty="0"/>
          </a:p>
        </p:txBody>
      </p:sp>
      <p:sp>
        <p:nvSpPr>
          <p:cNvPr id="27" name="TextBox 26"/>
          <p:cNvSpPr txBox="1"/>
          <p:nvPr/>
        </p:nvSpPr>
        <p:spPr>
          <a:xfrm>
            <a:off x="-18535" y="3193192"/>
            <a:ext cx="1883629" cy="461665"/>
          </a:xfrm>
          <a:prstGeom prst="rect">
            <a:avLst/>
          </a:prstGeom>
          <a:noFill/>
        </p:spPr>
        <p:txBody>
          <a:bodyPr wrap="square" rtlCol="0">
            <a:spAutoFit/>
          </a:bodyPr>
          <a:lstStyle/>
          <a:p>
            <a:r>
              <a:rPr lang="en-US" sz="2400" dirty="0" smtClean="0"/>
              <a:t>   x, </a:t>
            </a:r>
            <a:r>
              <a:rPr lang="en-US" sz="2400" dirty="0" smtClean="0">
                <a:solidFill>
                  <a:srgbClr val="FF0000"/>
                </a:solidFill>
              </a:rPr>
              <a:t>MPK</a:t>
            </a:r>
            <a:r>
              <a:rPr lang="en-US" sz="2400" dirty="0" smtClean="0"/>
              <a:t> </a:t>
            </a:r>
            <a:endParaRPr lang="en-US" sz="2400" dirty="0"/>
          </a:p>
        </p:txBody>
      </p:sp>
      <p:sp>
        <p:nvSpPr>
          <p:cNvPr id="31" name="TextBox 30"/>
          <p:cNvSpPr txBox="1"/>
          <p:nvPr/>
        </p:nvSpPr>
        <p:spPr>
          <a:xfrm>
            <a:off x="2392233" y="2701215"/>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endParaRPr lang="en-US" sz="2400" dirty="0" smtClean="0"/>
          </a:p>
          <a:p>
            <a:pPr marL="342900" indent="-342900">
              <a:buFont typeface="Arial"/>
              <a:buChar char="•"/>
            </a:pPr>
            <a:r>
              <a:rPr lang="en-US" sz="2400" dirty="0" smtClean="0"/>
              <a:t>Compute a NIZK proof </a:t>
            </a:r>
            <a:r>
              <a:rPr lang="en-US" sz="2400" dirty="0" err="1" smtClean="0"/>
              <a:t>Π</a:t>
            </a:r>
            <a:r>
              <a:rPr lang="en-US" sz="2400" dirty="0" smtClean="0"/>
              <a:t> that            was encrypted correctly.</a:t>
            </a:r>
            <a:endParaRPr lang="en-US" sz="2400" dirty="0"/>
          </a:p>
        </p:txBody>
      </p:sp>
      <p:sp>
        <p:nvSpPr>
          <p:cNvPr id="40" name="Oval 39"/>
          <p:cNvSpPr/>
          <p:nvPr/>
        </p:nvSpPr>
        <p:spPr>
          <a:xfrm>
            <a:off x="4108512" y="2723167"/>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sp>
        <p:nvSpPr>
          <p:cNvPr id="7" name="TextBox 6"/>
          <p:cNvSpPr txBox="1"/>
          <p:nvPr/>
        </p:nvSpPr>
        <p:spPr>
          <a:xfrm>
            <a:off x="2392233" y="4011183"/>
            <a:ext cx="5589049" cy="461665"/>
          </a:xfrm>
          <a:prstGeom prst="rect">
            <a:avLst/>
          </a:prstGeom>
          <a:noFill/>
        </p:spPr>
        <p:txBody>
          <a:bodyPr wrap="square" rtlCol="0">
            <a:spAutoFit/>
          </a:bodyPr>
          <a:lstStyle/>
          <a:p>
            <a:r>
              <a:rPr lang="en-US" sz="2400" dirty="0" smtClean="0"/>
              <a:t>CT = (               ,  </a:t>
            </a:r>
            <a:r>
              <a:rPr lang="en-US" sz="2400" dirty="0" err="1" smtClean="0"/>
              <a:t>Π</a:t>
            </a:r>
            <a:r>
              <a:rPr lang="en-US" sz="2400" dirty="0" smtClean="0"/>
              <a:t> )</a:t>
            </a:r>
            <a:endParaRPr lang="en-US" sz="2400" dirty="0"/>
          </a:p>
        </p:txBody>
      </p:sp>
      <p:pic>
        <p:nvPicPr>
          <p:cNvPr id="3" name="Picture 2"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68751" y="1155837"/>
            <a:ext cx="419100" cy="254000"/>
          </a:xfrm>
          <a:prstGeom prst="rect">
            <a:avLst/>
          </a:prstGeom>
        </p:spPr>
      </p:pic>
      <p:sp>
        <p:nvSpPr>
          <p:cNvPr id="35" name="Oval 34"/>
          <p:cNvSpPr/>
          <p:nvPr/>
        </p:nvSpPr>
        <p:spPr>
          <a:xfrm>
            <a:off x="6509001" y="3119029"/>
            <a:ext cx="644216" cy="471522"/>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 </a:t>
            </a:r>
            <a:endParaRPr lang="en-US" sz="2400" dirty="0">
              <a:solidFill>
                <a:schemeClr val="bg1"/>
              </a:solidFill>
            </a:endParaRPr>
          </a:p>
        </p:txBody>
      </p:sp>
      <p:sp>
        <p:nvSpPr>
          <p:cNvPr id="58" name="Oval 57"/>
          <p:cNvSpPr/>
          <p:nvPr/>
        </p:nvSpPr>
        <p:spPr>
          <a:xfrm>
            <a:off x="3446643" y="4001326"/>
            <a:ext cx="644216" cy="471522"/>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 </a:t>
            </a:r>
            <a:endParaRPr lang="en-US" sz="2400" dirty="0">
              <a:solidFill>
                <a:schemeClr val="bg1"/>
              </a:solidFill>
            </a:endParaRPr>
          </a:p>
        </p:txBody>
      </p:sp>
      <p:sp>
        <p:nvSpPr>
          <p:cNvPr id="10" name="TextBox 9"/>
          <p:cNvSpPr txBox="1"/>
          <p:nvPr/>
        </p:nvSpPr>
        <p:spPr>
          <a:xfrm>
            <a:off x="5961013" y="1083442"/>
            <a:ext cx="1010781" cy="461665"/>
          </a:xfrm>
          <a:prstGeom prst="rect">
            <a:avLst/>
          </a:prstGeom>
          <a:solidFill>
            <a:schemeClr val="accent6">
              <a:lumMod val="50000"/>
              <a:alpha val="79000"/>
            </a:schemeClr>
          </a:solidFill>
        </p:spPr>
        <p:txBody>
          <a:bodyPr wrap="square" rtlCol="0">
            <a:spAutoFit/>
          </a:bodyPr>
          <a:lstStyle/>
          <a:p>
            <a:r>
              <a:rPr lang="en-US" sz="2400" dirty="0" smtClean="0"/>
              <a:t>CRS</a:t>
            </a:r>
            <a:endParaRPr lang="en-US" sz="2400" dirty="0"/>
          </a:p>
        </p:txBody>
      </p:sp>
      <p:pic>
        <p:nvPicPr>
          <p:cNvPr id="28" name="Picture 27" descr="left horn.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49040" y="719277"/>
            <a:ext cx="475488" cy="658368"/>
          </a:xfrm>
          <a:prstGeom prst="rect">
            <a:avLst/>
          </a:prstGeom>
        </p:spPr>
      </p:pic>
      <p:pic>
        <p:nvPicPr>
          <p:cNvPr id="29" name="Picture 28" descr="right horn.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930713" y="640029"/>
            <a:ext cx="445008" cy="737616"/>
          </a:xfrm>
          <a:prstGeom prst="rect">
            <a:avLst/>
          </a:prstGeom>
        </p:spPr>
      </p:pic>
      <p:sp>
        <p:nvSpPr>
          <p:cNvPr id="30" name="Multiply 29"/>
          <p:cNvSpPr/>
          <p:nvPr/>
        </p:nvSpPr>
        <p:spPr>
          <a:xfrm>
            <a:off x="2392233" y="4399867"/>
            <a:ext cx="4208043" cy="3045120"/>
          </a:xfrm>
          <a:prstGeom prst="mathMultiply">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27600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2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7"/>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1">
                                            <p:txEl>
                                              <p:pRg st="0" end="0"/>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1">
                                            <p:txEl>
                                              <p:pRg st="1" end="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58"/>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9"/>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1" nodeType="withEffect">
                                  <p:stCondLst>
                                    <p:cond delay="0"/>
                                  </p:stCondLst>
                                  <p:childTnLst>
                                    <p:set>
                                      <p:cBhvr>
                                        <p:cTn id="52" dur="1" fill="hold">
                                          <p:stCondLst>
                                            <p:cond delay="0"/>
                                          </p:stCondLst>
                                        </p:cTn>
                                        <p:tgtEl>
                                          <p:spTgt spid="27"/>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25"/>
                                        </p:tgtEl>
                                        <p:attrNameLst>
                                          <p:attrName>style.visibility</p:attrName>
                                        </p:attrNameLst>
                                      </p:cBhvr>
                                      <p:to>
                                        <p:strVal val="visible"/>
                                      </p:to>
                                    </p:set>
                                  </p:childTnLst>
                                </p:cTn>
                              </p:par>
                              <p:par>
                                <p:cTn id="55" presetID="1" presetClass="entr" presetSubtype="0" fill="hold" grpId="1" nodeType="withEffect">
                                  <p:stCondLst>
                                    <p:cond delay="0"/>
                                  </p:stCondLst>
                                  <p:childTnLst>
                                    <p:set>
                                      <p:cBhvr>
                                        <p:cTn id="56" dur="1" fill="hold">
                                          <p:stCondLst>
                                            <p:cond delay="0"/>
                                          </p:stCondLst>
                                        </p:cTn>
                                        <p:tgtEl>
                                          <p:spTgt spid="40"/>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1">
                                            <p:txEl>
                                              <p:pRg st="0" end="0"/>
                                            </p:txEl>
                                          </p:spTgt>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31">
                                            <p:txEl>
                                              <p:pRg st="1" end="1"/>
                                            </p:txEl>
                                          </p:spTgt>
                                        </p:tgtEl>
                                        <p:attrNameLst>
                                          <p:attrName>style.visibility</p:attrName>
                                        </p:attrNameLst>
                                      </p:cBhvr>
                                      <p:to>
                                        <p:strVal val="visible"/>
                                      </p:to>
                                    </p:set>
                                  </p:childTnLst>
                                </p:cTn>
                              </p:par>
                              <p:par>
                                <p:cTn id="61" presetID="1" presetClass="entr" presetSubtype="0" fill="hold" grpId="1" nodeType="withEffect">
                                  <p:stCondLst>
                                    <p:cond delay="0"/>
                                  </p:stCondLst>
                                  <p:childTnLst>
                                    <p:set>
                                      <p:cBhvr>
                                        <p:cTn id="62" dur="1" fill="hold">
                                          <p:stCondLst>
                                            <p:cond delay="0"/>
                                          </p:stCondLst>
                                        </p:cTn>
                                        <p:tgtEl>
                                          <p:spTgt spid="35"/>
                                        </p:tgtEl>
                                        <p:attrNameLst>
                                          <p:attrName>style.visibility</p:attrName>
                                        </p:attrNameLst>
                                      </p:cBhvr>
                                      <p:to>
                                        <p:strVal val="visible"/>
                                      </p:to>
                                    </p:set>
                                  </p:childTnLst>
                                </p:cTn>
                              </p:par>
                              <p:par>
                                <p:cTn id="63" presetID="1" presetClass="entr" presetSubtype="0" fill="hold" grpId="1" nodeType="withEffect">
                                  <p:stCondLst>
                                    <p:cond delay="0"/>
                                  </p:stCondLst>
                                  <p:childTnLst>
                                    <p:set>
                                      <p:cBhvr>
                                        <p:cTn id="64" dur="1" fill="hold">
                                          <p:stCondLst>
                                            <p:cond delay="0"/>
                                          </p:stCondLst>
                                        </p:cTn>
                                        <p:tgtEl>
                                          <p:spTgt spid="58"/>
                                        </p:tgtEl>
                                        <p:attrNameLst>
                                          <p:attrName>style.visibility</p:attrName>
                                        </p:attrNameLst>
                                      </p:cBhvr>
                                      <p:to>
                                        <p:strVal val="visible"/>
                                      </p:to>
                                    </p:set>
                                  </p:childTnLst>
                                </p:cTn>
                              </p:par>
                              <p:par>
                                <p:cTn id="65" presetID="1" presetClass="entr" presetSubtype="0" fill="hold" grpId="1" nodeType="withEffect">
                                  <p:stCondLst>
                                    <p:cond delay="0"/>
                                  </p:stCondLst>
                                  <p:childTnLst>
                                    <p:set>
                                      <p:cBhvr>
                                        <p:cTn id="66" dur="1" fill="hold">
                                          <p:stCondLst>
                                            <p:cond delay="0"/>
                                          </p:stCondLst>
                                        </p:cTn>
                                        <p:tgtEl>
                                          <p:spTgt spid="7"/>
                                        </p:tgtEl>
                                        <p:attrNameLst>
                                          <p:attrName>style.visibility</p:attrName>
                                        </p:attrNameLst>
                                      </p:cBhvr>
                                      <p:to>
                                        <p:strVal val="visible"/>
                                      </p:to>
                                    </p:set>
                                  </p:childTnLst>
                                </p:cTn>
                              </p:par>
                              <p:par>
                                <p:cTn id="67" presetID="1" presetClass="entr" presetSubtype="0" fill="hold" grpId="1" nodeType="withEffect">
                                  <p:stCondLst>
                                    <p:cond delay="0"/>
                                  </p:stCondLst>
                                  <p:childTnLst>
                                    <p:set>
                                      <p:cBhvr>
                                        <p:cTn id="68" dur="1" fill="hold">
                                          <p:stCondLst>
                                            <p:cond delay="0"/>
                                          </p:stCondLst>
                                        </p:cTn>
                                        <p:tgtEl>
                                          <p:spTgt spid="30"/>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0"/>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28"/>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4" grpId="0"/>
      <p:bldP spid="23" grpId="0" animBg="1"/>
      <p:bldP spid="26" grpId="0"/>
      <p:bldP spid="27" grpId="0"/>
      <p:bldP spid="27" grpId="1"/>
      <p:bldP spid="31" grpId="0" build="allAtOnce"/>
      <p:bldP spid="40" grpId="0" animBg="1"/>
      <p:bldP spid="40" grpId="1" animBg="1"/>
      <p:bldP spid="48" grpId="0"/>
      <p:bldP spid="50" grpId="0"/>
      <p:bldP spid="7" grpId="0"/>
      <p:bldP spid="7" grpId="1"/>
      <p:bldP spid="35" grpId="0" animBg="1"/>
      <p:bldP spid="35" grpId="1" animBg="1"/>
      <p:bldP spid="58" grpId="0" animBg="1"/>
      <p:bldP spid="58" grpId="1" animBg="1"/>
      <p:bldP spid="10" grpId="0" animBg="1"/>
      <p:bldP spid="30" grpId="0" animBg="1"/>
      <p:bldP spid="30" grpId="1"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184" y="274638"/>
            <a:ext cx="8575038" cy="1143000"/>
          </a:xfrm>
        </p:spPr>
        <p:txBody>
          <a:bodyPr>
            <a:normAutofit fontScale="90000"/>
          </a:bodyPr>
          <a:lstStyle/>
          <a:p>
            <a:r>
              <a:rPr lang="en-US" dirty="0" smtClean="0"/>
              <a:t>Non-Interactive Witness Indistinguishable Proofs (NIWI)</a:t>
            </a:r>
            <a:br>
              <a:rPr lang="en-US" dirty="0" smtClean="0"/>
            </a:br>
            <a:r>
              <a:rPr lang="en-US" dirty="0" smtClean="0">
                <a:solidFill>
                  <a:schemeClr val="accent2"/>
                </a:solidFill>
              </a:rPr>
              <a:t>[GOS’06,GS’08]</a:t>
            </a:r>
            <a:endParaRPr lang="en-US" dirty="0"/>
          </a:p>
        </p:txBody>
      </p:sp>
      <p:sp>
        <p:nvSpPr>
          <p:cNvPr id="6" name="TextBox 5"/>
          <p:cNvSpPr txBox="1"/>
          <p:nvPr/>
        </p:nvSpPr>
        <p:spPr>
          <a:xfrm>
            <a:off x="3369268" y="1811703"/>
            <a:ext cx="1866057" cy="461665"/>
          </a:xfrm>
          <a:prstGeom prst="rect">
            <a:avLst/>
          </a:prstGeom>
          <a:noFill/>
        </p:spPr>
        <p:txBody>
          <a:bodyPr wrap="square" rtlCol="0">
            <a:spAutoFit/>
          </a:bodyPr>
          <a:lstStyle/>
          <a:p>
            <a:r>
              <a:rPr lang="en-US" sz="2400" dirty="0" smtClean="0"/>
              <a:t>Statement x</a:t>
            </a:r>
            <a:endParaRPr lang="en-US" sz="2400" dirty="0"/>
          </a:p>
        </p:txBody>
      </p:sp>
      <p:cxnSp>
        <p:nvCxnSpPr>
          <p:cNvPr id="8" name="Straight Arrow Connector 7"/>
          <p:cNvCxnSpPr/>
          <p:nvPr/>
        </p:nvCxnSpPr>
        <p:spPr>
          <a:xfrm>
            <a:off x="2760208" y="3978094"/>
            <a:ext cx="2799085"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9" name="Rectangle 8"/>
          <p:cNvSpPr/>
          <p:nvPr/>
        </p:nvSpPr>
        <p:spPr>
          <a:xfrm>
            <a:off x="2889798" y="3412765"/>
            <a:ext cx="2708372" cy="461665"/>
          </a:xfrm>
          <a:prstGeom prst="rect">
            <a:avLst/>
          </a:prstGeom>
        </p:spPr>
        <p:txBody>
          <a:bodyPr wrap="square">
            <a:spAutoFit/>
          </a:bodyPr>
          <a:lstStyle/>
          <a:p>
            <a:r>
              <a:rPr lang="en-US" sz="2400" dirty="0" err="1" smtClean="0"/>
              <a:t>Π</a:t>
            </a:r>
            <a:r>
              <a:rPr lang="en-US" sz="2400" dirty="0" smtClean="0"/>
              <a:t> = Prove( x , </a:t>
            </a:r>
            <a:r>
              <a:rPr lang="en-US" sz="2400" dirty="0" err="1" smtClean="0"/>
              <a:t>w</a:t>
            </a:r>
            <a:r>
              <a:rPr lang="en-US" sz="2400" baseline="-25000" dirty="0" err="1" smtClean="0"/>
              <a:t>b</a:t>
            </a:r>
            <a:r>
              <a:rPr lang="en-US" sz="2400" dirty="0" smtClean="0"/>
              <a:t>  )</a:t>
            </a:r>
            <a:endParaRPr lang="en-US" sz="2400" dirty="0"/>
          </a:p>
        </p:txBody>
      </p:sp>
      <p:pic>
        <p:nvPicPr>
          <p:cNvPr id="10" name="Picture 9" descr="prover.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840" y="2368503"/>
            <a:ext cx="1211776" cy="2156673"/>
          </a:xfrm>
          <a:prstGeom prst="rect">
            <a:avLst/>
          </a:prstGeom>
        </p:spPr>
      </p:pic>
      <p:sp>
        <p:nvSpPr>
          <p:cNvPr id="11" name="TextBox 10"/>
          <p:cNvSpPr txBox="1"/>
          <p:nvPr/>
        </p:nvSpPr>
        <p:spPr>
          <a:xfrm>
            <a:off x="1133758" y="1811703"/>
            <a:ext cx="1445034" cy="461665"/>
          </a:xfrm>
          <a:prstGeom prst="rect">
            <a:avLst/>
          </a:prstGeom>
          <a:noFill/>
        </p:spPr>
        <p:txBody>
          <a:bodyPr wrap="square" rtlCol="0">
            <a:spAutoFit/>
          </a:bodyPr>
          <a:lstStyle/>
          <a:p>
            <a:r>
              <a:rPr lang="en-US" sz="2400" dirty="0" err="1" smtClean="0"/>
              <a:t>Prover</a:t>
            </a:r>
            <a:endParaRPr lang="en-US" sz="2400" dirty="0"/>
          </a:p>
        </p:txBody>
      </p:sp>
      <p:sp>
        <p:nvSpPr>
          <p:cNvPr id="12" name="TextBox 11"/>
          <p:cNvSpPr txBox="1"/>
          <p:nvPr/>
        </p:nvSpPr>
        <p:spPr>
          <a:xfrm>
            <a:off x="6012846" y="1811703"/>
            <a:ext cx="1445034" cy="461665"/>
          </a:xfrm>
          <a:prstGeom prst="rect">
            <a:avLst/>
          </a:prstGeom>
          <a:noFill/>
        </p:spPr>
        <p:txBody>
          <a:bodyPr wrap="square" rtlCol="0">
            <a:spAutoFit/>
          </a:bodyPr>
          <a:lstStyle/>
          <a:p>
            <a:r>
              <a:rPr lang="en-US" sz="2400" dirty="0" smtClean="0"/>
              <a:t>Verifier</a:t>
            </a:r>
            <a:endParaRPr lang="en-US" sz="2400" dirty="0"/>
          </a:p>
        </p:txBody>
      </p:sp>
      <p:pic>
        <p:nvPicPr>
          <p:cNvPr id="13" name="Picture 12" descr="perso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55834" y="2368503"/>
            <a:ext cx="2167333" cy="2167333"/>
          </a:xfrm>
          <a:prstGeom prst="rect">
            <a:avLst/>
          </a:prstGeom>
        </p:spPr>
      </p:pic>
      <p:cxnSp>
        <p:nvCxnSpPr>
          <p:cNvPr id="15" name="Straight Arrow Connector 14"/>
          <p:cNvCxnSpPr/>
          <p:nvPr/>
        </p:nvCxnSpPr>
        <p:spPr>
          <a:xfrm flipH="1">
            <a:off x="2760208" y="2954415"/>
            <a:ext cx="2708374"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Rectangle 15"/>
          <p:cNvSpPr/>
          <p:nvPr/>
        </p:nvSpPr>
        <p:spPr>
          <a:xfrm>
            <a:off x="3596266" y="2440918"/>
            <a:ext cx="2416580" cy="461665"/>
          </a:xfrm>
          <a:prstGeom prst="rect">
            <a:avLst/>
          </a:prstGeom>
        </p:spPr>
        <p:txBody>
          <a:bodyPr wrap="square">
            <a:spAutoFit/>
          </a:bodyPr>
          <a:lstStyle/>
          <a:p>
            <a:r>
              <a:rPr lang="en-US" sz="2400" dirty="0" smtClean="0"/>
              <a:t>(x, w</a:t>
            </a:r>
            <a:r>
              <a:rPr lang="en-US" sz="2400" baseline="-25000" dirty="0" smtClean="0"/>
              <a:t>0 </a:t>
            </a:r>
            <a:r>
              <a:rPr lang="en-US" sz="2400" dirty="0" smtClean="0"/>
              <a:t>, w</a:t>
            </a:r>
            <a:r>
              <a:rPr lang="en-US" sz="2400" baseline="-25000" dirty="0" smtClean="0"/>
              <a:t>1</a:t>
            </a:r>
            <a:r>
              <a:rPr lang="en-US" sz="2400" dirty="0" smtClean="0"/>
              <a:t>)</a:t>
            </a:r>
            <a:endParaRPr lang="en-US" sz="2400" dirty="0"/>
          </a:p>
        </p:txBody>
      </p:sp>
      <p:sp>
        <p:nvSpPr>
          <p:cNvPr id="19" name="Cloud Callout 18"/>
          <p:cNvSpPr/>
          <p:nvPr/>
        </p:nvSpPr>
        <p:spPr>
          <a:xfrm>
            <a:off x="-259174" y="2273368"/>
            <a:ext cx="1684634" cy="797668"/>
          </a:xfrm>
          <a:prstGeom prst="cloudCallout">
            <a:avLst>
              <a:gd name="adj1" fmla="val 18230"/>
              <a:gd name="adj2" fmla="val 7302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Pick b randomly</a:t>
            </a:r>
            <a:endParaRPr lang="en-US" dirty="0"/>
          </a:p>
        </p:txBody>
      </p:sp>
      <p:sp>
        <p:nvSpPr>
          <p:cNvPr id="20" name="Oval Callout 19"/>
          <p:cNvSpPr/>
          <p:nvPr/>
        </p:nvSpPr>
        <p:spPr>
          <a:xfrm>
            <a:off x="7101382" y="2273368"/>
            <a:ext cx="1891973" cy="1101426"/>
          </a:xfrm>
          <a:prstGeom prst="wedgeEllipseCallout">
            <a:avLst>
              <a:gd name="adj1" fmla="val -48230"/>
              <a:gd name="adj2" fmla="val 625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smtClean="0"/>
              <a:t>Can’t guess b </a:t>
            </a:r>
            <a:r>
              <a:rPr lang="en-US" dirty="0" smtClean="0">
                <a:sym typeface="Wingdings"/>
              </a:rPr>
              <a:t></a:t>
            </a:r>
            <a:endParaRPr lang="en-US" dirty="0"/>
          </a:p>
        </p:txBody>
      </p:sp>
      <p:sp>
        <p:nvSpPr>
          <p:cNvPr id="21" name="TextBox 20"/>
          <p:cNvSpPr txBox="1"/>
          <p:nvPr/>
        </p:nvSpPr>
        <p:spPr>
          <a:xfrm>
            <a:off x="1133757" y="4781487"/>
            <a:ext cx="6965445" cy="1200328"/>
          </a:xfrm>
          <a:prstGeom prst="rect">
            <a:avLst/>
          </a:prstGeom>
          <a:noFill/>
        </p:spPr>
        <p:txBody>
          <a:bodyPr wrap="square" rtlCol="0">
            <a:spAutoFit/>
          </a:bodyPr>
          <a:lstStyle/>
          <a:p>
            <a:r>
              <a:rPr lang="en-US" sz="2400" dirty="0" smtClean="0"/>
              <a:t>In NIZK, verifier learns </a:t>
            </a:r>
            <a:r>
              <a:rPr lang="en-US" sz="2400" dirty="0" smtClean="0">
                <a:solidFill>
                  <a:srgbClr val="FF0000"/>
                </a:solidFill>
              </a:rPr>
              <a:t>nothing</a:t>
            </a:r>
            <a:r>
              <a:rPr lang="en-US" sz="2400" dirty="0" smtClean="0"/>
              <a:t> at all about the witness, whereas in NIWI, verifier doesn’t learn </a:t>
            </a:r>
            <a:r>
              <a:rPr lang="en-US" sz="2400" dirty="0" smtClean="0">
                <a:solidFill>
                  <a:srgbClr val="008000"/>
                </a:solidFill>
              </a:rPr>
              <a:t>which</a:t>
            </a:r>
            <a:r>
              <a:rPr lang="en-US" sz="2400" dirty="0" smtClean="0"/>
              <a:t> witness was used to construct the proof.</a:t>
            </a:r>
            <a:endParaRPr lang="en-US" sz="2400" dirty="0"/>
          </a:p>
        </p:txBody>
      </p:sp>
    </p:spTree>
    <p:extLst>
      <p:ext uri="{BB962C8B-B14F-4D97-AF65-F5344CB8AC3E}">
        <p14:creationId xmlns:p14="http://schemas.microsoft.com/office/powerpoint/2010/main" val="361746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6" grpId="0"/>
      <p:bldP spid="19" grpId="0" animBg="1"/>
      <p:bldP spid="20" grpId="0" animBg="1"/>
      <p:bldP spid="2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First Attempt</a:t>
            </a:r>
            <a:endParaRPr lang="en-US" sz="2200" dirty="0"/>
          </a:p>
        </p:txBody>
      </p:sp>
      <p:sp>
        <p:nvSpPr>
          <p:cNvPr id="4" name="TextBox 3"/>
          <p:cNvSpPr txBox="1"/>
          <p:nvPr/>
        </p:nvSpPr>
        <p:spPr>
          <a:xfrm>
            <a:off x="-18535" y="854595"/>
            <a:ext cx="9162535" cy="1190853"/>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pic>
        <p:nvPicPr>
          <p:cNvPr id="5" name="Picture 4" descr="setup.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525" y="854594"/>
            <a:ext cx="871728" cy="871728"/>
          </a:xfrm>
          <a:prstGeom prst="rect">
            <a:avLst/>
          </a:prstGeom>
        </p:spPr>
      </p:pic>
      <p:sp>
        <p:nvSpPr>
          <p:cNvPr id="6" name="TextBox 5"/>
          <p:cNvSpPr txBox="1"/>
          <p:nvPr/>
        </p:nvSpPr>
        <p:spPr>
          <a:xfrm>
            <a:off x="376789" y="1583784"/>
            <a:ext cx="1594533" cy="461665"/>
          </a:xfrm>
          <a:prstGeom prst="rect">
            <a:avLst/>
          </a:prstGeom>
          <a:noFill/>
        </p:spPr>
        <p:txBody>
          <a:bodyPr wrap="square" rtlCol="0">
            <a:spAutoFit/>
          </a:bodyPr>
          <a:lstStyle/>
          <a:p>
            <a:r>
              <a:rPr lang="en-US" sz="2400" dirty="0" err="1" smtClean="0"/>
              <a:t>VFE.Setup</a:t>
            </a:r>
            <a:endParaRPr lang="en-US" sz="2400" dirty="0"/>
          </a:p>
        </p:txBody>
      </p:sp>
      <p:sp>
        <p:nvSpPr>
          <p:cNvPr id="14" name="TextBox 13"/>
          <p:cNvSpPr txBox="1"/>
          <p:nvPr/>
        </p:nvSpPr>
        <p:spPr>
          <a:xfrm>
            <a:off x="2078137" y="1008837"/>
            <a:ext cx="7065071" cy="461665"/>
          </a:xfrm>
          <a:prstGeom prst="rect">
            <a:avLst/>
          </a:prstGeom>
          <a:noFill/>
        </p:spPr>
        <p:txBody>
          <a:bodyPr wrap="square" rtlCol="0">
            <a:spAutoFit/>
          </a:bodyPr>
          <a:lstStyle/>
          <a:p>
            <a:r>
              <a:rPr lang="en-US" sz="2400" dirty="0" smtClean="0"/>
              <a:t>(</a:t>
            </a:r>
            <a:r>
              <a:rPr lang="en-US" sz="2400" dirty="0" smtClean="0">
                <a:solidFill>
                  <a:srgbClr val="FF0000"/>
                </a:solidFill>
              </a:rPr>
              <a:t>MSK, MPK</a:t>
            </a:r>
            <a:r>
              <a:rPr lang="en-US" sz="2400" dirty="0" smtClean="0"/>
              <a:t>)         </a:t>
            </a:r>
            <a:r>
              <a:rPr lang="en-US" sz="2400" dirty="0" err="1" smtClean="0"/>
              <a:t>FE.Setup</a:t>
            </a:r>
            <a:r>
              <a:rPr lang="en-US" sz="2400" dirty="0"/>
              <a:t>, (</a:t>
            </a:r>
            <a:r>
              <a:rPr lang="en-US" sz="2400" dirty="0">
                <a:solidFill>
                  <a:srgbClr val="008000"/>
                </a:solidFill>
              </a:rPr>
              <a:t>MSK, MPK</a:t>
            </a:r>
            <a:r>
              <a:rPr lang="en-US" sz="2400" dirty="0"/>
              <a:t>)         </a:t>
            </a:r>
            <a:r>
              <a:rPr lang="en-US" sz="2400" dirty="0" err="1"/>
              <a:t>FE.Setup</a:t>
            </a:r>
            <a:r>
              <a:rPr lang="en-US" sz="2400" dirty="0"/>
              <a:t> </a:t>
            </a:r>
            <a:endParaRPr lang="en-US" sz="2400" dirty="0" smtClean="0"/>
          </a:p>
        </p:txBody>
      </p:sp>
      <p:sp>
        <p:nvSpPr>
          <p:cNvPr id="23" name="TextBox 22"/>
          <p:cNvSpPr txBox="1"/>
          <p:nvPr/>
        </p:nvSpPr>
        <p:spPr>
          <a:xfrm>
            <a:off x="-18535" y="2045448"/>
            <a:ext cx="4557114" cy="4812551"/>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descr="encryp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9102" y="2095586"/>
            <a:ext cx="871728" cy="871728"/>
          </a:xfrm>
          <a:prstGeom prst="rect">
            <a:avLst/>
          </a:prstGeom>
        </p:spPr>
      </p:pic>
      <p:sp>
        <p:nvSpPr>
          <p:cNvPr id="27" name="TextBox 26"/>
          <p:cNvSpPr txBox="1"/>
          <p:nvPr/>
        </p:nvSpPr>
        <p:spPr>
          <a:xfrm>
            <a:off x="492656" y="2131120"/>
            <a:ext cx="1883629" cy="461665"/>
          </a:xfrm>
          <a:prstGeom prst="rect">
            <a:avLst/>
          </a:prstGeom>
          <a:noFill/>
        </p:spPr>
        <p:txBody>
          <a:bodyPr wrap="square" rtlCol="0">
            <a:spAutoFit/>
          </a:bodyPr>
          <a:lstStyle/>
          <a:p>
            <a:r>
              <a:rPr lang="en-US" sz="2400" dirty="0" smtClean="0"/>
              <a:t>   x</a:t>
            </a:r>
            <a:endParaRPr lang="en-US" sz="2400" dirty="0"/>
          </a:p>
        </p:txBody>
      </p:sp>
      <p:sp>
        <p:nvSpPr>
          <p:cNvPr id="31" name="TextBox 30"/>
          <p:cNvSpPr txBox="1"/>
          <p:nvPr/>
        </p:nvSpPr>
        <p:spPr>
          <a:xfrm>
            <a:off x="68252" y="2973548"/>
            <a:ext cx="6751765" cy="830997"/>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0" name="Oval 39"/>
          <p:cNvSpPr/>
          <p:nvPr/>
        </p:nvSpPr>
        <p:spPr>
          <a:xfrm>
            <a:off x="1784531" y="299550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sp>
        <p:nvSpPr>
          <p:cNvPr id="7" name="TextBox 6"/>
          <p:cNvSpPr txBox="1"/>
          <p:nvPr/>
        </p:nvSpPr>
        <p:spPr>
          <a:xfrm>
            <a:off x="211504" y="5860176"/>
            <a:ext cx="5589049" cy="461665"/>
          </a:xfrm>
          <a:prstGeom prst="rect">
            <a:avLst/>
          </a:prstGeom>
          <a:noFill/>
        </p:spPr>
        <p:txBody>
          <a:bodyPr wrap="square" rtlCol="0">
            <a:spAutoFit/>
          </a:bodyPr>
          <a:lstStyle/>
          <a:p>
            <a:r>
              <a:rPr lang="en-US" sz="2400" dirty="0" smtClean="0"/>
              <a:t>CT = (            ,         ,  </a:t>
            </a:r>
            <a:r>
              <a:rPr lang="en-US" sz="2400" dirty="0" err="1" smtClean="0"/>
              <a:t>Π</a:t>
            </a:r>
            <a:r>
              <a:rPr lang="en-US" sz="2400" dirty="0" smtClean="0"/>
              <a:t> )</a:t>
            </a:r>
            <a:endParaRPr lang="en-US" sz="2400" dirty="0"/>
          </a:p>
        </p:txBody>
      </p:sp>
      <p:pic>
        <p:nvPicPr>
          <p:cNvPr id="3" name="Picture 2"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68751" y="1155837"/>
            <a:ext cx="419100" cy="254000"/>
          </a:xfrm>
          <a:prstGeom prst="rect">
            <a:avLst/>
          </a:prstGeom>
        </p:spPr>
      </p:pic>
      <p:sp>
        <p:nvSpPr>
          <p:cNvPr id="58" name="Oval 57"/>
          <p:cNvSpPr/>
          <p:nvPr/>
        </p:nvSpPr>
        <p:spPr>
          <a:xfrm>
            <a:off x="1110406" y="5850319"/>
            <a:ext cx="644216" cy="471522"/>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 </a:t>
            </a:r>
            <a:endParaRPr lang="en-US" sz="2400" dirty="0">
              <a:solidFill>
                <a:schemeClr val="bg1"/>
              </a:solidFill>
            </a:endParaRPr>
          </a:p>
        </p:txBody>
      </p:sp>
      <p:pic>
        <p:nvPicPr>
          <p:cNvPr id="32" name="Picture 31"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47339" y="1131985"/>
            <a:ext cx="419100" cy="254000"/>
          </a:xfrm>
          <a:prstGeom prst="rect">
            <a:avLst/>
          </a:prstGeom>
        </p:spPr>
      </p:pic>
      <p:cxnSp>
        <p:nvCxnSpPr>
          <p:cNvPr id="20" name="Straight Arrow Connector 19"/>
          <p:cNvCxnSpPr/>
          <p:nvPr/>
        </p:nvCxnSpPr>
        <p:spPr>
          <a:xfrm flipV="1">
            <a:off x="468530" y="2553862"/>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2610799" y="299240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4" name="Rectangle 23"/>
          <p:cNvSpPr/>
          <p:nvPr/>
        </p:nvSpPr>
        <p:spPr>
          <a:xfrm>
            <a:off x="492656" y="3967572"/>
            <a:ext cx="2954365" cy="1714292"/>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29" name="Oval 28"/>
          <p:cNvSpPr/>
          <p:nvPr/>
        </p:nvSpPr>
        <p:spPr>
          <a:xfrm>
            <a:off x="761260" y="4182797"/>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0" name="Oval 29"/>
          <p:cNvSpPr/>
          <p:nvPr/>
        </p:nvSpPr>
        <p:spPr>
          <a:xfrm>
            <a:off x="754879" y="509289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9" name="TextBox 8"/>
          <p:cNvSpPr txBox="1"/>
          <p:nvPr/>
        </p:nvSpPr>
        <p:spPr>
          <a:xfrm>
            <a:off x="1721448" y="4610077"/>
            <a:ext cx="1062615" cy="461665"/>
          </a:xfrm>
          <a:prstGeom prst="rect">
            <a:avLst/>
          </a:prstGeom>
          <a:noFill/>
        </p:spPr>
        <p:txBody>
          <a:bodyPr wrap="square" rtlCol="0">
            <a:spAutoFit/>
          </a:bodyPr>
          <a:lstStyle/>
          <a:p>
            <a:r>
              <a:rPr lang="en-US" sz="2400" dirty="0" smtClean="0"/>
              <a:t>OR</a:t>
            </a:r>
            <a:endParaRPr lang="en-US" sz="2400" dirty="0"/>
          </a:p>
        </p:txBody>
      </p:sp>
      <p:sp>
        <p:nvSpPr>
          <p:cNvPr id="10" name="TextBox 9"/>
          <p:cNvSpPr txBox="1"/>
          <p:nvPr/>
        </p:nvSpPr>
        <p:spPr>
          <a:xfrm>
            <a:off x="1409102" y="4140898"/>
            <a:ext cx="1464313" cy="461665"/>
          </a:xfrm>
          <a:prstGeom prst="rect">
            <a:avLst/>
          </a:prstGeom>
          <a:noFill/>
        </p:spPr>
        <p:txBody>
          <a:bodyPr wrap="none" rtlCol="0">
            <a:spAutoFit/>
          </a:bodyPr>
          <a:lstStyle/>
          <a:p>
            <a:r>
              <a:rPr lang="en-US" sz="2400" dirty="0"/>
              <a:t>e</a:t>
            </a:r>
            <a:r>
              <a:rPr lang="en-US" sz="2400" dirty="0" smtClean="0"/>
              <a:t>ncrypts x</a:t>
            </a:r>
            <a:endParaRPr lang="en-US" sz="2400" dirty="0"/>
          </a:p>
        </p:txBody>
      </p:sp>
      <p:sp>
        <p:nvSpPr>
          <p:cNvPr id="33" name="TextBox 32"/>
          <p:cNvSpPr txBox="1"/>
          <p:nvPr/>
        </p:nvSpPr>
        <p:spPr>
          <a:xfrm>
            <a:off x="1405994" y="5018946"/>
            <a:ext cx="1464313" cy="461665"/>
          </a:xfrm>
          <a:prstGeom prst="rect">
            <a:avLst/>
          </a:prstGeom>
          <a:noFill/>
        </p:spPr>
        <p:txBody>
          <a:bodyPr wrap="none" rtlCol="0">
            <a:spAutoFit/>
          </a:bodyPr>
          <a:lstStyle/>
          <a:p>
            <a:r>
              <a:rPr lang="en-US" sz="2400" dirty="0"/>
              <a:t>e</a:t>
            </a:r>
            <a:r>
              <a:rPr lang="en-US" sz="2400" dirty="0" smtClean="0"/>
              <a:t>ncrypts x</a:t>
            </a:r>
            <a:endParaRPr lang="en-US" sz="2400" dirty="0"/>
          </a:p>
        </p:txBody>
      </p:sp>
      <p:sp>
        <p:nvSpPr>
          <p:cNvPr id="34" name="TextBox 33"/>
          <p:cNvSpPr txBox="1"/>
          <p:nvPr/>
        </p:nvSpPr>
        <p:spPr>
          <a:xfrm>
            <a:off x="4564497" y="2045479"/>
            <a:ext cx="4557114" cy="4812551"/>
          </a:xfrm>
          <a:prstGeom prst="rect">
            <a:avLst/>
          </a:prstGeom>
          <a:solidFill>
            <a:schemeClr val="accent2">
              <a:lumMod val="60000"/>
              <a:lumOff val="40000"/>
            </a:schemeClr>
          </a:solidFill>
        </p:spPr>
        <p:txBody>
          <a:bodyPr wrap="square" rtlCol="0">
            <a:spAutoFit/>
          </a:bodyPr>
          <a:lstStyle/>
          <a:p>
            <a:endParaRPr lang="en-US" dirty="0"/>
          </a:p>
        </p:txBody>
      </p:sp>
      <p:sp>
        <p:nvSpPr>
          <p:cNvPr id="37" name="TextBox 36"/>
          <p:cNvSpPr txBox="1"/>
          <p:nvPr/>
        </p:nvSpPr>
        <p:spPr>
          <a:xfrm>
            <a:off x="5075688" y="2131151"/>
            <a:ext cx="1883629" cy="461665"/>
          </a:xfrm>
          <a:prstGeom prst="rect">
            <a:avLst/>
          </a:prstGeom>
          <a:noFill/>
        </p:spPr>
        <p:txBody>
          <a:bodyPr wrap="square" rtlCol="0">
            <a:spAutoFit/>
          </a:bodyPr>
          <a:lstStyle/>
          <a:p>
            <a:r>
              <a:rPr lang="en-US" sz="2400" dirty="0" smtClean="0"/>
              <a:t>   </a:t>
            </a:r>
            <a:r>
              <a:rPr lang="en-US" sz="2400" dirty="0"/>
              <a:t>f</a:t>
            </a:r>
          </a:p>
        </p:txBody>
      </p:sp>
      <p:sp>
        <p:nvSpPr>
          <p:cNvPr id="38" name="TextBox 37"/>
          <p:cNvSpPr txBox="1"/>
          <p:nvPr/>
        </p:nvSpPr>
        <p:spPr>
          <a:xfrm>
            <a:off x="4651284" y="2973579"/>
            <a:ext cx="6751765" cy="830997"/>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1" name="TextBox 40"/>
          <p:cNvSpPr txBox="1"/>
          <p:nvPr/>
        </p:nvSpPr>
        <p:spPr>
          <a:xfrm>
            <a:off x="4794536" y="5860207"/>
            <a:ext cx="5589049" cy="461665"/>
          </a:xfrm>
          <a:prstGeom prst="rect">
            <a:avLst/>
          </a:prstGeom>
          <a:noFill/>
        </p:spPr>
        <p:txBody>
          <a:bodyPr wrap="square" rtlCol="0">
            <a:spAutoFit/>
          </a:bodyPr>
          <a:lstStyle/>
          <a:p>
            <a:r>
              <a:rPr lang="en-US" sz="2400" dirty="0" err="1" smtClean="0"/>
              <a:t>SK</a:t>
            </a:r>
            <a:r>
              <a:rPr lang="en-US" sz="2400" baseline="-25000" dirty="0" err="1" smtClean="0"/>
              <a:t>f</a:t>
            </a:r>
            <a:r>
              <a:rPr lang="en-US" sz="2400" dirty="0" smtClean="0"/>
              <a:t> = (            ,          ,  </a:t>
            </a:r>
            <a:r>
              <a:rPr lang="en-US" sz="2400" dirty="0" err="1" smtClean="0"/>
              <a:t>Π</a:t>
            </a:r>
            <a:r>
              <a:rPr lang="en-US" sz="2400" dirty="0" smtClean="0"/>
              <a:t>’ )</a:t>
            </a:r>
            <a:endParaRPr lang="en-US" sz="2400" dirty="0"/>
          </a:p>
        </p:txBody>
      </p:sp>
      <p:sp>
        <p:nvSpPr>
          <p:cNvPr id="46" name="TextBox 45"/>
          <p:cNvSpPr txBox="1"/>
          <p:nvPr/>
        </p:nvSpPr>
        <p:spPr>
          <a:xfrm>
            <a:off x="6304480" y="4610108"/>
            <a:ext cx="1062615" cy="461665"/>
          </a:xfrm>
          <a:prstGeom prst="rect">
            <a:avLst/>
          </a:prstGeom>
          <a:noFill/>
        </p:spPr>
        <p:txBody>
          <a:bodyPr wrap="square" rtlCol="0">
            <a:spAutoFit/>
          </a:bodyPr>
          <a:lstStyle/>
          <a:p>
            <a:r>
              <a:rPr lang="en-US" sz="2400" dirty="0" smtClean="0"/>
              <a:t>OR</a:t>
            </a:r>
            <a:endParaRPr lang="en-US" sz="2400" dirty="0"/>
          </a:p>
        </p:txBody>
      </p:sp>
      <p:sp>
        <p:nvSpPr>
          <p:cNvPr id="47" name="TextBox 46"/>
          <p:cNvSpPr txBox="1"/>
          <p:nvPr/>
        </p:nvSpPr>
        <p:spPr>
          <a:xfrm>
            <a:off x="5914380" y="4140929"/>
            <a:ext cx="1691238" cy="461665"/>
          </a:xfrm>
          <a:prstGeom prst="rect">
            <a:avLst/>
          </a:prstGeom>
          <a:noFill/>
        </p:spPr>
        <p:txBody>
          <a:bodyPr wrap="none" rtlCol="0">
            <a:spAutoFit/>
          </a:bodyPr>
          <a:lstStyle/>
          <a:p>
            <a:r>
              <a:rPr lang="en-US" sz="2400" dirty="0" smtClean="0"/>
              <a:t>is a key for f </a:t>
            </a:r>
            <a:endParaRPr lang="en-US" sz="2400" dirty="0"/>
          </a:p>
        </p:txBody>
      </p:sp>
      <p:sp>
        <p:nvSpPr>
          <p:cNvPr id="49" name="TextBox 48"/>
          <p:cNvSpPr txBox="1"/>
          <p:nvPr/>
        </p:nvSpPr>
        <p:spPr>
          <a:xfrm>
            <a:off x="5898313" y="5018977"/>
            <a:ext cx="1691238" cy="461665"/>
          </a:xfrm>
          <a:prstGeom prst="rect">
            <a:avLst/>
          </a:prstGeom>
          <a:noFill/>
        </p:spPr>
        <p:txBody>
          <a:bodyPr wrap="none" rtlCol="0">
            <a:spAutoFit/>
          </a:bodyPr>
          <a:lstStyle/>
          <a:p>
            <a:r>
              <a:rPr lang="en-US" sz="2400" dirty="0" smtClean="0"/>
              <a:t>is a key for f</a:t>
            </a:r>
            <a:endParaRPr lang="en-US" sz="2400" dirty="0"/>
          </a:p>
        </p:txBody>
      </p:sp>
      <p:cxnSp>
        <p:nvCxnSpPr>
          <p:cNvPr id="51" name="Straight Arrow Connector 50"/>
          <p:cNvCxnSpPr/>
          <p:nvPr/>
        </p:nvCxnSpPr>
        <p:spPr>
          <a:xfrm flipV="1">
            <a:off x="5136441" y="2559446"/>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3" name="Picture 52" descr="keygen.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31159" y="2095586"/>
            <a:ext cx="1031195" cy="774821"/>
          </a:xfrm>
          <a:prstGeom prst="rect">
            <a:avLst/>
          </a:prstGeom>
        </p:spPr>
      </p:pic>
      <p:sp>
        <p:nvSpPr>
          <p:cNvPr id="56" name="Oval 55"/>
          <p:cNvSpPr/>
          <p:nvPr/>
        </p:nvSpPr>
        <p:spPr>
          <a:xfrm>
            <a:off x="5251436" y="4150234"/>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7" name="Oval 56"/>
          <p:cNvSpPr/>
          <p:nvPr/>
        </p:nvSpPr>
        <p:spPr>
          <a:xfrm>
            <a:off x="5245055" y="5060331"/>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9" name="Oval 58"/>
          <p:cNvSpPr/>
          <p:nvPr/>
        </p:nvSpPr>
        <p:spPr>
          <a:xfrm>
            <a:off x="6392286" y="299550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0" name="Oval 59"/>
          <p:cNvSpPr/>
          <p:nvPr/>
        </p:nvSpPr>
        <p:spPr>
          <a:xfrm>
            <a:off x="5800553" y="5850319"/>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1" name="Oval 60"/>
          <p:cNvSpPr/>
          <p:nvPr/>
        </p:nvSpPr>
        <p:spPr>
          <a:xfrm>
            <a:off x="7367095" y="299550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2" name="Oval 61"/>
          <p:cNvSpPr/>
          <p:nvPr/>
        </p:nvSpPr>
        <p:spPr>
          <a:xfrm>
            <a:off x="6608850" y="585735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3" name="Oval 62"/>
          <p:cNvSpPr/>
          <p:nvPr/>
        </p:nvSpPr>
        <p:spPr>
          <a:xfrm>
            <a:off x="1971322" y="5850319"/>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4" name="Rectangle 63"/>
          <p:cNvSpPr/>
          <p:nvPr/>
        </p:nvSpPr>
        <p:spPr>
          <a:xfrm>
            <a:off x="5168283" y="3933626"/>
            <a:ext cx="2954365" cy="1714292"/>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52" name="Rounded Rectangle 51"/>
          <p:cNvSpPr/>
          <p:nvPr/>
        </p:nvSpPr>
        <p:spPr>
          <a:xfrm>
            <a:off x="1922252" y="2122535"/>
            <a:ext cx="5444843" cy="744269"/>
          </a:xfrm>
          <a:prstGeom prst="roundRect">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Decryption?</a:t>
            </a:r>
            <a:endParaRPr lang="en-US" sz="2400" dirty="0">
              <a:solidFill>
                <a:schemeClr val="bg1"/>
              </a:solidFill>
            </a:endParaRPr>
          </a:p>
        </p:txBody>
      </p:sp>
    </p:spTree>
    <p:extLst>
      <p:ext uri="{BB962C8B-B14F-4D97-AF65-F5344CB8AC3E}">
        <p14:creationId xmlns:p14="http://schemas.microsoft.com/office/powerpoint/2010/main" val="31465956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52"/>
                                        </p:tgtEl>
                                        <p:attrNameLst>
                                          <p:attrName>style.visibility</p:attrName>
                                        </p:attrNameLst>
                                      </p:cBhvr>
                                      <p:to>
                                        <p:strVal val="visible"/>
                                      </p:to>
                                    </p:set>
                                  </p:childTnLst>
                                </p:cTn>
                              </p:par>
                            </p:childTnLst>
                          </p:cTn>
                        </p:par>
                        <p:par>
                          <p:cTn id="75" fill="hold">
                            <p:stCondLst>
                              <p:cond delay="0"/>
                            </p:stCondLst>
                            <p:childTnLst>
                              <p:par>
                                <p:cTn id="76" presetID="1" presetClass="entr" presetSubtype="0" fill="hold" grpId="1" nodeType="afterEffect">
                                  <p:stCondLst>
                                    <p:cond delay="0"/>
                                  </p:stCondLst>
                                  <p:childTnLst>
                                    <p:set>
                                      <p:cBhvr>
                                        <p:cTn id="77"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31" grpId="0"/>
      <p:bldP spid="40" grpId="0" animBg="1"/>
      <p:bldP spid="7" grpId="0"/>
      <p:bldP spid="58" grpId="0" animBg="1"/>
      <p:bldP spid="22" grpId="0" animBg="1"/>
      <p:bldP spid="24" grpId="0" animBg="1"/>
      <p:bldP spid="29" grpId="0" animBg="1"/>
      <p:bldP spid="30" grpId="0" animBg="1"/>
      <p:bldP spid="9" grpId="0"/>
      <p:bldP spid="10" grpId="0"/>
      <p:bldP spid="33" grpId="0"/>
      <p:bldP spid="34" grpId="0" animBg="1"/>
      <p:bldP spid="37" grpId="0"/>
      <p:bldP spid="38" grpId="0"/>
      <p:bldP spid="41" grpId="0"/>
      <p:bldP spid="46" grpId="0"/>
      <p:bldP spid="47" grpId="0"/>
      <p:bldP spid="49" grpId="0"/>
      <p:bldP spid="56" grpId="0" animBg="1"/>
      <p:bldP spid="57" grpId="0" animBg="1"/>
      <p:bldP spid="59" grpId="0" animBg="1"/>
      <p:bldP spid="60" grpId="0" animBg="1"/>
      <p:bldP spid="61" grpId="0" animBg="1"/>
      <p:bldP spid="62" grpId="0" animBg="1"/>
      <p:bldP spid="63" grpId="0" animBg="1"/>
      <p:bldP spid="64" grpId="0" animBg="1"/>
      <p:bldP spid="52" grpId="0" animBg="1"/>
      <p:bldP spid="52" grpId="1"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618" y="28437"/>
            <a:ext cx="8229600" cy="1143000"/>
          </a:xfrm>
        </p:spPr>
        <p:txBody>
          <a:bodyPr/>
          <a:lstStyle/>
          <a:p>
            <a:r>
              <a:rPr lang="en-US" dirty="0" smtClean="0"/>
              <a:t>Message Hiding</a:t>
            </a:r>
            <a:endParaRPr lang="en-US" dirty="0"/>
          </a:p>
        </p:txBody>
      </p:sp>
      <p:pic>
        <p:nvPicPr>
          <p:cNvPr id="6" name="Picture 5"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3207" y="2481108"/>
            <a:ext cx="179459" cy="329008"/>
          </a:xfrm>
          <a:prstGeom prst="rect">
            <a:avLst/>
          </a:prstGeom>
        </p:spPr>
      </p:pic>
      <p:sp>
        <p:nvSpPr>
          <p:cNvPr id="12" name="TextBox 11"/>
          <p:cNvSpPr txBox="1"/>
          <p:nvPr/>
        </p:nvSpPr>
        <p:spPr>
          <a:xfrm>
            <a:off x="881192" y="1602304"/>
            <a:ext cx="2929885" cy="461665"/>
          </a:xfrm>
          <a:prstGeom prst="rect">
            <a:avLst/>
          </a:prstGeom>
          <a:noFill/>
        </p:spPr>
        <p:txBody>
          <a:bodyPr wrap="square" rtlCol="0">
            <a:spAutoFit/>
          </a:bodyPr>
          <a:lstStyle/>
          <a:p>
            <a:r>
              <a:rPr lang="en-US" sz="2400" dirty="0" smtClean="0"/>
              <a:t>Challenge </a:t>
            </a:r>
            <a:r>
              <a:rPr lang="en-US" sz="2400" dirty="0" err="1" smtClean="0"/>
              <a:t>Ciphertext</a:t>
            </a:r>
            <a:endParaRPr lang="en-US" sz="2400" dirty="0"/>
          </a:p>
        </p:txBody>
      </p:sp>
      <p:sp>
        <p:nvSpPr>
          <p:cNvPr id="13" name="Rectangle 12"/>
          <p:cNvSpPr/>
          <p:nvPr/>
        </p:nvSpPr>
        <p:spPr>
          <a:xfrm>
            <a:off x="804509" y="4402436"/>
            <a:ext cx="2457452" cy="830997"/>
          </a:xfrm>
          <a:prstGeom prst="rect">
            <a:avLst/>
          </a:prstGeom>
        </p:spPr>
        <p:txBody>
          <a:bodyPr wrap="square">
            <a:spAutoFit/>
          </a:bodyPr>
          <a:lstStyle/>
          <a:p>
            <a:r>
              <a:rPr lang="en-US" sz="2400" dirty="0" smtClean="0"/>
              <a:t> </a:t>
            </a:r>
            <a:r>
              <a:rPr lang="en-US" sz="2400" dirty="0" err="1" smtClean="0"/>
              <a:t>Π</a:t>
            </a:r>
            <a:r>
              <a:rPr lang="en-US" sz="2400" dirty="0" smtClean="0"/>
              <a:t> : This index is used in the proof</a:t>
            </a:r>
            <a:endParaRPr lang="en-US" sz="2400" dirty="0"/>
          </a:p>
        </p:txBody>
      </p:sp>
      <p:cxnSp>
        <p:nvCxnSpPr>
          <p:cNvPr id="15" name="Straight Arrow Connector 14"/>
          <p:cNvCxnSpPr/>
          <p:nvPr/>
        </p:nvCxnSpPr>
        <p:spPr>
          <a:xfrm flipV="1">
            <a:off x="1969726"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1693818" y="237351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18" name="Oval 17"/>
          <p:cNvSpPr/>
          <p:nvPr/>
        </p:nvSpPr>
        <p:spPr>
          <a:xfrm>
            <a:off x="3261961" y="237042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cxnSp>
        <p:nvCxnSpPr>
          <p:cNvPr id="23" name="Straight Connector 22"/>
          <p:cNvCxnSpPr/>
          <p:nvPr/>
        </p:nvCxnSpPr>
        <p:spPr>
          <a:xfrm>
            <a:off x="4781769" y="1602304"/>
            <a:ext cx="1" cy="4267652"/>
          </a:xfrm>
          <a:prstGeom prst="line">
            <a:avLst/>
          </a:prstGeom>
        </p:spPr>
        <p:style>
          <a:lnRef idx="2">
            <a:schemeClr val="accent1"/>
          </a:lnRef>
          <a:fillRef idx="0">
            <a:schemeClr val="accent1"/>
          </a:fillRef>
          <a:effectRef idx="1">
            <a:schemeClr val="accent1"/>
          </a:effectRef>
          <a:fontRef idx="minor">
            <a:schemeClr val="tx1"/>
          </a:fontRef>
        </p:style>
      </p:cxnSp>
      <p:pic>
        <p:nvPicPr>
          <p:cNvPr id="24" name="Picture 23"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2811" y="2454306"/>
            <a:ext cx="179459" cy="329008"/>
          </a:xfrm>
          <a:prstGeom prst="rect">
            <a:avLst/>
          </a:prstGeom>
        </p:spPr>
      </p:pic>
      <p:sp>
        <p:nvSpPr>
          <p:cNvPr id="25" name="Oval 24"/>
          <p:cNvSpPr/>
          <p:nvPr/>
        </p:nvSpPr>
        <p:spPr>
          <a:xfrm>
            <a:off x="5863422" y="2346714"/>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26" name="Oval 25"/>
          <p:cNvSpPr/>
          <p:nvPr/>
        </p:nvSpPr>
        <p:spPr>
          <a:xfrm>
            <a:off x="7431565" y="2343618"/>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27" name="TextBox 26"/>
          <p:cNvSpPr txBox="1"/>
          <p:nvPr/>
        </p:nvSpPr>
        <p:spPr>
          <a:xfrm>
            <a:off x="5315768" y="1602304"/>
            <a:ext cx="3607929" cy="461665"/>
          </a:xfrm>
          <a:prstGeom prst="rect">
            <a:avLst/>
          </a:prstGeom>
          <a:noFill/>
        </p:spPr>
        <p:txBody>
          <a:bodyPr wrap="none" rtlCol="0">
            <a:spAutoFit/>
          </a:bodyPr>
          <a:lstStyle/>
          <a:p>
            <a:r>
              <a:rPr lang="en-US" sz="2400" dirty="0" smtClean="0"/>
              <a:t>For all function secret keys:</a:t>
            </a:r>
            <a:endParaRPr lang="en-US" sz="2400" dirty="0"/>
          </a:p>
        </p:txBody>
      </p:sp>
      <p:sp>
        <p:nvSpPr>
          <p:cNvPr id="29" name="TextBox 28"/>
          <p:cNvSpPr txBox="1"/>
          <p:nvPr/>
        </p:nvSpPr>
        <p:spPr>
          <a:xfrm>
            <a:off x="4082022" y="1171437"/>
            <a:ext cx="2488075" cy="461665"/>
          </a:xfrm>
          <a:prstGeom prst="rect">
            <a:avLst/>
          </a:prstGeom>
          <a:noFill/>
        </p:spPr>
        <p:txBody>
          <a:bodyPr wrap="square" rtlCol="0">
            <a:spAutoFit/>
          </a:bodyPr>
          <a:lstStyle/>
          <a:p>
            <a:r>
              <a:rPr lang="en-US" sz="2400" dirty="0" smtClean="0"/>
              <a:t>Hybrid 1</a:t>
            </a:r>
            <a:endParaRPr lang="en-US" sz="2400" dirty="0"/>
          </a:p>
        </p:txBody>
      </p:sp>
      <p:sp>
        <p:nvSpPr>
          <p:cNvPr id="30" name="Rectangle 29"/>
          <p:cNvSpPr/>
          <p:nvPr/>
        </p:nvSpPr>
        <p:spPr>
          <a:xfrm>
            <a:off x="4958050" y="4402436"/>
            <a:ext cx="2457452" cy="830997"/>
          </a:xfrm>
          <a:prstGeom prst="rect">
            <a:avLst/>
          </a:prstGeom>
        </p:spPr>
        <p:txBody>
          <a:bodyPr wrap="square">
            <a:spAutoFit/>
          </a:bodyPr>
          <a:lstStyle/>
          <a:p>
            <a:r>
              <a:rPr lang="en-US" sz="2400" dirty="0" smtClean="0"/>
              <a:t> </a:t>
            </a:r>
            <a:r>
              <a:rPr lang="en-US" sz="2400" dirty="0" err="1" smtClean="0"/>
              <a:t>Π</a:t>
            </a:r>
            <a:r>
              <a:rPr lang="en-US" sz="2400" dirty="0" smtClean="0"/>
              <a:t>’ : This index is used in the proof</a:t>
            </a:r>
            <a:endParaRPr lang="en-US" sz="2400" dirty="0"/>
          </a:p>
        </p:txBody>
      </p:sp>
      <p:cxnSp>
        <p:nvCxnSpPr>
          <p:cNvPr id="31" name="Straight Arrow Connector 30"/>
          <p:cNvCxnSpPr/>
          <p:nvPr/>
        </p:nvCxnSpPr>
        <p:spPr>
          <a:xfrm flipV="1">
            <a:off x="6123267"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3905719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5" grpId="0" animBg="1"/>
      <p:bldP spid="26"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618" y="28437"/>
            <a:ext cx="8229600" cy="1143000"/>
          </a:xfrm>
        </p:spPr>
        <p:txBody>
          <a:bodyPr/>
          <a:lstStyle/>
          <a:p>
            <a:r>
              <a:rPr lang="en-US" dirty="0" smtClean="0"/>
              <a:t>Message Hiding</a:t>
            </a:r>
            <a:endParaRPr lang="en-US" dirty="0"/>
          </a:p>
        </p:txBody>
      </p:sp>
      <p:pic>
        <p:nvPicPr>
          <p:cNvPr id="6" name="Picture 5"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3207" y="2481108"/>
            <a:ext cx="179459" cy="329008"/>
          </a:xfrm>
          <a:prstGeom prst="rect">
            <a:avLst/>
          </a:prstGeom>
        </p:spPr>
      </p:pic>
      <p:sp>
        <p:nvSpPr>
          <p:cNvPr id="12" name="TextBox 11"/>
          <p:cNvSpPr txBox="1"/>
          <p:nvPr/>
        </p:nvSpPr>
        <p:spPr>
          <a:xfrm>
            <a:off x="881192" y="1602304"/>
            <a:ext cx="2929885" cy="461665"/>
          </a:xfrm>
          <a:prstGeom prst="rect">
            <a:avLst/>
          </a:prstGeom>
          <a:noFill/>
        </p:spPr>
        <p:txBody>
          <a:bodyPr wrap="square" rtlCol="0">
            <a:spAutoFit/>
          </a:bodyPr>
          <a:lstStyle/>
          <a:p>
            <a:r>
              <a:rPr lang="en-US" sz="2400" dirty="0" smtClean="0"/>
              <a:t>Challenge </a:t>
            </a:r>
            <a:r>
              <a:rPr lang="en-US" sz="2400" dirty="0" err="1" smtClean="0"/>
              <a:t>Ciphertext</a:t>
            </a:r>
            <a:endParaRPr lang="en-US" sz="2400" dirty="0"/>
          </a:p>
        </p:txBody>
      </p:sp>
      <p:sp>
        <p:nvSpPr>
          <p:cNvPr id="13" name="Rectangle 12"/>
          <p:cNvSpPr/>
          <p:nvPr/>
        </p:nvSpPr>
        <p:spPr>
          <a:xfrm>
            <a:off x="804509" y="4402436"/>
            <a:ext cx="2457452" cy="830997"/>
          </a:xfrm>
          <a:prstGeom prst="rect">
            <a:avLst/>
          </a:prstGeom>
        </p:spPr>
        <p:txBody>
          <a:bodyPr wrap="square">
            <a:spAutoFit/>
          </a:bodyPr>
          <a:lstStyle/>
          <a:p>
            <a:r>
              <a:rPr lang="en-US" sz="2400" dirty="0" smtClean="0"/>
              <a:t> </a:t>
            </a:r>
            <a:r>
              <a:rPr lang="en-US" sz="2400" dirty="0" err="1" smtClean="0"/>
              <a:t>Π</a:t>
            </a:r>
            <a:r>
              <a:rPr lang="en-US" sz="2400" dirty="0" smtClean="0"/>
              <a:t> : This index is used in the proof</a:t>
            </a:r>
            <a:endParaRPr lang="en-US" sz="2400" dirty="0"/>
          </a:p>
        </p:txBody>
      </p:sp>
      <p:cxnSp>
        <p:nvCxnSpPr>
          <p:cNvPr id="15" name="Straight Arrow Connector 14"/>
          <p:cNvCxnSpPr/>
          <p:nvPr/>
        </p:nvCxnSpPr>
        <p:spPr>
          <a:xfrm flipV="1">
            <a:off x="1969726"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1693818" y="237351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18" name="Oval 17"/>
          <p:cNvSpPr/>
          <p:nvPr/>
        </p:nvSpPr>
        <p:spPr>
          <a:xfrm>
            <a:off x="3261961" y="237042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y</a:t>
            </a:r>
          </a:p>
        </p:txBody>
      </p:sp>
      <p:cxnSp>
        <p:nvCxnSpPr>
          <p:cNvPr id="23" name="Straight Connector 22"/>
          <p:cNvCxnSpPr/>
          <p:nvPr/>
        </p:nvCxnSpPr>
        <p:spPr>
          <a:xfrm>
            <a:off x="4781769" y="1602304"/>
            <a:ext cx="1" cy="4267652"/>
          </a:xfrm>
          <a:prstGeom prst="line">
            <a:avLst/>
          </a:prstGeom>
        </p:spPr>
        <p:style>
          <a:lnRef idx="2">
            <a:schemeClr val="accent1"/>
          </a:lnRef>
          <a:fillRef idx="0">
            <a:schemeClr val="accent1"/>
          </a:fillRef>
          <a:effectRef idx="1">
            <a:schemeClr val="accent1"/>
          </a:effectRef>
          <a:fontRef idx="minor">
            <a:schemeClr val="tx1"/>
          </a:fontRef>
        </p:style>
      </p:cxnSp>
      <p:pic>
        <p:nvPicPr>
          <p:cNvPr id="24" name="Picture 23"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2811" y="2454306"/>
            <a:ext cx="179459" cy="329008"/>
          </a:xfrm>
          <a:prstGeom prst="rect">
            <a:avLst/>
          </a:prstGeom>
        </p:spPr>
      </p:pic>
      <p:sp>
        <p:nvSpPr>
          <p:cNvPr id="25" name="Oval 24"/>
          <p:cNvSpPr/>
          <p:nvPr/>
        </p:nvSpPr>
        <p:spPr>
          <a:xfrm>
            <a:off x="5863422" y="2346714"/>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26" name="Oval 25"/>
          <p:cNvSpPr/>
          <p:nvPr/>
        </p:nvSpPr>
        <p:spPr>
          <a:xfrm>
            <a:off x="7431565" y="2343618"/>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27" name="TextBox 26"/>
          <p:cNvSpPr txBox="1"/>
          <p:nvPr/>
        </p:nvSpPr>
        <p:spPr>
          <a:xfrm>
            <a:off x="5315768" y="1602304"/>
            <a:ext cx="3607929" cy="461665"/>
          </a:xfrm>
          <a:prstGeom prst="rect">
            <a:avLst/>
          </a:prstGeom>
          <a:noFill/>
        </p:spPr>
        <p:txBody>
          <a:bodyPr wrap="none" rtlCol="0">
            <a:spAutoFit/>
          </a:bodyPr>
          <a:lstStyle/>
          <a:p>
            <a:r>
              <a:rPr lang="en-US" sz="2400" dirty="0" smtClean="0"/>
              <a:t>For all function secret keys:</a:t>
            </a:r>
            <a:endParaRPr lang="en-US" sz="2400" dirty="0"/>
          </a:p>
        </p:txBody>
      </p:sp>
      <p:sp>
        <p:nvSpPr>
          <p:cNvPr id="29" name="TextBox 28"/>
          <p:cNvSpPr txBox="1"/>
          <p:nvPr/>
        </p:nvSpPr>
        <p:spPr>
          <a:xfrm>
            <a:off x="4082022" y="1171437"/>
            <a:ext cx="2488075" cy="461665"/>
          </a:xfrm>
          <a:prstGeom prst="rect">
            <a:avLst/>
          </a:prstGeom>
          <a:noFill/>
        </p:spPr>
        <p:txBody>
          <a:bodyPr wrap="square" rtlCol="0">
            <a:spAutoFit/>
          </a:bodyPr>
          <a:lstStyle/>
          <a:p>
            <a:r>
              <a:rPr lang="en-US" sz="2400" dirty="0" smtClean="0"/>
              <a:t>Hybrid 2</a:t>
            </a:r>
            <a:endParaRPr lang="en-US" sz="2400" dirty="0"/>
          </a:p>
        </p:txBody>
      </p:sp>
      <p:sp>
        <p:nvSpPr>
          <p:cNvPr id="30" name="Rectangle 29"/>
          <p:cNvSpPr/>
          <p:nvPr/>
        </p:nvSpPr>
        <p:spPr>
          <a:xfrm>
            <a:off x="4958050" y="4402436"/>
            <a:ext cx="2457452" cy="830997"/>
          </a:xfrm>
          <a:prstGeom prst="rect">
            <a:avLst/>
          </a:prstGeom>
        </p:spPr>
        <p:txBody>
          <a:bodyPr wrap="square">
            <a:spAutoFit/>
          </a:bodyPr>
          <a:lstStyle/>
          <a:p>
            <a:r>
              <a:rPr lang="en-US" sz="2400" dirty="0" smtClean="0"/>
              <a:t> </a:t>
            </a:r>
            <a:r>
              <a:rPr lang="en-US" sz="2400" dirty="0" err="1" smtClean="0"/>
              <a:t>Π</a:t>
            </a:r>
            <a:r>
              <a:rPr lang="en-US" sz="2400" dirty="0" smtClean="0"/>
              <a:t>’ : This index is used in the proof</a:t>
            </a:r>
            <a:endParaRPr lang="en-US" sz="2400" dirty="0"/>
          </a:p>
        </p:txBody>
      </p:sp>
      <p:cxnSp>
        <p:nvCxnSpPr>
          <p:cNvPr id="31" name="Straight Arrow Connector 30"/>
          <p:cNvCxnSpPr/>
          <p:nvPr/>
        </p:nvCxnSpPr>
        <p:spPr>
          <a:xfrm flipV="1">
            <a:off x="6123267"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109895" y="2118520"/>
            <a:ext cx="881392" cy="861811"/>
          </a:xfrm>
          <a:prstGeom prst="rect">
            <a:avLst/>
          </a:prstGeom>
          <a:noFill/>
          <a:ln w="19050">
            <a:solidFill>
              <a:srgbClr val="FF0000"/>
            </a:solidFill>
          </a:ln>
          <a:effectLst/>
        </p:spPr>
        <p:txBody>
          <a:bodyPr wrap="square" rtlCol="0">
            <a:spAutoFit/>
          </a:bodyPr>
          <a:lstStyle/>
          <a:p>
            <a:endParaRPr lang="en-US" dirty="0"/>
          </a:p>
        </p:txBody>
      </p:sp>
    </p:spTree>
    <p:extLst>
      <p:ext uri="{BB962C8B-B14F-4D97-AF65-F5344CB8AC3E}">
        <p14:creationId xmlns:p14="http://schemas.microsoft.com/office/powerpoint/2010/main" val="7426928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5" grpId="0" animBg="1"/>
      <p:bldP spid="2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618" y="28437"/>
            <a:ext cx="8229600" cy="1143000"/>
          </a:xfrm>
        </p:spPr>
        <p:txBody>
          <a:bodyPr/>
          <a:lstStyle/>
          <a:p>
            <a:r>
              <a:rPr lang="en-US" dirty="0" smtClean="0"/>
              <a:t>Message Hiding</a:t>
            </a:r>
            <a:endParaRPr lang="en-US" dirty="0"/>
          </a:p>
        </p:txBody>
      </p:sp>
      <p:pic>
        <p:nvPicPr>
          <p:cNvPr id="6" name="Picture 5"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3207" y="2481108"/>
            <a:ext cx="179459" cy="329008"/>
          </a:xfrm>
          <a:prstGeom prst="rect">
            <a:avLst/>
          </a:prstGeom>
        </p:spPr>
      </p:pic>
      <p:sp>
        <p:nvSpPr>
          <p:cNvPr id="12" name="TextBox 11"/>
          <p:cNvSpPr txBox="1"/>
          <p:nvPr/>
        </p:nvSpPr>
        <p:spPr>
          <a:xfrm>
            <a:off x="881192" y="1602304"/>
            <a:ext cx="2929885" cy="461665"/>
          </a:xfrm>
          <a:prstGeom prst="rect">
            <a:avLst/>
          </a:prstGeom>
          <a:noFill/>
        </p:spPr>
        <p:txBody>
          <a:bodyPr wrap="square" rtlCol="0">
            <a:spAutoFit/>
          </a:bodyPr>
          <a:lstStyle/>
          <a:p>
            <a:r>
              <a:rPr lang="en-US" sz="2400" dirty="0" smtClean="0"/>
              <a:t>Challenge </a:t>
            </a:r>
            <a:r>
              <a:rPr lang="en-US" sz="2400" dirty="0" err="1" smtClean="0"/>
              <a:t>Ciphertext</a:t>
            </a:r>
            <a:endParaRPr lang="en-US" sz="2400" dirty="0"/>
          </a:p>
        </p:txBody>
      </p:sp>
      <p:sp>
        <p:nvSpPr>
          <p:cNvPr id="13" name="Rectangle 12"/>
          <p:cNvSpPr/>
          <p:nvPr/>
        </p:nvSpPr>
        <p:spPr>
          <a:xfrm>
            <a:off x="2033235" y="4425082"/>
            <a:ext cx="2457452" cy="830997"/>
          </a:xfrm>
          <a:prstGeom prst="rect">
            <a:avLst/>
          </a:prstGeom>
        </p:spPr>
        <p:txBody>
          <a:bodyPr wrap="square">
            <a:spAutoFit/>
          </a:bodyPr>
          <a:lstStyle/>
          <a:p>
            <a:r>
              <a:rPr lang="en-US" sz="2400" dirty="0" smtClean="0"/>
              <a:t> </a:t>
            </a:r>
            <a:r>
              <a:rPr lang="en-US" sz="2400" dirty="0" err="1" smtClean="0"/>
              <a:t>Π</a:t>
            </a:r>
            <a:r>
              <a:rPr lang="en-US" sz="2400" dirty="0" smtClean="0"/>
              <a:t> : This index is used in the proof</a:t>
            </a:r>
            <a:endParaRPr lang="en-US" sz="2400" dirty="0"/>
          </a:p>
        </p:txBody>
      </p:sp>
      <p:cxnSp>
        <p:nvCxnSpPr>
          <p:cNvPr id="15" name="Straight Arrow Connector 14"/>
          <p:cNvCxnSpPr/>
          <p:nvPr/>
        </p:nvCxnSpPr>
        <p:spPr>
          <a:xfrm flipV="1">
            <a:off x="3498856"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1693818" y="237351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18" name="Oval 17"/>
          <p:cNvSpPr/>
          <p:nvPr/>
        </p:nvSpPr>
        <p:spPr>
          <a:xfrm>
            <a:off x="3261961" y="237042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y</a:t>
            </a:r>
          </a:p>
        </p:txBody>
      </p:sp>
      <p:cxnSp>
        <p:nvCxnSpPr>
          <p:cNvPr id="23" name="Straight Connector 22"/>
          <p:cNvCxnSpPr/>
          <p:nvPr/>
        </p:nvCxnSpPr>
        <p:spPr>
          <a:xfrm>
            <a:off x="4781769" y="1602304"/>
            <a:ext cx="1" cy="4267652"/>
          </a:xfrm>
          <a:prstGeom prst="line">
            <a:avLst/>
          </a:prstGeom>
        </p:spPr>
        <p:style>
          <a:lnRef idx="2">
            <a:schemeClr val="accent1"/>
          </a:lnRef>
          <a:fillRef idx="0">
            <a:schemeClr val="accent1"/>
          </a:fillRef>
          <a:effectRef idx="1">
            <a:schemeClr val="accent1"/>
          </a:effectRef>
          <a:fontRef idx="minor">
            <a:schemeClr val="tx1"/>
          </a:fontRef>
        </p:style>
      </p:cxnSp>
      <p:pic>
        <p:nvPicPr>
          <p:cNvPr id="24" name="Picture 23"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2811" y="2454306"/>
            <a:ext cx="179459" cy="329008"/>
          </a:xfrm>
          <a:prstGeom prst="rect">
            <a:avLst/>
          </a:prstGeom>
        </p:spPr>
      </p:pic>
      <p:sp>
        <p:nvSpPr>
          <p:cNvPr id="25" name="Oval 24"/>
          <p:cNvSpPr/>
          <p:nvPr/>
        </p:nvSpPr>
        <p:spPr>
          <a:xfrm>
            <a:off x="5863422" y="2346714"/>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26" name="Oval 25"/>
          <p:cNvSpPr/>
          <p:nvPr/>
        </p:nvSpPr>
        <p:spPr>
          <a:xfrm>
            <a:off x="7431565" y="2343618"/>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27" name="TextBox 26"/>
          <p:cNvSpPr txBox="1"/>
          <p:nvPr/>
        </p:nvSpPr>
        <p:spPr>
          <a:xfrm>
            <a:off x="5315768" y="1602304"/>
            <a:ext cx="3607929" cy="461665"/>
          </a:xfrm>
          <a:prstGeom prst="rect">
            <a:avLst/>
          </a:prstGeom>
          <a:noFill/>
        </p:spPr>
        <p:txBody>
          <a:bodyPr wrap="none" rtlCol="0">
            <a:spAutoFit/>
          </a:bodyPr>
          <a:lstStyle/>
          <a:p>
            <a:r>
              <a:rPr lang="en-US" sz="2400" dirty="0" smtClean="0"/>
              <a:t>For all function secret keys:</a:t>
            </a:r>
            <a:endParaRPr lang="en-US" sz="2400" dirty="0"/>
          </a:p>
        </p:txBody>
      </p:sp>
      <p:sp>
        <p:nvSpPr>
          <p:cNvPr id="29" name="TextBox 28"/>
          <p:cNvSpPr txBox="1"/>
          <p:nvPr/>
        </p:nvSpPr>
        <p:spPr>
          <a:xfrm>
            <a:off x="4082022" y="1171437"/>
            <a:ext cx="2488075" cy="461665"/>
          </a:xfrm>
          <a:prstGeom prst="rect">
            <a:avLst/>
          </a:prstGeom>
          <a:noFill/>
        </p:spPr>
        <p:txBody>
          <a:bodyPr wrap="square" rtlCol="0">
            <a:spAutoFit/>
          </a:bodyPr>
          <a:lstStyle/>
          <a:p>
            <a:r>
              <a:rPr lang="en-US" sz="2400" dirty="0" smtClean="0"/>
              <a:t>Hybrid 3</a:t>
            </a:r>
            <a:endParaRPr lang="en-US" sz="2400" dirty="0"/>
          </a:p>
        </p:txBody>
      </p:sp>
      <p:sp>
        <p:nvSpPr>
          <p:cNvPr id="30" name="Rectangle 29"/>
          <p:cNvSpPr/>
          <p:nvPr/>
        </p:nvSpPr>
        <p:spPr>
          <a:xfrm>
            <a:off x="6518104" y="4402436"/>
            <a:ext cx="2457452" cy="830997"/>
          </a:xfrm>
          <a:prstGeom prst="rect">
            <a:avLst/>
          </a:prstGeom>
        </p:spPr>
        <p:txBody>
          <a:bodyPr wrap="square">
            <a:spAutoFit/>
          </a:bodyPr>
          <a:lstStyle/>
          <a:p>
            <a:r>
              <a:rPr lang="en-US" sz="2400" dirty="0" smtClean="0"/>
              <a:t> </a:t>
            </a:r>
            <a:r>
              <a:rPr lang="en-US" sz="2400" dirty="0" err="1" smtClean="0"/>
              <a:t>Π</a:t>
            </a:r>
            <a:r>
              <a:rPr lang="en-US" sz="2400" dirty="0" smtClean="0"/>
              <a:t>’ : This index is used in the proof</a:t>
            </a:r>
            <a:endParaRPr lang="en-US" sz="2400" dirty="0"/>
          </a:p>
        </p:txBody>
      </p:sp>
      <p:cxnSp>
        <p:nvCxnSpPr>
          <p:cNvPr id="31" name="Straight Arrow Connector 30"/>
          <p:cNvCxnSpPr/>
          <p:nvPr/>
        </p:nvCxnSpPr>
        <p:spPr>
          <a:xfrm flipV="1">
            <a:off x="7807901"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3006324" y="2981654"/>
            <a:ext cx="1023862" cy="1320389"/>
          </a:xfrm>
          <a:prstGeom prst="rect">
            <a:avLst/>
          </a:prstGeom>
          <a:noFill/>
          <a:ln w="19050">
            <a:solidFill>
              <a:srgbClr val="FF0000"/>
            </a:solidFill>
          </a:ln>
          <a:effectLst/>
        </p:spPr>
        <p:txBody>
          <a:bodyPr wrap="square" rtlCol="0">
            <a:spAutoFit/>
          </a:bodyPr>
          <a:lstStyle/>
          <a:p>
            <a:endParaRPr lang="en-US" dirty="0"/>
          </a:p>
        </p:txBody>
      </p:sp>
      <p:sp>
        <p:nvSpPr>
          <p:cNvPr id="20" name="TextBox 19"/>
          <p:cNvSpPr txBox="1"/>
          <p:nvPr/>
        </p:nvSpPr>
        <p:spPr>
          <a:xfrm>
            <a:off x="7295970" y="2981654"/>
            <a:ext cx="1023862" cy="1320389"/>
          </a:xfrm>
          <a:prstGeom prst="rect">
            <a:avLst/>
          </a:prstGeom>
          <a:noFill/>
          <a:ln w="19050">
            <a:solidFill>
              <a:srgbClr val="FF0000"/>
            </a:solidFill>
          </a:ln>
          <a:effectLst/>
        </p:spPr>
        <p:txBody>
          <a:bodyPr wrap="square" rtlCol="0">
            <a:spAutoFit/>
          </a:bodyPr>
          <a:lstStyle/>
          <a:p>
            <a:endParaRPr lang="en-US" dirty="0"/>
          </a:p>
        </p:txBody>
      </p:sp>
    </p:spTree>
    <p:extLst>
      <p:ext uri="{BB962C8B-B14F-4D97-AF65-F5344CB8AC3E}">
        <p14:creationId xmlns:p14="http://schemas.microsoft.com/office/powerpoint/2010/main" val="11258651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5" grpId="0" animBg="1"/>
      <p:bldP spid="2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0" name="Straight Arrow Connector 49"/>
          <p:cNvCxnSpPr/>
          <p:nvPr/>
        </p:nvCxnSpPr>
        <p:spPr>
          <a:xfrm>
            <a:off x="3087625" y="3972963"/>
            <a:ext cx="2723628" cy="0"/>
          </a:xfrm>
          <a:prstGeom prst="straightConnector1">
            <a:avLst/>
          </a:prstGeom>
          <a:ln>
            <a:headEnd type="none"/>
            <a:tailEnd type="triangle"/>
          </a:ln>
        </p:spPr>
        <p:style>
          <a:lnRef idx="2">
            <a:schemeClr val="dk1"/>
          </a:lnRef>
          <a:fillRef idx="0">
            <a:schemeClr val="dk1"/>
          </a:fillRef>
          <a:effectRef idx="1">
            <a:schemeClr val="dk1"/>
          </a:effectRef>
          <a:fontRef idx="minor">
            <a:schemeClr val="tx1"/>
          </a:fontRef>
        </p:style>
      </p:cxnSp>
      <p:sp>
        <p:nvSpPr>
          <p:cNvPr id="24" name="TextBox 23"/>
          <p:cNvSpPr txBox="1"/>
          <p:nvPr/>
        </p:nvSpPr>
        <p:spPr>
          <a:xfrm>
            <a:off x="0" y="86700"/>
            <a:ext cx="9144000" cy="769441"/>
          </a:xfrm>
          <a:prstGeom prst="rect">
            <a:avLst/>
          </a:prstGeom>
          <a:noFill/>
        </p:spPr>
        <p:txBody>
          <a:bodyPr wrap="square" rtlCol="0">
            <a:spAutoFit/>
          </a:bodyPr>
          <a:lstStyle/>
          <a:p>
            <a:pPr algn="ctr"/>
            <a:r>
              <a:rPr lang="en-US" sz="4400" dirty="0" smtClean="0"/>
              <a:t>Classical Encryption</a:t>
            </a:r>
            <a:endParaRPr lang="en-US" sz="4400" dirty="0"/>
          </a:p>
        </p:txBody>
      </p:sp>
      <p:pic>
        <p:nvPicPr>
          <p:cNvPr id="36" name="Picture 35"/>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rot="16200000" flipH="1">
            <a:off x="7810642" y="3030309"/>
            <a:ext cx="1325136" cy="1325136"/>
          </a:xfrm>
          <a:prstGeom prst="rect">
            <a:avLst/>
          </a:prstGeom>
        </p:spPr>
      </p:pic>
      <p:pic>
        <p:nvPicPr>
          <p:cNvPr id="12" name="Picture 11"/>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5114974" y="2482486"/>
            <a:ext cx="696279" cy="1020948"/>
          </a:xfrm>
          <a:prstGeom prst="rect">
            <a:avLst/>
          </a:prstGeom>
        </p:spPr>
      </p:pic>
      <p:sp>
        <p:nvSpPr>
          <p:cNvPr id="13" name="Rectangle 12"/>
          <p:cNvSpPr/>
          <p:nvPr/>
        </p:nvSpPr>
        <p:spPr>
          <a:xfrm>
            <a:off x="2925043" y="1234481"/>
            <a:ext cx="3200400" cy="778476"/>
          </a:xfrm>
          <a:prstGeom prst="rect">
            <a:avLst/>
          </a:prstGeom>
          <a:noFill/>
          <a:ln w="28575">
            <a:solidFill>
              <a:srgbClr val="00009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800" dirty="0" smtClean="0">
                <a:solidFill>
                  <a:schemeClr val="tx1"/>
                </a:solidFill>
              </a:rPr>
              <a:t>“</a:t>
            </a:r>
            <a:r>
              <a:rPr lang="en-US" sz="2800" dirty="0" smtClean="0">
                <a:solidFill>
                  <a:srgbClr val="008000"/>
                </a:solidFill>
              </a:rPr>
              <a:t>All</a:t>
            </a:r>
            <a:r>
              <a:rPr lang="en-US" sz="2800" dirty="0" smtClean="0">
                <a:solidFill>
                  <a:schemeClr val="tx1"/>
                </a:solidFill>
              </a:rPr>
              <a:t> </a:t>
            </a:r>
            <a:r>
              <a:rPr lang="en-US" sz="2800" i="1" dirty="0" smtClean="0">
                <a:solidFill>
                  <a:schemeClr val="tx1"/>
                </a:solidFill>
              </a:rPr>
              <a:t>or</a:t>
            </a:r>
            <a:r>
              <a:rPr lang="en-US" sz="2800" dirty="0" smtClean="0">
                <a:solidFill>
                  <a:schemeClr val="tx1"/>
                </a:solidFill>
              </a:rPr>
              <a:t> </a:t>
            </a:r>
            <a:r>
              <a:rPr lang="en-US" sz="2800" dirty="0" smtClean="0">
                <a:solidFill>
                  <a:srgbClr val="C00000"/>
                </a:solidFill>
              </a:rPr>
              <a:t>nothing</a:t>
            </a:r>
            <a:r>
              <a:rPr lang="en-US" sz="2800" dirty="0" smtClean="0">
                <a:solidFill>
                  <a:schemeClr val="tx1"/>
                </a:solidFill>
              </a:rPr>
              <a:t>”</a:t>
            </a:r>
            <a:endParaRPr lang="en-US" sz="2800" dirty="0">
              <a:solidFill>
                <a:schemeClr val="tx1"/>
              </a:solidFill>
            </a:endParaRPr>
          </a:p>
        </p:txBody>
      </p:sp>
      <mc:AlternateContent xmlns:mc="http://schemas.openxmlformats.org/markup-compatibility/2006" xmlns:a14="http://schemas.microsoft.com/office/drawing/2010/main">
        <mc:Choice Requires="a14">
          <p:sp>
            <p:nvSpPr>
              <p:cNvPr id="38" name="Oval 37"/>
              <p:cNvSpPr/>
              <p:nvPr/>
            </p:nvSpPr>
            <p:spPr>
              <a:xfrm>
                <a:off x="4162343" y="3098609"/>
                <a:ext cx="685119" cy="696491"/>
              </a:xfrm>
              <a:prstGeom prst="ellipse">
                <a:avLst/>
              </a:prstGeom>
              <a:solidFill>
                <a:srgbClr val="FF0D0D"/>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14:m>
                  <m:oMathPara xmlns="" xmlns:m="http://schemas.openxmlformats.org/officeDocument/2006/math">
                    <m:oMathParaPr>
                      <m:jc m:val="center"/>
                    </m:oMathParaPr>
                    <m:oMath xmlns:m="http://schemas.openxmlformats.org/officeDocument/2006/math">
                      <m:r>
                        <a:rPr lang="en-US" sz="3200" b="1" i="1" smtClean="0">
                          <a:solidFill>
                            <a:schemeClr val="bg1"/>
                          </a:solidFill>
                          <a:latin typeface="Cambria Math" panose="02040503050406030204" pitchFamily="18" charset="0"/>
                        </a:rPr>
                        <m:t> </m:t>
                      </m:r>
                      <m:r>
                        <a:rPr lang="en-US" sz="3200" b="1" i="1" smtClean="0">
                          <a:solidFill>
                            <a:schemeClr val="bg1"/>
                          </a:solidFill>
                          <a:latin typeface="Cambria Math" panose="02040503050406030204" pitchFamily="18" charset="0"/>
                        </a:rPr>
                        <m:t>𝒙</m:t>
                      </m:r>
                    </m:oMath>
                  </m:oMathPara>
                </a14:m>
                <a:endParaRPr lang="en-US" sz="3200" b="1" dirty="0">
                  <a:solidFill>
                    <a:schemeClr val="bg1"/>
                  </a:solidFill>
                </a:endParaRPr>
              </a:p>
            </p:txBody>
          </p:sp>
        </mc:Choice>
        <mc:Fallback xmlns="">
          <p:sp>
            <p:nvSpPr>
              <p:cNvPr id="38" name="Oval 37"/>
              <p:cNvSpPr>
                <a:spLocks noRot="1" noChangeAspect="1" noMove="1" noResize="1" noEditPoints="1" noAdjustHandles="1" noChangeArrowheads="1" noChangeShapeType="1" noTextEdit="1"/>
              </p:cNvSpPr>
              <p:nvPr/>
            </p:nvSpPr>
            <p:spPr>
              <a:xfrm>
                <a:off x="4162343" y="3098609"/>
                <a:ext cx="685119" cy="696491"/>
              </a:xfrm>
              <a:prstGeom prst="ellipse">
                <a:avLst/>
              </a:prstGeom>
              <a:blipFill rotWithShape="0">
                <a:blip r:embed="rId7"/>
                <a:stretch>
                  <a:fillRect/>
                </a:stretch>
              </a:blipFill>
              <a:ln w="28575">
                <a:solidFill>
                  <a:srgbClr val="C00000"/>
                </a:solidFill>
              </a:ln>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3913590" y="3153423"/>
                <a:ext cx="1182624" cy="584775"/>
              </a:xfrm>
              <a:prstGeom prst="rect">
                <a:avLst/>
              </a:prstGeom>
              <a:noFill/>
            </p:spPr>
            <p:txBody>
              <a:bodyPr wrap="square" rtlCol="0">
                <a:spAutoFit/>
              </a:bodyPr>
              <a:lstStyle/>
              <a:p>
                <a14:m>
                  <m:oMathPara xmlns="" xmlns:m="http://schemas.openxmlformats.org/officeDocument/2006/math">
                    <m:oMathParaPr>
                      <m:jc m:val="centerGroup"/>
                    </m:oMathParaPr>
                    <m:oMath xmlns:m="http://schemas.openxmlformats.org/officeDocument/2006/math">
                      <m:r>
                        <a:rPr lang="en-US" sz="3200" b="1" i="1" smtClean="0">
                          <a:solidFill>
                            <a:srgbClr val="008000"/>
                          </a:solidFill>
                          <a:latin typeface="Cambria Math" panose="02040503050406030204" pitchFamily="18" charset="0"/>
                        </a:rPr>
                        <m:t>𝒙</m:t>
                      </m:r>
                    </m:oMath>
                  </m:oMathPara>
                </a14:m>
                <a:endParaRPr lang="en-US" sz="3200" b="1" dirty="0"/>
              </a:p>
            </p:txBody>
          </p:sp>
        </mc:Choice>
        <mc:Fallback xmlns="">
          <p:sp>
            <p:nvSpPr>
              <p:cNvPr id="14" name="TextBox 13"/>
              <p:cNvSpPr txBox="1">
                <a:spLocks noRot="1" noChangeAspect="1" noMove="1" noResize="1" noEditPoints="1" noAdjustHandles="1" noChangeArrowheads="1" noChangeShapeType="1" noTextEdit="1"/>
              </p:cNvSpPr>
              <p:nvPr/>
            </p:nvSpPr>
            <p:spPr>
              <a:xfrm>
                <a:off x="3913590" y="3153423"/>
                <a:ext cx="1182624" cy="584775"/>
              </a:xfrm>
              <a:prstGeom prst="rect">
                <a:avLst/>
              </a:prstGeom>
              <a:blipFill rotWithShape="0">
                <a:blip r:embed="rId8"/>
                <a:stretch>
                  <a:fillRect/>
                </a:stretch>
              </a:blipFill>
            </p:spPr>
            <p:txBody>
              <a:bodyPr/>
              <a:lstStyle/>
              <a:p>
                <a:r>
                  <a:rPr lang="en-US">
                    <a:noFill/>
                  </a:rPr>
                  <a:t> </a:t>
                </a:r>
              </a:p>
            </p:txBody>
          </p:sp>
        </mc:Fallback>
      </mc:AlternateContent>
      <p:pic>
        <p:nvPicPr>
          <p:cNvPr id="2" name="Picture 1" descr="person.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635200" y="2711433"/>
            <a:ext cx="2167333" cy="2167333"/>
          </a:xfrm>
          <a:prstGeom prst="rect">
            <a:avLst/>
          </a:prstGeom>
        </p:spPr>
      </p:pic>
      <p:pic>
        <p:nvPicPr>
          <p:cNvPr id="3" name="Picture 2" descr="cloud.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5834267" y="2853001"/>
            <a:ext cx="2501876" cy="1546103"/>
          </a:xfrm>
          <a:prstGeom prst="rect">
            <a:avLst/>
          </a:prstGeom>
        </p:spPr>
      </p:pic>
    </p:spTree>
    <p:extLst>
      <p:ext uri="{BB962C8B-B14F-4D97-AF65-F5344CB8AC3E}">
        <p14:creationId xmlns:p14="http://schemas.microsoft.com/office/powerpoint/2010/main" val="301309680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p:cTn id="7" dur="500" fill="hold"/>
                                        <p:tgtEl>
                                          <p:spTgt spid="36"/>
                                        </p:tgtEl>
                                        <p:attrNameLst>
                                          <p:attrName>ppt_w</p:attrName>
                                        </p:attrNameLst>
                                      </p:cBhvr>
                                      <p:tavLst>
                                        <p:tav tm="0">
                                          <p:val>
                                            <p:fltVal val="0"/>
                                          </p:val>
                                        </p:tav>
                                        <p:tav tm="100000">
                                          <p:val>
                                            <p:strVal val="#ppt_w"/>
                                          </p:val>
                                        </p:tav>
                                      </p:tavLst>
                                    </p:anim>
                                    <p:anim calcmode="lin" valueType="num">
                                      <p:cBhvr>
                                        <p:cTn id="8" dur="500" fill="hold"/>
                                        <p:tgtEl>
                                          <p:spTgt spid="36"/>
                                        </p:tgtEl>
                                        <p:attrNameLst>
                                          <p:attrName>ppt_h</p:attrName>
                                        </p:attrNameLst>
                                      </p:cBhvr>
                                      <p:tavLst>
                                        <p:tav tm="0">
                                          <p:val>
                                            <p:fltVal val="0"/>
                                          </p:val>
                                        </p:tav>
                                        <p:tav tm="100000">
                                          <p:val>
                                            <p:strVal val="#ppt_h"/>
                                          </p:val>
                                        </p:tav>
                                      </p:tavLst>
                                    </p:anim>
                                    <p:animEffect transition="in" filter="fade">
                                      <p:cBhvr>
                                        <p:cTn id="9" dur="500"/>
                                        <p:tgtEl>
                                          <p:spTgt spid="36"/>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xit" presetSubtype="1" fill="hold" grpId="0" nodeType="clickEffect">
                                  <p:stCondLst>
                                    <p:cond delay="0"/>
                                  </p:stCondLst>
                                  <p:childTnLst>
                                    <p:animEffect transition="out" filter="wipe(up)">
                                      <p:cBhvr>
                                        <p:cTn id="13" dur="500"/>
                                        <p:tgtEl>
                                          <p:spTgt spid="38"/>
                                        </p:tgtEl>
                                      </p:cBhvr>
                                    </p:animEffect>
                                    <p:set>
                                      <p:cBhvr>
                                        <p:cTn id="14" dur="1" fill="hold">
                                          <p:stCondLst>
                                            <p:cond delay="499"/>
                                          </p:stCondLst>
                                        </p:cTn>
                                        <p:tgtEl>
                                          <p:spTgt spid="38"/>
                                        </p:tgtEl>
                                        <p:attrNameLst>
                                          <p:attrName>style.visibility</p:attrName>
                                        </p:attrNameLst>
                                      </p:cBhvr>
                                      <p:to>
                                        <p:strVal val="hidden"/>
                                      </p:to>
                                    </p:set>
                                  </p:childTnLst>
                                </p:cTn>
                              </p:par>
                            </p:childTnLst>
                          </p:cTn>
                        </p:par>
                        <p:par>
                          <p:cTn id="15" fill="hold">
                            <p:stCondLst>
                              <p:cond delay="500"/>
                            </p:stCondLst>
                            <p:childTnLst>
                              <p:par>
                                <p:cTn id="16" presetID="22" presetClass="entr" presetSubtype="4" fill="hold" nodeType="afterEffect">
                                  <p:stCondLst>
                                    <p:cond delay="0"/>
                                  </p:stCondLst>
                                  <p:childTnLst>
                                    <p:set>
                                      <p:cBhvr>
                                        <p:cTn id="17" dur="1" fill="hold">
                                          <p:stCondLst>
                                            <p:cond delay="0"/>
                                          </p:stCondLst>
                                        </p:cTn>
                                        <p:tgtEl>
                                          <p:spTgt spid="14">
                                            <p:txEl>
                                              <p:pRg st="0" end="0"/>
                                            </p:txEl>
                                          </p:spTgt>
                                        </p:tgtEl>
                                        <p:attrNameLst>
                                          <p:attrName>style.visibility</p:attrName>
                                        </p:attrNameLst>
                                      </p:cBhvr>
                                      <p:to>
                                        <p:strVal val="visible"/>
                                      </p:to>
                                    </p:set>
                                    <p:animEffect transition="in" filter="wipe(down)">
                                      <p:cBhvr>
                                        <p:cTn id="18" dur="500"/>
                                        <p:tgtEl>
                                          <p:spTgt spid="14">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xit" presetSubtype="10" fill="hold" nodeType="clickEffect">
                                  <p:stCondLst>
                                    <p:cond delay="0"/>
                                  </p:stCondLst>
                                  <p:childTnLst>
                                    <p:animEffect transition="out" filter="randombar(horizontal)">
                                      <p:cBhvr>
                                        <p:cTn id="22" dur="500"/>
                                        <p:tgtEl>
                                          <p:spTgt spid="36"/>
                                        </p:tgtEl>
                                      </p:cBhvr>
                                    </p:animEffect>
                                    <p:set>
                                      <p:cBhvr>
                                        <p:cTn id="23" dur="1" fill="hold">
                                          <p:stCondLst>
                                            <p:cond delay="499"/>
                                          </p:stCondLst>
                                        </p:cTn>
                                        <p:tgtEl>
                                          <p:spTgt spid="36"/>
                                        </p:tgtEl>
                                        <p:attrNameLst>
                                          <p:attrName>style.visibility</p:attrName>
                                        </p:attrNameLst>
                                      </p:cBhvr>
                                      <p:to>
                                        <p:strVal val="hidden"/>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12"/>
                                        </p:tgtEl>
                                        <p:attrNameLst>
                                          <p:attrName>style.visibility</p:attrName>
                                        </p:attrNameLst>
                                      </p:cBhvr>
                                      <p:to>
                                        <p:strVal val="visible"/>
                                      </p:to>
                                    </p:set>
                                  </p:childTnLst>
                                </p:cTn>
                              </p:par>
                              <p:par>
                                <p:cTn id="28" presetID="1" presetClass="entr" presetSubtype="0" fill="hold" grpId="1" nodeType="withEffect">
                                  <p:stCondLst>
                                    <p:cond delay="0"/>
                                  </p:stCondLst>
                                  <p:childTnLst>
                                    <p:set>
                                      <p:cBhvr>
                                        <p:cTn id="29" dur="1" fill="hold">
                                          <p:stCondLst>
                                            <p:cond delay="0"/>
                                          </p:stCondLst>
                                        </p:cTn>
                                        <p:tgtEl>
                                          <p:spTgt spid="38"/>
                                        </p:tgtEl>
                                        <p:attrNameLst>
                                          <p:attrName>style.visibility</p:attrName>
                                        </p:attrNameLst>
                                      </p:cBhvr>
                                      <p:to>
                                        <p:strVal val="visible"/>
                                      </p:to>
                                    </p:set>
                                  </p:childTnLst>
                                </p:cTn>
                              </p:par>
                              <p:par>
                                <p:cTn id="30" presetID="1" presetClass="exit" presetSubtype="0" fill="hold" grpId="0" nodeType="withEffect">
                                  <p:stCondLst>
                                    <p:cond delay="0"/>
                                  </p:stCondLst>
                                  <p:childTnLst>
                                    <p:set>
                                      <p:cBhvr>
                                        <p:cTn id="31" dur="1" fill="hold">
                                          <p:stCondLst>
                                            <p:cond delay="0"/>
                                          </p:stCondLst>
                                        </p:cTn>
                                        <p:tgtEl>
                                          <p:spTgt spid="14">
                                            <p:txEl>
                                              <p:pRg st="0" end="0"/>
                                            </p:txEl>
                                          </p:spTgt>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fade">
                                      <p:cBhvr>
                                        <p:cTn id="36"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38" grpId="0" animBg="1"/>
      <p:bldP spid="38" grpId="1" animBg="1"/>
      <p:bldP spid="14" grpId="0" build="allAtOnce"/>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618" y="28437"/>
            <a:ext cx="8229600" cy="1143000"/>
          </a:xfrm>
        </p:spPr>
        <p:txBody>
          <a:bodyPr/>
          <a:lstStyle/>
          <a:p>
            <a:r>
              <a:rPr lang="en-US" dirty="0" smtClean="0"/>
              <a:t>Message Hiding</a:t>
            </a:r>
            <a:endParaRPr lang="en-US" dirty="0"/>
          </a:p>
        </p:txBody>
      </p:sp>
      <p:pic>
        <p:nvPicPr>
          <p:cNvPr id="6" name="Picture 5"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3207" y="2481108"/>
            <a:ext cx="179459" cy="329008"/>
          </a:xfrm>
          <a:prstGeom prst="rect">
            <a:avLst/>
          </a:prstGeom>
        </p:spPr>
      </p:pic>
      <p:sp>
        <p:nvSpPr>
          <p:cNvPr id="12" name="TextBox 11"/>
          <p:cNvSpPr txBox="1"/>
          <p:nvPr/>
        </p:nvSpPr>
        <p:spPr>
          <a:xfrm>
            <a:off x="881192" y="1602304"/>
            <a:ext cx="2929885" cy="461665"/>
          </a:xfrm>
          <a:prstGeom prst="rect">
            <a:avLst/>
          </a:prstGeom>
          <a:noFill/>
        </p:spPr>
        <p:txBody>
          <a:bodyPr wrap="square" rtlCol="0">
            <a:spAutoFit/>
          </a:bodyPr>
          <a:lstStyle/>
          <a:p>
            <a:r>
              <a:rPr lang="en-US" sz="2400" dirty="0" smtClean="0"/>
              <a:t>Challenge </a:t>
            </a:r>
            <a:r>
              <a:rPr lang="en-US" sz="2400" dirty="0" err="1" smtClean="0"/>
              <a:t>Ciphertext</a:t>
            </a:r>
            <a:endParaRPr lang="en-US" sz="2400" dirty="0"/>
          </a:p>
        </p:txBody>
      </p:sp>
      <p:sp>
        <p:nvSpPr>
          <p:cNvPr id="13" name="Rectangle 12"/>
          <p:cNvSpPr/>
          <p:nvPr/>
        </p:nvSpPr>
        <p:spPr>
          <a:xfrm>
            <a:off x="2033235" y="4425082"/>
            <a:ext cx="2457452" cy="830997"/>
          </a:xfrm>
          <a:prstGeom prst="rect">
            <a:avLst/>
          </a:prstGeom>
        </p:spPr>
        <p:txBody>
          <a:bodyPr wrap="square">
            <a:spAutoFit/>
          </a:bodyPr>
          <a:lstStyle/>
          <a:p>
            <a:r>
              <a:rPr lang="en-US" sz="2400" dirty="0" smtClean="0"/>
              <a:t> </a:t>
            </a:r>
            <a:r>
              <a:rPr lang="en-US" sz="2400" dirty="0" err="1" smtClean="0"/>
              <a:t>Π</a:t>
            </a:r>
            <a:r>
              <a:rPr lang="en-US" sz="2400" dirty="0" smtClean="0"/>
              <a:t> : This index is used in the proof</a:t>
            </a:r>
            <a:endParaRPr lang="en-US" sz="2400" dirty="0"/>
          </a:p>
        </p:txBody>
      </p:sp>
      <p:cxnSp>
        <p:nvCxnSpPr>
          <p:cNvPr id="15" name="Straight Arrow Connector 14"/>
          <p:cNvCxnSpPr/>
          <p:nvPr/>
        </p:nvCxnSpPr>
        <p:spPr>
          <a:xfrm flipV="1">
            <a:off x="3498856"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1693818" y="237351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y</a:t>
            </a:r>
          </a:p>
        </p:txBody>
      </p:sp>
      <p:sp>
        <p:nvSpPr>
          <p:cNvPr id="18" name="Oval 17"/>
          <p:cNvSpPr/>
          <p:nvPr/>
        </p:nvSpPr>
        <p:spPr>
          <a:xfrm>
            <a:off x="3261961" y="237042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y</a:t>
            </a:r>
          </a:p>
        </p:txBody>
      </p:sp>
      <p:cxnSp>
        <p:nvCxnSpPr>
          <p:cNvPr id="23" name="Straight Connector 22"/>
          <p:cNvCxnSpPr/>
          <p:nvPr/>
        </p:nvCxnSpPr>
        <p:spPr>
          <a:xfrm>
            <a:off x="4781769" y="1602304"/>
            <a:ext cx="1" cy="4267652"/>
          </a:xfrm>
          <a:prstGeom prst="line">
            <a:avLst/>
          </a:prstGeom>
        </p:spPr>
        <p:style>
          <a:lnRef idx="2">
            <a:schemeClr val="accent1"/>
          </a:lnRef>
          <a:fillRef idx="0">
            <a:schemeClr val="accent1"/>
          </a:fillRef>
          <a:effectRef idx="1">
            <a:schemeClr val="accent1"/>
          </a:effectRef>
          <a:fontRef idx="minor">
            <a:schemeClr val="tx1"/>
          </a:fontRef>
        </p:style>
      </p:cxnSp>
      <p:pic>
        <p:nvPicPr>
          <p:cNvPr id="24" name="Picture 23"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2811" y="2454306"/>
            <a:ext cx="179459" cy="329008"/>
          </a:xfrm>
          <a:prstGeom prst="rect">
            <a:avLst/>
          </a:prstGeom>
        </p:spPr>
      </p:pic>
      <p:sp>
        <p:nvSpPr>
          <p:cNvPr id="25" name="Oval 24"/>
          <p:cNvSpPr/>
          <p:nvPr/>
        </p:nvSpPr>
        <p:spPr>
          <a:xfrm>
            <a:off x="5863422" y="2346714"/>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26" name="Oval 25"/>
          <p:cNvSpPr/>
          <p:nvPr/>
        </p:nvSpPr>
        <p:spPr>
          <a:xfrm>
            <a:off x="7431565" y="2343618"/>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27" name="TextBox 26"/>
          <p:cNvSpPr txBox="1"/>
          <p:nvPr/>
        </p:nvSpPr>
        <p:spPr>
          <a:xfrm>
            <a:off x="5315768" y="1602304"/>
            <a:ext cx="3607929" cy="461665"/>
          </a:xfrm>
          <a:prstGeom prst="rect">
            <a:avLst/>
          </a:prstGeom>
          <a:noFill/>
        </p:spPr>
        <p:txBody>
          <a:bodyPr wrap="none" rtlCol="0">
            <a:spAutoFit/>
          </a:bodyPr>
          <a:lstStyle/>
          <a:p>
            <a:r>
              <a:rPr lang="en-US" sz="2400" dirty="0" smtClean="0"/>
              <a:t>For all function secret keys:</a:t>
            </a:r>
            <a:endParaRPr lang="en-US" sz="2400" dirty="0"/>
          </a:p>
        </p:txBody>
      </p:sp>
      <p:sp>
        <p:nvSpPr>
          <p:cNvPr id="29" name="TextBox 28"/>
          <p:cNvSpPr txBox="1"/>
          <p:nvPr/>
        </p:nvSpPr>
        <p:spPr>
          <a:xfrm>
            <a:off x="4082022" y="1171437"/>
            <a:ext cx="2488075" cy="461665"/>
          </a:xfrm>
          <a:prstGeom prst="rect">
            <a:avLst/>
          </a:prstGeom>
          <a:noFill/>
        </p:spPr>
        <p:txBody>
          <a:bodyPr wrap="square" rtlCol="0">
            <a:spAutoFit/>
          </a:bodyPr>
          <a:lstStyle/>
          <a:p>
            <a:r>
              <a:rPr lang="en-US" sz="2400" dirty="0" smtClean="0"/>
              <a:t>Hybrid 4</a:t>
            </a:r>
            <a:endParaRPr lang="en-US" sz="2400" dirty="0"/>
          </a:p>
        </p:txBody>
      </p:sp>
      <p:sp>
        <p:nvSpPr>
          <p:cNvPr id="30" name="Rectangle 29"/>
          <p:cNvSpPr/>
          <p:nvPr/>
        </p:nvSpPr>
        <p:spPr>
          <a:xfrm>
            <a:off x="6518104" y="4402436"/>
            <a:ext cx="2457452" cy="830997"/>
          </a:xfrm>
          <a:prstGeom prst="rect">
            <a:avLst/>
          </a:prstGeom>
        </p:spPr>
        <p:txBody>
          <a:bodyPr wrap="square">
            <a:spAutoFit/>
          </a:bodyPr>
          <a:lstStyle/>
          <a:p>
            <a:r>
              <a:rPr lang="en-US" sz="2400" dirty="0" smtClean="0"/>
              <a:t> </a:t>
            </a:r>
            <a:r>
              <a:rPr lang="en-US" sz="2400" dirty="0" err="1" smtClean="0"/>
              <a:t>Π</a:t>
            </a:r>
            <a:r>
              <a:rPr lang="en-US" sz="2400" dirty="0" smtClean="0"/>
              <a:t>’ : This index is used in the proof</a:t>
            </a:r>
            <a:endParaRPr lang="en-US" sz="2400" dirty="0"/>
          </a:p>
        </p:txBody>
      </p:sp>
      <p:cxnSp>
        <p:nvCxnSpPr>
          <p:cNvPr id="31" name="Straight Arrow Connector 30"/>
          <p:cNvCxnSpPr/>
          <p:nvPr/>
        </p:nvCxnSpPr>
        <p:spPr>
          <a:xfrm flipV="1">
            <a:off x="7807901"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1553662" y="2124893"/>
            <a:ext cx="881392" cy="861811"/>
          </a:xfrm>
          <a:prstGeom prst="rect">
            <a:avLst/>
          </a:prstGeom>
          <a:noFill/>
          <a:ln w="19050">
            <a:solidFill>
              <a:srgbClr val="FF0000"/>
            </a:solidFill>
          </a:ln>
          <a:effectLst/>
        </p:spPr>
        <p:txBody>
          <a:bodyPr wrap="square" rtlCol="0">
            <a:spAutoFit/>
          </a:bodyPr>
          <a:lstStyle/>
          <a:p>
            <a:endParaRPr lang="en-US" dirty="0"/>
          </a:p>
        </p:txBody>
      </p:sp>
    </p:spTree>
    <p:extLst>
      <p:ext uri="{BB962C8B-B14F-4D97-AF65-F5344CB8AC3E}">
        <p14:creationId xmlns:p14="http://schemas.microsoft.com/office/powerpoint/2010/main" val="54552400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5" grpId="0" animBg="1"/>
      <p:bldP spid="2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Verifiability</a:t>
            </a:r>
            <a:br>
              <a:rPr lang="en-US" sz="4000" dirty="0" smtClean="0"/>
            </a:br>
            <a:endParaRPr lang="en-US" sz="2200" dirty="0"/>
          </a:p>
        </p:txBody>
      </p:sp>
      <p:sp>
        <p:nvSpPr>
          <p:cNvPr id="4" name="TextBox 3"/>
          <p:cNvSpPr txBox="1"/>
          <p:nvPr/>
        </p:nvSpPr>
        <p:spPr>
          <a:xfrm>
            <a:off x="-18535" y="854595"/>
            <a:ext cx="9162535" cy="1190853"/>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pic>
        <p:nvPicPr>
          <p:cNvPr id="5" name="Picture 4" descr="setup.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525" y="854594"/>
            <a:ext cx="871728" cy="871728"/>
          </a:xfrm>
          <a:prstGeom prst="rect">
            <a:avLst/>
          </a:prstGeom>
        </p:spPr>
      </p:pic>
      <p:sp>
        <p:nvSpPr>
          <p:cNvPr id="6" name="TextBox 5"/>
          <p:cNvSpPr txBox="1"/>
          <p:nvPr/>
        </p:nvSpPr>
        <p:spPr>
          <a:xfrm>
            <a:off x="376789" y="1583784"/>
            <a:ext cx="1594533" cy="461665"/>
          </a:xfrm>
          <a:prstGeom prst="rect">
            <a:avLst/>
          </a:prstGeom>
          <a:noFill/>
        </p:spPr>
        <p:txBody>
          <a:bodyPr wrap="square" rtlCol="0">
            <a:spAutoFit/>
          </a:bodyPr>
          <a:lstStyle/>
          <a:p>
            <a:r>
              <a:rPr lang="en-US" sz="2400" dirty="0" err="1" smtClean="0"/>
              <a:t>VFE.Setup</a:t>
            </a:r>
            <a:endParaRPr lang="en-US" sz="2400" dirty="0"/>
          </a:p>
        </p:txBody>
      </p:sp>
      <p:sp>
        <p:nvSpPr>
          <p:cNvPr id="14" name="TextBox 13"/>
          <p:cNvSpPr txBox="1"/>
          <p:nvPr/>
        </p:nvSpPr>
        <p:spPr>
          <a:xfrm>
            <a:off x="2078137" y="1008837"/>
            <a:ext cx="7065071" cy="461665"/>
          </a:xfrm>
          <a:prstGeom prst="rect">
            <a:avLst/>
          </a:prstGeom>
          <a:noFill/>
        </p:spPr>
        <p:txBody>
          <a:bodyPr wrap="square" rtlCol="0">
            <a:spAutoFit/>
          </a:bodyPr>
          <a:lstStyle/>
          <a:p>
            <a:r>
              <a:rPr lang="en-US" sz="2400" dirty="0" smtClean="0"/>
              <a:t>(</a:t>
            </a:r>
            <a:r>
              <a:rPr lang="en-US" sz="2400" dirty="0" smtClean="0">
                <a:solidFill>
                  <a:srgbClr val="FF0000"/>
                </a:solidFill>
              </a:rPr>
              <a:t>MSK, MPK</a:t>
            </a:r>
            <a:r>
              <a:rPr lang="en-US" sz="2400" dirty="0" smtClean="0"/>
              <a:t>)         </a:t>
            </a:r>
            <a:r>
              <a:rPr lang="en-US" sz="2400" dirty="0" err="1" smtClean="0"/>
              <a:t>FE.Setup</a:t>
            </a:r>
            <a:r>
              <a:rPr lang="en-US" sz="2400" dirty="0"/>
              <a:t>, (</a:t>
            </a:r>
            <a:r>
              <a:rPr lang="en-US" sz="2400" dirty="0">
                <a:solidFill>
                  <a:srgbClr val="008000"/>
                </a:solidFill>
              </a:rPr>
              <a:t>MSK, MPK</a:t>
            </a:r>
            <a:r>
              <a:rPr lang="en-US" sz="2400" dirty="0"/>
              <a:t>)         </a:t>
            </a:r>
            <a:r>
              <a:rPr lang="en-US" sz="2400" dirty="0" err="1"/>
              <a:t>FE.Setup</a:t>
            </a:r>
            <a:r>
              <a:rPr lang="en-US" sz="2400" dirty="0"/>
              <a:t> </a:t>
            </a:r>
            <a:endParaRPr lang="en-US" sz="2400" dirty="0" smtClean="0"/>
          </a:p>
        </p:txBody>
      </p:sp>
      <p:sp>
        <p:nvSpPr>
          <p:cNvPr id="23" name="TextBox 22"/>
          <p:cNvSpPr txBox="1"/>
          <p:nvPr/>
        </p:nvSpPr>
        <p:spPr>
          <a:xfrm>
            <a:off x="-18535" y="2045448"/>
            <a:ext cx="4557114" cy="4812551"/>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descr="encryp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9102" y="2095586"/>
            <a:ext cx="871728" cy="871728"/>
          </a:xfrm>
          <a:prstGeom prst="rect">
            <a:avLst/>
          </a:prstGeom>
        </p:spPr>
      </p:pic>
      <p:sp>
        <p:nvSpPr>
          <p:cNvPr id="27" name="TextBox 26"/>
          <p:cNvSpPr txBox="1"/>
          <p:nvPr/>
        </p:nvSpPr>
        <p:spPr>
          <a:xfrm>
            <a:off x="492656" y="2131120"/>
            <a:ext cx="1883629" cy="461665"/>
          </a:xfrm>
          <a:prstGeom prst="rect">
            <a:avLst/>
          </a:prstGeom>
          <a:noFill/>
        </p:spPr>
        <p:txBody>
          <a:bodyPr wrap="square" rtlCol="0">
            <a:spAutoFit/>
          </a:bodyPr>
          <a:lstStyle/>
          <a:p>
            <a:r>
              <a:rPr lang="en-US" sz="2400" dirty="0" smtClean="0"/>
              <a:t>   x</a:t>
            </a:r>
            <a:endParaRPr lang="en-US" sz="2400" dirty="0"/>
          </a:p>
        </p:txBody>
      </p:sp>
      <p:sp>
        <p:nvSpPr>
          <p:cNvPr id="31" name="TextBox 30"/>
          <p:cNvSpPr txBox="1"/>
          <p:nvPr/>
        </p:nvSpPr>
        <p:spPr>
          <a:xfrm>
            <a:off x="68252" y="2973548"/>
            <a:ext cx="6751765" cy="830997"/>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0" name="Oval 39"/>
          <p:cNvSpPr/>
          <p:nvPr/>
        </p:nvSpPr>
        <p:spPr>
          <a:xfrm>
            <a:off x="1784531" y="299550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sp>
        <p:nvSpPr>
          <p:cNvPr id="7" name="TextBox 6"/>
          <p:cNvSpPr txBox="1"/>
          <p:nvPr/>
        </p:nvSpPr>
        <p:spPr>
          <a:xfrm>
            <a:off x="211504" y="5860176"/>
            <a:ext cx="5589049" cy="461665"/>
          </a:xfrm>
          <a:prstGeom prst="rect">
            <a:avLst/>
          </a:prstGeom>
          <a:noFill/>
        </p:spPr>
        <p:txBody>
          <a:bodyPr wrap="square" rtlCol="0">
            <a:spAutoFit/>
          </a:bodyPr>
          <a:lstStyle/>
          <a:p>
            <a:r>
              <a:rPr lang="en-US" sz="2400" dirty="0" smtClean="0"/>
              <a:t>CT = (            ,         ,  </a:t>
            </a:r>
            <a:r>
              <a:rPr lang="en-US" sz="2400" dirty="0" err="1" smtClean="0"/>
              <a:t>Π</a:t>
            </a:r>
            <a:r>
              <a:rPr lang="en-US" sz="2400" dirty="0" smtClean="0"/>
              <a:t> )</a:t>
            </a:r>
            <a:endParaRPr lang="en-US" sz="2400" dirty="0"/>
          </a:p>
        </p:txBody>
      </p:sp>
      <p:pic>
        <p:nvPicPr>
          <p:cNvPr id="3" name="Picture 2"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68751" y="1155837"/>
            <a:ext cx="419100" cy="254000"/>
          </a:xfrm>
          <a:prstGeom prst="rect">
            <a:avLst/>
          </a:prstGeom>
        </p:spPr>
      </p:pic>
      <p:sp>
        <p:nvSpPr>
          <p:cNvPr id="58" name="Oval 57"/>
          <p:cNvSpPr/>
          <p:nvPr/>
        </p:nvSpPr>
        <p:spPr>
          <a:xfrm>
            <a:off x="1110406" y="5850319"/>
            <a:ext cx="644216" cy="471522"/>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 </a:t>
            </a:r>
            <a:endParaRPr lang="en-US" sz="2400" dirty="0">
              <a:solidFill>
                <a:schemeClr val="bg1"/>
              </a:solidFill>
            </a:endParaRPr>
          </a:p>
        </p:txBody>
      </p:sp>
      <p:pic>
        <p:nvPicPr>
          <p:cNvPr id="32" name="Picture 31" descr="latex-image-1.pdf"/>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47339" y="1131985"/>
            <a:ext cx="419100" cy="254000"/>
          </a:xfrm>
          <a:prstGeom prst="rect">
            <a:avLst/>
          </a:prstGeom>
        </p:spPr>
      </p:pic>
      <p:cxnSp>
        <p:nvCxnSpPr>
          <p:cNvPr id="20" name="Straight Arrow Connector 19"/>
          <p:cNvCxnSpPr/>
          <p:nvPr/>
        </p:nvCxnSpPr>
        <p:spPr>
          <a:xfrm flipV="1">
            <a:off x="468530" y="2553862"/>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2610799" y="299240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4" name="Rectangle 23"/>
          <p:cNvSpPr/>
          <p:nvPr/>
        </p:nvSpPr>
        <p:spPr>
          <a:xfrm>
            <a:off x="492656" y="3967572"/>
            <a:ext cx="2954365" cy="1714292"/>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29" name="Oval 28"/>
          <p:cNvSpPr/>
          <p:nvPr/>
        </p:nvSpPr>
        <p:spPr>
          <a:xfrm>
            <a:off x="761260" y="4182797"/>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0" name="Oval 29"/>
          <p:cNvSpPr/>
          <p:nvPr/>
        </p:nvSpPr>
        <p:spPr>
          <a:xfrm>
            <a:off x="754879" y="509289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9" name="TextBox 8"/>
          <p:cNvSpPr txBox="1"/>
          <p:nvPr/>
        </p:nvSpPr>
        <p:spPr>
          <a:xfrm>
            <a:off x="1721448" y="4610077"/>
            <a:ext cx="1062615" cy="461665"/>
          </a:xfrm>
          <a:prstGeom prst="rect">
            <a:avLst/>
          </a:prstGeom>
          <a:noFill/>
        </p:spPr>
        <p:txBody>
          <a:bodyPr wrap="square" rtlCol="0">
            <a:spAutoFit/>
          </a:bodyPr>
          <a:lstStyle/>
          <a:p>
            <a:r>
              <a:rPr lang="en-US" sz="2400" dirty="0" smtClean="0"/>
              <a:t>OR</a:t>
            </a:r>
            <a:endParaRPr lang="en-US" sz="2400" dirty="0"/>
          </a:p>
        </p:txBody>
      </p:sp>
      <p:sp>
        <p:nvSpPr>
          <p:cNvPr id="10" name="TextBox 9"/>
          <p:cNvSpPr txBox="1"/>
          <p:nvPr/>
        </p:nvSpPr>
        <p:spPr>
          <a:xfrm>
            <a:off x="1409102" y="4140898"/>
            <a:ext cx="1464313" cy="461665"/>
          </a:xfrm>
          <a:prstGeom prst="rect">
            <a:avLst/>
          </a:prstGeom>
          <a:noFill/>
        </p:spPr>
        <p:txBody>
          <a:bodyPr wrap="none" rtlCol="0">
            <a:spAutoFit/>
          </a:bodyPr>
          <a:lstStyle/>
          <a:p>
            <a:r>
              <a:rPr lang="en-US" sz="2400" dirty="0"/>
              <a:t>e</a:t>
            </a:r>
            <a:r>
              <a:rPr lang="en-US" sz="2400" dirty="0" smtClean="0"/>
              <a:t>ncrypts x</a:t>
            </a:r>
            <a:endParaRPr lang="en-US" sz="2400" dirty="0"/>
          </a:p>
        </p:txBody>
      </p:sp>
      <p:sp>
        <p:nvSpPr>
          <p:cNvPr id="33" name="TextBox 32"/>
          <p:cNvSpPr txBox="1"/>
          <p:nvPr/>
        </p:nvSpPr>
        <p:spPr>
          <a:xfrm>
            <a:off x="1405994" y="5018946"/>
            <a:ext cx="1464313" cy="461665"/>
          </a:xfrm>
          <a:prstGeom prst="rect">
            <a:avLst/>
          </a:prstGeom>
          <a:noFill/>
        </p:spPr>
        <p:txBody>
          <a:bodyPr wrap="none" rtlCol="0">
            <a:spAutoFit/>
          </a:bodyPr>
          <a:lstStyle/>
          <a:p>
            <a:r>
              <a:rPr lang="en-US" sz="2400" dirty="0"/>
              <a:t>e</a:t>
            </a:r>
            <a:r>
              <a:rPr lang="en-US" sz="2400" dirty="0" smtClean="0"/>
              <a:t>ncrypts x</a:t>
            </a:r>
            <a:endParaRPr lang="en-US" sz="2400" dirty="0"/>
          </a:p>
        </p:txBody>
      </p:sp>
      <p:sp>
        <p:nvSpPr>
          <p:cNvPr id="34" name="TextBox 33"/>
          <p:cNvSpPr txBox="1"/>
          <p:nvPr/>
        </p:nvSpPr>
        <p:spPr>
          <a:xfrm>
            <a:off x="4564497" y="2045479"/>
            <a:ext cx="4557114" cy="4812551"/>
          </a:xfrm>
          <a:prstGeom prst="rect">
            <a:avLst/>
          </a:prstGeom>
          <a:solidFill>
            <a:schemeClr val="accent2">
              <a:lumMod val="60000"/>
              <a:lumOff val="40000"/>
            </a:schemeClr>
          </a:solidFill>
        </p:spPr>
        <p:txBody>
          <a:bodyPr wrap="square" rtlCol="0">
            <a:spAutoFit/>
          </a:bodyPr>
          <a:lstStyle/>
          <a:p>
            <a:endParaRPr lang="en-US" dirty="0"/>
          </a:p>
        </p:txBody>
      </p:sp>
      <p:sp>
        <p:nvSpPr>
          <p:cNvPr id="37" name="TextBox 36"/>
          <p:cNvSpPr txBox="1"/>
          <p:nvPr/>
        </p:nvSpPr>
        <p:spPr>
          <a:xfrm>
            <a:off x="5075688" y="2131151"/>
            <a:ext cx="1883629" cy="461665"/>
          </a:xfrm>
          <a:prstGeom prst="rect">
            <a:avLst/>
          </a:prstGeom>
          <a:noFill/>
        </p:spPr>
        <p:txBody>
          <a:bodyPr wrap="square" rtlCol="0">
            <a:spAutoFit/>
          </a:bodyPr>
          <a:lstStyle/>
          <a:p>
            <a:r>
              <a:rPr lang="en-US" sz="2400" dirty="0" smtClean="0"/>
              <a:t>   </a:t>
            </a:r>
            <a:r>
              <a:rPr lang="en-US" sz="2400" dirty="0"/>
              <a:t>f</a:t>
            </a:r>
          </a:p>
        </p:txBody>
      </p:sp>
      <p:sp>
        <p:nvSpPr>
          <p:cNvPr id="38" name="TextBox 37"/>
          <p:cNvSpPr txBox="1"/>
          <p:nvPr/>
        </p:nvSpPr>
        <p:spPr>
          <a:xfrm>
            <a:off x="4651284" y="2973579"/>
            <a:ext cx="6751765" cy="830997"/>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1" name="TextBox 40"/>
          <p:cNvSpPr txBox="1"/>
          <p:nvPr/>
        </p:nvSpPr>
        <p:spPr>
          <a:xfrm>
            <a:off x="4794536" y="5860207"/>
            <a:ext cx="5589049" cy="461665"/>
          </a:xfrm>
          <a:prstGeom prst="rect">
            <a:avLst/>
          </a:prstGeom>
          <a:noFill/>
        </p:spPr>
        <p:txBody>
          <a:bodyPr wrap="square" rtlCol="0">
            <a:spAutoFit/>
          </a:bodyPr>
          <a:lstStyle/>
          <a:p>
            <a:r>
              <a:rPr lang="en-US" sz="2400" dirty="0" err="1" smtClean="0"/>
              <a:t>SK</a:t>
            </a:r>
            <a:r>
              <a:rPr lang="en-US" sz="2400" baseline="-25000" dirty="0" err="1" smtClean="0"/>
              <a:t>f</a:t>
            </a:r>
            <a:r>
              <a:rPr lang="en-US" sz="2400" dirty="0" smtClean="0"/>
              <a:t> = (            ,          ,  </a:t>
            </a:r>
            <a:r>
              <a:rPr lang="en-US" sz="2400" dirty="0" err="1" smtClean="0"/>
              <a:t>Π</a:t>
            </a:r>
            <a:r>
              <a:rPr lang="en-US" sz="2400" dirty="0" smtClean="0"/>
              <a:t>’ )</a:t>
            </a:r>
            <a:endParaRPr lang="en-US" sz="2400" dirty="0"/>
          </a:p>
        </p:txBody>
      </p:sp>
      <p:sp>
        <p:nvSpPr>
          <p:cNvPr id="46" name="TextBox 45"/>
          <p:cNvSpPr txBox="1"/>
          <p:nvPr/>
        </p:nvSpPr>
        <p:spPr>
          <a:xfrm>
            <a:off x="6304480" y="4610108"/>
            <a:ext cx="1062615" cy="461665"/>
          </a:xfrm>
          <a:prstGeom prst="rect">
            <a:avLst/>
          </a:prstGeom>
          <a:noFill/>
        </p:spPr>
        <p:txBody>
          <a:bodyPr wrap="square" rtlCol="0">
            <a:spAutoFit/>
          </a:bodyPr>
          <a:lstStyle/>
          <a:p>
            <a:r>
              <a:rPr lang="en-US" sz="2400" dirty="0" smtClean="0"/>
              <a:t>OR</a:t>
            </a:r>
            <a:endParaRPr lang="en-US" sz="2400" dirty="0"/>
          </a:p>
        </p:txBody>
      </p:sp>
      <p:sp>
        <p:nvSpPr>
          <p:cNvPr id="47" name="TextBox 46"/>
          <p:cNvSpPr txBox="1"/>
          <p:nvPr/>
        </p:nvSpPr>
        <p:spPr>
          <a:xfrm>
            <a:off x="5914380" y="4140929"/>
            <a:ext cx="1691238" cy="461665"/>
          </a:xfrm>
          <a:prstGeom prst="rect">
            <a:avLst/>
          </a:prstGeom>
          <a:noFill/>
        </p:spPr>
        <p:txBody>
          <a:bodyPr wrap="none" rtlCol="0">
            <a:spAutoFit/>
          </a:bodyPr>
          <a:lstStyle/>
          <a:p>
            <a:r>
              <a:rPr lang="en-US" sz="2400" dirty="0" smtClean="0"/>
              <a:t>is a key for f </a:t>
            </a:r>
            <a:endParaRPr lang="en-US" sz="2400" dirty="0"/>
          </a:p>
        </p:txBody>
      </p:sp>
      <p:sp>
        <p:nvSpPr>
          <p:cNvPr id="49" name="TextBox 48"/>
          <p:cNvSpPr txBox="1"/>
          <p:nvPr/>
        </p:nvSpPr>
        <p:spPr>
          <a:xfrm>
            <a:off x="5898313" y="5018977"/>
            <a:ext cx="1691238" cy="461665"/>
          </a:xfrm>
          <a:prstGeom prst="rect">
            <a:avLst/>
          </a:prstGeom>
          <a:noFill/>
        </p:spPr>
        <p:txBody>
          <a:bodyPr wrap="none" rtlCol="0">
            <a:spAutoFit/>
          </a:bodyPr>
          <a:lstStyle/>
          <a:p>
            <a:r>
              <a:rPr lang="en-US" sz="2400" dirty="0" smtClean="0"/>
              <a:t>is a key for f</a:t>
            </a:r>
            <a:endParaRPr lang="en-US" sz="2400" dirty="0"/>
          </a:p>
        </p:txBody>
      </p:sp>
      <p:cxnSp>
        <p:nvCxnSpPr>
          <p:cNvPr id="51" name="Straight Arrow Connector 50"/>
          <p:cNvCxnSpPr/>
          <p:nvPr/>
        </p:nvCxnSpPr>
        <p:spPr>
          <a:xfrm flipV="1">
            <a:off x="5136441" y="2559446"/>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3" name="Picture 52" descr="keygen.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31159" y="2095586"/>
            <a:ext cx="1031195" cy="774821"/>
          </a:xfrm>
          <a:prstGeom prst="rect">
            <a:avLst/>
          </a:prstGeom>
        </p:spPr>
      </p:pic>
      <p:sp>
        <p:nvSpPr>
          <p:cNvPr id="56" name="Oval 55"/>
          <p:cNvSpPr/>
          <p:nvPr/>
        </p:nvSpPr>
        <p:spPr>
          <a:xfrm>
            <a:off x="5251436" y="4150234"/>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7" name="Oval 56"/>
          <p:cNvSpPr/>
          <p:nvPr/>
        </p:nvSpPr>
        <p:spPr>
          <a:xfrm>
            <a:off x="5245055" y="5060331"/>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9" name="Oval 58"/>
          <p:cNvSpPr/>
          <p:nvPr/>
        </p:nvSpPr>
        <p:spPr>
          <a:xfrm>
            <a:off x="6392286" y="299550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0" name="Oval 59"/>
          <p:cNvSpPr/>
          <p:nvPr/>
        </p:nvSpPr>
        <p:spPr>
          <a:xfrm>
            <a:off x="5800553" y="5850319"/>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1" name="Oval 60"/>
          <p:cNvSpPr/>
          <p:nvPr/>
        </p:nvSpPr>
        <p:spPr>
          <a:xfrm>
            <a:off x="7367095" y="299550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2" name="Oval 61"/>
          <p:cNvSpPr/>
          <p:nvPr/>
        </p:nvSpPr>
        <p:spPr>
          <a:xfrm>
            <a:off x="6608850" y="585735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3" name="Oval 62"/>
          <p:cNvSpPr/>
          <p:nvPr/>
        </p:nvSpPr>
        <p:spPr>
          <a:xfrm>
            <a:off x="1971322" y="5850319"/>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4" name="Rectangle 63"/>
          <p:cNvSpPr/>
          <p:nvPr/>
        </p:nvSpPr>
        <p:spPr>
          <a:xfrm>
            <a:off x="5168283" y="3933626"/>
            <a:ext cx="2954365" cy="1714292"/>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pic>
        <p:nvPicPr>
          <p:cNvPr id="11" name="Picture 10" descr="tick.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435021" y="3870479"/>
            <a:ext cx="667459" cy="891092"/>
          </a:xfrm>
          <a:prstGeom prst="rect">
            <a:avLst/>
          </a:prstGeom>
        </p:spPr>
      </p:pic>
      <p:pic>
        <p:nvPicPr>
          <p:cNvPr id="65" name="Picture 64" descr="tick.jpe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468982" y="4790772"/>
            <a:ext cx="667459" cy="891092"/>
          </a:xfrm>
          <a:prstGeom prst="rect">
            <a:avLst/>
          </a:prstGeom>
        </p:spPr>
      </p:pic>
      <p:sp>
        <p:nvSpPr>
          <p:cNvPr id="69" name="Rounded Rectangle 68"/>
          <p:cNvSpPr/>
          <p:nvPr/>
        </p:nvSpPr>
        <p:spPr>
          <a:xfrm>
            <a:off x="1001427" y="4166282"/>
            <a:ext cx="7586217" cy="1086913"/>
          </a:xfrm>
          <a:prstGeom prst="roundRect">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Verifiability needs majority correct systems.</a:t>
            </a:r>
            <a:endParaRPr lang="en-US" sz="2400" dirty="0">
              <a:solidFill>
                <a:schemeClr val="bg1"/>
              </a:solidFill>
            </a:endParaRPr>
          </a:p>
        </p:txBody>
      </p:sp>
      <p:sp>
        <p:nvSpPr>
          <p:cNvPr id="52" name="Multiply 51"/>
          <p:cNvSpPr/>
          <p:nvPr/>
        </p:nvSpPr>
        <p:spPr>
          <a:xfrm>
            <a:off x="3039393" y="2428041"/>
            <a:ext cx="2840526" cy="1931994"/>
          </a:xfrm>
          <a:prstGeom prst="mathMultiply">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3784858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3"/>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1"/>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59"/>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6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5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7"/>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9"/>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7"/>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1"/>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2"/>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64"/>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3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nodeType="clickEffect">
                                  <p:stCondLst>
                                    <p:cond delay="0"/>
                                  </p:stCondLst>
                                  <p:childTnLst>
                                    <p:set>
                                      <p:cBhvr>
                                        <p:cTn id="74" dur="1" fill="hold">
                                          <p:stCondLst>
                                            <p:cond delay="0"/>
                                          </p:stCondLst>
                                        </p:cTn>
                                        <p:tgtEl>
                                          <p:spTgt spid="11"/>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65"/>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1" nodeType="clickEffect">
                                  <p:stCondLst>
                                    <p:cond delay="0"/>
                                  </p:stCondLst>
                                  <p:childTnLst>
                                    <p:set>
                                      <p:cBhvr>
                                        <p:cTn id="80" dur="1" fill="hold">
                                          <p:stCondLst>
                                            <p:cond delay="0"/>
                                          </p:stCondLst>
                                        </p:cTn>
                                        <p:tgtEl>
                                          <p:spTgt spid="5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69"/>
                                        </p:tgtEl>
                                        <p:attrNameLst>
                                          <p:attrName>style.visibility</p:attrName>
                                        </p:attrNameLst>
                                      </p:cBhvr>
                                      <p:to>
                                        <p:strVal val="visible"/>
                                      </p:to>
                                    </p:set>
                                  </p:childTnLst>
                                </p:cTn>
                              </p:par>
                            </p:childTnLst>
                          </p:cTn>
                        </p:par>
                        <p:par>
                          <p:cTn id="85" fill="hold">
                            <p:stCondLst>
                              <p:cond delay="0"/>
                            </p:stCondLst>
                            <p:childTnLst>
                              <p:par>
                                <p:cTn id="86" presetID="1" presetClass="entr" presetSubtype="0" fill="hold" grpId="1" nodeType="afterEffect">
                                  <p:stCondLst>
                                    <p:cond delay="0"/>
                                  </p:stCondLst>
                                  <p:childTnLst>
                                    <p:set>
                                      <p:cBhvr>
                                        <p:cTn id="87" dur="1" fill="hold">
                                          <p:stCondLst>
                                            <p:cond delay="0"/>
                                          </p:stCondLst>
                                        </p:cTn>
                                        <p:tgtEl>
                                          <p:spTgt spid="69"/>
                                        </p:tgtEl>
                                        <p:attrNameLst>
                                          <p:attrName>style.visibility</p:attrName>
                                        </p:attrNameLst>
                                      </p:cBhvr>
                                      <p:to>
                                        <p:strVal val="visible"/>
                                      </p:to>
                                    </p:set>
                                  </p:childTnLst>
                                </p:cTn>
                              </p:par>
                            </p:childTnLst>
                          </p:cTn>
                        </p:par>
                      </p:childTnLst>
                    </p:cTn>
                  </p:par>
                  <p:par>
                    <p:cTn id="88" fill="hold">
                      <p:stCondLst>
                        <p:cond delay="indefinite"/>
                      </p:stCondLst>
                      <p:childTnLst>
                        <p:par>
                          <p:cTn id="89" fill="hold">
                            <p:stCondLst>
                              <p:cond delay="0"/>
                            </p:stCondLst>
                            <p:childTnLst>
                              <p:par>
                                <p:cTn id="90" presetID="1" presetClass="entr" presetSubtype="0" fill="hold" grpId="0" nodeType="clickEffect">
                                  <p:stCondLst>
                                    <p:cond delay="0"/>
                                  </p:stCondLst>
                                  <p:childTnLst>
                                    <p:set>
                                      <p:cBhvr>
                                        <p:cTn id="91" dur="1" fill="hold">
                                          <p:stCondLst>
                                            <p:cond delay="0"/>
                                          </p:stCondLst>
                                        </p:cTn>
                                        <p:tgtEl>
                                          <p:spTgt spid="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31" grpId="0"/>
      <p:bldP spid="40" grpId="0" animBg="1"/>
      <p:bldP spid="7" grpId="0"/>
      <p:bldP spid="58" grpId="0" animBg="1"/>
      <p:bldP spid="22" grpId="0" animBg="1"/>
      <p:bldP spid="24" grpId="0" animBg="1"/>
      <p:bldP spid="29" grpId="0" animBg="1"/>
      <p:bldP spid="30" grpId="0" animBg="1"/>
      <p:bldP spid="9" grpId="0"/>
      <p:bldP spid="10" grpId="0"/>
      <p:bldP spid="33" grpId="0"/>
      <p:bldP spid="34" grpId="0" animBg="1"/>
      <p:bldP spid="37" grpId="0"/>
      <p:bldP spid="38" grpId="0"/>
      <p:bldP spid="41" grpId="0"/>
      <p:bldP spid="46" grpId="0"/>
      <p:bldP spid="47" grpId="0"/>
      <p:bldP spid="49" grpId="0"/>
      <p:bldP spid="56" grpId="0" animBg="1"/>
      <p:bldP spid="57" grpId="0" animBg="1"/>
      <p:bldP spid="59" grpId="0" animBg="1"/>
      <p:bldP spid="60" grpId="0" animBg="1"/>
      <p:bldP spid="61" grpId="0" animBg="1"/>
      <p:bldP spid="62" grpId="0" animBg="1"/>
      <p:bldP spid="63" grpId="0" animBg="1"/>
      <p:bldP spid="64" grpId="0" animBg="1"/>
      <p:bldP spid="69" grpId="0" animBg="1"/>
      <p:bldP spid="69" grpId="1" animBg="1"/>
      <p:bldP spid="52" grpId="0" animBg="1"/>
      <p:bldP spid="52" grpId="1"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Next Attempt</a:t>
            </a:r>
            <a:endParaRPr lang="en-US" sz="2200" dirty="0"/>
          </a:p>
        </p:txBody>
      </p:sp>
      <p:sp>
        <p:nvSpPr>
          <p:cNvPr id="4" name="TextBox 3"/>
          <p:cNvSpPr txBox="1"/>
          <p:nvPr/>
        </p:nvSpPr>
        <p:spPr>
          <a:xfrm>
            <a:off x="-18535" y="854595"/>
            <a:ext cx="9162535" cy="1190853"/>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pic>
        <p:nvPicPr>
          <p:cNvPr id="5" name="Picture 4" descr="setup.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525" y="854594"/>
            <a:ext cx="871728" cy="871728"/>
          </a:xfrm>
          <a:prstGeom prst="rect">
            <a:avLst/>
          </a:prstGeom>
        </p:spPr>
      </p:pic>
      <p:sp>
        <p:nvSpPr>
          <p:cNvPr id="6" name="TextBox 5"/>
          <p:cNvSpPr txBox="1"/>
          <p:nvPr/>
        </p:nvSpPr>
        <p:spPr>
          <a:xfrm>
            <a:off x="376789" y="1583784"/>
            <a:ext cx="1594533" cy="461665"/>
          </a:xfrm>
          <a:prstGeom prst="rect">
            <a:avLst/>
          </a:prstGeom>
          <a:noFill/>
        </p:spPr>
        <p:txBody>
          <a:bodyPr wrap="square" rtlCol="0">
            <a:spAutoFit/>
          </a:bodyPr>
          <a:lstStyle/>
          <a:p>
            <a:r>
              <a:rPr lang="en-US" sz="2400" dirty="0" err="1" smtClean="0"/>
              <a:t>VFE.Setup</a:t>
            </a:r>
            <a:endParaRPr lang="en-US" sz="2400" dirty="0"/>
          </a:p>
        </p:txBody>
      </p:sp>
      <p:sp>
        <p:nvSpPr>
          <p:cNvPr id="14" name="TextBox 13"/>
          <p:cNvSpPr txBox="1"/>
          <p:nvPr/>
        </p:nvSpPr>
        <p:spPr>
          <a:xfrm>
            <a:off x="2078137" y="1008837"/>
            <a:ext cx="7426810" cy="830997"/>
          </a:xfrm>
          <a:prstGeom prst="rect">
            <a:avLst/>
          </a:prstGeom>
          <a:noFill/>
        </p:spPr>
        <p:txBody>
          <a:bodyPr wrap="square" rtlCol="0">
            <a:spAutoFit/>
          </a:bodyPr>
          <a:lstStyle/>
          <a:p>
            <a:r>
              <a:rPr lang="en-US" sz="2400" dirty="0" smtClean="0"/>
              <a:t>(</a:t>
            </a:r>
            <a:r>
              <a:rPr lang="en-US" sz="2400" dirty="0" smtClean="0">
                <a:solidFill>
                  <a:srgbClr val="FF0000"/>
                </a:solidFill>
              </a:rPr>
              <a:t>MSK, MPK</a:t>
            </a:r>
            <a:r>
              <a:rPr lang="en-US" sz="2400" dirty="0" smtClean="0"/>
              <a:t>) , (</a:t>
            </a:r>
            <a:r>
              <a:rPr lang="en-US" sz="2400" dirty="0" smtClean="0">
                <a:solidFill>
                  <a:srgbClr val="008000"/>
                </a:solidFill>
              </a:rPr>
              <a:t>MSK, MPK</a:t>
            </a:r>
            <a:r>
              <a:rPr lang="en-US" sz="2400" dirty="0"/>
              <a:t>) , (</a:t>
            </a:r>
            <a:r>
              <a:rPr lang="en-US" sz="2400" dirty="0">
                <a:solidFill>
                  <a:srgbClr val="0000FF"/>
                </a:solidFill>
              </a:rPr>
              <a:t>MSK, MPK</a:t>
            </a:r>
            <a:r>
              <a:rPr lang="en-US" sz="2400" dirty="0"/>
              <a:t>)</a:t>
            </a:r>
          </a:p>
          <a:p>
            <a:endParaRPr lang="en-US" sz="2400" dirty="0" smtClean="0"/>
          </a:p>
        </p:txBody>
      </p:sp>
      <p:sp>
        <p:nvSpPr>
          <p:cNvPr id="23" name="TextBox 22"/>
          <p:cNvSpPr txBox="1"/>
          <p:nvPr/>
        </p:nvSpPr>
        <p:spPr>
          <a:xfrm>
            <a:off x="-18535" y="2045448"/>
            <a:ext cx="4557114" cy="4812551"/>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descr="encryp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9102" y="2095586"/>
            <a:ext cx="871728" cy="871728"/>
          </a:xfrm>
          <a:prstGeom prst="rect">
            <a:avLst/>
          </a:prstGeom>
        </p:spPr>
      </p:pic>
      <p:sp>
        <p:nvSpPr>
          <p:cNvPr id="27" name="TextBox 26"/>
          <p:cNvSpPr txBox="1"/>
          <p:nvPr/>
        </p:nvSpPr>
        <p:spPr>
          <a:xfrm>
            <a:off x="492656" y="2131120"/>
            <a:ext cx="1883629" cy="461665"/>
          </a:xfrm>
          <a:prstGeom prst="rect">
            <a:avLst/>
          </a:prstGeom>
          <a:noFill/>
        </p:spPr>
        <p:txBody>
          <a:bodyPr wrap="square" rtlCol="0">
            <a:spAutoFit/>
          </a:bodyPr>
          <a:lstStyle/>
          <a:p>
            <a:r>
              <a:rPr lang="en-US" sz="2400" dirty="0" smtClean="0"/>
              <a:t>   x</a:t>
            </a:r>
            <a:endParaRPr lang="en-US" sz="2400" dirty="0"/>
          </a:p>
        </p:txBody>
      </p:sp>
      <p:sp>
        <p:nvSpPr>
          <p:cNvPr id="31" name="TextBox 30"/>
          <p:cNvSpPr txBox="1"/>
          <p:nvPr/>
        </p:nvSpPr>
        <p:spPr>
          <a:xfrm>
            <a:off x="68252" y="2973548"/>
            <a:ext cx="6751765" cy="830997"/>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0" name="Oval 39"/>
          <p:cNvSpPr/>
          <p:nvPr/>
        </p:nvSpPr>
        <p:spPr>
          <a:xfrm>
            <a:off x="1784531" y="299550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sp>
        <p:nvSpPr>
          <p:cNvPr id="7" name="TextBox 6"/>
          <p:cNvSpPr txBox="1"/>
          <p:nvPr/>
        </p:nvSpPr>
        <p:spPr>
          <a:xfrm>
            <a:off x="211504" y="5860176"/>
            <a:ext cx="5589049" cy="461665"/>
          </a:xfrm>
          <a:prstGeom prst="rect">
            <a:avLst/>
          </a:prstGeom>
          <a:noFill/>
        </p:spPr>
        <p:txBody>
          <a:bodyPr wrap="square" rtlCol="0">
            <a:spAutoFit/>
          </a:bodyPr>
          <a:lstStyle/>
          <a:p>
            <a:r>
              <a:rPr lang="en-US" sz="2400" dirty="0" smtClean="0"/>
              <a:t>CT = (            ,         ,           , </a:t>
            </a:r>
            <a:r>
              <a:rPr lang="en-US" sz="2400" dirty="0" err="1" smtClean="0"/>
              <a:t>Π</a:t>
            </a:r>
            <a:r>
              <a:rPr lang="en-US" sz="2400" dirty="0" smtClean="0"/>
              <a:t> )</a:t>
            </a:r>
            <a:endParaRPr lang="en-US" sz="2400" dirty="0"/>
          </a:p>
        </p:txBody>
      </p:sp>
      <p:sp>
        <p:nvSpPr>
          <p:cNvPr id="58" name="Oval 57"/>
          <p:cNvSpPr/>
          <p:nvPr/>
        </p:nvSpPr>
        <p:spPr>
          <a:xfrm>
            <a:off x="1110406" y="5850319"/>
            <a:ext cx="644216" cy="471522"/>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 </a:t>
            </a:r>
            <a:endParaRPr lang="en-US" sz="2400" dirty="0">
              <a:solidFill>
                <a:schemeClr val="bg1"/>
              </a:solidFill>
            </a:endParaRPr>
          </a:p>
        </p:txBody>
      </p:sp>
      <p:cxnSp>
        <p:nvCxnSpPr>
          <p:cNvPr id="20" name="Straight Arrow Connector 19"/>
          <p:cNvCxnSpPr/>
          <p:nvPr/>
        </p:nvCxnSpPr>
        <p:spPr>
          <a:xfrm flipV="1">
            <a:off x="468530" y="2553862"/>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2610799" y="299240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4" name="Rectangle 23"/>
          <p:cNvSpPr/>
          <p:nvPr/>
        </p:nvSpPr>
        <p:spPr>
          <a:xfrm>
            <a:off x="492656" y="3967572"/>
            <a:ext cx="2954365" cy="1714292"/>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10" name="TextBox 9"/>
          <p:cNvSpPr txBox="1"/>
          <p:nvPr/>
        </p:nvSpPr>
        <p:spPr>
          <a:xfrm>
            <a:off x="622267" y="4515018"/>
            <a:ext cx="2628694" cy="461665"/>
          </a:xfrm>
          <a:prstGeom prst="rect">
            <a:avLst/>
          </a:prstGeom>
          <a:noFill/>
        </p:spPr>
        <p:txBody>
          <a:bodyPr wrap="none" rtlCol="0">
            <a:spAutoFit/>
          </a:bodyPr>
          <a:lstStyle/>
          <a:p>
            <a:r>
              <a:rPr lang="en-US" sz="2400" dirty="0" smtClean="0"/>
              <a:t>2 of them encrypt x</a:t>
            </a:r>
            <a:endParaRPr lang="en-US" sz="2400" dirty="0"/>
          </a:p>
        </p:txBody>
      </p:sp>
      <p:sp>
        <p:nvSpPr>
          <p:cNvPr id="34" name="TextBox 33"/>
          <p:cNvSpPr txBox="1"/>
          <p:nvPr/>
        </p:nvSpPr>
        <p:spPr>
          <a:xfrm>
            <a:off x="4564497" y="2045479"/>
            <a:ext cx="4557114" cy="4812551"/>
          </a:xfrm>
          <a:prstGeom prst="rect">
            <a:avLst/>
          </a:prstGeom>
          <a:solidFill>
            <a:schemeClr val="accent2">
              <a:lumMod val="60000"/>
              <a:lumOff val="40000"/>
            </a:schemeClr>
          </a:solidFill>
        </p:spPr>
        <p:txBody>
          <a:bodyPr wrap="square" rtlCol="0">
            <a:spAutoFit/>
          </a:bodyPr>
          <a:lstStyle/>
          <a:p>
            <a:endParaRPr lang="en-US" dirty="0"/>
          </a:p>
        </p:txBody>
      </p:sp>
      <p:sp>
        <p:nvSpPr>
          <p:cNvPr id="37" name="TextBox 36"/>
          <p:cNvSpPr txBox="1"/>
          <p:nvPr/>
        </p:nvSpPr>
        <p:spPr>
          <a:xfrm>
            <a:off x="5075688" y="2131151"/>
            <a:ext cx="1883629" cy="461665"/>
          </a:xfrm>
          <a:prstGeom prst="rect">
            <a:avLst/>
          </a:prstGeom>
          <a:noFill/>
        </p:spPr>
        <p:txBody>
          <a:bodyPr wrap="square" rtlCol="0">
            <a:spAutoFit/>
          </a:bodyPr>
          <a:lstStyle/>
          <a:p>
            <a:r>
              <a:rPr lang="en-US" sz="2400" dirty="0" smtClean="0"/>
              <a:t>   </a:t>
            </a:r>
            <a:r>
              <a:rPr lang="en-US" sz="2400" dirty="0"/>
              <a:t>f</a:t>
            </a:r>
          </a:p>
        </p:txBody>
      </p:sp>
      <p:sp>
        <p:nvSpPr>
          <p:cNvPr id="38" name="TextBox 37"/>
          <p:cNvSpPr txBox="1"/>
          <p:nvPr/>
        </p:nvSpPr>
        <p:spPr>
          <a:xfrm>
            <a:off x="4651284" y="2973579"/>
            <a:ext cx="6751765" cy="830997"/>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1" name="TextBox 40"/>
          <p:cNvSpPr txBox="1"/>
          <p:nvPr/>
        </p:nvSpPr>
        <p:spPr>
          <a:xfrm>
            <a:off x="4794536" y="5860207"/>
            <a:ext cx="5589049" cy="461665"/>
          </a:xfrm>
          <a:prstGeom prst="rect">
            <a:avLst/>
          </a:prstGeom>
          <a:noFill/>
        </p:spPr>
        <p:txBody>
          <a:bodyPr wrap="square" rtlCol="0">
            <a:spAutoFit/>
          </a:bodyPr>
          <a:lstStyle/>
          <a:p>
            <a:r>
              <a:rPr lang="en-US" sz="2400" dirty="0" err="1" smtClean="0"/>
              <a:t>SK</a:t>
            </a:r>
            <a:r>
              <a:rPr lang="en-US" sz="2400" baseline="-25000" dirty="0" err="1" smtClean="0"/>
              <a:t>f</a:t>
            </a:r>
            <a:r>
              <a:rPr lang="en-US" sz="2400" dirty="0" smtClean="0"/>
              <a:t> = (            ,          ,          , </a:t>
            </a:r>
            <a:r>
              <a:rPr lang="en-US" sz="2400" dirty="0" err="1" smtClean="0"/>
              <a:t>Π</a:t>
            </a:r>
            <a:r>
              <a:rPr lang="en-US" sz="2400" dirty="0" smtClean="0"/>
              <a:t>’ )</a:t>
            </a:r>
            <a:endParaRPr lang="en-US" sz="2400" dirty="0"/>
          </a:p>
        </p:txBody>
      </p:sp>
      <p:sp>
        <p:nvSpPr>
          <p:cNvPr id="47" name="TextBox 46"/>
          <p:cNvSpPr txBox="1"/>
          <p:nvPr/>
        </p:nvSpPr>
        <p:spPr>
          <a:xfrm>
            <a:off x="5446500" y="4475129"/>
            <a:ext cx="3096220" cy="461665"/>
          </a:xfrm>
          <a:prstGeom prst="rect">
            <a:avLst/>
          </a:prstGeom>
          <a:noFill/>
        </p:spPr>
        <p:txBody>
          <a:bodyPr wrap="none" rtlCol="0">
            <a:spAutoFit/>
          </a:bodyPr>
          <a:lstStyle/>
          <a:p>
            <a:r>
              <a:rPr lang="en-US" sz="2400" dirty="0" smtClean="0"/>
              <a:t>2 of them are keys for f</a:t>
            </a:r>
            <a:endParaRPr lang="en-US" sz="2400" dirty="0"/>
          </a:p>
        </p:txBody>
      </p:sp>
      <p:cxnSp>
        <p:nvCxnSpPr>
          <p:cNvPr id="51" name="Straight Arrow Connector 50"/>
          <p:cNvCxnSpPr/>
          <p:nvPr/>
        </p:nvCxnSpPr>
        <p:spPr>
          <a:xfrm flipV="1">
            <a:off x="5136441" y="2559446"/>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3" name="Picture 52" descr="keyge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1159" y="2095586"/>
            <a:ext cx="1031195" cy="774821"/>
          </a:xfrm>
          <a:prstGeom prst="rect">
            <a:avLst/>
          </a:prstGeom>
        </p:spPr>
      </p:pic>
      <p:sp>
        <p:nvSpPr>
          <p:cNvPr id="59" name="Oval 58"/>
          <p:cNvSpPr/>
          <p:nvPr/>
        </p:nvSpPr>
        <p:spPr>
          <a:xfrm>
            <a:off x="6392286" y="299550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0" name="Oval 59"/>
          <p:cNvSpPr/>
          <p:nvPr/>
        </p:nvSpPr>
        <p:spPr>
          <a:xfrm>
            <a:off x="5800553" y="5850319"/>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1" name="Oval 60"/>
          <p:cNvSpPr/>
          <p:nvPr/>
        </p:nvSpPr>
        <p:spPr>
          <a:xfrm>
            <a:off x="7153207" y="299550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2" name="Oval 61"/>
          <p:cNvSpPr/>
          <p:nvPr/>
        </p:nvSpPr>
        <p:spPr>
          <a:xfrm>
            <a:off x="6608850" y="585735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3" name="Oval 62"/>
          <p:cNvSpPr/>
          <p:nvPr/>
        </p:nvSpPr>
        <p:spPr>
          <a:xfrm>
            <a:off x="1971322" y="5850319"/>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4" name="Rectangle 63"/>
          <p:cNvSpPr/>
          <p:nvPr/>
        </p:nvSpPr>
        <p:spPr>
          <a:xfrm>
            <a:off x="5439620" y="3967572"/>
            <a:ext cx="3167993" cy="1714292"/>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69" name="Rounded Rectangle 68"/>
          <p:cNvSpPr/>
          <p:nvPr/>
        </p:nvSpPr>
        <p:spPr>
          <a:xfrm>
            <a:off x="622267" y="1880401"/>
            <a:ext cx="7586217" cy="1086913"/>
          </a:xfrm>
          <a:prstGeom prst="roundRect">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Can’t argue message hiding!</a:t>
            </a:r>
            <a:endParaRPr lang="en-US" sz="2400" dirty="0">
              <a:solidFill>
                <a:schemeClr val="bg1"/>
              </a:solidFill>
            </a:endParaRPr>
          </a:p>
        </p:txBody>
      </p:sp>
      <p:sp>
        <p:nvSpPr>
          <p:cNvPr id="52" name="Oval 51"/>
          <p:cNvSpPr/>
          <p:nvPr/>
        </p:nvSpPr>
        <p:spPr>
          <a:xfrm>
            <a:off x="3371738" y="299550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54" name="Oval 53"/>
          <p:cNvSpPr/>
          <p:nvPr/>
        </p:nvSpPr>
        <p:spPr>
          <a:xfrm>
            <a:off x="7992476" y="299550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5" name="Oval 54"/>
          <p:cNvSpPr/>
          <p:nvPr/>
        </p:nvSpPr>
        <p:spPr>
          <a:xfrm>
            <a:off x="7371028" y="5841983"/>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8" name="Oval 67"/>
          <p:cNvSpPr/>
          <p:nvPr/>
        </p:nvSpPr>
        <p:spPr>
          <a:xfrm>
            <a:off x="2701844" y="5850319"/>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Tree>
    <p:extLst>
      <p:ext uri="{BB962C8B-B14F-4D97-AF65-F5344CB8AC3E}">
        <p14:creationId xmlns:p14="http://schemas.microsoft.com/office/powerpoint/2010/main" val="262935193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1" nodeType="clickEffect">
                                  <p:stCondLst>
                                    <p:cond delay="0"/>
                                  </p:stCondLst>
                                  <p:childTnLst>
                                    <p:set>
                                      <p:cBhvr>
                                        <p:cTn id="66"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31" grpId="0"/>
      <p:bldP spid="40" grpId="0" animBg="1"/>
      <p:bldP spid="7" grpId="0"/>
      <p:bldP spid="58" grpId="0" animBg="1"/>
      <p:bldP spid="22" grpId="0" animBg="1"/>
      <p:bldP spid="24" grpId="0" animBg="1"/>
      <p:bldP spid="10" grpId="0"/>
      <p:bldP spid="34" grpId="0" animBg="1"/>
      <p:bldP spid="37" grpId="0"/>
      <p:bldP spid="38" grpId="0"/>
      <p:bldP spid="41" grpId="0"/>
      <p:bldP spid="47" grpId="0"/>
      <p:bldP spid="59" grpId="0" animBg="1"/>
      <p:bldP spid="60" grpId="0" animBg="1"/>
      <p:bldP spid="61" grpId="0" animBg="1"/>
      <p:bldP spid="62" grpId="0" animBg="1"/>
      <p:bldP spid="63" grpId="0" animBg="1"/>
      <p:bldP spid="64" grpId="0" animBg="1"/>
      <p:bldP spid="69" grpId="1" animBg="1"/>
      <p:bldP spid="52" grpId="0" animBg="1"/>
      <p:bldP spid="54" grpId="0" animBg="1"/>
      <p:bldP spid="55" grpId="0" animBg="1"/>
      <p:bldP spid="6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618" y="28437"/>
            <a:ext cx="8229600" cy="1143000"/>
          </a:xfrm>
        </p:spPr>
        <p:txBody>
          <a:bodyPr/>
          <a:lstStyle/>
          <a:p>
            <a:r>
              <a:rPr lang="en-US" dirty="0" smtClean="0"/>
              <a:t>Message Hiding</a:t>
            </a:r>
            <a:endParaRPr lang="en-US" dirty="0"/>
          </a:p>
        </p:txBody>
      </p:sp>
      <p:pic>
        <p:nvPicPr>
          <p:cNvPr id="6" name="Picture 5"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3207" y="2481108"/>
            <a:ext cx="179459" cy="329008"/>
          </a:xfrm>
          <a:prstGeom prst="rect">
            <a:avLst/>
          </a:prstGeom>
        </p:spPr>
      </p:pic>
      <p:sp>
        <p:nvSpPr>
          <p:cNvPr id="12" name="TextBox 11"/>
          <p:cNvSpPr txBox="1"/>
          <p:nvPr/>
        </p:nvSpPr>
        <p:spPr>
          <a:xfrm>
            <a:off x="881192" y="1602304"/>
            <a:ext cx="2929885" cy="461665"/>
          </a:xfrm>
          <a:prstGeom prst="rect">
            <a:avLst/>
          </a:prstGeom>
          <a:noFill/>
        </p:spPr>
        <p:txBody>
          <a:bodyPr wrap="square" rtlCol="0">
            <a:spAutoFit/>
          </a:bodyPr>
          <a:lstStyle/>
          <a:p>
            <a:r>
              <a:rPr lang="en-US" sz="2400" dirty="0" smtClean="0"/>
              <a:t>Challenge </a:t>
            </a:r>
            <a:r>
              <a:rPr lang="en-US" sz="2400" dirty="0" err="1" smtClean="0"/>
              <a:t>Ciphertext</a:t>
            </a:r>
            <a:endParaRPr lang="en-US" sz="2400" dirty="0"/>
          </a:p>
        </p:txBody>
      </p:sp>
      <p:sp>
        <p:nvSpPr>
          <p:cNvPr id="13" name="Rectangle 12"/>
          <p:cNvSpPr/>
          <p:nvPr/>
        </p:nvSpPr>
        <p:spPr>
          <a:xfrm>
            <a:off x="1206761" y="4402436"/>
            <a:ext cx="3562049" cy="830997"/>
          </a:xfrm>
          <a:prstGeom prst="rect">
            <a:avLst/>
          </a:prstGeom>
        </p:spPr>
        <p:txBody>
          <a:bodyPr wrap="square">
            <a:spAutoFit/>
          </a:bodyPr>
          <a:lstStyle/>
          <a:p>
            <a:r>
              <a:rPr lang="en-US" sz="2400" dirty="0" smtClean="0"/>
              <a:t> </a:t>
            </a:r>
            <a:r>
              <a:rPr lang="en-US" sz="2400" dirty="0" err="1" smtClean="0"/>
              <a:t>Π</a:t>
            </a:r>
            <a:r>
              <a:rPr lang="en-US" sz="2400" dirty="0" smtClean="0"/>
              <a:t> : these two indices encrypt the same message </a:t>
            </a:r>
            <a:endParaRPr lang="en-US" sz="2400" dirty="0"/>
          </a:p>
        </p:txBody>
      </p:sp>
      <p:cxnSp>
        <p:nvCxnSpPr>
          <p:cNvPr id="15" name="Straight Arrow Connector 14"/>
          <p:cNvCxnSpPr/>
          <p:nvPr/>
        </p:nvCxnSpPr>
        <p:spPr>
          <a:xfrm flipV="1">
            <a:off x="1969726"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1693818" y="237351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18" name="Oval 17"/>
          <p:cNvSpPr/>
          <p:nvPr/>
        </p:nvSpPr>
        <p:spPr>
          <a:xfrm>
            <a:off x="3261961" y="237042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9" name="TextBox 28"/>
          <p:cNvSpPr txBox="1"/>
          <p:nvPr/>
        </p:nvSpPr>
        <p:spPr>
          <a:xfrm>
            <a:off x="4082022" y="1171437"/>
            <a:ext cx="2488075" cy="461665"/>
          </a:xfrm>
          <a:prstGeom prst="rect">
            <a:avLst/>
          </a:prstGeom>
          <a:noFill/>
        </p:spPr>
        <p:txBody>
          <a:bodyPr wrap="square" rtlCol="0">
            <a:spAutoFit/>
          </a:bodyPr>
          <a:lstStyle/>
          <a:p>
            <a:r>
              <a:rPr lang="en-US" sz="2400" dirty="0" smtClean="0"/>
              <a:t>Hybrid 1</a:t>
            </a:r>
            <a:endParaRPr lang="en-US" sz="2400" dirty="0"/>
          </a:p>
        </p:txBody>
      </p:sp>
      <p:sp>
        <p:nvSpPr>
          <p:cNvPr id="19" name="Oval 18"/>
          <p:cNvSpPr/>
          <p:nvPr/>
        </p:nvSpPr>
        <p:spPr>
          <a:xfrm>
            <a:off x="4667611" y="237042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pic>
        <p:nvPicPr>
          <p:cNvPr id="20" name="Picture 19"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2022" y="2497108"/>
            <a:ext cx="179459" cy="329008"/>
          </a:xfrm>
          <a:prstGeom prst="rect">
            <a:avLst/>
          </a:prstGeom>
        </p:spPr>
      </p:pic>
      <p:cxnSp>
        <p:nvCxnSpPr>
          <p:cNvPr id="21" name="Straight Arrow Connector 20"/>
          <p:cNvCxnSpPr/>
          <p:nvPr/>
        </p:nvCxnSpPr>
        <p:spPr>
          <a:xfrm flipV="1">
            <a:off x="3547585"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8090951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618" y="28437"/>
            <a:ext cx="8229600" cy="1143000"/>
          </a:xfrm>
        </p:spPr>
        <p:txBody>
          <a:bodyPr/>
          <a:lstStyle/>
          <a:p>
            <a:r>
              <a:rPr lang="en-US" dirty="0" smtClean="0"/>
              <a:t>Message Hiding</a:t>
            </a:r>
            <a:endParaRPr lang="en-US" dirty="0"/>
          </a:p>
        </p:txBody>
      </p:sp>
      <p:pic>
        <p:nvPicPr>
          <p:cNvPr id="6" name="Picture 5"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83207" y="2481108"/>
            <a:ext cx="179459" cy="329008"/>
          </a:xfrm>
          <a:prstGeom prst="rect">
            <a:avLst/>
          </a:prstGeom>
        </p:spPr>
      </p:pic>
      <p:sp>
        <p:nvSpPr>
          <p:cNvPr id="12" name="TextBox 11"/>
          <p:cNvSpPr txBox="1"/>
          <p:nvPr/>
        </p:nvSpPr>
        <p:spPr>
          <a:xfrm>
            <a:off x="881192" y="1602304"/>
            <a:ext cx="2929885" cy="461665"/>
          </a:xfrm>
          <a:prstGeom prst="rect">
            <a:avLst/>
          </a:prstGeom>
          <a:noFill/>
        </p:spPr>
        <p:txBody>
          <a:bodyPr wrap="square" rtlCol="0">
            <a:spAutoFit/>
          </a:bodyPr>
          <a:lstStyle/>
          <a:p>
            <a:r>
              <a:rPr lang="en-US" sz="2400" dirty="0" smtClean="0"/>
              <a:t>Challenge </a:t>
            </a:r>
            <a:r>
              <a:rPr lang="en-US" sz="2400" dirty="0" err="1" smtClean="0"/>
              <a:t>Ciphertext</a:t>
            </a:r>
            <a:endParaRPr lang="en-US" sz="2400" dirty="0"/>
          </a:p>
        </p:txBody>
      </p:sp>
      <p:sp>
        <p:nvSpPr>
          <p:cNvPr id="13" name="Rectangle 12"/>
          <p:cNvSpPr/>
          <p:nvPr/>
        </p:nvSpPr>
        <p:spPr>
          <a:xfrm>
            <a:off x="1206761" y="4402436"/>
            <a:ext cx="3562049" cy="830997"/>
          </a:xfrm>
          <a:prstGeom prst="rect">
            <a:avLst/>
          </a:prstGeom>
        </p:spPr>
        <p:txBody>
          <a:bodyPr wrap="square">
            <a:spAutoFit/>
          </a:bodyPr>
          <a:lstStyle/>
          <a:p>
            <a:r>
              <a:rPr lang="en-US" sz="2400" dirty="0" smtClean="0"/>
              <a:t> </a:t>
            </a:r>
            <a:r>
              <a:rPr lang="en-US" sz="2400" dirty="0" err="1" smtClean="0"/>
              <a:t>Π</a:t>
            </a:r>
            <a:r>
              <a:rPr lang="en-US" sz="2400" dirty="0" smtClean="0"/>
              <a:t> : these two indices encrypt the same message </a:t>
            </a:r>
            <a:endParaRPr lang="en-US" sz="2400" dirty="0"/>
          </a:p>
        </p:txBody>
      </p:sp>
      <p:cxnSp>
        <p:nvCxnSpPr>
          <p:cNvPr id="15" name="Straight Arrow Connector 14"/>
          <p:cNvCxnSpPr/>
          <p:nvPr/>
        </p:nvCxnSpPr>
        <p:spPr>
          <a:xfrm flipV="1">
            <a:off x="1969726"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17" name="Oval 16"/>
          <p:cNvSpPr/>
          <p:nvPr/>
        </p:nvSpPr>
        <p:spPr>
          <a:xfrm>
            <a:off x="1693818" y="237351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18" name="Oval 17"/>
          <p:cNvSpPr/>
          <p:nvPr/>
        </p:nvSpPr>
        <p:spPr>
          <a:xfrm>
            <a:off x="3261961" y="237042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9" name="TextBox 28"/>
          <p:cNvSpPr txBox="1"/>
          <p:nvPr/>
        </p:nvSpPr>
        <p:spPr>
          <a:xfrm>
            <a:off x="4082022" y="1171437"/>
            <a:ext cx="2488075" cy="461665"/>
          </a:xfrm>
          <a:prstGeom prst="rect">
            <a:avLst/>
          </a:prstGeom>
          <a:noFill/>
        </p:spPr>
        <p:txBody>
          <a:bodyPr wrap="square" rtlCol="0">
            <a:spAutoFit/>
          </a:bodyPr>
          <a:lstStyle/>
          <a:p>
            <a:r>
              <a:rPr lang="en-US" sz="2400" dirty="0" smtClean="0"/>
              <a:t>Hybrid 2</a:t>
            </a:r>
            <a:endParaRPr lang="en-US" sz="2400" dirty="0"/>
          </a:p>
        </p:txBody>
      </p:sp>
      <p:sp>
        <p:nvSpPr>
          <p:cNvPr id="19" name="Oval 18"/>
          <p:cNvSpPr/>
          <p:nvPr/>
        </p:nvSpPr>
        <p:spPr>
          <a:xfrm>
            <a:off x="4667611" y="237042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y</a:t>
            </a:r>
          </a:p>
        </p:txBody>
      </p:sp>
      <p:pic>
        <p:nvPicPr>
          <p:cNvPr id="20" name="Picture 19" descr="latex-image-1.pd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2022" y="2497108"/>
            <a:ext cx="179459" cy="329008"/>
          </a:xfrm>
          <a:prstGeom prst="rect">
            <a:avLst/>
          </a:prstGeom>
        </p:spPr>
      </p:pic>
      <p:cxnSp>
        <p:nvCxnSpPr>
          <p:cNvPr id="21" name="Straight Arrow Connector 20"/>
          <p:cNvCxnSpPr/>
          <p:nvPr/>
        </p:nvCxnSpPr>
        <p:spPr>
          <a:xfrm flipV="1">
            <a:off x="3521669" y="3096952"/>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4561272" y="2066202"/>
            <a:ext cx="881392" cy="861811"/>
          </a:xfrm>
          <a:prstGeom prst="rect">
            <a:avLst/>
          </a:prstGeom>
          <a:noFill/>
          <a:ln w="19050">
            <a:solidFill>
              <a:srgbClr val="FF0000"/>
            </a:solidFill>
          </a:ln>
          <a:effectLst/>
        </p:spPr>
        <p:txBody>
          <a:bodyPr wrap="square" rtlCol="0">
            <a:spAutoFit/>
          </a:bodyPr>
          <a:lstStyle/>
          <a:p>
            <a:endParaRPr lang="en-US" dirty="0"/>
          </a:p>
        </p:txBody>
      </p:sp>
      <p:pic>
        <p:nvPicPr>
          <p:cNvPr id="3" name="Picture 2" descr="qmark.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94918" y="1778000"/>
            <a:ext cx="2463800" cy="3289300"/>
          </a:xfrm>
          <a:prstGeom prst="rect">
            <a:avLst/>
          </a:prstGeom>
        </p:spPr>
      </p:pic>
      <p:sp>
        <p:nvSpPr>
          <p:cNvPr id="16" name="Rounded Rectangle 15"/>
          <p:cNvSpPr/>
          <p:nvPr/>
        </p:nvSpPr>
        <p:spPr>
          <a:xfrm>
            <a:off x="472501" y="3858979"/>
            <a:ext cx="7586217" cy="1086913"/>
          </a:xfrm>
          <a:prstGeom prst="roundRect">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Message hiding needs a majority of free systems.</a:t>
            </a:r>
            <a:endParaRPr lang="en-US" sz="2400" dirty="0">
              <a:solidFill>
                <a:schemeClr val="bg1"/>
              </a:solidFill>
            </a:endParaRPr>
          </a:p>
        </p:txBody>
      </p:sp>
    </p:spTree>
    <p:extLst>
      <p:ext uri="{BB962C8B-B14F-4D97-AF65-F5344CB8AC3E}">
        <p14:creationId xmlns:p14="http://schemas.microsoft.com/office/powerpoint/2010/main" val="222235879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7"/>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19" grpId="0" animBg="1"/>
      <p:bldP spid="1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What about Verifiability?</a:t>
            </a:r>
            <a:endParaRPr lang="en-US" sz="2200" dirty="0"/>
          </a:p>
        </p:txBody>
      </p:sp>
      <p:sp>
        <p:nvSpPr>
          <p:cNvPr id="4" name="TextBox 3"/>
          <p:cNvSpPr txBox="1"/>
          <p:nvPr/>
        </p:nvSpPr>
        <p:spPr>
          <a:xfrm>
            <a:off x="-18535" y="854595"/>
            <a:ext cx="9162535" cy="1190853"/>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pic>
        <p:nvPicPr>
          <p:cNvPr id="5" name="Picture 4" descr="setup.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525" y="854594"/>
            <a:ext cx="871728" cy="871728"/>
          </a:xfrm>
          <a:prstGeom prst="rect">
            <a:avLst/>
          </a:prstGeom>
        </p:spPr>
      </p:pic>
      <p:sp>
        <p:nvSpPr>
          <p:cNvPr id="6" name="TextBox 5"/>
          <p:cNvSpPr txBox="1"/>
          <p:nvPr/>
        </p:nvSpPr>
        <p:spPr>
          <a:xfrm>
            <a:off x="376789" y="1583784"/>
            <a:ext cx="1594533" cy="461665"/>
          </a:xfrm>
          <a:prstGeom prst="rect">
            <a:avLst/>
          </a:prstGeom>
          <a:noFill/>
        </p:spPr>
        <p:txBody>
          <a:bodyPr wrap="square" rtlCol="0">
            <a:spAutoFit/>
          </a:bodyPr>
          <a:lstStyle/>
          <a:p>
            <a:r>
              <a:rPr lang="en-US" sz="2400" dirty="0" err="1" smtClean="0"/>
              <a:t>VFE.Setup</a:t>
            </a:r>
            <a:endParaRPr lang="en-US" sz="2400" dirty="0"/>
          </a:p>
        </p:txBody>
      </p:sp>
      <p:sp>
        <p:nvSpPr>
          <p:cNvPr id="14" name="TextBox 13"/>
          <p:cNvSpPr txBox="1"/>
          <p:nvPr/>
        </p:nvSpPr>
        <p:spPr>
          <a:xfrm>
            <a:off x="2078137" y="1008837"/>
            <a:ext cx="7426810" cy="830997"/>
          </a:xfrm>
          <a:prstGeom prst="rect">
            <a:avLst/>
          </a:prstGeom>
          <a:noFill/>
        </p:spPr>
        <p:txBody>
          <a:bodyPr wrap="square" rtlCol="0">
            <a:spAutoFit/>
          </a:bodyPr>
          <a:lstStyle/>
          <a:p>
            <a:r>
              <a:rPr lang="en-US" sz="2400" dirty="0" smtClean="0"/>
              <a:t>(</a:t>
            </a:r>
            <a:r>
              <a:rPr lang="en-US" sz="2400" dirty="0" smtClean="0">
                <a:solidFill>
                  <a:srgbClr val="FF0000"/>
                </a:solidFill>
              </a:rPr>
              <a:t>MSK, MPK</a:t>
            </a:r>
            <a:r>
              <a:rPr lang="en-US" sz="2400" dirty="0" smtClean="0"/>
              <a:t>) , (</a:t>
            </a:r>
            <a:r>
              <a:rPr lang="en-US" sz="2400" dirty="0" smtClean="0">
                <a:solidFill>
                  <a:srgbClr val="008000"/>
                </a:solidFill>
              </a:rPr>
              <a:t>MSK, MPK</a:t>
            </a:r>
            <a:r>
              <a:rPr lang="en-US" sz="2400" dirty="0"/>
              <a:t>) , (</a:t>
            </a:r>
            <a:r>
              <a:rPr lang="en-US" sz="2400" dirty="0">
                <a:solidFill>
                  <a:srgbClr val="0000FF"/>
                </a:solidFill>
              </a:rPr>
              <a:t>MSK, MPK</a:t>
            </a:r>
            <a:r>
              <a:rPr lang="en-US" sz="2400" dirty="0"/>
              <a:t>)</a:t>
            </a:r>
          </a:p>
          <a:p>
            <a:endParaRPr lang="en-US" sz="2400" dirty="0" smtClean="0"/>
          </a:p>
        </p:txBody>
      </p:sp>
      <p:sp>
        <p:nvSpPr>
          <p:cNvPr id="23" name="TextBox 22"/>
          <p:cNvSpPr txBox="1"/>
          <p:nvPr/>
        </p:nvSpPr>
        <p:spPr>
          <a:xfrm>
            <a:off x="-18535" y="2045448"/>
            <a:ext cx="4557114" cy="4812551"/>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descr="encryp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9102" y="2095586"/>
            <a:ext cx="871728" cy="871728"/>
          </a:xfrm>
          <a:prstGeom prst="rect">
            <a:avLst/>
          </a:prstGeom>
        </p:spPr>
      </p:pic>
      <p:sp>
        <p:nvSpPr>
          <p:cNvPr id="27" name="TextBox 26"/>
          <p:cNvSpPr txBox="1"/>
          <p:nvPr/>
        </p:nvSpPr>
        <p:spPr>
          <a:xfrm>
            <a:off x="492656" y="2131120"/>
            <a:ext cx="1883629" cy="461665"/>
          </a:xfrm>
          <a:prstGeom prst="rect">
            <a:avLst/>
          </a:prstGeom>
          <a:noFill/>
        </p:spPr>
        <p:txBody>
          <a:bodyPr wrap="square" rtlCol="0">
            <a:spAutoFit/>
          </a:bodyPr>
          <a:lstStyle/>
          <a:p>
            <a:r>
              <a:rPr lang="en-US" sz="2400" dirty="0" smtClean="0"/>
              <a:t>   x</a:t>
            </a:r>
            <a:endParaRPr lang="en-US" sz="2400" dirty="0"/>
          </a:p>
        </p:txBody>
      </p:sp>
      <p:sp>
        <p:nvSpPr>
          <p:cNvPr id="31" name="TextBox 30"/>
          <p:cNvSpPr txBox="1"/>
          <p:nvPr/>
        </p:nvSpPr>
        <p:spPr>
          <a:xfrm>
            <a:off x="68252" y="2973548"/>
            <a:ext cx="6751765" cy="830997"/>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0" name="Oval 39"/>
          <p:cNvSpPr/>
          <p:nvPr/>
        </p:nvSpPr>
        <p:spPr>
          <a:xfrm>
            <a:off x="1784531" y="299550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sp>
        <p:nvSpPr>
          <p:cNvPr id="7" name="TextBox 6"/>
          <p:cNvSpPr txBox="1"/>
          <p:nvPr/>
        </p:nvSpPr>
        <p:spPr>
          <a:xfrm>
            <a:off x="211504" y="5860176"/>
            <a:ext cx="5589049" cy="461665"/>
          </a:xfrm>
          <a:prstGeom prst="rect">
            <a:avLst/>
          </a:prstGeom>
          <a:noFill/>
        </p:spPr>
        <p:txBody>
          <a:bodyPr wrap="square" rtlCol="0">
            <a:spAutoFit/>
          </a:bodyPr>
          <a:lstStyle/>
          <a:p>
            <a:r>
              <a:rPr lang="en-US" sz="2400" dirty="0" smtClean="0"/>
              <a:t>CT = (            ,         ,           , </a:t>
            </a:r>
            <a:r>
              <a:rPr lang="en-US" sz="2400" dirty="0" err="1" smtClean="0"/>
              <a:t>Π</a:t>
            </a:r>
            <a:r>
              <a:rPr lang="en-US" sz="2400" dirty="0" smtClean="0"/>
              <a:t> )</a:t>
            </a:r>
            <a:endParaRPr lang="en-US" sz="2400" dirty="0"/>
          </a:p>
        </p:txBody>
      </p:sp>
      <p:sp>
        <p:nvSpPr>
          <p:cNvPr id="58" name="Oval 57"/>
          <p:cNvSpPr/>
          <p:nvPr/>
        </p:nvSpPr>
        <p:spPr>
          <a:xfrm>
            <a:off x="1110406" y="5850319"/>
            <a:ext cx="644216" cy="471522"/>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 </a:t>
            </a:r>
            <a:endParaRPr lang="en-US" sz="2400" dirty="0">
              <a:solidFill>
                <a:schemeClr val="bg1"/>
              </a:solidFill>
            </a:endParaRPr>
          </a:p>
        </p:txBody>
      </p:sp>
      <p:cxnSp>
        <p:nvCxnSpPr>
          <p:cNvPr id="20" name="Straight Arrow Connector 19"/>
          <p:cNvCxnSpPr/>
          <p:nvPr/>
        </p:nvCxnSpPr>
        <p:spPr>
          <a:xfrm flipV="1">
            <a:off x="468530" y="2553862"/>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2610799" y="299240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4" name="Rectangle 23"/>
          <p:cNvSpPr/>
          <p:nvPr/>
        </p:nvSpPr>
        <p:spPr>
          <a:xfrm>
            <a:off x="492656" y="3967572"/>
            <a:ext cx="2954365" cy="1714292"/>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10" name="TextBox 9"/>
          <p:cNvSpPr txBox="1"/>
          <p:nvPr/>
        </p:nvSpPr>
        <p:spPr>
          <a:xfrm>
            <a:off x="622267" y="4515018"/>
            <a:ext cx="2628694" cy="461665"/>
          </a:xfrm>
          <a:prstGeom prst="rect">
            <a:avLst/>
          </a:prstGeom>
          <a:noFill/>
        </p:spPr>
        <p:txBody>
          <a:bodyPr wrap="none" rtlCol="0">
            <a:spAutoFit/>
          </a:bodyPr>
          <a:lstStyle/>
          <a:p>
            <a:r>
              <a:rPr lang="en-US" sz="2400" dirty="0" smtClean="0"/>
              <a:t>2 of them encrypt x</a:t>
            </a:r>
            <a:endParaRPr lang="en-US" sz="2400" dirty="0"/>
          </a:p>
        </p:txBody>
      </p:sp>
      <p:sp>
        <p:nvSpPr>
          <p:cNvPr id="34" name="TextBox 33"/>
          <p:cNvSpPr txBox="1"/>
          <p:nvPr/>
        </p:nvSpPr>
        <p:spPr>
          <a:xfrm>
            <a:off x="4564497" y="2045479"/>
            <a:ext cx="4557114" cy="4812551"/>
          </a:xfrm>
          <a:prstGeom prst="rect">
            <a:avLst/>
          </a:prstGeom>
          <a:solidFill>
            <a:schemeClr val="accent2">
              <a:lumMod val="60000"/>
              <a:lumOff val="40000"/>
            </a:schemeClr>
          </a:solidFill>
        </p:spPr>
        <p:txBody>
          <a:bodyPr wrap="square" rtlCol="0">
            <a:spAutoFit/>
          </a:bodyPr>
          <a:lstStyle/>
          <a:p>
            <a:endParaRPr lang="en-US" dirty="0"/>
          </a:p>
        </p:txBody>
      </p:sp>
      <p:sp>
        <p:nvSpPr>
          <p:cNvPr id="37" name="TextBox 36"/>
          <p:cNvSpPr txBox="1"/>
          <p:nvPr/>
        </p:nvSpPr>
        <p:spPr>
          <a:xfrm>
            <a:off x="5075688" y="2131151"/>
            <a:ext cx="1883629" cy="461665"/>
          </a:xfrm>
          <a:prstGeom prst="rect">
            <a:avLst/>
          </a:prstGeom>
          <a:noFill/>
        </p:spPr>
        <p:txBody>
          <a:bodyPr wrap="square" rtlCol="0">
            <a:spAutoFit/>
          </a:bodyPr>
          <a:lstStyle/>
          <a:p>
            <a:r>
              <a:rPr lang="en-US" sz="2400" dirty="0" smtClean="0"/>
              <a:t>   </a:t>
            </a:r>
            <a:r>
              <a:rPr lang="en-US" sz="2400" dirty="0"/>
              <a:t>f</a:t>
            </a:r>
          </a:p>
        </p:txBody>
      </p:sp>
      <p:sp>
        <p:nvSpPr>
          <p:cNvPr id="38" name="TextBox 37"/>
          <p:cNvSpPr txBox="1"/>
          <p:nvPr/>
        </p:nvSpPr>
        <p:spPr>
          <a:xfrm>
            <a:off x="4651284" y="2973579"/>
            <a:ext cx="6751765" cy="830997"/>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1" name="TextBox 40"/>
          <p:cNvSpPr txBox="1"/>
          <p:nvPr/>
        </p:nvSpPr>
        <p:spPr>
          <a:xfrm>
            <a:off x="4794536" y="5860207"/>
            <a:ext cx="5589049" cy="461665"/>
          </a:xfrm>
          <a:prstGeom prst="rect">
            <a:avLst/>
          </a:prstGeom>
          <a:noFill/>
        </p:spPr>
        <p:txBody>
          <a:bodyPr wrap="square" rtlCol="0">
            <a:spAutoFit/>
          </a:bodyPr>
          <a:lstStyle/>
          <a:p>
            <a:r>
              <a:rPr lang="en-US" sz="2400" dirty="0" err="1" smtClean="0"/>
              <a:t>SK</a:t>
            </a:r>
            <a:r>
              <a:rPr lang="en-US" sz="2400" baseline="-25000" dirty="0" err="1" smtClean="0"/>
              <a:t>f</a:t>
            </a:r>
            <a:r>
              <a:rPr lang="en-US" sz="2400" dirty="0" smtClean="0"/>
              <a:t> = (            ,          ,          , </a:t>
            </a:r>
            <a:r>
              <a:rPr lang="en-US" sz="2400" dirty="0" err="1" smtClean="0"/>
              <a:t>Π</a:t>
            </a:r>
            <a:r>
              <a:rPr lang="en-US" sz="2400" dirty="0" smtClean="0"/>
              <a:t>’ )</a:t>
            </a:r>
            <a:endParaRPr lang="en-US" sz="2400" dirty="0"/>
          </a:p>
        </p:txBody>
      </p:sp>
      <p:sp>
        <p:nvSpPr>
          <p:cNvPr id="47" name="TextBox 46"/>
          <p:cNvSpPr txBox="1"/>
          <p:nvPr/>
        </p:nvSpPr>
        <p:spPr>
          <a:xfrm>
            <a:off x="5446500" y="4475129"/>
            <a:ext cx="3096220" cy="461665"/>
          </a:xfrm>
          <a:prstGeom prst="rect">
            <a:avLst/>
          </a:prstGeom>
          <a:noFill/>
        </p:spPr>
        <p:txBody>
          <a:bodyPr wrap="none" rtlCol="0">
            <a:spAutoFit/>
          </a:bodyPr>
          <a:lstStyle/>
          <a:p>
            <a:r>
              <a:rPr lang="en-US" sz="2400" dirty="0" smtClean="0"/>
              <a:t>2 of them are keys for f</a:t>
            </a:r>
            <a:endParaRPr lang="en-US" sz="2400" dirty="0"/>
          </a:p>
        </p:txBody>
      </p:sp>
      <p:cxnSp>
        <p:nvCxnSpPr>
          <p:cNvPr id="51" name="Straight Arrow Connector 50"/>
          <p:cNvCxnSpPr/>
          <p:nvPr/>
        </p:nvCxnSpPr>
        <p:spPr>
          <a:xfrm flipV="1">
            <a:off x="5136441" y="2559446"/>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3" name="Picture 52" descr="keyge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1159" y="2095586"/>
            <a:ext cx="1031195" cy="774821"/>
          </a:xfrm>
          <a:prstGeom prst="rect">
            <a:avLst/>
          </a:prstGeom>
        </p:spPr>
      </p:pic>
      <p:sp>
        <p:nvSpPr>
          <p:cNvPr id="59" name="Oval 58"/>
          <p:cNvSpPr/>
          <p:nvPr/>
        </p:nvSpPr>
        <p:spPr>
          <a:xfrm>
            <a:off x="6392286" y="299550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0" name="Oval 59"/>
          <p:cNvSpPr/>
          <p:nvPr/>
        </p:nvSpPr>
        <p:spPr>
          <a:xfrm>
            <a:off x="5800553" y="5850319"/>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1" name="Oval 60"/>
          <p:cNvSpPr/>
          <p:nvPr/>
        </p:nvSpPr>
        <p:spPr>
          <a:xfrm>
            <a:off x="7153207" y="299550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2" name="Oval 61"/>
          <p:cNvSpPr/>
          <p:nvPr/>
        </p:nvSpPr>
        <p:spPr>
          <a:xfrm>
            <a:off x="6608850" y="585735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3" name="Oval 62"/>
          <p:cNvSpPr/>
          <p:nvPr/>
        </p:nvSpPr>
        <p:spPr>
          <a:xfrm>
            <a:off x="1971322" y="5850319"/>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4" name="Rectangle 63"/>
          <p:cNvSpPr/>
          <p:nvPr/>
        </p:nvSpPr>
        <p:spPr>
          <a:xfrm>
            <a:off x="5439620" y="3967572"/>
            <a:ext cx="3167993" cy="1714292"/>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52" name="Oval 51"/>
          <p:cNvSpPr/>
          <p:nvPr/>
        </p:nvSpPr>
        <p:spPr>
          <a:xfrm>
            <a:off x="3371738" y="299550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54" name="Oval 53"/>
          <p:cNvSpPr/>
          <p:nvPr/>
        </p:nvSpPr>
        <p:spPr>
          <a:xfrm>
            <a:off x="7992476" y="299550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5" name="Oval 54"/>
          <p:cNvSpPr/>
          <p:nvPr/>
        </p:nvSpPr>
        <p:spPr>
          <a:xfrm>
            <a:off x="7371028" y="5841983"/>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8" name="Oval 67"/>
          <p:cNvSpPr/>
          <p:nvPr/>
        </p:nvSpPr>
        <p:spPr>
          <a:xfrm>
            <a:off x="2701844" y="5850319"/>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9" name="Multiply 38"/>
          <p:cNvSpPr/>
          <p:nvPr/>
        </p:nvSpPr>
        <p:spPr>
          <a:xfrm>
            <a:off x="3250956" y="3201645"/>
            <a:ext cx="2840526" cy="1931994"/>
          </a:xfrm>
          <a:prstGeom prst="mathMultiply">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853442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6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53"/>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51"/>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37"/>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5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1"/>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1"/>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60"/>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62"/>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4"/>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54"/>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9"/>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1" nodeType="clickEffect">
                                  <p:stCondLst>
                                    <p:cond delay="0"/>
                                  </p:stCondLst>
                                  <p:childTnLst>
                                    <p:set>
                                      <p:cBhvr>
                                        <p:cTn id="7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31" grpId="0"/>
      <p:bldP spid="40" grpId="0" animBg="1"/>
      <p:bldP spid="7" grpId="0"/>
      <p:bldP spid="58" grpId="0" animBg="1"/>
      <p:bldP spid="22" grpId="0" animBg="1"/>
      <p:bldP spid="24" grpId="0" animBg="1"/>
      <p:bldP spid="10" grpId="0"/>
      <p:bldP spid="34" grpId="0" animBg="1"/>
      <p:bldP spid="37" grpId="0"/>
      <p:bldP spid="38" grpId="0"/>
      <p:bldP spid="41" grpId="0"/>
      <p:bldP spid="47" grpId="0"/>
      <p:bldP spid="59" grpId="0" animBg="1"/>
      <p:bldP spid="60" grpId="0" animBg="1"/>
      <p:bldP spid="61" grpId="0" animBg="1"/>
      <p:bldP spid="62" grpId="0" animBg="1"/>
      <p:bldP spid="63" grpId="0" animBg="1"/>
      <p:bldP spid="64" grpId="0" animBg="1"/>
      <p:bldP spid="52" grpId="0" animBg="1"/>
      <p:bldP spid="54" grpId="0" animBg="1"/>
      <p:bldP spid="55" grpId="0" animBg="1"/>
      <p:bldP spid="68" grpId="0" animBg="1"/>
      <p:bldP spid="39" grpId="0" animBg="1"/>
      <p:bldP spid="39"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a:t>
            </a:r>
            <a:endParaRPr lang="en-US" dirty="0"/>
          </a:p>
        </p:txBody>
      </p:sp>
      <p:cxnSp>
        <p:nvCxnSpPr>
          <p:cNvPr id="4" name="Straight Arrow Connector 3"/>
          <p:cNvCxnSpPr/>
          <p:nvPr/>
        </p:nvCxnSpPr>
        <p:spPr>
          <a:xfrm flipV="1">
            <a:off x="1671669" y="2241724"/>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5" name="Oval 4"/>
          <p:cNvSpPr/>
          <p:nvPr/>
        </p:nvSpPr>
        <p:spPr>
          <a:xfrm>
            <a:off x="1395761" y="1518288"/>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 name="Oval 5"/>
          <p:cNvSpPr/>
          <p:nvPr/>
        </p:nvSpPr>
        <p:spPr>
          <a:xfrm>
            <a:off x="2963904" y="151519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7" name="Oval 6"/>
          <p:cNvSpPr/>
          <p:nvPr/>
        </p:nvSpPr>
        <p:spPr>
          <a:xfrm>
            <a:off x="4369554" y="1515192"/>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cxnSp>
        <p:nvCxnSpPr>
          <p:cNvPr id="8" name="Straight Arrow Connector 7"/>
          <p:cNvCxnSpPr/>
          <p:nvPr/>
        </p:nvCxnSpPr>
        <p:spPr>
          <a:xfrm flipV="1">
            <a:off x="3249528" y="2241724"/>
            <a:ext cx="0" cy="1101427"/>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9" name="Oval 8"/>
          <p:cNvSpPr/>
          <p:nvPr/>
        </p:nvSpPr>
        <p:spPr>
          <a:xfrm>
            <a:off x="1397110" y="546737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10" name="Oval 9"/>
          <p:cNvSpPr/>
          <p:nvPr/>
        </p:nvSpPr>
        <p:spPr>
          <a:xfrm>
            <a:off x="2965253" y="546427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11" name="Oval 10"/>
          <p:cNvSpPr/>
          <p:nvPr/>
        </p:nvSpPr>
        <p:spPr>
          <a:xfrm>
            <a:off x="4370903" y="5464274"/>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cxnSp>
        <p:nvCxnSpPr>
          <p:cNvPr id="14" name="Straight Arrow Connector 13"/>
          <p:cNvCxnSpPr/>
          <p:nvPr/>
        </p:nvCxnSpPr>
        <p:spPr>
          <a:xfrm>
            <a:off x="3249528" y="4379791"/>
            <a:ext cx="11516" cy="945931"/>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p:cNvCxnSpPr/>
          <p:nvPr/>
        </p:nvCxnSpPr>
        <p:spPr>
          <a:xfrm>
            <a:off x="4683395" y="4392747"/>
            <a:ext cx="0" cy="932974"/>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
        <p:nvSpPr>
          <p:cNvPr id="25" name="TextBox 24"/>
          <p:cNvSpPr txBox="1"/>
          <p:nvPr/>
        </p:nvSpPr>
        <p:spPr>
          <a:xfrm>
            <a:off x="6345488" y="3485691"/>
            <a:ext cx="3913535" cy="461665"/>
          </a:xfrm>
          <a:prstGeom prst="rect">
            <a:avLst/>
          </a:prstGeom>
          <a:noFill/>
        </p:spPr>
        <p:txBody>
          <a:bodyPr wrap="square" rtlCol="0">
            <a:spAutoFit/>
          </a:bodyPr>
          <a:lstStyle/>
          <a:p>
            <a:r>
              <a:rPr lang="en-US" sz="2400" dirty="0" smtClean="0"/>
              <a:t>Decryption?</a:t>
            </a:r>
            <a:endParaRPr lang="en-US" sz="2400" dirty="0"/>
          </a:p>
        </p:txBody>
      </p:sp>
      <p:sp>
        <p:nvSpPr>
          <p:cNvPr id="26" name="TextBox 25"/>
          <p:cNvSpPr txBox="1"/>
          <p:nvPr/>
        </p:nvSpPr>
        <p:spPr>
          <a:xfrm>
            <a:off x="6493726" y="1916826"/>
            <a:ext cx="1495872" cy="461665"/>
          </a:xfrm>
          <a:prstGeom prst="rect">
            <a:avLst/>
          </a:prstGeom>
          <a:noFill/>
        </p:spPr>
        <p:txBody>
          <a:bodyPr wrap="none" rtlCol="0">
            <a:spAutoFit/>
          </a:bodyPr>
          <a:lstStyle/>
          <a:p>
            <a:r>
              <a:rPr lang="en-US" sz="2400" dirty="0" err="1" smtClean="0"/>
              <a:t>Ciphertext</a:t>
            </a:r>
            <a:endParaRPr lang="en-US" sz="2400" dirty="0"/>
          </a:p>
        </p:txBody>
      </p:sp>
      <p:sp>
        <p:nvSpPr>
          <p:cNvPr id="27" name="TextBox 26"/>
          <p:cNvSpPr txBox="1"/>
          <p:nvPr/>
        </p:nvSpPr>
        <p:spPr>
          <a:xfrm>
            <a:off x="6335116" y="4956389"/>
            <a:ext cx="1800493" cy="461665"/>
          </a:xfrm>
          <a:prstGeom prst="rect">
            <a:avLst/>
          </a:prstGeom>
          <a:noFill/>
        </p:spPr>
        <p:txBody>
          <a:bodyPr wrap="none" rtlCol="0">
            <a:spAutoFit/>
          </a:bodyPr>
          <a:lstStyle/>
          <a:p>
            <a:r>
              <a:rPr lang="en-US" sz="2400" dirty="0" smtClean="0"/>
              <a:t>Function Key</a:t>
            </a:r>
            <a:endParaRPr lang="en-US" sz="2400" dirty="0"/>
          </a:p>
        </p:txBody>
      </p:sp>
      <p:sp>
        <p:nvSpPr>
          <p:cNvPr id="28" name="TextBox 27"/>
          <p:cNvSpPr txBox="1"/>
          <p:nvPr/>
        </p:nvSpPr>
        <p:spPr>
          <a:xfrm>
            <a:off x="1088533" y="3485691"/>
            <a:ext cx="4794728" cy="461665"/>
          </a:xfrm>
          <a:prstGeom prst="rect">
            <a:avLst/>
          </a:prstGeom>
          <a:solidFill>
            <a:schemeClr val="accent3">
              <a:lumMod val="75000"/>
            </a:schemeClr>
          </a:solidFill>
        </p:spPr>
        <p:txBody>
          <a:bodyPr wrap="square" rtlCol="0">
            <a:spAutoFit/>
          </a:bodyPr>
          <a:lstStyle/>
          <a:p>
            <a:r>
              <a:rPr lang="en-US" sz="2400" dirty="0" smtClean="0"/>
              <a:t> Garbage,         f(x) ,            Garbage</a:t>
            </a:r>
            <a:endParaRPr lang="en-US" sz="2400" dirty="0"/>
          </a:p>
        </p:txBody>
      </p:sp>
      <p:sp>
        <p:nvSpPr>
          <p:cNvPr id="30" name="Rounded Rectangle 29"/>
          <p:cNvSpPr/>
          <p:nvPr/>
        </p:nvSpPr>
        <p:spPr>
          <a:xfrm>
            <a:off x="577794" y="2378491"/>
            <a:ext cx="7586217" cy="1086913"/>
          </a:xfrm>
          <a:prstGeom prst="roundRect">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Verifiability needs a “common majority” of correct systems.</a:t>
            </a:r>
            <a:endParaRPr lang="en-US" sz="2400" dirty="0">
              <a:solidFill>
                <a:schemeClr val="bg1"/>
              </a:solidFill>
            </a:endParaRPr>
          </a:p>
        </p:txBody>
      </p:sp>
    </p:spTree>
    <p:extLst>
      <p:ext uri="{BB962C8B-B14F-4D97-AF65-F5344CB8AC3E}">
        <p14:creationId xmlns:p14="http://schemas.microsoft.com/office/powerpoint/2010/main" val="267633282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9" grpId="0" animBg="1"/>
      <p:bldP spid="10" grpId="0" animBg="1"/>
      <p:bldP spid="11" grpId="0" animBg="1"/>
      <p:bldP spid="25" grpId="0"/>
      <p:bldP spid="28" grpId="0" animBg="1"/>
      <p:bldP spid="30" grpId="0" animBg="1"/>
      <p:bldP spid="30"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 Bottleneck</a:t>
            </a:r>
            <a:endParaRPr lang="en-US" dirty="0"/>
          </a:p>
        </p:txBody>
      </p:sp>
      <p:sp>
        <p:nvSpPr>
          <p:cNvPr id="3" name="Content Placeholder 2"/>
          <p:cNvSpPr>
            <a:spLocks noGrp="1"/>
          </p:cNvSpPr>
          <p:nvPr>
            <p:ph idx="1"/>
          </p:nvPr>
        </p:nvSpPr>
        <p:spPr/>
        <p:txBody>
          <a:bodyPr/>
          <a:lstStyle/>
          <a:p>
            <a:r>
              <a:rPr lang="en-US" dirty="0" smtClean="0"/>
              <a:t>Verifiability needs a common majority of “correct” systems.</a:t>
            </a:r>
          </a:p>
          <a:p>
            <a:r>
              <a:rPr lang="en-US" dirty="0" smtClean="0"/>
              <a:t>Message privacy needs a majority of  “free” systems.</a:t>
            </a:r>
            <a:endParaRPr lang="en-US" dirty="0"/>
          </a:p>
        </p:txBody>
      </p:sp>
    </p:spTree>
    <p:extLst>
      <p:ext uri="{BB962C8B-B14F-4D97-AF65-F5344CB8AC3E}">
        <p14:creationId xmlns:p14="http://schemas.microsoft.com/office/powerpoint/2010/main" val="121701538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Idea 1</a:t>
            </a:r>
            <a:endParaRPr lang="en-US" sz="2200" dirty="0"/>
          </a:p>
        </p:txBody>
      </p:sp>
      <p:sp>
        <p:nvSpPr>
          <p:cNvPr id="4" name="TextBox 3"/>
          <p:cNvSpPr txBox="1"/>
          <p:nvPr/>
        </p:nvSpPr>
        <p:spPr>
          <a:xfrm>
            <a:off x="-18535" y="854595"/>
            <a:ext cx="9162535" cy="1190853"/>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pic>
        <p:nvPicPr>
          <p:cNvPr id="5" name="Picture 4" descr="setup.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2525" y="854594"/>
            <a:ext cx="871728" cy="871728"/>
          </a:xfrm>
          <a:prstGeom prst="rect">
            <a:avLst/>
          </a:prstGeom>
        </p:spPr>
      </p:pic>
      <p:sp>
        <p:nvSpPr>
          <p:cNvPr id="6" name="TextBox 5"/>
          <p:cNvSpPr txBox="1"/>
          <p:nvPr/>
        </p:nvSpPr>
        <p:spPr>
          <a:xfrm>
            <a:off x="376789" y="1583784"/>
            <a:ext cx="1594533" cy="461665"/>
          </a:xfrm>
          <a:prstGeom prst="rect">
            <a:avLst/>
          </a:prstGeom>
          <a:noFill/>
        </p:spPr>
        <p:txBody>
          <a:bodyPr wrap="square" rtlCol="0">
            <a:spAutoFit/>
          </a:bodyPr>
          <a:lstStyle/>
          <a:p>
            <a:r>
              <a:rPr lang="en-US" sz="2400" dirty="0" err="1" smtClean="0"/>
              <a:t>VFE.Setup</a:t>
            </a:r>
            <a:endParaRPr lang="en-US" sz="2400" dirty="0"/>
          </a:p>
        </p:txBody>
      </p:sp>
      <p:sp>
        <p:nvSpPr>
          <p:cNvPr id="14" name="TextBox 13"/>
          <p:cNvSpPr txBox="1"/>
          <p:nvPr/>
        </p:nvSpPr>
        <p:spPr>
          <a:xfrm>
            <a:off x="2078137" y="1008837"/>
            <a:ext cx="6758307" cy="1200328"/>
          </a:xfrm>
          <a:prstGeom prst="rect">
            <a:avLst/>
          </a:prstGeom>
          <a:noFill/>
        </p:spPr>
        <p:txBody>
          <a:bodyPr wrap="square" rtlCol="0">
            <a:spAutoFit/>
          </a:bodyPr>
          <a:lstStyle/>
          <a:p>
            <a:r>
              <a:rPr lang="en-US" sz="2400" dirty="0" smtClean="0"/>
              <a:t>(</a:t>
            </a:r>
            <a:r>
              <a:rPr lang="en-US" sz="2400" dirty="0" smtClean="0">
                <a:solidFill>
                  <a:srgbClr val="FF0000"/>
                </a:solidFill>
              </a:rPr>
              <a:t>MSK, MPK</a:t>
            </a:r>
            <a:r>
              <a:rPr lang="en-US" sz="2400" dirty="0" smtClean="0"/>
              <a:t>) , (</a:t>
            </a:r>
            <a:r>
              <a:rPr lang="en-US" sz="2400" dirty="0" smtClean="0">
                <a:solidFill>
                  <a:srgbClr val="008000"/>
                </a:solidFill>
              </a:rPr>
              <a:t>MSK, MPK</a:t>
            </a:r>
            <a:r>
              <a:rPr lang="en-US" sz="2400" dirty="0"/>
              <a:t>) , (</a:t>
            </a:r>
            <a:r>
              <a:rPr lang="en-US" sz="2400" dirty="0">
                <a:solidFill>
                  <a:srgbClr val="0000FF"/>
                </a:solidFill>
              </a:rPr>
              <a:t>MSK, MPK</a:t>
            </a:r>
            <a:r>
              <a:rPr lang="en-US" sz="2400" dirty="0"/>
              <a:t>) , </a:t>
            </a:r>
            <a:endParaRPr lang="en-US" sz="2400" dirty="0" smtClean="0"/>
          </a:p>
          <a:p>
            <a:r>
              <a:rPr lang="en-US" sz="2400" dirty="0" smtClean="0"/>
              <a:t>(</a:t>
            </a:r>
            <a:r>
              <a:rPr lang="en-US" sz="2400" dirty="0">
                <a:solidFill>
                  <a:schemeClr val="accent6">
                    <a:lumMod val="75000"/>
                  </a:schemeClr>
                </a:solidFill>
              </a:rPr>
              <a:t>MSK, MPK</a:t>
            </a:r>
            <a:r>
              <a:rPr lang="en-US" sz="2400" dirty="0"/>
              <a:t>) </a:t>
            </a:r>
            <a:r>
              <a:rPr lang="en-US" sz="2400" dirty="0" smtClean="0"/>
              <a:t>, </a:t>
            </a:r>
            <a:r>
              <a:rPr lang="en-US" sz="2400" dirty="0"/>
              <a:t>(</a:t>
            </a:r>
            <a:r>
              <a:rPr lang="en-US" sz="2400" dirty="0">
                <a:solidFill>
                  <a:srgbClr val="660066"/>
                </a:solidFill>
              </a:rPr>
              <a:t>MSK, MPK</a:t>
            </a:r>
            <a:r>
              <a:rPr lang="en-US" sz="2400" dirty="0" smtClean="0"/>
              <a:t>) , </a:t>
            </a:r>
            <a:r>
              <a:rPr lang="en-US" sz="2400" dirty="0" smtClean="0">
                <a:solidFill>
                  <a:srgbClr val="FF0000"/>
                </a:solidFill>
              </a:rPr>
              <a:t>Z</a:t>
            </a:r>
            <a:r>
              <a:rPr lang="en-US" sz="2400" dirty="0" smtClean="0"/>
              <a:t>  </a:t>
            </a:r>
            <a:endParaRPr lang="en-US" sz="2400" dirty="0"/>
          </a:p>
          <a:p>
            <a:endParaRPr lang="en-US" sz="2400" dirty="0" smtClean="0"/>
          </a:p>
        </p:txBody>
      </p:sp>
      <p:sp>
        <p:nvSpPr>
          <p:cNvPr id="23" name="TextBox 22"/>
          <p:cNvSpPr txBox="1"/>
          <p:nvPr/>
        </p:nvSpPr>
        <p:spPr>
          <a:xfrm>
            <a:off x="-18535" y="2045448"/>
            <a:ext cx="4557114" cy="4812551"/>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descr="encrypt.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09102" y="2095586"/>
            <a:ext cx="871728" cy="871728"/>
          </a:xfrm>
          <a:prstGeom prst="rect">
            <a:avLst/>
          </a:prstGeom>
        </p:spPr>
      </p:pic>
      <p:sp>
        <p:nvSpPr>
          <p:cNvPr id="27" name="TextBox 26"/>
          <p:cNvSpPr txBox="1"/>
          <p:nvPr/>
        </p:nvSpPr>
        <p:spPr>
          <a:xfrm>
            <a:off x="492656" y="2131120"/>
            <a:ext cx="1883629" cy="461665"/>
          </a:xfrm>
          <a:prstGeom prst="rect">
            <a:avLst/>
          </a:prstGeom>
          <a:noFill/>
        </p:spPr>
        <p:txBody>
          <a:bodyPr wrap="square" rtlCol="0">
            <a:spAutoFit/>
          </a:bodyPr>
          <a:lstStyle/>
          <a:p>
            <a:r>
              <a:rPr lang="en-US" sz="2400" dirty="0" smtClean="0"/>
              <a:t>   x</a:t>
            </a:r>
            <a:endParaRPr lang="en-US" sz="2400" dirty="0"/>
          </a:p>
        </p:txBody>
      </p:sp>
      <p:sp>
        <p:nvSpPr>
          <p:cNvPr id="31" name="TextBox 30"/>
          <p:cNvSpPr txBox="1"/>
          <p:nvPr/>
        </p:nvSpPr>
        <p:spPr>
          <a:xfrm>
            <a:off x="68252" y="2973548"/>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0" name="Oval 39"/>
          <p:cNvSpPr/>
          <p:nvPr/>
        </p:nvSpPr>
        <p:spPr>
          <a:xfrm>
            <a:off x="1784531" y="296904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cxnSp>
        <p:nvCxnSpPr>
          <p:cNvPr id="20" name="Straight Arrow Connector 19"/>
          <p:cNvCxnSpPr/>
          <p:nvPr/>
        </p:nvCxnSpPr>
        <p:spPr>
          <a:xfrm flipV="1">
            <a:off x="468530" y="2553862"/>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2610799" y="295271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4" name="Rectangle 23"/>
          <p:cNvSpPr/>
          <p:nvPr/>
        </p:nvSpPr>
        <p:spPr>
          <a:xfrm>
            <a:off x="492656" y="4152792"/>
            <a:ext cx="3859425"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10" name="TextBox 9"/>
          <p:cNvSpPr txBox="1"/>
          <p:nvPr/>
        </p:nvSpPr>
        <p:spPr>
          <a:xfrm>
            <a:off x="622266" y="4184268"/>
            <a:ext cx="4172269" cy="2677656"/>
          </a:xfrm>
          <a:prstGeom prst="rect">
            <a:avLst/>
          </a:prstGeom>
          <a:noFill/>
        </p:spPr>
        <p:txBody>
          <a:bodyPr wrap="square" rtlCol="0">
            <a:spAutoFit/>
          </a:bodyPr>
          <a:lstStyle/>
          <a:p>
            <a:pPr marL="342900" indent="-342900">
              <a:buFont typeface="Wingdings" charset="2"/>
              <a:buChar char="Ø"/>
            </a:pPr>
            <a:r>
              <a:rPr lang="en-US" sz="2400" dirty="0" smtClean="0"/>
              <a:t>4 of them encrypt x  </a:t>
            </a:r>
          </a:p>
          <a:p>
            <a:pPr lvl="2"/>
            <a:r>
              <a:rPr lang="en-US" sz="2400" dirty="0" smtClean="0"/>
              <a:t>      (OR)</a:t>
            </a:r>
            <a:endParaRPr lang="en-US" sz="2400" dirty="0"/>
          </a:p>
          <a:p>
            <a:pPr marL="342900" indent="-342900">
              <a:buFont typeface="Wingdings" charset="2"/>
              <a:buChar char="Ø"/>
            </a:pPr>
            <a:r>
              <a:rPr lang="en-US" sz="2400" dirty="0" smtClean="0"/>
              <a:t> 2 encrypt x  AND</a:t>
            </a:r>
          </a:p>
          <a:p>
            <a:r>
              <a:rPr lang="en-US" sz="2400" dirty="0" smtClean="0"/>
              <a:t>Z = </a:t>
            </a:r>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34" name="TextBox 33"/>
          <p:cNvSpPr txBox="1"/>
          <p:nvPr/>
        </p:nvSpPr>
        <p:spPr>
          <a:xfrm>
            <a:off x="4564497" y="2045479"/>
            <a:ext cx="4557114" cy="4812551"/>
          </a:xfrm>
          <a:prstGeom prst="rect">
            <a:avLst/>
          </a:prstGeom>
          <a:solidFill>
            <a:schemeClr val="accent2">
              <a:lumMod val="60000"/>
              <a:lumOff val="40000"/>
            </a:schemeClr>
          </a:solidFill>
        </p:spPr>
        <p:txBody>
          <a:bodyPr wrap="square" rtlCol="0">
            <a:spAutoFit/>
          </a:bodyPr>
          <a:lstStyle/>
          <a:p>
            <a:endParaRPr lang="en-US" dirty="0"/>
          </a:p>
        </p:txBody>
      </p:sp>
      <p:sp>
        <p:nvSpPr>
          <p:cNvPr id="37" name="TextBox 36"/>
          <p:cNvSpPr txBox="1"/>
          <p:nvPr/>
        </p:nvSpPr>
        <p:spPr>
          <a:xfrm>
            <a:off x="5075688" y="2131151"/>
            <a:ext cx="1883629" cy="461665"/>
          </a:xfrm>
          <a:prstGeom prst="rect">
            <a:avLst/>
          </a:prstGeom>
          <a:noFill/>
        </p:spPr>
        <p:txBody>
          <a:bodyPr wrap="square" rtlCol="0">
            <a:spAutoFit/>
          </a:bodyPr>
          <a:lstStyle/>
          <a:p>
            <a:r>
              <a:rPr lang="en-US" sz="2400" dirty="0" smtClean="0"/>
              <a:t>   </a:t>
            </a:r>
            <a:r>
              <a:rPr lang="en-US" sz="2400" dirty="0"/>
              <a:t>f</a:t>
            </a:r>
          </a:p>
        </p:txBody>
      </p:sp>
      <p:cxnSp>
        <p:nvCxnSpPr>
          <p:cNvPr id="51" name="Straight Arrow Connector 50"/>
          <p:cNvCxnSpPr/>
          <p:nvPr/>
        </p:nvCxnSpPr>
        <p:spPr>
          <a:xfrm flipV="1">
            <a:off x="5136441" y="2559446"/>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3" name="Picture 52" descr="keygen.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31159" y="2095586"/>
            <a:ext cx="1031195" cy="774821"/>
          </a:xfrm>
          <a:prstGeom prst="rect">
            <a:avLst/>
          </a:prstGeom>
        </p:spPr>
      </p:pic>
      <p:sp>
        <p:nvSpPr>
          <p:cNvPr id="52" name="Oval 51"/>
          <p:cNvSpPr/>
          <p:nvPr/>
        </p:nvSpPr>
        <p:spPr>
          <a:xfrm>
            <a:off x="3371738" y="295581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3" name="Oval 42"/>
          <p:cNvSpPr/>
          <p:nvPr/>
        </p:nvSpPr>
        <p:spPr>
          <a:xfrm>
            <a:off x="2245880" y="3397134"/>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4" name="Oval 43"/>
          <p:cNvSpPr/>
          <p:nvPr/>
        </p:nvSpPr>
        <p:spPr>
          <a:xfrm>
            <a:off x="3093950" y="3418860"/>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5" name="TextBox 44"/>
          <p:cNvSpPr txBox="1"/>
          <p:nvPr/>
        </p:nvSpPr>
        <p:spPr>
          <a:xfrm>
            <a:off x="4524045" y="2967314"/>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6" name="Oval 45"/>
          <p:cNvSpPr/>
          <p:nvPr/>
        </p:nvSpPr>
        <p:spPr>
          <a:xfrm>
            <a:off x="6187412" y="296280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49" name="Oval 48"/>
          <p:cNvSpPr/>
          <p:nvPr/>
        </p:nvSpPr>
        <p:spPr>
          <a:xfrm>
            <a:off x="6947540" y="294648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6" name="Rectangle 55"/>
          <p:cNvSpPr/>
          <p:nvPr/>
        </p:nvSpPr>
        <p:spPr>
          <a:xfrm>
            <a:off x="4776485" y="4146558"/>
            <a:ext cx="4301879"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57" name="TextBox 56"/>
          <p:cNvSpPr txBox="1"/>
          <p:nvPr/>
        </p:nvSpPr>
        <p:spPr>
          <a:xfrm>
            <a:off x="4866411" y="4178034"/>
            <a:ext cx="4172269" cy="3785652"/>
          </a:xfrm>
          <a:prstGeom prst="rect">
            <a:avLst/>
          </a:prstGeom>
          <a:noFill/>
        </p:spPr>
        <p:txBody>
          <a:bodyPr wrap="square" rtlCol="0">
            <a:spAutoFit/>
          </a:bodyPr>
          <a:lstStyle/>
          <a:p>
            <a:pPr marL="342900" indent="-342900">
              <a:buFont typeface="Wingdings" charset="2"/>
              <a:buChar char="Ø"/>
            </a:pPr>
            <a:r>
              <a:rPr lang="en-US" sz="2400" dirty="0" smtClean="0"/>
              <a:t>All 5 are keys for f  </a:t>
            </a:r>
          </a:p>
          <a:p>
            <a:pPr lvl="2"/>
            <a:r>
              <a:rPr lang="en-US" sz="2400" dirty="0" smtClean="0"/>
              <a:t>      (OR)</a:t>
            </a:r>
            <a:endParaRPr lang="en-US" sz="2400" dirty="0"/>
          </a:p>
          <a:p>
            <a:pPr marL="342900" indent="-342900">
              <a:buFont typeface="Wingdings" charset="2"/>
              <a:buChar char="Ø"/>
            </a:pPr>
            <a:r>
              <a:rPr lang="en-US" sz="2400" dirty="0" smtClean="0"/>
              <a:t> 4 are keys for f  AND</a:t>
            </a:r>
          </a:p>
          <a:p>
            <a:r>
              <a:rPr lang="en-US" sz="2400" dirty="0" smtClean="0"/>
              <a:t>	Z =  Com(…) such that</a:t>
            </a:r>
          </a:p>
          <a:p>
            <a:r>
              <a:rPr lang="en-US" sz="2400" dirty="0" smtClean="0"/>
              <a:t>      Dec(         ,          ) = ….</a:t>
            </a:r>
          </a:p>
          <a:p>
            <a:r>
              <a:rPr lang="en-US" sz="2400" dirty="0"/>
              <a:t> </a:t>
            </a:r>
            <a:r>
              <a:rPr lang="en-US" sz="2400" dirty="0" smtClean="0"/>
              <a:t>    </a:t>
            </a:r>
          </a:p>
          <a:p>
            <a:r>
              <a:rPr lang="en-US" sz="2400" dirty="0"/>
              <a:t>	</a:t>
            </a:r>
            <a:endParaRPr lang="en-US" sz="2400" dirty="0" smtClean="0"/>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65" name="Oval 64"/>
          <p:cNvSpPr/>
          <p:nvPr/>
        </p:nvSpPr>
        <p:spPr>
          <a:xfrm>
            <a:off x="7801075" y="2949576"/>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6" name="Oval 65"/>
          <p:cNvSpPr/>
          <p:nvPr/>
        </p:nvSpPr>
        <p:spPr>
          <a:xfrm>
            <a:off x="6529709" y="3390900"/>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7" name="Oval 66"/>
          <p:cNvSpPr/>
          <p:nvPr/>
        </p:nvSpPr>
        <p:spPr>
          <a:xfrm>
            <a:off x="7510059" y="341262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7" name="TextBox 6"/>
          <p:cNvSpPr txBox="1"/>
          <p:nvPr/>
        </p:nvSpPr>
        <p:spPr>
          <a:xfrm>
            <a:off x="1108987" y="5318731"/>
            <a:ext cx="3239739" cy="461665"/>
          </a:xfrm>
          <a:prstGeom prst="rect">
            <a:avLst/>
          </a:prstGeom>
          <a:noFill/>
        </p:spPr>
        <p:txBody>
          <a:bodyPr wrap="none" rtlCol="0">
            <a:spAutoFit/>
          </a:bodyPr>
          <a:lstStyle/>
          <a:p>
            <a:r>
              <a:rPr lang="en-US" sz="2400" dirty="0" smtClean="0"/>
              <a:t>Com (                                )</a:t>
            </a:r>
            <a:endParaRPr lang="en-US" sz="2400" dirty="0"/>
          </a:p>
        </p:txBody>
      </p:sp>
      <p:sp>
        <p:nvSpPr>
          <p:cNvPr id="35" name="Oval 34"/>
          <p:cNvSpPr/>
          <p:nvPr/>
        </p:nvSpPr>
        <p:spPr>
          <a:xfrm>
            <a:off x="1941537" y="5377168"/>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6" name="Oval 35"/>
          <p:cNvSpPr/>
          <p:nvPr/>
        </p:nvSpPr>
        <p:spPr>
          <a:xfrm>
            <a:off x="2767805" y="536084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8" name="Oval 37"/>
          <p:cNvSpPr/>
          <p:nvPr/>
        </p:nvSpPr>
        <p:spPr>
          <a:xfrm>
            <a:off x="3528744" y="5363938"/>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9" name="Oval 38"/>
          <p:cNvSpPr/>
          <p:nvPr/>
        </p:nvSpPr>
        <p:spPr>
          <a:xfrm>
            <a:off x="2402886" y="5805262"/>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1" name="Oval 40"/>
          <p:cNvSpPr/>
          <p:nvPr/>
        </p:nvSpPr>
        <p:spPr>
          <a:xfrm>
            <a:off x="3250956" y="5826988"/>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0" name="Oval 59"/>
          <p:cNvSpPr/>
          <p:nvPr/>
        </p:nvSpPr>
        <p:spPr>
          <a:xfrm>
            <a:off x="6736529"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1" name="Oval 60"/>
          <p:cNvSpPr/>
          <p:nvPr/>
        </p:nvSpPr>
        <p:spPr>
          <a:xfrm>
            <a:off x="5980592"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2" name="Oval 61"/>
          <p:cNvSpPr/>
          <p:nvPr/>
        </p:nvSpPr>
        <p:spPr>
          <a:xfrm>
            <a:off x="5980592" y="6180205"/>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3" name="Oval 62"/>
          <p:cNvSpPr/>
          <p:nvPr/>
        </p:nvSpPr>
        <p:spPr>
          <a:xfrm>
            <a:off x="6752953" y="620689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8" name="TextBox 7"/>
          <p:cNvSpPr txBox="1"/>
          <p:nvPr/>
        </p:nvSpPr>
        <p:spPr>
          <a:xfrm>
            <a:off x="5002433" y="6112179"/>
            <a:ext cx="2604799" cy="461665"/>
          </a:xfrm>
          <a:prstGeom prst="rect">
            <a:avLst/>
          </a:prstGeom>
          <a:noFill/>
        </p:spPr>
        <p:txBody>
          <a:bodyPr wrap="none" rtlCol="0">
            <a:spAutoFit/>
          </a:bodyPr>
          <a:lstStyle/>
          <a:p>
            <a:r>
              <a:rPr lang="en-US" sz="2400" dirty="0" smtClean="0"/>
              <a:t> = Dec(         ,          )</a:t>
            </a:r>
            <a:endParaRPr lang="en-US" sz="2400" dirty="0"/>
          </a:p>
        </p:txBody>
      </p:sp>
    </p:spTree>
    <p:extLst>
      <p:ext uri="{BB962C8B-B14F-4D97-AF65-F5344CB8AC3E}">
        <p14:creationId xmlns:p14="http://schemas.microsoft.com/office/powerpoint/2010/main" val="14496964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40"/>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2"/>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2"/>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4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5"/>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4"/>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3"/>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51"/>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37"/>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5"/>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6"/>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9"/>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6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6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6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57"/>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61"/>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60"/>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62"/>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63"/>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4"/>
                                        </p:tgtEl>
                                        <p:attrNameLst>
                                          <p:attrName>style.visibility</p:attrName>
                                        </p:attrNameLst>
                                      </p:cBhvr>
                                      <p:to>
                                        <p:strVal val="visible"/>
                                      </p:to>
                                    </p:set>
                                  </p:childTnLst>
                                </p:cTn>
                              </p:par>
                              <p:par>
                                <p:cTn id="75" presetID="1" presetClass="entr" presetSubtype="0" fill="hold" grpId="0" nodeType="withEffect">
                                  <p:stCondLst>
                                    <p:cond delay="0"/>
                                  </p:stCondLst>
                                  <p:childTnLst>
                                    <p:set>
                                      <p:cBhvr>
                                        <p:cTn id="76" dur="1" fill="hold">
                                          <p:stCondLst>
                                            <p:cond delay="0"/>
                                          </p:stCondLst>
                                        </p:cTn>
                                        <p:tgtEl>
                                          <p:spTgt spid="5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7" grpId="0"/>
      <p:bldP spid="31" grpId="0"/>
      <p:bldP spid="40" grpId="0" animBg="1"/>
      <p:bldP spid="22" grpId="0" animBg="1"/>
      <p:bldP spid="24" grpId="0" animBg="1"/>
      <p:bldP spid="10" grpId="0"/>
      <p:bldP spid="34" grpId="0" animBg="1"/>
      <p:bldP spid="37" grpId="0"/>
      <p:bldP spid="52" grpId="0" animBg="1"/>
      <p:bldP spid="43" grpId="0" animBg="1"/>
      <p:bldP spid="44" grpId="0" animBg="1"/>
      <p:bldP spid="45" grpId="0"/>
      <p:bldP spid="46" grpId="0" animBg="1"/>
      <p:bldP spid="49" grpId="0" animBg="1"/>
      <p:bldP spid="56" grpId="0" animBg="1"/>
      <p:bldP spid="57" grpId="0"/>
      <p:bldP spid="65" grpId="0" animBg="1"/>
      <p:bldP spid="66" grpId="0" animBg="1"/>
      <p:bldP spid="67" grpId="0" animBg="1"/>
      <p:bldP spid="7" grpId="0"/>
      <p:bldP spid="35" grpId="0" animBg="1"/>
      <p:bldP spid="36" grpId="0" animBg="1"/>
      <p:bldP spid="38" grpId="0" animBg="1"/>
      <p:bldP spid="39" grpId="0" animBg="1"/>
      <p:bldP spid="41" grpId="0" animBg="1"/>
      <p:bldP spid="60" grpId="0" animBg="1"/>
      <p:bldP spid="61" grpId="0" animBg="1"/>
      <p:bldP spid="62" grpId="0" animBg="1"/>
      <p:bldP spid="63" grpId="0" animBg="1"/>
      <p:bldP spid="8"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Message privacy holds!</a:t>
            </a:r>
            <a:endParaRPr lang="en-US" sz="2200" dirty="0"/>
          </a:p>
        </p:txBody>
      </p:sp>
      <p:sp>
        <p:nvSpPr>
          <p:cNvPr id="4" name="TextBox 3"/>
          <p:cNvSpPr txBox="1"/>
          <p:nvPr/>
        </p:nvSpPr>
        <p:spPr>
          <a:xfrm>
            <a:off x="-18535" y="854595"/>
            <a:ext cx="9162535" cy="1190853"/>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sp>
        <p:nvSpPr>
          <p:cNvPr id="14" name="TextBox 13"/>
          <p:cNvSpPr txBox="1"/>
          <p:nvPr/>
        </p:nvSpPr>
        <p:spPr>
          <a:xfrm>
            <a:off x="830064" y="1085427"/>
            <a:ext cx="6758307" cy="461665"/>
          </a:xfrm>
          <a:prstGeom prst="rect">
            <a:avLst/>
          </a:prstGeom>
          <a:noFill/>
        </p:spPr>
        <p:txBody>
          <a:bodyPr wrap="square" rtlCol="0">
            <a:spAutoFit/>
          </a:bodyPr>
          <a:lstStyle/>
          <a:p>
            <a:r>
              <a:rPr lang="en-US" sz="2400" dirty="0" smtClean="0"/>
              <a:t>(x , x , x , x , x )                                       (f , f , f , f , f )</a:t>
            </a:r>
          </a:p>
        </p:txBody>
      </p:sp>
      <p:sp>
        <p:nvSpPr>
          <p:cNvPr id="23" name="TextBox 22"/>
          <p:cNvSpPr txBox="1"/>
          <p:nvPr/>
        </p:nvSpPr>
        <p:spPr>
          <a:xfrm>
            <a:off x="-18535" y="2045448"/>
            <a:ext cx="4557114" cy="4812551"/>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descr="encry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9102" y="2095586"/>
            <a:ext cx="871728" cy="871728"/>
          </a:xfrm>
          <a:prstGeom prst="rect">
            <a:avLst/>
          </a:prstGeom>
        </p:spPr>
      </p:pic>
      <p:sp>
        <p:nvSpPr>
          <p:cNvPr id="27" name="TextBox 26"/>
          <p:cNvSpPr txBox="1"/>
          <p:nvPr/>
        </p:nvSpPr>
        <p:spPr>
          <a:xfrm>
            <a:off x="492656" y="2131120"/>
            <a:ext cx="1883629" cy="461665"/>
          </a:xfrm>
          <a:prstGeom prst="rect">
            <a:avLst/>
          </a:prstGeom>
          <a:noFill/>
        </p:spPr>
        <p:txBody>
          <a:bodyPr wrap="square" rtlCol="0">
            <a:spAutoFit/>
          </a:bodyPr>
          <a:lstStyle/>
          <a:p>
            <a:r>
              <a:rPr lang="en-US" sz="2400" dirty="0" smtClean="0"/>
              <a:t>   x</a:t>
            </a:r>
            <a:endParaRPr lang="en-US" sz="2400" dirty="0"/>
          </a:p>
        </p:txBody>
      </p:sp>
      <p:sp>
        <p:nvSpPr>
          <p:cNvPr id="31" name="TextBox 30"/>
          <p:cNvSpPr txBox="1"/>
          <p:nvPr/>
        </p:nvSpPr>
        <p:spPr>
          <a:xfrm>
            <a:off x="68252" y="2973548"/>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0" name="Oval 39"/>
          <p:cNvSpPr/>
          <p:nvPr/>
        </p:nvSpPr>
        <p:spPr>
          <a:xfrm>
            <a:off x="1784531" y="296904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cxnSp>
        <p:nvCxnSpPr>
          <p:cNvPr id="20" name="Straight Arrow Connector 19"/>
          <p:cNvCxnSpPr/>
          <p:nvPr/>
        </p:nvCxnSpPr>
        <p:spPr>
          <a:xfrm flipV="1">
            <a:off x="468530" y="2553862"/>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2610799" y="295271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4" name="Rectangle 23"/>
          <p:cNvSpPr/>
          <p:nvPr/>
        </p:nvSpPr>
        <p:spPr>
          <a:xfrm>
            <a:off x="492656" y="4152792"/>
            <a:ext cx="3859425"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10" name="TextBox 9"/>
          <p:cNvSpPr txBox="1"/>
          <p:nvPr/>
        </p:nvSpPr>
        <p:spPr>
          <a:xfrm>
            <a:off x="622266" y="4184268"/>
            <a:ext cx="4172269" cy="2677656"/>
          </a:xfrm>
          <a:prstGeom prst="rect">
            <a:avLst/>
          </a:prstGeom>
          <a:noFill/>
        </p:spPr>
        <p:txBody>
          <a:bodyPr wrap="square" rtlCol="0">
            <a:spAutoFit/>
          </a:bodyPr>
          <a:lstStyle/>
          <a:p>
            <a:pPr marL="342900" indent="-342900">
              <a:buFont typeface="Wingdings" charset="2"/>
              <a:buChar char="Ø"/>
            </a:pPr>
            <a:r>
              <a:rPr lang="en-US" sz="2400" dirty="0"/>
              <a:t>4</a:t>
            </a:r>
            <a:r>
              <a:rPr lang="en-US" sz="2400" dirty="0" smtClean="0"/>
              <a:t> of them encrypt x  </a:t>
            </a:r>
          </a:p>
          <a:p>
            <a:pPr lvl="2"/>
            <a:r>
              <a:rPr lang="en-US" sz="2400" dirty="0" smtClean="0"/>
              <a:t>      (OR)</a:t>
            </a:r>
            <a:endParaRPr lang="en-US" sz="2400" dirty="0"/>
          </a:p>
          <a:p>
            <a:pPr marL="342900" indent="-342900">
              <a:buFont typeface="Wingdings" charset="2"/>
              <a:buChar char="Ø"/>
            </a:pPr>
            <a:r>
              <a:rPr lang="en-US" sz="2400" dirty="0" smtClean="0"/>
              <a:t> 2 encrypt x  AND</a:t>
            </a:r>
          </a:p>
          <a:p>
            <a:r>
              <a:rPr lang="en-US" sz="2400" dirty="0" smtClean="0"/>
              <a:t>Z = </a:t>
            </a:r>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34" name="TextBox 33"/>
          <p:cNvSpPr txBox="1"/>
          <p:nvPr/>
        </p:nvSpPr>
        <p:spPr>
          <a:xfrm>
            <a:off x="4564497" y="2045479"/>
            <a:ext cx="4557114" cy="4812551"/>
          </a:xfrm>
          <a:prstGeom prst="rect">
            <a:avLst/>
          </a:prstGeom>
          <a:solidFill>
            <a:schemeClr val="accent2">
              <a:lumMod val="60000"/>
              <a:lumOff val="40000"/>
            </a:schemeClr>
          </a:solidFill>
        </p:spPr>
        <p:txBody>
          <a:bodyPr wrap="square" rtlCol="0">
            <a:spAutoFit/>
          </a:bodyPr>
          <a:lstStyle/>
          <a:p>
            <a:endParaRPr lang="en-US" dirty="0"/>
          </a:p>
        </p:txBody>
      </p:sp>
      <p:sp>
        <p:nvSpPr>
          <p:cNvPr id="37" name="TextBox 36"/>
          <p:cNvSpPr txBox="1"/>
          <p:nvPr/>
        </p:nvSpPr>
        <p:spPr>
          <a:xfrm>
            <a:off x="5075688" y="2131151"/>
            <a:ext cx="1883629" cy="461665"/>
          </a:xfrm>
          <a:prstGeom prst="rect">
            <a:avLst/>
          </a:prstGeom>
          <a:noFill/>
        </p:spPr>
        <p:txBody>
          <a:bodyPr wrap="square" rtlCol="0">
            <a:spAutoFit/>
          </a:bodyPr>
          <a:lstStyle/>
          <a:p>
            <a:r>
              <a:rPr lang="en-US" sz="2400" dirty="0" smtClean="0"/>
              <a:t>   </a:t>
            </a:r>
            <a:r>
              <a:rPr lang="en-US" sz="2400" dirty="0"/>
              <a:t>f</a:t>
            </a:r>
          </a:p>
        </p:txBody>
      </p:sp>
      <p:cxnSp>
        <p:nvCxnSpPr>
          <p:cNvPr id="51" name="Straight Arrow Connector 50"/>
          <p:cNvCxnSpPr/>
          <p:nvPr/>
        </p:nvCxnSpPr>
        <p:spPr>
          <a:xfrm flipV="1">
            <a:off x="5136441" y="2559446"/>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3" name="Picture 52" descr="keyge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1159" y="2095586"/>
            <a:ext cx="1031195" cy="774821"/>
          </a:xfrm>
          <a:prstGeom prst="rect">
            <a:avLst/>
          </a:prstGeom>
        </p:spPr>
      </p:pic>
      <p:sp>
        <p:nvSpPr>
          <p:cNvPr id="52" name="Oval 51"/>
          <p:cNvSpPr/>
          <p:nvPr/>
        </p:nvSpPr>
        <p:spPr>
          <a:xfrm>
            <a:off x="3371738" y="295581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3" name="Oval 42"/>
          <p:cNvSpPr/>
          <p:nvPr/>
        </p:nvSpPr>
        <p:spPr>
          <a:xfrm>
            <a:off x="2245880" y="3397134"/>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4" name="Oval 43"/>
          <p:cNvSpPr/>
          <p:nvPr/>
        </p:nvSpPr>
        <p:spPr>
          <a:xfrm>
            <a:off x="3093950" y="3418860"/>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5" name="TextBox 44"/>
          <p:cNvSpPr txBox="1"/>
          <p:nvPr/>
        </p:nvSpPr>
        <p:spPr>
          <a:xfrm>
            <a:off x="4524045" y="2967314"/>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6" name="Oval 45"/>
          <p:cNvSpPr/>
          <p:nvPr/>
        </p:nvSpPr>
        <p:spPr>
          <a:xfrm>
            <a:off x="6187412" y="296280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49" name="Oval 48"/>
          <p:cNvSpPr/>
          <p:nvPr/>
        </p:nvSpPr>
        <p:spPr>
          <a:xfrm>
            <a:off x="6947540" y="294648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6" name="Rectangle 55"/>
          <p:cNvSpPr/>
          <p:nvPr/>
        </p:nvSpPr>
        <p:spPr>
          <a:xfrm>
            <a:off x="4776485" y="4146558"/>
            <a:ext cx="4301879"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57" name="TextBox 56"/>
          <p:cNvSpPr txBox="1"/>
          <p:nvPr/>
        </p:nvSpPr>
        <p:spPr>
          <a:xfrm>
            <a:off x="4866411" y="4178034"/>
            <a:ext cx="4172269" cy="3785652"/>
          </a:xfrm>
          <a:prstGeom prst="rect">
            <a:avLst/>
          </a:prstGeom>
          <a:noFill/>
        </p:spPr>
        <p:txBody>
          <a:bodyPr wrap="square" rtlCol="0">
            <a:spAutoFit/>
          </a:bodyPr>
          <a:lstStyle/>
          <a:p>
            <a:pPr marL="342900" indent="-342900">
              <a:buFont typeface="Wingdings" charset="2"/>
              <a:buChar char="Ø"/>
            </a:pPr>
            <a:r>
              <a:rPr lang="en-US" sz="2400" dirty="0" smtClean="0"/>
              <a:t>All 5 are keys for f  </a:t>
            </a:r>
          </a:p>
          <a:p>
            <a:pPr lvl="2"/>
            <a:r>
              <a:rPr lang="en-US" sz="2400" dirty="0" smtClean="0"/>
              <a:t>      (OR)</a:t>
            </a:r>
            <a:endParaRPr lang="en-US" sz="2400" dirty="0"/>
          </a:p>
          <a:p>
            <a:pPr marL="342900" indent="-342900">
              <a:buFont typeface="Wingdings" charset="2"/>
              <a:buChar char="Ø"/>
            </a:pPr>
            <a:r>
              <a:rPr lang="en-US" sz="2400" dirty="0" smtClean="0"/>
              <a:t> 4 are keys for f  AND</a:t>
            </a:r>
          </a:p>
          <a:p>
            <a:r>
              <a:rPr lang="en-US" sz="2400" dirty="0" smtClean="0"/>
              <a:t>	Z =  Com(…) such that</a:t>
            </a:r>
          </a:p>
          <a:p>
            <a:r>
              <a:rPr lang="en-US" sz="2400" dirty="0" smtClean="0"/>
              <a:t>      Dec(         ,          ) = ….</a:t>
            </a:r>
          </a:p>
          <a:p>
            <a:r>
              <a:rPr lang="en-US" sz="2400" dirty="0"/>
              <a:t> </a:t>
            </a:r>
            <a:r>
              <a:rPr lang="en-US" sz="2400" dirty="0" smtClean="0"/>
              <a:t>    </a:t>
            </a:r>
          </a:p>
          <a:p>
            <a:r>
              <a:rPr lang="en-US" sz="2400" dirty="0"/>
              <a:t>	</a:t>
            </a:r>
            <a:endParaRPr lang="en-US" sz="2400" dirty="0" smtClean="0"/>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65" name="Oval 64"/>
          <p:cNvSpPr/>
          <p:nvPr/>
        </p:nvSpPr>
        <p:spPr>
          <a:xfrm>
            <a:off x="7801075" y="2949576"/>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6" name="Oval 65"/>
          <p:cNvSpPr/>
          <p:nvPr/>
        </p:nvSpPr>
        <p:spPr>
          <a:xfrm>
            <a:off x="6529709" y="3390900"/>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7" name="Oval 66"/>
          <p:cNvSpPr/>
          <p:nvPr/>
        </p:nvSpPr>
        <p:spPr>
          <a:xfrm>
            <a:off x="7510059" y="341262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7" name="TextBox 6"/>
          <p:cNvSpPr txBox="1"/>
          <p:nvPr/>
        </p:nvSpPr>
        <p:spPr>
          <a:xfrm>
            <a:off x="1108987" y="5318731"/>
            <a:ext cx="3239739" cy="461665"/>
          </a:xfrm>
          <a:prstGeom prst="rect">
            <a:avLst/>
          </a:prstGeom>
          <a:noFill/>
        </p:spPr>
        <p:txBody>
          <a:bodyPr wrap="none" rtlCol="0">
            <a:spAutoFit/>
          </a:bodyPr>
          <a:lstStyle/>
          <a:p>
            <a:r>
              <a:rPr lang="en-US" sz="2400" dirty="0" smtClean="0"/>
              <a:t>Com (                                )</a:t>
            </a:r>
            <a:endParaRPr lang="en-US" sz="2400" dirty="0"/>
          </a:p>
        </p:txBody>
      </p:sp>
      <p:sp>
        <p:nvSpPr>
          <p:cNvPr id="35" name="Oval 34"/>
          <p:cNvSpPr/>
          <p:nvPr/>
        </p:nvSpPr>
        <p:spPr>
          <a:xfrm>
            <a:off x="1941537" y="5377168"/>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6" name="Oval 35"/>
          <p:cNvSpPr/>
          <p:nvPr/>
        </p:nvSpPr>
        <p:spPr>
          <a:xfrm>
            <a:off x="2767805" y="536084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8" name="Oval 37"/>
          <p:cNvSpPr/>
          <p:nvPr/>
        </p:nvSpPr>
        <p:spPr>
          <a:xfrm>
            <a:off x="3528744" y="5363938"/>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9" name="Oval 38"/>
          <p:cNvSpPr/>
          <p:nvPr/>
        </p:nvSpPr>
        <p:spPr>
          <a:xfrm>
            <a:off x="2402886" y="5805262"/>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1" name="Oval 40"/>
          <p:cNvSpPr/>
          <p:nvPr/>
        </p:nvSpPr>
        <p:spPr>
          <a:xfrm>
            <a:off x="3250956" y="5826988"/>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0" name="Oval 59"/>
          <p:cNvSpPr/>
          <p:nvPr/>
        </p:nvSpPr>
        <p:spPr>
          <a:xfrm>
            <a:off x="6736529"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1" name="Oval 60"/>
          <p:cNvSpPr/>
          <p:nvPr/>
        </p:nvSpPr>
        <p:spPr>
          <a:xfrm>
            <a:off x="5980592"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2" name="Oval 61"/>
          <p:cNvSpPr/>
          <p:nvPr/>
        </p:nvSpPr>
        <p:spPr>
          <a:xfrm>
            <a:off x="5980592" y="6180205"/>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3" name="Oval 62"/>
          <p:cNvSpPr/>
          <p:nvPr/>
        </p:nvSpPr>
        <p:spPr>
          <a:xfrm>
            <a:off x="6752953" y="620689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8" name="TextBox 7"/>
          <p:cNvSpPr txBox="1"/>
          <p:nvPr/>
        </p:nvSpPr>
        <p:spPr>
          <a:xfrm>
            <a:off x="5002433" y="6112179"/>
            <a:ext cx="2604799" cy="461665"/>
          </a:xfrm>
          <a:prstGeom prst="rect">
            <a:avLst/>
          </a:prstGeom>
          <a:noFill/>
        </p:spPr>
        <p:txBody>
          <a:bodyPr wrap="none" rtlCol="0">
            <a:spAutoFit/>
          </a:bodyPr>
          <a:lstStyle/>
          <a:p>
            <a:r>
              <a:rPr lang="en-US" sz="2400" dirty="0" smtClean="0"/>
              <a:t> = Dec(         ,          )</a:t>
            </a:r>
            <a:endParaRPr lang="en-US" sz="2400" dirty="0"/>
          </a:p>
        </p:txBody>
      </p:sp>
      <p:pic>
        <p:nvPicPr>
          <p:cNvPr id="47" name="Picture 46" descr="tick.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643067" y="4146558"/>
            <a:ext cx="667459" cy="891092"/>
          </a:xfrm>
          <a:prstGeom prst="rect">
            <a:avLst/>
          </a:prstGeom>
        </p:spPr>
      </p:pic>
      <p:pic>
        <p:nvPicPr>
          <p:cNvPr id="54" name="Picture 53" descr="tick.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10905" y="4184268"/>
            <a:ext cx="667459" cy="891092"/>
          </a:xfrm>
          <a:prstGeom prst="rect">
            <a:avLst/>
          </a:prstGeom>
        </p:spPr>
      </p:pic>
      <p:pic>
        <p:nvPicPr>
          <p:cNvPr id="55" name="Picture 54" descr="tick.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54152" y="5734659"/>
            <a:ext cx="667459" cy="891092"/>
          </a:xfrm>
          <a:prstGeom prst="rect">
            <a:avLst/>
          </a:prstGeom>
        </p:spPr>
      </p:pic>
      <p:pic>
        <p:nvPicPr>
          <p:cNvPr id="58" name="Picture 57" descr="tick.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3645" y="5926016"/>
            <a:ext cx="667459" cy="891092"/>
          </a:xfrm>
          <a:prstGeom prst="rect">
            <a:avLst/>
          </a:prstGeom>
        </p:spPr>
      </p:pic>
      <p:sp>
        <p:nvSpPr>
          <p:cNvPr id="59" name="TextBox 58"/>
          <p:cNvSpPr txBox="1"/>
          <p:nvPr/>
        </p:nvSpPr>
        <p:spPr>
          <a:xfrm>
            <a:off x="838806" y="1058967"/>
            <a:ext cx="6758307" cy="461665"/>
          </a:xfrm>
          <a:prstGeom prst="rect">
            <a:avLst/>
          </a:prstGeom>
          <a:noFill/>
        </p:spPr>
        <p:txBody>
          <a:bodyPr wrap="square" rtlCol="0">
            <a:spAutoFit/>
          </a:bodyPr>
          <a:lstStyle/>
          <a:p>
            <a:r>
              <a:rPr lang="en-US" sz="2400" dirty="0" smtClean="0"/>
              <a:t>(x , x , x , x , </a:t>
            </a:r>
            <a:r>
              <a:rPr lang="en-US" sz="2400" dirty="0" smtClean="0">
                <a:solidFill>
                  <a:srgbClr val="FF0000"/>
                </a:solidFill>
              </a:rPr>
              <a:t>y</a:t>
            </a:r>
            <a:r>
              <a:rPr lang="en-US" sz="2400" dirty="0" smtClean="0"/>
              <a:t> )                                       (f , f , f , f , f )</a:t>
            </a:r>
          </a:p>
        </p:txBody>
      </p:sp>
      <p:cxnSp>
        <p:nvCxnSpPr>
          <p:cNvPr id="64" name="Straight Arrow Connector 63"/>
          <p:cNvCxnSpPr/>
          <p:nvPr/>
        </p:nvCxnSpPr>
        <p:spPr>
          <a:xfrm flipV="1">
            <a:off x="1409102" y="1452436"/>
            <a:ext cx="0" cy="593012"/>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V="1">
            <a:off x="1002392" y="1452436"/>
            <a:ext cx="0" cy="593012"/>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4647293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5"/>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0"/>
                                          </p:stCondLst>
                                        </p:cTn>
                                        <p:tgtEl>
                                          <p:spTgt spid="54"/>
                                        </p:tgtEl>
                                        <p:attrNameLst>
                                          <p:attrName>style.visibility</p:attrName>
                                        </p:attrNameLst>
                                      </p:cBhvr>
                                      <p:to>
                                        <p:strVal val="hidden"/>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58"/>
                                        </p:tgtEl>
                                        <p:attrNameLst>
                                          <p:attrName>style.visibility</p:attrName>
                                        </p:attrNameLst>
                                      </p:cBhvr>
                                      <p:to>
                                        <p:strVal val="visible"/>
                                      </p:to>
                                    </p:set>
                                  </p:childTnLst>
                                </p:cTn>
                              </p:par>
                              <p:par>
                                <p:cTn id="13" presetID="1" presetClass="exit" presetSubtype="0" fill="hold" nodeType="withEffect">
                                  <p:stCondLst>
                                    <p:cond delay="0"/>
                                  </p:stCondLst>
                                  <p:childTnLst>
                                    <p:set>
                                      <p:cBhvr>
                                        <p:cTn id="14" dur="1" fill="hold">
                                          <p:stCondLst>
                                            <p:cond delay="0"/>
                                          </p:stCondLst>
                                        </p:cTn>
                                        <p:tgtEl>
                                          <p:spTgt spid="47"/>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68"/>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6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9">
                                            <p:txEl>
                                              <p:pRg st="0" end="0"/>
                                            </p:txEl>
                                          </p:spTgt>
                                        </p:tgtEl>
                                        <p:attrNameLst>
                                          <p:attrName>style.visibility</p:attrName>
                                        </p:attrNameLst>
                                      </p:cBhvr>
                                      <p:to>
                                        <p:strVal val="visible"/>
                                      </p:to>
                                    </p:set>
                                  </p:childTnLst>
                                </p:cTn>
                              </p:par>
                              <p:par>
                                <p:cTn id="23" presetID="1" presetClass="exit" presetSubtype="0" fill="hold" grpId="0" nodeType="withEffect">
                                  <p:stCondLst>
                                    <p:cond delay="0"/>
                                  </p:stCondLst>
                                  <p:childTnLst>
                                    <p:set>
                                      <p:cBhvr>
                                        <p:cTn id="24"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Rounded Rectangle 45"/>
          <p:cNvSpPr/>
          <p:nvPr/>
        </p:nvSpPr>
        <p:spPr>
          <a:xfrm>
            <a:off x="2685082" y="5124865"/>
            <a:ext cx="5789392" cy="815475"/>
          </a:xfrm>
          <a:prstGeom prst="round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tx1"/>
                </a:solidFill>
              </a:rPr>
              <a:t>Fine Grained Access to Private Data</a:t>
            </a:r>
            <a:endParaRPr lang="en-US" sz="2400" dirty="0">
              <a:solidFill>
                <a:schemeClr val="tx1"/>
              </a:solidFill>
            </a:endParaRPr>
          </a:p>
        </p:txBody>
      </p:sp>
      <p:sp>
        <p:nvSpPr>
          <p:cNvPr id="2" name="Title 1"/>
          <p:cNvSpPr>
            <a:spLocks noGrp="1"/>
          </p:cNvSpPr>
          <p:nvPr>
            <p:ph type="title"/>
          </p:nvPr>
        </p:nvSpPr>
        <p:spPr/>
        <p:txBody>
          <a:bodyPr>
            <a:normAutofit fontScale="90000"/>
          </a:bodyPr>
          <a:lstStyle/>
          <a:p>
            <a:r>
              <a:rPr lang="en-US" dirty="0" smtClean="0"/>
              <a:t>Functional Encryption (FE)</a:t>
            </a:r>
            <a:br>
              <a:rPr lang="en-US" dirty="0" smtClean="0"/>
            </a:br>
            <a:r>
              <a:rPr lang="en-US" dirty="0" smtClean="0">
                <a:solidFill>
                  <a:schemeClr val="accent2"/>
                </a:solidFill>
              </a:rPr>
              <a:t>[SW’05]</a:t>
            </a:r>
            <a:endParaRPr lang="en-US" dirty="0">
              <a:solidFill>
                <a:schemeClr val="accent2"/>
              </a:solidFill>
            </a:endParaRPr>
          </a:p>
        </p:txBody>
      </p:sp>
      <p:pic>
        <p:nvPicPr>
          <p:cNvPr id="4" name="Content Placeholder 3" descr="cloud.png"/>
          <p:cNvPicPr>
            <a:picLocks noGrp="1" noChangeAspect="1"/>
          </p:cNvPicPr>
          <p:nvPr>
            <p:ph idx="1"/>
          </p:nvPr>
        </p:nvPicPr>
        <p:blipFill>
          <a:blip r:embed="rId3">
            <a:extLst>
              <a:ext uri="{28A0092B-C50C-407E-A947-70E740481C1C}">
                <a14:useLocalDpi xmlns:a14="http://schemas.microsoft.com/office/drawing/2010/main" val="0"/>
              </a:ext>
            </a:extLst>
          </a:blip>
          <a:srcRect t="5503" b="5503"/>
          <a:stretch>
            <a:fillRect/>
          </a:stretch>
        </p:blipFill>
        <p:spPr>
          <a:xfrm>
            <a:off x="832382" y="1987885"/>
            <a:ext cx="3094396" cy="1701799"/>
          </a:xfrm>
        </p:spPr>
      </p:pic>
      <p:grpSp>
        <p:nvGrpSpPr>
          <p:cNvPr id="41" name="Group 40"/>
          <p:cNvGrpSpPr/>
          <p:nvPr/>
        </p:nvGrpSpPr>
        <p:grpSpPr>
          <a:xfrm>
            <a:off x="3961967" y="1931282"/>
            <a:ext cx="2449960" cy="461665"/>
            <a:chOff x="3961967" y="1931282"/>
            <a:chExt cx="2449960" cy="461665"/>
          </a:xfrm>
        </p:grpSpPr>
        <p:cxnSp>
          <p:nvCxnSpPr>
            <p:cNvPr id="12" name="Straight Arrow Connector 11"/>
            <p:cNvCxnSpPr/>
            <p:nvPr/>
          </p:nvCxnSpPr>
          <p:spPr>
            <a:xfrm>
              <a:off x="3961967" y="2392947"/>
              <a:ext cx="244996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4759157" y="1931282"/>
              <a:ext cx="467895" cy="461665"/>
            </a:xfrm>
            <a:prstGeom prst="rect">
              <a:avLst/>
            </a:prstGeom>
            <a:noFill/>
          </p:spPr>
          <p:txBody>
            <a:bodyPr wrap="square" rtlCol="0">
              <a:spAutoFit/>
            </a:bodyPr>
            <a:lstStyle/>
            <a:p>
              <a:r>
                <a:rPr lang="en-US" sz="2400" dirty="0" smtClean="0"/>
                <a:t>f</a:t>
              </a:r>
              <a:endParaRPr lang="en-US" sz="2400" dirty="0"/>
            </a:p>
          </p:txBody>
        </p:sp>
      </p:grpSp>
      <p:grpSp>
        <p:nvGrpSpPr>
          <p:cNvPr id="43" name="Group 42"/>
          <p:cNvGrpSpPr/>
          <p:nvPr/>
        </p:nvGrpSpPr>
        <p:grpSpPr>
          <a:xfrm>
            <a:off x="1903192" y="1048725"/>
            <a:ext cx="1066800" cy="869333"/>
            <a:chOff x="1903192" y="1048725"/>
            <a:chExt cx="1066800" cy="869333"/>
          </a:xfrm>
          <a:solidFill>
            <a:schemeClr val="accent6">
              <a:lumMod val="40000"/>
              <a:lumOff val="60000"/>
            </a:schemeClr>
          </a:solidFill>
        </p:grpSpPr>
        <p:sp>
          <p:nvSpPr>
            <p:cNvPr id="21" name="Cloud Callout 20"/>
            <p:cNvSpPr/>
            <p:nvPr/>
          </p:nvSpPr>
          <p:spPr>
            <a:xfrm>
              <a:off x="1903192" y="1048725"/>
              <a:ext cx="1066800" cy="869333"/>
            </a:xfrm>
            <a:prstGeom prst="cloudCallout">
              <a:avLst/>
            </a:prstGeom>
            <a:grp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3" name="TextBox 22"/>
            <p:cNvSpPr txBox="1"/>
            <p:nvPr/>
          </p:nvSpPr>
          <p:spPr>
            <a:xfrm>
              <a:off x="2098842" y="1186805"/>
              <a:ext cx="798566" cy="461665"/>
            </a:xfrm>
            <a:prstGeom prst="rect">
              <a:avLst/>
            </a:prstGeom>
            <a:grpFill/>
          </p:spPr>
          <p:txBody>
            <a:bodyPr wrap="square" rtlCol="0">
              <a:spAutoFit/>
            </a:bodyPr>
            <a:lstStyle/>
            <a:p>
              <a:r>
                <a:rPr lang="en-US" sz="2400" dirty="0"/>
                <a:t>f</a:t>
              </a:r>
              <a:r>
                <a:rPr lang="en-US" sz="2400" dirty="0" smtClean="0"/>
                <a:t>(x)</a:t>
              </a:r>
              <a:endParaRPr lang="en-US" sz="2400" dirty="0"/>
            </a:p>
          </p:txBody>
        </p:sp>
      </p:grpSp>
      <p:grpSp>
        <p:nvGrpSpPr>
          <p:cNvPr id="7" name="Group 6"/>
          <p:cNvGrpSpPr/>
          <p:nvPr/>
        </p:nvGrpSpPr>
        <p:grpSpPr>
          <a:xfrm>
            <a:off x="857348" y="3689684"/>
            <a:ext cx="1241494" cy="1457159"/>
            <a:chOff x="857348" y="3689684"/>
            <a:chExt cx="1241494" cy="1457159"/>
          </a:xfrm>
        </p:grpSpPr>
        <p:cxnSp>
          <p:nvCxnSpPr>
            <p:cNvPr id="6" name="Straight Arrow Connector 5"/>
            <p:cNvCxnSpPr/>
            <p:nvPr/>
          </p:nvCxnSpPr>
          <p:spPr>
            <a:xfrm flipV="1">
              <a:off x="1243263" y="3689684"/>
              <a:ext cx="855579" cy="1457159"/>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4" name="Oval 23"/>
            <p:cNvSpPr/>
            <p:nvPr/>
          </p:nvSpPr>
          <p:spPr>
            <a:xfrm>
              <a:off x="857348" y="3903965"/>
              <a:ext cx="771829" cy="734877"/>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25" name="TextBox 24"/>
            <p:cNvSpPr txBox="1"/>
            <p:nvPr/>
          </p:nvSpPr>
          <p:spPr>
            <a:xfrm>
              <a:off x="1060982" y="4037263"/>
              <a:ext cx="688512" cy="461665"/>
            </a:xfrm>
            <a:prstGeom prst="rect">
              <a:avLst/>
            </a:prstGeom>
            <a:noFill/>
          </p:spPr>
          <p:txBody>
            <a:bodyPr wrap="square" rtlCol="0">
              <a:spAutoFit/>
            </a:bodyPr>
            <a:lstStyle/>
            <a:p>
              <a:r>
                <a:rPr lang="en-US" sz="2400" dirty="0" smtClean="0">
                  <a:solidFill>
                    <a:schemeClr val="bg1"/>
                  </a:solidFill>
                </a:rPr>
                <a:t>x</a:t>
              </a:r>
              <a:endParaRPr lang="en-US" sz="2400" dirty="0">
                <a:solidFill>
                  <a:schemeClr val="bg1"/>
                </a:solidFill>
              </a:endParaRPr>
            </a:p>
          </p:txBody>
        </p:sp>
      </p:grpSp>
      <p:grpSp>
        <p:nvGrpSpPr>
          <p:cNvPr id="5" name="Group 4"/>
          <p:cNvGrpSpPr/>
          <p:nvPr/>
        </p:nvGrpSpPr>
        <p:grpSpPr>
          <a:xfrm>
            <a:off x="419822" y="5146843"/>
            <a:ext cx="1772599" cy="1483370"/>
            <a:chOff x="419822" y="5146843"/>
            <a:chExt cx="1772599" cy="1483370"/>
          </a:xfrm>
        </p:grpSpPr>
        <p:pic>
          <p:nvPicPr>
            <p:cNvPr id="29" name="Picture 28" descr="perso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19822" y="5146843"/>
              <a:ext cx="1483370" cy="1483370"/>
            </a:xfrm>
            <a:prstGeom prst="rect">
              <a:avLst/>
            </a:prstGeom>
          </p:spPr>
        </p:pic>
        <p:sp>
          <p:nvSpPr>
            <p:cNvPr id="30" name="TextBox 29"/>
            <p:cNvSpPr txBox="1"/>
            <p:nvPr/>
          </p:nvSpPr>
          <p:spPr>
            <a:xfrm>
              <a:off x="1629177" y="5628105"/>
              <a:ext cx="563244" cy="461665"/>
            </a:xfrm>
            <a:prstGeom prst="rect">
              <a:avLst/>
            </a:prstGeom>
            <a:noFill/>
          </p:spPr>
          <p:txBody>
            <a:bodyPr wrap="square" rtlCol="0">
              <a:spAutoFit/>
            </a:bodyPr>
            <a:lstStyle/>
            <a:p>
              <a:r>
                <a:rPr lang="en-US" sz="2400" dirty="0" smtClean="0"/>
                <a:t>x</a:t>
              </a:r>
              <a:endParaRPr lang="en-US" sz="2400" dirty="0"/>
            </a:p>
          </p:txBody>
        </p:sp>
      </p:grpSp>
      <p:grpSp>
        <p:nvGrpSpPr>
          <p:cNvPr id="40" name="Group 39"/>
          <p:cNvGrpSpPr/>
          <p:nvPr/>
        </p:nvGrpSpPr>
        <p:grpSpPr>
          <a:xfrm>
            <a:off x="2671285" y="5104584"/>
            <a:ext cx="5999747" cy="909053"/>
            <a:chOff x="2687053" y="5146843"/>
            <a:chExt cx="5999747" cy="909053"/>
          </a:xfrm>
        </p:grpSpPr>
        <p:sp>
          <p:nvSpPr>
            <p:cNvPr id="33" name="Rounded Rectangle 32"/>
            <p:cNvSpPr/>
            <p:nvPr/>
          </p:nvSpPr>
          <p:spPr>
            <a:xfrm>
              <a:off x="2687053" y="5146843"/>
              <a:ext cx="5999747" cy="909053"/>
            </a:xfrm>
            <a:prstGeom prst="roundRect">
              <a:avLst/>
            </a:prstGeom>
            <a:solidFill>
              <a:schemeClr val="accent4">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TextBox 34"/>
            <p:cNvSpPr txBox="1"/>
            <p:nvPr/>
          </p:nvSpPr>
          <p:spPr>
            <a:xfrm>
              <a:off x="2897408" y="5198162"/>
              <a:ext cx="5547894" cy="830997"/>
            </a:xfrm>
            <a:prstGeom prst="rect">
              <a:avLst/>
            </a:prstGeom>
            <a:solidFill>
              <a:schemeClr val="accent4">
                <a:lumMod val="40000"/>
                <a:lumOff val="60000"/>
              </a:schemeClr>
            </a:solidFill>
          </p:spPr>
          <p:txBody>
            <a:bodyPr wrap="square" rtlCol="0">
              <a:spAutoFit/>
            </a:bodyPr>
            <a:lstStyle/>
            <a:p>
              <a:r>
                <a:rPr lang="en-US" sz="2400" dirty="0" err="1" smtClean="0"/>
                <a:t>SK</a:t>
              </a:r>
              <a:r>
                <a:rPr lang="en-US" sz="2400" baseline="-25000" dirty="0" err="1" smtClean="0"/>
                <a:t>f</a:t>
              </a:r>
              <a:r>
                <a:rPr lang="en-US" sz="2400" dirty="0" smtClean="0"/>
                <a:t> should not allow adversary to compute anything other than f(x) !</a:t>
              </a:r>
              <a:endParaRPr lang="en-US" sz="2400" dirty="0"/>
            </a:p>
          </p:txBody>
        </p:sp>
      </p:grpSp>
      <p:pic>
        <p:nvPicPr>
          <p:cNvPr id="36" name="Picture 35" descr="left horn.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65815" y="1813827"/>
            <a:ext cx="475488" cy="658368"/>
          </a:xfrm>
          <a:prstGeom prst="rect">
            <a:avLst/>
          </a:prstGeom>
        </p:spPr>
      </p:pic>
      <p:pic>
        <p:nvPicPr>
          <p:cNvPr id="37" name="Picture 36" descr="right horn.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47488" y="1734579"/>
            <a:ext cx="445008" cy="737616"/>
          </a:xfrm>
          <a:prstGeom prst="rect">
            <a:avLst/>
          </a:prstGeom>
        </p:spPr>
      </p:pic>
      <p:grpSp>
        <p:nvGrpSpPr>
          <p:cNvPr id="10" name="Group 9"/>
          <p:cNvGrpSpPr/>
          <p:nvPr/>
        </p:nvGrpSpPr>
        <p:grpSpPr>
          <a:xfrm>
            <a:off x="6798684" y="1417638"/>
            <a:ext cx="1888116" cy="1527782"/>
            <a:chOff x="6798684" y="1417638"/>
            <a:chExt cx="1888116" cy="1527782"/>
          </a:xfrm>
        </p:grpSpPr>
        <p:sp>
          <p:nvSpPr>
            <p:cNvPr id="27" name="TextBox 26"/>
            <p:cNvSpPr txBox="1"/>
            <p:nvPr/>
          </p:nvSpPr>
          <p:spPr>
            <a:xfrm>
              <a:off x="7272421" y="1417638"/>
              <a:ext cx="962526" cy="461665"/>
            </a:xfrm>
            <a:prstGeom prst="rect">
              <a:avLst/>
            </a:prstGeom>
            <a:noFill/>
          </p:spPr>
          <p:txBody>
            <a:bodyPr wrap="square" rtlCol="0">
              <a:spAutoFit/>
            </a:bodyPr>
            <a:lstStyle/>
            <a:p>
              <a:r>
                <a:rPr lang="en-US" sz="2400" dirty="0" smtClean="0"/>
                <a:t>MSK</a:t>
              </a:r>
              <a:endParaRPr lang="en-US" sz="2400" dirty="0"/>
            </a:p>
          </p:txBody>
        </p:sp>
        <p:pic>
          <p:nvPicPr>
            <p:cNvPr id="3" name="Picture 2" descr="trust.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98684" y="2137210"/>
              <a:ext cx="1888116" cy="808210"/>
            </a:xfrm>
            <a:prstGeom prst="rect">
              <a:avLst/>
            </a:prstGeom>
          </p:spPr>
        </p:pic>
      </p:grpSp>
      <p:grpSp>
        <p:nvGrpSpPr>
          <p:cNvPr id="9" name="Group 8"/>
          <p:cNvGrpSpPr/>
          <p:nvPr/>
        </p:nvGrpSpPr>
        <p:grpSpPr>
          <a:xfrm>
            <a:off x="4047093" y="2874211"/>
            <a:ext cx="2449960" cy="815473"/>
            <a:chOff x="4047093" y="2874211"/>
            <a:chExt cx="2449960" cy="815473"/>
          </a:xfrm>
        </p:grpSpPr>
        <p:cxnSp>
          <p:nvCxnSpPr>
            <p:cNvPr id="15" name="Straight Arrow Connector 14"/>
            <p:cNvCxnSpPr/>
            <p:nvPr/>
          </p:nvCxnSpPr>
          <p:spPr>
            <a:xfrm flipH="1" flipV="1">
              <a:off x="4047093" y="2874211"/>
              <a:ext cx="2449960" cy="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8" name="Picture 7" descr="newkey.jpe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559422" y="3049690"/>
              <a:ext cx="1308522" cy="639994"/>
            </a:xfrm>
            <a:prstGeom prst="rect">
              <a:avLst/>
            </a:prstGeom>
          </p:spPr>
        </p:pic>
        <p:sp>
          <p:nvSpPr>
            <p:cNvPr id="31" name="TextBox 30"/>
            <p:cNvSpPr txBox="1"/>
            <p:nvPr/>
          </p:nvSpPr>
          <p:spPr>
            <a:xfrm>
              <a:off x="4759157" y="3146072"/>
              <a:ext cx="343435" cy="461665"/>
            </a:xfrm>
            <a:prstGeom prst="rect">
              <a:avLst/>
            </a:prstGeom>
            <a:noFill/>
          </p:spPr>
          <p:txBody>
            <a:bodyPr wrap="square" rtlCol="0">
              <a:spAutoFit/>
            </a:bodyPr>
            <a:lstStyle/>
            <a:p>
              <a:r>
                <a:rPr lang="en-US" sz="2400" dirty="0" smtClean="0"/>
                <a:t>f</a:t>
              </a:r>
              <a:endParaRPr lang="en-US" sz="2400" dirty="0"/>
            </a:p>
          </p:txBody>
        </p:sp>
      </p:grpSp>
      <p:sp>
        <p:nvSpPr>
          <p:cNvPr id="11" name="TextBox 10"/>
          <p:cNvSpPr txBox="1"/>
          <p:nvPr/>
        </p:nvSpPr>
        <p:spPr>
          <a:xfrm>
            <a:off x="4898398" y="5146843"/>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36433420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Message privacy holds!</a:t>
            </a:r>
            <a:endParaRPr lang="en-US" sz="2200" dirty="0"/>
          </a:p>
        </p:txBody>
      </p:sp>
      <p:sp>
        <p:nvSpPr>
          <p:cNvPr id="4" name="TextBox 3"/>
          <p:cNvSpPr txBox="1"/>
          <p:nvPr/>
        </p:nvSpPr>
        <p:spPr>
          <a:xfrm>
            <a:off x="-18535" y="854595"/>
            <a:ext cx="9162535" cy="1190853"/>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sp>
        <p:nvSpPr>
          <p:cNvPr id="14" name="TextBox 13"/>
          <p:cNvSpPr txBox="1"/>
          <p:nvPr/>
        </p:nvSpPr>
        <p:spPr>
          <a:xfrm>
            <a:off x="763924" y="1085427"/>
            <a:ext cx="6758307" cy="461665"/>
          </a:xfrm>
          <a:prstGeom prst="rect">
            <a:avLst/>
          </a:prstGeom>
          <a:noFill/>
        </p:spPr>
        <p:txBody>
          <a:bodyPr wrap="square" rtlCol="0">
            <a:spAutoFit/>
          </a:bodyPr>
          <a:lstStyle/>
          <a:p>
            <a:r>
              <a:rPr lang="en-US" sz="2400" dirty="0" smtClean="0"/>
              <a:t>(x , x , x , x , </a:t>
            </a:r>
            <a:r>
              <a:rPr lang="en-US" sz="2400" dirty="0" smtClean="0">
                <a:solidFill>
                  <a:srgbClr val="FF0000"/>
                </a:solidFill>
              </a:rPr>
              <a:t>y</a:t>
            </a:r>
            <a:r>
              <a:rPr lang="en-US" sz="2400" dirty="0" smtClean="0"/>
              <a:t> )                                       (f , f , f , f , f )</a:t>
            </a:r>
          </a:p>
        </p:txBody>
      </p:sp>
      <p:sp>
        <p:nvSpPr>
          <p:cNvPr id="23" name="TextBox 22"/>
          <p:cNvSpPr txBox="1"/>
          <p:nvPr/>
        </p:nvSpPr>
        <p:spPr>
          <a:xfrm>
            <a:off x="-18535" y="2045448"/>
            <a:ext cx="4557114" cy="4812551"/>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descr="encry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9102" y="2095586"/>
            <a:ext cx="871728" cy="871728"/>
          </a:xfrm>
          <a:prstGeom prst="rect">
            <a:avLst/>
          </a:prstGeom>
        </p:spPr>
      </p:pic>
      <p:sp>
        <p:nvSpPr>
          <p:cNvPr id="27" name="TextBox 26"/>
          <p:cNvSpPr txBox="1"/>
          <p:nvPr/>
        </p:nvSpPr>
        <p:spPr>
          <a:xfrm>
            <a:off x="492656" y="2131120"/>
            <a:ext cx="1883629" cy="461665"/>
          </a:xfrm>
          <a:prstGeom prst="rect">
            <a:avLst/>
          </a:prstGeom>
          <a:noFill/>
        </p:spPr>
        <p:txBody>
          <a:bodyPr wrap="square" rtlCol="0">
            <a:spAutoFit/>
          </a:bodyPr>
          <a:lstStyle/>
          <a:p>
            <a:r>
              <a:rPr lang="en-US" sz="2400" dirty="0" smtClean="0"/>
              <a:t>   x</a:t>
            </a:r>
            <a:endParaRPr lang="en-US" sz="2400" dirty="0"/>
          </a:p>
        </p:txBody>
      </p:sp>
      <p:sp>
        <p:nvSpPr>
          <p:cNvPr id="31" name="TextBox 30"/>
          <p:cNvSpPr txBox="1"/>
          <p:nvPr/>
        </p:nvSpPr>
        <p:spPr>
          <a:xfrm>
            <a:off x="68252" y="2973548"/>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0" name="Oval 39"/>
          <p:cNvSpPr/>
          <p:nvPr/>
        </p:nvSpPr>
        <p:spPr>
          <a:xfrm>
            <a:off x="1784531" y="296904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cxnSp>
        <p:nvCxnSpPr>
          <p:cNvPr id="20" name="Straight Arrow Connector 19"/>
          <p:cNvCxnSpPr/>
          <p:nvPr/>
        </p:nvCxnSpPr>
        <p:spPr>
          <a:xfrm flipV="1">
            <a:off x="468530" y="2553862"/>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2610799" y="295271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4" name="Rectangle 23"/>
          <p:cNvSpPr/>
          <p:nvPr/>
        </p:nvSpPr>
        <p:spPr>
          <a:xfrm>
            <a:off x="492656" y="4152792"/>
            <a:ext cx="3859425"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10" name="TextBox 9"/>
          <p:cNvSpPr txBox="1"/>
          <p:nvPr/>
        </p:nvSpPr>
        <p:spPr>
          <a:xfrm>
            <a:off x="622266" y="4184268"/>
            <a:ext cx="4172269" cy="2677656"/>
          </a:xfrm>
          <a:prstGeom prst="rect">
            <a:avLst/>
          </a:prstGeom>
          <a:noFill/>
        </p:spPr>
        <p:txBody>
          <a:bodyPr wrap="square" rtlCol="0">
            <a:spAutoFit/>
          </a:bodyPr>
          <a:lstStyle/>
          <a:p>
            <a:pPr marL="342900" indent="-342900">
              <a:buFont typeface="Wingdings" charset="2"/>
              <a:buChar char="Ø"/>
            </a:pPr>
            <a:r>
              <a:rPr lang="en-US" sz="2400" dirty="0"/>
              <a:t>4</a:t>
            </a:r>
            <a:r>
              <a:rPr lang="en-US" sz="2400" dirty="0" smtClean="0"/>
              <a:t> of them encrypt x  </a:t>
            </a:r>
          </a:p>
          <a:p>
            <a:pPr lvl="2"/>
            <a:r>
              <a:rPr lang="en-US" sz="2400" dirty="0" smtClean="0"/>
              <a:t>      (OR)</a:t>
            </a:r>
            <a:endParaRPr lang="en-US" sz="2400" dirty="0"/>
          </a:p>
          <a:p>
            <a:pPr marL="342900" indent="-342900">
              <a:buFont typeface="Wingdings" charset="2"/>
              <a:buChar char="Ø"/>
            </a:pPr>
            <a:r>
              <a:rPr lang="en-US" sz="2400" dirty="0" smtClean="0"/>
              <a:t> 2 encrypt x  AND</a:t>
            </a:r>
          </a:p>
          <a:p>
            <a:r>
              <a:rPr lang="en-US" sz="2400" dirty="0" smtClean="0"/>
              <a:t>Z = </a:t>
            </a:r>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34" name="TextBox 33"/>
          <p:cNvSpPr txBox="1"/>
          <p:nvPr/>
        </p:nvSpPr>
        <p:spPr>
          <a:xfrm>
            <a:off x="4564497" y="2045479"/>
            <a:ext cx="4557114" cy="4812551"/>
          </a:xfrm>
          <a:prstGeom prst="rect">
            <a:avLst/>
          </a:prstGeom>
          <a:solidFill>
            <a:schemeClr val="accent2">
              <a:lumMod val="60000"/>
              <a:lumOff val="40000"/>
            </a:schemeClr>
          </a:solidFill>
        </p:spPr>
        <p:txBody>
          <a:bodyPr wrap="square" rtlCol="0">
            <a:spAutoFit/>
          </a:bodyPr>
          <a:lstStyle/>
          <a:p>
            <a:endParaRPr lang="en-US" dirty="0"/>
          </a:p>
        </p:txBody>
      </p:sp>
      <p:sp>
        <p:nvSpPr>
          <p:cNvPr id="37" name="TextBox 36"/>
          <p:cNvSpPr txBox="1"/>
          <p:nvPr/>
        </p:nvSpPr>
        <p:spPr>
          <a:xfrm>
            <a:off x="5075688" y="2131151"/>
            <a:ext cx="1883629" cy="461665"/>
          </a:xfrm>
          <a:prstGeom prst="rect">
            <a:avLst/>
          </a:prstGeom>
          <a:noFill/>
        </p:spPr>
        <p:txBody>
          <a:bodyPr wrap="square" rtlCol="0">
            <a:spAutoFit/>
          </a:bodyPr>
          <a:lstStyle/>
          <a:p>
            <a:r>
              <a:rPr lang="en-US" sz="2400" dirty="0" smtClean="0"/>
              <a:t>   </a:t>
            </a:r>
            <a:r>
              <a:rPr lang="en-US" sz="2400" dirty="0"/>
              <a:t>f</a:t>
            </a:r>
          </a:p>
        </p:txBody>
      </p:sp>
      <p:cxnSp>
        <p:nvCxnSpPr>
          <p:cNvPr id="51" name="Straight Arrow Connector 50"/>
          <p:cNvCxnSpPr/>
          <p:nvPr/>
        </p:nvCxnSpPr>
        <p:spPr>
          <a:xfrm flipV="1">
            <a:off x="5136441" y="2559446"/>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3" name="Picture 52" descr="keyge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1159" y="2095586"/>
            <a:ext cx="1031195" cy="774821"/>
          </a:xfrm>
          <a:prstGeom prst="rect">
            <a:avLst/>
          </a:prstGeom>
        </p:spPr>
      </p:pic>
      <p:sp>
        <p:nvSpPr>
          <p:cNvPr id="52" name="Oval 51"/>
          <p:cNvSpPr/>
          <p:nvPr/>
        </p:nvSpPr>
        <p:spPr>
          <a:xfrm>
            <a:off x="3371738" y="295581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3" name="Oval 42"/>
          <p:cNvSpPr/>
          <p:nvPr/>
        </p:nvSpPr>
        <p:spPr>
          <a:xfrm>
            <a:off x="2245880" y="3397134"/>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4" name="Oval 43"/>
          <p:cNvSpPr/>
          <p:nvPr/>
        </p:nvSpPr>
        <p:spPr>
          <a:xfrm>
            <a:off x="3093950" y="3418860"/>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5" name="TextBox 44"/>
          <p:cNvSpPr txBox="1"/>
          <p:nvPr/>
        </p:nvSpPr>
        <p:spPr>
          <a:xfrm>
            <a:off x="4524045" y="2967314"/>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6" name="Oval 45"/>
          <p:cNvSpPr/>
          <p:nvPr/>
        </p:nvSpPr>
        <p:spPr>
          <a:xfrm>
            <a:off x="6187412" y="296280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49" name="Oval 48"/>
          <p:cNvSpPr/>
          <p:nvPr/>
        </p:nvSpPr>
        <p:spPr>
          <a:xfrm>
            <a:off x="6947540" y="294648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6" name="Rectangle 55"/>
          <p:cNvSpPr/>
          <p:nvPr/>
        </p:nvSpPr>
        <p:spPr>
          <a:xfrm>
            <a:off x="4776485" y="4146558"/>
            <a:ext cx="4301879"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57" name="TextBox 56"/>
          <p:cNvSpPr txBox="1"/>
          <p:nvPr/>
        </p:nvSpPr>
        <p:spPr>
          <a:xfrm>
            <a:off x="4866411" y="4178034"/>
            <a:ext cx="4172269" cy="3785652"/>
          </a:xfrm>
          <a:prstGeom prst="rect">
            <a:avLst/>
          </a:prstGeom>
          <a:noFill/>
        </p:spPr>
        <p:txBody>
          <a:bodyPr wrap="square" rtlCol="0">
            <a:spAutoFit/>
          </a:bodyPr>
          <a:lstStyle/>
          <a:p>
            <a:pPr marL="342900" indent="-342900">
              <a:buFont typeface="Wingdings" charset="2"/>
              <a:buChar char="Ø"/>
            </a:pPr>
            <a:r>
              <a:rPr lang="en-US" sz="2400" dirty="0" smtClean="0"/>
              <a:t>All 5 are keys for f  </a:t>
            </a:r>
          </a:p>
          <a:p>
            <a:pPr lvl="2"/>
            <a:r>
              <a:rPr lang="en-US" sz="2400" dirty="0" smtClean="0"/>
              <a:t>      (OR)</a:t>
            </a:r>
            <a:endParaRPr lang="en-US" sz="2400" dirty="0"/>
          </a:p>
          <a:p>
            <a:pPr marL="342900" indent="-342900">
              <a:buFont typeface="Wingdings" charset="2"/>
              <a:buChar char="Ø"/>
            </a:pPr>
            <a:r>
              <a:rPr lang="en-US" sz="2400" dirty="0" smtClean="0"/>
              <a:t> 4 are keys for f  AND</a:t>
            </a:r>
          </a:p>
          <a:p>
            <a:r>
              <a:rPr lang="en-US" sz="2400" dirty="0" smtClean="0"/>
              <a:t>	Z =  Com(…) such that</a:t>
            </a:r>
          </a:p>
          <a:p>
            <a:r>
              <a:rPr lang="en-US" sz="2400" dirty="0" smtClean="0"/>
              <a:t>      Dec(         ,          ) = ….</a:t>
            </a:r>
          </a:p>
          <a:p>
            <a:r>
              <a:rPr lang="en-US" sz="2400" dirty="0"/>
              <a:t> </a:t>
            </a:r>
            <a:r>
              <a:rPr lang="en-US" sz="2400" dirty="0" smtClean="0"/>
              <a:t>    </a:t>
            </a:r>
          </a:p>
          <a:p>
            <a:r>
              <a:rPr lang="en-US" sz="2400" dirty="0"/>
              <a:t>	</a:t>
            </a:r>
            <a:endParaRPr lang="en-US" sz="2400" dirty="0" smtClean="0"/>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65" name="Oval 64"/>
          <p:cNvSpPr/>
          <p:nvPr/>
        </p:nvSpPr>
        <p:spPr>
          <a:xfrm>
            <a:off x="7801075" y="2949576"/>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6" name="Oval 65"/>
          <p:cNvSpPr/>
          <p:nvPr/>
        </p:nvSpPr>
        <p:spPr>
          <a:xfrm>
            <a:off x="6529709" y="3390900"/>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7" name="Oval 66"/>
          <p:cNvSpPr/>
          <p:nvPr/>
        </p:nvSpPr>
        <p:spPr>
          <a:xfrm>
            <a:off x="7510059" y="341262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7" name="TextBox 6"/>
          <p:cNvSpPr txBox="1"/>
          <p:nvPr/>
        </p:nvSpPr>
        <p:spPr>
          <a:xfrm>
            <a:off x="1108987" y="5318731"/>
            <a:ext cx="3239739" cy="461665"/>
          </a:xfrm>
          <a:prstGeom prst="rect">
            <a:avLst/>
          </a:prstGeom>
          <a:noFill/>
        </p:spPr>
        <p:txBody>
          <a:bodyPr wrap="none" rtlCol="0">
            <a:spAutoFit/>
          </a:bodyPr>
          <a:lstStyle/>
          <a:p>
            <a:r>
              <a:rPr lang="en-US" sz="2400" dirty="0" smtClean="0"/>
              <a:t>Com (                                )</a:t>
            </a:r>
            <a:endParaRPr lang="en-US" sz="2400" dirty="0"/>
          </a:p>
        </p:txBody>
      </p:sp>
      <p:sp>
        <p:nvSpPr>
          <p:cNvPr id="35" name="Oval 34"/>
          <p:cNvSpPr/>
          <p:nvPr/>
        </p:nvSpPr>
        <p:spPr>
          <a:xfrm>
            <a:off x="1941537" y="5377168"/>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6" name="Oval 35"/>
          <p:cNvSpPr/>
          <p:nvPr/>
        </p:nvSpPr>
        <p:spPr>
          <a:xfrm>
            <a:off x="2767805" y="536084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8" name="Oval 37"/>
          <p:cNvSpPr/>
          <p:nvPr/>
        </p:nvSpPr>
        <p:spPr>
          <a:xfrm>
            <a:off x="3528744" y="5363938"/>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9" name="Oval 38"/>
          <p:cNvSpPr/>
          <p:nvPr/>
        </p:nvSpPr>
        <p:spPr>
          <a:xfrm>
            <a:off x="2402886" y="5805262"/>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1" name="Oval 40"/>
          <p:cNvSpPr/>
          <p:nvPr/>
        </p:nvSpPr>
        <p:spPr>
          <a:xfrm>
            <a:off x="3250956" y="5826988"/>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0" name="Oval 59"/>
          <p:cNvSpPr/>
          <p:nvPr/>
        </p:nvSpPr>
        <p:spPr>
          <a:xfrm>
            <a:off x="6736529"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1" name="Oval 60"/>
          <p:cNvSpPr/>
          <p:nvPr/>
        </p:nvSpPr>
        <p:spPr>
          <a:xfrm>
            <a:off x="5980592"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2" name="Oval 61"/>
          <p:cNvSpPr/>
          <p:nvPr/>
        </p:nvSpPr>
        <p:spPr>
          <a:xfrm>
            <a:off x="5980592" y="6180205"/>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3" name="Oval 62"/>
          <p:cNvSpPr/>
          <p:nvPr/>
        </p:nvSpPr>
        <p:spPr>
          <a:xfrm>
            <a:off x="6752953" y="620689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8" name="TextBox 7"/>
          <p:cNvSpPr txBox="1"/>
          <p:nvPr/>
        </p:nvSpPr>
        <p:spPr>
          <a:xfrm>
            <a:off x="5002433" y="6112179"/>
            <a:ext cx="2604799" cy="461665"/>
          </a:xfrm>
          <a:prstGeom prst="rect">
            <a:avLst/>
          </a:prstGeom>
          <a:noFill/>
        </p:spPr>
        <p:txBody>
          <a:bodyPr wrap="none" rtlCol="0">
            <a:spAutoFit/>
          </a:bodyPr>
          <a:lstStyle/>
          <a:p>
            <a:r>
              <a:rPr lang="en-US" sz="2400" dirty="0" smtClean="0"/>
              <a:t> = Dec(         ,          )</a:t>
            </a:r>
            <a:endParaRPr lang="en-US" sz="2400" dirty="0"/>
          </a:p>
        </p:txBody>
      </p:sp>
      <p:pic>
        <p:nvPicPr>
          <p:cNvPr id="55" name="Picture 54" descr="tick.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54152" y="5734659"/>
            <a:ext cx="667459" cy="891092"/>
          </a:xfrm>
          <a:prstGeom prst="rect">
            <a:avLst/>
          </a:prstGeom>
        </p:spPr>
      </p:pic>
      <p:pic>
        <p:nvPicPr>
          <p:cNvPr id="58" name="Picture 57" descr="tick.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3645" y="5926016"/>
            <a:ext cx="667459" cy="891092"/>
          </a:xfrm>
          <a:prstGeom prst="rect">
            <a:avLst/>
          </a:prstGeom>
        </p:spPr>
      </p:pic>
      <p:sp>
        <p:nvSpPr>
          <p:cNvPr id="59" name="TextBox 58"/>
          <p:cNvSpPr txBox="1"/>
          <p:nvPr/>
        </p:nvSpPr>
        <p:spPr>
          <a:xfrm>
            <a:off x="756329" y="1072695"/>
            <a:ext cx="6758307" cy="461665"/>
          </a:xfrm>
          <a:prstGeom prst="rect">
            <a:avLst/>
          </a:prstGeom>
          <a:noFill/>
        </p:spPr>
        <p:txBody>
          <a:bodyPr wrap="square" rtlCol="0">
            <a:spAutoFit/>
          </a:bodyPr>
          <a:lstStyle/>
          <a:p>
            <a:r>
              <a:rPr lang="en-US" sz="2400" dirty="0" smtClean="0"/>
              <a:t>(x , x , </a:t>
            </a:r>
            <a:r>
              <a:rPr lang="en-US" sz="2400" dirty="0" smtClean="0">
                <a:solidFill>
                  <a:srgbClr val="FF0000"/>
                </a:solidFill>
              </a:rPr>
              <a:t>y</a:t>
            </a:r>
            <a:r>
              <a:rPr lang="en-US" sz="2400" dirty="0" smtClean="0"/>
              <a:t> , </a:t>
            </a:r>
            <a:r>
              <a:rPr lang="en-US" sz="2400" dirty="0" smtClean="0">
                <a:solidFill>
                  <a:srgbClr val="FF0000"/>
                </a:solidFill>
              </a:rPr>
              <a:t>y</a:t>
            </a:r>
            <a:r>
              <a:rPr lang="en-US" sz="2400" dirty="0" smtClean="0"/>
              <a:t> , </a:t>
            </a:r>
            <a:r>
              <a:rPr lang="en-US" sz="2400" dirty="0" smtClean="0">
                <a:solidFill>
                  <a:srgbClr val="FF0000"/>
                </a:solidFill>
              </a:rPr>
              <a:t>y</a:t>
            </a:r>
            <a:r>
              <a:rPr lang="en-US" sz="2400" dirty="0" smtClean="0"/>
              <a:t> )                                       (f , f , f , f , f )</a:t>
            </a:r>
          </a:p>
        </p:txBody>
      </p:sp>
      <p:cxnSp>
        <p:nvCxnSpPr>
          <p:cNvPr id="64" name="Straight Arrow Connector 63"/>
          <p:cNvCxnSpPr/>
          <p:nvPr/>
        </p:nvCxnSpPr>
        <p:spPr>
          <a:xfrm flipV="1">
            <a:off x="1409102" y="1452436"/>
            <a:ext cx="0" cy="593012"/>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V="1">
            <a:off x="1002392" y="1452436"/>
            <a:ext cx="0" cy="593012"/>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8912767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Message privacy holds!</a:t>
            </a:r>
            <a:endParaRPr lang="en-US" sz="2200" dirty="0"/>
          </a:p>
        </p:txBody>
      </p:sp>
      <p:sp>
        <p:nvSpPr>
          <p:cNvPr id="4" name="TextBox 3"/>
          <p:cNvSpPr txBox="1"/>
          <p:nvPr/>
        </p:nvSpPr>
        <p:spPr>
          <a:xfrm>
            <a:off x="-18535" y="854595"/>
            <a:ext cx="9162535" cy="1190853"/>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sp>
        <p:nvSpPr>
          <p:cNvPr id="14" name="TextBox 13"/>
          <p:cNvSpPr txBox="1"/>
          <p:nvPr/>
        </p:nvSpPr>
        <p:spPr>
          <a:xfrm>
            <a:off x="830064" y="1085427"/>
            <a:ext cx="6758307" cy="461665"/>
          </a:xfrm>
          <a:prstGeom prst="rect">
            <a:avLst/>
          </a:prstGeom>
          <a:noFill/>
        </p:spPr>
        <p:txBody>
          <a:bodyPr wrap="square" rtlCol="0">
            <a:spAutoFit/>
          </a:bodyPr>
          <a:lstStyle/>
          <a:p>
            <a:r>
              <a:rPr lang="en-US" sz="2400" dirty="0" smtClean="0"/>
              <a:t>(x , x , </a:t>
            </a:r>
            <a:r>
              <a:rPr lang="en-US" sz="2400" dirty="0" smtClean="0">
                <a:solidFill>
                  <a:srgbClr val="FF0000"/>
                </a:solidFill>
              </a:rPr>
              <a:t>y , y </a:t>
            </a:r>
            <a:r>
              <a:rPr lang="en-US" sz="2400" dirty="0" smtClean="0"/>
              <a:t>, </a:t>
            </a:r>
            <a:r>
              <a:rPr lang="en-US" sz="2400" dirty="0" smtClean="0">
                <a:solidFill>
                  <a:srgbClr val="FF0000"/>
                </a:solidFill>
              </a:rPr>
              <a:t>y</a:t>
            </a:r>
            <a:r>
              <a:rPr lang="en-US" sz="2400" dirty="0" smtClean="0"/>
              <a:t> )                                       (f , f , f , f , f )</a:t>
            </a:r>
          </a:p>
        </p:txBody>
      </p:sp>
      <p:sp>
        <p:nvSpPr>
          <p:cNvPr id="23" name="TextBox 22"/>
          <p:cNvSpPr txBox="1"/>
          <p:nvPr/>
        </p:nvSpPr>
        <p:spPr>
          <a:xfrm>
            <a:off x="-18535" y="2045448"/>
            <a:ext cx="4557114" cy="4812551"/>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descr="encryp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09102" y="2095586"/>
            <a:ext cx="871728" cy="871728"/>
          </a:xfrm>
          <a:prstGeom prst="rect">
            <a:avLst/>
          </a:prstGeom>
        </p:spPr>
      </p:pic>
      <p:sp>
        <p:nvSpPr>
          <p:cNvPr id="27" name="TextBox 26"/>
          <p:cNvSpPr txBox="1"/>
          <p:nvPr/>
        </p:nvSpPr>
        <p:spPr>
          <a:xfrm>
            <a:off x="492656" y="2131120"/>
            <a:ext cx="1883629" cy="461665"/>
          </a:xfrm>
          <a:prstGeom prst="rect">
            <a:avLst/>
          </a:prstGeom>
          <a:noFill/>
        </p:spPr>
        <p:txBody>
          <a:bodyPr wrap="square" rtlCol="0">
            <a:spAutoFit/>
          </a:bodyPr>
          <a:lstStyle/>
          <a:p>
            <a:r>
              <a:rPr lang="en-US" sz="2400" dirty="0" smtClean="0"/>
              <a:t>   x</a:t>
            </a:r>
            <a:endParaRPr lang="en-US" sz="2400" dirty="0"/>
          </a:p>
        </p:txBody>
      </p:sp>
      <p:sp>
        <p:nvSpPr>
          <p:cNvPr id="31" name="TextBox 30"/>
          <p:cNvSpPr txBox="1"/>
          <p:nvPr/>
        </p:nvSpPr>
        <p:spPr>
          <a:xfrm>
            <a:off x="68252" y="2973548"/>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0" name="Oval 39"/>
          <p:cNvSpPr/>
          <p:nvPr/>
        </p:nvSpPr>
        <p:spPr>
          <a:xfrm>
            <a:off x="1784531" y="296904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cxnSp>
        <p:nvCxnSpPr>
          <p:cNvPr id="20" name="Straight Arrow Connector 19"/>
          <p:cNvCxnSpPr/>
          <p:nvPr/>
        </p:nvCxnSpPr>
        <p:spPr>
          <a:xfrm flipV="1">
            <a:off x="468530" y="2553862"/>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2610799" y="295271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4" name="Rectangle 23"/>
          <p:cNvSpPr/>
          <p:nvPr/>
        </p:nvSpPr>
        <p:spPr>
          <a:xfrm>
            <a:off x="492656" y="4152792"/>
            <a:ext cx="3859425"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10" name="TextBox 9"/>
          <p:cNvSpPr txBox="1"/>
          <p:nvPr/>
        </p:nvSpPr>
        <p:spPr>
          <a:xfrm>
            <a:off x="622266" y="4184268"/>
            <a:ext cx="4172269" cy="2677656"/>
          </a:xfrm>
          <a:prstGeom prst="rect">
            <a:avLst/>
          </a:prstGeom>
          <a:noFill/>
        </p:spPr>
        <p:txBody>
          <a:bodyPr wrap="square" rtlCol="0">
            <a:spAutoFit/>
          </a:bodyPr>
          <a:lstStyle/>
          <a:p>
            <a:pPr marL="342900" indent="-342900">
              <a:buFont typeface="Wingdings" charset="2"/>
              <a:buChar char="Ø"/>
            </a:pPr>
            <a:r>
              <a:rPr lang="en-US" sz="2400" dirty="0"/>
              <a:t>4</a:t>
            </a:r>
            <a:r>
              <a:rPr lang="en-US" sz="2400" dirty="0" smtClean="0"/>
              <a:t> of them encrypt x  </a:t>
            </a:r>
          </a:p>
          <a:p>
            <a:pPr lvl="2"/>
            <a:r>
              <a:rPr lang="en-US" sz="2400" dirty="0" smtClean="0"/>
              <a:t>      (OR)</a:t>
            </a:r>
            <a:endParaRPr lang="en-US" sz="2400" dirty="0"/>
          </a:p>
          <a:p>
            <a:pPr marL="342900" indent="-342900">
              <a:buFont typeface="Wingdings" charset="2"/>
              <a:buChar char="Ø"/>
            </a:pPr>
            <a:r>
              <a:rPr lang="en-US" sz="2400" dirty="0" smtClean="0"/>
              <a:t> 2 encrypt x  AND</a:t>
            </a:r>
          </a:p>
          <a:p>
            <a:r>
              <a:rPr lang="en-US" sz="2400" dirty="0" smtClean="0"/>
              <a:t>Z = </a:t>
            </a:r>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34" name="TextBox 33"/>
          <p:cNvSpPr txBox="1"/>
          <p:nvPr/>
        </p:nvSpPr>
        <p:spPr>
          <a:xfrm>
            <a:off x="4564497" y="2045479"/>
            <a:ext cx="4557114" cy="4812551"/>
          </a:xfrm>
          <a:prstGeom prst="rect">
            <a:avLst/>
          </a:prstGeom>
          <a:solidFill>
            <a:schemeClr val="accent2">
              <a:lumMod val="60000"/>
              <a:lumOff val="40000"/>
            </a:schemeClr>
          </a:solidFill>
        </p:spPr>
        <p:txBody>
          <a:bodyPr wrap="square" rtlCol="0">
            <a:spAutoFit/>
          </a:bodyPr>
          <a:lstStyle/>
          <a:p>
            <a:endParaRPr lang="en-US" dirty="0"/>
          </a:p>
        </p:txBody>
      </p:sp>
      <p:sp>
        <p:nvSpPr>
          <p:cNvPr id="37" name="TextBox 36"/>
          <p:cNvSpPr txBox="1"/>
          <p:nvPr/>
        </p:nvSpPr>
        <p:spPr>
          <a:xfrm>
            <a:off x="5075688" y="2131151"/>
            <a:ext cx="1883629" cy="461665"/>
          </a:xfrm>
          <a:prstGeom prst="rect">
            <a:avLst/>
          </a:prstGeom>
          <a:noFill/>
        </p:spPr>
        <p:txBody>
          <a:bodyPr wrap="square" rtlCol="0">
            <a:spAutoFit/>
          </a:bodyPr>
          <a:lstStyle/>
          <a:p>
            <a:r>
              <a:rPr lang="en-US" sz="2400" dirty="0" smtClean="0"/>
              <a:t>   </a:t>
            </a:r>
            <a:r>
              <a:rPr lang="en-US" sz="2400" dirty="0"/>
              <a:t>f</a:t>
            </a:r>
          </a:p>
        </p:txBody>
      </p:sp>
      <p:cxnSp>
        <p:nvCxnSpPr>
          <p:cNvPr id="51" name="Straight Arrow Connector 50"/>
          <p:cNvCxnSpPr/>
          <p:nvPr/>
        </p:nvCxnSpPr>
        <p:spPr>
          <a:xfrm flipV="1">
            <a:off x="5136441" y="2559446"/>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3" name="Picture 52" descr="keygen.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31159" y="2095586"/>
            <a:ext cx="1031195" cy="774821"/>
          </a:xfrm>
          <a:prstGeom prst="rect">
            <a:avLst/>
          </a:prstGeom>
        </p:spPr>
      </p:pic>
      <p:sp>
        <p:nvSpPr>
          <p:cNvPr id="52" name="Oval 51"/>
          <p:cNvSpPr/>
          <p:nvPr/>
        </p:nvSpPr>
        <p:spPr>
          <a:xfrm>
            <a:off x="3371738" y="295581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3" name="Oval 42"/>
          <p:cNvSpPr/>
          <p:nvPr/>
        </p:nvSpPr>
        <p:spPr>
          <a:xfrm>
            <a:off x="2245880" y="3397134"/>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4" name="Oval 43"/>
          <p:cNvSpPr/>
          <p:nvPr/>
        </p:nvSpPr>
        <p:spPr>
          <a:xfrm>
            <a:off x="3093950" y="3418860"/>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5" name="TextBox 44"/>
          <p:cNvSpPr txBox="1"/>
          <p:nvPr/>
        </p:nvSpPr>
        <p:spPr>
          <a:xfrm>
            <a:off x="4524045" y="2967314"/>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6" name="Oval 45"/>
          <p:cNvSpPr/>
          <p:nvPr/>
        </p:nvSpPr>
        <p:spPr>
          <a:xfrm>
            <a:off x="6187412" y="296280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49" name="Oval 48"/>
          <p:cNvSpPr/>
          <p:nvPr/>
        </p:nvSpPr>
        <p:spPr>
          <a:xfrm>
            <a:off x="6947540" y="294648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6" name="Rectangle 55"/>
          <p:cNvSpPr/>
          <p:nvPr/>
        </p:nvSpPr>
        <p:spPr>
          <a:xfrm>
            <a:off x="4776485" y="4146558"/>
            <a:ext cx="4301879"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57" name="TextBox 56"/>
          <p:cNvSpPr txBox="1"/>
          <p:nvPr/>
        </p:nvSpPr>
        <p:spPr>
          <a:xfrm>
            <a:off x="4866411" y="4178034"/>
            <a:ext cx="4172269" cy="3785652"/>
          </a:xfrm>
          <a:prstGeom prst="rect">
            <a:avLst/>
          </a:prstGeom>
          <a:noFill/>
        </p:spPr>
        <p:txBody>
          <a:bodyPr wrap="square" rtlCol="0">
            <a:spAutoFit/>
          </a:bodyPr>
          <a:lstStyle/>
          <a:p>
            <a:pPr marL="342900" indent="-342900">
              <a:buFont typeface="Wingdings" charset="2"/>
              <a:buChar char="Ø"/>
            </a:pPr>
            <a:r>
              <a:rPr lang="en-US" sz="2400" dirty="0" smtClean="0"/>
              <a:t>All 5 are keys for f  </a:t>
            </a:r>
          </a:p>
          <a:p>
            <a:pPr lvl="2"/>
            <a:r>
              <a:rPr lang="en-US" sz="2400" dirty="0" smtClean="0"/>
              <a:t>      (OR)</a:t>
            </a:r>
            <a:endParaRPr lang="en-US" sz="2400" dirty="0"/>
          </a:p>
          <a:p>
            <a:pPr marL="342900" indent="-342900">
              <a:buFont typeface="Wingdings" charset="2"/>
              <a:buChar char="Ø"/>
            </a:pPr>
            <a:r>
              <a:rPr lang="en-US" sz="2400" dirty="0" smtClean="0"/>
              <a:t> 4 are keys for f  AND</a:t>
            </a:r>
          </a:p>
          <a:p>
            <a:r>
              <a:rPr lang="en-US" sz="2400" dirty="0" smtClean="0"/>
              <a:t>	Z =  Com(…) such that</a:t>
            </a:r>
          </a:p>
          <a:p>
            <a:r>
              <a:rPr lang="en-US" sz="2400" dirty="0" smtClean="0"/>
              <a:t>      Dec(         ,          ) = ….</a:t>
            </a:r>
          </a:p>
          <a:p>
            <a:r>
              <a:rPr lang="en-US" sz="2400" dirty="0"/>
              <a:t> </a:t>
            </a:r>
            <a:r>
              <a:rPr lang="en-US" sz="2400" dirty="0" smtClean="0"/>
              <a:t>    </a:t>
            </a:r>
          </a:p>
          <a:p>
            <a:r>
              <a:rPr lang="en-US" sz="2400" dirty="0"/>
              <a:t>	</a:t>
            </a:r>
            <a:endParaRPr lang="en-US" sz="2400" dirty="0" smtClean="0"/>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65" name="Oval 64"/>
          <p:cNvSpPr/>
          <p:nvPr/>
        </p:nvSpPr>
        <p:spPr>
          <a:xfrm>
            <a:off x="7801075" y="2949576"/>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6" name="Oval 65"/>
          <p:cNvSpPr/>
          <p:nvPr/>
        </p:nvSpPr>
        <p:spPr>
          <a:xfrm>
            <a:off x="6529709" y="3390900"/>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7" name="Oval 66"/>
          <p:cNvSpPr/>
          <p:nvPr/>
        </p:nvSpPr>
        <p:spPr>
          <a:xfrm>
            <a:off x="7510059" y="341262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7" name="TextBox 6"/>
          <p:cNvSpPr txBox="1"/>
          <p:nvPr/>
        </p:nvSpPr>
        <p:spPr>
          <a:xfrm>
            <a:off x="1108987" y="5318731"/>
            <a:ext cx="3239739" cy="461665"/>
          </a:xfrm>
          <a:prstGeom prst="rect">
            <a:avLst/>
          </a:prstGeom>
          <a:noFill/>
        </p:spPr>
        <p:txBody>
          <a:bodyPr wrap="none" rtlCol="0">
            <a:spAutoFit/>
          </a:bodyPr>
          <a:lstStyle/>
          <a:p>
            <a:r>
              <a:rPr lang="en-US" sz="2400" dirty="0" smtClean="0"/>
              <a:t>Com (                                )</a:t>
            </a:r>
            <a:endParaRPr lang="en-US" sz="2400" dirty="0"/>
          </a:p>
        </p:txBody>
      </p:sp>
      <p:sp>
        <p:nvSpPr>
          <p:cNvPr id="35" name="Oval 34"/>
          <p:cNvSpPr/>
          <p:nvPr/>
        </p:nvSpPr>
        <p:spPr>
          <a:xfrm>
            <a:off x="1941537" y="5377168"/>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6" name="Oval 35"/>
          <p:cNvSpPr/>
          <p:nvPr/>
        </p:nvSpPr>
        <p:spPr>
          <a:xfrm>
            <a:off x="2767805" y="536084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8" name="Oval 37"/>
          <p:cNvSpPr/>
          <p:nvPr/>
        </p:nvSpPr>
        <p:spPr>
          <a:xfrm>
            <a:off x="3528744" y="5363938"/>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9" name="Oval 38"/>
          <p:cNvSpPr/>
          <p:nvPr/>
        </p:nvSpPr>
        <p:spPr>
          <a:xfrm>
            <a:off x="2402886" y="5805262"/>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1" name="Oval 40"/>
          <p:cNvSpPr/>
          <p:nvPr/>
        </p:nvSpPr>
        <p:spPr>
          <a:xfrm>
            <a:off x="3250956" y="5826988"/>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0" name="Oval 59"/>
          <p:cNvSpPr/>
          <p:nvPr/>
        </p:nvSpPr>
        <p:spPr>
          <a:xfrm>
            <a:off x="6736529"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1" name="Oval 60"/>
          <p:cNvSpPr/>
          <p:nvPr/>
        </p:nvSpPr>
        <p:spPr>
          <a:xfrm>
            <a:off x="5980592"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2" name="Oval 61"/>
          <p:cNvSpPr/>
          <p:nvPr/>
        </p:nvSpPr>
        <p:spPr>
          <a:xfrm>
            <a:off x="5980592" y="6180205"/>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3" name="Oval 62"/>
          <p:cNvSpPr/>
          <p:nvPr/>
        </p:nvSpPr>
        <p:spPr>
          <a:xfrm>
            <a:off x="6752953" y="620689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8" name="TextBox 7"/>
          <p:cNvSpPr txBox="1"/>
          <p:nvPr/>
        </p:nvSpPr>
        <p:spPr>
          <a:xfrm>
            <a:off x="5002433" y="6112179"/>
            <a:ext cx="2604799" cy="461665"/>
          </a:xfrm>
          <a:prstGeom prst="rect">
            <a:avLst/>
          </a:prstGeom>
          <a:noFill/>
        </p:spPr>
        <p:txBody>
          <a:bodyPr wrap="none" rtlCol="0">
            <a:spAutoFit/>
          </a:bodyPr>
          <a:lstStyle/>
          <a:p>
            <a:r>
              <a:rPr lang="en-US" sz="2400" dirty="0" smtClean="0"/>
              <a:t> = Dec(         ,          )</a:t>
            </a:r>
            <a:endParaRPr lang="en-US" sz="2400" dirty="0"/>
          </a:p>
        </p:txBody>
      </p:sp>
      <p:pic>
        <p:nvPicPr>
          <p:cNvPr id="55" name="Picture 54" descr="tick.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54152" y="5734659"/>
            <a:ext cx="667459" cy="891092"/>
          </a:xfrm>
          <a:prstGeom prst="rect">
            <a:avLst/>
          </a:prstGeom>
        </p:spPr>
      </p:pic>
      <p:pic>
        <p:nvPicPr>
          <p:cNvPr id="58" name="Picture 57" descr="tick.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03645" y="5926016"/>
            <a:ext cx="667459" cy="891092"/>
          </a:xfrm>
          <a:prstGeom prst="rect">
            <a:avLst/>
          </a:prstGeom>
        </p:spPr>
      </p:pic>
      <p:sp>
        <p:nvSpPr>
          <p:cNvPr id="59" name="TextBox 58"/>
          <p:cNvSpPr txBox="1"/>
          <p:nvPr/>
        </p:nvSpPr>
        <p:spPr>
          <a:xfrm>
            <a:off x="835697" y="1087388"/>
            <a:ext cx="6758307" cy="461665"/>
          </a:xfrm>
          <a:prstGeom prst="rect">
            <a:avLst/>
          </a:prstGeom>
          <a:noFill/>
        </p:spPr>
        <p:txBody>
          <a:bodyPr wrap="square" rtlCol="0">
            <a:spAutoFit/>
          </a:bodyPr>
          <a:lstStyle/>
          <a:p>
            <a:r>
              <a:rPr lang="en-US" sz="2400" dirty="0" smtClean="0"/>
              <a:t>(</a:t>
            </a:r>
            <a:r>
              <a:rPr lang="en-US" sz="2400" dirty="0" smtClean="0">
                <a:solidFill>
                  <a:srgbClr val="FF0000"/>
                </a:solidFill>
              </a:rPr>
              <a:t>y , y </a:t>
            </a:r>
            <a:r>
              <a:rPr lang="en-US" sz="2400" dirty="0" smtClean="0"/>
              <a:t>, y , y , y )                                       (f , f , f , f , f )</a:t>
            </a:r>
          </a:p>
        </p:txBody>
      </p:sp>
      <p:cxnSp>
        <p:nvCxnSpPr>
          <p:cNvPr id="64" name="Straight Arrow Connector 63"/>
          <p:cNvCxnSpPr/>
          <p:nvPr/>
        </p:nvCxnSpPr>
        <p:spPr>
          <a:xfrm flipV="1">
            <a:off x="2490654" y="1452436"/>
            <a:ext cx="0" cy="593012"/>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cxnSp>
        <p:nvCxnSpPr>
          <p:cNvPr id="68" name="Straight Arrow Connector 67"/>
          <p:cNvCxnSpPr/>
          <p:nvPr/>
        </p:nvCxnSpPr>
        <p:spPr>
          <a:xfrm flipV="1">
            <a:off x="2110400" y="1478896"/>
            <a:ext cx="0" cy="593012"/>
          </a:xfrm>
          <a:prstGeom prst="straightConnector1">
            <a:avLst/>
          </a:prstGeom>
          <a:ln>
            <a:solidFill>
              <a:srgbClr val="3366FF"/>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84033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1" presetClass="exit"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hidden"/>
                                      </p:to>
                                    </p:set>
                                  </p:childTnLst>
                                </p:cTn>
                              </p:par>
                              <p:par>
                                <p:cTn id="9" presetID="1" presetClass="entr" presetSubtype="0" fill="hold" grpId="1" nodeType="withEffect">
                                  <p:stCondLst>
                                    <p:cond delay="0"/>
                                  </p:stCondLst>
                                  <p:childTnLst>
                                    <p:set>
                                      <p:cBhvr>
                                        <p:cTn id="10" dur="1" fill="hold">
                                          <p:stCondLst>
                                            <p:cond delay="0"/>
                                          </p:stCondLst>
                                        </p:cTn>
                                        <p:tgtEl>
                                          <p:spTgt spid="5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59" grpId="0"/>
      <p:bldP spid="59" grpId="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Verifiability?</a:t>
            </a:r>
            <a:endParaRPr lang="en-US" sz="2200" dirty="0"/>
          </a:p>
        </p:txBody>
      </p:sp>
      <p:sp>
        <p:nvSpPr>
          <p:cNvPr id="4" name="TextBox 3"/>
          <p:cNvSpPr txBox="1"/>
          <p:nvPr/>
        </p:nvSpPr>
        <p:spPr>
          <a:xfrm>
            <a:off x="-18535" y="854595"/>
            <a:ext cx="9162535" cy="1190853"/>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pic>
        <p:nvPicPr>
          <p:cNvPr id="5" name="Picture 4" descr="setup.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525" y="854594"/>
            <a:ext cx="871728" cy="871728"/>
          </a:xfrm>
          <a:prstGeom prst="rect">
            <a:avLst/>
          </a:prstGeom>
        </p:spPr>
      </p:pic>
      <p:sp>
        <p:nvSpPr>
          <p:cNvPr id="6" name="TextBox 5"/>
          <p:cNvSpPr txBox="1"/>
          <p:nvPr/>
        </p:nvSpPr>
        <p:spPr>
          <a:xfrm>
            <a:off x="376789" y="1583784"/>
            <a:ext cx="1594533" cy="461665"/>
          </a:xfrm>
          <a:prstGeom prst="rect">
            <a:avLst/>
          </a:prstGeom>
          <a:noFill/>
        </p:spPr>
        <p:txBody>
          <a:bodyPr wrap="square" rtlCol="0">
            <a:spAutoFit/>
          </a:bodyPr>
          <a:lstStyle/>
          <a:p>
            <a:r>
              <a:rPr lang="en-US" sz="2400" dirty="0" err="1" smtClean="0"/>
              <a:t>VFE.Setup</a:t>
            </a:r>
            <a:endParaRPr lang="en-US" sz="2400" dirty="0"/>
          </a:p>
        </p:txBody>
      </p:sp>
      <p:sp>
        <p:nvSpPr>
          <p:cNvPr id="14" name="TextBox 13"/>
          <p:cNvSpPr txBox="1"/>
          <p:nvPr/>
        </p:nvSpPr>
        <p:spPr>
          <a:xfrm>
            <a:off x="2078137" y="1008837"/>
            <a:ext cx="6758307" cy="1200328"/>
          </a:xfrm>
          <a:prstGeom prst="rect">
            <a:avLst/>
          </a:prstGeom>
          <a:noFill/>
        </p:spPr>
        <p:txBody>
          <a:bodyPr wrap="square" rtlCol="0">
            <a:spAutoFit/>
          </a:bodyPr>
          <a:lstStyle/>
          <a:p>
            <a:r>
              <a:rPr lang="en-US" sz="2400" dirty="0" smtClean="0"/>
              <a:t>(</a:t>
            </a:r>
            <a:r>
              <a:rPr lang="en-US" sz="2400" dirty="0" smtClean="0">
                <a:solidFill>
                  <a:srgbClr val="FF0000"/>
                </a:solidFill>
              </a:rPr>
              <a:t>MSK, MPK</a:t>
            </a:r>
            <a:r>
              <a:rPr lang="en-US" sz="2400" dirty="0" smtClean="0"/>
              <a:t>) , (</a:t>
            </a:r>
            <a:r>
              <a:rPr lang="en-US" sz="2400" dirty="0" smtClean="0">
                <a:solidFill>
                  <a:srgbClr val="008000"/>
                </a:solidFill>
              </a:rPr>
              <a:t>MSK, MPK</a:t>
            </a:r>
            <a:r>
              <a:rPr lang="en-US" sz="2400" dirty="0"/>
              <a:t>) , (</a:t>
            </a:r>
            <a:r>
              <a:rPr lang="en-US" sz="2400" dirty="0">
                <a:solidFill>
                  <a:srgbClr val="0000FF"/>
                </a:solidFill>
              </a:rPr>
              <a:t>MSK, MPK</a:t>
            </a:r>
            <a:r>
              <a:rPr lang="en-US" sz="2400" dirty="0"/>
              <a:t>) , </a:t>
            </a:r>
            <a:endParaRPr lang="en-US" sz="2400" dirty="0" smtClean="0"/>
          </a:p>
          <a:p>
            <a:r>
              <a:rPr lang="en-US" sz="2400" dirty="0" smtClean="0"/>
              <a:t>(</a:t>
            </a:r>
            <a:r>
              <a:rPr lang="en-US" sz="2400" dirty="0">
                <a:solidFill>
                  <a:schemeClr val="accent6">
                    <a:lumMod val="75000"/>
                  </a:schemeClr>
                </a:solidFill>
              </a:rPr>
              <a:t>MSK, MPK</a:t>
            </a:r>
            <a:r>
              <a:rPr lang="en-US" sz="2400" dirty="0"/>
              <a:t>) </a:t>
            </a:r>
            <a:r>
              <a:rPr lang="en-US" sz="2400" dirty="0" smtClean="0"/>
              <a:t>, </a:t>
            </a:r>
            <a:r>
              <a:rPr lang="en-US" sz="2400" dirty="0"/>
              <a:t>(</a:t>
            </a:r>
            <a:r>
              <a:rPr lang="en-US" sz="2400" dirty="0">
                <a:solidFill>
                  <a:srgbClr val="660066"/>
                </a:solidFill>
              </a:rPr>
              <a:t>MSK, MPK</a:t>
            </a:r>
            <a:r>
              <a:rPr lang="en-US" sz="2400" dirty="0"/>
              <a:t>) </a:t>
            </a:r>
            <a:r>
              <a:rPr lang="en-US" sz="2400" dirty="0" smtClean="0"/>
              <a:t>, Z </a:t>
            </a:r>
            <a:endParaRPr lang="en-US" sz="2400" dirty="0"/>
          </a:p>
          <a:p>
            <a:endParaRPr lang="en-US" sz="2400" dirty="0" smtClean="0"/>
          </a:p>
        </p:txBody>
      </p:sp>
      <p:sp>
        <p:nvSpPr>
          <p:cNvPr id="23" name="TextBox 22"/>
          <p:cNvSpPr txBox="1"/>
          <p:nvPr/>
        </p:nvSpPr>
        <p:spPr>
          <a:xfrm>
            <a:off x="-18535" y="2045448"/>
            <a:ext cx="4557114" cy="4812551"/>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descr="encryp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9102" y="2095586"/>
            <a:ext cx="871728" cy="871728"/>
          </a:xfrm>
          <a:prstGeom prst="rect">
            <a:avLst/>
          </a:prstGeom>
        </p:spPr>
      </p:pic>
      <p:sp>
        <p:nvSpPr>
          <p:cNvPr id="27" name="TextBox 26"/>
          <p:cNvSpPr txBox="1"/>
          <p:nvPr/>
        </p:nvSpPr>
        <p:spPr>
          <a:xfrm>
            <a:off x="492656" y="2131120"/>
            <a:ext cx="1883629" cy="461665"/>
          </a:xfrm>
          <a:prstGeom prst="rect">
            <a:avLst/>
          </a:prstGeom>
          <a:noFill/>
        </p:spPr>
        <p:txBody>
          <a:bodyPr wrap="square" rtlCol="0">
            <a:spAutoFit/>
          </a:bodyPr>
          <a:lstStyle/>
          <a:p>
            <a:r>
              <a:rPr lang="en-US" sz="2400" dirty="0" smtClean="0"/>
              <a:t>   x</a:t>
            </a:r>
            <a:endParaRPr lang="en-US" sz="2400" dirty="0"/>
          </a:p>
        </p:txBody>
      </p:sp>
      <p:sp>
        <p:nvSpPr>
          <p:cNvPr id="31" name="TextBox 30"/>
          <p:cNvSpPr txBox="1"/>
          <p:nvPr/>
        </p:nvSpPr>
        <p:spPr>
          <a:xfrm>
            <a:off x="68252" y="2973548"/>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0" name="Oval 39"/>
          <p:cNvSpPr/>
          <p:nvPr/>
        </p:nvSpPr>
        <p:spPr>
          <a:xfrm>
            <a:off x="1784531" y="296904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cxnSp>
        <p:nvCxnSpPr>
          <p:cNvPr id="20" name="Straight Arrow Connector 19"/>
          <p:cNvCxnSpPr/>
          <p:nvPr/>
        </p:nvCxnSpPr>
        <p:spPr>
          <a:xfrm flipV="1">
            <a:off x="468530" y="2553862"/>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2610799" y="295271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4" name="Rectangle 23"/>
          <p:cNvSpPr/>
          <p:nvPr/>
        </p:nvSpPr>
        <p:spPr>
          <a:xfrm>
            <a:off x="492656" y="4152792"/>
            <a:ext cx="3859425"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10" name="TextBox 9"/>
          <p:cNvSpPr txBox="1"/>
          <p:nvPr/>
        </p:nvSpPr>
        <p:spPr>
          <a:xfrm>
            <a:off x="622266" y="4184268"/>
            <a:ext cx="4172269" cy="2677656"/>
          </a:xfrm>
          <a:prstGeom prst="rect">
            <a:avLst/>
          </a:prstGeom>
          <a:noFill/>
        </p:spPr>
        <p:txBody>
          <a:bodyPr wrap="square" rtlCol="0">
            <a:spAutoFit/>
          </a:bodyPr>
          <a:lstStyle/>
          <a:p>
            <a:pPr marL="342900" indent="-342900">
              <a:buFont typeface="Wingdings" charset="2"/>
              <a:buChar char="Ø"/>
            </a:pPr>
            <a:r>
              <a:rPr lang="en-US" sz="2400" dirty="0"/>
              <a:t>4</a:t>
            </a:r>
            <a:r>
              <a:rPr lang="en-US" sz="2400" dirty="0" smtClean="0"/>
              <a:t> of them encrypt x  </a:t>
            </a:r>
          </a:p>
          <a:p>
            <a:pPr lvl="2"/>
            <a:r>
              <a:rPr lang="en-US" sz="2400" dirty="0" smtClean="0"/>
              <a:t>      (OR)</a:t>
            </a:r>
            <a:endParaRPr lang="en-US" sz="2400" dirty="0"/>
          </a:p>
          <a:p>
            <a:pPr marL="342900" indent="-342900">
              <a:buFont typeface="Wingdings" charset="2"/>
              <a:buChar char="Ø"/>
            </a:pPr>
            <a:r>
              <a:rPr lang="en-US" sz="2400" dirty="0" smtClean="0"/>
              <a:t> 2 encrypt x  AND</a:t>
            </a:r>
          </a:p>
          <a:p>
            <a:r>
              <a:rPr lang="en-US" sz="2400" dirty="0" smtClean="0"/>
              <a:t>Z = </a:t>
            </a:r>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34" name="TextBox 33"/>
          <p:cNvSpPr txBox="1"/>
          <p:nvPr/>
        </p:nvSpPr>
        <p:spPr>
          <a:xfrm>
            <a:off x="4564497" y="2045479"/>
            <a:ext cx="4557114" cy="4812551"/>
          </a:xfrm>
          <a:prstGeom prst="rect">
            <a:avLst/>
          </a:prstGeom>
          <a:solidFill>
            <a:schemeClr val="accent2">
              <a:lumMod val="60000"/>
              <a:lumOff val="40000"/>
            </a:schemeClr>
          </a:solidFill>
        </p:spPr>
        <p:txBody>
          <a:bodyPr wrap="square" rtlCol="0">
            <a:spAutoFit/>
          </a:bodyPr>
          <a:lstStyle/>
          <a:p>
            <a:endParaRPr lang="en-US" dirty="0"/>
          </a:p>
        </p:txBody>
      </p:sp>
      <p:sp>
        <p:nvSpPr>
          <p:cNvPr id="37" name="TextBox 36"/>
          <p:cNvSpPr txBox="1"/>
          <p:nvPr/>
        </p:nvSpPr>
        <p:spPr>
          <a:xfrm>
            <a:off x="5075688" y="2131151"/>
            <a:ext cx="1883629" cy="461665"/>
          </a:xfrm>
          <a:prstGeom prst="rect">
            <a:avLst/>
          </a:prstGeom>
          <a:noFill/>
        </p:spPr>
        <p:txBody>
          <a:bodyPr wrap="square" rtlCol="0">
            <a:spAutoFit/>
          </a:bodyPr>
          <a:lstStyle/>
          <a:p>
            <a:r>
              <a:rPr lang="en-US" sz="2400" dirty="0" smtClean="0"/>
              <a:t>   </a:t>
            </a:r>
            <a:r>
              <a:rPr lang="en-US" sz="2400" dirty="0"/>
              <a:t>f</a:t>
            </a:r>
          </a:p>
        </p:txBody>
      </p:sp>
      <p:cxnSp>
        <p:nvCxnSpPr>
          <p:cNvPr id="51" name="Straight Arrow Connector 50"/>
          <p:cNvCxnSpPr/>
          <p:nvPr/>
        </p:nvCxnSpPr>
        <p:spPr>
          <a:xfrm flipV="1">
            <a:off x="5136441" y="2559446"/>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3" name="Picture 52" descr="keyge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1159" y="2095586"/>
            <a:ext cx="1031195" cy="774821"/>
          </a:xfrm>
          <a:prstGeom prst="rect">
            <a:avLst/>
          </a:prstGeom>
        </p:spPr>
      </p:pic>
      <p:sp>
        <p:nvSpPr>
          <p:cNvPr id="52" name="Oval 51"/>
          <p:cNvSpPr/>
          <p:nvPr/>
        </p:nvSpPr>
        <p:spPr>
          <a:xfrm>
            <a:off x="3371738" y="295581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3" name="Oval 42"/>
          <p:cNvSpPr/>
          <p:nvPr/>
        </p:nvSpPr>
        <p:spPr>
          <a:xfrm>
            <a:off x="2245880" y="3397134"/>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4" name="Oval 43"/>
          <p:cNvSpPr/>
          <p:nvPr/>
        </p:nvSpPr>
        <p:spPr>
          <a:xfrm>
            <a:off x="3093950" y="3418860"/>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5" name="TextBox 44"/>
          <p:cNvSpPr txBox="1"/>
          <p:nvPr/>
        </p:nvSpPr>
        <p:spPr>
          <a:xfrm>
            <a:off x="4524045" y="2967314"/>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6" name="Oval 45"/>
          <p:cNvSpPr/>
          <p:nvPr/>
        </p:nvSpPr>
        <p:spPr>
          <a:xfrm>
            <a:off x="6187412" y="296280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49" name="Oval 48"/>
          <p:cNvSpPr/>
          <p:nvPr/>
        </p:nvSpPr>
        <p:spPr>
          <a:xfrm>
            <a:off x="6947540" y="294648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6" name="Rectangle 55"/>
          <p:cNvSpPr/>
          <p:nvPr/>
        </p:nvSpPr>
        <p:spPr>
          <a:xfrm>
            <a:off x="4776485" y="4146558"/>
            <a:ext cx="4301879"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57" name="TextBox 56"/>
          <p:cNvSpPr txBox="1"/>
          <p:nvPr/>
        </p:nvSpPr>
        <p:spPr>
          <a:xfrm>
            <a:off x="4866411" y="4178034"/>
            <a:ext cx="4172269" cy="3785652"/>
          </a:xfrm>
          <a:prstGeom prst="rect">
            <a:avLst/>
          </a:prstGeom>
          <a:noFill/>
        </p:spPr>
        <p:txBody>
          <a:bodyPr wrap="square" rtlCol="0">
            <a:spAutoFit/>
          </a:bodyPr>
          <a:lstStyle/>
          <a:p>
            <a:pPr marL="342900" indent="-342900">
              <a:buFont typeface="Wingdings" charset="2"/>
              <a:buChar char="Ø"/>
            </a:pPr>
            <a:r>
              <a:rPr lang="en-US" sz="2400" dirty="0" smtClean="0"/>
              <a:t>All 5 are keys for f  </a:t>
            </a:r>
          </a:p>
          <a:p>
            <a:pPr lvl="2"/>
            <a:r>
              <a:rPr lang="en-US" sz="2400" dirty="0" smtClean="0"/>
              <a:t>      (OR)</a:t>
            </a:r>
            <a:endParaRPr lang="en-US" sz="2400" dirty="0"/>
          </a:p>
          <a:p>
            <a:pPr marL="342900" indent="-342900">
              <a:buFont typeface="Wingdings" charset="2"/>
              <a:buChar char="Ø"/>
            </a:pPr>
            <a:r>
              <a:rPr lang="en-US" sz="2400" dirty="0" smtClean="0"/>
              <a:t> 4 are keys for f  AND</a:t>
            </a:r>
          </a:p>
          <a:p>
            <a:r>
              <a:rPr lang="en-US" sz="2400" dirty="0" smtClean="0"/>
              <a:t>	Z =  Com(…) such that</a:t>
            </a:r>
          </a:p>
          <a:p>
            <a:r>
              <a:rPr lang="en-US" sz="2400" dirty="0" smtClean="0"/>
              <a:t>      Dec(         ,          ) = ….</a:t>
            </a:r>
          </a:p>
          <a:p>
            <a:r>
              <a:rPr lang="en-US" sz="2400" dirty="0"/>
              <a:t> </a:t>
            </a:r>
            <a:r>
              <a:rPr lang="en-US" sz="2400" dirty="0" smtClean="0"/>
              <a:t>    </a:t>
            </a:r>
          </a:p>
          <a:p>
            <a:r>
              <a:rPr lang="en-US" sz="2400" dirty="0"/>
              <a:t>	</a:t>
            </a:r>
            <a:endParaRPr lang="en-US" sz="2400" dirty="0" smtClean="0"/>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65" name="Oval 64"/>
          <p:cNvSpPr/>
          <p:nvPr/>
        </p:nvSpPr>
        <p:spPr>
          <a:xfrm>
            <a:off x="7801075" y="2949576"/>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6" name="Oval 65"/>
          <p:cNvSpPr/>
          <p:nvPr/>
        </p:nvSpPr>
        <p:spPr>
          <a:xfrm>
            <a:off x="6529709" y="3390900"/>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7" name="Oval 66"/>
          <p:cNvSpPr/>
          <p:nvPr/>
        </p:nvSpPr>
        <p:spPr>
          <a:xfrm>
            <a:off x="7510059" y="341262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7" name="TextBox 6"/>
          <p:cNvSpPr txBox="1"/>
          <p:nvPr/>
        </p:nvSpPr>
        <p:spPr>
          <a:xfrm>
            <a:off x="1108987" y="5318731"/>
            <a:ext cx="3239739" cy="461665"/>
          </a:xfrm>
          <a:prstGeom prst="rect">
            <a:avLst/>
          </a:prstGeom>
          <a:noFill/>
        </p:spPr>
        <p:txBody>
          <a:bodyPr wrap="none" rtlCol="0">
            <a:spAutoFit/>
          </a:bodyPr>
          <a:lstStyle/>
          <a:p>
            <a:r>
              <a:rPr lang="en-US" sz="2400" dirty="0" smtClean="0"/>
              <a:t>Com (                                )</a:t>
            </a:r>
            <a:endParaRPr lang="en-US" sz="2400" dirty="0"/>
          </a:p>
        </p:txBody>
      </p:sp>
      <p:sp>
        <p:nvSpPr>
          <p:cNvPr id="35" name="Oval 34"/>
          <p:cNvSpPr/>
          <p:nvPr/>
        </p:nvSpPr>
        <p:spPr>
          <a:xfrm>
            <a:off x="1941537" y="5377168"/>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6" name="Oval 35"/>
          <p:cNvSpPr/>
          <p:nvPr/>
        </p:nvSpPr>
        <p:spPr>
          <a:xfrm>
            <a:off x="2767805" y="536084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8" name="Oval 37"/>
          <p:cNvSpPr/>
          <p:nvPr/>
        </p:nvSpPr>
        <p:spPr>
          <a:xfrm>
            <a:off x="3528744" y="5363938"/>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9" name="Oval 38"/>
          <p:cNvSpPr/>
          <p:nvPr/>
        </p:nvSpPr>
        <p:spPr>
          <a:xfrm>
            <a:off x="2402886" y="5805262"/>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1" name="Oval 40"/>
          <p:cNvSpPr/>
          <p:nvPr/>
        </p:nvSpPr>
        <p:spPr>
          <a:xfrm>
            <a:off x="3250956" y="5826988"/>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0" name="Oval 59"/>
          <p:cNvSpPr/>
          <p:nvPr/>
        </p:nvSpPr>
        <p:spPr>
          <a:xfrm>
            <a:off x="6736529"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1" name="Oval 60"/>
          <p:cNvSpPr/>
          <p:nvPr/>
        </p:nvSpPr>
        <p:spPr>
          <a:xfrm>
            <a:off x="5980592"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2" name="Oval 61"/>
          <p:cNvSpPr/>
          <p:nvPr/>
        </p:nvSpPr>
        <p:spPr>
          <a:xfrm>
            <a:off x="5980592" y="6180205"/>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3" name="Oval 62"/>
          <p:cNvSpPr/>
          <p:nvPr/>
        </p:nvSpPr>
        <p:spPr>
          <a:xfrm>
            <a:off x="6752953" y="620689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8" name="TextBox 7"/>
          <p:cNvSpPr txBox="1"/>
          <p:nvPr/>
        </p:nvSpPr>
        <p:spPr>
          <a:xfrm>
            <a:off x="5002433" y="6112179"/>
            <a:ext cx="2604799" cy="461665"/>
          </a:xfrm>
          <a:prstGeom prst="rect">
            <a:avLst/>
          </a:prstGeom>
          <a:noFill/>
        </p:spPr>
        <p:txBody>
          <a:bodyPr wrap="none" rtlCol="0">
            <a:spAutoFit/>
          </a:bodyPr>
          <a:lstStyle/>
          <a:p>
            <a:r>
              <a:rPr lang="en-US" sz="2400" dirty="0" smtClean="0"/>
              <a:t> = Dec(         ,          )</a:t>
            </a:r>
            <a:endParaRPr lang="en-US" sz="2400" dirty="0"/>
          </a:p>
        </p:txBody>
      </p:sp>
      <p:pic>
        <p:nvPicPr>
          <p:cNvPr id="58" name="Picture 57" descr="tick.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07864" y="5666633"/>
            <a:ext cx="667459" cy="891092"/>
          </a:xfrm>
          <a:prstGeom prst="rect">
            <a:avLst/>
          </a:prstGeom>
        </p:spPr>
      </p:pic>
      <p:pic>
        <p:nvPicPr>
          <p:cNvPr id="59" name="Picture 58" descr="tick.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03645" y="5926016"/>
            <a:ext cx="667459" cy="891092"/>
          </a:xfrm>
          <a:prstGeom prst="rect">
            <a:avLst/>
          </a:prstGeom>
        </p:spPr>
      </p:pic>
      <p:sp>
        <p:nvSpPr>
          <p:cNvPr id="47" name="Rounded Rectangle 46"/>
          <p:cNvSpPr/>
          <p:nvPr/>
        </p:nvSpPr>
        <p:spPr>
          <a:xfrm>
            <a:off x="622267" y="2403023"/>
            <a:ext cx="7586217" cy="1086913"/>
          </a:xfrm>
          <a:prstGeom prst="roundRect">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All of them would decrypt to f(x)</a:t>
            </a:r>
            <a:endParaRPr lang="en-US" sz="2400" dirty="0">
              <a:solidFill>
                <a:schemeClr val="bg1"/>
              </a:solidFill>
            </a:endParaRPr>
          </a:p>
        </p:txBody>
      </p:sp>
    </p:spTree>
    <p:extLst>
      <p:ext uri="{BB962C8B-B14F-4D97-AF65-F5344CB8AC3E}">
        <p14:creationId xmlns:p14="http://schemas.microsoft.com/office/powerpoint/2010/main" val="7061317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animBg="1"/>
      <p:bldP spid="47" grpId="1"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Verifiability lost!</a:t>
            </a:r>
            <a:endParaRPr lang="en-US" sz="2200" dirty="0"/>
          </a:p>
        </p:txBody>
      </p:sp>
      <p:sp>
        <p:nvSpPr>
          <p:cNvPr id="4" name="TextBox 3"/>
          <p:cNvSpPr txBox="1"/>
          <p:nvPr/>
        </p:nvSpPr>
        <p:spPr>
          <a:xfrm>
            <a:off x="-18535" y="854595"/>
            <a:ext cx="9162535" cy="1190853"/>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pic>
        <p:nvPicPr>
          <p:cNvPr id="5" name="Picture 4" descr="setup.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525" y="854594"/>
            <a:ext cx="871728" cy="871728"/>
          </a:xfrm>
          <a:prstGeom prst="rect">
            <a:avLst/>
          </a:prstGeom>
        </p:spPr>
      </p:pic>
      <p:sp>
        <p:nvSpPr>
          <p:cNvPr id="6" name="TextBox 5"/>
          <p:cNvSpPr txBox="1"/>
          <p:nvPr/>
        </p:nvSpPr>
        <p:spPr>
          <a:xfrm>
            <a:off x="376789" y="1583784"/>
            <a:ext cx="1594533" cy="461665"/>
          </a:xfrm>
          <a:prstGeom prst="rect">
            <a:avLst/>
          </a:prstGeom>
          <a:noFill/>
        </p:spPr>
        <p:txBody>
          <a:bodyPr wrap="square" rtlCol="0">
            <a:spAutoFit/>
          </a:bodyPr>
          <a:lstStyle/>
          <a:p>
            <a:r>
              <a:rPr lang="en-US" sz="2400" dirty="0" err="1" smtClean="0"/>
              <a:t>VFE.Setup</a:t>
            </a:r>
            <a:endParaRPr lang="en-US" sz="2400" dirty="0"/>
          </a:p>
        </p:txBody>
      </p:sp>
      <p:sp>
        <p:nvSpPr>
          <p:cNvPr id="14" name="TextBox 13"/>
          <p:cNvSpPr txBox="1"/>
          <p:nvPr/>
        </p:nvSpPr>
        <p:spPr>
          <a:xfrm>
            <a:off x="2078137" y="1008837"/>
            <a:ext cx="6758307" cy="1200328"/>
          </a:xfrm>
          <a:prstGeom prst="rect">
            <a:avLst/>
          </a:prstGeom>
          <a:noFill/>
        </p:spPr>
        <p:txBody>
          <a:bodyPr wrap="square" rtlCol="0">
            <a:spAutoFit/>
          </a:bodyPr>
          <a:lstStyle/>
          <a:p>
            <a:r>
              <a:rPr lang="en-US" sz="2400" dirty="0" smtClean="0"/>
              <a:t>(</a:t>
            </a:r>
            <a:r>
              <a:rPr lang="en-US" sz="2400" dirty="0" smtClean="0">
                <a:solidFill>
                  <a:srgbClr val="FF0000"/>
                </a:solidFill>
              </a:rPr>
              <a:t>MSK, MPK</a:t>
            </a:r>
            <a:r>
              <a:rPr lang="en-US" sz="2400" dirty="0" smtClean="0"/>
              <a:t>) , (</a:t>
            </a:r>
            <a:r>
              <a:rPr lang="en-US" sz="2400" dirty="0" smtClean="0">
                <a:solidFill>
                  <a:srgbClr val="008000"/>
                </a:solidFill>
              </a:rPr>
              <a:t>MSK, MPK</a:t>
            </a:r>
            <a:r>
              <a:rPr lang="en-US" sz="2400" dirty="0"/>
              <a:t>) , (</a:t>
            </a:r>
            <a:r>
              <a:rPr lang="en-US" sz="2400" dirty="0">
                <a:solidFill>
                  <a:srgbClr val="0000FF"/>
                </a:solidFill>
              </a:rPr>
              <a:t>MSK, MPK</a:t>
            </a:r>
            <a:r>
              <a:rPr lang="en-US" sz="2400" dirty="0"/>
              <a:t>) , </a:t>
            </a:r>
            <a:endParaRPr lang="en-US" sz="2400" dirty="0" smtClean="0"/>
          </a:p>
          <a:p>
            <a:r>
              <a:rPr lang="en-US" sz="2400" dirty="0" smtClean="0"/>
              <a:t>(</a:t>
            </a:r>
            <a:r>
              <a:rPr lang="en-US" sz="2400" dirty="0">
                <a:solidFill>
                  <a:schemeClr val="accent6">
                    <a:lumMod val="75000"/>
                  </a:schemeClr>
                </a:solidFill>
              </a:rPr>
              <a:t>MSK, MPK</a:t>
            </a:r>
            <a:r>
              <a:rPr lang="en-US" sz="2400" dirty="0"/>
              <a:t>) </a:t>
            </a:r>
            <a:r>
              <a:rPr lang="en-US" sz="2400" dirty="0" smtClean="0"/>
              <a:t>, </a:t>
            </a:r>
            <a:r>
              <a:rPr lang="en-US" sz="2400" dirty="0"/>
              <a:t>(</a:t>
            </a:r>
            <a:r>
              <a:rPr lang="en-US" sz="2400" dirty="0">
                <a:solidFill>
                  <a:srgbClr val="660066"/>
                </a:solidFill>
              </a:rPr>
              <a:t>MSK, MPK</a:t>
            </a:r>
            <a:r>
              <a:rPr lang="en-US" sz="2400" dirty="0"/>
              <a:t>) </a:t>
            </a:r>
            <a:r>
              <a:rPr lang="en-US" sz="2400" dirty="0" smtClean="0"/>
              <a:t>, Z </a:t>
            </a:r>
            <a:endParaRPr lang="en-US" sz="2400" dirty="0"/>
          </a:p>
          <a:p>
            <a:endParaRPr lang="en-US" sz="2400" dirty="0" smtClean="0"/>
          </a:p>
        </p:txBody>
      </p:sp>
      <p:sp>
        <p:nvSpPr>
          <p:cNvPr id="23" name="TextBox 22"/>
          <p:cNvSpPr txBox="1"/>
          <p:nvPr/>
        </p:nvSpPr>
        <p:spPr>
          <a:xfrm>
            <a:off x="-18535" y="2045448"/>
            <a:ext cx="4557114" cy="4812551"/>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descr="encryp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9102" y="2095586"/>
            <a:ext cx="871728" cy="871728"/>
          </a:xfrm>
          <a:prstGeom prst="rect">
            <a:avLst/>
          </a:prstGeom>
        </p:spPr>
      </p:pic>
      <p:sp>
        <p:nvSpPr>
          <p:cNvPr id="27" name="TextBox 26"/>
          <p:cNvSpPr txBox="1"/>
          <p:nvPr/>
        </p:nvSpPr>
        <p:spPr>
          <a:xfrm>
            <a:off x="492656" y="2131120"/>
            <a:ext cx="1883629" cy="461665"/>
          </a:xfrm>
          <a:prstGeom prst="rect">
            <a:avLst/>
          </a:prstGeom>
          <a:noFill/>
        </p:spPr>
        <p:txBody>
          <a:bodyPr wrap="square" rtlCol="0">
            <a:spAutoFit/>
          </a:bodyPr>
          <a:lstStyle/>
          <a:p>
            <a:r>
              <a:rPr lang="en-US" sz="2400" dirty="0" smtClean="0"/>
              <a:t>   x</a:t>
            </a:r>
            <a:endParaRPr lang="en-US" sz="2400" dirty="0"/>
          </a:p>
        </p:txBody>
      </p:sp>
      <p:sp>
        <p:nvSpPr>
          <p:cNvPr id="31" name="TextBox 30"/>
          <p:cNvSpPr txBox="1"/>
          <p:nvPr/>
        </p:nvSpPr>
        <p:spPr>
          <a:xfrm>
            <a:off x="68252" y="2973548"/>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0" name="Oval 39"/>
          <p:cNvSpPr/>
          <p:nvPr/>
        </p:nvSpPr>
        <p:spPr>
          <a:xfrm>
            <a:off x="1784531" y="296904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cxnSp>
        <p:nvCxnSpPr>
          <p:cNvPr id="20" name="Straight Arrow Connector 19"/>
          <p:cNvCxnSpPr/>
          <p:nvPr/>
        </p:nvCxnSpPr>
        <p:spPr>
          <a:xfrm flipV="1">
            <a:off x="468530" y="2553862"/>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2610799" y="295271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4" name="Rectangle 23"/>
          <p:cNvSpPr/>
          <p:nvPr/>
        </p:nvSpPr>
        <p:spPr>
          <a:xfrm>
            <a:off x="492656" y="4152792"/>
            <a:ext cx="3859425"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10" name="TextBox 9"/>
          <p:cNvSpPr txBox="1"/>
          <p:nvPr/>
        </p:nvSpPr>
        <p:spPr>
          <a:xfrm>
            <a:off x="622266" y="4184268"/>
            <a:ext cx="4172269" cy="2677656"/>
          </a:xfrm>
          <a:prstGeom prst="rect">
            <a:avLst/>
          </a:prstGeom>
          <a:noFill/>
        </p:spPr>
        <p:txBody>
          <a:bodyPr wrap="square" rtlCol="0">
            <a:spAutoFit/>
          </a:bodyPr>
          <a:lstStyle/>
          <a:p>
            <a:pPr marL="342900" indent="-342900">
              <a:buFont typeface="Wingdings" charset="2"/>
              <a:buChar char="Ø"/>
            </a:pPr>
            <a:r>
              <a:rPr lang="en-US" sz="2400" dirty="0"/>
              <a:t>4</a:t>
            </a:r>
            <a:r>
              <a:rPr lang="en-US" sz="2400" dirty="0" smtClean="0"/>
              <a:t> of them encrypt x  </a:t>
            </a:r>
          </a:p>
          <a:p>
            <a:pPr lvl="2"/>
            <a:r>
              <a:rPr lang="en-US" sz="2400" dirty="0" smtClean="0"/>
              <a:t>      (OR)</a:t>
            </a:r>
            <a:endParaRPr lang="en-US" sz="2400" dirty="0"/>
          </a:p>
          <a:p>
            <a:pPr marL="342900" indent="-342900">
              <a:buFont typeface="Wingdings" charset="2"/>
              <a:buChar char="Ø"/>
            </a:pPr>
            <a:r>
              <a:rPr lang="en-US" sz="2400" dirty="0" smtClean="0"/>
              <a:t> 2 encrypt x  AND</a:t>
            </a:r>
          </a:p>
          <a:p>
            <a:r>
              <a:rPr lang="en-US" sz="2400" dirty="0" smtClean="0"/>
              <a:t>Z = </a:t>
            </a:r>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34" name="TextBox 33"/>
          <p:cNvSpPr txBox="1"/>
          <p:nvPr/>
        </p:nvSpPr>
        <p:spPr>
          <a:xfrm>
            <a:off x="4564497" y="2045479"/>
            <a:ext cx="4557114" cy="4812551"/>
          </a:xfrm>
          <a:prstGeom prst="rect">
            <a:avLst/>
          </a:prstGeom>
          <a:solidFill>
            <a:schemeClr val="accent2">
              <a:lumMod val="60000"/>
              <a:lumOff val="40000"/>
            </a:schemeClr>
          </a:solidFill>
        </p:spPr>
        <p:txBody>
          <a:bodyPr wrap="square" rtlCol="0">
            <a:spAutoFit/>
          </a:bodyPr>
          <a:lstStyle/>
          <a:p>
            <a:endParaRPr lang="en-US" dirty="0"/>
          </a:p>
        </p:txBody>
      </p:sp>
      <p:sp>
        <p:nvSpPr>
          <p:cNvPr id="37" name="TextBox 36"/>
          <p:cNvSpPr txBox="1"/>
          <p:nvPr/>
        </p:nvSpPr>
        <p:spPr>
          <a:xfrm>
            <a:off x="5075688" y="2131151"/>
            <a:ext cx="1883629" cy="461665"/>
          </a:xfrm>
          <a:prstGeom prst="rect">
            <a:avLst/>
          </a:prstGeom>
          <a:noFill/>
        </p:spPr>
        <p:txBody>
          <a:bodyPr wrap="square" rtlCol="0">
            <a:spAutoFit/>
          </a:bodyPr>
          <a:lstStyle/>
          <a:p>
            <a:r>
              <a:rPr lang="en-US" sz="2400" dirty="0" smtClean="0"/>
              <a:t>   </a:t>
            </a:r>
            <a:r>
              <a:rPr lang="en-US" sz="2400" dirty="0"/>
              <a:t>f</a:t>
            </a:r>
          </a:p>
        </p:txBody>
      </p:sp>
      <p:cxnSp>
        <p:nvCxnSpPr>
          <p:cNvPr id="51" name="Straight Arrow Connector 50"/>
          <p:cNvCxnSpPr/>
          <p:nvPr/>
        </p:nvCxnSpPr>
        <p:spPr>
          <a:xfrm flipV="1">
            <a:off x="5136441" y="2559446"/>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3" name="Picture 52" descr="keyge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1159" y="2095586"/>
            <a:ext cx="1031195" cy="774821"/>
          </a:xfrm>
          <a:prstGeom prst="rect">
            <a:avLst/>
          </a:prstGeom>
        </p:spPr>
      </p:pic>
      <p:sp>
        <p:nvSpPr>
          <p:cNvPr id="52" name="Oval 51"/>
          <p:cNvSpPr/>
          <p:nvPr/>
        </p:nvSpPr>
        <p:spPr>
          <a:xfrm>
            <a:off x="3371738" y="295581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3" name="Oval 42"/>
          <p:cNvSpPr/>
          <p:nvPr/>
        </p:nvSpPr>
        <p:spPr>
          <a:xfrm>
            <a:off x="2245880" y="3397134"/>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4" name="Oval 43"/>
          <p:cNvSpPr/>
          <p:nvPr/>
        </p:nvSpPr>
        <p:spPr>
          <a:xfrm>
            <a:off x="3093950" y="3418860"/>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5" name="TextBox 44"/>
          <p:cNvSpPr txBox="1"/>
          <p:nvPr/>
        </p:nvSpPr>
        <p:spPr>
          <a:xfrm>
            <a:off x="4524045" y="2967314"/>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6" name="Oval 45"/>
          <p:cNvSpPr/>
          <p:nvPr/>
        </p:nvSpPr>
        <p:spPr>
          <a:xfrm>
            <a:off x="6187412" y="296280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49" name="Oval 48"/>
          <p:cNvSpPr/>
          <p:nvPr/>
        </p:nvSpPr>
        <p:spPr>
          <a:xfrm>
            <a:off x="6947540" y="294648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6" name="Rectangle 55"/>
          <p:cNvSpPr/>
          <p:nvPr/>
        </p:nvSpPr>
        <p:spPr>
          <a:xfrm>
            <a:off x="4776485" y="4146558"/>
            <a:ext cx="4301879"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57" name="TextBox 56"/>
          <p:cNvSpPr txBox="1"/>
          <p:nvPr/>
        </p:nvSpPr>
        <p:spPr>
          <a:xfrm>
            <a:off x="4866411" y="4178034"/>
            <a:ext cx="4172269" cy="3785652"/>
          </a:xfrm>
          <a:prstGeom prst="rect">
            <a:avLst/>
          </a:prstGeom>
          <a:noFill/>
        </p:spPr>
        <p:txBody>
          <a:bodyPr wrap="square" rtlCol="0">
            <a:spAutoFit/>
          </a:bodyPr>
          <a:lstStyle/>
          <a:p>
            <a:pPr marL="342900" indent="-342900">
              <a:buFont typeface="Wingdings" charset="2"/>
              <a:buChar char="Ø"/>
            </a:pPr>
            <a:r>
              <a:rPr lang="en-US" sz="2400" dirty="0" smtClean="0"/>
              <a:t>All 5 are keys for f  </a:t>
            </a:r>
          </a:p>
          <a:p>
            <a:pPr lvl="2"/>
            <a:r>
              <a:rPr lang="en-US" sz="2400" dirty="0" smtClean="0"/>
              <a:t>      (OR)</a:t>
            </a:r>
            <a:endParaRPr lang="en-US" sz="2400" dirty="0"/>
          </a:p>
          <a:p>
            <a:pPr marL="342900" indent="-342900">
              <a:buFont typeface="Wingdings" charset="2"/>
              <a:buChar char="Ø"/>
            </a:pPr>
            <a:r>
              <a:rPr lang="en-US" sz="2400" dirty="0" smtClean="0"/>
              <a:t> 4 are keys for f  AND</a:t>
            </a:r>
          </a:p>
          <a:p>
            <a:r>
              <a:rPr lang="en-US" sz="2400" dirty="0" smtClean="0"/>
              <a:t>	Z =  Com(…) such that</a:t>
            </a:r>
          </a:p>
          <a:p>
            <a:r>
              <a:rPr lang="en-US" sz="2400" dirty="0" smtClean="0"/>
              <a:t>      Dec(         ,          ) = ….</a:t>
            </a:r>
          </a:p>
          <a:p>
            <a:r>
              <a:rPr lang="en-US" sz="2400" dirty="0"/>
              <a:t> </a:t>
            </a:r>
            <a:r>
              <a:rPr lang="en-US" sz="2400" dirty="0" smtClean="0"/>
              <a:t>    </a:t>
            </a:r>
          </a:p>
          <a:p>
            <a:r>
              <a:rPr lang="en-US" sz="2400" dirty="0"/>
              <a:t>	</a:t>
            </a:r>
            <a:endParaRPr lang="en-US" sz="2400" dirty="0" smtClean="0"/>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65" name="Oval 64"/>
          <p:cNvSpPr/>
          <p:nvPr/>
        </p:nvSpPr>
        <p:spPr>
          <a:xfrm>
            <a:off x="7801075" y="2949576"/>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6" name="Oval 65"/>
          <p:cNvSpPr/>
          <p:nvPr/>
        </p:nvSpPr>
        <p:spPr>
          <a:xfrm>
            <a:off x="6529709" y="3390900"/>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7" name="Oval 66"/>
          <p:cNvSpPr/>
          <p:nvPr/>
        </p:nvSpPr>
        <p:spPr>
          <a:xfrm>
            <a:off x="7510059" y="341262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7" name="TextBox 6"/>
          <p:cNvSpPr txBox="1"/>
          <p:nvPr/>
        </p:nvSpPr>
        <p:spPr>
          <a:xfrm>
            <a:off x="1108987" y="5318731"/>
            <a:ext cx="3239739" cy="461665"/>
          </a:xfrm>
          <a:prstGeom prst="rect">
            <a:avLst/>
          </a:prstGeom>
          <a:noFill/>
        </p:spPr>
        <p:txBody>
          <a:bodyPr wrap="none" rtlCol="0">
            <a:spAutoFit/>
          </a:bodyPr>
          <a:lstStyle/>
          <a:p>
            <a:r>
              <a:rPr lang="en-US" sz="2400" dirty="0" smtClean="0"/>
              <a:t>Com (                                )</a:t>
            </a:r>
            <a:endParaRPr lang="en-US" sz="2400" dirty="0"/>
          </a:p>
        </p:txBody>
      </p:sp>
      <p:sp>
        <p:nvSpPr>
          <p:cNvPr id="35" name="Oval 34"/>
          <p:cNvSpPr/>
          <p:nvPr/>
        </p:nvSpPr>
        <p:spPr>
          <a:xfrm>
            <a:off x="1941537" y="5377168"/>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6" name="Oval 35"/>
          <p:cNvSpPr/>
          <p:nvPr/>
        </p:nvSpPr>
        <p:spPr>
          <a:xfrm>
            <a:off x="2767805" y="536084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8" name="Oval 37"/>
          <p:cNvSpPr/>
          <p:nvPr/>
        </p:nvSpPr>
        <p:spPr>
          <a:xfrm>
            <a:off x="3528744" y="5363938"/>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9" name="Oval 38"/>
          <p:cNvSpPr/>
          <p:nvPr/>
        </p:nvSpPr>
        <p:spPr>
          <a:xfrm>
            <a:off x="2402886" y="5805262"/>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1" name="Oval 40"/>
          <p:cNvSpPr/>
          <p:nvPr/>
        </p:nvSpPr>
        <p:spPr>
          <a:xfrm>
            <a:off x="3250956" y="5826988"/>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0" name="Oval 59"/>
          <p:cNvSpPr/>
          <p:nvPr/>
        </p:nvSpPr>
        <p:spPr>
          <a:xfrm>
            <a:off x="6736529"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1" name="Oval 60"/>
          <p:cNvSpPr/>
          <p:nvPr/>
        </p:nvSpPr>
        <p:spPr>
          <a:xfrm>
            <a:off x="5980592" y="573038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2" name="Oval 61"/>
          <p:cNvSpPr/>
          <p:nvPr/>
        </p:nvSpPr>
        <p:spPr>
          <a:xfrm>
            <a:off x="5980592" y="6180205"/>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3" name="Oval 62"/>
          <p:cNvSpPr/>
          <p:nvPr/>
        </p:nvSpPr>
        <p:spPr>
          <a:xfrm>
            <a:off x="6752953" y="620689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8" name="TextBox 7"/>
          <p:cNvSpPr txBox="1"/>
          <p:nvPr/>
        </p:nvSpPr>
        <p:spPr>
          <a:xfrm>
            <a:off x="5002433" y="6112179"/>
            <a:ext cx="2604799" cy="461665"/>
          </a:xfrm>
          <a:prstGeom prst="rect">
            <a:avLst/>
          </a:prstGeom>
          <a:noFill/>
        </p:spPr>
        <p:txBody>
          <a:bodyPr wrap="none" rtlCol="0">
            <a:spAutoFit/>
          </a:bodyPr>
          <a:lstStyle/>
          <a:p>
            <a:r>
              <a:rPr lang="en-US" sz="2400" dirty="0" smtClean="0"/>
              <a:t> = Dec(         ,          )</a:t>
            </a:r>
            <a:endParaRPr lang="en-US" sz="2400" dirty="0"/>
          </a:p>
        </p:txBody>
      </p:sp>
      <p:pic>
        <p:nvPicPr>
          <p:cNvPr id="58" name="Picture 57" descr="tick.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50192" y="4184268"/>
            <a:ext cx="667459" cy="891092"/>
          </a:xfrm>
          <a:prstGeom prst="rect">
            <a:avLst/>
          </a:prstGeom>
        </p:spPr>
      </p:pic>
      <p:pic>
        <p:nvPicPr>
          <p:cNvPr id="59" name="Picture 58" descr="tick.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03645" y="5926016"/>
            <a:ext cx="667459" cy="891092"/>
          </a:xfrm>
          <a:prstGeom prst="rect">
            <a:avLst/>
          </a:prstGeom>
        </p:spPr>
      </p:pic>
      <p:sp>
        <p:nvSpPr>
          <p:cNvPr id="64" name="Multiply 63"/>
          <p:cNvSpPr/>
          <p:nvPr/>
        </p:nvSpPr>
        <p:spPr>
          <a:xfrm>
            <a:off x="3103782" y="2981426"/>
            <a:ext cx="2840526" cy="1931994"/>
          </a:xfrm>
          <a:prstGeom prst="mathMultiply">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3756029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1994" y="-59558"/>
            <a:ext cx="8229600" cy="1143000"/>
          </a:xfrm>
        </p:spPr>
        <p:txBody>
          <a:bodyPr>
            <a:normAutofit/>
          </a:bodyPr>
          <a:lstStyle/>
          <a:p>
            <a:r>
              <a:rPr lang="en-US" sz="4000" dirty="0" smtClean="0"/>
              <a:t>Another Lock </a:t>
            </a:r>
            <a:r>
              <a:rPr lang="en-US" sz="4000" dirty="0" smtClean="0">
                <a:sym typeface="Wingdings"/>
              </a:rPr>
              <a:t></a:t>
            </a:r>
            <a:endParaRPr lang="en-US" sz="2200" dirty="0"/>
          </a:p>
        </p:txBody>
      </p:sp>
      <p:sp>
        <p:nvSpPr>
          <p:cNvPr id="4" name="TextBox 3"/>
          <p:cNvSpPr txBox="1"/>
          <p:nvPr/>
        </p:nvSpPr>
        <p:spPr>
          <a:xfrm>
            <a:off x="-18535" y="854595"/>
            <a:ext cx="9162535" cy="1190853"/>
          </a:xfrm>
          <a:prstGeom prst="rect">
            <a:avLst/>
          </a:prstGeom>
          <a:solidFill>
            <a:schemeClr val="accent1">
              <a:lumMod val="20000"/>
              <a:lumOff val="80000"/>
            </a:schemeClr>
          </a:solidFill>
        </p:spPr>
        <p:txBody>
          <a:bodyPr wrap="square" rtlCol="0">
            <a:spAutoFit/>
          </a:bodyPr>
          <a:lstStyle/>
          <a:p>
            <a:pPr marL="285750" indent="-285750">
              <a:buFont typeface="Arial"/>
              <a:buChar char="•"/>
            </a:pPr>
            <a:endParaRPr lang="en-US" dirty="0"/>
          </a:p>
        </p:txBody>
      </p:sp>
      <p:pic>
        <p:nvPicPr>
          <p:cNvPr id="5" name="Picture 4" descr="setup.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2525" y="854594"/>
            <a:ext cx="871728" cy="871728"/>
          </a:xfrm>
          <a:prstGeom prst="rect">
            <a:avLst/>
          </a:prstGeom>
        </p:spPr>
      </p:pic>
      <p:sp>
        <p:nvSpPr>
          <p:cNvPr id="6" name="TextBox 5"/>
          <p:cNvSpPr txBox="1"/>
          <p:nvPr/>
        </p:nvSpPr>
        <p:spPr>
          <a:xfrm>
            <a:off x="376789" y="1583784"/>
            <a:ext cx="1594533" cy="461665"/>
          </a:xfrm>
          <a:prstGeom prst="rect">
            <a:avLst/>
          </a:prstGeom>
          <a:noFill/>
        </p:spPr>
        <p:txBody>
          <a:bodyPr wrap="square" rtlCol="0">
            <a:spAutoFit/>
          </a:bodyPr>
          <a:lstStyle/>
          <a:p>
            <a:r>
              <a:rPr lang="en-US" sz="2400" dirty="0" err="1" smtClean="0"/>
              <a:t>VFE.Setup</a:t>
            </a:r>
            <a:endParaRPr lang="en-US" sz="2400" dirty="0"/>
          </a:p>
        </p:txBody>
      </p:sp>
      <p:sp>
        <p:nvSpPr>
          <p:cNvPr id="14" name="TextBox 13"/>
          <p:cNvSpPr txBox="1"/>
          <p:nvPr/>
        </p:nvSpPr>
        <p:spPr>
          <a:xfrm>
            <a:off x="2078137" y="1008837"/>
            <a:ext cx="6758307" cy="1200328"/>
          </a:xfrm>
          <a:prstGeom prst="rect">
            <a:avLst/>
          </a:prstGeom>
          <a:noFill/>
        </p:spPr>
        <p:txBody>
          <a:bodyPr wrap="square" rtlCol="0">
            <a:spAutoFit/>
          </a:bodyPr>
          <a:lstStyle/>
          <a:p>
            <a:r>
              <a:rPr lang="en-US" sz="2400" dirty="0" smtClean="0"/>
              <a:t>(</a:t>
            </a:r>
            <a:r>
              <a:rPr lang="en-US" sz="2400" dirty="0" smtClean="0">
                <a:solidFill>
                  <a:srgbClr val="FF0000"/>
                </a:solidFill>
              </a:rPr>
              <a:t>MSK, MPK</a:t>
            </a:r>
            <a:r>
              <a:rPr lang="en-US" sz="2400" dirty="0" smtClean="0"/>
              <a:t>) , (</a:t>
            </a:r>
            <a:r>
              <a:rPr lang="en-US" sz="2400" dirty="0" smtClean="0">
                <a:solidFill>
                  <a:srgbClr val="008000"/>
                </a:solidFill>
              </a:rPr>
              <a:t>MSK, MPK</a:t>
            </a:r>
            <a:r>
              <a:rPr lang="en-US" sz="2400" dirty="0"/>
              <a:t>) , (</a:t>
            </a:r>
            <a:r>
              <a:rPr lang="en-US" sz="2400" dirty="0">
                <a:solidFill>
                  <a:srgbClr val="0000FF"/>
                </a:solidFill>
              </a:rPr>
              <a:t>MSK, MPK</a:t>
            </a:r>
            <a:r>
              <a:rPr lang="en-US" sz="2400" dirty="0"/>
              <a:t>) , </a:t>
            </a:r>
            <a:endParaRPr lang="en-US" sz="2400" dirty="0" smtClean="0"/>
          </a:p>
          <a:p>
            <a:r>
              <a:rPr lang="en-US" sz="2400" dirty="0" smtClean="0"/>
              <a:t>(</a:t>
            </a:r>
            <a:r>
              <a:rPr lang="en-US" sz="2400" dirty="0">
                <a:solidFill>
                  <a:schemeClr val="accent6">
                    <a:lumMod val="75000"/>
                  </a:schemeClr>
                </a:solidFill>
              </a:rPr>
              <a:t>MSK, MPK</a:t>
            </a:r>
            <a:r>
              <a:rPr lang="en-US" sz="2400" dirty="0"/>
              <a:t>) </a:t>
            </a:r>
            <a:r>
              <a:rPr lang="en-US" sz="2400" dirty="0" smtClean="0"/>
              <a:t>, </a:t>
            </a:r>
            <a:r>
              <a:rPr lang="en-US" sz="2400" dirty="0"/>
              <a:t>(</a:t>
            </a:r>
            <a:r>
              <a:rPr lang="en-US" sz="2400" dirty="0">
                <a:solidFill>
                  <a:srgbClr val="660066"/>
                </a:solidFill>
              </a:rPr>
              <a:t>MSK, MPK</a:t>
            </a:r>
            <a:r>
              <a:rPr lang="en-US" sz="2400" dirty="0"/>
              <a:t>) </a:t>
            </a:r>
            <a:r>
              <a:rPr lang="en-US" sz="2400" dirty="0" smtClean="0"/>
              <a:t>, Z , </a:t>
            </a:r>
            <a:r>
              <a:rPr lang="en-US" sz="2400" dirty="0" smtClean="0">
                <a:solidFill>
                  <a:srgbClr val="FF0000"/>
                </a:solidFill>
              </a:rPr>
              <a:t>W</a:t>
            </a:r>
            <a:r>
              <a:rPr lang="en-US" sz="2400" dirty="0" smtClean="0"/>
              <a:t> </a:t>
            </a:r>
            <a:endParaRPr lang="en-US" sz="2400" dirty="0"/>
          </a:p>
          <a:p>
            <a:endParaRPr lang="en-US" sz="2400" dirty="0" smtClean="0"/>
          </a:p>
        </p:txBody>
      </p:sp>
      <p:sp>
        <p:nvSpPr>
          <p:cNvPr id="23" name="TextBox 22"/>
          <p:cNvSpPr txBox="1"/>
          <p:nvPr/>
        </p:nvSpPr>
        <p:spPr>
          <a:xfrm>
            <a:off x="-18535" y="2045448"/>
            <a:ext cx="4557114" cy="4812551"/>
          </a:xfrm>
          <a:prstGeom prst="rect">
            <a:avLst/>
          </a:prstGeom>
          <a:solidFill>
            <a:schemeClr val="accent3">
              <a:lumMod val="40000"/>
              <a:lumOff val="60000"/>
            </a:schemeClr>
          </a:solidFill>
        </p:spPr>
        <p:txBody>
          <a:bodyPr wrap="square" rtlCol="0">
            <a:spAutoFit/>
          </a:bodyPr>
          <a:lstStyle/>
          <a:p>
            <a:endParaRPr lang="en-US" dirty="0"/>
          </a:p>
        </p:txBody>
      </p:sp>
      <p:pic>
        <p:nvPicPr>
          <p:cNvPr id="25" name="Picture 24" descr="encryp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9102" y="2095586"/>
            <a:ext cx="871728" cy="871728"/>
          </a:xfrm>
          <a:prstGeom prst="rect">
            <a:avLst/>
          </a:prstGeom>
        </p:spPr>
      </p:pic>
      <p:sp>
        <p:nvSpPr>
          <p:cNvPr id="27" name="TextBox 26"/>
          <p:cNvSpPr txBox="1"/>
          <p:nvPr/>
        </p:nvSpPr>
        <p:spPr>
          <a:xfrm>
            <a:off x="492656" y="2131120"/>
            <a:ext cx="1883629" cy="461665"/>
          </a:xfrm>
          <a:prstGeom prst="rect">
            <a:avLst/>
          </a:prstGeom>
          <a:noFill/>
        </p:spPr>
        <p:txBody>
          <a:bodyPr wrap="square" rtlCol="0">
            <a:spAutoFit/>
          </a:bodyPr>
          <a:lstStyle/>
          <a:p>
            <a:r>
              <a:rPr lang="en-US" sz="2400" dirty="0" smtClean="0"/>
              <a:t>   x</a:t>
            </a:r>
            <a:endParaRPr lang="en-US" sz="2400" dirty="0"/>
          </a:p>
        </p:txBody>
      </p:sp>
      <p:sp>
        <p:nvSpPr>
          <p:cNvPr id="31" name="TextBox 30"/>
          <p:cNvSpPr txBox="1"/>
          <p:nvPr/>
        </p:nvSpPr>
        <p:spPr>
          <a:xfrm>
            <a:off x="68252" y="2973548"/>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0" name="Oval 39"/>
          <p:cNvSpPr/>
          <p:nvPr/>
        </p:nvSpPr>
        <p:spPr>
          <a:xfrm>
            <a:off x="1784531" y="2969040"/>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8" name="TextBox 47"/>
          <p:cNvSpPr txBox="1"/>
          <p:nvPr/>
        </p:nvSpPr>
        <p:spPr>
          <a:xfrm>
            <a:off x="2941234" y="4451755"/>
            <a:ext cx="705063" cy="461665"/>
          </a:xfrm>
          <a:prstGeom prst="rect">
            <a:avLst/>
          </a:prstGeom>
          <a:noFill/>
        </p:spPr>
        <p:txBody>
          <a:bodyPr wrap="square" rtlCol="0">
            <a:spAutoFit/>
          </a:bodyPr>
          <a:lstStyle/>
          <a:p>
            <a:r>
              <a:rPr lang="en-US" sz="2400" dirty="0" smtClean="0"/>
              <a:t> </a:t>
            </a:r>
            <a:endParaRPr lang="en-US" sz="2400" dirty="0"/>
          </a:p>
        </p:txBody>
      </p:sp>
      <p:sp>
        <p:nvSpPr>
          <p:cNvPr id="50" name="TextBox 49"/>
          <p:cNvSpPr txBox="1"/>
          <p:nvPr/>
        </p:nvSpPr>
        <p:spPr>
          <a:xfrm>
            <a:off x="2183643" y="5220199"/>
            <a:ext cx="2354936" cy="461665"/>
          </a:xfrm>
          <a:prstGeom prst="rect">
            <a:avLst/>
          </a:prstGeom>
          <a:noFill/>
        </p:spPr>
        <p:txBody>
          <a:bodyPr wrap="square" rtlCol="0">
            <a:spAutoFit/>
          </a:bodyPr>
          <a:lstStyle/>
          <a:p>
            <a:r>
              <a:rPr lang="en-US" sz="2400" dirty="0" smtClean="0"/>
              <a:t>    </a:t>
            </a:r>
            <a:endParaRPr lang="en-US" sz="2400" dirty="0"/>
          </a:p>
        </p:txBody>
      </p:sp>
      <p:cxnSp>
        <p:nvCxnSpPr>
          <p:cNvPr id="20" name="Straight Arrow Connector 19"/>
          <p:cNvCxnSpPr/>
          <p:nvPr/>
        </p:nvCxnSpPr>
        <p:spPr>
          <a:xfrm flipV="1">
            <a:off x="468530" y="2553862"/>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22" name="Oval 21"/>
          <p:cNvSpPr/>
          <p:nvPr/>
        </p:nvSpPr>
        <p:spPr>
          <a:xfrm>
            <a:off x="2610799" y="2952714"/>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24" name="Rectangle 23"/>
          <p:cNvSpPr/>
          <p:nvPr/>
        </p:nvSpPr>
        <p:spPr>
          <a:xfrm>
            <a:off x="492656" y="4152792"/>
            <a:ext cx="3859425"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10" name="TextBox 9"/>
          <p:cNvSpPr txBox="1"/>
          <p:nvPr/>
        </p:nvSpPr>
        <p:spPr>
          <a:xfrm>
            <a:off x="622266" y="4184268"/>
            <a:ext cx="4172269" cy="3785652"/>
          </a:xfrm>
          <a:prstGeom prst="rect">
            <a:avLst/>
          </a:prstGeom>
          <a:noFill/>
        </p:spPr>
        <p:txBody>
          <a:bodyPr wrap="square" rtlCol="0">
            <a:spAutoFit/>
          </a:bodyPr>
          <a:lstStyle/>
          <a:p>
            <a:pPr marL="342900" indent="-342900">
              <a:buFont typeface="Wingdings" charset="2"/>
              <a:buChar char="Ø"/>
            </a:pPr>
            <a:r>
              <a:rPr lang="en-US" sz="2400" dirty="0"/>
              <a:t>4</a:t>
            </a:r>
            <a:r>
              <a:rPr lang="en-US" sz="2400" dirty="0" smtClean="0"/>
              <a:t> of them encrypt x  </a:t>
            </a:r>
          </a:p>
          <a:p>
            <a:pPr lvl="2"/>
            <a:r>
              <a:rPr lang="en-US" sz="2400" dirty="0" smtClean="0"/>
              <a:t>      (OR)</a:t>
            </a:r>
            <a:endParaRPr lang="en-US" sz="2400" dirty="0"/>
          </a:p>
          <a:p>
            <a:pPr marL="342900" indent="-342900">
              <a:buFont typeface="Wingdings" charset="2"/>
              <a:buChar char="Ø"/>
            </a:pPr>
            <a:r>
              <a:rPr lang="en-US" sz="2400" dirty="0" smtClean="0"/>
              <a:t> 2 encrypt x  AND</a:t>
            </a:r>
          </a:p>
          <a:p>
            <a:r>
              <a:rPr lang="en-US" sz="2400" dirty="0" smtClean="0"/>
              <a:t>Z = </a:t>
            </a:r>
          </a:p>
          <a:p>
            <a:endParaRPr lang="en-US" sz="2400" dirty="0"/>
          </a:p>
          <a:p>
            <a:endParaRPr lang="en-US" sz="2400" dirty="0" smtClean="0"/>
          </a:p>
          <a:p>
            <a:r>
              <a:rPr lang="en-US" sz="2400" dirty="0" smtClean="0">
                <a:solidFill>
                  <a:srgbClr val="FF0000"/>
                </a:solidFill>
              </a:rPr>
              <a:t>W = Com (1) </a:t>
            </a:r>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34" name="TextBox 33"/>
          <p:cNvSpPr txBox="1"/>
          <p:nvPr/>
        </p:nvSpPr>
        <p:spPr>
          <a:xfrm>
            <a:off x="4564497" y="2045479"/>
            <a:ext cx="4557114" cy="4812551"/>
          </a:xfrm>
          <a:prstGeom prst="rect">
            <a:avLst/>
          </a:prstGeom>
          <a:solidFill>
            <a:schemeClr val="accent2">
              <a:lumMod val="60000"/>
              <a:lumOff val="40000"/>
            </a:schemeClr>
          </a:solidFill>
        </p:spPr>
        <p:txBody>
          <a:bodyPr wrap="square" rtlCol="0">
            <a:spAutoFit/>
          </a:bodyPr>
          <a:lstStyle/>
          <a:p>
            <a:endParaRPr lang="en-US" dirty="0"/>
          </a:p>
        </p:txBody>
      </p:sp>
      <p:sp>
        <p:nvSpPr>
          <p:cNvPr id="37" name="TextBox 36"/>
          <p:cNvSpPr txBox="1"/>
          <p:nvPr/>
        </p:nvSpPr>
        <p:spPr>
          <a:xfrm>
            <a:off x="5075688" y="2131151"/>
            <a:ext cx="1883629" cy="461665"/>
          </a:xfrm>
          <a:prstGeom prst="rect">
            <a:avLst/>
          </a:prstGeom>
          <a:noFill/>
        </p:spPr>
        <p:txBody>
          <a:bodyPr wrap="square" rtlCol="0">
            <a:spAutoFit/>
          </a:bodyPr>
          <a:lstStyle/>
          <a:p>
            <a:r>
              <a:rPr lang="en-US" sz="2400" dirty="0" smtClean="0"/>
              <a:t>   </a:t>
            </a:r>
            <a:r>
              <a:rPr lang="en-US" sz="2400" dirty="0"/>
              <a:t>f</a:t>
            </a:r>
          </a:p>
        </p:txBody>
      </p:sp>
      <p:cxnSp>
        <p:nvCxnSpPr>
          <p:cNvPr id="51" name="Straight Arrow Connector 50"/>
          <p:cNvCxnSpPr/>
          <p:nvPr/>
        </p:nvCxnSpPr>
        <p:spPr>
          <a:xfrm flipV="1">
            <a:off x="5136441" y="2559446"/>
            <a:ext cx="993738" cy="5584"/>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3" name="Picture 52" descr="keygen.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231159" y="2095586"/>
            <a:ext cx="1031195" cy="774821"/>
          </a:xfrm>
          <a:prstGeom prst="rect">
            <a:avLst/>
          </a:prstGeom>
        </p:spPr>
      </p:pic>
      <p:sp>
        <p:nvSpPr>
          <p:cNvPr id="52" name="Oval 51"/>
          <p:cNvSpPr/>
          <p:nvPr/>
        </p:nvSpPr>
        <p:spPr>
          <a:xfrm>
            <a:off x="3371738" y="2955810"/>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3" name="Oval 42"/>
          <p:cNvSpPr/>
          <p:nvPr/>
        </p:nvSpPr>
        <p:spPr>
          <a:xfrm>
            <a:off x="2245880" y="3397134"/>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4" name="Oval 43"/>
          <p:cNvSpPr/>
          <p:nvPr/>
        </p:nvSpPr>
        <p:spPr>
          <a:xfrm>
            <a:off x="3093950" y="3418860"/>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5" name="TextBox 44"/>
          <p:cNvSpPr txBox="1"/>
          <p:nvPr/>
        </p:nvSpPr>
        <p:spPr>
          <a:xfrm>
            <a:off x="4524045" y="2967314"/>
            <a:ext cx="6751765" cy="1200328"/>
          </a:xfrm>
          <a:prstGeom prst="rect">
            <a:avLst/>
          </a:prstGeom>
          <a:noFill/>
        </p:spPr>
        <p:txBody>
          <a:bodyPr wrap="square" rtlCol="0">
            <a:spAutoFit/>
          </a:bodyPr>
          <a:lstStyle/>
          <a:p>
            <a:pPr marL="342900" indent="-342900">
              <a:buFont typeface="Arial"/>
              <a:buChar char="•"/>
            </a:pPr>
            <a:r>
              <a:rPr lang="en-US" sz="2400" dirty="0" smtClean="0"/>
              <a:t>Compute</a:t>
            </a:r>
            <a:r>
              <a:rPr lang="en-US" sz="2400" dirty="0"/>
              <a:t>	</a:t>
            </a:r>
            <a:r>
              <a:rPr lang="en-US" sz="2400" dirty="0" smtClean="0"/>
              <a:t>      ,           ,                                                                                           </a:t>
            </a:r>
          </a:p>
          <a:p>
            <a:r>
              <a:rPr lang="en-US" sz="2400" dirty="0"/>
              <a:t> </a:t>
            </a:r>
            <a:r>
              <a:rPr lang="en-US" sz="2400" dirty="0" smtClean="0"/>
              <a:t>                                       , </a:t>
            </a:r>
          </a:p>
          <a:p>
            <a:pPr marL="342900" indent="-342900">
              <a:buFont typeface="Arial"/>
              <a:buChar char="•"/>
            </a:pPr>
            <a:r>
              <a:rPr lang="en-US" sz="2400" dirty="0" smtClean="0"/>
              <a:t>Compute a NIWI </a:t>
            </a:r>
            <a:r>
              <a:rPr lang="en-US" sz="2400" dirty="0" err="1" smtClean="0"/>
              <a:t>Π</a:t>
            </a:r>
            <a:r>
              <a:rPr lang="en-US" sz="2400" dirty="0" smtClean="0"/>
              <a:t>’ :</a:t>
            </a:r>
            <a:endParaRPr lang="en-US" sz="2400" dirty="0"/>
          </a:p>
        </p:txBody>
      </p:sp>
      <p:sp>
        <p:nvSpPr>
          <p:cNvPr id="46" name="Oval 45"/>
          <p:cNvSpPr/>
          <p:nvPr/>
        </p:nvSpPr>
        <p:spPr>
          <a:xfrm>
            <a:off x="6187412" y="2962806"/>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49" name="Oval 48"/>
          <p:cNvSpPr/>
          <p:nvPr/>
        </p:nvSpPr>
        <p:spPr>
          <a:xfrm>
            <a:off x="6947540" y="2946480"/>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56" name="Rectangle 55"/>
          <p:cNvSpPr/>
          <p:nvPr/>
        </p:nvSpPr>
        <p:spPr>
          <a:xfrm>
            <a:off x="4776485" y="4146558"/>
            <a:ext cx="4301879" cy="2670550"/>
          </a:xfrm>
          <a:prstGeom prst="rect">
            <a:avLst/>
          </a:prstGeom>
          <a:solidFill>
            <a:schemeClr val="bg1">
              <a:alpha val="0"/>
            </a:schemeClr>
          </a:solidFill>
          <a:ln w="158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solidFill>
                <a:schemeClr val="tx1"/>
              </a:solidFill>
            </a:endParaRPr>
          </a:p>
        </p:txBody>
      </p:sp>
      <p:sp>
        <p:nvSpPr>
          <p:cNvPr id="57" name="TextBox 56"/>
          <p:cNvSpPr txBox="1"/>
          <p:nvPr/>
        </p:nvSpPr>
        <p:spPr>
          <a:xfrm>
            <a:off x="4866411" y="4125114"/>
            <a:ext cx="4172269" cy="4154983"/>
          </a:xfrm>
          <a:prstGeom prst="rect">
            <a:avLst/>
          </a:prstGeom>
          <a:noFill/>
        </p:spPr>
        <p:txBody>
          <a:bodyPr wrap="square" rtlCol="0">
            <a:spAutoFit/>
          </a:bodyPr>
          <a:lstStyle/>
          <a:p>
            <a:pPr marL="342900" indent="-342900">
              <a:buFont typeface="Wingdings" charset="2"/>
              <a:buChar char="Ø"/>
            </a:pPr>
            <a:r>
              <a:rPr lang="en-US" sz="2400" dirty="0" smtClean="0"/>
              <a:t>All 5 are keys for f  AND</a:t>
            </a:r>
          </a:p>
          <a:p>
            <a:r>
              <a:rPr lang="en-US" sz="2400" dirty="0"/>
              <a:t>	</a:t>
            </a:r>
            <a:r>
              <a:rPr lang="en-US" sz="2400" dirty="0" smtClean="0"/>
              <a:t>	</a:t>
            </a:r>
            <a:r>
              <a:rPr lang="en-US" sz="2400" dirty="0" smtClean="0">
                <a:solidFill>
                  <a:srgbClr val="FF0000"/>
                </a:solidFill>
              </a:rPr>
              <a:t>W = Com (0)</a:t>
            </a:r>
          </a:p>
          <a:p>
            <a:pPr lvl="2"/>
            <a:r>
              <a:rPr lang="en-US" sz="2400" dirty="0" smtClean="0"/>
              <a:t>      (OR)</a:t>
            </a:r>
            <a:endParaRPr lang="en-US" sz="2400" dirty="0"/>
          </a:p>
          <a:p>
            <a:pPr marL="342900" indent="-342900">
              <a:buFont typeface="Wingdings" charset="2"/>
              <a:buChar char="Ø"/>
            </a:pPr>
            <a:r>
              <a:rPr lang="en-US" sz="2400" dirty="0" smtClean="0"/>
              <a:t> 4 are keys for f  AND</a:t>
            </a:r>
          </a:p>
          <a:p>
            <a:r>
              <a:rPr lang="en-US" sz="2400" dirty="0" smtClean="0"/>
              <a:t>	Z =  Com(…) such that</a:t>
            </a:r>
          </a:p>
          <a:p>
            <a:r>
              <a:rPr lang="en-US" sz="2400" dirty="0" smtClean="0"/>
              <a:t>      Dec(         ,          ) = ….</a:t>
            </a:r>
          </a:p>
          <a:p>
            <a:r>
              <a:rPr lang="en-US" sz="2400" dirty="0"/>
              <a:t> </a:t>
            </a:r>
            <a:r>
              <a:rPr lang="en-US" sz="2400" dirty="0" smtClean="0"/>
              <a:t>    </a:t>
            </a:r>
          </a:p>
          <a:p>
            <a:r>
              <a:rPr lang="en-US" sz="2400" dirty="0"/>
              <a:t>	</a:t>
            </a:r>
            <a:endParaRPr lang="en-US" sz="2400" dirty="0" smtClean="0"/>
          </a:p>
          <a:p>
            <a:pPr lvl="2"/>
            <a:r>
              <a:rPr lang="en-US" sz="2400" dirty="0" smtClean="0"/>
              <a:t>	</a:t>
            </a:r>
            <a:endParaRPr lang="en-US" sz="2400" dirty="0"/>
          </a:p>
          <a:p>
            <a:endParaRPr lang="en-US" sz="2400" dirty="0" smtClean="0"/>
          </a:p>
          <a:p>
            <a:pPr marL="342900" indent="-342900">
              <a:buFont typeface="Wingdings" charset="2"/>
              <a:buChar char="Ø"/>
            </a:pPr>
            <a:endParaRPr lang="en-US" sz="2400" dirty="0"/>
          </a:p>
        </p:txBody>
      </p:sp>
      <p:sp>
        <p:nvSpPr>
          <p:cNvPr id="65" name="Oval 64"/>
          <p:cNvSpPr/>
          <p:nvPr/>
        </p:nvSpPr>
        <p:spPr>
          <a:xfrm>
            <a:off x="7801075" y="2949576"/>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6" name="Oval 65"/>
          <p:cNvSpPr/>
          <p:nvPr/>
        </p:nvSpPr>
        <p:spPr>
          <a:xfrm>
            <a:off x="6529709" y="3390900"/>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7" name="Oval 66"/>
          <p:cNvSpPr/>
          <p:nvPr/>
        </p:nvSpPr>
        <p:spPr>
          <a:xfrm>
            <a:off x="7510059" y="341262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7" name="TextBox 6"/>
          <p:cNvSpPr txBox="1"/>
          <p:nvPr/>
        </p:nvSpPr>
        <p:spPr>
          <a:xfrm>
            <a:off x="1108987" y="5318731"/>
            <a:ext cx="3239739" cy="461665"/>
          </a:xfrm>
          <a:prstGeom prst="rect">
            <a:avLst/>
          </a:prstGeom>
          <a:noFill/>
        </p:spPr>
        <p:txBody>
          <a:bodyPr wrap="none" rtlCol="0">
            <a:spAutoFit/>
          </a:bodyPr>
          <a:lstStyle/>
          <a:p>
            <a:r>
              <a:rPr lang="en-US" sz="2400" dirty="0" smtClean="0"/>
              <a:t>Com (                                )</a:t>
            </a:r>
            <a:endParaRPr lang="en-US" sz="2400" dirty="0"/>
          </a:p>
        </p:txBody>
      </p:sp>
      <p:sp>
        <p:nvSpPr>
          <p:cNvPr id="35" name="Oval 34"/>
          <p:cNvSpPr/>
          <p:nvPr/>
        </p:nvSpPr>
        <p:spPr>
          <a:xfrm>
            <a:off x="1941537" y="5377168"/>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6" name="Oval 35"/>
          <p:cNvSpPr/>
          <p:nvPr/>
        </p:nvSpPr>
        <p:spPr>
          <a:xfrm>
            <a:off x="2767805" y="5360842"/>
            <a:ext cx="549117" cy="401634"/>
          </a:xfrm>
          <a:prstGeom prst="ellipse">
            <a:avLst/>
          </a:prstGeom>
          <a:solidFill>
            <a:srgbClr val="008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8" name="Oval 37"/>
          <p:cNvSpPr/>
          <p:nvPr/>
        </p:nvSpPr>
        <p:spPr>
          <a:xfrm>
            <a:off x="3528744" y="5363938"/>
            <a:ext cx="549117" cy="401634"/>
          </a:xfrm>
          <a:prstGeom prst="ellipse">
            <a:avLst/>
          </a:prstGeom>
          <a:solidFill>
            <a:schemeClr val="tx2"/>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39" name="Oval 38"/>
          <p:cNvSpPr/>
          <p:nvPr/>
        </p:nvSpPr>
        <p:spPr>
          <a:xfrm>
            <a:off x="2402886" y="5805262"/>
            <a:ext cx="549117" cy="401634"/>
          </a:xfrm>
          <a:prstGeom prst="ellipse">
            <a:avLst/>
          </a:prstGeom>
          <a:solidFill>
            <a:schemeClr val="accent6">
              <a:lumMod val="75000"/>
            </a:schemeClr>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41" name="Oval 40"/>
          <p:cNvSpPr/>
          <p:nvPr/>
        </p:nvSpPr>
        <p:spPr>
          <a:xfrm>
            <a:off x="3250956" y="5826988"/>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0" name="Oval 59"/>
          <p:cNvSpPr/>
          <p:nvPr/>
        </p:nvSpPr>
        <p:spPr>
          <a:xfrm>
            <a:off x="6736529" y="602144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61" name="Oval 60"/>
          <p:cNvSpPr/>
          <p:nvPr/>
        </p:nvSpPr>
        <p:spPr>
          <a:xfrm>
            <a:off x="5980592" y="6021445"/>
            <a:ext cx="549117" cy="401634"/>
          </a:xfrm>
          <a:prstGeom prst="ellipse">
            <a:avLst/>
          </a:prstGeom>
          <a:solidFill>
            <a:srgbClr val="FF0000"/>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2" name="Oval 61"/>
          <p:cNvSpPr/>
          <p:nvPr/>
        </p:nvSpPr>
        <p:spPr>
          <a:xfrm>
            <a:off x="5980592" y="6444805"/>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x</a:t>
            </a:r>
            <a:endParaRPr lang="en-US" sz="2400" dirty="0">
              <a:solidFill>
                <a:schemeClr val="bg1"/>
              </a:solidFill>
            </a:endParaRPr>
          </a:p>
        </p:txBody>
      </p:sp>
      <p:sp>
        <p:nvSpPr>
          <p:cNvPr id="63" name="Oval 62"/>
          <p:cNvSpPr/>
          <p:nvPr/>
        </p:nvSpPr>
        <p:spPr>
          <a:xfrm>
            <a:off x="6752953" y="6471496"/>
            <a:ext cx="549117" cy="401634"/>
          </a:xfrm>
          <a:prstGeom prst="ellipse">
            <a:avLst/>
          </a:prstGeom>
          <a:solidFill>
            <a:srgbClr val="660066"/>
          </a:solidFill>
          <a:ln>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solidFill>
                  <a:schemeClr val="bg1"/>
                </a:solidFill>
              </a:rPr>
              <a:t>f</a:t>
            </a:r>
          </a:p>
        </p:txBody>
      </p:sp>
      <p:sp>
        <p:nvSpPr>
          <p:cNvPr id="8" name="TextBox 7"/>
          <p:cNvSpPr txBox="1"/>
          <p:nvPr/>
        </p:nvSpPr>
        <p:spPr>
          <a:xfrm>
            <a:off x="5002433" y="6403239"/>
            <a:ext cx="2604799" cy="461665"/>
          </a:xfrm>
          <a:prstGeom prst="rect">
            <a:avLst/>
          </a:prstGeom>
          <a:noFill/>
        </p:spPr>
        <p:txBody>
          <a:bodyPr wrap="none" rtlCol="0">
            <a:spAutoFit/>
          </a:bodyPr>
          <a:lstStyle/>
          <a:p>
            <a:r>
              <a:rPr lang="en-US" sz="2400" dirty="0" smtClean="0"/>
              <a:t> = Dec(         ,          )</a:t>
            </a:r>
            <a:endParaRPr lang="en-US" sz="2400" dirty="0"/>
          </a:p>
        </p:txBody>
      </p:sp>
      <p:sp>
        <p:nvSpPr>
          <p:cNvPr id="54" name="Multiply 53"/>
          <p:cNvSpPr/>
          <p:nvPr/>
        </p:nvSpPr>
        <p:spPr>
          <a:xfrm>
            <a:off x="3724715" y="5826988"/>
            <a:ext cx="799330" cy="921539"/>
          </a:xfrm>
          <a:prstGeom prst="mathMultiply">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8" name="Multiply 57"/>
          <p:cNvSpPr/>
          <p:nvPr/>
        </p:nvSpPr>
        <p:spPr>
          <a:xfrm>
            <a:off x="8239350" y="4107684"/>
            <a:ext cx="799330" cy="921539"/>
          </a:xfrm>
          <a:prstGeom prst="mathMultiply">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5485964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6" end="6"/>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4"/>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8"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64948"/>
            <a:ext cx="8229600" cy="1143000"/>
          </a:xfrm>
        </p:spPr>
        <p:txBody>
          <a:bodyPr>
            <a:normAutofit fontScale="90000"/>
          </a:bodyPr>
          <a:lstStyle/>
          <a:p>
            <a:r>
              <a:rPr lang="en-US" dirty="0" smtClean="0"/>
              <a:t>Thank you!</a:t>
            </a:r>
            <a:br>
              <a:rPr lang="en-US" dirty="0" smtClean="0"/>
            </a:br>
            <a:r>
              <a:rPr lang="en-US" dirty="0"/>
              <a:t/>
            </a:r>
            <a:br>
              <a:rPr lang="en-US" dirty="0"/>
            </a:br>
            <a:r>
              <a:rPr lang="en-US" dirty="0" smtClean="0"/>
              <a:t>Questions?</a:t>
            </a:r>
            <a:endParaRPr lang="en-US" dirty="0"/>
          </a:p>
        </p:txBody>
      </p:sp>
    </p:spTree>
    <p:extLst>
      <p:ext uri="{BB962C8B-B14F-4D97-AF65-F5344CB8AC3E}">
        <p14:creationId xmlns:p14="http://schemas.microsoft.com/office/powerpoint/2010/main" val="1692860581"/>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t>Functional Encryption</a:t>
            </a:r>
            <a:endParaRPr lang="en-US" sz="4000" dirty="0"/>
          </a:p>
        </p:txBody>
      </p:sp>
      <p:sp>
        <p:nvSpPr>
          <p:cNvPr id="3" name="Content Placeholder 2"/>
          <p:cNvSpPr>
            <a:spLocks noGrp="1"/>
          </p:cNvSpPr>
          <p:nvPr>
            <p:ph idx="1"/>
          </p:nvPr>
        </p:nvSpPr>
        <p:spPr/>
        <p:txBody>
          <a:bodyPr>
            <a:normAutofit/>
          </a:bodyPr>
          <a:lstStyle/>
          <a:p>
            <a:r>
              <a:rPr lang="en-US" sz="2400" dirty="0" smtClean="0"/>
              <a:t>Generalizes existing notions of several advanced encryption schemes like:</a:t>
            </a:r>
            <a:endParaRPr lang="en-US" sz="2400" dirty="0" smtClean="0">
              <a:solidFill>
                <a:schemeClr val="tx2"/>
              </a:solidFill>
            </a:endParaRPr>
          </a:p>
          <a:p>
            <a:pPr lvl="1">
              <a:buFont typeface="Wingdings" charset="2"/>
              <a:buChar char="Ø"/>
            </a:pPr>
            <a:r>
              <a:rPr lang="en-US" sz="2400" dirty="0" smtClean="0">
                <a:solidFill>
                  <a:schemeClr val="tx2"/>
                </a:solidFill>
              </a:rPr>
              <a:t> Identity Based Encryption</a:t>
            </a:r>
          </a:p>
          <a:p>
            <a:pPr lvl="1">
              <a:buFont typeface="Wingdings" charset="2"/>
              <a:buChar char="Ø"/>
            </a:pPr>
            <a:r>
              <a:rPr lang="en-US" sz="2400" dirty="0">
                <a:solidFill>
                  <a:schemeClr val="tx2"/>
                </a:solidFill>
              </a:rPr>
              <a:t> </a:t>
            </a:r>
            <a:r>
              <a:rPr lang="en-US" sz="2400" dirty="0" smtClean="0">
                <a:solidFill>
                  <a:schemeClr val="tx2"/>
                </a:solidFill>
              </a:rPr>
              <a:t>Predicate Encryption</a:t>
            </a:r>
            <a:endParaRPr lang="en-US" sz="2400" dirty="0">
              <a:solidFill>
                <a:schemeClr val="tx2"/>
              </a:solidFill>
            </a:endParaRPr>
          </a:p>
          <a:p>
            <a:pPr lvl="1">
              <a:buFont typeface="Wingdings" charset="2"/>
              <a:buChar char="Ø"/>
            </a:pPr>
            <a:r>
              <a:rPr lang="en-US" sz="2400" dirty="0">
                <a:solidFill>
                  <a:schemeClr val="tx2"/>
                </a:solidFill>
              </a:rPr>
              <a:t> </a:t>
            </a:r>
            <a:r>
              <a:rPr lang="en-US" sz="2400" dirty="0" smtClean="0">
                <a:solidFill>
                  <a:schemeClr val="tx2"/>
                </a:solidFill>
              </a:rPr>
              <a:t>Attribute Based Encryption</a:t>
            </a:r>
          </a:p>
          <a:p>
            <a:pPr lvl="1">
              <a:buFont typeface="Wingdings" charset="2"/>
              <a:buChar char="Ø"/>
            </a:pPr>
            <a:r>
              <a:rPr lang="en-US" sz="2400" dirty="0">
                <a:solidFill>
                  <a:schemeClr val="tx2"/>
                </a:solidFill>
              </a:rPr>
              <a:t> </a:t>
            </a:r>
            <a:r>
              <a:rPr lang="en-US" sz="2400" dirty="0" smtClean="0">
                <a:solidFill>
                  <a:schemeClr val="tx2"/>
                </a:solidFill>
              </a:rPr>
              <a:t>Searchable Encryption</a:t>
            </a:r>
          </a:p>
          <a:p>
            <a:pPr lvl="1">
              <a:buFont typeface="Wingdings" charset="2"/>
              <a:buChar char="Ø"/>
            </a:pPr>
            <a:r>
              <a:rPr lang="en-US" sz="2400" dirty="0" smtClean="0">
                <a:solidFill>
                  <a:schemeClr val="tx2"/>
                </a:solidFill>
              </a:rPr>
              <a:t>…</a:t>
            </a:r>
          </a:p>
        </p:txBody>
      </p:sp>
    </p:spTree>
    <p:extLst>
      <p:ext uri="{BB962C8B-B14F-4D97-AF65-F5344CB8AC3E}">
        <p14:creationId xmlns:p14="http://schemas.microsoft.com/office/powerpoint/2010/main" val="2016457047"/>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282" y="190439"/>
            <a:ext cx="8229600" cy="1143000"/>
          </a:xfrm>
        </p:spPr>
        <p:txBody>
          <a:bodyPr>
            <a:normAutofit/>
          </a:bodyPr>
          <a:lstStyle/>
          <a:p>
            <a:r>
              <a:rPr lang="en-US" sz="4000" dirty="0" smtClean="0"/>
              <a:t>Syntax of FE</a:t>
            </a:r>
            <a:endParaRPr lang="en-US" sz="4000" dirty="0"/>
          </a:p>
        </p:txBody>
      </p:sp>
      <p:grpSp>
        <p:nvGrpSpPr>
          <p:cNvPr id="3" name="Group 2"/>
          <p:cNvGrpSpPr/>
          <p:nvPr/>
        </p:nvGrpSpPr>
        <p:grpSpPr>
          <a:xfrm>
            <a:off x="33423" y="1754595"/>
            <a:ext cx="9144000" cy="1614005"/>
            <a:chOff x="33423" y="692503"/>
            <a:chExt cx="9144000" cy="1614005"/>
          </a:xfrm>
        </p:grpSpPr>
        <p:grpSp>
          <p:nvGrpSpPr>
            <p:cNvPr id="13" name="Group 12"/>
            <p:cNvGrpSpPr/>
            <p:nvPr/>
          </p:nvGrpSpPr>
          <p:grpSpPr>
            <a:xfrm>
              <a:off x="33423" y="692503"/>
              <a:ext cx="9144000" cy="1614005"/>
              <a:chOff x="33423" y="984036"/>
              <a:chExt cx="9144000" cy="1614005"/>
            </a:xfrm>
          </p:grpSpPr>
          <p:sp>
            <p:nvSpPr>
              <p:cNvPr id="4" name="TextBox 3"/>
              <p:cNvSpPr txBox="1"/>
              <p:nvPr/>
            </p:nvSpPr>
            <p:spPr>
              <a:xfrm>
                <a:off x="33423" y="984036"/>
                <a:ext cx="9144000" cy="1203791"/>
              </a:xfrm>
              <a:prstGeom prst="rect">
                <a:avLst/>
              </a:prstGeom>
              <a:solidFill>
                <a:schemeClr val="tx2">
                  <a:lumMod val="20000"/>
                  <a:lumOff val="80000"/>
                </a:schemeClr>
              </a:solidFill>
            </p:spPr>
            <p:txBody>
              <a:bodyPr wrap="square" rtlCol="0">
                <a:spAutoFit/>
              </a:bodyPr>
              <a:lstStyle/>
              <a:p>
                <a:endParaRPr lang="en-US" dirty="0"/>
              </a:p>
            </p:txBody>
          </p:sp>
          <p:pic>
            <p:nvPicPr>
              <p:cNvPr id="5" name="Picture 4" descr="setup.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4258" y="1039360"/>
                <a:ext cx="871728" cy="871728"/>
              </a:xfrm>
              <a:prstGeom prst="rect">
                <a:avLst/>
              </a:prstGeom>
            </p:spPr>
          </p:pic>
          <p:sp>
            <p:nvSpPr>
              <p:cNvPr id="6" name="TextBox 5"/>
              <p:cNvSpPr txBox="1"/>
              <p:nvPr/>
            </p:nvSpPr>
            <p:spPr>
              <a:xfrm>
                <a:off x="2922162" y="1766644"/>
                <a:ext cx="1105294" cy="461665"/>
              </a:xfrm>
              <a:prstGeom prst="rect">
                <a:avLst/>
              </a:prstGeom>
              <a:noFill/>
            </p:spPr>
            <p:txBody>
              <a:bodyPr wrap="square" rtlCol="0">
                <a:spAutoFit/>
              </a:bodyPr>
              <a:lstStyle/>
              <a:p>
                <a:r>
                  <a:rPr lang="en-US" sz="2400" dirty="0" smtClean="0"/>
                  <a:t>Setup</a:t>
                </a:r>
                <a:endParaRPr lang="en-US" sz="2400" dirty="0"/>
              </a:p>
            </p:txBody>
          </p:sp>
          <p:cxnSp>
            <p:nvCxnSpPr>
              <p:cNvPr id="8" name="Straight Arrow Connector 7"/>
              <p:cNvCxnSpPr/>
              <p:nvPr/>
            </p:nvCxnSpPr>
            <p:spPr>
              <a:xfrm>
                <a:off x="457200" y="1658683"/>
                <a:ext cx="2195964"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9" name="TextBox 8"/>
              <p:cNvSpPr txBox="1"/>
              <p:nvPr/>
            </p:nvSpPr>
            <p:spPr>
              <a:xfrm>
                <a:off x="305724" y="1132163"/>
                <a:ext cx="2584662" cy="461665"/>
              </a:xfrm>
              <a:prstGeom prst="rect">
                <a:avLst/>
              </a:prstGeom>
              <a:noFill/>
            </p:spPr>
            <p:txBody>
              <a:bodyPr wrap="none" rtlCol="0">
                <a:spAutoFit/>
              </a:bodyPr>
              <a:lstStyle/>
              <a:p>
                <a:r>
                  <a:rPr lang="en-US" sz="2400" dirty="0" smtClean="0"/>
                  <a:t>Security Parameter</a:t>
                </a:r>
                <a:endParaRPr lang="en-US" sz="2400" dirty="0"/>
              </a:p>
            </p:txBody>
          </p:sp>
          <p:cxnSp>
            <p:nvCxnSpPr>
              <p:cNvPr id="10" name="Straight Arrow Connector 9"/>
              <p:cNvCxnSpPr/>
              <p:nvPr/>
            </p:nvCxnSpPr>
            <p:spPr>
              <a:xfrm>
                <a:off x="4060879" y="1578880"/>
                <a:ext cx="1281595"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11" name="Picture 10" descr="msk.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579019" y="1011952"/>
                <a:ext cx="1133856" cy="1133856"/>
              </a:xfrm>
              <a:prstGeom prst="rect">
                <a:avLst/>
              </a:prstGeom>
            </p:spPr>
          </p:pic>
          <p:sp>
            <p:nvSpPr>
              <p:cNvPr id="12" name="TextBox 11"/>
              <p:cNvSpPr txBox="1"/>
              <p:nvPr/>
            </p:nvSpPr>
            <p:spPr>
              <a:xfrm>
                <a:off x="5895317" y="1767044"/>
                <a:ext cx="749123" cy="830997"/>
              </a:xfrm>
              <a:prstGeom prst="rect">
                <a:avLst/>
              </a:prstGeom>
              <a:noFill/>
            </p:spPr>
            <p:txBody>
              <a:bodyPr wrap="none" rtlCol="0">
                <a:spAutoFit/>
              </a:bodyPr>
              <a:lstStyle/>
              <a:p>
                <a:r>
                  <a:rPr lang="en-US" sz="2400" dirty="0" smtClean="0"/>
                  <a:t>MSK</a:t>
                </a:r>
              </a:p>
              <a:p>
                <a:endParaRPr lang="en-US" sz="2400" dirty="0"/>
              </a:p>
            </p:txBody>
          </p:sp>
        </p:grpSp>
        <p:sp>
          <p:nvSpPr>
            <p:cNvPr id="24" name="TextBox 23"/>
            <p:cNvSpPr txBox="1"/>
            <p:nvPr/>
          </p:nvSpPr>
          <p:spPr>
            <a:xfrm>
              <a:off x="7119362" y="1009907"/>
              <a:ext cx="184666" cy="461665"/>
            </a:xfrm>
            <a:prstGeom prst="rect">
              <a:avLst/>
            </a:prstGeom>
            <a:noFill/>
          </p:spPr>
          <p:txBody>
            <a:bodyPr wrap="none" rtlCol="0">
              <a:spAutoFit/>
            </a:bodyPr>
            <a:lstStyle/>
            <a:p>
              <a:r>
                <a:rPr lang="en-US" sz="2400" dirty="0" smtClean="0"/>
                <a:t> </a:t>
              </a:r>
              <a:endParaRPr lang="en-US" sz="2400" dirty="0"/>
            </a:p>
          </p:txBody>
        </p:sp>
      </p:grpSp>
      <p:grpSp>
        <p:nvGrpSpPr>
          <p:cNvPr id="17" name="Group 16"/>
          <p:cNvGrpSpPr/>
          <p:nvPr/>
        </p:nvGrpSpPr>
        <p:grpSpPr>
          <a:xfrm>
            <a:off x="7598114" y="1760447"/>
            <a:ext cx="766706" cy="1238821"/>
            <a:chOff x="7598114" y="698355"/>
            <a:chExt cx="766706" cy="1238821"/>
          </a:xfrm>
        </p:grpSpPr>
        <p:pic>
          <p:nvPicPr>
            <p:cNvPr id="27" name="Picture 26" descr="ek.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00684" y="698355"/>
              <a:ext cx="511430" cy="899218"/>
            </a:xfrm>
            <a:prstGeom prst="rect">
              <a:avLst/>
            </a:prstGeom>
          </p:spPr>
        </p:pic>
        <p:sp>
          <p:nvSpPr>
            <p:cNvPr id="28" name="TextBox 27"/>
            <p:cNvSpPr txBox="1"/>
            <p:nvPr/>
          </p:nvSpPr>
          <p:spPr>
            <a:xfrm>
              <a:off x="7598114" y="1475511"/>
              <a:ext cx="766706" cy="461665"/>
            </a:xfrm>
            <a:prstGeom prst="rect">
              <a:avLst/>
            </a:prstGeom>
            <a:noFill/>
          </p:spPr>
          <p:txBody>
            <a:bodyPr wrap="none" rtlCol="0">
              <a:spAutoFit/>
            </a:bodyPr>
            <a:lstStyle/>
            <a:p>
              <a:r>
                <a:rPr lang="en-US" sz="2400" dirty="0" smtClean="0"/>
                <a:t>MPK</a:t>
              </a:r>
              <a:endParaRPr lang="en-US" sz="2400" dirty="0"/>
            </a:p>
          </p:txBody>
        </p:sp>
      </p:grpSp>
      <p:grpSp>
        <p:nvGrpSpPr>
          <p:cNvPr id="15" name="Group 14"/>
          <p:cNvGrpSpPr/>
          <p:nvPr/>
        </p:nvGrpSpPr>
        <p:grpSpPr>
          <a:xfrm>
            <a:off x="0" y="2970291"/>
            <a:ext cx="9144000" cy="1278010"/>
            <a:chOff x="0" y="3126251"/>
            <a:chExt cx="9144000" cy="1278010"/>
          </a:xfrm>
        </p:grpSpPr>
        <p:sp>
          <p:nvSpPr>
            <p:cNvPr id="33" name="TextBox 32"/>
            <p:cNvSpPr txBox="1"/>
            <p:nvPr/>
          </p:nvSpPr>
          <p:spPr>
            <a:xfrm>
              <a:off x="0" y="3128301"/>
              <a:ext cx="9144000" cy="1193361"/>
            </a:xfrm>
            <a:prstGeom prst="rect">
              <a:avLst/>
            </a:prstGeom>
            <a:solidFill>
              <a:schemeClr val="accent3">
                <a:lumMod val="40000"/>
                <a:lumOff val="60000"/>
              </a:schemeClr>
            </a:solidFill>
          </p:spPr>
          <p:txBody>
            <a:bodyPr wrap="square" rtlCol="0">
              <a:spAutoFit/>
            </a:bodyPr>
            <a:lstStyle/>
            <a:p>
              <a:endParaRPr lang="en-US" dirty="0"/>
            </a:p>
          </p:txBody>
        </p:sp>
        <p:cxnSp>
          <p:nvCxnSpPr>
            <p:cNvPr id="35" name="Straight Arrow Connector 34"/>
            <p:cNvCxnSpPr/>
            <p:nvPr/>
          </p:nvCxnSpPr>
          <p:spPr>
            <a:xfrm>
              <a:off x="457200" y="3922142"/>
              <a:ext cx="2195964" cy="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38" name="Picture 37" descr="encrypt.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71353" y="3163527"/>
              <a:ext cx="871728" cy="871728"/>
            </a:xfrm>
            <a:prstGeom prst="rect">
              <a:avLst/>
            </a:prstGeom>
          </p:spPr>
        </p:pic>
        <p:sp>
          <p:nvSpPr>
            <p:cNvPr id="39" name="TextBox 38"/>
            <p:cNvSpPr txBox="1"/>
            <p:nvPr/>
          </p:nvSpPr>
          <p:spPr>
            <a:xfrm>
              <a:off x="2871654" y="3942596"/>
              <a:ext cx="1138202" cy="461665"/>
            </a:xfrm>
            <a:prstGeom prst="rect">
              <a:avLst/>
            </a:prstGeom>
            <a:noFill/>
          </p:spPr>
          <p:txBody>
            <a:bodyPr wrap="none" rtlCol="0">
              <a:spAutoFit/>
            </a:bodyPr>
            <a:lstStyle/>
            <a:p>
              <a:r>
                <a:rPr lang="en-US" sz="2400" dirty="0" smtClean="0"/>
                <a:t>Encrypt</a:t>
              </a:r>
              <a:endParaRPr lang="en-US" sz="2400" dirty="0"/>
            </a:p>
          </p:txBody>
        </p:sp>
        <p:sp>
          <p:nvSpPr>
            <p:cNvPr id="40" name="TextBox 39"/>
            <p:cNvSpPr txBox="1"/>
            <p:nvPr/>
          </p:nvSpPr>
          <p:spPr>
            <a:xfrm>
              <a:off x="651859" y="3410632"/>
              <a:ext cx="1883629" cy="461665"/>
            </a:xfrm>
            <a:prstGeom prst="rect">
              <a:avLst/>
            </a:prstGeom>
            <a:noFill/>
          </p:spPr>
          <p:txBody>
            <a:bodyPr wrap="square" rtlCol="0">
              <a:spAutoFit/>
            </a:bodyPr>
            <a:lstStyle/>
            <a:p>
              <a:r>
                <a:rPr lang="en-US" sz="2400" dirty="0" smtClean="0"/>
                <a:t>    x, MPK </a:t>
              </a:r>
              <a:endParaRPr lang="en-US" sz="2400" dirty="0"/>
            </a:p>
          </p:txBody>
        </p:sp>
        <p:pic>
          <p:nvPicPr>
            <p:cNvPr id="41" name="Picture 40" descr="ek.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5400000">
              <a:off x="1552151" y="2932339"/>
              <a:ext cx="511478" cy="899302"/>
            </a:xfrm>
            <a:prstGeom prst="rect">
              <a:avLst/>
            </a:prstGeom>
          </p:spPr>
        </p:pic>
        <p:cxnSp>
          <p:nvCxnSpPr>
            <p:cNvPr id="42" name="Straight Arrow Connector 41"/>
            <p:cNvCxnSpPr/>
            <p:nvPr/>
          </p:nvCxnSpPr>
          <p:spPr>
            <a:xfrm>
              <a:off x="4083161" y="3875767"/>
              <a:ext cx="1315018"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nvGrpSpPr>
            <p:cNvPr id="66" name="Group 65"/>
            <p:cNvGrpSpPr/>
            <p:nvPr/>
          </p:nvGrpSpPr>
          <p:grpSpPr>
            <a:xfrm>
              <a:off x="5838348" y="3341885"/>
              <a:ext cx="930232" cy="919076"/>
              <a:chOff x="5838348" y="3341885"/>
              <a:chExt cx="930232" cy="919076"/>
            </a:xfrm>
          </p:grpSpPr>
          <p:sp>
            <p:nvSpPr>
              <p:cNvPr id="43" name="Oval 42"/>
              <p:cNvSpPr/>
              <p:nvPr/>
            </p:nvSpPr>
            <p:spPr>
              <a:xfrm>
                <a:off x="5838348" y="3341885"/>
                <a:ext cx="930232" cy="919076"/>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44" name="TextBox 43"/>
              <p:cNvSpPr txBox="1"/>
              <p:nvPr/>
            </p:nvSpPr>
            <p:spPr>
              <a:xfrm>
                <a:off x="6112189" y="3534528"/>
                <a:ext cx="317966" cy="461665"/>
              </a:xfrm>
              <a:prstGeom prst="rect">
                <a:avLst/>
              </a:prstGeom>
              <a:noFill/>
            </p:spPr>
            <p:txBody>
              <a:bodyPr wrap="none" rtlCol="0">
                <a:spAutoFit/>
              </a:bodyPr>
              <a:lstStyle/>
              <a:p>
                <a:r>
                  <a:rPr lang="en-US" sz="2400" dirty="0">
                    <a:solidFill>
                      <a:srgbClr val="FFFFFF"/>
                    </a:solidFill>
                  </a:rPr>
                  <a:t>x</a:t>
                </a:r>
              </a:p>
            </p:txBody>
          </p:sp>
        </p:grpSp>
      </p:grpSp>
      <p:grpSp>
        <p:nvGrpSpPr>
          <p:cNvPr id="7" name="Group 6"/>
          <p:cNvGrpSpPr/>
          <p:nvPr/>
        </p:nvGrpSpPr>
        <p:grpSpPr>
          <a:xfrm>
            <a:off x="0" y="4087419"/>
            <a:ext cx="9144000" cy="1305593"/>
            <a:chOff x="0" y="4271113"/>
            <a:chExt cx="9144000" cy="1305593"/>
          </a:xfrm>
        </p:grpSpPr>
        <p:grpSp>
          <p:nvGrpSpPr>
            <p:cNvPr id="18" name="Group 17"/>
            <p:cNvGrpSpPr/>
            <p:nvPr/>
          </p:nvGrpSpPr>
          <p:grpSpPr>
            <a:xfrm>
              <a:off x="0" y="4271113"/>
              <a:ext cx="9144000" cy="1305593"/>
              <a:chOff x="0" y="4271113"/>
              <a:chExt cx="9144000" cy="1305593"/>
            </a:xfrm>
          </p:grpSpPr>
          <p:sp>
            <p:nvSpPr>
              <p:cNvPr id="45" name="TextBox 44"/>
              <p:cNvSpPr txBox="1"/>
              <p:nvPr/>
            </p:nvSpPr>
            <p:spPr>
              <a:xfrm>
                <a:off x="0" y="4360535"/>
                <a:ext cx="9144000" cy="1208481"/>
              </a:xfrm>
              <a:prstGeom prst="rect">
                <a:avLst/>
              </a:prstGeom>
              <a:solidFill>
                <a:schemeClr val="accent4">
                  <a:lumMod val="60000"/>
                  <a:lumOff val="40000"/>
                </a:schemeClr>
              </a:solidFill>
            </p:spPr>
            <p:txBody>
              <a:bodyPr wrap="square" rtlCol="0">
                <a:spAutoFit/>
              </a:bodyPr>
              <a:lstStyle/>
              <a:p>
                <a:endParaRPr lang="en-US" dirty="0"/>
              </a:p>
            </p:txBody>
          </p:sp>
          <p:cxnSp>
            <p:nvCxnSpPr>
              <p:cNvPr id="47" name="Straight Arrow Connector 46"/>
              <p:cNvCxnSpPr/>
              <p:nvPr/>
            </p:nvCxnSpPr>
            <p:spPr>
              <a:xfrm>
                <a:off x="457200" y="5162899"/>
                <a:ext cx="2195964" cy="14732"/>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0" name="Picture 49" descr="keygen.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819798" y="4409072"/>
                <a:ext cx="1103376" cy="829056"/>
              </a:xfrm>
              <a:prstGeom prst="rect">
                <a:avLst/>
              </a:prstGeom>
            </p:spPr>
          </p:pic>
          <p:sp>
            <p:nvSpPr>
              <p:cNvPr id="51" name="TextBox 50"/>
              <p:cNvSpPr txBox="1"/>
              <p:nvPr/>
            </p:nvSpPr>
            <p:spPr>
              <a:xfrm>
                <a:off x="2570364" y="5115041"/>
                <a:ext cx="1818677" cy="461665"/>
              </a:xfrm>
              <a:prstGeom prst="rect">
                <a:avLst/>
              </a:prstGeom>
              <a:noFill/>
            </p:spPr>
            <p:txBody>
              <a:bodyPr wrap="none" rtlCol="0">
                <a:spAutoFit/>
              </a:bodyPr>
              <a:lstStyle/>
              <a:p>
                <a:r>
                  <a:rPr lang="en-US" sz="2400" dirty="0" err="1" smtClean="0"/>
                  <a:t>Func.KeyGen</a:t>
                </a:r>
                <a:endParaRPr lang="en-US" sz="2400" dirty="0"/>
              </a:p>
            </p:txBody>
          </p:sp>
          <p:pic>
            <p:nvPicPr>
              <p:cNvPr id="52" name="Picture 51" descr="msk.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678862">
                <a:off x="1366375" y="4271113"/>
                <a:ext cx="839565" cy="839565"/>
              </a:xfrm>
              <a:prstGeom prst="rect">
                <a:avLst/>
              </a:prstGeom>
            </p:spPr>
          </p:pic>
          <p:sp>
            <p:nvSpPr>
              <p:cNvPr id="53" name="TextBox 52"/>
              <p:cNvSpPr txBox="1"/>
              <p:nvPr/>
            </p:nvSpPr>
            <p:spPr>
              <a:xfrm>
                <a:off x="808466" y="4732961"/>
                <a:ext cx="1128584" cy="461665"/>
              </a:xfrm>
              <a:prstGeom prst="rect">
                <a:avLst/>
              </a:prstGeom>
              <a:noFill/>
            </p:spPr>
            <p:txBody>
              <a:bodyPr wrap="none" rtlCol="0">
                <a:spAutoFit/>
              </a:bodyPr>
              <a:lstStyle/>
              <a:p>
                <a:r>
                  <a:rPr lang="en-US" sz="2400" dirty="0"/>
                  <a:t>f</a:t>
                </a:r>
                <a:r>
                  <a:rPr lang="en-US" sz="2400" dirty="0" smtClean="0"/>
                  <a:t>,   MSK</a:t>
                </a:r>
                <a:endParaRPr lang="en-US" sz="2400" dirty="0"/>
              </a:p>
            </p:txBody>
          </p:sp>
          <p:cxnSp>
            <p:nvCxnSpPr>
              <p:cNvPr id="54" name="Straight Arrow Connector 53"/>
              <p:cNvCxnSpPr/>
              <p:nvPr/>
            </p:nvCxnSpPr>
            <p:spPr>
              <a:xfrm>
                <a:off x="4127847" y="5096523"/>
                <a:ext cx="124805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grpSp>
        <p:pic>
          <p:nvPicPr>
            <p:cNvPr id="68" name="Picture 67" descr="newkey.jpe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871197" y="4628961"/>
              <a:ext cx="1308522" cy="576537"/>
            </a:xfrm>
            <a:prstGeom prst="rect">
              <a:avLst/>
            </a:prstGeom>
          </p:spPr>
        </p:pic>
        <p:sp>
          <p:nvSpPr>
            <p:cNvPr id="69" name="TextBox 68"/>
            <p:cNvSpPr txBox="1"/>
            <p:nvPr/>
          </p:nvSpPr>
          <p:spPr>
            <a:xfrm>
              <a:off x="6073573" y="4720216"/>
              <a:ext cx="343435" cy="461665"/>
            </a:xfrm>
            <a:prstGeom prst="rect">
              <a:avLst/>
            </a:prstGeom>
            <a:noFill/>
          </p:spPr>
          <p:txBody>
            <a:bodyPr wrap="square" rtlCol="0">
              <a:spAutoFit/>
            </a:bodyPr>
            <a:lstStyle/>
            <a:p>
              <a:r>
                <a:rPr lang="en-US" sz="2400" dirty="0" smtClean="0"/>
                <a:t>f</a:t>
              </a:r>
              <a:endParaRPr lang="en-US" sz="2400" dirty="0"/>
            </a:p>
          </p:txBody>
        </p:sp>
      </p:grpSp>
      <p:grpSp>
        <p:nvGrpSpPr>
          <p:cNvPr id="25" name="Group 24"/>
          <p:cNvGrpSpPr/>
          <p:nvPr/>
        </p:nvGrpSpPr>
        <p:grpSpPr>
          <a:xfrm>
            <a:off x="457200" y="5328239"/>
            <a:ext cx="5808209" cy="1376438"/>
            <a:chOff x="457200" y="5484199"/>
            <a:chExt cx="5808209" cy="1376438"/>
          </a:xfrm>
        </p:grpSpPr>
        <p:grpSp>
          <p:nvGrpSpPr>
            <p:cNvPr id="26" name="Group 25"/>
            <p:cNvGrpSpPr/>
            <p:nvPr/>
          </p:nvGrpSpPr>
          <p:grpSpPr>
            <a:xfrm>
              <a:off x="457200" y="5484199"/>
              <a:ext cx="5808209" cy="1376438"/>
              <a:chOff x="457200" y="5484199"/>
              <a:chExt cx="5808209" cy="1376438"/>
            </a:xfrm>
          </p:grpSpPr>
          <p:cxnSp>
            <p:nvCxnSpPr>
              <p:cNvPr id="58" name="Straight Arrow Connector 57"/>
              <p:cNvCxnSpPr/>
              <p:nvPr/>
            </p:nvCxnSpPr>
            <p:spPr>
              <a:xfrm>
                <a:off x="457200" y="6488092"/>
                <a:ext cx="2179923" cy="3601"/>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60" name="Picture 59" descr="decrypt.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2912373" y="5484199"/>
                <a:ext cx="1134342" cy="1141175"/>
              </a:xfrm>
              <a:prstGeom prst="rect">
                <a:avLst/>
              </a:prstGeom>
            </p:spPr>
          </p:pic>
          <p:sp>
            <p:nvSpPr>
              <p:cNvPr id="61" name="TextBox 60"/>
              <p:cNvSpPr txBox="1"/>
              <p:nvPr/>
            </p:nvSpPr>
            <p:spPr>
              <a:xfrm>
                <a:off x="2915399" y="6398972"/>
                <a:ext cx="1168709" cy="461665"/>
              </a:xfrm>
              <a:prstGeom prst="rect">
                <a:avLst/>
              </a:prstGeom>
              <a:noFill/>
            </p:spPr>
            <p:txBody>
              <a:bodyPr wrap="none" rtlCol="0">
                <a:spAutoFit/>
              </a:bodyPr>
              <a:lstStyle/>
              <a:p>
                <a:r>
                  <a:rPr lang="en-US" sz="2400" dirty="0" smtClean="0"/>
                  <a:t>Decrypt</a:t>
                </a:r>
                <a:endParaRPr lang="en-US" sz="2400" dirty="0"/>
              </a:p>
            </p:txBody>
          </p:sp>
          <p:cxnSp>
            <p:nvCxnSpPr>
              <p:cNvPr id="62" name="Straight Arrow Connector 61"/>
              <p:cNvCxnSpPr/>
              <p:nvPr/>
            </p:nvCxnSpPr>
            <p:spPr>
              <a:xfrm>
                <a:off x="4083283" y="6373054"/>
                <a:ext cx="1346072"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63" name="TextBox 62"/>
              <p:cNvSpPr txBox="1"/>
              <p:nvPr/>
            </p:nvSpPr>
            <p:spPr>
              <a:xfrm>
                <a:off x="5666868" y="5949360"/>
                <a:ext cx="598541" cy="461665"/>
              </a:xfrm>
              <a:prstGeom prst="rect">
                <a:avLst/>
              </a:prstGeom>
              <a:noFill/>
            </p:spPr>
            <p:txBody>
              <a:bodyPr wrap="none" rtlCol="0">
                <a:spAutoFit/>
              </a:bodyPr>
              <a:lstStyle/>
              <a:p>
                <a:r>
                  <a:rPr lang="en-US" sz="2400" dirty="0"/>
                  <a:t>f</a:t>
                </a:r>
                <a:r>
                  <a:rPr lang="en-US" sz="2400" dirty="0" smtClean="0"/>
                  <a:t>(x)</a:t>
                </a:r>
                <a:endParaRPr lang="en-US" sz="2400" dirty="0"/>
              </a:p>
            </p:txBody>
          </p:sp>
          <p:sp>
            <p:nvSpPr>
              <p:cNvPr id="67" name="Oval 66"/>
              <p:cNvSpPr/>
              <p:nvPr/>
            </p:nvSpPr>
            <p:spPr>
              <a:xfrm>
                <a:off x="912880" y="5720491"/>
                <a:ext cx="722749" cy="639217"/>
              </a:xfrm>
              <a:prstGeom prst="ellipse">
                <a:avLst/>
              </a:prstGeom>
              <a:solidFill>
                <a:srgbClr val="FF0000"/>
              </a:solidFill>
              <a:ln>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2400" dirty="0"/>
              </a:p>
            </p:txBody>
          </p:sp>
          <p:sp>
            <p:nvSpPr>
              <p:cNvPr id="82" name="TextBox 81"/>
              <p:cNvSpPr txBox="1"/>
              <p:nvPr/>
            </p:nvSpPr>
            <p:spPr>
              <a:xfrm>
                <a:off x="1101322" y="5768029"/>
                <a:ext cx="317966" cy="461665"/>
              </a:xfrm>
              <a:prstGeom prst="rect">
                <a:avLst/>
              </a:prstGeom>
              <a:noFill/>
            </p:spPr>
            <p:txBody>
              <a:bodyPr wrap="none" rtlCol="0">
                <a:spAutoFit/>
              </a:bodyPr>
              <a:lstStyle/>
              <a:p>
                <a:r>
                  <a:rPr lang="en-US" sz="2400" dirty="0" smtClean="0">
                    <a:solidFill>
                      <a:srgbClr val="FFFFFF"/>
                    </a:solidFill>
                  </a:rPr>
                  <a:t>x</a:t>
                </a:r>
                <a:endParaRPr lang="en-US" sz="2400" dirty="0">
                  <a:solidFill>
                    <a:srgbClr val="FFFFFF"/>
                  </a:solidFill>
                </a:endParaRPr>
              </a:p>
            </p:txBody>
          </p:sp>
          <p:sp>
            <p:nvSpPr>
              <p:cNvPr id="83" name="TextBox 82"/>
              <p:cNvSpPr txBox="1"/>
              <p:nvPr/>
            </p:nvSpPr>
            <p:spPr>
              <a:xfrm>
                <a:off x="1653252" y="5720705"/>
                <a:ext cx="556462" cy="461665"/>
              </a:xfrm>
              <a:prstGeom prst="rect">
                <a:avLst/>
              </a:prstGeom>
              <a:noFill/>
            </p:spPr>
            <p:txBody>
              <a:bodyPr wrap="none" rtlCol="0">
                <a:spAutoFit/>
              </a:bodyPr>
              <a:lstStyle/>
              <a:p>
                <a:r>
                  <a:rPr lang="en-US" sz="2400" dirty="0" err="1" smtClean="0">
                    <a:solidFill>
                      <a:srgbClr val="FFFFFF"/>
                    </a:solidFill>
                  </a:rPr>
                  <a:t>x,</a:t>
                </a:r>
                <a:r>
                  <a:rPr lang="en-US" sz="2400" dirty="0" err="1">
                    <a:solidFill>
                      <a:srgbClr val="FFFFFF"/>
                    </a:solidFill>
                  </a:rPr>
                  <a:t>n</a:t>
                </a:r>
                <a:endParaRPr lang="en-US" sz="2400" dirty="0">
                  <a:solidFill>
                    <a:srgbClr val="FFFFFF"/>
                  </a:solidFill>
                </a:endParaRPr>
              </a:p>
            </p:txBody>
          </p:sp>
        </p:grpSp>
        <p:pic>
          <p:nvPicPr>
            <p:cNvPr id="72" name="Picture 71" descr="newkey.jpe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6200000">
              <a:off x="1764016" y="5811595"/>
              <a:ext cx="861858" cy="379736"/>
            </a:xfrm>
            <a:prstGeom prst="rect">
              <a:avLst/>
            </a:prstGeom>
          </p:spPr>
        </p:pic>
        <p:sp>
          <p:nvSpPr>
            <p:cNvPr id="74" name="TextBox 73"/>
            <p:cNvSpPr txBox="1"/>
            <p:nvPr/>
          </p:nvSpPr>
          <p:spPr>
            <a:xfrm>
              <a:off x="2041378" y="5915940"/>
              <a:ext cx="343435" cy="461665"/>
            </a:xfrm>
            <a:prstGeom prst="rect">
              <a:avLst/>
            </a:prstGeom>
            <a:noFill/>
          </p:spPr>
          <p:txBody>
            <a:bodyPr wrap="square" rtlCol="0">
              <a:spAutoFit/>
            </a:bodyPr>
            <a:lstStyle/>
            <a:p>
              <a:r>
                <a:rPr lang="en-US" sz="2400" dirty="0" smtClean="0"/>
                <a:t>f</a:t>
              </a:r>
              <a:endParaRPr lang="en-US" sz="2400" dirty="0"/>
            </a:p>
          </p:txBody>
        </p:sp>
      </p:grpSp>
    </p:spTree>
    <p:extLst>
      <p:ext uri="{BB962C8B-B14F-4D97-AF65-F5344CB8AC3E}">
        <p14:creationId xmlns:p14="http://schemas.microsoft.com/office/powerpoint/2010/main" val="397489123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TextBox 53"/>
          <p:cNvSpPr txBox="1"/>
          <p:nvPr/>
        </p:nvSpPr>
        <p:spPr>
          <a:xfrm>
            <a:off x="5307231" y="4915900"/>
            <a:ext cx="325730" cy="461665"/>
          </a:xfrm>
          <a:prstGeom prst="rect">
            <a:avLst/>
          </a:prstGeom>
          <a:noFill/>
        </p:spPr>
        <p:txBody>
          <a:bodyPr wrap="none" rtlCol="0">
            <a:spAutoFit/>
          </a:bodyPr>
          <a:lstStyle/>
          <a:p>
            <a:r>
              <a:rPr lang="en-US" sz="2400" dirty="0" smtClean="0"/>
              <a:t>y</a:t>
            </a:r>
            <a:endParaRPr lang="en-US" sz="2400" dirty="0"/>
          </a:p>
        </p:txBody>
      </p:sp>
      <p:cxnSp>
        <p:nvCxnSpPr>
          <p:cNvPr id="11" name="Straight Arrow Connector 10"/>
          <p:cNvCxnSpPr/>
          <p:nvPr/>
        </p:nvCxnSpPr>
        <p:spPr>
          <a:xfrm flipV="1">
            <a:off x="2192854" y="3295910"/>
            <a:ext cx="0" cy="732022"/>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cxnSp>
        <p:nvCxnSpPr>
          <p:cNvPr id="43" name="Straight Connector 42"/>
          <p:cNvCxnSpPr/>
          <p:nvPr/>
        </p:nvCxnSpPr>
        <p:spPr>
          <a:xfrm>
            <a:off x="4648200" y="2080989"/>
            <a:ext cx="0" cy="3204243"/>
          </a:xfrm>
          <a:prstGeom prst="line">
            <a:avLst/>
          </a:prstGeom>
          <a:ln>
            <a:solidFill>
              <a:schemeClr val="tx1"/>
            </a:solidFill>
          </a:ln>
        </p:spPr>
        <p:style>
          <a:lnRef idx="2">
            <a:schemeClr val="dk1"/>
          </a:lnRef>
          <a:fillRef idx="0">
            <a:schemeClr val="dk1"/>
          </a:fillRef>
          <a:effectRef idx="1">
            <a:schemeClr val="dk1"/>
          </a:effectRef>
          <a:fontRef idx="minor">
            <a:schemeClr val="tx1"/>
          </a:fontRef>
        </p:style>
      </p:cxnSp>
      <p:cxnSp>
        <p:nvCxnSpPr>
          <p:cNvPr id="23" name="Straight Arrow Connector 22"/>
          <p:cNvCxnSpPr/>
          <p:nvPr/>
        </p:nvCxnSpPr>
        <p:spPr>
          <a:xfrm flipV="1">
            <a:off x="6685700" y="3343433"/>
            <a:ext cx="0" cy="819855"/>
          </a:xfrm>
          <a:prstGeom prst="straightConnector1">
            <a:avLst/>
          </a:prstGeom>
          <a:ln>
            <a:tailEnd type="triangle"/>
          </a:ln>
          <a:effectLst/>
        </p:spPr>
        <p:style>
          <a:lnRef idx="2">
            <a:schemeClr val="dk1"/>
          </a:lnRef>
          <a:fillRef idx="0">
            <a:schemeClr val="dk1"/>
          </a:fillRef>
          <a:effectRef idx="1">
            <a:schemeClr val="dk1"/>
          </a:effectRef>
          <a:fontRef idx="minor">
            <a:schemeClr val="tx1"/>
          </a:fontRef>
        </p:style>
      </p:cxnSp>
      <p:sp>
        <p:nvSpPr>
          <p:cNvPr id="14" name="Rounded Rectangle 13"/>
          <p:cNvSpPr/>
          <p:nvPr/>
        </p:nvSpPr>
        <p:spPr>
          <a:xfrm>
            <a:off x="1270787" y="5370746"/>
            <a:ext cx="6602239" cy="979170"/>
          </a:xfrm>
          <a:prstGeom prst="roundRect">
            <a:avLst/>
          </a:prstGeom>
          <a:solidFill>
            <a:srgbClr val="0070C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t>Adv cannot distinguish between the </a:t>
            </a:r>
          </a:p>
          <a:p>
            <a:pPr algn="ctr"/>
            <a:r>
              <a:rPr lang="en-US" sz="2400" dirty="0" smtClean="0"/>
              <a:t>left and right worlds</a:t>
            </a:r>
            <a:endParaRPr lang="en-US" sz="2400" dirty="0"/>
          </a:p>
        </p:txBody>
      </p:sp>
      <p:sp>
        <p:nvSpPr>
          <p:cNvPr id="2" name="Multiply 1"/>
          <p:cNvSpPr/>
          <p:nvPr/>
        </p:nvSpPr>
        <p:spPr>
          <a:xfrm>
            <a:off x="3727746" y="5348815"/>
            <a:ext cx="1637748" cy="1051511"/>
          </a:xfrm>
          <a:prstGeom prst="mathMultiply">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51" name="Rounded Rectangle 50"/>
          <p:cNvSpPr/>
          <p:nvPr/>
        </p:nvSpPr>
        <p:spPr>
          <a:xfrm>
            <a:off x="981235" y="5379229"/>
            <a:ext cx="7586217" cy="1086913"/>
          </a:xfrm>
          <a:prstGeom prst="roundRect">
            <a:avLst/>
          </a:prstGeom>
          <a:solidFill>
            <a:srgbClr val="008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If f(x) = f(y),</a:t>
            </a:r>
          </a:p>
          <a:p>
            <a:pPr algn="ctr"/>
            <a:r>
              <a:rPr lang="en-US" sz="2400" dirty="0">
                <a:solidFill>
                  <a:schemeClr val="bg1"/>
                </a:solidFill>
              </a:rPr>
              <a:t>t</a:t>
            </a:r>
            <a:r>
              <a:rPr lang="en-US" sz="2400" dirty="0" smtClean="0">
                <a:solidFill>
                  <a:schemeClr val="bg1"/>
                </a:solidFill>
              </a:rPr>
              <a:t>hen adv cannot distinguish between left and right worlds </a:t>
            </a:r>
            <a:endParaRPr lang="en-US" sz="2400" dirty="0">
              <a:solidFill>
                <a:schemeClr val="bg1"/>
              </a:solidFill>
            </a:endParaRPr>
          </a:p>
        </p:txBody>
      </p:sp>
      <p:pic>
        <p:nvPicPr>
          <p:cNvPr id="56" name="Picture 2" descr="C:\Users\elette\AppData\Local\Microsoft\Windows\Temporary Internet Files\Content.IE5\ZP3ZWNWF\MC900434865[1].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577349" y="4157771"/>
            <a:ext cx="979167" cy="979167"/>
          </a:xfrm>
          <a:prstGeom prst="rect">
            <a:avLst/>
          </a:prstGeom>
          <a:noFill/>
          <a:extLst>
            <a:ext uri="{909E8E84-426E-40dd-AFC4-6F175D3DCCD1}">
              <a14:hiddenFill xmlns:a14="http://schemas.microsoft.com/office/drawing/2010/main">
                <a:solidFill>
                  <a:srgbClr val="FFFFFF"/>
                </a:solidFill>
              </a14:hiddenFill>
            </a:ext>
          </a:extLst>
        </p:spPr>
      </p:pic>
      <p:pic>
        <p:nvPicPr>
          <p:cNvPr id="58" name="Picture 2" descr="C:\Users\elette\AppData\Local\Microsoft\Windows\Temporary Internet Files\Content.IE5\ZP3ZWNWF\MC900434865[1].pn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6086400" y="4263895"/>
            <a:ext cx="1017395" cy="1017395"/>
          </a:xfrm>
          <a:prstGeom prst="rect">
            <a:avLst/>
          </a:prstGeom>
          <a:noFill/>
          <a:extLst>
            <a:ext uri="{909E8E84-426E-40dd-AFC4-6F175D3DCCD1}">
              <a14:hiddenFill xmlns:a14="http://schemas.microsoft.com/office/drawing/2010/main">
                <a:solidFill>
                  <a:srgbClr val="FFFFFF"/>
                </a:solidFill>
              </a14:hiddenFill>
            </a:ext>
          </a:extLst>
        </p:spPr>
      </p:pic>
      <p:grpSp>
        <p:nvGrpSpPr>
          <p:cNvPr id="60" name="Group 59"/>
          <p:cNvGrpSpPr/>
          <p:nvPr/>
        </p:nvGrpSpPr>
        <p:grpSpPr>
          <a:xfrm>
            <a:off x="1577349" y="2337760"/>
            <a:ext cx="1439662" cy="929789"/>
            <a:chOff x="6029339" y="4135835"/>
            <a:chExt cx="2486323" cy="1843056"/>
          </a:xfrm>
        </p:grpSpPr>
        <p:sp>
          <p:nvSpPr>
            <p:cNvPr id="61" name="Freeform 32"/>
            <p:cNvSpPr>
              <a:spLocks/>
            </p:cNvSpPr>
            <p:nvPr/>
          </p:nvSpPr>
          <p:spPr bwMode="auto">
            <a:xfrm rot="21080902">
              <a:off x="7555256" y="4135835"/>
              <a:ext cx="438726" cy="538489"/>
            </a:xfrm>
            <a:custGeom>
              <a:avLst/>
              <a:gdLst/>
              <a:ahLst/>
              <a:cxnLst>
                <a:cxn ang="0">
                  <a:pos x="0" y="113"/>
                </a:cxn>
                <a:cxn ang="0">
                  <a:pos x="96" y="26"/>
                </a:cxn>
                <a:cxn ang="0">
                  <a:pos x="105" y="0"/>
                </a:cxn>
                <a:cxn ang="0">
                  <a:pos x="105" y="52"/>
                </a:cxn>
                <a:cxn ang="0">
                  <a:pos x="43" y="174"/>
                </a:cxn>
                <a:cxn ang="0">
                  <a:pos x="0" y="192"/>
                </a:cxn>
              </a:cxnLst>
              <a:rect l="0" t="0" r="r" b="b"/>
              <a:pathLst>
                <a:path w="126" h="192">
                  <a:moveTo>
                    <a:pt x="0" y="113"/>
                  </a:moveTo>
                  <a:cubicBezTo>
                    <a:pt x="60" y="92"/>
                    <a:pt x="53" y="66"/>
                    <a:pt x="96" y="26"/>
                  </a:cubicBezTo>
                  <a:cubicBezTo>
                    <a:pt x="99" y="17"/>
                    <a:pt x="96" y="0"/>
                    <a:pt x="105" y="0"/>
                  </a:cubicBezTo>
                  <a:cubicBezTo>
                    <a:pt x="126" y="0"/>
                    <a:pt x="105" y="52"/>
                    <a:pt x="105" y="52"/>
                  </a:cubicBezTo>
                  <a:cubicBezTo>
                    <a:pt x="93" y="97"/>
                    <a:pt x="87" y="148"/>
                    <a:pt x="43" y="174"/>
                  </a:cubicBezTo>
                  <a:cubicBezTo>
                    <a:pt x="30" y="182"/>
                    <a:pt x="14" y="185"/>
                    <a:pt x="0" y="192"/>
                  </a:cubicBezTo>
                </a:path>
              </a:pathLst>
            </a:custGeom>
            <a:solidFill>
              <a:srgbClr val="FF0000"/>
            </a:solidFill>
            <a:ln w="9525" cap="flat" cmpd="sng">
              <a:solidFill>
                <a:schemeClr val="tx1"/>
              </a:solidFill>
              <a:prstDash val="solid"/>
              <a:round/>
              <a:headEnd/>
              <a:tailEnd/>
            </a:ln>
            <a:effectLst/>
          </p:spPr>
          <p:txBody>
            <a:bodyPr wrap="none" anchor="ctr"/>
            <a:lstStyle/>
            <a:p>
              <a:endParaRPr lang="en-US"/>
            </a:p>
          </p:txBody>
        </p:sp>
        <p:sp>
          <p:nvSpPr>
            <p:cNvPr id="62" name="Freeform 33"/>
            <p:cNvSpPr>
              <a:spLocks/>
            </p:cNvSpPr>
            <p:nvPr/>
          </p:nvSpPr>
          <p:spPr bwMode="auto">
            <a:xfrm rot="1036991">
              <a:off x="6561945" y="4157008"/>
              <a:ext cx="419451" cy="496143"/>
            </a:xfrm>
            <a:custGeom>
              <a:avLst/>
              <a:gdLst/>
              <a:ahLst/>
              <a:cxnLst>
                <a:cxn ang="0">
                  <a:pos x="131" y="61"/>
                </a:cxn>
                <a:cxn ang="0">
                  <a:pos x="61" y="44"/>
                </a:cxn>
                <a:cxn ang="0">
                  <a:pos x="0" y="0"/>
                </a:cxn>
                <a:cxn ang="0">
                  <a:pos x="131" y="149"/>
                </a:cxn>
              </a:cxnLst>
              <a:rect l="0" t="0" r="r" b="b"/>
              <a:pathLst>
                <a:path w="131" h="149">
                  <a:moveTo>
                    <a:pt x="131" y="61"/>
                  </a:moveTo>
                  <a:cubicBezTo>
                    <a:pt x="119" y="59"/>
                    <a:pt x="76" y="53"/>
                    <a:pt x="61" y="44"/>
                  </a:cubicBezTo>
                  <a:cubicBezTo>
                    <a:pt x="35" y="28"/>
                    <a:pt x="31" y="11"/>
                    <a:pt x="0" y="0"/>
                  </a:cubicBezTo>
                  <a:cubicBezTo>
                    <a:pt x="24" y="69"/>
                    <a:pt x="36" y="149"/>
                    <a:pt x="131" y="149"/>
                  </a:cubicBezTo>
                </a:path>
              </a:pathLst>
            </a:custGeom>
            <a:solidFill>
              <a:srgbClr val="FF0000"/>
            </a:solidFill>
            <a:ln w="9525" cap="flat" cmpd="sng">
              <a:solidFill>
                <a:schemeClr val="tx1"/>
              </a:solidFill>
              <a:prstDash val="solid"/>
              <a:round/>
              <a:headEnd/>
              <a:tailEnd/>
            </a:ln>
            <a:effectLst/>
          </p:spPr>
          <p:txBody>
            <a:bodyPr wrap="none" anchor="ctr"/>
            <a:lstStyle/>
            <a:p>
              <a:endParaRPr lang="en-US" b="1"/>
            </a:p>
          </p:txBody>
        </p:sp>
        <p:pic>
          <p:nvPicPr>
            <p:cNvPr id="63" name="Picture 62"/>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29339" y="4318234"/>
              <a:ext cx="2486323" cy="1660657"/>
            </a:xfrm>
            <a:prstGeom prst="rect">
              <a:avLst/>
            </a:prstGeom>
          </p:spPr>
        </p:pic>
      </p:grpSp>
      <p:grpSp>
        <p:nvGrpSpPr>
          <p:cNvPr id="64" name="Group 63"/>
          <p:cNvGrpSpPr/>
          <p:nvPr/>
        </p:nvGrpSpPr>
        <p:grpSpPr>
          <a:xfrm>
            <a:off x="6063847" y="2365493"/>
            <a:ext cx="1439662" cy="929789"/>
            <a:chOff x="6029339" y="4135835"/>
            <a:chExt cx="2486323" cy="1843056"/>
          </a:xfrm>
        </p:grpSpPr>
        <p:sp>
          <p:nvSpPr>
            <p:cNvPr id="65" name="Freeform 32"/>
            <p:cNvSpPr>
              <a:spLocks/>
            </p:cNvSpPr>
            <p:nvPr/>
          </p:nvSpPr>
          <p:spPr bwMode="auto">
            <a:xfrm rot="21080902">
              <a:off x="7555256" y="4135835"/>
              <a:ext cx="438726" cy="538489"/>
            </a:xfrm>
            <a:custGeom>
              <a:avLst/>
              <a:gdLst/>
              <a:ahLst/>
              <a:cxnLst>
                <a:cxn ang="0">
                  <a:pos x="0" y="113"/>
                </a:cxn>
                <a:cxn ang="0">
                  <a:pos x="96" y="26"/>
                </a:cxn>
                <a:cxn ang="0">
                  <a:pos x="105" y="0"/>
                </a:cxn>
                <a:cxn ang="0">
                  <a:pos x="105" y="52"/>
                </a:cxn>
                <a:cxn ang="0">
                  <a:pos x="43" y="174"/>
                </a:cxn>
                <a:cxn ang="0">
                  <a:pos x="0" y="192"/>
                </a:cxn>
              </a:cxnLst>
              <a:rect l="0" t="0" r="r" b="b"/>
              <a:pathLst>
                <a:path w="126" h="192">
                  <a:moveTo>
                    <a:pt x="0" y="113"/>
                  </a:moveTo>
                  <a:cubicBezTo>
                    <a:pt x="60" y="92"/>
                    <a:pt x="53" y="66"/>
                    <a:pt x="96" y="26"/>
                  </a:cubicBezTo>
                  <a:cubicBezTo>
                    <a:pt x="99" y="17"/>
                    <a:pt x="96" y="0"/>
                    <a:pt x="105" y="0"/>
                  </a:cubicBezTo>
                  <a:cubicBezTo>
                    <a:pt x="126" y="0"/>
                    <a:pt x="105" y="52"/>
                    <a:pt x="105" y="52"/>
                  </a:cubicBezTo>
                  <a:cubicBezTo>
                    <a:pt x="93" y="97"/>
                    <a:pt x="87" y="148"/>
                    <a:pt x="43" y="174"/>
                  </a:cubicBezTo>
                  <a:cubicBezTo>
                    <a:pt x="30" y="182"/>
                    <a:pt x="14" y="185"/>
                    <a:pt x="0" y="192"/>
                  </a:cubicBezTo>
                </a:path>
              </a:pathLst>
            </a:custGeom>
            <a:solidFill>
              <a:srgbClr val="FF0000"/>
            </a:solidFill>
            <a:ln w="9525" cap="flat" cmpd="sng">
              <a:solidFill>
                <a:schemeClr val="tx1"/>
              </a:solidFill>
              <a:prstDash val="solid"/>
              <a:round/>
              <a:headEnd/>
              <a:tailEnd/>
            </a:ln>
            <a:effectLst/>
          </p:spPr>
          <p:txBody>
            <a:bodyPr wrap="none" anchor="ctr"/>
            <a:lstStyle/>
            <a:p>
              <a:endParaRPr lang="en-US"/>
            </a:p>
          </p:txBody>
        </p:sp>
        <p:sp>
          <p:nvSpPr>
            <p:cNvPr id="66" name="Freeform 33"/>
            <p:cNvSpPr>
              <a:spLocks/>
            </p:cNvSpPr>
            <p:nvPr/>
          </p:nvSpPr>
          <p:spPr bwMode="auto">
            <a:xfrm rot="1036991">
              <a:off x="6561945" y="4157008"/>
              <a:ext cx="419451" cy="496143"/>
            </a:xfrm>
            <a:custGeom>
              <a:avLst/>
              <a:gdLst/>
              <a:ahLst/>
              <a:cxnLst>
                <a:cxn ang="0">
                  <a:pos x="131" y="61"/>
                </a:cxn>
                <a:cxn ang="0">
                  <a:pos x="61" y="44"/>
                </a:cxn>
                <a:cxn ang="0">
                  <a:pos x="0" y="0"/>
                </a:cxn>
                <a:cxn ang="0">
                  <a:pos x="131" y="149"/>
                </a:cxn>
              </a:cxnLst>
              <a:rect l="0" t="0" r="r" b="b"/>
              <a:pathLst>
                <a:path w="131" h="149">
                  <a:moveTo>
                    <a:pt x="131" y="61"/>
                  </a:moveTo>
                  <a:cubicBezTo>
                    <a:pt x="119" y="59"/>
                    <a:pt x="76" y="53"/>
                    <a:pt x="61" y="44"/>
                  </a:cubicBezTo>
                  <a:cubicBezTo>
                    <a:pt x="35" y="28"/>
                    <a:pt x="31" y="11"/>
                    <a:pt x="0" y="0"/>
                  </a:cubicBezTo>
                  <a:cubicBezTo>
                    <a:pt x="24" y="69"/>
                    <a:pt x="36" y="149"/>
                    <a:pt x="131" y="149"/>
                  </a:cubicBezTo>
                </a:path>
              </a:pathLst>
            </a:custGeom>
            <a:solidFill>
              <a:srgbClr val="FF0000"/>
            </a:solidFill>
            <a:ln w="9525" cap="flat" cmpd="sng">
              <a:solidFill>
                <a:schemeClr val="tx1"/>
              </a:solidFill>
              <a:prstDash val="solid"/>
              <a:round/>
              <a:headEnd/>
              <a:tailEnd/>
            </a:ln>
            <a:effectLst/>
          </p:spPr>
          <p:txBody>
            <a:bodyPr wrap="none" anchor="ctr"/>
            <a:lstStyle/>
            <a:p>
              <a:endParaRPr lang="en-US" b="1"/>
            </a:p>
          </p:txBody>
        </p:sp>
        <p:pic>
          <p:nvPicPr>
            <p:cNvPr id="67" name="Picture 66"/>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029339" y="4318234"/>
              <a:ext cx="2486323" cy="1660657"/>
            </a:xfrm>
            <a:prstGeom prst="rect">
              <a:avLst/>
            </a:prstGeom>
          </p:spPr>
        </p:pic>
      </p:grpSp>
      <p:sp>
        <p:nvSpPr>
          <p:cNvPr id="68" name="Oval 67"/>
          <p:cNvSpPr/>
          <p:nvPr/>
        </p:nvSpPr>
        <p:spPr>
          <a:xfrm>
            <a:off x="744343" y="3343432"/>
            <a:ext cx="629195" cy="556998"/>
          </a:xfrm>
          <a:prstGeom prst="ellipse">
            <a:avLst/>
          </a:prstGeom>
          <a:solidFill>
            <a:srgbClr val="FF0000"/>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0" dirty="0" smtClean="0"/>
              <a:t>x</a:t>
            </a:r>
            <a:endParaRPr lang="en-US" sz="1400" b="1" dirty="0">
              <a:solidFill>
                <a:schemeClr val="bg1">
                  <a:lumMod val="85000"/>
                </a:schemeClr>
              </a:solidFill>
            </a:endParaRPr>
          </a:p>
        </p:txBody>
      </p:sp>
      <p:sp>
        <p:nvSpPr>
          <p:cNvPr id="70" name="Oval 69"/>
          <p:cNvSpPr/>
          <p:nvPr/>
        </p:nvSpPr>
        <p:spPr>
          <a:xfrm>
            <a:off x="5639831" y="3321199"/>
            <a:ext cx="721234" cy="608056"/>
          </a:xfrm>
          <a:prstGeom prst="ellipse">
            <a:avLst/>
          </a:prstGeom>
          <a:solidFill>
            <a:srgbClr val="FF0D0D"/>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smtClean="0">
                <a:solidFill>
                  <a:schemeClr val="bg1"/>
                </a:solidFill>
              </a:rPr>
              <a:t>y</a:t>
            </a:r>
            <a:endParaRPr lang="en-US" sz="2400" dirty="0">
              <a:solidFill>
                <a:schemeClr val="bg1"/>
              </a:solidFill>
            </a:endParaRPr>
          </a:p>
        </p:txBody>
      </p:sp>
      <p:grpSp>
        <p:nvGrpSpPr>
          <p:cNvPr id="9" name="Group 8"/>
          <p:cNvGrpSpPr/>
          <p:nvPr/>
        </p:nvGrpSpPr>
        <p:grpSpPr>
          <a:xfrm>
            <a:off x="912749" y="1605361"/>
            <a:ext cx="7142602" cy="542070"/>
            <a:chOff x="912749" y="1605361"/>
            <a:chExt cx="7142602" cy="542070"/>
          </a:xfrm>
        </p:grpSpPr>
        <p:sp>
          <p:nvSpPr>
            <p:cNvPr id="46" name="Rectangle 45"/>
            <p:cNvSpPr/>
            <p:nvPr/>
          </p:nvSpPr>
          <p:spPr>
            <a:xfrm>
              <a:off x="912749" y="1605361"/>
              <a:ext cx="2651760" cy="542070"/>
            </a:xfrm>
            <a:prstGeom prst="rect">
              <a:avLst/>
            </a:prstGeom>
            <a:noFill/>
            <a:ln w="28575">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8" name="Rectangle 47"/>
            <p:cNvSpPr/>
            <p:nvPr/>
          </p:nvSpPr>
          <p:spPr>
            <a:xfrm>
              <a:off x="5403591" y="1605361"/>
              <a:ext cx="2651760" cy="542070"/>
            </a:xfrm>
            <a:prstGeom prst="rect">
              <a:avLst/>
            </a:prstGeom>
            <a:noFill/>
            <a:ln w="28575">
              <a:solidFill>
                <a:srgbClr val="008000"/>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1098610" y="1634896"/>
              <a:ext cx="1487456" cy="461665"/>
            </a:xfrm>
            <a:prstGeom prst="rect">
              <a:avLst/>
            </a:prstGeom>
            <a:noFill/>
          </p:spPr>
          <p:txBody>
            <a:bodyPr wrap="none" rtlCol="0">
              <a:spAutoFit/>
            </a:bodyPr>
            <a:lstStyle/>
            <a:p>
              <a:r>
                <a:rPr lang="en-US" sz="2400" dirty="0" smtClean="0"/>
                <a:t>Learns f(x)</a:t>
              </a:r>
              <a:endParaRPr lang="en-US" sz="2400" dirty="0"/>
            </a:p>
          </p:txBody>
        </p:sp>
        <p:sp>
          <p:nvSpPr>
            <p:cNvPr id="52" name="TextBox 51"/>
            <p:cNvSpPr txBox="1"/>
            <p:nvPr/>
          </p:nvSpPr>
          <p:spPr>
            <a:xfrm>
              <a:off x="5680899" y="1651401"/>
              <a:ext cx="1493468" cy="461665"/>
            </a:xfrm>
            <a:prstGeom prst="rect">
              <a:avLst/>
            </a:prstGeom>
            <a:noFill/>
          </p:spPr>
          <p:txBody>
            <a:bodyPr wrap="none" rtlCol="0">
              <a:spAutoFit/>
            </a:bodyPr>
            <a:lstStyle/>
            <a:p>
              <a:r>
                <a:rPr lang="en-US" sz="2400" dirty="0" smtClean="0"/>
                <a:t>Learns f(y)</a:t>
              </a:r>
              <a:endParaRPr lang="en-US" sz="2400" dirty="0"/>
            </a:p>
          </p:txBody>
        </p:sp>
      </p:grpSp>
      <p:sp>
        <p:nvSpPr>
          <p:cNvPr id="5" name="TextBox 4"/>
          <p:cNvSpPr txBox="1"/>
          <p:nvPr/>
        </p:nvSpPr>
        <p:spPr>
          <a:xfrm>
            <a:off x="760538" y="4864168"/>
            <a:ext cx="317966" cy="461665"/>
          </a:xfrm>
          <a:prstGeom prst="rect">
            <a:avLst/>
          </a:prstGeom>
          <a:noFill/>
        </p:spPr>
        <p:txBody>
          <a:bodyPr wrap="none" rtlCol="0">
            <a:spAutoFit/>
          </a:bodyPr>
          <a:lstStyle/>
          <a:p>
            <a:r>
              <a:rPr lang="en-US" sz="2400" dirty="0" smtClean="0"/>
              <a:t>x</a:t>
            </a:r>
            <a:endParaRPr lang="en-US" sz="2400" dirty="0"/>
          </a:p>
        </p:txBody>
      </p:sp>
      <p:sp>
        <p:nvSpPr>
          <p:cNvPr id="22" name="Title 1"/>
          <p:cNvSpPr>
            <a:spLocks noGrp="1"/>
          </p:cNvSpPr>
          <p:nvPr>
            <p:ph type="title"/>
          </p:nvPr>
        </p:nvSpPr>
        <p:spPr>
          <a:xfrm>
            <a:off x="0" y="0"/>
            <a:ext cx="9144000" cy="1131570"/>
          </a:xfrm>
        </p:spPr>
        <p:txBody>
          <a:bodyPr>
            <a:noAutofit/>
          </a:bodyPr>
          <a:lstStyle/>
          <a:p>
            <a:r>
              <a:rPr lang="en-US" sz="4000" dirty="0" smtClean="0">
                <a:solidFill>
                  <a:srgbClr val="000000"/>
                </a:solidFill>
              </a:rPr>
              <a:t>IND Security</a:t>
            </a:r>
            <a:r>
              <a:rPr lang="en-US" sz="4400" dirty="0" smtClean="0">
                <a:solidFill>
                  <a:srgbClr val="C00000"/>
                </a:solidFill>
              </a:rPr>
              <a:t/>
            </a:r>
            <a:br>
              <a:rPr lang="en-US" sz="4400" dirty="0" smtClean="0">
                <a:solidFill>
                  <a:srgbClr val="C00000"/>
                </a:solidFill>
              </a:rPr>
            </a:br>
            <a:r>
              <a:rPr lang="en-US" sz="2000" dirty="0" smtClean="0">
                <a:solidFill>
                  <a:srgbClr val="000000"/>
                </a:solidFill>
              </a:rPr>
              <a:t>(simplified</a:t>
            </a:r>
            <a:r>
              <a:rPr lang="en-US" sz="2000" dirty="0">
                <a:solidFill>
                  <a:srgbClr val="000000"/>
                </a:solidFill>
              </a:rPr>
              <a:t> </a:t>
            </a:r>
            <a:r>
              <a:rPr lang="en-US" sz="2000" dirty="0" smtClean="0">
                <a:solidFill>
                  <a:srgbClr val="000000"/>
                </a:solidFill>
              </a:rPr>
              <a:t>version)</a:t>
            </a:r>
            <a:endParaRPr lang="en-US" sz="2000" i="1" dirty="0">
              <a:solidFill>
                <a:srgbClr val="000000"/>
              </a:solidFill>
              <a:effectLst/>
            </a:endParaRPr>
          </a:p>
        </p:txBody>
      </p:sp>
      <p:pic>
        <p:nvPicPr>
          <p:cNvPr id="47" name="Picture 46" descr="newkey.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073485" y="2429777"/>
            <a:ext cx="1308522" cy="576537"/>
          </a:xfrm>
          <a:prstGeom prst="rect">
            <a:avLst/>
          </a:prstGeom>
        </p:spPr>
      </p:pic>
      <p:sp>
        <p:nvSpPr>
          <p:cNvPr id="49" name="TextBox 48"/>
          <p:cNvSpPr txBox="1"/>
          <p:nvPr/>
        </p:nvSpPr>
        <p:spPr>
          <a:xfrm>
            <a:off x="3275861" y="2521032"/>
            <a:ext cx="343435" cy="461665"/>
          </a:xfrm>
          <a:prstGeom prst="rect">
            <a:avLst/>
          </a:prstGeom>
          <a:noFill/>
        </p:spPr>
        <p:txBody>
          <a:bodyPr wrap="square" rtlCol="0">
            <a:spAutoFit/>
          </a:bodyPr>
          <a:lstStyle/>
          <a:p>
            <a:r>
              <a:rPr lang="en-US" sz="2400" dirty="0" smtClean="0"/>
              <a:t>f</a:t>
            </a:r>
            <a:endParaRPr lang="en-US" sz="2400" dirty="0"/>
          </a:p>
        </p:txBody>
      </p:sp>
      <p:pic>
        <p:nvPicPr>
          <p:cNvPr id="50" name="Picture 49" descr="newkey.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498831" y="2368628"/>
            <a:ext cx="1308522" cy="576537"/>
          </a:xfrm>
          <a:prstGeom prst="rect">
            <a:avLst/>
          </a:prstGeom>
        </p:spPr>
      </p:pic>
      <p:sp>
        <p:nvSpPr>
          <p:cNvPr id="72" name="TextBox 71"/>
          <p:cNvSpPr txBox="1"/>
          <p:nvPr/>
        </p:nvSpPr>
        <p:spPr>
          <a:xfrm>
            <a:off x="7711916" y="2429777"/>
            <a:ext cx="343435" cy="461665"/>
          </a:xfrm>
          <a:prstGeom prst="rect">
            <a:avLst/>
          </a:prstGeom>
          <a:noFill/>
        </p:spPr>
        <p:txBody>
          <a:bodyPr wrap="square" rtlCol="0">
            <a:spAutoFit/>
          </a:bodyPr>
          <a:lstStyle/>
          <a:p>
            <a:r>
              <a:rPr lang="en-US" sz="2400" dirty="0" smtClean="0"/>
              <a:t>f</a:t>
            </a:r>
            <a:endParaRPr lang="en-US" sz="2400" dirty="0"/>
          </a:p>
        </p:txBody>
      </p:sp>
    </p:spTree>
    <p:extLst>
      <p:ext uri="{BB962C8B-B14F-4D97-AF65-F5344CB8AC3E}">
        <p14:creationId xmlns:p14="http://schemas.microsoft.com/office/powerpoint/2010/main" val="211171479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grpId="1" nodeType="withEffect">
                                  <p:stCondLst>
                                    <p:cond delay="0"/>
                                  </p:stCondLst>
                                  <p:childTnLst>
                                    <p:set>
                                      <p:cBhvr>
                                        <p:cTn id="12" dur="1" fill="hold">
                                          <p:stCondLst>
                                            <p:cond delay="0"/>
                                          </p:stCondLst>
                                        </p:cTn>
                                        <p:tgtEl>
                                          <p:spTgt spid="6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7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par>
                                <p:cTn id="27" presetID="9" presetClass="emph" presetSubtype="0" nodeType="withEffect">
                                  <p:stCondLst>
                                    <p:cond delay="0"/>
                                  </p:stCondLst>
                                  <p:childTnLst>
                                    <p:set>
                                      <p:cBhvr rctx="PPT">
                                        <p:cTn id="28" dur="indefinite"/>
                                        <p:tgtEl>
                                          <p:spTgt spid="56"/>
                                        </p:tgtEl>
                                        <p:attrNameLst>
                                          <p:attrName>style.opacity</p:attrName>
                                        </p:attrNameLst>
                                      </p:cBhvr>
                                      <p:to>
                                        <p:strVal val="0.35"/>
                                      </p:to>
                                    </p:set>
                                    <p:animEffect filter="image" prLst="opacity: 0.35">
                                      <p:cBhvr rctx="IE">
                                        <p:cTn id="29" dur="indefinite"/>
                                        <p:tgtEl>
                                          <p:spTgt spid="56"/>
                                        </p:tgtEl>
                                      </p:cBhvr>
                                    </p:animEffect>
                                  </p:childTnLst>
                                </p:cTn>
                              </p:par>
                              <p:par>
                                <p:cTn id="30" presetID="9" presetClass="emph" presetSubtype="0" nodeType="withEffect">
                                  <p:stCondLst>
                                    <p:cond delay="0"/>
                                  </p:stCondLst>
                                  <p:childTnLst>
                                    <p:set>
                                      <p:cBhvr rctx="PPT">
                                        <p:cTn id="31" dur="indefinite"/>
                                        <p:tgtEl>
                                          <p:spTgt spid="58"/>
                                        </p:tgtEl>
                                        <p:attrNameLst>
                                          <p:attrName>style.opacity</p:attrName>
                                        </p:attrNameLst>
                                      </p:cBhvr>
                                      <p:to>
                                        <p:strVal val="0.35"/>
                                      </p:to>
                                    </p:set>
                                    <p:animEffect filter="image" prLst="opacity: 0.35">
                                      <p:cBhvr rctx="IE">
                                        <p:cTn id="32" dur="indefinite"/>
                                        <p:tgtEl>
                                          <p:spTgt spid="58"/>
                                        </p:tgtEl>
                                      </p:cBhvr>
                                    </p:animEffect>
                                  </p:childTnLst>
                                </p:cTn>
                              </p:par>
                              <p:par>
                                <p:cTn id="33" presetID="9" presetClass="emph" presetSubtype="0" grpId="0" nodeType="withEffect">
                                  <p:stCondLst>
                                    <p:cond delay="0"/>
                                  </p:stCondLst>
                                  <p:childTnLst>
                                    <p:set>
                                      <p:cBhvr rctx="PPT">
                                        <p:cTn id="34" dur="indefinite"/>
                                        <p:tgtEl>
                                          <p:spTgt spid="68"/>
                                        </p:tgtEl>
                                        <p:attrNameLst>
                                          <p:attrName>style.opacity</p:attrName>
                                        </p:attrNameLst>
                                      </p:cBhvr>
                                      <p:to>
                                        <p:strVal val="0.35"/>
                                      </p:to>
                                    </p:set>
                                    <p:animEffect filter="image" prLst="opacity: 0.35">
                                      <p:cBhvr rctx="IE">
                                        <p:cTn id="35" dur="indefinite"/>
                                        <p:tgtEl>
                                          <p:spTgt spid="68"/>
                                        </p:tgtEl>
                                      </p:cBhvr>
                                    </p:animEffect>
                                  </p:childTnLst>
                                </p:cTn>
                              </p:par>
                              <p:par>
                                <p:cTn id="36" presetID="9" presetClass="emph" presetSubtype="0" grpId="0" nodeType="withEffect">
                                  <p:stCondLst>
                                    <p:cond delay="0"/>
                                  </p:stCondLst>
                                  <p:childTnLst>
                                    <p:set>
                                      <p:cBhvr rctx="PPT">
                                        <p:cTn id="37" dur="indefinite"/>
                                        <p:tgtEl>
                                          <p:spTgt spid="70"/>
                                        </p:tgtEl>
                                        <p:attrNameLst>
                                          <p:attrName>style.opacity</p:attrName>
                                        </p:attrNameLst>
                                      </p:cBhvr>
                                      <p:to>
                                        <p:strVal val="0.35"/>
                                      </p:to>
                                    </p:set>
                                    <p:animEffect filter="image" prLst="opacity: 0.35">
                                      <p:cBhvr rctx="IE">
                                        <p:cTn id="38" dur="indefinite"/>
                                        <p:tgtEl>
                                          <p:spTgt spid="70"/>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1" nodeType="clickEffect">
                                  <p:stCondLst>
                                    <p:cond delay="0"/>
                                  </p:stCondLst>
                                  <p:childTnLst>
                                    <p:set>
                                      <p:cBhvr>
                                        <p:cTn id="42" dur="1" fill="hold">
                                          <p:stCondLst>
                                            <p:cond delay="0"/>
                                          </p:stCondLst>
                                        </p:cTn>
                                        <p:tgtEl>
                                          <p:spTgt spid="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xit" presetSubtype="0" fill="hold" grpId="2" nodeType="clickEffect">
                                  <p:stCondLst>
                                    <p:cond delay="0"/>
                                  </p:stCondLst>
                                  <p:childTnLst>
                                    <p:set>
                                      <p:cBhvr>
                                        <p:cTn id="50" dur="1" fill="hold">
                                          <p:stCondLst>
                                            <p:cond delay="0"/>
                                          </p:stCondLst>
                                        </p:cTn>
                                        <p:tgtEl>
                                          <p:spTgt spid="2"/>
                                        </p:tgtEl>
                                        <p:attrNameLst>
                                          <p:attrName>style.visibility</p:attrName>
                                        </p:attrNameLst>
                                      </p:cBhvr>
                                      <p:to>
                                        <p:strVal val="hidden"/>
                                      </p:to>
                                    </p:set>
                                  </p:childTnLst>
                                </p:cTn>
                              </p:par>
                              <p:par>
                                <p:cTn id="51" presetID="1" presetClass="entr" presetSubtype="0" fill="hold" grpId="0" nodeType="withEffect">
                                  <p:stCondLst>
                                    <p:cond delay="0"/>
                                  </p:stCondLst>
                                  <p:childTnLst>
                                    <p:set>
                                      <p:cBhvr>
                                        <p:cTn id="52" dur="1" fill="hold">
                                          <p:stCondLst>
                                            <p:cond delay="0"/>
                                          </p:stCondLst>
                                        </p:cTn>
                                        <p:tgtEl>
                                          <p:spTgt spid="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14" grpId="1" animBg="1"/>
      <p:bldP spid="2" grpId="1" animBg="1"/>
      <p:bldP spid="2" grpId="2" animBg="1"/>
      <p:bldP spid="51" grpId="0" animBg="1"/>
      <p:bldP spid="68" grpId="0" animBg="1"/>
      <p:bldP spid="68" grpId="1" animBg="1"/>
      <p:bldP spid="70" grpId="0" animBg="1"/>
      <p:bldP spid="70" grpId="1" animBg="1"/>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7046" y="-34175"/>
            <a:ext cx="8229600" cy="1143000"/>
          </a:xfrm>
        </p:spPr>
        <p:txBody>
          <a:bodyPr>
            <a:normAutofit/>
          </a:bodyPr>
          <a:lstStyle/>
          <a:p>
            <a:r>
              <a:rPr lang="en-US" dirty="0" smtClean="0"/>
              <a:t>Example: Audits </a:t>
            </a:r>
            <a:r>
              <a:rPr lang="en-US" sz="3600" dirty="0" smtClean="0">
                <a:solidFill>
                  <a:schemeClr val="accent2"/>
                </a:solidFill>
              </a:rPr>
              <a:t>[GPSW</a:t>
            </a:r>
            <a:r>
              <a:rPr lang="en-US" sz="3600" dirty="0">
                <a:solidFill>
                  <a:schemeClr val="accent2"/>
                </a:solidFill>
              </a:rPr>
              <a:t>’</a:t>
            </a:r>
            <a:r>
              <a:rPr lang="en-US" sz="3600" dirty="0" smtClean="0">
                <a:solidFill>
                  <a:schemeClr val="accent2"/>
                </a:solidFill>
              </a:rPr>
              <a:t>06]</a:t>
            </a:r>
            <a:endParaRPr lang="en-US" sz="3600" dirty="0">
              <a:solidFill>
                <a:schemeClr val="accent2"/>
              </a:solidFill>
            </a:endParaRPr>
          </a:p>
        </p:txBody>
      </p:sp>
      <p:grpSp>
        <p:nvGrpSpPr>
          <p:cNvPr id="41" name="Group 40"/>
          <p:cNvGrpSpPr/>
          <p:nvPr/>
        </p:nvGrpSpPr>
        <p:grpSpPr>
          <a:xfrm>
            <a:off x="4899807" y="1474742"/>
            <a:ext cx="1423930" cy="474889"/>
            <a:chOff x="4987997" y="1918058"/>
            <a:chExt cx="1423930" cy="474889"/>
          </a:xfrm>
        </p:grpSpPr>
        <p:cxnSp>
          <p:nvCxnSpPr>
            <p:cNvPr id="12" name="Straight Arrow Connector 11"/>
            <p:cNvCxnSpPr/>
            <p:nvPr/>
          </p:nvCxnSpPr>
          <p:spPr>
            <a:xfrm>
              <a:off x="4987997" y="2392947"/>
              <a:ext cx="142393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5656513" y="1918058"/>
              <a:ext cx="467895" cy="461665"/>
            </a:xfrm>
            <a:prstGeom prst="rect">
              <a:avLst/>
            </a:prstGeom>
            <a:noFill/>
          </p:spPr>
          <p:txBody>
            <a:bodyPr wrap="square" rtlCol="0">
              <a:spAutoFit/>
            </a:bodyPr>
            <a:lstStyle/>
            <a:p>
              <a:r>
                <a:rPr lang="en-US" sz="2400" dirty="0" smtClean="0"/>
                <a:t>f</a:t>
              </a:r>
              <a:endParaRPr lang="en-US" sz="2400" dirty="0"/>
            </a:p>
          </p:txBody>
        </p:sp>
      </p:grpSp>
      <p:sp>
        <p:nvSpPr>
          <p:cNvPr id="27" name="TextBox 26"/>
          <p:cNvSpPr txBox="1"/>
          <p:nvPr/>
        </p:nvSpPr>
        <p:spPr>
          <a:xfrm>
            <a:off x="7121114" y="1130334"/>
            <a:ext cx="962526" cy="461665"/>
          </a:xfrm>
          <a:prstGeom prst="rect">
            <a:avLst/>
          </a:prstGeom>
          <a:noFill/>
        </p:spPr>
        <p:txBody>
          <a:bodyPr wrap="square" rtlCol="0">
            <a:spAutoFit/>
          </a:bodyPr>
          <a:lstStyle/>
          <a:p>
            <a:r>
              <a:rPr lang="en-US" sz="2400" dirty="0" smtClean="0"/>
              <a:t>MSK</a:t>
            </a:r>
            <a:endParaRPr lang="en-US" sz="2400" dirty="0"/>
          </a:p>
        </p:txBody>
      </p:sp>
      <p:sp>
        <p:nvSpPr>
          <p:cNvPr id="38" name="Right Arrow 37"/>
          <p:cNvSpPr/>
          <p:nvPr/>
        </p:nvSpPr>
        <p:spPr>
          <a:xfrm rot="5400000" flipH="1">
            <a:off x="2530213" y="3534031"/>
            <a:ext cx="1625760" cy="5322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29" name="Picture 28" descr="newkey.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99807" y="2297748"/>
            <a:ext cx="1308522" cy="576537"/>
          </a:xfrm>
          <a:prstGeom prst="rect">
            <a:avLst/>
          </a:prstGeom>
        </p:spPr>
      </p:pic>
      <p:sp>
        <p:nvSpPr>
          <p:cNvPr id="30" name="TextBox 29"/>
          <p:cNvSpPr txBox="1"/>
          <p:nvPr/>
        </p:nvSpPr>
        <p:spPr>
          <a:xfrm>
            <a:off x="5102897" y="2412620"/>
            <a:ext cx="343435" cy="461665"/>
          </a:xfrm>
          <a:prstGeom prst="rect">
            <a:avLst/>
          </a:prstGeom>
          <a:noFill/>
        </p:spPr>
        <p:txBody>
          <a:bodyPr wrap="square" rtlCol="0">
            <a:spAutoFit/>
          </a:bodyPr>
          <a:lstStyle/>
          <a:p>
            <a:r>
              <a:rPr lang="en-US" sz="2400" dirty="0" smtClean="0"/>
              <a:t>f</a:t>
            </a:r>
            <a:endParaRPr lang="en-US" sz="2400" dirty="0"/>
          </a:p>
        </p:txBody>
      </p:sp>
      <p:cxnSp>
        <p:nvCxnSpPr>
          <p:cNvPr id="4" name="Straight Arrow Connector 3"/>
          <p:cNvCxnSpPr/>
          <p:nvPr/>
        </p:nvCxnSpPr>
        <p:spPr>
          <a:xfrm flipH="1">
            <a:off x="4899807" y="2219768"/>
            <a:ext cx="142393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3" name="Picture 2" descr="bank.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3954" y="4759102"/>
            <a:ext cx="2099035" cy="1912608"/>
          </a:xfrm>
          <a:prstGeom prst="rect">
            <a:avLst/>
          </a:prstGeom>
        </p:spPr>
      </p:pic>
      <p:pic>
        <p:nvPicPr>
          <p:cNvPr id="5" name="Picture 4" descr="wb.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689919" y="1659724"/>
            <a:ext cx="1759169" cy="1505791"/>
          </a:xfrm>
          <a:prstGeom prst="rect">
            <a:avLst/>
          </a:prstGeom>
        </p:spPr>
      </p:pic>
      <p:pic>
        <p:nvPicPr>
          <p:cNvPr id="6" name="Picture 5" descr="auditor.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87915" y="1333500"/>
            <a:ext cx="2311178" cy="1540785"/>
          </a:xfrm>
          <a:prstGeom prst="rect">
            <a:avLst/>
          </a:prstGeom>
        </p:spPr>
      </p:pic>
      <p:sp>
        <p:nvSpPr>
          <p:cNvPr id="31" name="Cloud Callout 30"/>
          <p:cNvSpPr/>
          <p:nvPr/>
        </p:nvSpPr>
        <p:spPr>
          <a:xfrm>
            <a:off x="4185413" y="898833"/>
            <a:ext cx="1066800" cy="869333"/>
          </a:xfrm>
          <a:prstGeom prst="cloudCallout">
            <a:avLst>
              <a:gd name="adj1" fmla="val -90073"/>
              <a:gd name="adj2" fmla="val 52066"/>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2" name="TextBox 31"/>
          <p:cNvSpPr txBox="1"/>
          <p:nvPr/>
        </p:nvSpPr>
        <p:spPr>
          <a:xfrm>
            <a:off x="4323271" y="1181218"/>
            <a:ext cx="798566" cy="461665"/>
          </a:xfrm>
          <a:prstGeom prst="rect">
            <a:avLst/>
          </a:prstGeom>
          <a:solidFill>
            <a:schemeClr val="accent6">
              <a:lumMod val="40000"/>
              <a:lumOff val="60000"/>
            </a:schemeClr>
          </a:solidFill>
        </p:spPr>
        <p:txBody>
          <a:bodyPr wrap="square" rtlCol="0">
            <a:spAutoFit/>
          </a:bodyPr>
          <a:lstStyle/>
          <a:p>
            <a:r>
              <a:rPr lang="en-US" sz="2400" dirty="0"/>
              <a:t>f</a:t>
            </a:r>
            <a:r>
              <a:rPr lang="en-US" sz="2400" dirty="0" smtClean="0"/>
              <a:t>(x)</a:t>
            </a:r>
            <a:endParaRPr lang="en-US" sz="2400" dirty="0"/>
          </a:p>
        </p:txBody>
      </p:sp>
      <p:sp>
        <p:nvSpPr>
          <p:cNvPr id="8" name="TextBox 7"/>
          <p:cNvSpPr txBox="1"/>
          <p:nvPr/>
        </p:nvSpPr>
        <p:spPr>
          <a:xfrm>
            <a:off x="2760235" y="4768528"/>
            <a:ext cx="647936" cy="461665"/>
          </a:xfrm>
          <a:prstGeom prst="rect">
            <a:avLst/>
          </a:prstGeom>
          <a:noFill/>
        </p:spPr>
        <p:txBody>
          <a:bodyPr wrap="square" rtlCol="0">
            <a:spAutoFit/>
          </a:bodyPr>
          <a:lstStyle/>
          <a:p>
            <a:r>
              <a:rPr lang="en-US" sz="2400" dirty="0"/>
              <a:t>x</a:t>
            </a:r>
          </a:p>
        </p:txBody>
      </p:sp>
      <p:sp>
        <p:nvSpPr>
          <p:cNvPr id="33" name="Oval 32"/>
          <p:cNvSpPr/>
          <p:nvPr/>
        </p:nvSpPr>
        <p:spPr>
          <a:xfrm>
            <a:off x="2293954" y="3745129"/>
            <a:ext cx="629195" cy="556998"/>
          </a:xfrm>
          <a:prstGeom prst="ellipse">
            <a:avLst/>
          </a:prstGeom>
          <a:solidFill>
            <a:srgbClr val="FF0000"/>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0" dirty="0" smtClean="0"/>
              <a:t>x</a:t>
            </a:r>
            <a:endParaRPr lang="en-US" sz="1400" b="1" dirty="0">
              <a:solidFill>
                <a:schemeClr val="bg1">
                  <a:lumMod val="85000"/>
                </a:schemeClr>
              </a:solidFill>
            </a:endParaRPr>
          </a:p>
        </p:txBody>
      </p:sp>
      <p:sp>
        <p:nvSpPr>
          <p:cNvPr id="19" name="TextBox 18"/>
          <p:cNvSpPr txBox="1"/>
          <p:nvPr/>
        </p:nvSpPr>
        <p:spPr>
          <a:xfrm>
            <a:off x="3596106" y="3718242"/>
            <a:ext cx="5547894" cy="830997"/>
          </a:xfrm>
          <a:prstGeom prst="rect">
            <a:avLst/>
          </a:prstGeom>
          <a:solidFill>
            <a:schemeClr val="accent4">
              <a:lumMod val="40000"/>
              <a:lumOff val="60000"/>
            </a:schemeClr>
          </a:solidFill>
        </p:spPr>
        <p:txBody>
          <a:bodyPr wrap="square" rtlCol="0">
            <a:spAutoFit/>
          </a:bodyPr>
          <a:lstStyle/>
          <a:p>
            <a:r>
              <a:rPr lang="en-US" sz="2400" dirty="0" smtClean="0"/>
              <a:t>Auditor should not learn anything other than f(x).</a:t>
            </a:r>
            <a:endParaRPr lang="en-US" sz="2400" dirty="0"/>
          </a:p>
        </p:txBody>
      </p:sp>
      <p:pic>
        <p:nvPicPr>
          <p:cNvPr id="20" name="Picture 19" descr="left horn.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726510" y="984515"/>
            <a:ext cx="475488" cy="658368"/>
          </a:xfrm>
          <a:prstGeom prst="rect">
            <a:avLst/>
          </a:prstGeom>
        </p:spPr>
      </p:pic>
      <p:pic>
        <p:nvPicPr>
          <p:cNvPr id="21" name="Picture 20" descr="right horn.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3667577" y="918225"/>
            <a:ext cx="445008" cy="737616"/>
          </a:xfrm>
          <a:prstGeom prst="rect">
            <a:avLst/>
          </a:prstGeom>
        </p:spPr>
      </p:pic>
    </p:spTree>
    <p:extLst>
      <p:ext uri="{BB962C8B-B14F-4D97-AF65-F5344CB8AC3E}">
        <p14:creationId xmlns:p14="http://schemas.microsoft.com/office/powerpoint/2010/main" val="296567485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866" y="-150797"/>
            <a:ext cx="8229600" cy="1143000"/>
          </a:xfrm>
        </p:spPr>
        <p:txBody>
          <a:bodyPr>
            <a:normAutofit/>
          </a:bodyPr>
          <a:lstStyle/>
          <a:p>
            <a:r>
              <a:rPr lang="en-US" dirty="0" smtClean="0"/>
              <a:t>Drawback?</a:t>
            </a:r>
            <a:endParaRPr lang="en-US" sz="3600" dirty="0">
              <a:solidFill>
                <a:schemeClr val="accent2"/>
              </a:solidFill>
            </a:endParaRPr>
          </a:p>
        </p:txBody>
      </p:sp>
      <p:grpSp>
        <p:nvGrpSpPr>
          <p:cNvPr id="41" name="Group 40"/>
          <p:cNvGrpSpPr/>
          <p:nvPr/>
        </p:nvGrpSpPr>
        <p:grpSpPr>
          <a:xfrm>
            <a:off x="4899807" y="1474742"/>
            <a:ext cx="1423930" cy="474889"/>
            <a:chOff x="4987997" y="1918058"/>
            <a:chExt cx="1423930" cy="474889"/>
          </a:xfrm>
        </p:grpSpPr>
        <p:cxnSp>
          <p:nvCxnSpPr>
            <p:cNvPr id="12" name="Straight Arrow Connector 11"/>
            <p:cNvCxnSpPr/>
            <p:nvPr/>
          </p:nvCxnSpPr>
          <p:spPr>
            <a:xfrm>
              <a:off x="4987997" y="2392947"/>
              <a:ext cx="142393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5371415" y="1918058"/>
              <a:ext cx="640006" cy="461665"/>
            </a:xfrm>
            <a:prstGeom prst="rect">
              <a:avLst/>
            </a:prstGeom>
            <a:noFill/>
          </p:spPr>
          <p:txBody>
            <a:bodyPr wrap="square" rtlCol="0">
              <a:spAutoFit/>
            </a:bodyPr>
            <a:lstStyle/>
            <a:p>
              <a:r>
                <a:rPr lang="en-US" sz="2400" dirty="0" smtClean="0"/>
                <a:t>f  </a:t>
              </a:r>
              <a:endParaRPr lang="en-US" sz="2400" dirty="0"/>
            </a:p>
          </p:txBody>
        </p:sp>
      </p:grpSp>
      <p:sp>
        <p:nvSpPr>
          <p:cNvPr id="27" name="TextBox 26"/>
          <p:cNvSpPr txBox="1"/>
          <p:nvPr/>
        </p:nvSpPr>
        <p:spPr>
          <a:xfrm>
            <a:off x="7121114" y="1130334"/>
            <a:ext cx="962526" cy="461665"/>
          </a:xfrm>
          <a:prstGeom prst="rect">
            <a:avLst/>
          </a:prstGeom>
          <a:noFill/>
        </p:spPr>
        <p:txBody>
          <a:bodyPr wrap="square" rtlCol="0">
            <a:spAutoFit/>
          </a:bodyPr>
          <a:lstStyle/>
          <a:p>
            <a:r>
              <a:rPr lang="en-US" sz="2400" dirty="0" smtClean="0"/>
              <a:t>MSK</a:t>
            </a:r>
            <a:endParaRPr lang="en-US" sz="2400" dirty="0"/>
          </a:p>
        </p:txBody>
      </p:sp>
      <p:pic>
        <p:nvPicPr>
          <p:cNvPr id="29" name="Picture 28" descr="newkey.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9807" y="2207042"/>
            <a:ext cx="1308522" cy="576537"/>
          </a:xfrm>
          <a:prstGeom prst="rect">
            <a:avLst/>
          </a:prstGeom>
        </p:spPr>
      </p:pic>
      <p:sp>
        <p:nvSpPr>
          <p:cNvPr id="30" name="TextBox 29"/>
          <p:cNvSpPr txBox="1"/>
          <p:nvPr/>
        </p:nvSpPr>
        <p:spPr>
          <a:xfrm>
            <a:off x="5102897" y="2321914"/>
            <a:ext cx="343435" cy="461665"/>
          </a:xfrm>
          <a:prstGeom prst="rect">
            <a:avLst/>
          </a:prstGeom>
          <a:noFill/>
        </p:spPr>
        <p:txBody>
          <a:bodyPr wrap="square" rtlCol="0">
            <a:spAutoFit/>
          </a:bodyPr>
          <a:lstStyle/>
          <a:p>
            <a:r>
              <a:rPr lang="en-US" sz="2400" dirty="0" smtClean="0"/>
              <a:t>f</a:t>
            </a:r>
            <a:endParaRPr lang="en-US" sz="2400" dirty="0"/>
          </a:p>
        </p:txBody>
      </p:sp>
      <p:cxnSp>
        <p:nvCxnSpPr>
          <p:cNvPr id="4" name="Straight Arrow Connector 3"/>
          <p:cNvCxnSpPr/>
          <p:nvPr/>
        </p:nvCxnSpPr>
        <p:spPr>
          <a:xfrm flipH="1">
            <a:off x="4846086" y="2167934"/>
            <a:ext cx="142393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3" name="Picture 2" descr="bank.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283152" y="4759102"/>
            <a:ext cx="2099035" cy="1912608"/>
          </a:xfrm>
          <a:prstGeom prst="rect">
            <a:avLst/>
          </a:prstGeom>
        </p:spPr>
      </p:pic>
      <p:pic>
        <p:nvPicPr>
          <p:cNvPr id="5" name="Picture 4" descr="wb.jpe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89919" y="1659724"/>
            <a:ext cx="1759169" cy="1505791"/>
          </a:xfrm>
          <a:prstGeom prst="rect">
            <a:avLst/>
          </a:prstGeom>
        </p:spPr>
      </p:pic>
      <p:pic>
        <p:nvPicPr>
          <p:cNvPr id="6" name="Picture 5" descr="auditor.jp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387915" y="1333500"/>
            <a:ext cx="2311178" cy="1540785"/>
          </a:xfrm>
          <a:prstGeom prst="rect">
            <a:avLst/>
          </a:prstGeom>
        </p:spPr>
      </p:pic>
      <p:sp>
        <p:nvSpPr>
          <p:cNvPr id="31" name="Cloud Callout 30"/>
          <p:cNvSpPr/>
          <p:nvPr/>
        </p:nvSpPr>
        <p:spPr>
          <a:xfrm>
            <a:off x="3652657" y="867313"/>
            <a:ext cx="1066800" cy="869333"/>
          </a:xfrm>
          <a:prstGeom prst="cloud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 name="TextBox 31"/>
          <p:cNvSpPr txBox="1"/>
          <p:nvPr/>
        </p:nvSpPr>
        <p:spPr>
          <a:xfrm>
            <a:off x="3848307" y="1005393"/>
            <a:ext cx="798566" cy="461665"/>
          </a:xfrm>
          <a:prstGeom prst="rect">
            <a:avLst/>
          </a:prstGeom>
          <a:solidFill>
            <a:schemeClr val="accent6">
              <a:lumMod val="40000"/>
              <a:lumOff val="60000"/>
            </a:schemeClr>
          </a:solidFill>
        </p:spPr>
        <p:txBody>
          <a:bodyPr wrap="square" rtlCol="0">
            <a:spAutoFit/>
          </a:bodyPr>
          <a:lstStyle/>
          <a:p>
            <a:r>
              <a:rPr lang="en-US" sz="2400" dirty="0"/>
              <a:t>f</a:t>
            </a:r>
            <a:r>
              <a:rPr lang="en-US" sz="2400" dirty="0" smtClean="0"/>
              <a:t>(</a:t>
            </a:r>
            <a:r>
              <a:rPr lang="en-US" sz="2400" dirty="0"/>
              <a:t>y</a:t>
            </a:r>
            <a:r>
              <a:rPr lang="en-US" sz="2400" dirty="0" smtClean="0"/>
              <a:t>)</a:t>
            </a:r>
            <a:endParaRPr lang="en-US" sz="2400" dirty="0"/>
          </a:p>
        </p:txBody>
      </p:sp>
      <p:sp>
        <p:nvSpPr>
          <p:cNvPr id="8" name="TextBox 7"/>
          <p:cNvSpPr txBox="1"/>
          <p:nvPr/>
        </p:nvSpPr>
        <p:spPr>
          <a:xfrm>
            <a:off x="1749433" y="4768528"/>
            <a:ext cx="647936" cy="461665"/>
          </a:xfrm>
          <a:prstGeom prst="rect">
            <a:avLst/>
          </a:prstGeom>
          <a:noFill/>
        </p:spPr>
        <p:txBody>
          <a:bodyPr wrap="square" rtlCol="0">
            <a:spAutoFit/>
          </a:bodyPr>
          <a:lstStyle/>
          <a:p>
            <a:r>
              <a:rPr lang="en-US" sz="2400" dirty="0"/>
              <a:t>x</a:t>
            </a:r>
          </a:p>
        </p:txBody>
      </p:sp>
      <p:grpSp>
        <p:nvGrpSpPr>
          <p:cNvPr id="9" name="Group 8"/>
          <p:cNvGrpSpPr/>
          <p:nvPr/>
        </p:nvGrpSpPr>
        <p:grpSpPr>
          <a:xfrm>
            <a:off x="1638841" y="2796816"/>
            <a:ext cx="1315261" cy="1625760"/>
            <a:chOff x="1638841" y="2796816"/>
            <a:chExt cx="1315261" cy="1625760"/>
          </a:xfrm>
        </p:grpSpPr>
        <p:sp>
          <p:nvSpPr>
            <p:cNvPr id="38" name="Right Arrow 37"/>
            <p:cNvSpPr/>
            <p:nvPr/>
          </p:nvSpPr>
          <p:spPr>
            <a:xfrm rot="7025075" flipH="1">
              <a:off x="1875100" y="3343574"/>
              <a:ext cx="1625760" cy="5322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1638841" y="3554672"/>
              <a:ext cx="629195" cy="556998"/>
            </a:xfrm>
            <a:prstGeom prst="ellipse">
              <a:avLst/>
            </a:prstGeom>
            <a:solidFill>
              <a:srgbClr val="FF0000"/>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0" dirty="0" smtClean="0"/>
                <a:t>x</a:t>
              </a:r>
              <a:endParaRPr lang="en-US" sz="1400" b="1" dirty="0">
                <a:solidFill>
                  <a:schemeClr val="bg1">
                    <a:lumMod val="85000"/>
                  </a:schemeClr>
                </a:solidFill>
              </a:endParaRPr>
            </a:p>
          </p:txBody>
        </p:sp>
      </p:grpSp>
      <p:sp>
        <p:nvSpPr>
          <p:cNvPr id="43" name="Right Arrow 42"/>
          <p:cNvSpPr/>
          <p:nvPr/>
        </p:nvSpPr>
        <p:spPr>
          <a:xfrm rot="3140639" flipH="1">
            <a:off x="3794185" y="3538147"/>
            <a:ext cx="1808792" cy="5322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5" name="Picture 44" descr="bank.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90884" y="4945392"/>
            <a:ext cx="2099035" cy="1912608"/>
          </a:xfrm>
          <a:prstGeom prst="rect">
            <a:avLst/>
          </a:prstGeom>
        </p:spPr>
      </p:pic>
      <p:sp>
        <p:nvSpPr>
          <p:cNvPr id="46" name="TextBox 45"/>
          <p:cNvSpPr txBox="1"/>
          <p:nvPr/>
        </p:nvSpPr>
        <p:spPr>
          <a:xfrm>
            <a:off x="5057165" y="4954818"/>
            <a:ext cx="647936" cy="461665"/>
          </a:xfrm>
          <a:prstGeom prst="rect">
            <a:avLst/>
          </a:prstGeom>
          <a:noFill/>
        </p:spPr>
        <p:txBody>
          <a:bodyPr wrap="square" rtlCol="0">
            <a:spAutoFit/>
          </a:bodyPr>
          <a:lstStyle/>
          <a:p>
            <a:r>
              <a:rPr lang="en-US" sz="2400" dirty="0" smtClean="0"/>
              <a:t>y</a:t>
            </a:r>
            <a:endParaRPr lang="en-US" sz="2400" dirty="0"/>
          </a:p>
        </p:txBody>
      </p:sp>
      <p:sp>
        <p:nvSpPr>
          <p:cNvPr id="49" name="Oval 48"/>
          <p:cNvSpPr/>
          <p:nvPr/>
        </p:nvSpPr>
        <p:spPr>
          <a:xfrm>
            <a:off x="5420294" y="3554672"/>
            <a:ext cx="629195" cy="556998"/>
          </a:xfrm>
          <a:prstGeom prst="ellipse">
            <a:avLst/>
          </a:prstGeom>
          <a:solidFill>
            <a:srgbClr val="FF0000"/>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dirty="0"/>
              <a:t>y</a:t>
            </a:r>
            <a:endParaRPr lang="en-US" sz="1400" b="1" dirty="0">
              <a:solidFill>
                <a:schemeClr val="bg1">
                  <a:lumMod val="85000"/>
                </a:schemeClr>
              </a:solidFill>
            </a:endParaRPr>
          </a:p>
        </p:txBody>
      </p:sp>
      <p:pic>
        <p:nvPicPr>
          <p:cNvPr id="50" name="Picture 49" descr="left horn.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381482" y="4599717"/>
            <a:ext cx="475488" cy="658368"/>
          </a:xfrm>
          <a:prstGeom prst="rect">
            <a:avLst/>
          </a:prstGeom>
        </p:spPr>
      </p:pic>
      <p:pic>
        <p:nvPicPr>
          <p:cNvPr id="51" name="Picture 50" descr="right horn.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6244911" y="4520469"/>
            <a:ext cx="445008" cy="737616"/>
          </a:xfrm>
          <a:prstGeom prst="rect">
            <a:avLst/>
          </a:prstGeom>
        </p:spPr>
      </p:pic>
      <p:sp>
        <p:nvSpPr>
          <p:cNvPr id="53" name="Cloud Callout 52"/>
          <p:cNvSpPr/>
          <p:nvPr/>
        </p:nvSpPr>
        <p:spPr>
          <a:xfrm>
            <a:off x="1879023" y="695667"/>
            <a:ext cx="1066800" cy="869333"/>
          </a:xfrm>
          <a:prstGeom prst="cloudCallout">
            <a:avLst>
              <a:gd name="adj1" fmla="val 55695"/>
              <a:gd name="adj2" fmla="val 65481"/>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4" name="TextBox 53"/>
          <p:cNvSpPr txBox="1"/>
          <p:nvPr/>
        </p:nvSpPr>
        <p:spPr>
          <a:xfrm>
            <a:off x="2072578" y="833747"/>
            <a:ext cx="798566" cy="461665"/>
          </a:xfrm>
          <a:prstGeom prst="rect">
            <a:avLst/>
          </a:prstGeom>
          <a:solidFill>
            <a:schemeClr val="accent6">
              <a:lumMod val="40000"/>
              <a:lumOff val="60000"/>
            </a:schemeClr>
          </a:solidFill>
        </p:spPr>
        <p:txBody>
          <a:bodyPr wrap="square" rtlCol="0">
            <a:spAutoFit/>
          </a:bodyPr>
          <a:lstStyle/>
          <a:p>
            <a:r>
              <a:rPr lang="en-US" sz="2400" dirty="0"/>
              <a:t>f</a:t>
            </a:r>
            <a:r>
              <a:rPr lang="en-US" sz="2400" dirty="0" smtClean="0"/>
              <a:t>(x)</a:t>
            </a:r>
            <a:endParaRPr lang="en-US" sz="2400" dirty="0"/>
          </a:p>
        </p:txBody>
      </p:sp>
      <p:sp>
        <p:nvSpPr>
          <p:cNvPr id="55" name="Multiply 54"/>
          <p:cNvSpPr/>
          <p:nvPr/>
        </p:nvSpPr>
        <p:spPr>
          <a:xfrm>
            <a:off x="3431181" y="604578"/>
            <a:ext cx="1637748" cy="1051511"/>
          </a:xfrm>
          <a:prstGeom prst="mathMultiply">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Cloud Callout 6"/>
          <p:cNvSpPr/>
          <p:nvPr/>
        </p:nvSpPr>
        <p:spPr>
          <a:xfrm>
            <a:off x="3561098" y="789765"/>
            <a:ext cx="1295872" cy="866324"/>
          </a:xfrm>
          <a:prstGeom prst="cloudCallout">
            <a:avLst/>
          </a:prstGeom>
          <a:solidFill>
            <a:schemeClr val="tx2">
              <a:lumMod val="20000"/>
              <a:lumOff val="80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Z</a:t>
            </a:r>
            <a:endParaRPr lang="en-US"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pic>
        <p:nvPicPr>
          <p:cNvPr id="11" name="Picture 10" descr="lightning.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5042736" y="3091764"/>
            <a:ext cx="480977" cy="561911"/>
          </a:xfrm>
          <a:prstGeom prst="rect">
            <a:avLst/>
          </a:prstGeom>
        </p:spPr>
      </p:pic>
    </p:spTree>
    <p:extLst>
      <p:ext uri="{BB962C8B-B14F-4D97-AF65-F5344CB8AC3E}">
        <p14:creationId xmlns:p14="http://schemas.microsoft.com/office/powerpoint/2010/main" val="316401858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55"/>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51"/>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50"/>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childTnLst>
                                </p:cTn>
                              </p:par>
                              <p:par>
                                <p:cTn id="39" presetID="1" presetClass="exit" presetSubtype="0" fill="hold" grpId="1" nodeType="withEffect">
                                  <p:stCondLst>
                                    <p:cond delay="0"/>
                                  </p:stCondLst>
                                  <p:childTnLst>
                                    <p:set>
                                      <p:cBhvr>
                                        <p:cTn id="40" dur="1" fill="hold">
                                          <p:stCondLst>
                                            <p:cond delay="0"/>
                                          </p:stCondLst>
                                        </p:cTn>
                                        <p:tgtEl>
                                          <p:spTgt spid="55"/>
                                        </p:tgtEl>
                                        <p:attrNameLst>
                                          <p:attrName>style.visibility</p:attrName>
                                        </p:attrNameLst>
                                      </p:cBhvr>
                                      <p:to>
                                        <p:strVal val="hidden"/>
                                      </p:to>
                                    </p:set>
                                  </p:childTnLst>
                                </p:cTn>
                              </p:par>
                              <p:par>
                                <p:cTn id="41" presetID="1" presetClass="exit" presetSubtype="0" fill="hold" grpId="1" nodeType="withEffect">
                                  <p:stCondLst>
                                    <p:cond delay="0"/>
                                  </p:stCondLst>
                                  <p:childTnLst>
                                    <p:set>
                                      <p:cBhvr>
                                        <p:cTn id="42" dur="1" fill="hold">
                                          <p:stCondLst>
                                            <p:cond delay="0"/>
                                          </p:stCondLst>
                                        </p:cTn>
                                        <p:tgtEl>
                                          <p:spTgt spid="32"/>
                                        </p:tgtEl>
                                        <p:attrNameLst>
                                          <p:attrName>style.visibility</p:attrName>
                                        </p:attrNameLst>
                                      </p:cBhvr>
                                      <p:to>
                                        <p:strVal val="hidden"/>
                                      </p:to>
                                    </p:set>
                                  </p:childTnLst>
                                </p:cTn>
                              </p:par>
                              <p:par>
                                <p:cTn id="43" presetID="1" presetClass="exit" presetSubtype="0" fill="hold" grpId="1" nodeType="withEffect">
                                  <p:stCondLst>
                                    <p:cond delay="0"/>
                                  </p:stCondLst>
                                  <p:childTnLst>
                                    <p:set>
                                      <p:cBhvr>
                                        <p:cTn id="44" dur="1" fill="hold">
                                          <p:stCondLst>
                                            <p:cond delay="0"/>
                                          </p:stCondLst>
                                        </p:cTn>
                                        <p:tgtEl>
                                          <p:spTgt spid="3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1" grpId="1" animBg="1"/>
      <p:bldP spid="32" grpId="0" animBg="1"/>
      <p:bldP spid="32" grpId="1" animBg="1"/>
      <p:bldP spid="43" grpId="0" animBg="1"/>
      <p:bldP spid="49" grpId="0" animBg="1"/>
      <p:bldP spid="53" grpId="0" animBg="1"/>
      <p:bldP spid="54" grpId="0" animBg="1"/>
      <p:bldP spid="55" grpId="0" animBg="1"/>
      <p:bldP spid="55" grpId="1" animBg="1"/>
      <p:bldP spid="7"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866" y="-150797"/>
            <a:ext cx="8229600" cy="1143000"/>
          </a:xfrm>
        </p:spPr>
        <p:txBody>
          <a:bodyPr>
            <a:normAutofit/>
          </a:bodyPr>
          <a:lstStyle/>
          <a:p>
            <a:r>
              <a:rPr lang="en-US" dirty="0" smtClean="0"/>
              <a:t>Drawback?</a:t>
            </a:r>
            <a:endParaRPr lang="en-US" sz="3600" dirty="0">
              <a:solidFill>
                <a:schemeClr val="accent2"/>
              </a:solidFill>
            </a:endParaRPr>
          </a:p>
        </p:txBody>
      </p:sp>
      <p:grpSp>
        <p:nvGrpSpPr>
          <p:cNvPr id="41" name="Group 40"/>
          <p:cNvGrpSpPr/>
          <p:nvPr/>
        </p:nvGrpSpPr>
        <p:grpSpPr>
          <a:xfrm>
            <a:off x="4899807" y="1474742"/>
            <a:ext cx="1423930" cy="474889"/>
            <a:chOff x="4987997" y="1918058"/>
            <a:chExt cx="1423930" cy="474889"/>
          </a:xfrm>
        </p:grpSpPr>
        <p:cxnSp>
          <p:nvCxnSpPr>
            <p:cNvPr id="12" name="Straight Arrow Connector 11"/>
            <p:cNvCxnSpPr/>
            <p:nvPr/>
          </p:nvCxnSpPr>
          <p:spPr>
            <a:xfrm>
              <a:off x="4987997" y="2392947"/>
              <a:ext cx="142393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5371415" y="1918058"/>
              <a:ext cx="640006" cy="461665"/>
            </a:xfrm>
            <a:prstGeom prst="rect">
              <a:avLst/>
            </a:prstGeom>
            <a:noFill/>
          </p:spPr>
          <p:txBody>
            <a:bodyPr wrap="square" rtlCol="0">
              <a:spAutoFit/>
            </a:bodyPr>
            <a:lstStyle/>
            <a:p>
              <a:r>
                <a:rPr lang="en-US" sz="2400" dirty="0"/>
                <a:t>f</a:t>
              </a:r>
              <a:r>
                <a:rPr lang="en-US" sz="2400" dirty="0" smtClean="0"/>
                <a:t> , g  </a:t>
              </a:r>
              <a:endParaRPr lang="en-US" sz="2400" dirty="0"/>
            </a:p>
          </p:txBody>
        </p:sp>
      </p:grpSp>
      <p:sp>
        <p:nvSpPr>
          <p:cNvPr id="27" name="TextBox 26"/>
          <p:cNvSpPr txBox="1"/>
          <p:nvPr/>
        </p:nvSpPr>
        <p:spPr>
          <a:xfrm>
            <a:off x="7121114" y="1130334"/>
            <a:ext cx="962526" cy="461665"/>
          </a:xfrm>
          <a:prstGeom prst="rect">
            <a:avLst/>
          </a:prstGeom>
          <a:noFill/>
        </p:spPr>
        <p:txBody>
          <a:bodyPr wrap="square" rtlCol="0">
            <a:spAutoFit/>
          </a:bodyPr>
          <a:lstStyle/>
          <a:p>
            <a:r>
              <a:rPr lang="en-US" sz="2400" dirty="0" smtClean="0"/>
              <a:t>MSK</a:t>
            </a:r>
            <a:endParaRPr lang="en-US" sz="2400" dirty="0"/>
          </a:p>
        </p:txBody>
      </p:sp>
      <p:pic>
        <p:nvPicPr>
          <p:cNvPr id="29" name="Picture 28" descr="newkey.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25140" y="2619595"/>
            <a:ext cx="1308522" cy="576537"/>
          </a:xfrm>
          <a:prstGeom prst="rect">
            <a:avLst/>
          </a:prstGeom>
        </p:spPr>
      </p:pic>
      <p:sp>
        <p:nvSpPr>
          <p:cNvPr id="30" name="TextBox 29"/>
          <p:cNvSpPr txBox="1"/>
          <p:nvPr/>
        </p:nvSpPr>
        <p:spPr>
          <a:xfrm>
            <a:off x="5336159" y="2568116"/>
            <a:ext cx="343435" cy="461665"/>
          </a:xfrm>
          <a:prstGeom prst="rect">
            <a:avLst/>
          </a:prstGeom>
          <a:noFill/>
        </p:spPr>
        <p:txBody>
          <a:bodyPr wrap="square" rtlCol="0">
            <a:spAutoFit/>
          </a:bodyPr>
          <a:lstStyle/>
          <a:p>
            <a:r>
              <a:rPr lang="en-US" sz="2400" dirty="0"/>
              <a:t>g</a:t>
            </a:r>
          </a:p>
        </p:txBody>
      </p:sp>
      <p:cxnSp>
        <p:nvCxnSpPr>
          <p:cNvPr id="4" name="Straight Arrow Connector 3"/>
          <p:cNvCxnSpPr/>
          <p:nvPr/>
        </p:nvCxnSpPr>
        <p:spPr>
          <a:xfrm flipH="1">
            <a:off x="4846086" y="2531698"/>
            <a:ext cx="1423930" cy="0"/>
          </a:xfrm>
          <a:prstGeom prst="straightConnector1">
            <a:avLst/>
          </a:prstGeom>
          <a:ln>
            <a:solidFill>
              <a:schemeClr val="tx1"/>
            </a:solidFill>
            <a:tailEnd type="arrow"/>
          </a:ln>
        </p:spPr>
        <p:style>
          <a:lnRef idx="2">
            <a:schemeClr val="accent1"/>
          </a:lnRef>
          <a:fillRef idx="0">
            <a:schemeClr val="accent1"/>
          </a:fillRef>
          <a:effectRef idx="1">
            <a:schemeClr val="accent1"/>
          </a:effectRef>
          <a:fontRef idx="minor">
            <a:schemeClr val="tx1"/>
          </a:fontRef>
        </p:style>
      </p:cxnSp>
      <p:pic>
        <p:nvPicPr>
          <p:cNvPr id="5" name="Picture 4" descr="wb.jpe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89919" y="1659724"/>
            <a:ext cx="1759169" cy="1505791"/>
          </a:xfrm>
          <a:prstGeom prst="rect">
            <a:avLst/>
          </a:prstGeom>
        </p:spPr>
      </p:pic>
      <p:pic>
        <p:nvPicPr>
          <p:cNvPr id="6" name="Picture 5" descr="auditor.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87915" y="1333500"/>
            <a:ext cx="2311178" cy="1540785"/>
          </a:xfrm>
          <a:prstGeom prst="rect">
            <a:avLst/>
          </a:prstGeom>
        </p:spPr>
      </p:pic>
      <p:sp>
        <p:nvSpPr>
          <p:cNvPr id="31" name="Cloud Callout 30"/>
          <p:cNvSpPr/>
          <p:nvPr/>
        </p:nvSpPr>
        <p:spPr>
          <a:xfrm>
            <a:off x="3757561" y="867313"/>
            <a:ext cx="1066800" cy="869333"/>
          </a:xfrm>
          <a:prstGeom prst="cloudCallout">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2" name="TextBox 31"/>
          <p:cNvSpPr txBox="1"/>
          <p:nvPr/>
        </p:nvSpPr>
        <p:spPr>
          <a:xfrm>
            <a:off x="3887184" y="1005393"/>
            <a:ext cx="850786" cy="461665"/>
          </a:xfrm>
          <a:prstGeom prst="rect">
            <a:avLst/>
          </a:prstGeom>
          <a:solidFill>
            <a:schemeClr val="accent6">
              <a:lumMod val="40000"/>
              <a:lumOff val="60000"/>
            </a:schemeClr>
          </a:solidFill>
        </p:spPr>
        <p:txBody>
          <a:bodyPr wrap="square" rtlCol="0">
            <a:spAutoFit/>
          </a:bodyPr>
          <a:lstStyle/>
          <a:p>
            <a:r>
              <a:rPr lang="en-US" sz="2400" dirty="0"/>
              <a:t>g</a:t>
            </a:r>
            <a:r>
              <a:rPr lang="en-US" sz="2400" dirty="0" smtClean="0"/>
              <a:t>(x)</a:t>
            </a:r>
            <a:endParaRPr lang="en-US" sz="2400" dirty="0"/>
          </a:p>
        </p:txBody>
      </p:sp>
      <p:grpSp>
        <p:nvGrpSpPr>
          <p:cNvPr id="9" name="Group 8"/>
          <p:cNvGrpSpPr/>
          <p:nvPr/>
        </p:nvGrpSpPr>
        <p:grpSpPr>
          <a:xfrm>
            <a:off x="2558930" y="2796816"/>
            <a:ext cx="1198630" cy="1625760"/>
            <a:chOff x="2312709" y="2796816"/>
            <a:chExt cx="1198630" cy="1625760"/>
          </a:xfrm>
        </p:grpSpPr>
        <p:sp>
          <p:nvSpPr>
            <p:cNvPr id="38" name="Right Arrow 37"/>
            <p:cNvSpPr/>
            <p:nvPr/>
          </p:nvSpPr>
          <p:spPr>
            <a:xfrm rot="5400000" flipH="1">
              <a:off x="2432337" y="3343574"/>
              <a:ext cx="1625760" cy="532244"/>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2312709" y="3476924"/>
              <a:ext cx="629195" cy="556998"/>
            </a:xfrm>
            <a:prstGeom prst="ellipse">
              <a:avLst/>
            </a:prstGeom>
            <a:solidFill>
              <a:srgbClr val="FF0000"/>
            </a:solidFill>
            <a:ln w="28575">
              <a:solidFill>
                <a:srgbClr val="C0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2400" b="0" dirty="0" smtClean="0"/>
                <a:t>x</a:t>
              </a:r>
              <a:endParaRPr lang="en-US" sz="1400" b="1" dirty="0">
                <a:solidFill>
                  <a:schemeClr val="bg1">
                    <a:lumMod val="85000"/>
                  </a:schemeClr>
                </a:solidFill>
              </a:endParaRPr>
            </a:p>
          </p:txBody>
        </p:sp>
      </p:grpSp>
      <p:pic>
        <p:nvPicPr>
          <p:cNvPr id="34" name="Picture 33" descr="left horn.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323737" y="1076211"/>
            <a:ext cx="475488" cy="658368"/>
          </a:xfrm>
          <a:prstGeom prst="rect">
            <a:avLst/>
          </a:prstGeom>
        </p:spPr>
      </p:pic>
      <p:pic>
        <p:nvPicPr>
          <p:cNvPr id="35" name="Picture 34" descr="right horn.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417466" y="964692"/>
            <a:ext cx="445008" cy="737616"/>
          </a:xfrm>
          <a:prstGeom prst="rect">
            <a:avLst/>
          </a:prstGeom>
        </p:spPr>
      </p:pic>
      <p:pic>
        <p:nvPicPr>
          <p:cNvPr id="45" name="Picture 44" descr="bank.jp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455258" y="4751022"/>
            <a:ext cx="2099035" cy="1912608"/>
          </a:xfrm>
          <a:prstGeom prst="rect">
            <a:avLst/>
          </a:prstGeom>
        </p:spPr>
      </p:pic>
      <p:sp>
        <p:nvSpPr>
          <p:cNvPr id="46" name="TextBox 45"/>
          <p:cNvSpPr txBox="1"/>
          <p:nvPr/>
        </p:nvSpPr>
        <p:spPr>
          <a:xfrm>
            <a:off x="2921539" y="4760448"/>
            <a:ext cx="647936" cy="461665"/>
          </a:xfrm>
          <a:prstGeom prst="rect">
            <a:avLst/>
          </a:prstGeom>
          <a:noFill/>
        </p:spPr>
        <p:txBody>
          <a:bodyPr wrap="square" rtlCol="0">
            <a:spAutoFit/>
          </a:bodyPr>
          <a:lstStyle/>
          <a:p>
            <a:r>
              <a:rPr lang="en-US" sz="2400" dirty="0"/>
              <a:t>x</a:t>
            </a:r>
          </a:p>
        </p:txBody>
      </p:sp>
      <p:sp>
        <p:nvSpPr>
          <p:cNvPr id="53" name="Cloud Callout 52"/>
          <p:cNvSpPr/>
          <p:nvPr/>
        </p:nvSpPr>
        <p:spPr>
          <a:xfrm>
            <a:off x="1879023" y="695667"/>
            <a:ext cx="1066800" cy="869333"/>
          </a:xfrm>
          <a:prstGeom prst="cloudCallout">
            <a:avLst>
              <a:gd name="adj1" fmla="val 55695"/>
              <a:gd name="adj2" fmla="val 65481"/>
            </a:avLst>
          </a:prstGeom>
          <a:solidFill>
            <a:schemeClr val="accent6">
              <a:lumMod val="40000"/>
              <a:lumOff val="60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54" name="TextBox 53"/>
          <p:cNvSpPr txBox="1"/>
          <p:nvPr/>
        </p:nvSpPr>
        <p:spPr>
          <a:xfrm>
            <a:off x="2072578" y="833747"/>
            <a:ext cx="798566" cy="461665"/>
          </a:xfrm>
          <a:prstGeom prst="rect">
            <a:avLst/>
          </a:prstGeom>
          <a:solidFill>
            <a:schemeClr val="accent6">
              <a:lumMod val="40000"/>
              <a:lumOff val="60000"/>
            </a:schemeClr>
          </a:solidFill>
        </p:spPr>
        <p:txBody>
          <a:bodyPr wrap="square" rtlCol="0">
            <a:spAutoFit/>
          </a:bodyPr>
          <a:lstStyle/>
          <a:p>
            <a:r>
              <a:rPr lang="en-US" sz="2400" dirty="0"/>
              <a:t>f</a:t>
            </a:r>
            <a:r>
              <a:rPr lang="en-US" sz="2400" dirty="0" smtClean="0"/>
              <a:t>(x)</a:t>
            </a:r>
            <a:endParaRPr lang="en-US" sz="2400" dirty="0"/>
          </a:p>
        </p:txBody>
      </p:sp>
      <p:sp>
        <p:nvSpPr>
          <p:cNvPr id="55" name="Multiply 54"/>
          <p:cNvSpPr/>
          <p:nvPr/>
        </p:nvSpPr>
        <p:spPr>
          <a:xfrm>
            <a:off x="3465149" y="769656"/>
            <a:ext cx="1637748" cy="1051511"/>
          </a:xfrm>
          <a:prstGeom prst="mathMultiply">
            <a:avLst/>
          </a:prstGeom>
          <a:solidFill>
            <a:srgbClr val="C00000"/>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36" name="Picture 35" descr="newkey.jpe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07715" y="2027203"/>
            <a:ext cx="1308522" cy="461665"/>
          </a:xfrm>
          <a:prstGeom prst="rect">
            <a:avLst/>
          </a:prstGeom>
        </p:spPr>
      </p:pic>
      <p:sp>
        <p:nvSpPr>
          <p:cNvPr id="37" name="TextBox 36"/>
          <p:cNvSpPr txBox="1"/>
          <p:nvPr/>
        </p:nvSpPr>
        <p:spPr>
          <a:xfrm>
            <a:off x="5436156" y="2001287"/>
            <a:ext cx="343435" cy="461665"/>
          </a:xfrm>
          <a:prstGeom prst="rect">
            <a:avLst/>
          </a:prstGeom>
          <a:noFill/>
        </p:spPr>
        <p:txBody>
          <a:bodyPr wrap="square" rtlCol="0">
            <a:spAutoFit/>
          </a:bodyPr>
          <a:lstStyle/>
          <a:p>
            <a:r>
              <a:rPr lang="en-US" sz="2400" dirty="0" smtClean="0"/>
              <a:t>f</a:t>
            </a:r>
            <a:endParaRPr lang="en-US" sz="2400" dirty="0"/>
          </a:p>
        </p:txBody>
      </p:sp>
      <p:sp>
        <p:nvSpPr>
          <p:cNvPr id="39" name="Cloud Callout 38"/>
          <p:cNvSpPr/>
          <p:nvPr/>
        </p:nvSpPr>
        <p:spPr>
          <a:xfrm>
            <a:off x="3665622" y="793400"/>
            <a:ext cx="1295872" cy="866324"/>
          </a:xfrm>
          <a:prstGeom prst="cloudCallout">
            <a:avLst/>
          </a:prstGeom>
          <a:solidFill>
            <a:schemeClr val="tx2">
              <a:lumMod val="20000"/>
              <a:lumOff val="80000"/>
              <a:alpha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algn="ctr"/>
            <a:r>
              <a:rPr lang="en-US" b="1" dirty="0" smtClean="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rPr>
              <a:t>Z</a:t>
            </a:r>
            <a:endParaRPr lang="en-US" b="1" dirty="0">
              <a:ln w="18000">
                <a:solidFill>
                  <a:schemeClr val="accent2">
                    <a:satMod val="140000"/>
                  </a:schemeClr>
                </a:solidFill>
                <a:prstDash val="solid"/>
                <a:miter lim="800000"/>
              </a:ln>
              <a:solidFill>
                <a:srgbClr val="FF0000"/>
              </a:solidFill>
              <a:effectLst>
                <a:outerShdw blurRad="25500" dist="23000" dir="7020000" algn="tl">
                  <a:srgbClr val="000000">
                    <a:alpha val="50000"/>
                  </a:srgbClr>
                </a:outerShdw>
              </a:effectLst>
            </a:endParaRPr>
          </a:p>
        </p:txBody>
      </p:sp>
      <p:pic>
        <p:nvPicPr>
          <p:cNvPr id="40" name="Picture 39" descr="lightning.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8806872">
            <a:off x="4507916" y="2594837"/>
            <a:ext cx="480977" cy="561911"/>
          </a:xfrm>
          <a:prstGeom prst="rect">
            <a:avLst/>
          </a:prstGeom>
        </p:spPr>
      </p:pic>
    </p:spTree>
    <p:extLst>
      <p:ext uri="{BB962C8B-B14F-4D97-AF65-F5344CB8AC3E}">
        <p14:creationId xmlns:p14="http://schemas.microsoft.com/office/powerpoint/2010/main" val="28599531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4"/>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5"/>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5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0"/>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grpId="1" nodeType="clickEffect">
                                  <p:stCondLst>
                                    <p:cond delay="0"/>
                                  </p:stCondLst>
                                  <p:childTnLst>
                                    <p:set>
                                      <p:cBhvr>
                                        <p:cTn id="32" dur="1" fill="hold">
                                          <p:stCondLst>
                                            <p:cond delay="0"/>
                                          </p:stCondLst>
                                        </p:cTn>
                                        <p:tgtEl>
                                          <p:spTgt spid="32"/>
                                        </p:tgtEl>
                                        <p:attrNameLst>
                                          <p:attrName>style.visibility</p:attrName>
                                        </p:attrNameLst>
                                      </p:cBhvr>
                                      <p:to>
                                        <p:strVal val="hidden"/>
                                      </p:to>
                                    </p:set>
                                  </p:childTnLst>
                                </p:cTn>
                              </p:par>
                              <p:par>
                                <p:cTn id="33" presetID="1" presetClass="exit" presetSubtype="0" fill="hold" grpId="1" nodeType="withEffect">
                                  <p:stCondLst>
                                    <p:cond delay="0"/>
                                  </p:stCondLst>
                                  <p:childTnLst>
                                    <p:set>
                                      <p:cBhvr>
                                        <p:cTn id="34" dur="1" fill="hold">
                                          <p:stCondLst>
                                            <p:cond delay="0"/>
                                          </p:stCondLst>
                                        </p:cTn>
                                        <p:tgtEl>
                                          <p:spTgt spid="31"/>
                                        </p:tgtEl>
                                        <p:attrNameLst>
                                          <p:attrName>style.visibility</p:attrName>
                                        </p:attrNameLst>
                                      </p:cBhvr>
                                      <p:to>
                                        <p:strVal val="hidden"/>
                                      </p:to>
                                    </p:set>
                                  </p:childTnLst>
                                </p:cTn>
                              </p:par>
                              <p:par>
                                <p:cTn id="35" presetID="1" presetClass="exit" presetSubtype="0" fill="hold" grpId="2" nodeType="withEffect">
                                  <p:stCondLst>
                                    <p:cond delay="0"/>
                                  </p:stCondLst>
                                  <p:childTnLst>
                                    <p:set>
                                      <p:cBhvr>
                                        <p:cTn id="36" dur="1" fill="hold">
                                          <p:stCondLst>
                                            <p:cond delay="0"/>
                                          </p:stCondLst>
                                        </p:cTn>
                                        <p:tgtEl>
                                          <p:spTgt spid="55"/>
                                        </p:tgtEl>
                                        <p:attrNameLst>
                                          <p:attrName>style.visibility</p:attrName>
                                        </p:attrNameLst>
                                      </p:cBhvr>
                                      <p:to>
                                        <p:strVal val="hidden"/>
                                      </p:to>
                                    </p:set>
                                  </p:childTnLst>
                                </p:cTn>
                              </p:par>
                              <p:par>
                                <p:cTn id="37" presetID="1" presetClass="entr" presetSubtype="0" fill="hold" grpId="0" nodeType="withEffect">
                                  <p:stCondLst>
                                    <p:cond delay="0"/>
                                  </p:stCondLst>
                                  <p:childTnLst>
                                    <p:set>
                                      <p:cBhvr>
                                        <p:cTn id="38" dur="1" fill="hold">
                                          <p:stCondLst>
                                            <p:cond delay="0"/>
                                          </p:stCondLst>
                                        </p:cTn>
                                        <p:tgtEl>
                                          <p:spTgt spid="39"/>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1" grpId="1" animBg="1"/>
      <p:bldP spid="32" grpId="0" animBg="1"/>
      <p:bldP spid="32" grpId="1" animBg="1"/>
      <p:bldP spid="53" grpId="0" animBg="1"/>
      <p:bldP spid="54" grpId="0" animBg="1"/>
      <p:bldP spid="55" grpId="1" animBg="1"/>
      <p:bldP spid="55" grpId="2" animBg="1"/>
      <p:bldP spid="39" grpId="0" animBg="1"/>
      <p:bldP spid="39" grpId="1"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4268</TotalTime>
  <Words>2020</Words>
  <Application>Microsoft Macintosh PowerPoint</Application>
  <PresentationFormat>On-screen Show (4:3)</PresentationFormat>
  <Paragraphs>673</Paragraphs>
  <Slides>35</Slides>
  <Notes>7</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Office Theme</vt:lpstr>
      <vt:lpstr>Verifiable Functional Encryption</vt:lpstr>
      <vt:lpstr>PowerPoint Presentation</vt:lpstr>
      <vt:lpstr>Functional Encryption (FE) [SW’05]</vt:lpstr>
      <vt:lpstr>Functional Encryption</vt:lpstr>
      <vt:lpstr>Syntax of FE</vt:lpstr>
      <vt:lpstr>IND Security (simplified version)</vt:lpstr>
      <vt:lpstr>Example: Audits [GPSW’06]</vt:lpstr>
      <vt:lpstr>Drawback?</vt:lpstr>
      <vt:lpstr>Drawback?</vt:lpstr>
      <vt:lpstr>Verifiability</vt:lpstr>
      <vt:lpstr>Verifiability</vt:lpstr>
      <vt:lpstr>Our Results </vt:lpstr>
      <vt:lpstr>PowerPoint Presentation</vt:lpstr>
      <vt:lpstr>Trivial Attempt</vt:lpstr>
      <vt:lpstr>Non-Interactive Witness Indistinguishable Proofs (NIWI) [GOS’06,GS’08]</vt:lpstr>
      <vt:lpstr>First Attempt</vt:lpstr>
      <vt:lpstr>Message Hiding</vt:lpstr>
      <vt:lpstr>Message Hiding</vt:lpstr>
      <vt:lpstr>Message Hiding</vt:lpstr>
      <vt:lpstr>Message Hiding</vt:lpstr>
      <vt:lpstr>Verifiability </vt:lpstr>
      <vt:lpstr>Next Attempt</vt:lpstr>
      <vt:lpstr>Message Hiding</vt:lpstr>
      <vt:lpstr>Message Hiding</vt:lpstr>
      <vt:lpstr>What about Verifiability?</vt:lpstr>
      <vt:lpstr>Why?</vt:lpstr>
      <vt:lpstr>Main Bottleneck</vt:lpstr>
      <vt:lpstr>Idea 1</vt:lpstr>
      <vt:lpstr>Message privacy holds!</vt:lpstr>
      <vt:lpstr>Message privacy holds!</vt:lpstr>
      <vt:lpstr>Message privacy holds!</vt:lpstr>
      <vt:lpstr>Verifiability?</vt:lpstr>
      <vt:lpstr>Verifiability lost!</vt:lpstr>
      <vt:lpstr>Another Lock </vt:lpstr>
      <vt:lpstr>Thank you!  Questions?</vt:lpstr>
    </vt:vector>
  </TitlesOfParts>
  <Company>UCLA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Saikrishna Badrinarayanan</dc:creator>
  <cp:lastModifiedBy>Saikrishna Badrinarayanan</cp:lastModifiedBy>
  <cp:revision>78</cp:revision>
  <dcterms:created xsi:type="dcterms:W3CDTF">2016-07-07T23:46:31Z</dcterms:created>
  <dcterms:modified xsi:type="dcterms:W3CDTF">2016-12-06T11:12:47Z</dcterms:modified>
</cp:coreProperties>
</file>