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186" r:id="rId1"/>
  </p:sldMasterIdLst>
  <p:notesMasterIdLst>
    <p:notesMasterId r:id="rId30"/>
  </p:notesMasterIdLst>
  <p:sldIdLst>
    <p:sldId id="256" r:id="rId2"/>
    <p:sldId id="258" r:id="rId3"/>
    <p:sldId id="262" r:id="rId4"/>
    <p:sldId id="263" r:id="rId5"/>
    <p:sldId id="264" r:id="rId6"/>
    <p:sldId id="265" r:id="rId7"/>
    <p:sldId id="268" r:id="rId8"/>
    <p:sldId id="296" r:id="rId9"/>
    <p:sldId id="297" r:id="rId10"/>
    <p:sldId id="300" r:id="rId11"/>
    <p:sldId id="336" r:id="rId12"/>
    <p:sldId id="311" r:id="rId13"/>
    <p:sldId id="334" r:id="rId14"/>
    <p:sldId id="312" r:id="rId15"/>
    <p:sldId id="329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35" r:id="rId24"/>
    <p:sldId id="325" r:id="rId25"/>
    <p:sldId id="326" r:id="rId26"/>
    <p:sldId id="327" r:id="rId27"/>
    <p:sldId id="328" r:id="rId28"/>
    <p:sldId id="33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F009F"/>
    <a:srgbClr val="005300"/>
    <a:srgbClr val="006700"/>
    <a:srgbClr val="398C20"/>
    <a:srgbClr val="E66517"/>
    <a:srgbClr val="A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57" autoAdjust="0"/>
  </p:normalViewPr>
  <p:slideViewPr>
    <p:cSldViewPr snapToGrid="0" snapToObjects="1">
      <p:cViewPr varScale="1">
        <p:scale>
          <a:sx n="67" d="100"/>
          <a:sy n="67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A44D3-A0FE-1B4B-B850-92636E3204B3}" type="datetimeFigureOut">
              <a:rPr lang="en-US" smtClean="0"/>
              <a:t>4/24/12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09B44-F47B-2B40-8DEE-B08AB2B5A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99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09B44-F47B-2B40-8DEE-B08AB2B5A8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37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09B44-F47B-2B40-8DEE-B08AB2B5A8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91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09B44-F47B-2B40-8DEE-B08AB2B5A8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58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09B44-F47B-2B40-8DEE-B08AB2B5A81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15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5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B267-0667-CF4F-93D8-85BA71018D6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C55-E1B9-3941-AECC-BBEF199E7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4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B267-0667-CF4F-93D8-85BA71018D6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C55-E1B9-3941-AECC-BBEF199E7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6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B267-0667-CF4F-93D8-85BA71018D6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C55-E1B9-3941-AECC-BBEF199E7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7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8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B267-0667-CF4F-93D8-85BA71018D6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C55-E1B9-3941-AECC-BBEF199E7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9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B267-0667-CF4F-93D8-85BA71018D6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C55-E1B9-3941-AECC-BBEF199E7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54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B267-0667-CF4F-93D8-85BA71018D6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C55-E1B9-3941-AECC-BBEF199E7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1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B267-0667-CF4F-93D8-85BA71018D6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C55-E1B9-3941-AECC-BBEF199E7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4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B267-0667-CF4F-93D8-85BA71018D6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2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B267-0667-CF4F-93D8-85BA71018D6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C55-E1B9-3941-AECC-BBEF199E7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7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E505B267-0667-CF4F-93D8-85BA71018D6F}" type="datetimeFigureOut">
              <a:rPr lang="en-US" smtClean="0"/>
              <a:pPr/>
              <a:t>4/24/12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26B38C55-E1B9-3941-AECC-BBEF199E78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9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87" r:id="rId1"/>
    <p:sldLayoutId id="2147485188" r:id="rId2"/>
    <p:sldLayoutId id="2147485189" r:id="rId3"/>
    <p:sldLayoutId id="2147485190" r:id="rId4"/>
    <p:sldLayoutId id="2147485191" r:id="rId5"/>
    <p:sldLayoutId id="2147485192" r:id="rId6"/>
    <p:sldLayoutId id="2147485193" r:id="rId7"/>
    <p:sldLayoutId id="2147485194" r:id="rId8"/>
    <p:sldLayoutId id="2147485195" r:id="rId9"/>
    <p:sldLayoutId id="2147485196" r:id="rId10"/>
    <p:sldLayoutId id="214748519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344" y="2027524"/>
            <a:ext cx="8167557" cy="1470025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0090"/>
                </a:solidFill>
                <a:latin typeface="Palatino Linotype"/>
                <a:cs typeface="Palatino Linotype"/>
              </a:rPr>
              <a:t>On Round-Optimal </a:t>
            </a:r>
            <a:r>
              <a:rPr lang="en-US" sz="3600" dirty="0" smtClean="0">
                <a:solidFill>
                  <a:srgbClr val="000090"/>
                </a:solidFill>
                <a:latin typeface="Palatino Linotype"/>
                <a:cs typeface="Palatino Linotype"/>
              </a:rPr>
              <a:t>Zero </a:t>
            </a:r>
            <a:r>
              <a:rPr lang="en-US" sz="3600" dirty="0">
                <a:solidFill>
                  <a:srgbClr val="000090"/>
                </a:solidFill>
                <a:latin typeface="Palatino Linotype"/>
                <a:cs typeface="Palatino Linotype"/>
              </a:rPr>
              <a:t>Knowledge </a:t>
            </a:r>
            <a:r>
              <a:rPr lang="en-US" sz="4000" dirty="0" smtClean="0">
                <a:solidFill>
                  <a:srgbClr val="000090"/>
                </a:solidFill>
                <a:latin typeface="Palatino Linotype"/>
                <a:cs typeface="Palatino Linotype"/>
              </a:rPr>
              <a:t/>
            </a:r>
            <a:br>
              <a:rPr lang="en-US" sz="4000" dirty="0" smtClean="0">
                <a:solidFill>
                  <a:srgbClr val="000090"/>
                </a:solidFill>
                <a:latin typeface="Palatino Linotype"/>
                <a:cs typeface="Palatino Linotype"/>
              </a:rPr>
            </a:br>
            <a:r>
              <a:rPr lang="en-US" sz="3600" dirty="0" smtClean="0">
                <a:solidFill>
                  <a:srgbClr val="000090"/>
                </a:solidFill>
                <a:latin typeface="Palatino Linotype"/>
                <a:cs typeface="Palatino Linotype"/>
              </a:rPr>
              <a:t>in </a:t>
            </a:r>
            <a:r>
              <a:rPr lang="en-US" sz="3600" dirty="0">
                <a:solidFill>
                  <a:srgbClr val="000090"/>
                </a:solidFill>
                <a:latin typeface="Palatino Linotype"/>
                <a:cs typeface="Palatino Linotype"/>
              </a:rPr>
              <a:t>the Bare </a:t>
            </a:r>
            <a:r>
              <a:rPr lang="en-US" sz="3600" dirty="0" smtClean="0">
                <a:solidFill>
                  <a:srgbClr val="000090"/>
                </a:solidFill>
                <a:latin typeface="Palatino Linotype"/>
                <a:cs typeface="Palatino Linotype"/>
              </a:rPr>
              <a:t>Public Key </a:t>
            </a:r>
            <a:r>
              <a:rPr lang="en-US" sz="3600" dirty="0">
                <a:solidFill>
                  <a:srgbClr val="000090"/>
                </a:solidFill>
                <a:latin typeface="Palatino Linotype"/>
                <a:cs typeface="Palatino Linotype"/>
              </a:rPr>
              <a:t>Model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3005" y="4082778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  <a:latin typeface="Century Gothic"/>
                <a:cs typeface="Century Gothic"/>
              </a:rPr>
              <a:t>Alessandra Scafuro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and Ivan Visconti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University of Salerno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ITALY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198338" y="3989130"/>
            <a:ext cx="6564006" cy="0"/>
          </a:xfrm>
          <a:prstGeom prst="line">
            <a:avLst/>
          </a:prstGeom>
          <a:ln w="6350" cmpd="sng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128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24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0090"/>
                </a:solidFill>
              </a:rPr>
              <a:t>Achieving constant-round concurrent ZK in the BPK model</a:t>
            </a:r>
            <a:endParaRPr lang="en-US" sz="3200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8503" y="2011421"/>
            <a:ext cx="6349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P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4261" y="1620700"/>
            <a:ext cx="1091020" cy="400110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pple Chancery"/>
                <a:cs typeface="Apple Chancery"/>
              </a:rPr>
              <a:t>x ∈ L</a:t>
            </a:r>
            <a:endParaRPr lang="en-US" sz="2000" dirty="0">
              <a:latin typeface="Apple Chancery"/>
              <a:cs typeface="Apple Chancery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75898" y="1659182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x,w</a:t>
            </a:r>
            <a:r>
              <a:rPr lang="en-US" dirty="0" smtClean="0"/>
              <a:t>) </a:t>
            </a:r>
            <a:r>
              <a:rPr lang="en-US" dirty="0" smtClean="0">
                <a:latin typeface="Apple Chancery"/>
                <a:cs typeface="Apple Chancery"/>
              </a:rPr>
              <a:t>∈ R</a:t>
            </a:r>
            <a:r>
              <a:rPr lang="en-US" baseline="-25000" dirty="0" smtClean="0">
                <a:latin typeface="Apple Chancery"/>
                <a:cs typeface="Apple Chancery"/>
              </a:rPr>
              <a:t>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98" y="1995755"/>
            <a:ext cx="112975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V</a:t>
            </a:r>
            <a:r>
              <a:rPr lang="en-US" sz="3200" baseline="-25000" dirty="0" smtClean="0">
                <a:solidFill>
                  <a:srgbClr val="000090"/>
                </a:solidFill>
                <a:cs typeface="Century Gothic"/>
              </a:rPr>
              <a:t>ID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0861" y="1663407"/>
            <a:ext cx="65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SK</a:t>
            </a:r>
            <a:r>
              <a:rPr lang="en-US" sz="2000" baseline="-25000" dirty="0" smtClean="0">
                <a:solidFill>
                  <a:srgbClr val="000090"/>
                </a:solidFill>
              </a:rPr>
              <a:t>ID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6439861" y="1530693"/>
            <a:ext cx="1234105" cy="727415"/>
          </a:xfrm>
          <a:prstGeom prst="wedgeEllipseCallout">
            <a:avLst>
              <a:gd name="adj1" fmla="val -66816"/>
              <a:gd name="adj2" fmla="val 37153"/>
            </a:avLst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Vertical Scroll 16"/>
          <p:cNvSpPr/>
          <p:nvPr/>
        </p:nvSpPr>
        <p:spPr>
          <a:xfrm>
            <a:off x="2100862" y="1753299"/>
            <a:ext cx="737683" cy="945113"/>
          </a:xfrm>
          <a:prstGeom prst="verticalScroll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138215" y="1884017"/>
            <a:ext cx="737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PK</a:t>
            </a:r>
            <a:r>
              <a:rPr lang="en-US" sz="2000" baseline="-25000" dirty="0" smtClean="0"/>
              <a:t>ID</a:t>
            </a:r>
            <a:endParaRPr lang="en-US" sz="2000" dirty="0"/>
          </a:p>
        </p:txBody>
      </p:sp>
      <p:grpSp>
        <p:nvGrpSpPr>
          <p:cNvPr id="50" name="Group 49"/>
          <p:cNvGrpSpPr/>
          <p:nvPr/>
        </p:nvGrpSpPr>
        <p:grpSpPr>
          <a:xfrm>
            <a:off x="4356177" y="2268931"/>
            <a:ext cx="1234896" cy="1571926"/>
            <a:chOff x="4356177" y="2268931"/>
            <a:chExt cx="1234896" cy="1571926"/>
          </a:xfrm>
        </p:grpSpPr>
        <p:cxnSp>
          <p:nvCxnSpPr>
            <p:cNvPr id="20" name="Straight Arrow Connector 19"/>
            <p:cNvCxnSpPr/>
            <p:nvPr/>
          </p:nvCxnSpPr>
          <p:spPr>
            <a:xfrm flipH="1">
              <a:off x="4374855" y="3815856"/>
              <a:ext cx="1216218" cy="188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374851" y="3291816"/>
              <a:ext cx="12162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4356177" y="2742086"/>
              <a:ext cx="1216218" cy="188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4518098" y="2268931"/>
              <a:ext cx="7931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536774" y="2827971"/>
              <a:ext cx="7931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536774" y="3379192"/>
              <a:ext cx="7931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ea typeface="Lucida Grande"/>
                  <a:cs typeface="Century Gothic"/>
                </a:rPr>
                <a:t>3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811641" y="2703159"/>
            <a:ext cx="3332359" cy="1274588"/>
            <a:chOff x="5811641" y="2703159"/>
            <a:chExt cx="3332359" cy="1274588"/>
          </a:xfrm>
        </p:grpSpPr>
        <p:sp>
          <p:nvSpPr>
            <p:cNvPr id="30" name="Right Brace 29"/>
            <p:cNvSpPr/>
            <p:nvPr/>
          </p:nvSpPr>
          <p:spPr>
            <a:xfrm>
              <a:off x="5811641" y="2703159"/>
              <a:ext cx="373510" cy="1110261"/>
            </a:xfrm>
            <a:prstGeom prst="rightBrace">
              <a:avLst/>
            </a:prstGeom>
            <a:ln>
              <a:solidFill>
                <a:srgbClr val="66006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185151" y="2777418"/>
              <a:ext cx="295884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ID</a:t>
              </a:r>
              <a:r>
                <a:rPr lang="en-US" dirty="0" smtClean="0"/>
                <a:t> uses its secret </a:t>
              </a:r>
              <a:r>
                <a:rPr lang="en-US" dirty="0" smtClean="0">
                  <a:solidFill>
                    <a:srgbClr val="00009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000090"/>
                  </a:solidFill>
                </a:rPr>
                <a:t>ID</a:t>
              </a:r>
            </a:p>
            <a:p>
              <a:r>
                <a:rPr lang="en-US" dirty="0" smtClean="0"/>
                <a:t> in </a:t>
              </a:r>
              <a:r>
                <a:rPr lang="en-US" sz="1600" dirty="0" smtClean="0">
                  <a:ea typeface="Lucida Grande"/>
                  <a:cs typeface="Century Gothic"/>
                </a:rPr>
                <a:t>3</a:t>
              </a:r>
              <a:r>
                <a:rPr lang="en-US" i="0" dirty="0" smtClean="0">
                  <a:ea typeface="Lucida Grande"/>
                  <a:cs typeface="Century Gothic"/>
                </a:rPr>
                <a:t>-</a:t>
              </a:r>
              <a:r>
                <a:rPr lang="en-US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i="0" baseline="-25000" dirty="0" smtClean="0">
                  <a:latin typeface="Century Gothic"/>
                  <a:ea typeface="Lucida Grande"/>
                  <a:cs typeface="Century Gothic"/>
                </a:rPr>
                <a:t>V. </a:t>
              </a:r>
              <a:endParaRPr lang="en-US" i="0" dirty="0" smtClean="0">
                <a:latin typeface="Century Gothic"/>
                <a:ea typeface="Lucida Grande"/>
                <a:cs typeface="Century Gothic"/>
              </a:endParaRPr>
            </a:p>
            <a:p>
              <a:r>
                <a:rPr lang="en-US" dirty="0" smtClean="0">
                  <a:solidFill>
                    <a:prstClr val="black"/>
                  </a:solidFill>
                </a:rPr>
                <a:t>(</a:t>
              </a:r>
              <a:r>
                <a:rPr lang="en-US" dirty="0" smtClean="0">
                  <a:solidFill>
                    <a:srgbClr val="660066"/>
                  </a:solidFill>
                </a:rPr>
                <a:t>extractable through rewinds</a:t>
              </a:r>
              <a:r>
                <a:rPr lang="en-US" dirty="0" smtClean="0">
                  <a:solidFill>
                    <a:prstClr val="black"/>
                  </a:solidFill>
                </a:rPr>
                <a:t>)</a:t>
              </a:r>
              <a:endParaRPr lang="en-US" sz="1000" dirty="0" smtClean="0"/>
            </a:p>
            <a:p>
              <a:endParaRPr lang="en-US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84393" y="4845518"/>
            <a:ext cx="4254437" cy="747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dirty="0" smtClean="0">
                <a:ea typeface="Lucida Grande"/>
                <a:cs typeface="Century Gothic"/>
              </a:rPr>
              <a:t>once SK</a:t>
            </a:r>
            <a:r>
              <a:rPr lang="en-US" baseline="-25000" dirty="0" smtClean="0">
                <a:ea typeface="Lucida Grande"/>
                <a:cs typeface="Century Gothic"/>
              </a:rPr>
              <a:t>ID </a:t>
            </a:r>
            <a:r>
              <a:rPr lang="en-US" dirty="0" smtClean="0">
                <a:ea typeface="Lucida Grande"/>
                <a:cs typeface="Century Gothic"/>
              </a:rPr>
              <a:t>is extracted, all  sessions played with V</a:t>
            </a:r>
            <a:r>
              <a:rPr lang="en-US" baseline="-25000" dirty="0" smtClean="0">
                <a:ea typeface="Lucida Grande"/>
                <a:cs typeface="Century Gothic"/>
              </a:rPr>
              <a:t>ID</a:t>
            </a:r>
            <a:r>
              <a:rPr lang="en-US" dirty="0" smtClean="0">
                <a:ea typeface="Lucida Grande"/>
                <a:cs typeface="Century Gothic"/>
              </a:rPr>
              <a:t> are run in straight-line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314673" y="3545204"/>
            <a:ext cx="3719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90"/>
                </a:solidFill>
              </a:rPr>
              <a:t>Concurrent Zero Knowledge </a:t>
            </a:r>
            <a:r>
              <a:rPr lang="en-US" sz="2000" b="1" dirty="0" err="1" smtClean="0">
                <a:solidFill>
                  <a:srgbClr val="000090"/>
                </a:solidFill>
              </a:rPr>
              <a:t>Sim</a:t>
            </a:r>
            <a:r>
              <a:rPr lang="en-US" sz="2000" b="1" dirty="0" smtClean="0">
                <a:solidFill>
                  <a:srgbClr val="000090"/>
                </a:solidFill>
              </a:rPr>
              <a:t>:</a:t>
            </a:r>
            <a:endParaRPr lang="en-US" sz="2000" b="1" dirty="0">
              <a:solidFill>
                <a:srgbClr val="000090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5879591" y="4401981"/>
            <a:ext cx="2660580" cy="1205715"/>
            <a:chOff x="5879591" y="4401981"/>
            <a:chExt cx="2660580" cy="1205715"/>
          </a:xfrm>
        </p:grpSpPr>
        <p:sp>
          <p:nvSpPr>
            <p:cNvPr id="40" name="TextBox 39"/>
            <p:cNvSpPr txBox="1"/>
            <p:nvPr/>
          </p:nvSpPr>
          <p:spPr>
            <a:xfrm>
              <a:off x="6401474" y="4401981"/>
              <a:ext cx="213869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dirty="0" smtClean="0"/>
                <a:t> convinces V</a:t>
              </a:r>
              <a:r>
                <a:rPr lang="en-US" baseline="-25000" dirty="0" smtClean="0"/>
                <a:t>ID</a:t>
              </a:r>
              <a:r>
                <a:rPr lang="en-US" dirty="0" smtClean="0"/>
                <a:t> if</a:t>
              </a:r>
            </a:p>
            <a:p>
              <a:r>
                <a:rPr lang="en-US" dirty="0" smtClean="0"/>
                <a:t>1) it knows witness</a:t>
              </a:r>
            </a:p>
            <a:p>
              <a:r>
                <a:rPr lang="en-US" dirty="0" smtClean="0"/>
                <a:t>    OR</a:t>
              </a:r>
            </a:p>
            <a:p>
              <a:r>
                <a:rPr lang="en-US" dirty="0" smtClean="0"/>
                <a:t>2) it </a:t>
              </a:r>
              <a:r>
                <a:rPr lang="en-US" dirty="0" smtClean="0">
                  <a:solidFill>
                    <a:srgbClr val="660066"/>
                  </a:solidFill>
                </a:rPr>
                <a:t>knows SK</a:t>
              </a:r>
              <a:r>
                <a:rPr lang="en-US" baseline="-25000" dirty="0" smtClean="0">
                  <a:solidFill>
                    <a:srgbClr val="660066"/>
                  </a:solidFill>
                </a:rPr>
                <a:t>ID</a:t>
              </a:r>
              <a:endParaRPr lang="en-US" dirty="0">
                <a:solidFill>
                  <a:srgbClr val="660066"/>
                </a:solidFill>
              </a:endParaRPr>
            </a:p>
          </p:txBody>
        </p:sp>
        <p:sp>
          <p:nvSpPr>
            <p:cNvPr id="46" name="Right Brace 45"/>
            <p:cNvSpPr/>
            <p:nvPr/>
          </p:nvSpPr>
          <p:spPr>
            <a:xfrm>
              <a:off x="5879591" y="4497435"/>
              <a:ext cx="373510" cy="1110261"/>
            </a:xfrm>
            <a:prstGeom prst="rightBrace">
              <a:avLst/>
            </a:prstGeom>
            <a:ln>
              <a:solidFill>
                <a:srgbClr val="66006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415195" y="4064635"/>
            <a:ext cx="1256564" cy="1571926"/>
            <a:chOff x="4415195" y="4064635"/>
            <a:chExt cx="1256564" cy="1571926"/>
          </a:xfrm>
        </p:grpSpPr>
        <p:cxnSp>
          <p:nvCxnSpPr>
            <p:cNvPr id="34" name="Straight Arrow Connector 33"/>
            <p:cNvCxnSpPr/>
            <p:nvPr/>
          </p:nvCxnSpPr>
          <p:spPr>
            <a:xfrm>
              <a:off x="4415195" y="4527300"/>
              <a:ext cx="121622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4415197" y="5060662"/>
              <a:ext cx="1216218" cy="18824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4558442" y="4064635"/>
              <a:ext cx="77046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577118" y="4623675"/>
              <a:ext cx="77046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577118" y="5174896"/>
              <a:ext cx="77046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3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4455539" y="5613400"/>
              <a:ext cx="121622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>
            <a:off x="209545" y="3977747"/>
            <a:ext cx="289053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dirty="0" smtClean="0"/>
              <a:t>gets SK</a:t>
            </a:r>
            <a:r>
              <a:rPr lang="en-US" baseline="-25000" dirty="0" smtClean="0"/>
              <a:t>ID</a:t>
            </a:r>
            <a:r>
              <a:rPr lang="en-US" dirty="0" smtClean="0"/>
              <a:t> by rewinding </a:t>
            </a:r>
            <a:r>
              <a:rPr lang="en-US" i="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i="0" baseline="-25000" dirty="0" smtClean="0">
                <a:latin typeface="Century Gothic"/>
                <a:ea typeface="Lucida Grande"/>
                <a:cs typeface="Century Gothic"/>
              </a:rPr>
              <a:t>V</a:t>
            </a:r>
            <a:endParaRPr lang="en-US" sz="1000" dirty="0" smtClean="0"/>
          </a:p>
        </p:txBody>
      </p:sp>
      <p:sp>
        <p:nvSpPr>
          <p:cNvPr id="55" name="Rectangle 54"/>
          <p:cNvSpPr/>
          <p:nvPr/>
        </p:nvSpPr>
        <p:spPr>
          <a:xfrm>
            <a:off x="201102" y="4393604"/>
            <a:ext cx="357020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dirty="0" smtClean="0"/>
              <a:t>runs </a:t>
            </a:r>
            <a:r>
              <a:rPr lang="en-US" i="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baseline="-25000" dirty="0" smtClean="0">
                <a:latin typeface="Century Gothic"/>
                <a:ea typeface="Lucida Grande"/>
                <a:cs typeface="Century Gothic"/>
              </a:rPr>
              <a:t>P </a:t>
            </a:r>
            <a:r>
              <a:rPr lang="en-US" dirty="0" smtClean="0">
                <a:ea typeface="Lucida Grande"/>
                <a:cs typeface="Century Gothic"/>
              </a:rPr>
              <a:t>in straight-line using SK</a:t>
            </a:r>
            <a:r>
              <a:rPr lang="en-US" baseline="-25000" dirty="0" smtClean="0">
                <a:ea typeface="Lucida Grande"/>
                <a:cs typeface="Century Gothic"/>
              </a:rPr>
              <a:t>ID</a:t>
            </a:r>
            <a:endParaRPr lang="en-US" dirty="0" smtClean="0">
              <a:ea typeface="Lucida Grande"/>
              <a:cs typeface="Century Gothic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84393" y="5561774"/>
            <a:ext cx="4118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poly: number of extraction bounded by number of identities.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85151" y="5636561"/>
            <a:ext cx="2501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“is able to compute something computable only with knowledge of </a:t>
            </a:r>
            <a:r>
              <a:rPr lang="en-US" dirty="0" smtClean="0">
                <a:solidFill>
                  <a:srgbClr val="660066"/>
                </a:solidFill>
              </a:rPr>
              <a:t>SK</a:t>
            </a:r>
            <a:r>
              <a:rPr lang="en-US" baseline="-25000" dirty="0" smtClean="0">
                <a:solidFill>
                  <a:srgbClr val="660066"/>
                </a:solidFill>
              </a:rPr>
              <a:t>ID </a:t>
            </a:r>
            <a:r>
              <a:rPr lang="en-US" dirty="0" smtClean="0">
                <a:solidFill>
                  <a:srgbClr val="660066"/>
                </a:solidFill>
              </a:rPr>
              <a:t>“</a:t>
            </a:r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085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54" grpId="0"/>
      <p:bldP spid="55" grpId="0"/>
      <p:bldP spid="56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5728" y="-135750"/>
            <a:ext cx="9179366" cy="1143000"/>
          </a:xfrm>
        </p:spPr>
        <p:txBody>
          <a:bodyPr>
            <a:noAutofit/>
          </a:bodyPr>
          <a:lstStyle/>
          <a:p>
            <a:r>
              <a:rPr lang="en-US" sz="2800" i="1" dirty="0" smtClean="0">
                <a:solidFill>
                  <a:srgbClr val="000090"/>
                </a:solidFill>
              </a:rPr>
              <a:t>Concurrent</a:t>
            </a:r>
            <a:r>
              <a:rPr lang="en-US" sz="2800" dirty="0" smtClean="0">
                <a:solidFill>
                  <a:srgbClr val="000090"/>
                </a:solidFill>
              </a:rPr>
              <a:t> Soundness in the BPK model</a:t>
            </a:r>
            <a:endParaRPr lang="en-US" sz="2800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4617" y="1115069"/>
            <a:ext cx="6349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cs typeface="Century Gothic"/>
              </a:rPr>
              <a:t>P*</a:t>
            </a:r>
            <a:endParaRPr lang="en-US" sz="3200" dirty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1344" y="1060616"/>
            <a:ext cx="112975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V</a:t>
            </a:r>
            <a:r>
              <a:rPr lang="en-US" sz="3200" baseline="-25000" dirty="0" smtClean="0">
                <a:solidFill>
                  <a:srgbClr val="000090"/>
                </a:solidFill>
                <a:cs typeface="Century Gothic"/>
              </a:rPr>
              <a:t>ID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36297" y="953795"/>
            <a:ext cx="65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SK</a:t>
            </a:r>
            <a:r>
              <a:rPr lang="en-US" sz="2000" baseline="-25000" dirty="0" smtClean="0">
                <a:solidFill>
                  <a:srgbClr val="000000"/>
                </a:solidFill>
              </a:rPr>
              <a:t>ID</a:t>
            </a:r>
            <a:endParaRPr lang="en-US" sz="2000" dirty="0"/>
          </a:p>
        </p:txBody>
      </p:sp>
      <p:sp>
        <p:nvSpPr>
          <p:cNvPr id="15" name="Oval Callout 14"/>
          <p:cNvSpPr/>
          <p:nvPr/>
        </p:nvSpPr>
        <p:spPr>
          <a:xfrm>
            <a:off x="6701325" y="839755"/>
            <a:ext cx="1234105" cy="727415"/>
          </a:xfrm>
          <a:prstGeom prst="wedgeEllipseCallout">
            <a:avLst>
              <a:gd name="adj1" fmla="val -83462"/>
              <a:gd name="adj2" fmla="val 21750"/>
            </a:avLst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068709" y="1103908"/>
            <a:ext cx="845189" cy="945113"/>
            <a:chOff x="1064407" y="941831"/>
            <a:chExt cx="845189" cy="945113"/>
          </a:xfrm>
        </p:grpSpPr>
        <p:sp>
          <p:nvSpPr>
            <p:cNvPr id="17" name="Vertical Scroll 16"/>
            <p:cNvSpPr/>
            <p:nvPr/>
          </p:nvSpPr>
          <p:spPr>
            <a:xfrm>
              <a:off x="1064407" y="941831"/>
              <a:ext cx="737683" cy="945113"/>
            </a:xfrm>
            <a:prstGeom prst="verticalScroll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71913" y="1167060"/>
              <a:ext cx="7376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PK</a:t>
              </a:r>
              <a:r>
                <a:rPr lang="en-US" sz="2000" baseline="-25000" dirty="0" smtClean="0"/>
                <a:t>ID</a:t>
              </a:r>
              <a:endParaRPr lang="en-US" sz="2000" dirty="0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flipH="1">
            <a:off x="4415199" y="2722310"/>
            <a:ext cx="1216218" cy="18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415195" y="2235761"/>
            <a:ext cx="12162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396521" y="1742457"/>
            <a:ext cx="1216218" cy="18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558442" y="1286920"/>
            <a:ext cx="793106" cy="444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0" dirty="0" smtClean="0">
                <a:ea typeface="Lucida Grande"/>
                <a:cs typeface="Century Gothic"/>
              </a:rPr>
              <a:t>1</a:t>
            </a:r>
            <a:r>
              <a:rPr lang="en-US" sz="2400" i="0" dirty="0" smtClean="0">
                <a:ea typeface="Lucida Grande"/>
                <a:cs typeface="Century Gothic"/>
              </a:rPr>
              <a:t>-</a:t>
            </a:r>
            <a:r>
              <a:rPr lang="en-US" sz="2400" i="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400" i="0" baseline="-25000" dirty="0" smtClean="0">
                <a:latin typeface="Century Gothic"/>
                <a:ea typeface="Lucida Grande"/>
                <a:cs typeface="Century Gothic"/>
              </a:rPr>
              <a:t>V</a:t>
            </a:r>
            <a:endParaRPr lang="en-US" sz="1100" dirty="0"/>
          </a:p>
        </p:txBody>
      </p:sp>
      <p:sp>
        <p:nvSpPr>
          <p:cNvPr id="27" name="Rectangle 26"/>
          <p:cNvSpPr/>
          <p:nvPr/>
        </p:nvSpPr>
        <p:spPr>
          <a:xfrm>
            <a:off x="4577118" y="1825145"/>
            <a:ext cx="793106" cy="444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ea typeface="Lucida Grande"/>
                <a:cs typeface="Century Gothic"/>
              </a:rPr>
              <a:t>2</a:t>
            </a:r>
            <a:r>
              <a:rPr lang="en-US" sz="2400" i="0" dirty="0" smtClean="0">
                <a:ea typeface="Lucida Grande"/>
                <a:cs typeface="Century Gothic"/>
              </a:rPr>
              <a:t>-</a:t>
            </a:r>
            <a:r>
              <a:rPr lang="en-US" sz="2400" i="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400" i="0" baseline="-25000" dirty="0" smtClean="0">
                <a:latin typeface="Century Gothic"/>
                <a:ea typeface="Lucida Grande"/>
                <a:cs typeface="Century Gothic"/>
              </a:rPr>
              <a:t>V</a:t>
            </a:r>
            <a:endParaRPr lang="en-US" sz="1100" dirty="0"/>
          </a:p>
        </p:txBody>
      </p:sp>
      <p:sp>
        <p:nvSpPr>
          <p:cNvPr id="28" name="Rectangle 27"/>
          <p:cNvSpPr/>
          <p:nvPr/>
        </p:nvSpPr>
        <p:spPr>
          <a:xfrm>
            <a:off x="4577118" y="2301905"/>
            <a:ext cx="793106" cy="444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ea typeface="Lucida Grande"/>
                <a:cs typeface="Century Gothic"/>
              </a:rPr>
              <a:t>3</a:t>
            </a:r>
            <a:r>
              <a:rPr lang="en-US" sz="2400" i="0" dirty="0" smtClean="0">
                <a:ea typeface="Lucida Grande"/>
                <a:cs typeface="Century Gothic"/>
              </a:rPr>
              <a:t>-</a:t>
            </a:r>
            <a:r>
              <a:rPr lang="en-US" sz="2400" i="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400" i="0" baseline="-25000" dirty="0" smtClean="0">
                <a:latin typeface="Century Gothic"/>
                <a:ea typeface="Lucida Grande"/>
                <a:cs typeface="Century Gothic"/>
              </a:rPr>
              <a:t>V</a:t>
            </a:r>
            <a:endParaRPr lang="en-US" sz="1100" dirty="0"/>
          </a:p>
        </p:txBody>
      </p:sp>
      <p:sp>
        <p:nvSpPr>
          <p:cNvPr id="36" name="Rectangle 35"/>
          <p:cNvSpPr/>
          <p:nvPr/>
        </p:nvSpPr>
        <p:spPr>
          <a:xfrm>
            <a:off x="4598786" y="2835975"/>
            <a:ext cx="770463" cy="444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0" dirty="0" smtClean="0">
                <a:solidFill>
                  <a:srgbClr val="0000FF"/>
                </a:solidFill>
                <a:ea typeface="Lucida Grande"/>
                <a:cs typeface="Century Gothic"/>
              </a:rPr>
              <a:t>1</a:t>
            </a:r>
            <a:r>
              <a:rPr lang="en-US" sz="2400" i="0" dirty="0" smtClean="0">
                <a:solidFill>
                  <a:srgbClr val="0000FF"/>
                </a:solidFill>
                <a:ea typeface="Lucida Grande"/>
                <a:cs typeface="Century Gothic"/>
              </a:rPr>
              <a:t>-</a:t>
            </a:r>
            <a:r>
              <a:rPr lang="en-US" sz="2400" i="0" dirty="0" smtClean="0">
                <a:solidFill>
                  <a:srgbClr val="0000FF"/>
                </a:solidFill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400" baseline="-25000" dirty="0">
                <a:solidFill>
                  <a:srgbClr val="0000FF"/>
                </a:solidFill>
                <a:latin typeface="Century Gothic"/>
                <a:ea typeface="Lucida Grande"/>
                <a:cs typeface="Century Gothic"/>
              </a:rPr>
              <a:t>P</a:t>
            </a:r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4415199" y="3280450"/>
            <a:ext cx="1256562" cy="1240464"/>
            <a:chOff x="4415199" y="3280450"/>
            <a:chExt cx="1256562" cy="1240464"/>
          </a:xfrm>
        </p:grpSpPr>
        <p:cxnSp>
          <p:nvCxnSpPr>
            <p:cNvPr id="54" name="Straight Arrow Connector 53"/>
            <p:cNvCxnSpPr/>
            <p:nvPr/>
          </p:nvCxnSpPr>
          <p:spPr>
            <a:xfrm flipH="1">
              <a:off x="4455543" y="3693167"/>
              <a:ext cx="1216218" cy="18123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4436863" y="4513798"/>
              <a:ext cx="121622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4617462" y="3282916"/>
              <a:ext cx="770463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617462" y="4076439"/>
              <a:ext cx="770463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3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4415199" y="3280450"/>
              <a:ext cx="121622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6202191" y="1895695"/>
            <a:ext cx="2775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Proving concurrent soundness: </a:t>
            </a:r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b="1" dirty="0" smtClean="0">
                <a:solidFill>
                  <a:srgbClr val="FF0000"/>
                </a:solidFill>
              </a:rPr>
              <a:t>ule out </a:t>
            </a:r>
            <a:r>
              <a:rPr lang="en-US" b="1" dirty="0" err="1" smtClean="0">
                <a:solidFill>
                  <a:srgbClr val="FF0000"/>
                </a:solidFill>
              </a:rPr>
              <a:t>MiM</a:t>
            </a:r>
            <a:r>
              <a:rPr lang="en-US" b="1" dirty="0" smtClean="0">
                <a:solidFill>
                  <a:srgbClr val="FF0000"/>
                </a:solidFill>
              </a:rPr>
              <a:t> Attack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59087" y="2143379"/>
            <a:ext cx="3382494" cy="2144566"/>
            <a:chOff x="859087" y="2143379"/>
            <a:chExt cx="3382494" cy="2144566"/>
          </a:xfrm>
        </p:grpSpPr>
        <p:sp>
          <p:nvSpPr>
            <p:cNvPr id="3" name="TextBox 2"/>
            <p:cNvSpPr txBox="1"/>
            <p:nvPr/>
          </p:nvSpPr>
          <p:spPr>
            <a:xfrm>
              <a:off x="859087" y="2143379"/>
              <a:ext cx="31748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u="sng" dirty="0" smtClean="0">
                  <a:solidFill>
                    <a:srgbClr val="000090"/>
                  </a:solidFill>
                </a:rPr>
                <a:t>Concurrent executions</a:t>
              </a:r>
              <a:endParaRPr lang="en-US" sz="2000" u="sng" dirty="0">
                <a:solidFill>
                  <a:srgbClr val="000090"/>
                </a:solidFill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2985672" y="3098670"/>
              <a:ext cx="12162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3161032" y="2690358"/>
              <a:ext cx="7003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0" dirty="0" smtClean="0">
                  <a:ea typeface="Lucida Grande"/>
                  <a:cs typeface="Century Gothic"/>
                </a:rPr>
                <a:t>1</a:t>
              </a:r>
              <a:r>
                <a:rPr lang="en-US" sz="2000" i="0" dirty="0" smtClean="0">
                  <a:ea typeface="Lucida Grande"/>
                  <a:cs typeface="Century Gothic"/>
                </a:rPr>
                <a:t>-</a:t>
              </a:r>
              <a:r>
                <a:rPr lang="en-US" sz="20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050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H="1">
              <a:off x="3025363" y="3898489"/>
              <a:ext cx="1216218" cy="181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3161032" y="3528159"/>
              <a:ext cx="7003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a typeface="Lucida Grande"/>
                  <a:cs typeface="Century Gothic"/>
                </a:rPr>
                <a:t>2</a:t>
              </a:r>
              <a:r>
                <a:rPr lang="en-US" sz="2000" i="0" dirty="0" smtClean="0">
                  <a:ea typeface="Lucida Grande"/>
                  <a:cs typeface="Century Gothic"/>
                </a:rPr>
                <a:t>-</a:t>
              </a:r>
              <a:r>
                <a:rPr lang="en-US" sz="20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050" dirty="0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2996150" y="4259461"/>
              <a:ext cx="12162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3179708" y="3887835"/>
              <a:ext cx="7003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ea typeface="Lucida Grande"/>
                  <a:cs typeface="Century Gothic"/>
                </a:rPr>
                <a:t>3</a:t>
              </a:r>
              <a:r>
                <a:rPr lang="en-US" sz="2000" i="0" dirty="0" smtClean="0">
                  <a:ea typeface="Lucida Grande"/>
                  <a:cs typeface="Century Gothic"/>
                </a:rPr>
                <a:t>-</a:t>
              </a:r>
              <a:r>
                <a:rPr lang="en-US" sz="20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05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101170" y="2726094"/>
              <a:ext cx="615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90"/>
                  </a:solidFill>
                  <a:cs typeface="Century Gothic"/>
                </a:rPr>
                <a:t>V</a:t>
              </a:r>
              <a:r>
                <a:rPr lang="en-US" sz="2400" baseline="-25000" dirty="0" smtClean="0">
                  <a:solidFill>
                    <a:srgbClr val="000090"/>
                  </a:solidFill>
                  <a:cs typeface="Century Gothic"/>
                </a:rPr>
                <a:t>ID</a:t>
              </a:r>
              <a:endParaRPr lang="en-US" sz="2400" dirty="0">
                <a:solidFill>
                  <a:srgbClr val="000090"/>
                </a:solidFill>
                <a:cs typeface="Century Gothic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344460" y="2693613"/>
              <a:ext cx="6536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SK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ID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46" name="Oval Callout 45"/>
            <p:cNvSpPr/>
            <p:nvPr/>
          </p:nvSpPr>
          <p:spPr>
            <a:xfrm>
              <a:off x="1288432" y="2637591"/>
              <a:ext cx="653645" cy="531494"/>
            </a:xfrm>
            <a:prstGeom prst="wedgeEllipseCallout">
              <a:avLst>
                <a:gd name="adj1" fmla="val 79167"/>
                <a:gd name="adj2" fmla="val 13311"/>
              </a:avLst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3823860" y="3227622"/>
            <a:ext cx="644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MiM</a:t>
            </a:r>
            <a:endParaRPr lang="en-US" b="1" u="sng" dirty="0" smtClean="0">
              <a:solidFill>
                <a:srgbClr val="FF0000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440041" y="2746380"/>
            <a:ext cx="1566505" cy="615007"/>
            <a:chOff x="9769951" y="1779853"/>
            <a:chExt cx="1566505" cy="615007"/>
          </a:xfrm>
        </p:grpSpPr>
        <p:sp>
          <p:nvSpPr>
            <p:cNvPr id="50" name="Rectangle 49"/>
            <p:cNvSpPr/>
            <p:nvPr/>
          </p:nvSpPr>
          <p:spPr>
            <a:xfrm>
              <a:off x="10350856" y="1865119"/>
              <a:ext cx="770463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9769951" y="1779853"/>
              <a:ext cx="1566505" cy="615007"/>
            </a:xfrm>
            <a:prstGeom prst="ellipse">
              <a:avLst/>
            </a:prstGeom>
            <a:noFill/>
            <a:ln w="19050" cmpd="sng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9769951" y="1902691"/>
              <a:ext cx="11262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(</a:t>
              </a:r>
              <a:r>
                <a:rPr lang="en-US" dirty="0" smtClean="0">
                  <a:solidFill>
                    <a:srgbClr val="FF0000"/>
                  </a:solidFill>
                </a:rPr>
                <a:t>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ID</a:t>
              </a:r>
              <a:r>
                <a:rPr lang="en-US" b="1" dirty="0" smtClean="0">
                  <a:solidFill>
                    <a:srgbClr val="008000"/>
                  </a:solidFill>
                </a:rPr>
                <a:t>) 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67851" y="987219"/>
            <a:ext cx="3400758" cy="1024987"/>
            <a:chOff x="467851" y="987219"/>
            <a:chExt cx="3400758" cy="1024987"/>
          </a:xfrm>
        </p:grpSpPr>
        <p:sp>
          <p:nvSpPr>
            <p:cNvPr id="60" name="TextBox 59"/>
            <p:cNvSpPr txBox="1"/>
            <p:nvPr/>
          </p:nvSpPr>
          <p:spPr>
            <a:xfrm>
              <a:off x="610223" y="1055452"/>
              <a:ext cx="3174841" cy="923330"/>
            </a:xfrm>
            <a:prstGeom prst="rect">
              <a:avLst/>
            </a:prstGeom>
            <a:noFill/>
            <a:ln w="12700" cmpd="sng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</a:rPr>
                <a:t>IDEA: </a:t>
              </a:r>
              <a:r>
                <a:rPr lang="en-US" dirty="0"/>
                <a:t>i</a:t>
              </a:r>
              <a:r>
                <a:rPr lang="en-US" dirty="0" smtClean="0"/>
                <a:t>f known, the secret SK</a:t>
              </a:r>
              <a:r>
                <a:rPr lang="en-US" baseline="-25000" dirty="0" smtClean="0"/>
                <a:t>ID</a:t>
              </a:r>
              <a:r>
                <a:rPr lang="en-US" dirty="0" smtClean="0"/>
                <a:t> should be used </a:t>
              </a:r>
              <a:r>
                <a:rPr lang="en-US" i="1" dirty="0" smtClean="0"/>
                <a:t>already</a:t>
              </a:r>
              <a:r>
                <a:rPr lang="en-US" dirty="0" smtClean="0"/>
                <a:t> in the first </a:t>
              </a:r>
              <a:r>
                <a:rPr lang="en-US" dirty="0" err="1" smtClean="0"/>
                <a:t>msg</a:t>
              </a:r>
              <a:r>
                <a:rPr lang="en-US" dirty="0" smtClean="0"/>
                <a:t> </a:t>
              </a:r>
              <a:r>
                <a:rPr lang="en-US" sz="16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baseline="-2500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r>
                <a:rPr lang="en-US" dirty="0" smtClean="0"/>
                <a:t> .</a:t>
              </a:r>
              <a:endParaRPr lang="en-US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467851" y="987219"/>
              <a:ext cx="3400758" cy="1024987"/>
            </a:xfrm>
            <a:prstGeom prst="roundRect">
              <a:avLst/>
            </a:prstGeom>
            <a:noFill/>
            <a:ln w="28575" cmpd="sng">
              <a:solidFill>
                <a:srgbClr val="0053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64724" y="4777069"/>
            <a:ext cx="4504374" cy="1718871"/>
            <a:chOff x="765707" y="4955807"/>
            <a:chExt cx="3576736" cy="1508197"/>
          </a:xfrm>
        </p:grpSpPr>
        <p:sp>
          <p:nvSpPr>
            <p:cNvPr id="63" name="TextBox 62"/>
            <p:cNvSpPr txBox="1"/>
            <p:nvPr/>
          </p:nvSpPr>
          <p:spPr>
            <a:xfrm>
              <a:off x="918738" y="4955807"/>
              <a:ext cx="342370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FF"/>
                  </a:solidFill>
                </a:rPr>
                <a:t>Concurrent Zero Knowledge 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993442" y="5302773"/>
              <a:ext cx="2942659" cy="11612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/>
                <a:t>Still preserved. </a:t>
              </a:r>
              <a:r>
                <a:rPr lang="en-US" sz="2000" dirty="0" err="1"/>
                <a:t>Sim</a:t>
              </a:r>
              <a:r>
                <a:rPr lang="en-US" sz="2000" dirty="0"/>
                <a:t> extracts the secret before having to play the first </a:t>
              </a:r>
              <a:r>
                <a:rPr lang="en-US" sz="2000" dirty="0" err="1"/>
                <a:t>msg</a:t>
              </a:r>
              <a:r>
                <a:rPr lang="en-US" sz="2000" dirty="0"/>
                <a:t> </a:t>
              </a:r>
              <a:r>
                <a:rPr lang="en-US" sz="2000" dirty="0">
                  <a:solidFill>
                    <a:srgbClr val="0000FF"/>
                  </a:solidFill>
                  <a:ea typeface="Lucida Grande"/>
                  <a:cs typeface="Century Gothic"/>
                </a:rPr>
                <a:t>1-</a:t>
              </a:r>
              <a:r>
                <a:rPr lang="en-US" sz="2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r>
                <a:rPr lang="en-US" sz="2000" dirty="0"/>
                <a:t> .</a:t>
              </a:r>
            </a:p>
            <a:p>
              <a:endParaRPr lang="en-US" sz="2000" dirty="0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765707" y="4992803"/>
              <a:ext cx="3146710" cy="1195132"/>
            </a:xfrm>
            <a:prstGeom prst="roundRect">
              <a:avLst/>
            </a:prstGeom>
            <a:noFill/>
            <a:ln w="19050" cmpd="sng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006546" y="3111876"/>
            <a:ext cx="2673836" cy="1409038"/>
            <a:chOff x="5879591" y="4401981"/>
            <a:chExt cx="2660580" cy="1205715"/>
          </a:xfrm>
        </p:grpSpPr>
        <p:sp>
          <p:nvSpPr>
            <p:cNvPr id="67" name="TextBox 66"/>
            <p:cNvSpPr txBox="1"/>
            <p:nvPr/>
          </p:nvSpPr>
          <p:spPr>
            <a:xfrm>
              <a:off x="6401474" y="4401981"/>
              <a:ext cx="213869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dirty="0" smtClean="0"/>
                <a:t> convinces V</a:t>
              </a:r>
              <a:r>
                <a:rPr lang="en-US" baseline="-25000" dirty="0" smtClean="0"/>
                <a:t>ID</a:t>
              </a:r>
              <a:r>
                <a:rPr lang="en-US" dirty="0" smtClean="0"/>
                <a:t> if</a:t>
              </a:r>
            </a:p>
            <a:p>
              <a:r>
                <a:rPr lang="en-US" dirty="0" smtClean="0"/>
                <a:t>1) it knows witness</a:t>
              </a:r>
            </a:p>
            <a:p>
              <a:r>
                <a:rPr lang="en-US" dirty="0" smtClean="0"/>
                <a:t>    OR</a:t>
              </a:r>
            </a:p>
            <a:p>
              <a:r>
                <a:rPr lang="en-US" dirty="0" smtClean="0"/>
                <a:t>2) </a:t>
              </a:r>
              <a:r>
                <a:rPr lang="en-US" dirty="0" smtClean="0">
                  <a:solidFill>
                    <a:srgbClr val="FF0000"/>
                  </a:solidFill>
                </a:rPr>
                <a:t>it knows SK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ID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8" name="Right Brace 67"/>
            <p:cNvSpPr/>
            <p:nvPr/>
          </p:nvSpPr>
          <p:spPr>
            <a:xfrm>
              <a:off x="5879591" y="4497435"/>
              <a:ext cx="373510" cy="1110261"/>
            </a:xfrm>
            <a:prstGeom prst="rightBrace">
              <a:avLst/>
            </a:prstGeom>
            <a:ln>
              <a:solidFill>
                <a:srgbClr val="66006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50378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180" y="-42820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000090"/>
                </a:solidFill>
              </a:rPr>
              <a:t>Concurrent  Zero Knowledge and Soundness</a:t>
            </a:r>
            <a:endParaRPr lang="en-US" sz="2800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59773" y="1301809"/>
            <a:ext cx="6349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P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96500" y="1247356"/>
            <a:ext cx="112975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V</a:t>
            </a:r>
            <a:r>
              <a:rPr lang="en-US" sz="3200" baseline="-25000" dirty="0" smtClean="0">
                <a:solidFill>
                  <a:srgbClr val="000090"/>
                </a:solidFill>
                <a:cs typeface="Century Gothic"/>
              </a:rPr>
              <a:t>ID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365157" y="1135312"/>
            <a:ext cx="720533" cy="562576"/>
            <a:chOff x="6028989" y="1359400"/>
            <a:chExt cx="720533" cy="562576"/>
          </a:xfrm>
        </p:grpSpPr>
        <p:sp>
          <p:nvSpPr>
            <p:cNvPr id="5" name="TextBox 4"/>
            <p:cNvSpPr txBox="1"/>
            <p:nvPr/>
          </p:nvSpPr>
          <p:spPr>
            <a:xfrm>
              <a:off x="6095877" y="1420645"/>
              <a:ext cx="6536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SK</a:t>
              </a:r>
              <a:r>
                <a:rPr lang="en-US" sz="2000" baseline="-25000" dirty="0" smtClean="0">
                  <a:solidFill>
                    <a:srgbClr val="000000"/>
                  </a:solidFill>
                </a:rPr>
                <a:t>ID</a:t>
              </a:r>
              <a:endParaRPr lang="en-US" sz="2000" dirty="0"/>
            </a:p>
          </p:txBody>
        </p:sp>
        <p:sp>
          <p:nvSpPr>
            <p:cNvPr id="6" name="Oval Callout 5"/>
            <p:cNvSpPr/>
            <p:nvPr/>
          </p:nvSpPr>
          <p:spPr>
            <a:xfrm>
              <a:off x="6028989" y="1359400"/>
              <a:ext cx="712873" cy="562576"/>
            </a:xfrm>
            <a:prstGeom prst="wedgeEllipseCallout">
              <a:avLst>
                <a:gd name="adj1" fmla="val -125378"/>
                <a:gd name="adj2" fmla="val 18431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886277" y="1151913"/>
            <a:ext cx="1176549" cy="400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(PK</a:t>
            </a:r>
            <a:r>
              <a:rPr lang="en-US" sz="2000" baseline="-25000" dirty="0" smtClean="0"/>
              <a:t>ID</a:t>
            </a:r>
            <a:r>
              <a:rPr lang="en-US" sz="2000" dirty="0" smtClean="0"/>
              <a:t>, w)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060355" y="2965072"/>
            <a:ext cx="1216218" cy="18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060351" y="2478523"/>
            <a:ext cx="12162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041677" y="1985219"/>
            <a:ext cx="1216218" cy="18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03598" y="1529682"/>
            <a:ext cx="793106" cy="444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0" dirty="0" smtClean="0">
                <a:ea typeface="Lucida Grande"/>
                <a:cs typeface="Century Gothic"/>
              </a:rPr>
              <a:t>1</a:t>
            </a:r>
            <a:r>
              <a:rPr lang="en-US" sz="2400" i="0" dirty="0" smtClean="0">
                <a:ea typeface="Lucida Grande"/>
                <a:cs typeface="Century Gothic"/>
              </a:rPr>
              <a:t>-</a:t>
            </a:r>
            <a:r>
              <a:rPr lang="en-US" sz="2400" i="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400" i="0" baseline="-25000" dirty="0" smtClean="0">
                <a:latin typeface="Century Gothic"/>
                <a:ea typeface="Lucida Grande"/>
                <a:cs typeface="Century Gothic"/>
              </a:rPr>
              <a:t>V</a:t>
            </a:r>
            <a:endParaRPr lang="en-US" sz="1100" dirty="0"/>
          </a:p>
        </p:txBody>
      </p:sp>
      <p:sp>
        <p:nvSpPr>
          <p:cNvPr id="13" name="Rectangle 12"/>
          <p:cNvSpPr/>
          <p:nvPr/>
        </p:nvSpPr>
        <p:spPr>
          <a:xfrm>
            <a:off x="4222274" y="2067907"/>
            <a:ext cx="793106" cy="444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ea typeface="Lucida Grande"/>
                <a:cs typeface="Century Gothic"/>
              </a:rPr>
              <a:t>2</a:t>
            </a:r>
            <a:r>
              <a:rPr lang="en-US" sz="2400" i="0" dirty="0" smtClean="0">
                <a:ea typeface="Lucida Grande"/>
                <a:cs typeface="Century Gothic"/>
              </a:rPr>
              <a:t>-</a:t>
            </a:r>
            <a:r>
              <a:rPr lang="en-US" sz="2400" i="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400" i="0" baseline="-25000" dirty="0" smtClean="0">
                <a:latin typeface="Century Gothic"/>
                <a:ea typeface="Lucida Grande"/>
                <a:cs typeface="Century Gothic"/>
              </a:rPr>
              <a:t>V</a:t>
            </a:r>
            <a:endParaRPr lang="en-US" sz="1100" dirty="0"/>
          </a:p>
        </p:txBody>
      </p:sp>
      <p:sp>
        <p:nvSpPr>
          <p:cNvPr id="14" name="Rectangle 13"/>
          <p:cNvSpPr/>
          <p:nvPr/>
        </p:nvSpPr>
        <p:spPr>
          <a:xfrm>
            <a:off x="4222274" y="2544667"/>
            <a:ext cx="793106" cy="444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ea typeface="Lucida Grande"/>
                <a:cs typeface="Century Gothic"/>
              </a:rPr>
              <a:t>3</a:t>
            </a:r>
            <a:r>
              <a:rPr lang="en-US" sz="2400" i="0" dirty="0" smtClean="0">
                <a:ea typeface="Lucida Grande"/>
                <a:cs typeface="Century Gothic"/>
              </a:rPr>
              <a:t>-</a:t>
            </a:r>
            <a:r>
              <a:rPr lang="en-US" sz="2400" i="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400" i="0" baseline="-25000" dirty="0" smtClean="0">
                <a:latin typeface="Century Gothic"/>
                <a:ea typeface="Lucida Grande"/>
                <a:cs typeface="Century Gothic"/>
              </a:rPr>
              <a:t>V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3978528" y="3190781"/>
            <a:ext cx="1403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0" dirty="0" smtClean="0">
                <a:solidFill>
                  <a:srgbClr val="008000"/>
                </a:solidFill>
                <a:ea typeface="Lucida Grande"/>
                <a:cs typeface="Century Gothic"/>
              </a:rPr>
              <a:t>(</a:t>
            </a:r>
            <a:r>
              <a:rPr lang="en-US" sz="2000" b="1" i="0" dirty="0" smtClean="0">
                <a:solidFill>
                  <a:srgbClr val="FF0000"/>
                </a:solidFill>
                <a:ea typeface="Lucida Grande"/>
                <a:cs typeface="Century Gothic"/>
              </a:rPr>
              <a:t>SK</a:t>
            </a:r>
            <a:r>
              <a:rPr lang="en-US" sz="2000" b="1" i="0" baseline="-25000" dirty="0" smtClean="0">
                <a:solidFill>
                  <a:srgbClr val="FF0000"/>
                </a:solidFill>
                <a:ea typeface="Lucida Grande"/>
                <a:cs typeface="Century Gothic"/>
              </a:rPr>
              <a:t>ID</a:t>
            </a:r>
            <a:r>
              <a:rPr lang="en-US" sz="2000" b="1" i="0" dirty="0" smtClean="0">
                <a:solidFill>
                  <a:srgbClr val="008000"/>
                </a:solidFill>
                <a:ea typeface="Lucida Grande"/>
                <a:cs typeface="Century Gothic"/>
              </a:rPr>
              <a:t>) </a:t>
            </a:r>
            <a:r>
              <a:rPr lang="en-US" sz="2000" i="0" dirty="0" smtClean="0">
                <a:solidFill>
                  <a:srgbClr val="0000FF"/>
                </a:solidFill>
                <a:ea typeface="Lucida Grande"/>
                <a:cs typeface="Century Gothic"/>
              </a:rPr>
              <a:t>1</a:t>
            </a:r>
            <a:r>
              <a:rPr lang="en-US" sz="2400" i="0" dirty="0" smtClean="0">
                <a:solidFill>
                  <a:srgbClr val="0000FF"/>
                </a:solidFill>
                <a:ea typeface="Lucida Grande"/>
                <a:cs typeface="Century Gothic"/>
              </a:rPr>
              <a:t>-</a:t>
            </a:r>
            <a:r>
              <a:rPr lang="en-US" sz="2400" i="0" dirty="0" smtClean="0">
                <a:solidFill>
                  <a:srgbClr val="0000FF"/>
                </a:solidFill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400" baseline="-25000" dirty="0">
                <a:solidFill>
                  <a:srgbClr val="0000FF"/>
                </a:solidFill>
                <a:latin typeface="Century Gothic"/>
                <a:ea typeface="Lucida Grande"/>
                <a:cs typeface="Century Gothic"/>
              </a:rPr>
              <a:t>P</a:t>
            </a:r>
            <a:endParaRPr lang="en-US" sz="1100" dirty="0">
              <a:solidFill>
                <a:srgbClr val="0000FF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060355" y="3635256"/>
            <a:ext cx="1256562" cy="990586"/>
            <a:chOff x="4415199" y="3280450"/>
            <a:chExt cx="1256562" cy="990586"/>
          </a:xfrm>
        </p:grpSpPr>
        <p:cxnSp>
          <p:nvCxnSpPr>
            <p:cNvPr id="19" name="Straight Arrow Connector 18"/>
            <p:cNvCxnSpPr/>
            <p:nvPr/>
          </p:nvCxnSpPr>
          <p:spPr>
            <a:xfrm flipH="1">
              <a:off x="4455543" y="3767863"/>
              <a:ext cx="1216218" cy="18123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4436863" y="4271036"/>
              <a:ext cx="121622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4617462" y="3320264"/>
              <a:ext cx="770463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617462" y="3815003"/>
              <a:ext cx="770463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3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4415199" y="3280450"/>
              <a:ext cx="121622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Oval Callout 26"/>
          <p:cNvSpPr/>
          <p:nvPr/>
        </p:nvSpPr>
        <p:spPr>
          <a:xfrm>
            <a:off x="1848925" y="1095891"/>
            <a:ext cx="1176549" cy="542134"/>
          </a:xfrm>
          <a:prstGeom prst="wedgeEllipseCallout">
            <a:avLst>
              <a:gd name="adj1" fmla="val 90279"/>
              <a:gd name="adj2" fmla="val 34944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4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Outline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037" y="1681518"/>
            <a:ext cx="9372053" cy="3864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Century Gothic"/>
                <a:cs typeface="Century Gothic"/>
              </a:rPr>
              <a:t>Definitions</a:t>
            </a:r>
            <a:endParaRPr lang="en-US" sz="2400" dirty="0" smtClean="0">
              <a:solidFill>
                <a:schemeClr val="bg1">
                  <a:lumMod val="65000"/>
                </a:schemeClr>
              </a:solidFill>
              <a:latin typeface="Century Gothic"/>
              <a:cs typeface="Century Gothic"/>
            </a:endParaRPr>
          </a:p>
          <a:p>
            <a:pPr marL="1257300" lvl="2" indent="-342900">
              <a:lnSpc>
                <a:spcPct val="120000"/>
              </a:lnSpc>
              <a:buFont typeface="Lucida Grande"/>
              <a:buChar char="-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entury Gothic"/>
                <a:cs typeface="Century Gothic"/>
              </a:rPr>
              <a:t>Concurrent Zero Knowledge</a:t>
            </a:r>
          </a:p>
          <a:p>
            <a:pPr marL="1257300" lvl="2" indent="-342900">
              <a:lnSpc>
                <a:spcPct val="110000"/>
              </a:lnSpc>
              <a:buFont typeface="Lucida Grande"/>
              <a:buChar char="-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entury Gothic"/>
                <a:cs typeface="Century Gothic"/>
              </a:rPr>
              <a:t>Bare Public Key (BPK) Model </a:t>
            </a:r>
          </a:p>
          <a:p>
            <a:pPr marL="1257300" lvl="2" indent="-342900">
              <a:lnSpc>
                <a:spcPct val="110000"/>
              </a:lnSpc>
              <a:buFont typeface="Lucida Grande"/>
              <a:buChar char="-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entury Gothic"/>
                <a:cs typeface="Century Gothic"/>
              </a:rPr>
              <a:t>Concurrent Zero Knowledge and Soundness in the BPK model</a:t>
            </a:r>
          </a:p>
          <a:p>
            <a:pPr>
              <a:lnSpc>
                <a:spcPct val="110000"/>
              </a:lnSpc>
            </a:pPr>
            <a:endParaRPr lang="en-US" sz="2000" dirty="0">
              <a:solidFill>
                <a:srgbClr val="000090"/>
              </a:solidFill>
              <a:latin typeface="Century Gothic"/>
              <a:cs typeface="Century Gothic"/>
            </a:endParaRPr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n-US" sz="2800" dirty="0" smtClean="0">
                <a:solidFill>
                  <a:srgbClr val="000090"/>
                </a:solidFill>
                <a:latin typeface="Century Gothic"/>
                <a:cs typeface="Century Gothic"/>
              </a:rPr>
              <a:t>Round-optimal  Concurrent Zero Knowledge: </a:t>
            </a:r>
          </a:p>
          <a:p>
            <a:pPr marL="800100" lvl="1" indent="-342900">
              <a:lnSpc>
                <a:spcPct val="110000"/>
              </a:lnSpc>
              <a:buFontTx/>
              <a:buChar char="-"/>
            </a:pPr>
            <a:r>
              <a:rPr lang="en-US" sz="2000" dirty="0" smtClean="0">
                <a:solidFill>
                  <a:srgbClr val="000090"/>
                </a:solidFill>
                <a:latin typeface="Century Gothic"/>
                <a:cs typeface="Century Gothic"/>
              </a:rPr>
              <a:t>the issue of</a:t>
            </a:r>
            <a:r>
              <a:rPr lang="en-US" sz="2000" i="1" dirty="0" smtClean="0">
                <a:solidFill>
                  <a:srgbClr val="000090"/>
                </a:solidFill>
                <a:latin typeface="Century Gothic"/>
                <a:cs typeface="Century Gothic"/>
              </a:rPr>
              <a:t> all </a:t>
            </a:r>
            <a:r>
              <a:rPr lang="en-US" sz="2000" dirty="0" smtClean="0">
                <a:solidFill>
                  <a:srgbClr val="000090"/>
                </a:solidFill>
                <a:latin typeface="Century Gothic"/>
                <a:cs typeface="Century Gothic"/>
              </a:rPr>
              <a:t>zero-knowledge simulators</a:t>
            </a:r>
          </a:p>
          <a:p>
            <a:pPr marL="800100" lvl="1" indent="-342900">
              <a:lnSpc>
                <a:spcPct val="110000"/>
              </a:lnSpc>
              <a:buFontTx/>
              <a:buChar char="-"/>
            </a:pPr>
            <a:r>
              <a:rPr lang="en-US" sz="2000" dirty="0" smtClean="0">
                <a:solidFill>
                  <a:srgbClr val="000090"/>
                </a:solidFill>
                <a:latin typeface="Century Gothic"/>
                <a:cs typeface="Century Gothic"/>
              </a:rPr>
              <a:t>the difficulty of designing any alternative simulator</a:t>
            </a:r>
          </a:p>
          <a:p>
            <a:pPr>
              <a:lnSpc>
                <a:spcPct val="110000"/>
              </a:lnSpc>
            </a:pPr>
            <a:endParaRPr lang="en-US" sz="2000" dirty="0">
              <a:solidFill>
                <a:srgbClr val="000090"/>
              </a:solidFill>
              <a:latin typeface="Century Gothic"/>
              <a:cs typeface="Century Gothic"/>
            </a:endParaRPr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n-US" sz="2800" dirty="0" smtClean="0">
                <a:solidFill>
                  <a:srgbClr val="000090"/>
                </a:solidFill>
                <a:latin typeface="Century Gothic"/>
                <a:cs typeface="Century Gothic"/>
              </a:rPr>
              <a:t>Our technique</a:t>
            </a:r>
          </a:p>
        </p:txBody>
      </p:sp>
    </p:spTree>
    <p:extLst>
      <p:ext uri="{BB962C8B-B14F-4D97-AF65-F5344CB8AC3E}">
        <p14:creationId xmlns:p14="http://schemas.microsoft.com/office/powerpoint/2010/main" val="1171376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891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Round-Optimal </a:t>
            </a:r>
            <a:r>
              <a:rPr lang="en-US" sz="2800" dirty="0" smtClean="0">
                <a:solidFill>
                  <a:srgbClr val="000090"/>
                </a:solidFill>
              </a:rPr>
              <a:t>(4 rounds) Concurrent </a:t>
            </a:r>
            <a:br>
              <a:rPr lang="en-US" sz="2800" dirty="0" smtClean="0">
                <a:solidFill>
                  <a:srgbClr val="000090"/>
                </a:solidFill>
              </a:rPr>
            </a:br>
            <a:r>
              <a:rPr lang="en-US" sz="2800" dirty="0" smtClean="0">
                <a:solidFill>
                  <a:srgbClr val="000090"/>
                </a:solidFill>
              </a:rPr>
              <a:t>Zero Knowledge and Soundness</a:t>
            </a:r>
            <a:endParaRPr lang="en-US" sz="2800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33293" y="1525897"/>
            <a:ext cx="6349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P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0020" y="1471444"/>
            <a:ext cx="112975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V</a:t>
            </a:r>
            <a:r>
              <a:rPr lang="en-US" sz="3200" baseline="-25000" dirty="0" smtClean="0">
                <a:solidFill>
                  <a:srgbClr val="000090"/>
                </a:solidFill>
                <a:cs typeface="Century Gothic"/>
              </a:rPr>
              <a:t>ID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738677" y="1359400"/>
            <a:ext cx="720533" cy="562576"/>
            <a:chOff x="6028989" y="1359400"/>
            <a:chExt cx="720533" cy="562576"/>
          </a:xfrm>
        </p:grpSpPr>
        <p:sp>
          <p:nvSpPr>
            <p:cNvPr id="5" name="TextBox 4"/>
            <p:cNvSpPr txBox="1"/>
            <p:nvPr/>
          </p:nvSpPr>
          <p:spPr>
            <a:xfrm>
              <a:off x="6095877" y="1420645"/>
              <a:ext cx="6536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SK</a:t>
              </a:r>
              <a:r>
                <a:rPr lang="en-US" sz="2000" baseline="-25000" dirty="0" smtClean="0">
                  <a:solidFill>
                    <a:srgbClr val="000000"/>
                  </a:solidFill>
                </a:rPr>
                <a:t>ID</a:t>
              </a:r>
              <a:endParaRPr lang="en-US" sz="2000" dirty="0"/>
            </a:p>
          </p:txBody>
        </p:sp>
        <p:sp>
          <p:nvSpPr>
            <p:cNvPr id="6" name="Oval Callout 5"/>
            <p:cNvSpPr/>
            <p:nvPr/>
          </p:nvSpPr>
          <p:spPr>
            <a:xfrm>
              <a:off x="6028989" y="1359400"/>
              <a:ext cx="712873" cy="562576"/>
            </a:xfrm>
            <a:prstGeom prst="wedgeEllipseCallout">
              <a:avLst>
                <a:gd name="adj1" fmla="val -125378"/>
                <a:gd name="adj2" fmla="val 18431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259797" y="1376001"/>
            <a:ext cx="1176549" cy="400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(PK</a:t>
            </a:r>
            <a:r>
              <a:rPr lang="en-US" sz="2000" baseline="-25000" dirty="0" smtClean="0"/>
              <a:t>ID</a:t>
            </a:r>
            <a:r>
              <a:rPr lang="en-US" sz="2000" dirty="0" smtClean="0"/>
              <a:t>, w)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4564605" y="1753770"/>
            <a:ext cx="1234896" cy="1459460"/>
            <a:chOff x="3705509" y="1753770"/>
            <a:chExt cx="1234896" cy="1459460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3724187" y="3189160"/>
              <a:ext cx="1216218" cy="181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3724183" y="2702611"/>
              <a:ext cx="12162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3705509" y="2209307"/>
              <a:ext cx="1216218" cy="181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3867430" y="1753770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86106" y="2291995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886106" y="2768755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ea typeface="Lucida Grande"/>
                  <a:cs typeface="Century Gothic"/>
                </a:rPr>
                <a:t>3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142085" y="2260065"/>
            <a:ext cx="1446495" cy="1435061"/>
            <a:chOff x="3534254" y="3414869"/>
            <a:chExt cx="1446495" cy="1435061"/>
          </a:xfrm>
        </p:grpSpPr>
        <p:sp>
          <p:nvSpPr>
            <p:cNvPr id="15" name="Rectangle 14"/>
            <p:cNvSpPr/>
            <p:nvPr/>
          </p:nvSpPr>
          <p:spPr>
            <a:xfrm>
              <a:off x="3534254" y="3414869"/>
              <a:ext cx="14031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008000"/>
                  </a:solidFill>
                  <a:ea typeface="Lucida Grande"/>
                  <a:cs typeface="Century Gothic"/>
                </a:rPr>
                <a:t>(</a:t>
              </a:r>
              <a:r>
                <a:rPr lang="en-US" sz="2000" b="1" dirty="0">
                  <a:solidFill>
                    <a:srgbClr val="FF0000"/>
                  </a:solidFill>
                  <a:ea typeface="Lucida Grande"/>
                  <a:cs typeface="Century Gothic"/>
                </a:rPr>
                <a:t>SK</a:t>
              </a:r>
              <a:r>
                <a:rPr lang="en-US" sz="2000" b="1" baseline="-25000" dirty="0">
                  <a:solidFill>
                    <a:srgbClr val="FF0000"/>
                  </a:solidFill>
                  <a:ea typeface="Lucida Grande"/>
                  <a:cs typeface="Century Gothic"/>
                </a:rPr>
                <a:t>ID</a:t>
              </a:r>
              <a:r>
                <a:rPr lang="en-US" sz="2000" b="1" dirty="0">
                  <a:solidFill>
                    <a:srgbClr val="008000"/>
                  </a:solidFill>
                  <a:ea typeface="Lucida Grande"/>
                  <a:cs typeface="Century Gothic"/>
                </a:rPr>
                <a:t>) </a:t>
              </a:r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3724187" y="3859344"/>
              <a:ext cx="1256562" cy="990586"/>
              <a:chOff x="4415199" y="3280450"/>
              <a:chExt cx="1256562" cy="990586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flipH="1">
                <a:off x="4455543" y="3767863"/>
                <a:ext cx="1216218" cy="18123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4436863" y="4271036"/>
                <a:ext cx="1216220" cy="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4617462" y="3320264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2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4617462" y="3815003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3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4415199" y="3280450"/>
                <a:ext cx="1216220" cy="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Oval Callout 26"/>
          <p:cNvSpPr/>
          <p:nvPr/>
        </p:nvSpPr>
        <p:spPr>
          <a:xfrm>
            <a:off x="2222445" y="1319979"/>
            <a:ext cx="1176549" cy="542134"/>
          </a:xfrm>
          <a:prstGeom prst="wedgeEllipseCallout">
            <a:avLst>
              <a:gd name="adj1" fmla="val 90279"/>
              <a:gd name="adj2" fmla="val 34944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2936" y="3227491"/>
            <a:ext cx="2749149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Sim</a:t>
            </a:r>
            <a:r>
              <a:rPr lang="en-US" dirty="0" smtClean="0"/>
              <a:t> has to play the </a:t>
            </a:r>
            <a:r>
              <a:rPr lang="en-US" dirty="0" err="1" smtClean="0"/>
              <a:t>msg</a:t>
            </a:r>
            <a:r>
              <a:rPr lang="en-US" dirty="0" smtClean="0"/>
              <a:t> dependent on  SK</a:t>
            </a:r>
            <a:r>
              <a:rPr lang="en-US" baseline="-25000" dirty="0" smtClean="0"/>
              <a:t>ID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without knowing it yet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2947695" y="2245934"/>
            <a:ext cx="1771196" cy="57051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387027" y="2816444"/>
            <a:ext cx="239046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secret is used </a:t>
            </a:r>
            <a:r>
              <a:rPr lang="en-US" i="1" dirty="0" smtClean="0">
                <a:solidFill>
                  <a:srgbClr val="FF0000"/>
                </a:solidFill>
              </a:rPr>
              <a:t>before</a:t>
            </a:r>
            <a:r>
              <a:rPr lang="en-US" dirty="0" smtClean="0"/>
              <a:t> V</a:t>
            </a:r>
            <a:r>
              <a:rPr lang="en-US" baseline="-25000" dirty="0" smtClean="0"/>
              <a:t>ID</a:t>
            </a:r>
            <a:r>
              <a:rPr lang="en-US" dirty="0" smtClean="0"/>
              <a:t> </a:t>
            </a:r>
            <a:r>
              <a:rPr lang="en-US" baseline="-25000" dirty="0" smtClean="0"/>
              <a:t> </a:t>
            </a:r>
            <a:r>
              <a:rPr lang="en-US" dirty="0" smtClean="0"/>
              <a:t>completes its protocol.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2203769" y="4836546"/>
            <a:ext cx="5303827" cy="746958"/>
            <a:chOff x="2203769" y="4836546"/>
            <a:chExt cx="5303827" cy="746958"/>
          </a:xfrm>
        </p:grpSpPr>
        <p:sp>
          <p:nvSpPr>
            <p:cNvPr id="38" name="TextBox 37"/>
            <p:cNvSpPr txBox="1"/>
            <p:nvPr/>
          </p:nvSpPr>
          <p:spPr>
            <a:xfrm>
              <a:off x="2259797" y="4855220"/>
              <a:ext cx="5247799" cy="5847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000090"/>
                  </a:solidFill>
                  <a:latin typeface="Century Gothic"/>
                  <a:cs typeface="Century Gothic"/>
                </a:rPr>
                <a:t>Concurrent Simulator?</a:t>
              </a:r>
              <a:endParaRPr lang="en-US" sz="3200" dirty="0">
                <a:solidFill>
                  <a:srgbClr val="000090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203769" y="4836546"/>
              <a:ext cx="4762198" cy="746958"/>
            </a:xfrm>
            <a:prstGeom prst="round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8800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9" grpId="0" animBg="1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619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90"/>
                </a:solidFill>
              </a:rPr>
              <a:t>Concurrent Simulator in Literature</a:t>
            </a:r>
            <a:endParaRPr lang="en-US" sz="3600" dirty="0">
              <a:solidFill>
                <a:srgbClr val="00009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0020" y="1471444"/>
            <a:ext cx="112975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cs typeface="Century Gothic"/>
              </a:rPr>
              <a:t>V*</a:t>
            </a:r>
            <a:r>
              <a:rPr lang="en-US" sz="3200" baseline="-25000" dirty="0" smtClean="0">
                <a:solidFill>
                  <a:srgbClr val="FF0000"/>
                </a:solidFill>
                <a:cs typeface="Century Gothic"/>
              </a:rPr>
              <a:t>ID</a:t>
            </a:r>
            <a:endParaRPr lang="en-US" sz="3200" dirty="0">
              <a:solidFill>
                <a:srgbClr val="FF0000"/>
              </a:solidFill>
              <a:cs typeface="Century Gothic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583283" y="3189160"/>
            <a:ext cx="1216218" cy="18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583279" y="2702611"/>
            <a:ext cx="12162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564605" y="2209307"/>
            <a:ext cx="1216218" cy="18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726526" y="1753770"/>
            <a:ext cx="793106" cy="444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0" dirty="0" smtClean="0">
                <a:ea typeface="Lucida Grande"/>
                <a:cs typeface="Century Gothic"/>
              </a:rPr>
              <a:t>1</a:t>
            </a:r>
            <a:r>
              <a:rPr lang="en-US" sz="2400" i="0" dirty="0" smtClean="0">
                <a:ea typeface="Lucida Grande"/>
                <a:cs typeface="Century Gothic"/>
              </a:rPr>
              <a:t>-</a:t>
            </a:r>
            <a:r>
              <a:rPr lang="en-US" sz="2400" i="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400" i="0" baseline="-25000" dirty="0" smtClean="0">
                <a:latin typeface="Century Gothic"/>
                <a:ea typeface="Lucida Grande"/>
                <a:cs typeface="Century Gothic"/>
              </a:rPr>
              <a:t>V</a:t>
            </a:r>
            <a:endParaRPr lang="en-US" sz="1100" dirty="0"/>
          </a:p>
        </p:txBody>
      </p:sp>
      <p:sp>
        <p:nvSpPr>
          <p:cNvPr id="14" name="Rectangle 13"/>
          <p:cNvSpPr/>
          <p:nvPr/>
        </p:nvSpPr>
        <p:spPr>
          <a:xfrm>
            <a:off x="4745202" y="2291995"/>
            <a:ext cx="793106" cy="444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ea typeface="Lucida Grande"/>
                <a:cs typeface="Century Gothic"/>
              </a:rPr>
              <a:t>2</a:t>
            </a:r>
            <a:r>
              <a:rPr lang="en-US" sz="2400" i="0" dirty="0" smtClean="0">
                <a:ea typeface="Lucida Grande"/>
                <a:cs typeface="Century Gothic"/>
              </a:rPr>
              <a:t>-</a:t>
            </a:r>
            <a:r>
              <a:rPr lang="en-US" sz="2400" i="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400" i="0" baseline="-25000" dirty="0" smtClean="0">
                <a:latin typeface="Century Gothic"/>
                <a:ea typeface="Lucida Grande"/>
                <a:cs typeface="Century Gothic"/>
              </a:rPr>
              <a:t>V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4745202" y="2768755"/>
            <a:ext cx="793106" cy="444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ea typeface="Lucida Grande"/>
                <a:cs typeface="Century Gothic"/>
              </a:rPr>
              <a:t>3</a:t>
            </a:r>
            <a:r>
              <a:rPr lang="en-US" sz="2400" i="0" dirty="0" smtClean="0">
                <a:ea typeface="Lucida Grande"/>
                <a:cs typeface="Century Gothic"/>
              </a:rPr>
              <a:t>-</a:t>
            </a:r>
            <a:r>
              <a:rPr lang="en-US" sz="2400" i="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400" i="0" baseline="-25000" dirty="0" smtClean="0">
                <a:latin typeface="Century Gothic"/>
                <a:ea typeface="Lucida Grande"/>
                <a:cs typeface="Century Gothic"/>
              </a:rPr>
              <a:t>V</a:t>
            </a:r>
            <a:endParaRPr lang="en-US" sz="11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3372362" y="3191953"/>
            <a:ext cx="1216218" cy="1812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534281" y="2744354"/>
            <a:ext cx="770463" cy="444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ea typeface="Lucida Grande"/>
                <a:cs typeface="Century Gothic"/>
              </a:rPr>
              <a:t>2</a:t>
            </a:r>
            <a:r>
              <a:rPr lang="en-US" sz="2400" i="0" dirty="0" smtClean="0">
                <a:solidFill>
                  <a:srgbClr val="0000FF"/>
                </a:solidFill>
                <a:ea typeface="Lucida Grande"/>
                <a:cs typeface="Century Gothic"/>
              </a:rPr>
              <a:t>-</a:t>
            </a:r>
            <a:r>
              <a:rPr lang="en-US" sz="2400" i="0" dirty="0" smtClean="0">
                <a:solidFill>
                  <a:srgbClr val="0000FF"/>
                </a:solidFill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400" baseline="-25000" dirty="0">
                <a:solidFill>
                  <a:srgbClr val="0000FF"/>
                </a:solidFill>
                <a:latin typeface="Century Gothic"/>
                <a:ea typeface="Lucida Grande"/>
                <a:cs typeface="Century Gothic"/>
              </a:rPr>
              <a:t>P</a:t>
            </a:r>
            <a:endParaRPr lang="en-US" sz="1100" dirty="0">
              <a:solidFill>
                <a:srgbClr val="0000FF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32018" y="2704540"/>
            <a:ext cx="121622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43240" y="1223521"/>
            <a:ext cx="383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000090"/>
                </a:solidFill>
                <a:latin typeface="Century Gothic"/>
                <a:cs typeface="Century Gothic"/>
              </a:rPr>
              <a:t>Simulation in phases</a:t>
            </a:r>
            <a:endParaRPr lang="en-US" sz="2000" u="sng" dirty="0">
              <a:solidFill>
                <a:srgbClr val="000090"/>
              </a:solidFill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33259" y="1660400"/>
            <a:ext cx="1311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90"/>
                </a:solidFill>
              </a:rPr>
              <a:t>Sim</a:t>
            </a:r>
            <a:endParaRPr lang="en-US" sz="2400" b="1" dirty="0">
              <a:solidFill>
                <a:srgbClr val="00009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6468" y="1604378"/>
            <a:ext cx="2442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playing with an</a:t>
            </a:r>
          </a:p>
          <a:p>
            <a:r>
              <a:rPr lang="en-US" dirty="0" smtClean="0"/>
              <a:t>“unresolved” identity: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064496" y="2329131"/>
            <a:ext cx="1971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Play a </a:t>
            </a:r>
            <a:r>
              <a:rPr lang="en-US" dirty="0" smtClean="0">
                <a:solidFill>
                  <a:srgbClr val="FF0000"/>
                </a:solidFill>
              </a:rPr>
              <a:t>“bad” </a:t>
            </a:r>
            <a:r>
              <a:rPr lang="en-US" dirty="0" smtClean="0"/>
              <a:t>first message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306575" y="2238366"/>
            <a:ext cx="1464479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ea typeface="Lucida Grande"/>
                <a:cs typeface="Century Gothic"/>
              </a:rPr>
              <a:t>“bad” </a:t>
            </a:r>
            <a:r>
              <a:rPr lang="en-US" i="0" dirty="0" smtClean="0">
                <a:solidFill>
                  <a:srgbClr val="FF0000"/>
                </a:solidFill>
                <a:ea typeface="Lucida Grande"/>
                <a:cs typeface="Century Gothic"/>
              </a:rPr>
              <a:t> 1</a:t>
            </a:r>
            <a:r>
              <a:rPr lang="en-US" sz="2000" i="0" dirty="0" smtClean="0">
                <a:solidFill>
                  <a:srgbClr val="FF0000"/>
                </a:solidFill>
                <a:ea typeface="Lucida Grande"/>
                <a:cs typeface="Century Gothic"/>
              </a:rPr>
              <a:t>-</a:t>
            </a:r>
            <a:r>
              <a:rPr lang="en-US" sz="2000" i="0" dirty="0" smtClean="0">
                <a:solidFill>
                  <a:srgbClr val="FF0000"/>
                </a:solidFill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000" baseline="-25000" dirty="0" smtClean="0">
                <a:solidFill>
                  <a:srgbClr val="FF0000"/>
                </a:solidFill>
                <a:latin typeface="Century Gothic"/>
                <a:ea typeface="Lucida Grande"/>
                <a:cs typeface="Century Gothic"/>
              </a:rPr>
              <a:t>P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95448" y="2519174"/>
            <a:ext cx="2275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) Extract the secret needed to solve the session.</a:t>
            </a:r>
            <a:endParaRPr lang="en-US" dirty="0"/>
          </a:p>
        </p:txBody>
      </p:sp>
      <p:sp>
        <p:nvSpPr>
          <p:cNvPr id="32" name="Circular Arrow 31"/>
          <p:cNvSpPr/>
          <p:nvPr/>
        </p:nvSpPr>
        <p:spPr>
          <a:xfrm rot="4985549" flipH="1">
            <a:off x="5752595" y="2375059"/>
            <a:ext cx="442944" cy="1092776"/>
          </a:xfrm>
          <a:prstGeom prst="circularArrow">
            <a:avLst>
              <a:gd name="adj1" fmla="val 3375"/>
              <a:gd name="adj2" fmla="val 1142319"/>
              <a:gd name="adj3" fmla="val 20527269"/>
              <a:gd name="adj4" fmla="val 10800000"/>
              <a:gd name="adj5" fmla="val 125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78530" y="3492023"/>
            <a:ext cx="31188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3) Start simulation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from scratch</a:t>
            </a:r>
            <a:r>
              <a:rPr lang="en-US" dirty="0" smtClean="0"/>
              <a:t> (a new phase)  with knowledge of one more secret </a:t>
            </a:r>
            <a:r>
              <a:rPr lang="en-US" dirty="0" smtClean="0">
                <a:solidFill>
                  <a:srgbClr val="FF0000"/>
                </a:solidFill>
              </a:rPr>
              <a:t>SK</a:t>
            </a:r>
            <a:r>
              <a:rPr lang="en-US" baseline="-25000" dirty="0" smtClean="0">
                <a:solidFill>
                  <a:srgbClr val="FF0000"/>
                </a:solidFill>
              </a:rPr>
              <a:t>ID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30733" y="3840607"/>
            <a:ext cx="46999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phases = number of identities (poly) 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-107409" y="4860414"/>
            <a:ext cx="8985616" cy="1400547"/>
            <a:chOff x="-159108" y="4761849"/>
            <a:chExt cx="8985616" cy="1400547"/>
          </a:xfrm>
        </p:grpSpPr>
        <p:sp>
          <p:nvSpPr>
            <p:cNvPr id="35" name="TextBox 34"/>
            <p:cNvSpPr txBox="1"/>
            <p:nvPr/>
          </p:nvSpPr>
          <p:spPr>
            <a:xfrm>
              <a:off x="-159108" y="4817871"/>
              <a:ext cx="8985616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000090"/>
                  </a:solidFill>
                  <a:latin typeface="Century Gothic"/>
                  <a:cs typeface="Century Gothic"/>
                </a:rPr>
                <a:t>Our contribution: </a:t>
              </a:r>
            </a:p>
            <a:p>
              <a:pPr algn="ctr"/>
              <a:r>
                <a:rPr lang="en-US" sz="2400" dirty="0" smtClean="0">
                  <a:latin typeface="Century Gothic"/>
                  <a:cs typeface="Century Gothic"/>
                </a:rPr>
                <a:t>Such  simulation approach leads to a</a:t>
              </a:r>
            </a:p>
            <a:p>
              <a:pPr algn="ctr"/>
              <a:r>
                <a:rPr lang="en-US" sz="2400" dirty="0" smtClean="0">
                  <a:latin typeface="Century Gothic"/>
                  <a:cs typeface="Century Gothic"/>
                </a:rPr>
                <a:t> </a:t>
              </a:r>
              <a:r>
                <a:rPr lang="en-US" sz="2400" dirty="0" smtClean="0">
                  <a:solidFill>
                    <a:srgbClr val="FF0000"/>
                  </a:solidFill>
                  <a:latin typeface="Century Gothic"/>
                  <a:cs typeface="Century Gothic"/>
                </a:rPr>
                <a:t>distinguishable distribution</a:t>
              </a:r>
              <a:r>
                <a:rPr lang="en-US" sz="2400" dirty="0" smtClean="0">
                  <a:latin typeface="Century Gothic"/>
                  <a:cs typeface="Century Gothic"/>
                </a:rPr>
                <a:t>.</a:t>
              </a:r>
              <a:endParaRPr lang="en-US" sz="2400" dirty="0">
                <a:latin typeface="Century Gothic"/>
                <a:cs typeface="Century Gothic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924103" y="4761849"/>
              <a:ext cx="6658163" cy="1400547"/>
            </a:xfrm>
            <a:prstGeom prst="roundRect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215083" y="728008"/>
            <a:ext cx="5141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entury Gothic"/>
                <a:cs typeface="Century Gothic"/>
              </a:rPr>
              <a:t>all (</a:t>
            </a:r>
            <a:r>
              <a:rPr lang="en-US" sz="1600" i="1" dirty="0" smtClean="0">
                <a:latin typeface="Century Gothic"/>
                <a:cs typeface="Century Gothic"/>
              </a:rPr>
              <a:t>published) </a:t>
            </a:r>
            <a:r>
              <a:rPr lang="en-US" sz="1600" dirty="0" smtClean="0">
                <a:latin typeface="Century Gothic"/>
                <a:cs typeface="Century Gothic"/>
              </a:rPr>
              <a:t>simulators follow this strategy.</a:t>
            </a:r>
            <a:endParaRPr lang="en-US" sz="16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49085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1" grpId="0"/>
      <p:bldP spid="28" grpId="0"/>
      <p:bldP spid="29" grpId="0"/>
      <p:bldP spid="30" grpId="0" animBg="1"/>
      <p:bldP spid="31" grpId="0"/>
      <p:bldP spid="32" grpId="0" animBg="1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767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90"/>
                </a:solidFill>
              </a:rPr>
              <a:t>A dummy attack</a:t>
            </a:r>
            <a:endParaRPr lang="en-US" sz="3600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0881" y="1133743"/>
            <a:ext cx="6349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P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89949" y="1129739"/>
            <a:ext cx="634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V*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808074" y="1212224"/>
            <a:ext cx="2411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Schedule</a:t>
            </a:r>
            <a:endParaRPr lang="en-US" sz="2000" u="sng" dirty="0"/>
          </a:p>
        </p:txBody>
      </p:sp>
      <p:grpSp>
        <p:nvGrpSpPr>
          <p:cNvPr id="157" name="Group 156"/>
          <p:cNvGrpSpPr/>
          <p:nvPr/>
        </p:nvGrpSpPr>
        <p:grpSpPr>
          <a:xfrm>
            <a:off x="2717593" y="1955483"/>
            <a:ext cx="2045356" cy="2326028"/>
            <a:chOff x="2717593" y="1955483"/>
            <a:chExt cx="2045356" cy="2326028"/>
          </a:xfrm>
        </p:grpSpPr>
        <p:sp>
          <p:nvSpPr>
            <p:cNvPr id="104" name="TextBox 103"/>
            <p:cNvSpPr txBox="1"/>
            <p:nvPr/>
          </p:nvSpPr>
          <p:spPr>
            <a:xfrm>
              <a:off x="3149640" y="1955483"/>
              <a:ext cx="1252160" cy="375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Session 2</a:t>
              </a:r>
              <a:endParaRPr lang="en-US" dirty="0"/>
            </a:p>
          </p:txBody>
        </p:sp>
        <p:grpSp>
          <p:nvGrpSpPr>
            <p:cNvPr id="126" name="Group 125"/>
            <p:cNvGrpSpPr/>
            <p:nvPr/>
          </p:nvGrpSpPr>
          <p:grpSpPr>
            <a:xfrm>
              <a:off x="2717593" y="2366479"/>
              <a:ext cx="1963745" cy="958122"/>
              <a:chOff x="2717593" y="2366479"/>
              <a:chExt cx="1963745" cy="958122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2717593" y="2922481"/>
                <a:ext cx="124302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8000"/>
                    </a:solidFill>
                    <a:ea typeface="Lucida Grande"/>
                    <a:cs typeface="Century Gothic"/>
                  </a:rPr>
                  <a:t>(</a:t>
                </a:r>
                <a:r>
                  <a:rPr lang="en-US" b="1" dirty="0">
                    <a:solidFill>
                      <a:srgbClr val="FF0000"/>
                    </a:solidFill>
                    <a:ea typeface="Lucida Grande"/>
                    <a:cs typeface="Century Gothic"/>
                  </a:rPr>
                  <a:t>SK</a:t>
                </a:r>
                <a:r>
                  <a:rPr lang="en-US" b="1" baseline="-25000" dirty="0">
                    <a:solidFill>
                      <a:srgbClr val="FF0000"/>
                    </a:solidFill>
                    <a:ea typeface="Lucida Grande"/>
                    <a:cs typeface="Century Gothic"/>
                  </a:rPr>
                  <a:t>ID</a:t>
                </a:r>
                <a:r>
                  <a:rPr lang="en-US" b="1" dirty="0">
                    <a:solidFill>
                      <a:srgbClr val="008000"/>
                    </a:solidFill>
                    <a:ea typeface="Lucida Grande"/>
                    <a:cs typeface="Century Gothic"/>
                  </a:rPr>
                  <a:t>) </a:t>
                </a:r>
                <a:r>
                  <a:rPr lang="en-US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1-</a:t>
                </a:r>
                <a:r>
                  <a:rPr lang="en-US" sz="20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000" baseline="-2500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050" dirty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76" name="Straight Arrow Connector 75"/>
              <p:cNvCxnSpPr/>
              <p:nvPr/>
            </p:nvCxnSpPr>
            <p:spPr>
              <a:xfrm>
                <a:off x="2921196" y="3309869"/>
                <a:ext cx="863337" cy="0"/>
              </a:xfrm>
              <a:prstGeom prst="straightConnector1">
                <a:avLst/>
              </a:prstGeom>
              <a:ln w="12700" cmpd="sng"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5" name="Rectangle 84"/>
              <p:cNvSpPr/>
              <p:nvPr/>
            </p:nvSpPr>
            <p:spPr>
              <a:xfrm>
                <a:off x="3802256" y="2366479"/>
                <a:ext cx="793106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0" dirty="0" smtClean="0">
                    <a:ea typeface="Lucida Grande"/>
                    <a:cs typeface="Century Gothic"/>
                  </a:rPr>
                  <a:t>1</a:t>
                </a:r>
                <a:r>
                  <a:rPr lang="en-US" sz="2400" i="0" dirty="0" smtClean="0"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i="0" baseline="-25000" dirty="0" smtClean="0">
                    <a:latin typeface="Century Gothic"/>
                    <a:ea typeface="Lucida Grande"/>
                    <a:cs typeface="Century Gothic"/>
                  </a:rPr>
                  <a:t>V</a:t>
                </a:r>
                <a:endParaRPr lang="en-US" sz="1100" dirty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3802256" y="2848682"/>
                <a:ext cx="793106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ea typeface="Lucida Grande"/>
                    <a:cs typeface="Century Gothic"/>
                  </a:rPr>
                  <a:t>2</a:t>
                </a:r>
                <a:r>
                  <a:rPr lang="en-US" sz="2400" i="0" dirty="0" smtClean="0"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i="0" baseline="-25000" dirty="0" smtClean="0">
                    <a:latin typeface="Century Gothic"/>
                    <a:ea typeface="Lucida Grande"/>
                    <a:cs typeface="Century Gothic"/>
                  </a:rPr>
                  <a:t>V</a:t>
                </a:r>
                <a:endParaRPr lang="en-US" sz="1100" dirty="0"/>
              </a:p>
            </p:txBody>
          </p:sp>
          <p:cxnSp>
            <p:nvCxnSpPr>
              <p:cNvPr id="122" name="Straight Arrow Connector 121"/>
              <p:cNvCxnSpPr/>
              <p:nvPr/>
            </p:nvCxnSpPr>
            <p:spPr>
              <a:xfrm>
                <a:off x="3771065" y="3311879"/>
                <a:ext cx="821723" cy="12722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Arrow Connector 124"/>
              <p:cNvCxnSpPr/>
              <p:nvPr/>
            </p:nvCxnSpPr>
            <p:spPr>
              <a:xfrm flipH="1">
                <a:off x="2885805" y="2810954"/>
                <a:ext cx="1795533" cy="0"/>
              </a:xfrm>
              <a:prstGeom prst="straightConnector1">
                <a:avLst/>
              </a:prstGeom>
              <a:ln w="12700" cmpd="sng"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5" name="Group 154"/>
            <p:cNvGrpSpPr/>
            <p:nvPr/>
          </p:nvGrpSpPr>
          <p:grpSpPr>
            <a:xfrm>
              <a:off x="2922660" y="3398319"/>
              <a:ext cx="1840289" cy="883192"/>
              <a:chOff x="2735900" y="3734451"/>
              <a:chExt cx="1840289" cy="883192"/>
            </a:xfrm>
          </p:grpSpPr>
          <p:cxnSp>
            <p:nvCxnSpPr>
              <p:cNvPr id="77" name="Straight Arrow Connector 76"/>
              <p:cNvCxnSpPr/>
              <p:nvPr/>
            </p:nvCxnSpPr>
            <p:spPr>
              <a:xfrm flipH="1">
                <a:off x="2754580" y="4197600"/>
                <a:ext cx="932382" cy="21247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/>
              <p:cNvCxnSpPr/>
              <p:nvPr/>
            </p:nvCxnSpPr>
            <p:spPr>
              <a:xfrm flipV="1">
                <a:off x="2735900" y="4598969"/>
                <a:ext cx="1821613" cy="11558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9" name="Rectangle 78"/>
              <p:cNvSpPr/>
              <p:nvPr/>
            </p:nvSpPr>
            <p:spPr>
              <a:xfrm>
                <a:off x="2916499" y="3734451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2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2916499" y="4173168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3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3783083" y="3751729"/>
                <a:ext cx="793106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ea typeface="Lucida Grande"/>
                    <a:cs typeface="Century Gothic"/>
                  </a:rPr>
                  <a:t>3</a:t>
                </a:r>
                <a:r>
                  <a:rPr lang="en-US" sz="2400" i="0" dirty="0" smtClean="0"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i="0" baseline="-25000" dirty="0" smtClean="0">
                    <a:latin typeface="Century Gothic"/>
                    <a:ea typeface="Lucida Grande"/>
                    <a:cs typeface="Century Gothic"/>
                  </a:rPr>
                  <a:t>V</a:t>
                </a:r>
                <a:endParaRPr lang="en-US" sz="1100" dirty="0"/>
              </a:p>
            </p:txBody>
          </p:sp>
          <p:cxnSp>
            <p:nvCxnSpPr>
              <p:cNvPr id="121" name="Straight Arrow Connector 120"/>
              <p:cNvCxnSpPr/>
              <p:nvPr/>
            </p:nvCxnSpPr>
            <p:spPr>
              <a:xfrm flipH="1">
                <a:off x="3639836" y="4197600"/>
                <a:ext cx="821723" cy="0"/>
              </a:xfrm>
              <a:prstGeom prst="straightConnector1">
                <a:avLst/>
              </a:prstGeom>
              <a:ln w="12700" cmpd="sng"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7" name="Group 126"/>
          <p:cNvGrpSpPr/>
          <p:nvPr/>
        </p:nvGrpSpPr>
        <p:grpSpPr>
          <a:xfrm>
            <a:off x="877752" y="1115069"/>
            <a:ext cx="1915184" cy="1202386"/>
            <a:chOff x="877752" y="1115069"/>
            <a:chExt cx="1915184" cy="1202386"/>
          </a:xfrm>
        </p:grpSpPr>
        <p:sp>
          <p:nvSpPr>
            <p:cNvPr id="7" name="Rectangle 6"/>
            <p:cNvSpPr/>
            <p:nvPr/>
          </p:nvSpPr>
          <p:spPr>
            <a:xfrm>
              <a:off x="1999830" y="1342942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62478" y="1806471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77752" y="1812141"/>
              <a:ext cx="125087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ea typeface="Lucida Grande"/>
                  <a:cs typeface="Century Gothic"/>
                </a:rPr>
                <a:t>(</a:t>
              </a:r>
              <a:r>
                <a:rPr lang="en-US" b="1" dirty="0">
                  <a:solidFill>
                    <a:srgbClr val="FF0000"/>
                  </a:solidFill>
                  <a:ea typeface="Lucida Grande"/>
                  <a:cs typeface="Century Gothic"/>
                </a:rPr>
                <a:t>SK</a:t>
              </a:r>
              <a:r>
                <a:rPr lang="en-US" b="1" baseline="-25000" dirty="0">
                  <a:solidFill>
                    <a:srgbClr val="FF0000"/>
                  </a:solidFill>
                  <a:ea typeface="Lucida Grande"/>
                  <a:cs typeface="Century Gothic"/>
                </a:rPr>
                <a:t>ID</a:t>
              </a:r>
              <a:r>
                <a:rPr lang="en-US" b="1" dirty="0">
                  <a:solidFill>
                    <a:srgbClr val="008000"/>
                  </a:solidFill>
                  <a:ea typeface="Lucida Grande"/>
                  <a:cs typeface="Century Gothic"/>
                </a:rPr>
                <a:t>) </a:t>
              </a:r>
              <a:r>
                <a:rPr lang="en-US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0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050" dirty="0">
                <a:solidFill>
                  <a:srgbClr val="0000FF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022427" y="2292899"/>
              <a:ext cx="863337" cy="0"/>
            </a:xfrm>
            <a:prstGeom prst="straightConnector1">
              <a:avLst/>
            </a:prstGeom>
            <a:ln w="12700" cmpd="sng"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1150841" y="1115069"/>
              <a:ext cx="1252160" cy="375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Session 1</a:t>
              </a:r>
              <a:endParaRPr lang="en-US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H="1">
              <a:off x="953625" y="1796965"/>
              <a:ext cx="1795533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1867088" y="2304733"/>
              <a:ext cx="821723" cy="12722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Group 153"/>
          <p:cNvGrpSpPr/>
          <p:nvPr/>
        </p:nvGrpSpPr>
        <p:grpSpPr>
          <a:xfrm>
            <a:off x="870204" y="4389010"/>
            <a:ext cx="1924095" cy="970133"/>
            <a:chOff x="720796" y="4538402"/>
            <a:chExt cx="1924095" cy="970133"/>
          </a:xfrm>
        </p:grpSpPr>
        <p:cxnSp>
          <p:nvCxnSpPr>
            <p:cNvPr id="69" name="Straight Arrow Connector 68"/>
            <p:cNvCxnSpPr/>
            <p:nvPr/>
          </p:nvCxnSpPr>
          <p:spPr>
            <a:xfrm flipH="1">
              <a:off x="739476" y="5002238"/>
              <a:ext cx="932382" cy="21247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V="1">
              <a:off x="720796" y="5496977"/>
              <a:ext cx="1922235" cy="1155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Rectangle 70"/>
            <p:cNvSpPr/>
            <p:nvPr/>
          </p:nvSpPr>
          <p:spPr>
            <a:xfrm>
              <a:off x="901395" y="4557763"/>
              <a:ext cx="770463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01395" y="5052502"/>
              <a:ext cx="770463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3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851785" y="4538402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ea typeface="Lucida Grande"/>
                  <a:cs typeface="Century Gothic"/>
                </a:rPr>
                <a:t>3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cxnSp>
          <p:nvCxnSpPr>
            <p:cNvPr id="123" name="Straight Arrow Connector 122"/>
            <p:cNvCxnSpPr/>
            <p:nvPr/>
          </p:nvCxnSpPr>
          <p:spPr>
            <a:xfrm flipH="1">
              <a:off x="1701487" y="5001551"/>
              <a:ext cx="821723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9405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767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90"/>
                </a:solidFill>
              </a:rPr>
              <a:t>A dummy attack</a:t>
            </a:r>
            <a:endParaRPr lang="en-US" sz="3600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0881" y="1133743"/>
            <a:ext cx="6349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P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89949" y="1129739"/>
            <a:ext cx="634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V*</a:t>
            </a:r>
            <a:endParaRPr lang="en-US" sz="2800" dirty="0">
              <a:solidFill>
                <a:srgbClr val="FF0000"/>
              </a:solidFill>
            </a:endParaRPr>
          </a:p>
        </p:txBody>
      </p:sp>
      <p:grpSp>
        <p:nvGrpSpPr>
          <p:cNvPr id="157" name="Group 156"/>
          <p:cNvGrpSpPr/>
          <p:nvPr/>
        </p:nvGrpSpPr>
        <p:grpSpPr>
          <a:xfrm>
            <a:off x="2735659" y="1955483"/>
            <a:ext cx="2027290" cy="2326028"/>
            <a:chOff x="2735659" y="1955483"/>
            <a:chExt cx="2027290" cy="2326028"/>
          </a:xfrm>
        </p:grpSpPr>
        <p:sp>
          <p:nvSpPr>
            <p:cNvPr id="104" name="TextBox 103"/>
            <p:cNvSpPr txBox="1"/>
            <p:nvPr/>
          </p:nvSpPr>
          <p:spPr>
            <a:xfrm>
              <a:off x="3149640" y="1955483"/>
              <a:ext cx="1252160" cy="375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Session 2</a:t>
              </a:r>
              <a:endParaRPr lang="en-US" dirty="0"/>
            </a:p>
          </p:txBody>
        </p:sp>
        <p:grpSp>
          <p:nvGrpSpPr>
            <p:cNvPr id="126" name="Group 125"/>
            <p:cNvGrpSpPr/>
            <p:nvPr/>
          </p:nvGrpSpPr>
          <p:grpSpPr>
            <a:xfrm>
              <a:off x="2735659" y="2366479"/>
              <a:ext cx="1945679" cy="958122"/>
              <a:chOff x="2735659" y="2366479"/>
              <a:chExt cx="1945679" cy="958122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2735659" y="2922481"/>
                <a:ext cx="125087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8000"/>
                    </a:solidFill>
                    <a:ea typeface="Lucida Grande"/>
                    <a:cs typeface="Century Gothic"/>
                  </a:rPr>
                  <a:t>(</a:t>
                </a:r>
                <a:r>
                  <a:rPr lang="en-US" b="1" dirty="0">
                    <a:solidFill>
                      <a:srgbClr val="FF0000"/>
                    </a:solidFill>
                    <a:ea typeface="Lucida Grande"/>
                    <a:cs typeface="Century Gothic"/>
                  </a:rPr>
                  <a:t>SK</a:t>
                </a:r>
                <a:r>
                  <a:rPr lang="en-US" b="1" baseline="-25000" dirty="0">
                    <a:solidFill>
                      <a:srgbClr val="FF0000"/>
                    </a:solidFill>
                    <a:ea typeface="Lucida Grande"/>
                    <a:cs typeface="Century Gothic"/>
                  </a:rPr>
                  <a:t>ID</a:t>
                </a:r>
                <a:r>
                  <a:rPr lang="en-US" b="1" dirty="0">
                    <a:solidFill>
                      <a:srgbClr val="008000"/>
                    </a:solidFill>
                    <a:ea typeface="Lucida Grande"/>
                    <a:cs typeface="Century Gothic"/>
                  </a:rPr>
                  <a:t>) </a:t>
                </a:r>
                <a:r>
                  <a:rPr lang="en-US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1</a:t>
                </a:r>
                <a:r>
                  <a:rPr lang="en-US" sz="20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0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0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050" dirty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76" name="Straight Arrow Connector 75"/>
              <p:cNvCxnSpPr/>
              <p:nvPr/>
            </p:nvCxnSpPr>
            <p:spPr>
              <a:xfrm>
                <a:off x="2921196" y="3309869"/>
                <a:ext cx="863337" cy="0"/>
              </a:xfrm>
              <a:prstGeom prst="straightConnector1">
                <a:avLst/>
              </a:prstGeom>
              <a:ln w="12700" cmpd="sng"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5" name="Rectangle 84"/>
              <p:cNvSpPr/>
              <p:nvPr/>
            </p:nvSpPr>
            <p:spPr>
              <a:xfrm>
                <a:off x="3802256" y="2366479"/>
                <a:ext cx="793106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0" dirty="0" smtClean="0">
                    <a:ea typeface="Lucida Grande"/>
                    <a:cs typeface="Century Gothic"/>
                  </a:rPr>
                  <a:t>1</a:t>
                </a:r>
                <a:r>
                  <a:rPr lang="en-US" sz="2400" i="0" dirty="0" smtClean="0"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i="0" baseline="-25000" dirty="0" smtClean="0">
                    <a:latin typeface="Century Gothic"/>
                    <a:ea typeface="Lucida Grande"/>
                    <a:cs typeface="Century Gothic"/>
                  </a:rPr>
                  <a:t>V</a:t>
                </a:r>
                <a:endParaRPr lang="en-US" sz="1100" dirty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3802256" y="2848682"/>
                <a:ext cx="793106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ea typeface="Lucida Grande"/>
                    <a:cs typeface="Century Gothic"/>
                  </a:rPr>
                  <a:t>2</a:t>
                </a:r>
                <a:r>
                  <a:rPr lang="en-US" sz="2400" i="0" dirty="0" smtClean="0"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i="0" baseline="-25000" dirty="0" smtClean="0">
                    <a:latin typeface="Century Gothic"/>
                    <a:ea typeface="Lucida Grande"/>
                    <a:cs typeface="Century Gothic"/>
                  </a:rPr>
                  <a:t>V</a:t>
                </a:r>
                <a:endParaRPr lang="en-US" sz="1100" dirty="0"/>
              </a:p>
            </p:txBody>
          </p:sp>
          <p:cxnSp>
            <p:nvCxnSpPr>
              <p:cNvPr id="122" name="Straight Arrow Connector 121"/>
              <p:cNvCxnSpPr/>
              <p:nvPr/>
            </p:nvCxnSpPr>
            <p:spPr>
              <a:xfrm>
                <a:off x="3771065" y="3311879"/>
                <a:ext cx="821723" cy="12722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Arrow Connector 124"/>
              <p:cNvCxnSpPr/>
              <p:nvPr/>
            </p:nvCxnSpPr>
            <p:spPr>
              <a:xfrm flipH="1">
                <a:off x="2885805" y="2810954"/>
                <a:ext cx="1795533" cy="0"/>
              </a:xfrm>
              <a:prstGeom prst="straightConnector1">
                <a:avLst/>
              </a:prstGeom>
              <a:ln w="12700" cmpd="sng"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5" name="Group 154"/>
            <p:cNvGrpSpPr/>
            <p:nvPr/>
          </p:nvGrpSpPr>
          <p:grpSpPr>
            <a:xfrm>
              <a:off x="2922660" y="3398319"/>
              <a:ext cx="1840289" cy="883192"/>
              <a:chOff x="2735900" y="3734451"/>
              <a:chExt cx="1840289" cy="883192"/>
            </a:xfrm>
          </p:grpSpPr>
          <p:cxnSp>
            <p:nvCxnSpPr>
              <p:cNvPr id="77" name="Straight Arrow Connector 76"/>
              <p:cNvCxnSpPr/>
              <p:nvPr/>
            </p:nvCxnSpPr>
            <p:spPr>
              <a:xfrm flipH="1">
                <a:off x="2754580" y="4197600"/>
                <a:ext cx="932382" cy="21247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/>
              <p:cNvCxnSpPr/>
              <p:nvPr/>
            </p:nvCxnSpPr>
            <p:spPr>
              <a:xfrm flipV="1">
                <a:off x="2735900" y="4598969"/>
                <a:ext cx="1821613" cy="11558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9" name="Rectangle 78"/>
              <p:cNvSpPr/>
              <p:nvPr/>
            </p:nvSpPr>
            <p:spPr>
              <a:xfrm>
                <a:off x="2916499" y="3734451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2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2916499" y="4173168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3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3783083" y="3751729"/>
                <a:ext cx="793106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ea typeface="Lucida Grande"/>
                    <a:cs typeface="Century Gothic"/>
                  </a:rPr>
                  <a:t>3</a:t>
                </a:r>
                <a:r>
                  <a:rPr lang="en-US" sz="2400" i="0" dirty="0" smtClean="0"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i="0" baseline="-25000" dirty="0" smtClean="0">
                    <a:latin typeface="Century Gothic"/>
                    <a:ea typeface="Lucida Grande"/>
                    <a:cs typeface="Century Gothic"/>
                  </a:rPr>
                  <a:t>V</a:t>
                </a:r>
                <a:endParaRPr lang="en-US" sz="1100" dirty="0"/>
              </a:p>
            </p:txBody>
          </p:sp>
          <p:cxnSp>
            <p:nvCxnSpPr>
              <p:cNvPr id="121" name="Straight Arrow Connector 120"/>
              <p:cNvCxnSpPr/>
              <p:nvPr/>
            </p:nvCxnSpPr>
            <p:spPr>
              <a:xfrm flipH="1">
                <a:off x="3639836" y="4197600"/>
                <a:ext cx="821723" cy="0"/>
              </a:xfrm>
              <a:prstGeom prst="straightConnector1">
                <a:avLst/>
              </a:prstGeom>
              <a:ln w="12700" cmpd="sng"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6" name="Group 155"/>
          <p:cNvGrpSpPr/>
          <p:nvPr/>
        </p:nvGrpSpPr>
        <p:grpSpPr>
          <a:xfrm>
            <a:off x="870204" y="1115069"/>
            <a:ext cx="1924095" cy="4244074"/>
            <a:chOff x="870204" y="1115069"/>
            <a:chExt cx="1924095" cy="4244074"/>
          </a:xfrm>
        </p:grpSpPr>
        <p:grpSp>
          <p:nvGrpSpPr>
            <p:cNvPr id="127" name="Group 126"/>
            <p:cNvGrpSpPr/>
            <p:nvPr/>
          </p:nvGrpSpPr>
          <p:grpSpPr>
            <a:xfrm>
              <a:off x="877752" y="1115069"/>
              <a:ext cx="1915184" cy="1202386"/>
              <a:chOff x="877752" y="1115069"/>
              <a:chExt cx="1915184" cy="120238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999830" y="1342942"/>
                <a:ext cx="793106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0" dirty="0" smtClean="0">
                    <a:ea typeface="Lucida Grande"/>
                    <a:cs typeface="Century Gothic"/>
                  </a:rPr>
                  <a:t>1</a:t>
                </a:r>
                <a:r>
                  <a:rPr lang="en-US" sz="2400" i="0" dirty="0" smtClean="0"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i="0" baseline="-25000" dirty="0" smtClean="0">
                    <a:latin typeface="Century Gothic"/>
                    <a:ea typeface="Lucida Grande"/>
                    <a:cs typeface="Century Gothic"/>
                  </a:rPr>
                  <a:t>V</a:t>
                </a:r>
                <a:endParaRPr lang="en-US" sz="1100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962478" y="1806471"/>
                <a:ext cx="793106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ea typeface="Lucida Grande"/>
                    <a:cs typeface="Century Gothic"/>
                  </a:rPr>
                  <a:t>2</a:t>
                </a:r>
                <a:r>
                  <a:rPr lang="en-US" sz="2400" i="0" dirty="0" smtClean="0"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i="0" baseline="-25000" dirty="0" smtClean="0">
                    <a:latin typeface="Century Gothic"/>
                    <a:ea typeface="Lucida Grande"/>
                    <a:cs typeface="Century Gothic"/>
                  </a:rPr>
                  <a:t>V</a:t>
                </a:r>
                <a:endParaRPr lang="en-US" sz="11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877752" y="1812141"/>
                <a:ext cx="125087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8000"/>
                    </a:solidFill>
                    <a:ea typeface="Lucida Grande"/>
                    <a:cs typeface="Century Gothic"/>
                  </a:rPr>
                  <a:t>(</a:t>
                </a:r>
                <a:r>
                  <a:rPr lang="en-US" b="1" dirty="0">
                    <a:solidFill>
                      <a:srgbClr val="FF0000"/>
                    </a:solidFill>
                    <a:ea typeface="Lucida Grande"/>
                    <a:cs typeface="Century Gothic"/>
                  </a:rPr>
                  <a:t>SK</a:t>
                </a:r>
                <a:r>
                  <a:rPr lang="en-US" b="1" baseline="-25000" dirty="0">
                    <a:solidFill>
                      <a:srgbClr val="FF0000"/>
                    </a:solidFill>
                    <a:ea typeface="Lucida Grande"/>
                    <a:cs typeface="Century Gothic"/>
                  </a:rPr>
                  <a:t>ID</a:t>
                </a:r>
                <a:r>
                  <a:rPr lang="en-US" b="1" dirty="0">
                    <a:solidFill>
                      <a:srgbClr val="008000"/>
                    </a:solidFill>
                    <a:ea typeface="Lucida Grande"/>
                    <a:cs typeface="Century Gothic"/>
                  </a:rPr>
                  <a:t>) </a:t>
                </a:r>
                <a:r>
                  <a:rPr lang="en-US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1</a:t>
                </a:r>
                <a:r>
                  <a:rPr lang="en-US" sz="20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0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0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050" dirty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45" name="Straight Arrow Connector 44"/>
              <p:cNvCxnSpPr/>
              <p:nvPr/>
            </p:nvCxnSpPr>
            <p:spPr>
              <a:xfrm>
                <a:off x="1022427" y="2292899"/>
                <a:ext cx="863337" cy="0"/>
              </a:xfrm>
              <a:prstGeom prst="straightConnector1">
                <a:avLst/>
              </a:prstGeom>
              <a:ln w="12700" cmpd="sng"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3" name="TextBox 102"/>
              <p:cNvSpPr txBox="1"/>
              <p:nvPr/>
            </p:nvSpPr>
            <p:spPr>
              <a:xfrm>
                <a:off x="1150841" y="1115069"/>
                <a:ext cx="1252160" cy="375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Session 1</a:t>
                </a:r>
                <a:endParaRPr lang="en-US" dirty="0"/>
              </a:p>
            </p:txBody>
          </p:sp>
          <p:cxnSp>
            <p:nvCxnSpPr>
              <p:cNvPr id="119" name="Straight Arrow Connector 118"/>
              <p:cNvCxnSpPr/>
              <p:nvPr/>
            </p:nvCxnSpPr>
            <p:spPr>
              <a:xfrm flipH="1">
                <a:off x="953625" y="1796965"/>
                <a:ext cx="1795533" cy="0"/>
              </a:xfrm>
              <a:prstGeom prst="straightConnector1">
                <a:avLst/>
              </a:prstGeom>
              <a:ln w="12700" cmpd="sng"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Arrow Connector 119"/>
              <p:cNvCxnSpPr/>
              <p:nvPr/>
            </p:nvCxnSpPr>
            <p:spPr>
              <a:xfrm>
                <a:off x="1867088" y="2304733"/>
                <a:ext cx="821723" cy="12722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4" name="Group 153"/>
            <p:cNvGrpSpPr/>
            <p:nvPr/>
          </p:nvGrpSpPr>
          <p:grpSpPr>
            <a:xfrm>
              <a:off x="870204" y="4389010"/>
              <a:ext cx="1924095" cy="970133"/>
              <a:chOff x="720796" y="4538402"/>
              <a:chExt cx="1924095" cy="970133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 flipH="1">
                <a:off x="739476" y="5002238"/>
                <a:ext cx="932382" cy="21247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/>
              <p:nvPr/>
            </p:nvCxnSpPr>
            <p:spPr>
              <a:xfrm flipV="1">
                <a:off x="720796" y="5496977"/>
                <a:ext cx="1922235" cy="11558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1" name="Rectangle 70"/>
              <p:cNvSpPr/>
              <p:nvPr/>
            </p:nvSpPr>
            <p:spPr>
              <a:xfrm>
                <a:off x="901395" y="4557763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2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901395" y="5052502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3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1851785" y="4538402"/>
                <a:ext cx="793106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ea typeface="Lucida Grande"/>
                    <a:cs typeface="Century Gothic"/>
                  </a:rPr>
                  <a:t>3</a:t>
                </a:r>
                <a:r>
                  <a:rPr lang="en-US" sz="2400" i="0" dirty="0" smtClean="0"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i="0" baseline="-25000" dirty="0" smtClean="0">
                    <a:latin typeface="Century Gothic"/>
                    <a:ea typeface="Lucida Grande"/>
                    <a:cs typeface="Century Gothic"/>
                  </a:rPr>
                  <a:t>V</a:t>
                </a:r>
                <a:endParaRPr lang="en-US" sz="1100" dirty="0"/>
              </a:p>
            </p:txBody>
          </p:sp>
          <p:cxnSp>
            <p:nvCxnSpPr>
              <p:cNvPr id="123" name="Straight Arrow Connector 122"/>
              <p:cNvCxnSpPr/>
              <p:nvPr/>
            </p:nvCxnSpPr>
            <p:spPr>
              <a:xfrm flipH="1">
                <a:off x="1701487" y="5001551"/>
                <a:ext cx="821723" cy="0"/>
              </a:xfrm>
              <a:prstGeom prst="straightConnector1">
                <a:avLst/>
              </a:prstGeom>
              <a:ln w="12700" cmpd="sng"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2" name="TextBox 151"/>
          <p:cNvSpPr txBox="1"/>
          <p:nvPr/>
        </p:nvSpPr>
        <p:spPr>
          <a:xfrm>
            <a:off x="5285171" y="1537178"/>
            <a:ext cx="3858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V* aborts Session 1 with prob. 1/2</a:t>
            </a:r>
          </a:p>
          <a:p>
            <a:r>
              <a:rPr lang="en-US" dirty="0" smtClean="0"/>
              <a:t>V* aborts Session 2 with prob. 1/2</a:t>
            </a:r>
          </a:p>
          <a:p>
            <a:r>
              <a:rPr lang="en-US" dirty="0" smtClean="0"/>
              <a:t>(taken over the transcript seen so far)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300889" y="1109248"/>
            <a:ext cx="2411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660066"/>
                </a:solidFill>
              </a:rPr>
              <a:t>V* Strategy </a:t>
            </a:r>
            <a:endParaRPr lang="en-US" sz="2000" u="sng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664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767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90"/>
                </a:solidFill>
              </a:rPr>
              <a:t>A dummy attack</a:t>
            </a:r>
            <a:endParaRPr lang="en-US" sz="3600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0881" y="1133743"/>
            <a:ext cx="6349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P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89949" y="1129739"/>
            <a:ext cx="634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V*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284180" y="1109248"/>
            <a:ext cx="2411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660066"/>
                </a:solidFill>
              </a:rPr>
              <a:t>V* Strategy </a:t>
            </a:r>
            <a:endParaRPr lang="en-US" sz="2000" u="sng" dirty="0">
              <a:solidFill>
                <a:srgbClr val="660066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149640" y="1955483"/>
            <a:ext cx="1252160" cy="375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Session 2</a:t>
            </a:r>
            <a:endParaRPr lang="en-US" dirty="0"/>
          </a:p>
        </p:txBody>
      </p:sp>
      <p:grpSp>
        <p:nvGrpSpPr>
          <p:cNvPr id="126" name="Group 125"/>
          <p:cNvGrpSpPr/>
          <p:nvPr/>
        </p:nvGrpSpPr>
        <p:grpSpPr>
          <a:xfrm>
            <a:off x="2683141" y="2366479"/>
            <a:ext cx="1998197" cy="958122"/>
            <a:chOff x="2683141" y="2366479"/>
            <a:chExt cx="1998197" cy="958122"/>
          </a:xfrm>
        </p:grpSpPr>
        <p:sp>
          <p:nvSpPr>
            <p:cNvPr id="74" name="Rectangle 73"/>
            <p:cNvSpPr/>
            <p:nvPr/>
          </p:nvSpPr>
          <p:spPr>
            <a:xfrm>
              <a:off x="2683141" y="2922481"/>
              <a:ext cx="130306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ea typeface="Lucida Grande"/>
                  <a:cs typeface="Century Gothic"/>
                </a:rPr>
                <a:t>(</a:t>
              </a:r>
              <a:r>
                <a:rPr lang="en-US" b="1" dirty="0">
                  <a:solidFill>
                    <a:srgbClr val="FF0000"/>
                  </a:solidFill>
                  <a:ea typeface="Lucida Grande"/>
                  <a:cs typeface="Century Gothic"/>
                </a:rPr>
                <a:t>SK</a:t>
              </a:r>
              <a:r>
                <a:rPr lang="en-US" b="1" baseline="-25000" dirty="0">
                  <a:solidFill>
                    <a:srgbClr val="FF0000"/>
                  </a:solidFill>
                  <a:ea typeface="Lucida Grande"/>
                  <a:cs typeface="Century Gothic"/>
                </a:rPr>
                <a:t>ID</a:t>
              </a:r>
              <a:r>
                <a:rPr lang="en-US" b="1" dirty="0">
                  <a:solidFill>
                    <a:srgbClr val="008000"/>
                  </a:solidFill>
                  <a:ea typeface="Lucida Grande"/>
                  <a:cs typeface="Century Gothic"/>
                </a:rPr>
                <a:t>) </a:t>
              </a:r>
              <a:r>
                <a:rPr lang="en-US" b="1" i="0" dirty="0" smtClean="0">
                  <a:solidFill>
                    <a:srgbClr val="008000"/>
                  </a:solidFill>
                  <a:ea typeface="Lucida Grande"/>
                  <a:cs typeface="Century Gothic"/>
                </a:rPr>
                <a:t> </a:t>
              </a:r>
              <a:r>
                <a:rPr lang="en-US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0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050" dirty="0">
                <a:solidFill>
                  <a:srgbClr val="0000FF"/>
                </a:solidFill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>
              <a:off x="2921196" y="3309869"/>
              <a:ext cx="863337" cy="0"/>
            </a:xfrm>
            <a:prstGeom prst="straightConnector1">
              <a:avLst/>
            </a:prstGeom>
            <a:ln w="12700" cmpd="sng"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5" name="Rectangle 84"/>
            <p:cNvSpPr/>
            <p:nvPr/>
          </p:nvSpPr>
          <p:spPr>
            <a:xfrm>
              <a:off x="3802256" y="2366479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802256" y="2848682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cxnSp>
          <p:nvCxnSpPr>
            <p:cNvPr id="122" name="Straight Arrow Connector 121"/>
            <p:cNvCxnSpPr/>
            <p:nvPr/>
          </p:nvCxnSpPr>
          <p:spPr>
            <a:xfrm>
              <a:off x="3771065" y="3311879"/>
              <a:ext cx="821723" cy="12722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 flipH="1">
              <a:off x="2885805" y="2810954"/>
              <a:ext cx="1795533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/>
          <p:cNvGrpSpPr/>
          <p:nvPr/>
        </p:nvGrpSpPr>
        <p:grpSpPr>
          <a:xfrm>
            <a:off x="840400" y="1115069"/>
            <a:ext cx="1952536" cy="1202386"/>
            <a:chOff x="840400" y="1115069"/>
            <a:chExt cx="1952536" cy="1202386"/>
          </a:xfrm>
        </p:grpSpPr>
        <p:sp>
          <p:nvSpPr>
            <p:cNvPr id="7" name="Rectangle 6"/>
            <p:cNvSpPr/>
            <p:nvPr/>
          </p:nvSpPr>
          <p:spPr>
            <a:xfrm>
              <a:off x="1999830" y="1342942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62478" y="1806471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40400" y="1812141"/>
              <a:ext cx="130306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ea typeface="Lucida Grande"/>
                  <a:cs typeface="Century Gothic"/>
                </a:rPr>
                <a:t>(</a:t>
              </a:r>
              <a:r>
                <a:rPr lang="en-US" b="1" dirty="0">
                  <a:solidFill>
                    <a:srgbClr val="FF0000"/>
                  </a:solidFill>
                  <a:ea typeface="Lucida Grande"/>
                  <a:cs typeface="Century Gothic"/>
                </a:rPr>
                <a:t>SK</a:t>
              </a:r>
              <a:r>
                <a:rPr lang="en-US" b="1" baseline="-25000" dirty="0">
                  <a:solidFill>
                    <a:srgbClr val="FF0000"/>
                  </a:solidFill>
                  <a:ea typeface="Lucida Grande"/>
                  <a:cs typeface="Century Gothic"/>
                </a:rPr>
                <a:t>ID</a:t>
              </a:r>
              <a:r>
                <a:rPr lang="en-US" b="1" dirty="0">
                  <a:solidFill>
                    <a:srgbClr val="008000"/>
                  </a:solidFill>
                  <a:ea typeface="Lucida Grande"/>
                  <a:cs typeface="Century Gothic"/>
                </a:rPr>
                <a:t>) </a:t>
              </a:r>
              <a:r>
                <a:rPr lang="en-US" b="1" i="0" dirty="0" smtClean="0">
                  <a:solidFill>
                    <a:srgbClr val="008000"/>
                  </a:solidFill>
                  <a:ea typeface="Lucida Grande"/>
                  <a:cs typeface="Century Gothic"/>
                </a:rPr>
                <a:t> </a:t>
              </a:r>
              <a:r>
                <a:rPr lang="en-US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0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050" dirty="0">
                <a:solidFill>
                  <a:srgbClr val="0000FF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022427" y="2292899"/>
              <a:ext cx="863337" cy="0"/>
            </a:xfrm>
            <a:prstGeom prst="straightConnector1">
              <a:avLst/>
            </a:prstGeom>
            <a:ln w="12700" cmpd="sng"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1150841" y="1115069"/>
              <a:ext cx="1252160" cy="375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Session 1</a:t>
              </a:r>
              <a:endParaRPr lang="en-US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H="1">
              <a:off x="953625" y="1796965"/>
              <a:ext cx="1795533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1867088" y="2304733"/>
              <a:ext cx="821723" cy="12722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2" name="TextBox 151"/>
          <p:cNvSpPr txBox="1"/>
          <p:nvPr/>
        </p:nvSpPr>
        <p:spPr>
          <a:xfrm>
            <a:off x="5285171" y="1537178"/>
            <a:ext cx="3858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V* aborts Session 1 with prob. 1/2</a:t>
            </a:r>
          </a:p>
          <a:p>
            <a:r>
              <a:rPr lang="en-US" dirty="0" smtClean="0"/>
              <a:t>V* aborts Session 2 with prob. 1/2</a:t>
            </a:r>
          </a:p>
          <a:p>
            <a:r>
              <a:rPr lang="en-US" dirty="0" smtClean="0"/>
              <a:t>(taken over the transcript seen so far)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23368" y="2680236"/>
            <a:ext cx="3102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Prob.  Abort in  Real Game</a:t>
            </a:r>
            <a:endParaRPr lang="en-US" sz="2000" u="sng" dirty="0"/>
          </a:p>
        </p:txBody>
      </p:sp>
      <p:grpSp>
        <p:nvGrpSpPr>
          <p:cNvPr id="18" name="Group 17"/>
          <p:cNvGrpSpPr/>
          <p:nvPr/>
        </p:nvGrpSpPr>
        <p:grpSpPr>
          <a:xfrm>
            <a:off x="3275978" y="3615274"/>
            <a:ext cx="827942" cy="672262"/>
            <a:chOff x="3149640" y="4126938"/>
            <a:chExt cx="827942" cy="672262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361595" y="4164286"/>
              <a:ext cx="615987" cy="634914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3149640" y="4126938"/>
              <a:ext cx="827942" cy="672262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1453117" y="4625059"/>
            <a:ext cx="827942" cy="672262"/>
            <a:chOff x="3149640" y="4126938"/>
            <a:chExt cx="827942" cy="672262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3361595" y="4164286"/>
              <a:ext cx="615987" cy="634914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3149640" y="4126938"/>
              <a:ext cx="827942" cy="672262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5338448" y="3189920"/>
            <a:ext cx="2635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Pr</a:t>
            </a:r>
            <a:r>
              <a:rPr lang="en-US" sz="1600" dirty="0" smtClean="0"/>
              <a:t> [Abort S1] x </a:t>
            </a:r>
            <a:r>
              <a:rPr lang="en-US" sz="1600" dirty="0" err="1" smtClean="0"/>
              <a:t>Pr</a:t>
            </a:r>
            <a:r>
              <a:rPr lang="en-US" sz="1600" dirty="0" smtClean="0"/>
              <a:t>[Abort S2] = </a:t>
            </a:r>
            <a:r>
              <a:rPr lang="en-US" dirty="0" smtClean="0"/>
              <a:t>1/2 x 1/2 = </a:t>
            </a:r>
            <a:r>
              <a:rPr lang="en-US" b="1" dirty="0" smtClean="0"/>
              <a:t>1/4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36957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/>
        </p:nvGrpSpPr>
        <p:grpSpPr>
          <a:xfrm>
            <a:off x="1453117" y="4625059"/>
            <a:ext cx="827942" cy="672262"/>
            <a:chOff x="3149640" y="4126938"/>
            <a:chExt cx="827942" cy="672262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3361595" y="4164286"/>
              <a:ext cx="615987" cy="634914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3149640" y="4126938"/>
              <a:ext cx="827942" cy="672262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767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90"/>
                </a:solidFill>
              </a:rPr>
              <a:t>A dummy attack</a:t>
            </a:r>
            <a:endParaRPr lang="en-US" sz="3600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0881" y="1133743"/>
            <a:ext cx="760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90"/>
                </a:solidFill>
                <a:cs typeface="Century Gothic"/>
              </a:rPr>
              <a:t>Sim</a:t>
            </a:r>
            <a:endParaRPr lang="en-US" sz="28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89949" y="1129739"/>
            <a:ext cx="634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V*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284180" y="1109248"/>
            <a:ext cx="2411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660066"/>
                </a:solidFill>
              </a:rPr>
              <a:t>V* Strategy </a:t>
            </a:r>
            <a:endParaRPr lang="en-US" sz="2000" u="sng" dirty="0">
              <a:solidFill>
                <a:srgbClr val="660066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149640" y="1955483"/>
            <a:ext cx="1252160" cy="375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Session 2</a:t>
            </a:r>
            <a:endParaRPr lang="en-US" dirty="0"/>
          </a:p>
        </p:txBody>
      </p:sp>
      <p:grpSp>
        <p:nvGrpSpPr>
          <p:cNvPr id="126" name="Group 125"/>
          <p:cNvGrpSpPr/>
          <p:nvPr/>
        </p:nvGrpSpPr>
        <p:grpSpPr>
          <a:xfrm>
            <a:off x="2720493" y="2366479"/>
            <a:ext cx="1960845" cy="958122"/>
            <a:chOff x="2720493" y="2366479"/>
            <a:chExt cx="1960845" cy="958122"/>
          </a:xfrm>
        </p:grpSpPr>
        <p:sp>
          <p:nvSpPr>
            <p:cNvPr id="74" name="Rectangle 73"/>
            <p:cNvSpPr/>
            <p:nvPr/>
          </p:nvSpPr>
          <p:spPr>
            <a:xfrm>
              <a:off x="2720493" y="2922481"/>
              <a:ext cx="125087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ea typeface="Lucida Grande"/>
                  <a:cs typeface="Century Gothic"/>
                </a:rPr>
                <a:t>(</a:t>
              </a:r>
              <a:r>
                <a:rPr lang="en-US" b="1" dirty="0">
                  <a:solidFill>
                    <a:srgbClr val="FF0000"/>
                  </a:solidFill>
                  <a:ea typeface="Lucida Grande"/>
                  <a:cs typeface="Century Gothic"/>
                </a:rPr>
                <a:t>SK</a:t>
              </a:r>
              <a:r>
                <a:rPr lang="en-US" b="1" baseline="-25000" dirty="0">
                  <a:solidFill>
                    <a:srgbClr val="FF0000"/>
                  </a:solidFill>
                  <a:ea typeface="Lucida Grande"/>
                  <a:cs typeface="Century Gothic"/>
                </a:rPr>
                <a:t>ID</a:t>
              </a:r>
              <a:r>
                <a:rPr lang="en-US" b="1" dirty="0">
                  <a:solidFill>
                    <a:srgbClr val="008000"/>
                  </a:solidFill>
                  <a:ea typeface="Lucida Grande"/>
                  <a:cs typeface="Century Gothic"/>
                </a:rPr>
                <a:t>) </a:t>
              </a:r>
              <a:r>
                <a:rPr lang="en-US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0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050" dirty="0">
                <a:solidFill>
                  <a:srgbClr val="0000FF"/>
                </a:solidFill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>
              <a:off x="2921196" y="3309869"/>
              <a:ext cx="863337" cy="0"/>
            </a:xfrm>
            <a:prstGeom prst="straightConnector1">
              <a:avLst/>
            </a:prstGeom>
            <a:ln w="12700" cmpd="sng"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5" name="Rectangle 84"/>
            <p:cNvSpPr/>
            <p:nvPr/>
          </p:nvSpPr>
          <p:spPr>
            <a:xfrm>
              <a:off x="3802256" y="2366479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802256" y="2848682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cxnSp>
          <p:nvCxnSpPr>
            <p:cNvPr id="122" name="Straight Arrow Connector 121"/>
            <p:cNvCxnSpPr/>
            <p:nvPr/>
          </p:nvCxnSpPr>
          <p:spPr>
            <a:xfrm>
              <a:off x="3771065" y="3311879"/>
              <a:ext cx="821723" cy="12722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 flipH="1">
              <a:off x="2885805" y="2810954"/>
              <a:ext cx="1795533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/>
          <p:cNvGrpSpPr/>
          <p:nvPr/>
        </p:nvGrpSpPr>
        <p:grpSpPr>
          <a:xfrm>
            <a:off x="877752" y="1115069"/>
            <a:ext cx="1915184" cy="1202386"/>
            <a:chOff x="877752" y="1115069"/>
            <a:chExt cx="1915184" cy="1202386"/>
          </a:xfrm>
        </p:grpSpPr>
        <p:sp>
          <p:nvSpPr>
            <p:cNvPr id="7" name="Rectangle 6"/>
            <p:cNvSpPr/>
            <p:nvPr/>
          </p:nvSpPr>
          <p:spPr>
            <a:xfrm>
              <a:off x="1999830" y="1342942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62478" y="1806471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77752" y="1812141"/>
              <a:ext cx="125087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ea typeface="Lucida Grande"/>
                  <a:cs typeface="Century Gothic"/>
                </a:rPr>
                <a:t>(</a:t>
              </a:r>
              <a:r>
                <a:rPr lang="en-US" b="1" dirty="0">
                  <a:solidFill>
                    <a:srgbClr val="FF0000"/>
                  </a:solidFill>
                  <a:ea typeface="Lucida Grande"/>
                  <a:cs typeface="Century Gothic"/>
                </a:rPr>
                <a:t>SK</a:t>
              </a:r>
              <a:r>
                <a:rPr lang="en-US" b="1" baseline="-25000" dirty="0">
                  <a:solidFill>
                    <a:srgbClr val="FF0000"/>
                  </a:solidFill>
                  <a:ea typeface="Lucida Grande"/>
                  <a:cs typeface="Century Gothic"/>
                </a:rPr>
                <a:t>ID</a:t>
              </a:r>
              <a:r>
                <a:rPr lang="en-US" b="1" dirty="0">
                  <a:solidFill>
                    <a:srgbClr val="008000"/>
                  </a:solidFill>
                  <a:ea typeface="Lucida Grande"/>
                  <a:cs typeface="Century Gothic"/>
                </a:rPr>
                <a:t>) </a:t>
              </a:r>
              <a:r>
                <a:rPr lang="en-US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0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050" dirty="0">
                <a:solidFill>
                  <a:srgbClr val="0000FF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022427" y="2292899"/>
              <a:ext cx="863337" cy="0"/>
            </a:xfrm>
            <a:prstGeom prst="straightConnector1">
              <a:avLst/>
            </a:prstGeom>
            <a:ln w="12700" cmpd="sng"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1150841" y="1115069"/>
              <a:ext cx="1252160" cy="375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Session 1</a:t>
              </a:r>
              <a:endParaRPr lang="en-US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H="1">
              <a:off x="953625" y="1796965"/>
              <a:ext cx="1795533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1867088" y="2304733"/>
              <a:ext cx="821723" cy="12722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2" name="TextBox 151"/>
          <p:cNvSpPr txBox="1"/>
          <p:nvPr/>
        </p:nvSpPr>
        <p:spPr>
          <a:xfrm>
            <a:off x="5285171" y="1537178"/>
            <a:ext cx="3858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V* aborts Session 1 with prob. 1/2</a:t>
            </a:r>
          </a:p>
          <a:p>
            <a:r>
              <a:rPr lang="en-US" dirty="0" smtClean="0"/>
              <a:t>V* aborts Session 2 with prob. 1/2</a:t>
            </a:r>
          </a:p>
          <a:p>
            <a:r>
              <a:rPr lang="en-US" dirty="0" smtClean="0"/>
              <a:t>(taken over the transcript seen so far)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07690" y="2680236"/>
            <a:ext cx="3102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Prob.  Abort in  Real Game</a:t>
            </a:r>
            <a:endParaRPr lang="en-US" sz="2000" u="sng" dirty="0"/>
          </a:p>
        </p:txBody>
      </p:sp>
      <p:grpSp>
        <p:nvGrpSpPr>
          <p:cNvPr id="18" name="Group 17"/>
          <p:cNvGrpSpPr/>
          <p:nvPr/>
        </p:nvGrpSpPr>
        <p:grpSpPr>
          <a:xfrm>
            <a:off x="3275978" y="3615274"/>
            <a:ext cx="827942" cy="672262"/>
            <a:chOff x="3149640" y="4126938"/>
            <a:chExt cx="827942" cy="672262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361595" y="4164286"/>
              <a:ext cx="615987" cy="634914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3149640" y="4126938"/>
              <a:ext cx="827942" cy="672262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897974" y="4390545"/>
            <a:ext cx="2203711" cy="1231699"/>
            <a:chOff x="9847769" y="3601786"/>
            <a:chExt cx="2203711" cy="1231699"/>
          </a:xfrm>
        </p:grpSpPr>
        <p:sp>
          <p:nvSpPr>
            <p:cNvPr id="5" name="Rectangle 4"/>
            <p:cNvSpPr/>
            <p:nvPr/>
          </p:nvSpPr>
          <p:spPr>
            <a:xfrm>
              <a:off x="9847769" y="3601786"/>
              <a:ext cx="2203711" cy="12316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5" name="Group 154"/>
            <p:cNvGrpSpPr/>
            <p:nvPr/>
          </p:nvGrpSpPr>
          <p:grpSpPr>
            <a:xfrm>
              <a:off x="10051464" y="3601786"/>
              <a:ext cx="1821609" cy="484396"/>
              <a:chOff x="2754580" y="3734451"/>
              <a:chExt cx="1821609" cy="484396"/>
            </a:xfrm>
            <a:noFill/>
          </p:grpSpPr>
          <p:cxnSp>
            <p:nvCxnSpPr>
              <p:cNvPr id="77" name="Straight Arrow Connector 76"/>
              <p:cNvCxnSpPr/>
              <p:nvPr/>
            </p:nvCxnSpPr>
            <p:spPr>
              <a:xfrm flipH="1">
                <a:off x="2754580" y="4197600"/>
                <a:ext cx="932382" cy="21247"/>
              </a:xfrm>
              <a:prstGeom prst="straightConnector1">
                <a:avLst/>
              </a:prstGeom>
              <a:grpFill/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9" name="Rectangle 78"/>
              <p:cNvSpPr/>
              <p:nvPr/>
            </p:nvSpPr>
            <p:spPr>
              <a:xfrm>
                <a:off x="2916499" y="3734451"/>
                <a:ext cx="770463" cy="44447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2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3783083" y="3751729"/>
                <a:ext cx="793106" cy="44447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ea typeface="Lucida Grande"/>
                    <a:cs typeface="Century Gothic"/>
                  </a:rPr>
                  <a:t>3</a:t>
                </a:r>
                <a:r>
                  <a:rPr lang="en-US" sz="2400" i="0" dirty="0" smtClean="0"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i="0" baseline="-25000" dirty="0" smtClean="0">
                    <a:latin typeface="Century Gothic"/>
                    <a:ea typeface="Lucida Grande"/>
                    <a:cs typeface="Century Gothic"/>
                  </a:rPr>
                  <a:t>V</a:t>
                </a:r>
                <a:endParaRPr lang="en-US" sz="1100" dirty="0"/>
              </a:p>
            </p:txBody>
          </p:sp>
          <p:cxnSp>
            <p:nvCxnSpPr>
              <p:cNvPr id="121" name="Straight Arrow Connector 120"/>
              <p:cNvCxnSpPr/>
              <p:nvPr/>
            </p:nvCxnSpPr>
            <p:spPr>
              <a:xfrm flipH="1">
                <a:off x="3639836" y="4197600"/>
                <a:ext cx="821723" cy="0"/>
              </a:xfrm>
              <a:prstGeom prst="straightConnector1">
                <a:avLst/>
              </a:prstGeom>
              <a:grpFill/>
              <a:ln w="12700" cmpd="sng"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Circular Arrow 80"/>
          <p:cNvSpPr/>
          <p:nvPr/>
        </p:nvSpPr>
        <p:spPr>
          <a:xfrm rot="16200000">
            <a:off x="-459019" y="2593049"/>
            <a:ext cx="2630687" cy="1861679"/>
          </a:xfrm>
          <a:prstGeom prst="circularArrow">
            <a:avLst>
              <a:gd name="adj1" fmla="val 4226"/>
              <a:gd name="adj2" fmla="val 1368792"/>
              <a:gd name="adj3" fmla="val 20916799"/>
              <a:gd name="adj4" fmla="val 11030486"/>
              <a:gd name="adj5" fmla="val 125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7204" y="2983896"/>
            <a:ext cx="2048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Extract secret to solve Session 1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291414" y="3189920"/>
            <a:ext cx="2635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Pr</a:t>
            </a:r>
            <a:r>
              <a:rPr lang="en-US" sz="1600" dirty="0" smtClean="0"/>
              <a:t> [Abort S1] x </a:t>
            </a:r>
            <a:r>
              <a:rPr lang="en-US" sz="1600" dirty="0" err="1" smtClean="0"/>
              <a:t>Pr</a:t>
            </a:r>
            <a:r>
              <a:rPr lang="en-US" sz="1600" dirty="0" smtClean="0"/>
              <a:t>[Abort S2] = </a:t>
            </a:r>
            <a:r>
              <a:rPr lang="en-US" dirty="0" smtClean="0"/>
              <a:t>1/2 x 1/2 = </a:t>
            </a:r>
            <a:r>
              <a:rPr lang="en-US" b="1" dirty="0" smtClean="0"/>
              <a:t>1/4</a:t>
            </a:r>
            <a:endParaRPr lang="en-US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5208913" y="3881625"/>
            <a:ext cx="3102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Prob. Abort Simulation</a:t>
            </a:r>
            <a:endParaRPr lang="en-US" sz="2000" u="sng" dirty="0"/>
          </a:p>
        </p:txBody>
      </p:sp>
      <p:sp>
        <p:nvSpPr>
          <p:cNvPr id="95" name="TextBox 94"/>
          <p:cNvSpPr txBox="1"/>
          <p:nvPr/>
        </p:nvSpPr>
        <p:spPr>
          <a:xfrm>
            <a:off x="5280641" y="4289644"/>
            <a:ext cx="86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Case 1.</a:t>
            </a:r>
            <a:endParaRPr lang="en-US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5280641" y="4544135"/>
            <a:ext cx="2635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Pr</a:t>
            </a:r>
            <a:r>
              <a:rPr lang="en-US" sz="1600" dirty="0" smtClean="0"/>
              <a:t> [Abort S1] x </a:t>
            </a:r>
            <a:r>
              <a:rPr lang="en-US" sz="1600" dirty="0" err="1" smtClean="0"/>
              <a:t>Pr</a:t>
            </a:r>
            <a:r>
              <a:rPr lang="en-US" sz="1600" dirty="0" smtClean="0"/>
              <a:t>[Abort S2] = 1/2 x 1/2 = 1/4</a:t>
            </a:r>
            <a:endParaRPr lang="en-US" sz="1600" dirty="0"/>
          </a:p>
        </p:txBody>
      </p:sp>
      <p:sp>
        <p:nvSpPr>
          <p:cNvPr id="97" name="TextBox 96"/>
          <p:cNvSpPr txBox="1"/>
          <p:nvPr/>
        </p:nvSpPr>
        <p:spPr>
          <a:xfrm>
            <a:off x="5304425" y="5165419"/>
            <a:ext cx="86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Case 2.</a:t>
            </a:r>
            <a:endParaRPr lang="en-US" b="1" dirty="0"/>
          </a:p>
        </p:txBody>
      </p:sp>
      <p:sp>
        <p:nvSpPr>
          <p:cNvPr id="98" name="TextBox 97"/>
          <p:cNvSpPr txBox="1"/>
          <p:nvPr/>
        </p:nvSpPr>
        <p:spPr>
          <a:xfrm>
            <a:off x="5324579" y="5484145"/>
            <a:ext cx="4163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Pr</a:t>
            </a:r>
            <a:r>
              <a:rPr lang="en-US" sz="1600" dirty="0" smtClean="0"/>
              <a:t>[Abort S2] x </a:t>
            </a:r>
            <a:r>
              <a:rPr lang="en-US" sz="1600" dirty="0" err="1" smtClean="0"/>
              <a:t>Pr</a:t>
            </a:r>
            <a:r>
              <a:rPr lang="en-US" sz="1600" dirty="0" smtClean="0"/>
              <a:t>[</a:t>
            </a:r>
            <a:r>
              <a:rPr lang="en-US" sz="1600" dirty="0" smtClean="0">
                <a:solidFill>
                  <a:srgbClr val="FF0000"/>
                </a:solidFill>
              </a:rPr>
              <a:t>NOT Abort S1</a:t>
            </a:r>
            <a:r>
              <a:rPr lang="en-US" sz="1600" dirty="0" smtClean="0"/>
              <a:t>] 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53281" y="2954631"/>
            <a:ext cx="1951607" cy="730141"/>
          </a:xfrm>
          <a:prstGeom prst="roundRect">
            <a:avLst/>
          </a:prstGeom>
          <a:noFill/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78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12" grpId="0"/>
      <p:bldP spid="95" grpId="0"/>
      <p:bldP spid="96" grpId="0"/>
      <p:bldP spid="97" grpId="0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3317" y="661875"/>
            <a:ext cx="788753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  <a:latin typeface="Century Gothic"/>
                <a:cs typeface="Century Gothic"/>
              </a:rPr>
              <a:t>FOCUS:</a:t>
            </a:r>
            <a:r>
              <a:rPr lang="en-US" sz="2400" b="1" dirty="0" smtClean="0">
                <a:latin typeface="Century Gothic"/>
                <a:cs typeface="Century Gothic"/>
              </a:rPr>
              <a:t> Round-Optimal</a:t>
            </a:r>
            <a:r>
              <a:rPr lang="en-US" sz="2400" dirty="0" smtClean="0">
                <a:latin typeface="Century Gothic"/>
                <a:cs typeface="Century Gothic"/>
              </a:rPr>
              <a:t> (4 rounds) </a:t>
            </a:r>
          </a:p>
          <a:p>
            <a:pPr algn="ctr"/>
            <a:r>
              <a:rPr lang="en-US" sz="2400" dirty="0" smtClean="0">
                <a:latin typeface="Century Gothic"/>
                <a:cs typeface="Century Gothic"/>
              </a:rPr>
              <a:t>concurrent and resettable Zero Knowledge </a:t>
            </a:r>
          </a:p>
          <a:p>
            <a:pPr algn="ctr"/>
            <a:r>
              <a:rPr lang="en-US" sz="2400" dirty="0" smtClean="0">
                <a:latin typeface="Century Gothic"/>
                <a:cs typeface="Century Gothic"/>
              </a:rPr>
              <a:t>in the Bare Public Key Model</a:t>
            </a:r>
            <a:endParaRPr lang="en-US" sz="2400" dirty="0">
              <a:latin typeface="Century Gothic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349" y="375658"/>
            <a:ext cx="2575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entury Gothic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1656" y="2086849"/>
            <a:ext cx="468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latin typeface="Century Gothic"/>
                <a:cs typeface="Century Gothic"/>
              </a:rPr>
              <a:t>have already been achieved:</a:t>
            </a:r>
            <a:endParaRPr lang="en-US" sz="2000" u="sng" dirty="0"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156" y="2865673"/>
            <a:ext cx="419058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Round-optimal Concurrent ZK:</a:t>
            </a:r>
          </a:p>
          <a:p>
            <a:r>
              <a:rPr lang="en-US" sz="1600" dirty="0" smtClean="0">
                <a:latin typeface="Century Gothic"/>
                <a:cs typeface="Century Gothic"/>
              </a:rPr>
              <a:t>         </a:t>
            </a:r>
            <a:r>
              <a:rPr lang="en-US" sz="1600" b="1" dirty="0" smtClean="0">
                <a:solidFill>
                  <a:srgbClr val="660066"/>
                </a:solidFill>
                <a:latin typeface="Century Gothic"/>
                <a:cs typeface="Century Gothic"/>
              </a:rPr>
              <a:t>(standard assumptions</a:t>
            </a:r>
            <a:r>
              <a:rPr lang="en-US" sz="1600" b="1" dirty="0" smtClean="0">
                <a:solidFill>
                  <a:srgbClr val="660066"/>
                </a:solidFill>
              </a:rPr>
              <a:t>)</a:t>
            </a:r>
          </a:p>
          <a:p>
            <a:endParaRPr lang="en-US" sz="1600" dirty="0" smtClean="0">
              <a:latin typeface="Century Gothic"/>
              <a:cs typeface="Century Gothic"/>
            </a:endParaRP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[Z03] only sequential soundness, 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[DV05] concurrent soundness, 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[V06] efficiently,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[D09] minimal assumptions,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[YZ10] sophisticated notion of argument of knowledge.</a:t>
            </a:r>
            <a:endParaRPr lang="en-US" sz="1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953296" y="5230540"/>
            <a:ext cx="84028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0000FF"/>
                </a:solidFill>
                <a:latin typeface="Century Gothic"/>
                <a:cs typeface="Century Gothic"/>
              </a:rPr>
              <a:t>What do we do in this paper ?</a:t>
            </a:r>
            <a:endParaRPr lang="en-US" sz="4000" i="1" dirty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62440" y="2823787"/>
            <a:ext cx="395841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entury Gothic"/>
                <a:cs typeface="Century Gothic"/>
              </a:rPr>
              <a:t> </a:t>
            </a:r>
            <a:r>
              <a:rPr lang="en-US" dirty="0" smtClean="0">
                <a:latin typeface="Century Gothic"/>
                <a:cs typeface="Century Gothic"/>
              </a:rPr>
              <a:t>Round-optimal Resettable ZK: 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         </a:t>
            </a:r>
            <a:r>
              <a:rPr lang="en-US" sz="1600" b="1" dirty="0" smtClean="0">
                <a:solidFill>
                  <a:srgbClr val="660066"/>
                </a:solidFill>
                <a:latin typeface="Century Gothic"/>
                <a:cs typeface="Century Gothic"/>
              </a:rPr>
              <a:t>(complexity leveraging)</a:t>
            </a:r>
          </a:p>
          <a:p>
            <a:endParaRPr lang="en-US" sz="1600" dirty="0" smtClean="0">
              <a:latin typeface="Century Gothic"/>
              <a:cs typeface="Century Gothic"/>
            </a:endParaRP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[MR01] only sequential soundness,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[DPV04] concurrent soundness,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latin typeface="Century Gothic"/>
                <a:cs typeface="Century Gothic"/>
              </a:rPr>
              <a:t>[YZ07]  under generic assumptions.</a:t>
            </a:r>
            <a:endParaRPr lang="en-US" sz="16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5327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767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90"/>
                </a:solidFill>
              </a:rPr>
              <a:t>A dummy attack</a:t>
            </a:r>
            <a:endParaRPr lang="en-US" sz="3600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0880" y="1133743"/>
            <a:ext cx="913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90"/>
                </a:solidFill>
                <a:cs typeface="Century Gothic"/>
              </a:rPr>
              <a:t>Sim</a:t>
            </a:r>
            <a:endParaRPr lang="en-US" sz="28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89949" y="1129739"/>
            <a:ext cx="634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V*</a:t>
            </a:r>
            <a:endParaRPr lang="en-US" sz="2800" dirty="0">
              <a:solidFill>
                <a:srgbClr val="FF0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53625" y="1115069"/>
            <a:ext cx="1839311" cy="681896"/>
            <a:chOff x="953625" y="1115069"/>
            <a:chExt cx="1839311" cy="681896"/>
          </a:xfrm>
        </p:grpSpPr>
        <p:sp>
          <p:nvSpPr>
            <p:cNvPr id="80" name="Rectangle 79"/>
            <p:cNvSpPr/>
            <p:nvPr/>
          </p:nvSpPr>
          <p:spPr>
            <a:xfrm>
              <a:off x="1999830" y="1342942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150841" y="1115069"/>
              <a:ext cx="1252160" cy="375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Session 1</a:t>
              </a:r>
              <a:endParaRPr lang="en-US" dirty="0"/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 flipH="1">
              <a:off x="953625" y="1796965"/>
              <a:ext cx="1795533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968644" y="1806169"/>
            <a:ext cx="1722816" cy="515744"/>
            <a:chOff x="-1817937" y="2599825"/>
            <a:chExt cx="1722816" cy="515744"/>
          </a:xfrm>
        </p:grpSpPr>
        <p:sp>
          <p:nvSpPr>
            <p:cNvPr id="82" name="Rectangle 81"/>
            <p:cNvSpPr/>
            <p:nvPr/>
          </p:nvSpPr>
          <p:spPr>
            <a:xfrm>
              <a:off x="-962909" y="2627926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-1817937" y="2599825"/>
              <a:ext cx="837714" cy="461665"/>
            </a:xfrm>
            <a:prstGeom prst="rect">
              <a:avLst/>
            </a:prstGeom>
            <a:ln w="28575" cmpd="sng"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000" b="1" i="0" dirty="0" smtClean="0">
                  <a:solidFill>
                    <a:srgbClr val="FF0000"/>
                  </a:solidFill>
                  <a:ea typeface="Lucida Grande"/>
                  <a:cs typeface="Century Gothic"/>
                </a:rPr>
                <a:t> </a:t>
              </a:r>
              <a:r>
                <a:rPr lang="en-US" sz="2000" i="0" dirty="0" smtClean="0">
                  <a:solidFill>
                    <a:srgbClr val="FF0000"/>
                  </a:solidFill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solidFill>
                    <a:srgbClr val="FF0000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FF0000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FF0000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>
              <a:off x="-1770226" y="3100772"/>
              <a:ext cx="863337" cy="0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-916844" y="3102847"/>
              <a:ext cx="821723" cy="12722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2720493" y="2366479"/>
            <a:ext cx="1960845" cy="958122"/>
            <a:chOff x="2720493" y="2366479"/>
            <a:chExt cx="1960845" cy="958122"/>
          </a:xfrm>
        </p:grpSpPr>
        <p:sp>
          <p:nvSpPr>
            <p:cNvPr id="99" name="Rectangle 98"/>
            <p:cNvSpPr/>
            <p:nvPr/>
          </p:nvSpPr>
          <p:spPr>
            <a:xfrm>
              <a:off x="2720493" y="2922481"/>
              <a:ext cx="125087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ea typeface="Lucida Grande"/>
                  <a:cs typeface="Century Gothic"/>
                </a:rPr>
                <a:t>(</a:t>
              </a:r>
              <a:r>
                <a:rPr lang="en-US" b="1" dirty="0">
                  <a:solidFill>
                    <a:srgbClr val="FF0000"/>
                  </a:solidFill>
                  <a:ea typeface="Lucida Grande"/>
                  <a:cs typeface="Century Gothic"/>
                </a:rPr>
                <a:t>SK</a:t>
              </a:r>
              <a:r>
                <a:rPr lang="en-US" b="1" baseline="-25000" dirty="0">
                  <a:solidFill>
                    <a:srgbClr val="FF0000"/>
                  </a:solidFill>
                  <a:ea typeface="Lucida Grande"/>
                  <a:cs typeface="Century Gothic"/>
                </a:rPr>
                <a:t>ID</a:t>
              </a:r>
              <a:r>
                <a:rPr lang="en-US" b="1" dirty="0">
                  <a:solidFill>
                    <a:srgbClr val="008000"/>
                  </a:solidFill>
                  <a:ea typeface="Lucida Grande"/>
                  <a:cs typeface="Century Gothic"/>
                </a:rPr>
                <a:t>) </a:t>
              </a:r>
              <a:r>
                <a:rPr lang="en-US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0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050" dirty="0">
                <a:solidFill>
                  <a:srgbClr val="0000FF"/>
                </a:solidFill>
              </a:endParaRP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>
              <a:off x="2921196" y="3309869"/>
              <a:ext cx="863337" cy="0"/>
            </a:xfrm>
            <a:prstGeom prst="straightConnector1">
              <a:avLst/>
            </a:prstGeom>
            <a:ln w="12700" cmpd="sng"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2" name="Rectangle 101"/>
            <p:cNvSpPr/>
            <p:nvPr/>
          </p:nvSpPr>
          <p:spPr>
            <a:xfrm>
              <a:off x="3802256" y="2366479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802256" y="2848682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3771065" y="3311879"/>
              <a:ext cx="821723" cy="12722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H="1">
              <a:off x="2885805" y="2810954"/>
              <a:ext cx="1795533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/>
          <p:cNvSpPr txBox="1"/>
          <p:nvPr/>
        </p:nvSpPr>
        <p:spPr>
          <a:xfrm>
            <a:off x="3149640" y="1955483"/>
            <a:ext cx="1252160" cy="375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Session 2</a:t>
            </a:r>
            <a:endParaRPr lang="en-US" dirty="0"/>
          </a:p>
        </p:txBody>
      </p:sp>
      <p:grpSp>
        <p:nvGrpSpPr>
          <p:cNvPr id="109" name="Group 108"/>
          <p:cNvGrpSpPr/>
          <p:nvPr/>
        </p:nvGrpSpPr>
        <p:grpSpPr>
          <a:xfrm>
            <a:off x="3275978" y="3615274"/>
            <a:ext cx="827942" cy="672262"/>
            <a:chOff x="3149640" y="4126938"/>
            <a:chExt cx="827942" cy="672262"/>
          </a:xfrm>
        </p:grpSpPr>
        <p:cxnSp>
          <p:nvCxnSpPr>
            <p:cNvPr id="110" name="Straight Connector 109"/>
            <p:cNvCxnSpPr/>
            <p:nvPr/>
          </p:nvCxnSpPr>
          <p:spPr>
            <a:xfrm>
              <a:off x="3361595" y="4164286"/>
              <a:ext cx="615987" cy="634914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H="1">
              <a:off x="3149640" y="4126938"/>
              <a:ext cx="827942" cy="672262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/>
        </p:nvGrpSpPr>
        <p:grpSpPr>
          <a:xfrm>
            <a:off x="1384817" y="4370019"/>
            <a:ext cx="827942" cy="672262"/>
            <a:chOff x="3149640" y="4126938"/>
            <a:chExt cx="827942" cy="672262"/>
          </a:xfrm>
        </p:grpSpPr>
        <p:cxnSp>
          <p:nvCxnSpPr>
            <p:cNvPr id="114" name="Straight Connector 113"/>
            <p:cNvCxnSpPr/>
            <p:nvPr/>
          </p:nvCxnSpPr>
          <p:spPr>
            <a:xfrm>
              <a:off x="3361595" y="4164286"/>
              <a:ext cx="615987" cy="634914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H="1">
              <a:off x="3149640" y="4126938"/>
              <a:ext cx="827942" cy="672262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TextBox 127"/>
          <p:cNvSpPr txBox="1"/>
          <p:nvPr/>
        </p:nvSpPr>
        <p:spPr>
          <a:xfrm>
            <a:off x="5332411" y="1141398"/>
            <a:ext cx="2411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660066"/>
                </a:solidFill>
              </a:rPr>
              <a:t>V* Strategy </a:t>
            </a:r>
            <a:endParaRPr lang="en-US" sz="2000" u="sng" dirty="0">
              <a:solidFill>
                <a:srgbClr val="660066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285171" y="1537178"/>
            <a:ext cx="3858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V* aborts Session 1 with prob. 1/2</a:t>
            </a:r>
          </a:p>
          <a:p>
            <a:r>
              <a:rPr lang="en-US" dirty="0" smtClean="0"/>
              <a:t>V* aborts Session 2 with prob. 1/2</a:t>
            </a:r>
          </a:p>
          <a:p>
            <a:r>
              <a:rPr lang="en-US" dirty="0" smtClean="0"/>
              <a:t>(taken over the transcript seen so far)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5207690" y="2680236"/>
            <a:ext cx="3102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Prob.  Abort in  Real Game</a:t>
            </a:r>
            <a:endParaRPr lang="en-US" sz="2000" u="sng" dirty="0"/>
          </a:p>
        </p:txBody>
      </p:sp>
      <p:sp>
        <p:nvSpPr>
          <p:cNvPr id="132" name="TextBox 131"/>
          <p:cNvSpPr txBox="1"/>
          <p:nvPr/>
        </p:nvSpPr>
        <p:spPr>
          <a:xfrm>
            <a:off x="5275736" y="3189920"/>
            <a:ext cx="2635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Pr</a:t>
            </a:r>
            <a:r>
              <a:rPr lang="en-US" sz="1600" dirty="0" smtClean="0"/>
              <a:t> [Abort S1] x </a:t>
            </a:r>
            <a:r>
              <a:rPr lang="en-US" sz="1600" dirty="0" err="1" smtClean="0"/>
              <a:t>Pr</a:t>
            </a:r>
            <a:r>
              <a:rPr lang="en-US" sz="1600" dirty="0" smtClean="0"/>
              <a:t>[Abort S2] = </a:t>
            </a:r>
            <a:r>
              <a:rPr lang="en-US" dirty="0" smtClean="0"/>
              <a:t>1/2 x 1/2 = </a:t>
            </a:r>
            <a:r>
              <a:rPr lang="en-US" b="1" dirty="0" smtClean="0"/>
              <a:t>1/4</a:t>
            </a:r>
            <a:endParaRPr lang="en-US" b="1" dirty="0"/>
          </a:p>
        </p:txBody>
      </p:sp>
      <p:sp>
        <p:nvSpPr>
          <p:cNvPr id="133" name="TextBox 132"/>
          <p:cNvSpPr txBox="1"/>
          <p:nvPr/>
        </p:nvSpPr>
        <p:spPr>
          <a:xfrm>
            <a:off x="5224591" y="3881625"/>
            <a:ext cx="3102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Prob. Abort Simulation</a:t>
            </a:r>
            <a:endParaRPr lang="en-US" sz="2000" u="sng" dirty="0"/>
          </a:p>
        </p:txBody>
      </p:sp>
      <p:sp>
        <p:nvSpPr>
          <p:cNvPr id="134" name="TextBox 133"/>
          <p:cNvSpPr txBox="1"/>
          <p:nvPr/>
        </p:nvSpPr>
        <p:spPr>
          <a:xfrm>
            <a:off x="5280641" y="4289644"/>
            <a:ext cx="86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Case 1.</a:t>
            </a:r>
            <a:endParaRPr lang="en-US" b="1" dirty="0"/>
          </a:p>
        </p:txBody>
      </p:sp>
      <p:sp>
        <p:nvSpPr>
          <p:cNvPr id="135" name="TextBox 134"/>
          <p:cNvSpPr txBox="1"/>
          <p:nvPr/>
        </p:nvSpPr>
        <p:spPr>
          <a:xfrm>
            <a:off x="5280641" y="4544135"/>
            <a:ext cx="2635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Pr</a:t>
            </a:r>
            <a:r>
              <a:rPr lang="en-US" sz="1600" dirty="0" smtClean="0"/>
              <a:t> [Abort S1] x </a:t>
            </a:r>
            <a:r>
              <a:rPr lang="en-US" sz="1600" dirty="0" err="1" smtClean="0"/>
              <a:t>Pr</a:t>
            </a:r>
            <a:r>
              <a:rPr lang="en-US" sz="1600" dirty="0" smtClean="0"/>
              <a:t>[Abort S2] = 1/2 x 1/2 = 1/4</a:t>
            </a:r>
            <a:endParaRPr lang="en-US" sz="1600" dirty="0"/>
          </a:p>
        </p:txBody>
      </p:sp>
      <p:sp>
        <p:nvSpPr>
          <p:cNvPr id="136" name="TextBox 135"/>
          <p:cNvSpPr txBox="1"/>
          <p:nvPr/>
        </p:nvSpPr>
        <p:spPr>
          <a:xfrm>
            <a:off x="5304425" y="5165419"/>
            <a:ext cx="86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Case 2.</a:t>
            </a:r>
            <a:endParaRPr lang="en-US" b="1" dirty="0"/>
          </a:p>
        </p:txBody>
      </p:sp>
      <p:sp>
        <p:nvSpPr>
          <p:cNvPr id="137" name="TextBox 136"/>
          <p:cNvSpPr txBox="1"/>
          <p:nvPr/>
        </p:nvSpPr>
        <p:spPr>
          <a:xfrm>
            <a:off x="5324579" y="5484145"/>
            <a:ext cx="4163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Pr</a:t>
            </a:r>
            <a:r>
              <a:rPr lang="en-US" sz="1600" dirty="0" smtClean="0"/>
              <a:t>[Abort S2] x </a:t>
            </a:r>
            <a:r>
              <a:rPr lang="en-US" sz="1600" dirty="0" err="1" smtClean="0"/>
              <a:t>Pr</a:t>
            </a:r>
            <a:r>
              <a:rPr lang="en-US" sz="1600" dirty="0" smtClean="0"/>
              <a:t>[</a:t>
            </a:r>
            <a:r>
              <a:rPr lang="en-US" sz="1600" dirty="0" smtClean="0">
                <a:solidFill>
                  <a:srgbClr val="FF0000"/>
                </a:solidFill>
              </a:rPr>
              <a:t>NOT Abort S1</a:t>
            </a:r>
            <a:r>
              <a:rPr lang="en-US" sz="1600" dirty="0" smtClean="0"/>
              <a:t>]  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281183" y="767024"/>
            <a:ext cx="6503464" cy="346639"/>
          </a:xfrm>
          <a:prstGeom prst="roundRect">
            <a:avLst/>
          </a:prstGeom>
          <a:noFill/>
          <a:ln w="127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>
            <a:off x="316253" y="744612"/>
            <a:ext cx="6452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2) Start the simulation from scratch with  knowledge of secret.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992836" y="5435195"/>
            <a:ext cx="125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x</a:t>
            </a:r>
            <a:r>
              <a:rPr lang="en-US" b="1" dirty="0" smtClean="0"/>
              <a:t> </a:t>
            </a:r>
            <a:r>
              <a:rPr lang="en-US" sz="1600" b="1" dirty="0" err="1" smtClean="0"/>
              <a:t>Pr</a:t>
            </a:r>
            <a:r>
              <a:rPr lang="en-US" sz="1600" b="1" dirty="0" smtClean="0"/>
              <a:t>[Case 1]</a:t>
            </a:r>
            <a:endParaRPr lang="en-US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412796" y="5814173"/>
            <a:ext cx="258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= 1/2 x 1/2 x </a:t>
            </a:r>
            <a:r>
              <a:rPr lang="en-US" sz="1600" b="1" dirty="0" smtClean="0"/>
              <a:t>1/4</a:t>
            </a:r>
            <a:r>
              <a:rPr lang="en-US" sz="1600" dirty="0" smtClean="0"/>
              <a:t> = 1/16</a:t>
            </a:r>
            <a:endParaRPr lang="en-US" sz="16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453419" y="5326185"/>
            <a:ext cx="4714683" cy="1039519"/>
            <a:chOff x="389111" y="5342260"/>
            <a:chExt cx="4714683" cy="1039519"/>
          </a:xfrm>
        </p:grpSpPr>
        <p:sp>
          <p:nvSpPr>
            <p:cNvPr id="21" name="TextBox 20"/>
            <p:cNvSpPr txBox="1"/>
            <p:nvPr/>
          </p:nvSpPr>
          <p:spPr>
            <a:xfrm>
              <a:off x="442208" y="5441515"/>
              <a:ext cx="46615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Sim</a:t>
              </a:r>
              <a:r>
                <a:rPr lang="en-US" dirty="0" smtClean="0"/>
                <a:t> outputs two aborts with probability at least </a:t>
              </a:r>
            </a:p>
            <a:p>
              <a:r>
                <a:rPr lang="en-US" sz="2000" dirty="0" smtClean="0"/>
                <a:t> 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Case 1 + Case 2 &gt; Real Game 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89111" y="5342260"/>
              <a:ext cx="4627025" cy="1039519"/>
            </a:xfrm>
            <a:prstGeom prst="roundRect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2848" y="2791824"/>
            <a:ext cx="2081679" cy="644365"/>
            <a:chOff x="82848" y="2791824"/>
            <a:chExt cx="2081679" cy="644365"/>
          </a:xfrm>
        </p:grpSpPr>
        <p:sp>
          <p:nvSpPr>
            <p:cNvPr id="27" name="TextBox 26"/>
            <p:cNvSpPr txBox="1"/>
            <p:nvPr/>
          </p:nvSpPr>
          <p:spPr>
            <a:xfrm>
              <a:off x="174886" y="2889210"/>
              <a:ext cx="1989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</a:rPr>
                <a:t>transcript changes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Cloud Callout 27"/>
            <p:cNvSpPr/>
            <p:nvPr/>
          </p:nvSpPr>
          <p:spPr>
            <a:xfrm>
              <a:off x="82848" y="2791824"/>
              <a:ext cx="2001294" cy="644365"/>
            </a:xfrm>
            <a:prstGeom prst="cloudCallout">
              <a:avLst>
                <a:gd name="adj1" fmla="val 17800"/>
                <a:gd name="adj2" fmla="val -118951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3883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23" grpId="0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9815" y="3982230"/>
            <a:ext cx="6181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entury Gothic"/>
                <a:cs typeface="Century Gothic"/>
              </a:rPr>
              <a:t>Trivially, there exists a simulator for the dummy V* seen so far.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6279" y="3348172"/>
            <a:ext cx="61811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660066"/>
                </a:solidFill>
                <a:latin typeface="Century Gothic"/>
                <a:cs typeface="Century Gothic"/>
              </a:rPr>
              <a:t>Alternative Simulation Strategies?</a:t>
            </a:r>
            <a:endParaRPr lang="en-US" sz="2800" u="sng" dirty="0">
              <a:solidFill>
                <a:srgbClr val="660066"/>
              </a:solidFill>
              <a:latin typeface="Century Gothic"/>
              <a:cs typeface="Century Gothic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271360" y="1037798"/>
            <a:ext cx="6365744" cy="1564445"/>
            <a:chOff x="1393978" y="743496"/>
            <a:chExt cx="6365744" cy="1564445"/>
          </a:xfrm>
        </p:grpSpPr>
        <p:sp>
          <p:nvSpPr>
            <p:cNvPr id="3" name="TextBox 2"/>
            <p:cNvSpPr txBox="1"/>
            <p:nvPr/>
          </p:nvSpPr>
          <p:spPr>
            <a:xfrm>
              <a:off x="1393978" y="960351"/>
              <a:ext cx="636574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Century Gothic"/>
                  <a:cs typeface="Century Gothic"/>
                </a:rPr>
                <a:t>Simulation in phases yields a </a:t>
              </a:r>
            </a:p>
            <a:p>
              <a:pPr algn="ctr"/>
              <a:r>
                <a:rPr lang="en-US" sz="3200" dirty="0" smtClean="0">
                  <a:latin typeface="Century Gothic"/>
                  <a:cs typeface="Century Gothic"/>
                </a:rPr>
                <a:t>distinguishable output.</a:t>
              </a:r>
              <a:endParaRPr lang="en-US" sz="3200" dirty="0">
                <a:latin typeface="Century Gothic"/>
                <a:cs typeface="Century Gothic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424935" y="743496"/>
              <a:ext cx="6181193" cy="1564445"/>
            </a:xfrm>
            <a:prstGeom prst="roundRect">
              <a:avLst/>
            </a:prstGeom>
            <a:noFill/>
            <a:ln w="38100" cmpd="sng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1489242" y="4628561"/>
            <a:ext cx="6334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entury Gothic"/>
                <a:cs typeface="Century Gothic"/>
              </a:rPr>
              <a:t>what about more sophisticated V* that aborts with different probability in different sessions….?</a:t>
            </a: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25567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5228"/>
            <a:ext cx="8686800" cy="11430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000090"/>
                </a:solidFill>
              </a:rPr>
              <a:t>T</a:t>
            </a:r>
            <a:r>
              <a:rPr lang="en-US" sz="3200" dirty="0" smtClean="0">
                <a:solidFill>
                  <a:srgbClr val="000090"/>
                </a:solidFill>
              </a:rPr>
              <a:t>he problem: the protocol’s structure of </a:t>
            </a:r>
            <a:r>
              <a:rPr lang="en-US" sz="3200" i="1" dirty="0" smtClean="0">
                <a:solidFill>
                  <a:srgbClr val="000090"/>
                </a:solidFill>
              </a:rPr>
              <a:t>round-optimal </a:t>
            </a:r>
            <a:r>
              <a:rPr lang="en-US" sz="3200" dirty="0" smtClean="0">
                <a:solidFill>
                  <a:srgbClr val="000090"/>
                </a:solidFill>
              </a:rPr>
              <a:t>protocols</a:t>
            </a:r>
            <a:endParaRPr lang="en-US" sz="3200" dirty="0">
              <a:solidFill>
                <a:srgbClr val="00009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856697" y="1824329"/>
            <a:ext cx="2061132" cy="1915032"/>
            <a:chOff x="2701817" y="2366479"/>
            <a:chExt cx="2061132" cy="1915032"/>
          </a:xfrm>
        </p:grpSpPr>
        <p:grpSp>
          <p:nvGrpSpPr>
            <p:cNvPr id="5" name="Group 4"/>
            <p:cNvGrpSpPr/>
            <p:nvPr/>
          </p:nvGrpSpPr>
          <p:grpSpPr>
            <a:xfrm>
              <a:off x="2701817" y="2366479"/>
              <a:ext cx="1979521" cy="958122"/>
              <a:chOff x="2701817" y="2366479"/>
              <a:chExt cx="1979521" cy="958122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2701817" y="2922481"/>
                <a:ext cx="125087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8000"/>
                    </a:solidFill>
                    <a:ea typeface="Lucida Grande"/>
                    <a:cs typeface="Century Gothic"/>
                  </a:rPr>
                  <a:t>(</a:t>
                </a:r>
                <a:r>
                  <a:rPr lang="en-US" b="1" dirty="0">
                    <a:solidFill>
                      <a:srgbClr val="FF0000"/>
                    </a:solidFill>
                    <a:ea typeface="Lucida Grande"/>
                    <a:cs typeface="Century Gothic"/>
                  </a:rPr>
                  <a:t>SK</a:t>
                </a:r>
                <a:r>
                  <a:rPr lang="en-US" b="1" baseline="-25000" dirty="0">
                    <a:solidFill>
                      <a:srgbClr val="FF0000"/>
                    </a:solidFill>
                    <a:ea typeface="Lucida Grande"/>
                    <a:cs typeface="Century Gothic"/>
                  </a:rPr>
                  <a:t>ID</a:t>
                </a:r>
                <a:r>
                  <a:rPr lang="en-US" b="1" dirty="0">
                    <a:solidFill>
                      <a:srgbClr val="008000"/>
                    </a:solidFill>
                    <a:ea typeface="Lucida Grande"/>
                    <a:cs typeface="Century Gothic"/>
                  </a:rPr>
                  <a:t>) </a:t>
                </a:r>
                <a:r>
                  <a:rPr lang="en-US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1</a:t>
                </a:r>
                <a:r>
                  <a:rPr lang="en-US" sz="20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0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0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050" dirty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>
                <a:off x="2921196" y="3309869"/>
                <a:ext cx="863337" cy="0"/>
              </a:xfrm>
              <a:prstGeom prst="straightConnector1">
                <a:avLst/>
              </a:prstGeom>
              <a:ln w="12700" cmpd="sng"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Rectangle 14"/>
              <p:cNvSpPr/>
              <p:nvPr/>
            </p:nvSpPr>
            <p:spPr>
              <a:xfrm>
                <a:off x="3802256" y="2366479"/>
                <a:ext cx="793106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0" dirty="0" smtClean="0">
                    <a:ea typeface="Lucida Grande"/>
                    <a:cs typeface="Century Gothic"/>
                  </a:rPr>
                  <a:t>1</a:t>
                </a:r>
                <a:r>
                  <a:rPr lang="en-US" sz="2400" i="0" dirty="0" smtClean="0"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i="0" baseline="-25000" dirty="0" smtClean="0">
                    <a:latin typeface="Century Gothic"/>
                    <a:ea typeface="Lucida Grande"/>
                    <a:cs typeface="Century Gothic"/>
                  </a:rPr>
                  <a:t>V</a:t>
                </a:r>
                <a:endParaRPr lang="en-US" sz="1100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802256" y="2848682"/>
                <a:ext cx="793106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ea typeface="Lucida Grande"/>
                    <a:cs typeface="Century Gothic"/>
                  </a:rPr>
                  <a:t>2</a:t>
                </a:r>
                <a:r>
                  <a:rPr lang="en-US" sz="2400" i="0" dirty="0" smtClean="0"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i="0" baseline="-25000" dirty="0" smtClean="0">
                    <a:latin typeface="Century Gothic"/>
                    <a:ea typeface="Lucida Grande"/>
                    <a:cs typeface="Century Gothic"/>
                  </a:rPr>
                  <a:t>V</a:t>
                </a:r>
                <a:endParaRPr lang="en-US" sz="1100" dirty="0"/>
              </a:p>
            </p:txBody>
          </p:sp>
          <p:cxnSp>
            <p:nvCxnSpPr>
              <p:cNvPr id="17" name="Straight Arrow Connector 16"/>
              <p:cNvCxnSpPr/>
              <p:nvPr/>
            </p:nvCxnSpPr>
            <p:spPr>
              <a:xfrm>
                <a:off x="3771065" y="3311879"/>
                <a:ext cx="821723" cy="12722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H="1">
                <a:off x="2885805" y="2810954"/>
                <a:ext cx="1795533" cy="0"/>
              </a:xfrm>
              <a:prstGeom prst="straightConnector1">
                <a:avLst/>
              </a:prstGeom>
              <a:ln w="12700" cmpd="sng"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>
              <a:off x="2922660" y="3398319"/>
              <a:ext cx="1840289" cy="883192"/>
              <a:chOff x="2735900" y="3734451"/>
              <a:chExt cx="1840289" cy="883192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H="1">
                <a:off x="2754580" y="4197600"/>
                <a:ext cx="932382" cy="21247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flipV="1">
                <a:off x="2735900" y="4598969"/>
                <a:ext cx="1821613" cy="11558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Rectangle 8"/>
              <p:cNvSpPr/>
              <p:nvPr/>
            </p:nvSpPr>
            <p:spPr>
              <a:xfrm>
                <a:off x="2916499" y="3734451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2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916499" y="4173168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3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783083" y="3751729"/>
                <a:ext cx="793106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ea typeface="Lucida Grande"/>
                    <a:cs typeface="Century Gothic"/>
                  </a:rPr>
                  <a:t>3</a:t>
                </a:r>
                <a:r>
                  <a:rPr lang="en-US" sz="2400" i="0" dirty="0" smtClean="0"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i="0" baseline="-25000" dirty="0" smtClean="0">
                    <a:latin typeface="Century Gothic"/>
                    <a:ea typeface="Lucida Grande"/>
                    <a:cs typeface="Century Gothic"/>
                  </a:rPr>
                  <a:t>V</a:t>
                </a:r>
                <a:endParaRPr lang="en-US" sz="1100" dirty="0"/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 flipH="1">
                <a:off x="3639836" y="4197600"/>
                <a:ext cx="821723" cy="0"/>
              </a:xfrm>
              <a:prstGeom prst="straightConnector1">
                <a:avLst/>
              </a:prstGeom>
              <a:ln w="12700" cmpd="sng"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TextBox 18"/>
          <p:cNvSpPr txBox="1"/>
          <p:nvPr/>
        </p:nvSpPr>
        <p:spPr>
          <a:xfrm>
            <a:off x="2385358" y="1591088"/>
            <a:ext cx="6349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P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70807" y="1622068"/>
            <a:ext cx="83872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V</a:t>
            </a:r>
            <a:r>
              <a:rPr lang="en-US" sz="3200" baseline="-25000" dirty="0" smtClean="0">
                <a:solidFill>
                  <a:srgbClr val="000090"/>
                </a:solidFill>
                <a:cs typeface="Century Gothic"/>
              </a:rPr>
              <a:t>ID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371822" y="1842210"/>
            <a:ext cx="2478064" cy="615351"/>
            <a:chOff x="371822" y="1986885"/>
            <a:chExt cx="2478064" cy="615351"/>
          </a:xfrm>
        </p:grpSpPr>
        <p:sp>
          <p:nvSpPr>
            <p:cNvPr id="21" name="TextBox 20"/>
            <p:cNvSpPr txBox="1"/>
            <p:nvPr/>
          </p:nvSpPr>
          <p:spPr>
            <a:xfrm>
              <a:off x="371822" y="1986885"/>
              <a:ext cx="16727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“bad” first </a:t>
              </a:r>
              <a:r>
                <a:rPr lang="en-US" dirty="0" err="1" smtClean="0">
                  <a:solidFill>
                    <a:srgbClr val="FF0000"/>
                  </a:solidFill>
                </a:rPr>
                <a:t>msg</a:t>
              </a:r>
              <a:endParaRPr lang="en-US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1905090" y="2322022"/>
              <a:ext cx="944796" cy="280214"/>
            </a:xfrm>
            <a:prstGeom prst="straightConnector1">
              <a:avLst/>
            </a:prstGeom>
            <a:ln w="28575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278894" y="2628765"/>
            <a:ext cx="2522048" cy="369332"/>
            <a:chOff x="278894" y="2628765"/>
            <a:chExt cx="2522048" cy="369332"/>
          </a:xfrm>
        </p:grpSpPr>
        <p:cxnSp>
          <p:nvCxnSpPr>
            <p:cNvPr id="24" name="Straight Arrow Connector 23"/>
            <p:cNvCxnSpPr/>
            <p:nvPr/>
          </p:nvCxnSpPr>
          <p:spPr>
            <a:xfrm flipV="1">
              <a:off x="1936196" y="2770126"/>
              <a:ext cx="864746" cy="134301"/>
            </a:xfrm>
            <a:prstGeom prst="straightConnector1">
              <a:avLst/>
            </a:prstGeom>
            <a:ln w="28575" cmpd="sng"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78894" y="2628765"/>
              <a:ext cx="1951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“good” first </a:t>
              </a:r>
              <a:r>
                <a:rPr lang="en-US" dirty="0" err="1" smtClean="0">
                  <a:solidFill>
                    <a:srgbClr val="008000"/>
                  </a:solidFill>
                </a:rPr>
                <a:t>msg</a:t>
              </a: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130657" y="4182171"/>
            <a:ext cx="63038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In order to “solve” a session (played with a new identity) </a:t>
            </a:r>
            <a:r>
              <a:rPr lang="en-US" dirty="0" err="1" smtClean="0"/>
              <a:t>Sim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has to change the view </a:t>
            </a:r>
            <a:r>
              <a:rPr lang="en-US" dirty="0" smtClean="0"/>
              <a:t>of the verifier (first play a bad  </a:t>
            </a:r>
            <a:r>
              <a:rPr lang="en-US" dirty="0" err="1" smtClean="0"/>
              <a:t>msg</a:t>
            </a:r>
            <a:r>
              <a:rPr lang="en-US" dirty="0" smtClean="0"/>
              <a:t>, then a good </a:t>
            </a:r>
            <a:r>
              <a:rPr lang="en-US" dirty="0" err="1" smtClean="0"/>
              <a:t>msg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130267" y="5143430"/>
            <a:ext cx="6303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changing the view of V* skews the output distribution.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2950076" y="2380331"/>
            <a:ext cx="1078525" cy="4758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950077" y="2380331"/>
            <a:ext cx="1078525" cy="475838"/>
          </a:xfrm>
          <a:prstGeom prst="ellipse">
            <a:avLst/>
          </a:prstGeom>
          <a:noFill/>
          <a:ln w="28575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5864841" y="1522645"/>
            <a:ext cx="3304851" cy="2616101"/>
            <a:chOff x="5839149" y="1731389"/>
            <a:chExt cx="3304851" cy="2616101"/>
          </a:xfrm>
        </p:grpSpPr>
        <p:sp>
          <p:nvSpPr>
            <p:cNvPr id="32" name="TextBox 31"/>
            <p:cNvSpPr txBox="1"/>
            <p:nvPr/>
          </p:nvSpPr>
          <p:spPr>
            <a:xfrm>
              <a:off x="6009534" y="1731389"/>
              <a:ext cx="3134466" cy="26161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u="sng" dirty="0" smtClean="0"/>
                <a:t>Remark</a:t>
              </a:r>
            </a:p>
            <a:p>
              <a:r>
                <a:rPr lang="en-US" dirty="0" smtClean="0"/>
                <a:t>Protocols that do not follow this structure could admit alternative strategies: 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 err="1" smtClean="0"/>
                <a:t>resZK</a:t>
              </a:r>
              <a:r>
                <a:rPr lang="en-US" dirty="0" smtClean="0"/>
                <a:t> [YZ07] complexity leveraging.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 err="1" smtClean="0"/>
                <a:t>cZK</a:t>
              </a:r>
              <a:r>
                <a:rPr lang="en-US" dirty="0" smtClean="0"/>
                <a:t> [Z03]: only sequential soundness.</a:t>
              </a:r>
            </a:p>
            <a:p>
              <a:endParaRPr lang="en-US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839149" y="1731389"/>
              <a:ext cx="3190631" cy="245078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072647" y="5633175"/>
            <a:ext cx="6371160" cy="830997"/>
            <a:chOff x="1072647" y="5633175"/>
            <a:chExt cx="6371160" cy="830997"/>
          </a:xfrm>
        </p:grpSpPr>
        <p:sp>
          <p:nvSpPr>
            <p:cNvPr id="31" name="TextBox 30"/>
            <p:cNvSpPr txBox="1"/>
            <p:nvPr/>
          </p:nvSpPr>
          <p:spPr>
            <a:xfrm>
              <a:off x="1072647" y="5633175"/>
              <a:ext cx="637116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0000FF"/>
                  </a:solidFill>
                </a:rPr>
                <a:t>designing a successful simulation strategy</a:t>
              </a:r>
            </a:p>
            <a:p>
              <a:pPr algn="ctr"/>
              <a:r>
                <a:rPr lang="en-US" sz="2400" dirty="0" smtClean="0">
                  <a:solidFill>
                    <a:srgbClr val="0000FF"/>
                  </a:solidFill>
                </a:rPr>
                <a:t>seems problematic.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1511273" y="5633175"/>
              <a:ext cx="5890644" cy="830997"/>
            </a:xfrm>
            <a:prstGeom prst="roundRect">
              <a:avLst/>
            </a:prstGeom>
            <a:noFill/>
            <a:ln w="28575" cmpd="sng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6782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 animBg="1"/>
      <p:bldP spid="3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Outline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037" y="1681518"/>
            <a:ext cx="9372053" cy="3864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Century Gothic"/>
                <a:cs typeface="Century Gothic"/>
              </a:rPr>
              <a:t>Definitions</a:t>
            </a:r>
            <a:endParaRPr lang="en-US" sz="2400" dirty="0" smtClean="0">
              <a:solidFill>
                <a:schemeClr val="bg1">
                  <a:lumMod val="65000"/>
                </a:schemeClr>
              </a:solidFill>
              <a:latin typeface="Century Gothic"/>
              <a:cs typeface="Century Gothic"/>
            </a:endParaRPr>
          </a:p>
          <a:p>
            <a:pPr marL="1257300" lvl="2" indent="-342900">
              <a:lnSpc>
                <a:spcPct val="120000"/>
              </a:lnSpc>
              <a:buFont typeface="Lucida Grande"/>
              <a:buChar char="-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entury Gothic"/>
                <a:cs typeface="Century Gothic"/>
              </a:rPr>
              <a:t>Concurrent Zero Knowledge</a:t>
            </a:r>
          </a:p>
          <a:p>
            <a:pPr marL="1257300" lvl="2" indent="-342900">
              <a:lnSpc>
                <a:spcPct val="110000"/>
              </a:lnSpc>
              <a:buFont typeface="Lucida Grande"/>
              <a:buChar char="-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entury Gothic"/>
                <a:cs typeface="Century Gothic"/>
              </a:rPr>
              <a:t>Bare Public Key (BPK) Model </a:t>
            </a:r>
          </a:p>
          <a:p>
            <a:pPr marL="1257300" lvl="2" indent="-342900">
              <a:lnSpc>
                <a:spcPct val="110000"/>
              </a:lnSpc>
              <a:buFont typeface="Lucida Grande"/>
              <a:buChar char="-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entury Gothic"/>
                <a:cs typeface="Century Gothic"/>
              </a:rPr>
              <a:t>Concurrent Zero Knowledge and Soundness in the BPK model</a:t>
            </a:r>
          </a:p>
          <a:p>
            <a:pPr>
              <a:lnSpc>
                <a:spcPct val="110000"/>
              </a:lnSpc>
            </a:pPr>
            <a:endParaRPr lang="en-US" sz="2000" dirty="0">
              <a:solidFill>
                <a:srgbClr val="000090"/>
              </a:solidFill>
              <a:latin typeface="Century Gothic"/>
              <a:cs typeface="Century Gothic"/>
            </a:endParaRPr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n-US" sz="2800" dirty="0" smtClean="0">
                <a:solidFill>
                  <a:srgbClr val="A6A6A6"/>
                </a:solidFill>
                <a:latin typeface="Century Gothic"/>
                <a:cs typeface="Century Gothic"/>
              </a:rPr>
              <a:t>Round-optimal  Concurrent Zero Knowledge: </a:t>
            </a:r>
          </a:p>
          <a:p>
            <a:pPr marL="800100" lvl="1" indent="-342900">
              <a:lnSpc>
                <a:spcPct val="110000"/>
              </a:lnSpc>
              <a:buFontTx/>
              <a:buChar char="-"/>
            </a:pPr>
            <a:r>
              <a:rPr lang="en-US" sz="2000" dirty="0" smtClean="0">
                <a:solidFill>
                  <a:srgbClr val="A6A6A6"/>
                </a:solidFill>
                <a:latin typeface="Century Gothic"/>
                <a:cs typeface="Century Gothic"/>
              </a:rPr>
              <a:t>the issue of</a:t>
            </a:r>
            <a:r>
              <a:rPr lang="en-US" sz="2000" i="1" dirty="0" smtClean="0">
                <a:solidFill>
                  <a:srgbClr val="A6A6A6"/>
                </a:solidFill>
                <a:latin typeface="Century Gothic"/>
                <a:cs typeface="Century Gothic"/>
              </a:rPr>
              <a:t> all </a:t>
            </a:r>
            <a:r>
              <a:rPr lang="en-US" sz="2000" dirty="0" smtClean="0">
                <a:solidFill>
                  <a:srgbClr val="A6A6A6"/>
                </a:solidFill>
                <a:latin typeface="Century Gothic"/>
                <a:cs typeface="Century Gothic"/>
              </a:rPr>
              <a:t>zero-knowledge simulators</a:t>
            </a:r>
          </a:p>
          <a:p>
            <a:pPr marL="800100" lvl="1" indent="-342900">
              <a:lnSpc>
                <a:spcPct val="110000"/>
              </a:lnSpc>
              <a:buFontTx/>
              <a:buChar char="-"/>
            </a:pPr>
            <a:r>
              <a:rPr lang="en-US" sz="2000" dirty="0" smtClean="0">
                <a:solidFill>
                  <a:srgbClr val="A6A6A6"/>
                </a:solidFill>
                <a:latin typeface="Century Gothic"/>
                <a:cs typeface="Century Gothic"/>
              </a:rPr>
              <a:t>the difficulty of designing any alternative simulator</a:t>
            </a:r>
          </a:p>
          <a:p>
            <a:pPr>
              <a:lnSpc>
                <a:spcPct val="110000"/>
              </a:lnSpc>
            </a:pPr>
            <a:endParaRPr lang="en-US" sz="2000" dirty="0">
              <a:solidFill>
                <a:srgbClr val="000090"/>
              </a:solidFill>
              <a:latin typeface="Century Gothic"/>
              <a:cs typeface="Century Gothic"/>
            </a:endParaRPr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n-US" sz="2800" dirty="0" smtClean="0">
                <a:solidFill>
                  <a:srgbClr val="000090"/>
                </a:solidFill>
                <a:latin typeface="Century Gothic"/>
                <a:cs typeface="Century Gothic"/>
              </a:rPr>
              <a:t>Our technique</a:t>
            </a:r>
          </a:p>
        </p:txBody>
      </p:sp>
    </p:spTree>
    <p:extLst>
      <p:ext uri="{BB962C8B-B14F-4D97-AF65-F5344CB8AC3E}">
        <p14:creationId xmlns:p14="http://schemas.microsoft.com/office/powerpoint/2010/main" val="169986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616" y="-1281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000090"/>
                </a:solidFill>
              </a:rPr>
              <a:t>O</a:t>
            </a:r>
            <a:r>
              <a:rPr lang="en-US" sz="4000" dirty="0" smtClean="0">
                <a:solidFill>
                  <a:srgbClr val="000090"/>
                </a:solidFill>
              </a:rPr>
              <a:t>ur round-optimal concurrent ZK </a:t>
            </a:r>
            <a:endParaRPr lang="en-US" sz="4000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1933" y="1123157"/>
            <a:ext cx="6349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P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2804" y="1076687"/>
            <a:ext cx="112975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V</a:t>
            </a:r>
            <a:r>
              <a:rPr lang="en-US" sz="3200" baseline="-25000" dirty="0" smtClean="0">
                <a:solidFill>
                  <a:srgbClr val="000090"/>
                </a:solidFill>
                <a:cs typeface="Century Gothic"/>
              </a:rPr>
              <a:t>ID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6485" y="1035221"/>
            <a:ext cx="1176549" cy="400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(PK</a:t>
            </a:r>
            <a:r>
              <a:rPr lang="en-US" sz="2000" baseline="-25000" dirty="0" smtClean="0"/>
              <a:t>ID</a:t>
            </a:r>
            <a:r>
              <a:rPr lang="en-US" sz="2000" dirty="0" smtClean="0"/>
              <a:t>, w)</a:t>
            </a:r>
            <a:endParaRPr lang="en-US" sz="2000" dirty="0"/>
          </a:p>
        </p:txBody>
      </p:sp>
      <p:grpSp>
        <p:nvGrpSpPr>
          <p:cNvPr id="6" name="Group 5"/>
          <p:cNvGrpSpPr/>
          <p:nvPr/>
        </p:nvGrpSpPr>
        <p:grpSpPr>
          <a:xfrm>
            <a:off x="2798973" y="1629850"/>
            <a:ext cx="1234896" cy="1459460"/>
            <a:chOff x="3705509" y="1753770"/>
            <a:chExt cx="1234896" cy="1459460"/>
          </a:xfrm>
        </p:grpSpPr>
        <p:cxnSp>
          <p:nvCxnSpPr>
            <p:cNvPr id="7" name="Straight Arrow Connector 6"/>
            <p:cNvCxnSpPr/>
            <p:nvPr/>
          </p:nvCxnSpPr>
          <p:spPr>
            <a:xfrm flipH="1">
              <a:off x="3724187" y="3189160"/>
              <a:ext cx="1216218" cy="181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3724183" y="2702611"/>
              <a:ext cx="12162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3705509" y="2209307"/>
              <a:ext cx="1216218" cy="181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867430" y="1753770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886106" y="2291995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886106" y="2768755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ea typeface="Lucida Grande"/>
                  <a:cs typeface="Century Gothic"/>
                </a:rPr>
                <a:t>3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376453" y="2136145"/>
            <a:ext cx="1446495" cy="1435061"/>
            <a:chOff x="3534254" y="3414869"/>
            <a:chExt cx="1446495" cy="1435061"/>
          </a:xfrm>
        </p:grpSpPr>
        <p:sp>
          <p:nvSpPr>
            <p:cNvPr id="14" name="Rectangle 13"/>
            <p:cNvSpPr/>
            <p:nvPr/>
          </p:nvSpPr>
          <p:spPr>
            <a:xfrm>
              <a:off x="3534254" y="3414869"/>
              <a:ext cx="14031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solidFill>
                    <a:srgbClr val="008000"/>
                  </a:solidFill>
                  <a:ea typeface="Lucida Grande"/>
                  <a:cs typeface="Century Gothic"/>
                </a:rPr>
                <a:t>(</a:t>
              </a:r>
              <a:r>
                <a:rPr lang="en-US" sz="2000" b="1" dirty="0">
                  <a:solidFill>
                    <a:srgbClr val="FF0000"/>
                  </a:solidFill>
                  <a:ea typeface="Lucida Grande"/>
                  <a:cs typeface="Century Gothic"/>
                </a:rPr>
                <a:t>SK</a:t>
              </a:r>
              <a:r>
                <a:rPr lang="en-US" sz="2000" b="1" baseline="-25000" dirty="0">
                  <a:solidFill>
                    <a:srgbClr val="FF0000"/>
                  </a:solidFill>
                  <a:ea typeface="Lucida Grande"/>
                  <a:cs typeface="Century Gothic"/>
                </a:rPr>
                <a:t>ID</a:t>
              </a:r>
              <a:r>
                <a:rPr lang="en-US" sz="2000" b="1" dirty="0">
                  <a:solidFill>
                    <a:srgbClr val="008000"/>
                  </a:solidFill>
                  <a:ea typeface="Lucida Grande"/>
                  <a:cs typeface="Century Gothic"/>
                </a:rPr>
                <a:t>) </a:t>
              </a:r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3724187" y="3859344"/>
              <a:ext cx="1256562" cy="990586"/>
              <a:chOff x="4415199" y="3280450"/>
              <a:chExt cx="1256562" cy="990586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 flipH="1">
                <a:off x="4455543" y="3767863"/>
                <a:ext cx="1216218" cy="18123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4436863" y="4271036"/>
                <a:ext cx="1216220" cy="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4617462" y="3320264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2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617462" y="3815003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3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>
                <a:off x="4415199" y="3280450"/>
                <a:ext cx="1216220" cy="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Oval Callout 20"/>
          <p:cNvSpPr/>
          <p:nvPr/>
        </p:nvSpPr>
        <p:spPr>
          <a:xfrm>
            <a:off x="704621" y="979199"/>
            <a:ext cx="1176549" cy="542134"/>
          </a:xfrm>
          <a:prstGeom prst="wedgeEllipseCallout">
            <a:avLst>
              <a:gd name="adj1" fmla="val 88963"/>
              <a:gd name="adj2" fmla="val 52087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87255" y="740774"/>
            <a:ext cx="16559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“permanent </a:t>
            </a:r>
          </a:p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secret SK</a:t>
            </a:r>
            <a:r>
              <a:rPr lang="en-US" sz="1600" baseline="-25000" dirty="0" smtClean="0">
                <a:solidFill>
                  <a:srgbClr val="0000FF"/>
                </a:solidFill>
              </a:rPr>
              <a:t>ID</a:t>
            </a:r>
            <a:r>
              <a:rPr lang="en-US" sz="1600" dirty="0" smtClean="0">
                <a:solidFill>
                  <a:srgbClr val="0000FF"/>
                </a:solidFill>
              </a:rPr>
              <a:t>”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40261" y="840287"/>
            <a:ext cx="65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SK</a:t>
            </a:r>
            <a:r>
              <a:rPr lang="en-US" sz="2000" baseline="-25000" dirty="0" smtClean="0">
                <a:solidFill>
                  <a:srgbClr val="000000"/>
                </a:solidFill>
              </a:rPr>
              <a:t>ID</a:t>
            </a:r>
            <a:endParaRPr lang="en-US" sz="2000" dirty="0"/>
          </a:p>
        </p:txBody>
      </p:sp>
      <p:sp>
        <p:nvSpPr>
          <p:cNvPr id="28" name="Oval Callout 27"/>
          <p:cNvSpPr/>
          <p:nvPr/>
        </p:nvSpPr>
        <p:spPr>
          <a:xfrm rot="20966843">
            <a:off x="4831845" y="805462"/>
            <a:ext cx="824013" cy="536156"/>
          </a:xfrm>
          <a:prstGeom prst="wedgeEllipseCallout">
            <a:avLst>
              <a:gd name="adj1" fmla="val -88535"/>
              <a:gd name="adj2" fmla="val 20449"/>
            </a:avLst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3881591" y="1649699"/>
            <a:ext cx="1481094" cy="432506"/>
            <a:chOff x="5807993" y="1757544"/>
            <a:chExt cx="1481094" cy="432506"/>
          </a:xfrm>
        </p:grpSpPr>
        <p:cxnSp>
          <p:nvCxnSpPr>
            <p:cNvPr id="40" name="Straight Arrow Connector 39"/>
            <p:cNvCxnSpPr/>
            <p:nvPr/>
          </p:nvCxnSpPr>
          <p:spPr>
            <a:xfrm flipH="1" flipV="1">
              <a:off x="5944194" y="2183140"/>
              <a:ext cx="1344893" cy="6910"/>
            </a:xfrm>
            <a:prstGeom prst="straightConnector1">
              <a:avLst/>
            </a:prstGeom>
            <a:ln w="28575" cmpd="sng">
              <a:solidFill>
                <a:srgbClr val="0053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5807993" y="1757544"/>
              <a:ext cx="8129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>
                  <a:solidFill>
                    <a:srgbClr val="005300"/>
                  </a:solidFill>
                </a:rPr>
                <a:t>PK</a:t>
              </a:r>
              <a:r>
                <a:rPr lang="en-US" b="1" baseline="-25000" dirty="0" err="1" smtClean="0">
                  <a:solidFill>
                    <a:srgbClr val="005300"/>
                  </a:solidFill>
                </a:rPr>
                <a:t>temp</a:t>
              </a:r>
              <a:endParaRPr lang="en-US" b="1" dirty="0">
                <a:solidFill>
                  <a:srgbClr val="005300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611692" y="2151028"/>
            <a:ext cx="1176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5300"/>
                </a:solidFill>
              </a:rPr>
              <a:t>PK</a:t>
            </a:r>
            <a:r>
              <a:rPr lang="en-US" sz="2000" b="1" baseline="-25000" dirty="0" err="1" smtClean="0">
                <a:solidFill>
                  <a:srgbClr val="005300"/>
                </a:solidFill>
              </a:rPr>
              <a:t>temp</a:t>
            </a:r>
            <a:r>
              <a:rPr lang="en-US" sz="2000" b="1" baseline="-25000" dirty="0">
                <a:solidFill>
                  <a:srgbClr val="005300"/>
                </a:solidFill>
              </a:rPr>
              <a:t> </a:t>
            </a:r>
            <a:r>
              <a:rPr lang="en-US" sz="2400" b="1" dirty="0" smtClean="0">
                <a:solidFill>
                  <a:srgbClr val="005300"/>
                </a:solidFill>
              </a:rPr>
              <a:t>(</a:t>
            </a:r>
            <a:endParaRPr lang="en-US" b="1" dirty="0">
              <a:solidFill>
                <a:srgbClr val="0053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412548" y="2151230"/>
            <a:ext cx="319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baseline="-25000" dirty="0" smtClean="0">
                <a:solidFill>
                  <a:srgbClr val="005300"/>
                </a:solidFill>
              </a:rPr>
              <a:t> </a:t>
            </a:r>
            <a:r>
              <a:rPr lang="en-US" sz="2400" b="1" dirty="0">
                <a:solidFill>
                  <a:srgbClr val="005300"/>
                </a:solidFill>
              </a:rPr>
              <a:t>)</a:t>
            </a:r>
            <a:endParaRPr lang="en-US" sz="2000" b="1" dirty="0">
              <a:solidFill>
                <a:srgbClr val="0053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575898" y="18277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597362" y="3161643"/>
            <a:ext cx="1079089" cy="456033"/>
          </a:xfrm>
          <a:prstGeom prst="ellipse">
            <a:avLst/>
          </a:prstGeom>
          <a:noFill/>
          <a:ln w="28575" cmpd="sng">
            <a:solidFill>
              <a:srgbClr val="0053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991747" y="3271856"/>
            <a:ext cx="1739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witness  OR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933719" y="3623073"/>
            <a:ext cx="3383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permanent secret </a:t>
            </a:r>
            <a:r>
              <a:rPr lang="en-US" dirty="0" smtClean="0">
                <a:solidFill>
                  <a:srgbClr val="0000FF"/>
                </a:solidFill>
              </a:rPr>
              <a:t>SK</a:t>
            </a:r>
            <a:r>
              <a:rPr lang="en-US" baseline="-25000" dirty="0" smtClean="0">
                <a:solidFill>
                  <a:srgbClr val="0000FF"/>
                </a:solidFill>
              </a:rPr>
              <a:t>ID </a:t>
            </a:r>
            <a:r>
              <a:rPr lang="en-US" baseline="-25000" dirty="0" smtClean="0"/>
              <a:t> </a:t>
            </a:r>
            <a:r>
              <a:rPr lang="en-US" dirty="0" smtClean="0"/>
              <a:t>OR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43720" y="4098283"/>
            <a:ext cx="30118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- temporary secret key </a:t>
            </a:r>
            <a:r>
              <a:rPr lang="en-US" dirty="0" err="1" smtClean="0">
                <a:solidFill>
                  <a:srgbClr val="005300"/>
                </a:solidFill>
              </a:rPr>
              <a:t>SK</a:t>
            </a:r>
            <a:r>
              <a:rPr lang="en-US" baseline="-25000" dirty="0" err="1" smtClean="0">
                <a:solidFill>
                  <a:srgbClr val="005300"/>
                </a:solidFill>
              </a:rPr>
              <a:t>temp</a:t>
            </a:r>
            <a:endParaRPr lang="en-US" baseline="-25000" dirty="0">
              <a:solidFill>
                <a:srgbClr val="0053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74395" y="3274970"/>
            <a:ext cx="154656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is accepting if</a:t>
            </a:r>
          </a:p>
          <a:p>
            <a:r>
              <a:rPr lang="en-US" b="1" dirty="0" smtClean="0"/>
              <a:t>P</a:t>
            </a:r>
            <a:r>
              <a:rPr lang="en-US" sz="1600" dirty="0" smtClean="0"/>
              <a:t> knows either:</a:t>
            </a:r>
            <a:endParaRPr lang="en-US" sz="1600" dirty="0"/>
          </a:p>
        </p:txBody>
      </p:sp>
      <p:sp>
        <p:nvSpPr>
          <p:cNvPr id="52" name="Left Brace 51"/>
          <p:cNvSpPr/>
          <p:nvPr/>
        </p:nvSpPr>
        <p:spPr>
          <a:xfrm>
            <a:off x="4709413" y="3342195"/>
            <a:ext cx="280498" cy="1132069"/>
          </a:xfrm>
          <a:prstGeom prst="leftBrace">
            <a:avLst/>
          </a:prstGeom>
          <a:ln>
            <a:solidFill>
              <a:srgbClr val="005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4285634" y="4803827"/>
            <a:ext cx="4276506" cy="1478902"/>
            <a:chOff x="3807281" y="4629601"/>
            <a:chExt cx="3664142" cy="1478902"/>
          </a:xfrm>
        </p:grpSpPr>
        <p:sp>
          <p:nvSpPr>
            <p:cNvPr id="53" name="TextBox 52"/>
            <p:cNvSpPr txBox="1"/>
            <p:nvPr/>
          </p:nvSpPr>
          <p:spPr>
            <a:xfrm>
              <a:off x="3819074" y="4806335"/>
              <a:ext cx="365041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5300"/>
                  </a:solidFill>
                </a:rPr>
                <a:t>KEY IDEA</a:t>
              </a:r>
              <a:r>
                <a:rPr lang="en-US" dirty="0" smtClean="0"/>
                <a:t>. Temporary secret key  </a:t>
              </a:r>
              <a:r>
                <a:rPr lang="en-US" dirty="0" err="1" smtClean="0">
                  <a:solidFill>
                    <a:srgbClr val="005300"/>
                  </a:solidFill>
                </a:rPr>
                <a:t>Sk</a:t>
              </a:r>
              <a:r>
                <a:rPr lang="en-US" baseline="-25000" dirty="0" err="1" smtClean="0">
                  <a:solidFill>
                    <a:srgbClr val="005300"/>
                  </a:solidFill>
                </a:rPr>
                <a:t>temp</a:t>
              </a:r>
              <a:r>
                <a:rPr lang="en-US" baseline="-25000" dirty="0" smtClean="0">
                  <a:solidFill>
                    <a:srgbClr val="005300"/>
                  </a:solidFill>
                </a:rPr>
                <a:t> </a:t>
              </a:r>
              <a:r>
                <a:rPr lang="en-US" dirty="0" smtClean="0"/>
                <a:t>is used </a:t>
              </a:r>
              <a:r>
                <a:rPr lang="en-US" b="1" dirty="0" smtClean="0">
                  <a:solidFill>
                    <a:srgbClr val="FF0000"/>
                  </a:solidFill>
                </a:rPr>
                <a:t>only in the last </a:t>
              </a:r>
              <a:r>
                <a:rPr lang="en-US" b="1" dirty="0" err="1" smtClean="0">
                  <a:solidFill>
                    <a:srgbClr val="FF0000"/>
                  </a:solidFill>
                </a:rPr>
                <a:t>msg</a:t>
              </a:r>
              <a:r>
                <a:rPr lang="en-US" b="1" dirty="0" smtClean="0">
                  <a:solidFill>
                    <a:srgbClr val="FF0000"/>
                  </a:solidFill>
                </a:rPr>
                <a:t> </a:t>
              </a:r>
              <a:r>
                <a:rPr lang="en-US" sz="160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3</a:t>
              </a:r>
              <a:r>
                <a:rPr lang="en-US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baseline="-2500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P.</a:t>
              </a:r>
              <a:r>
                <a:rPr lang="en-US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 </a:t>
              </a:r>
              <a:endParaRPr lang="en-US" baseline="-25000" dirty="0" smtClean="0">
                <a:solidFill>
                  <a:srgbClr val="0000FF"/>
                </a:solidFill>
                <a:latin typeface="Century Gothic"/>
                <a:ea typeface="Lucida Grande"/>
                <a:cs typeface="Century Gothic"/>
              </a:endParaRPr>
            </a:p>
            <a:p>
              <a:pPr algn="ctr"/>
              <a:r>
                <a:rPr lang="en-US" dirty="0" smtClean="0">
                  <a:solidFill>
                    <a:prstClr val="black"/>
                  </a:solidFill>
                </a:rPr>
                <a:t> (only </a:t>
              </a:r>
              <a:r>
                <a:rPr lang="en-US" i="1" dirty="0" smtClean="0">
                  <a:solidFill>
                    <a:prstClr val="black"/>
                  </a:solidFill>
                </a:rPr>
                <a:t>after the extraction</a:t>
              </a:r>
              <a:r>
                <a:rPr lang="en-US" dirty="0" smtClean="0">
                  <a:solidFill>
                    <a:prstClr val="black"/>
                  </a:solidFill>
                </a:rPr>
                <a:t>)</a:t>
              </a:r>
              <a:endParaRPr lang="en-US" sz="1000" dirty="0" smtClean="0">
                <a:solidFill>
                  <a:srgbClr val="0000FF"/>
                </a:solidFill>
              </a:endParaRPr>
            </a:p>
            <a:p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3807281" y="4629601"/>
              <a:ext cx="3664142" cy="1478902"/>
            </a:xfrm>
            <a:prstGeom prst="roundRect">
              <a:avLst/>
            </a:prstGeom>
            <a:noFill/>
            <a:ln w="28575" cmpd="sng">
              <a:solidFill>
                <a:srgbClr val="0053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109266" y="1621006"/>
            <a:ext cx="4234881" cy="1597703"/>
            <a:chOff x="6774141" y="1893558"/>
            <a:chExt cx="4234881" cy="1597703"/>
          </a:xfrm>
        </p:grpSpPr>
        <p:grpSp>
          <p:nvGrpSpPr>
            <p:cNvPr id="30" name="Group 29"/>
            <p:cNvGrpSpPr/>
            <p:nvPr/>
          </p:nvGrpSpPr>
          <p:grpSpPr>
            <a:xfrm>
              <a:off x="6774141" y="1893558"/>
              <a:ext cx="1405147" cy="1432236"/>
              <a:chOff x="3724183" y="1784750"/>
              <a:chExt cx="1405147" cy="1432236"/>
            </a:xfrm>
          </p:grpSpPr>
          <p:cxnSp>
            <p:nvCxnSpPr>
              <p:cNvPr id="31" name="Straight Arrow Connector 30"/>
              <p:cNvCxnSpPr/>
              <p:nvPr/>
            </p:nvCxnSpPr>
            <p:spPr>
              <a:xfrm flipH="1" flipV="1">
                <a:off x="3724187" y="3207283"/>
                <a:ext cx="1326215" cy="9703"/>
              </a:xfrm>
              <a:prstGeom prst="straightConnector1">
                <a:avLst/>
              </a:prstGeom>
              <a:ln w="28575" cmpd="sng">
                <a:solidFill>
                  <a:srgbClr val="005300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3724183" y="2702611"/>
                <a:ext cx="1326219" cy="0"/>
              </a:xfrm>
              <a:prstGeom prst="straightConnector1">
                <a:avLst/>
              </a:prstGeom>
              <a:ln w="28575" cmpd="sng">
                <a:solidFill>
                  <a:srgbClr val="005300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4" name="Rectangle 33"/>
              <p:cNvSpPr/>
              <p:nvPr/>
            </p:nvSpPr>
            <p:spPr>
              <a:xfrm>
                <a:off x="4084262" y="1784750"/>
                <a:ext cx="1026392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b="1" i="0" dirty="0" smtClean="0">
                    <a:solidFill>
                      <a:srgbClr val="005300"/>
                    </a:solidFill>
                    <a:ea typeface="Lucida Grande"/>
                    <a:cs typeface="Century Gothic"/>
                  </a:rPr>
                  <a:t>1</a:t>
                </a:r>
                <a:r>
                  <a:rPr lang="en-US" sz="2000" b="1" i="0" dirty="0" smtClean="0">
                    <a:solidFill>
                      <a:srgbClr val="005300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000" b="1" i="0" dirty="0" smtClean="0">
                    <a:solidFill>
                      <a:srgbClr val="005300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000" b="1" baseline="-25000" dirty="0" smtClean="0">
                    <a:solidFill>
                      <a:srgbClr val="005300"/>
                    </a:solidFill>
                    <a:latin typeface="Century Gothic"/>
                    <a:ea typeface="Lucida Grande"/>
                    <a:cs typeface="Century Gothic"/>
                  </a:rPr>
                  <a:t>temp</a:t>
                </a:r>
                <a:endParaRPr lang="en-US" sz="1050" b="1" dirty="0">
                  <a:solidFill>
                    <a:srgbClr val="005300"/>
                  </a:solidFill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102938" y="2261015"/>
                <a:ext cx="10263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5300"/>
                    </a:solidFill>
                    <a:ea typeface="Lucida Grande"/>
                    <a:cs typeface="Century Gothic"/>
                  </a:rPr>
                  <a:t>2</a:t>
                </a:r>
                <a:r>
                  <a:rPr lang="en-US" sz="2000" b="1" i="0" dirty="0" smtClean="0">
                    <a:solidFill>
                      <a:srgbClr val="005300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000" b="1" i="0" dirty="0" smtClean="0">
                    <a:solidFill>
                      <a:srgbClr val="005300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000" b="1" baseline="-25000" dirty="0" smtClean="0">
                    <a:solidFill>
                      <a:srgbClr val="005300"/>
                    </a:solidFill>
                    <a:latin typeface="Century Gothic"/>
                    <a:ea typeface="Lucida Grande"/>
                    <a:cs typeface="Century Gothic"/>
                  </a:rPr>
                  <a:t>temp</a:t>
                </a:r>
                <a:endParaRPr lang="en-US" sz="1050" b="1" dirty="0">
                  <a:solidFill>
                    <a:srgbClr val="005300"/>
                  </a:solidFill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087450" y="2768755"/>
                <a:ext cx="10263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005300"/>
                    </a:solidFill>
                    <a:ea typeface="Lucida Grande"/>
                    <a:cs typeface="Century Gothic"/>
                  </a:rPr>
                  <a:t>3</a:t>
                </a:r>
                <a:r>
                  <a:rPr lang="en-US" sz="2000" b="1" i="0" dirty="0" smtClean="0">
                    <a:solidFill>
                      <a:srgbClr val="005300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000" b="1" i="0" dirty="0" smtClean="0">
                    <a:solidFill>
                      <a:srgbClr val="005300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000" b="1" baseline="-25000" dirty="0" smtClean="0">
                    <a:solidFill>
                      <a:srgbClr val="005300"/>
                    </a:solidFill>
                    <a:latin typeface="Century Gothic"/>
                    <a:ea typeface="Lucida Grande"/>
                    <a:cs typeface="Century Gothic"/>
                  </a:rPr>
                  <a:t>temp</a:t>
                </a:r>
                <a:endParaRPr lang="en-US" sz="1050" b="1" dirty="0">
                  <a:solidFill>
                    <a:srgbClr val="005300"/>
                  </a:solidFill>
                </a:endParaRPr>
              </a:p>
            </p:txBody>
          </p:sp>
        </p:grpSp>
        <p:sp>
          <p:nvSpPr>
            <p:cNvPr id="58" name="Right Brace 57"/>
            <p:cNvSpPr/>
            <p:nvPr/>
          </p:nvSpPr>
          <p:spPr>
            <a:xfrm>
              <a:off x="8537077" y="1993231"/>
              <a:ext cx="487340" cy="1498030"/>
            </a:xfrm>
            <a:prstGeom prst="rightBrace">
              <a:avLst/>
            </a:prstGeom>
            <a:ln>
              <a:solidFill>
                <a:srgbClr val="005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9074269" y="2020663"/>
              <a:ext cx="19347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Make </a:t>
              </a:r>
              <a:r>
                <a:rPr lang="en-US" dirty="0" err="1" smtClean="0">
                  <a:solidFill>
                    <a:srgbClr val="005300"/>
                  </a:solidFill>
                </a:rPr>
                <a:t>SK</a:t>
              </a:r>
              <a:r>
                <a:rPr lang="en-US" baseline="-25000" dirty="0" err="1" smtClean="0">
                  <a:solidFill>
                    <a:srgbClr val="005300"/>
                  </a:solidFill>
                </a:rPr>
                <a:t>temp</a:t>
              </a:r>
              <a:r>
                <a:rPr lang="en-US" baseline="-25000" dirty="0" smtClean="0">
                  <a:solidFill>
                    <a:srgbClr val="005300"/>
                  </a:solidFill>
                </a:rPr>
                <a:t> </a:t>
              </a:r>
              <a:r>
                <a:rPr lang="en-US" dirty="0" smtClean="0">
                  <a:solidFill>
                    <a:srgbClr val="005300"/>
                  </a:solidFill>
                </a:rPr>
                <a:t>extractable </a:t>
              </a:r>
              <a:r>
                <a:rPr lang="en-US" dirty="0" smtClean="0"/>
                <a:t>through rewinds </a:t>
              </a:r>
              <a:endParaRPr lang="en-US" dirty="0"/>
            </a:p>
          </p:txBody>
        </p:sp>
      </p:grpSp>
      <p:sp>
        <p:nvSpPr>
          <p:cNvPr id="62" name="Rounded Rectangle 61"/>
          <p:cNvSpPr/>
          <p:nvPr/>
        </p:nvSpPr>
        <p:spPr>
          <a:xfrm>
            <a:off x="1499031" y="2221487"/>
            <a:ext cx="1040081" cy="383524"/>
          </a:xfrm>
          <a:prstGeom prst="roundRect">
            <a:avLst/>
          </a:prstGeom>
          <a:solidFill>
            <a:srgbClr val="C3D69B"/>
          </a:solidFill>
          <a:ln>
            <a:solidFill>
              <a:srgbClr val="0053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5003474" y="4338438"/>
            <a:ext cx="313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(used only in the third round)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055035" y="3848497"/>
            <a:ext cx="31347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(used already in the first round)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59286" y="1309171"/>
            <a:ext cx="3189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pick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rgbClr val="005300"/>
                </a:solidFill>
              </a:rPr>
              <a:t>PK</a:t>
            </a:r>
            <a:r>
              <a:rPr lang="en-US" baseline="-25000" dirty="0" err="1" smtClean="0">
                <a:solidFill>
                  <a:srgbClr val="005300"/>
                </a:solidFill>
              </a:rPr>
              <a:t>temp</a:t>
            </a:r>
            <a:r>
              <a:rPr lang="en-US" baseline="-25000" dirty="0" smtClean="0">
                <a:solidFill>
                  <a:srgbClr val="005300"/>
                </a:solidFill>
              </a:rPr>
              <a:t> ,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5300"/>
                </a:solidFill>
              </a:rPr>
              <a:t>SK</a:t>
            </a:r>
            <a:r>
              <a:rPr lang="en-US" baseline="-25000" dirty="0" err="1" smtClean="0">
                <a:solidFill>
                  <a:srgbClr val="005300"/>
                </a:solidFill>
              </a:rPr>
              <a:t>temp</a:t>
            </a:r>
            <a:r>
              <a:rPr lang="en-US" baseline="-25000" dirty="0" smtClean="0">
                <a:solidFill>
                  <a:srgbClr val="005300"/>
                </a:solidFill>
              </a:rPr>
              <a:t> </a:t>
            </a:r>
            <a:r>
              <a:rPr lang="en-US" dirty="0" smtClean="0">
                <a:solidFill>
                  <a:srgbClr val="005300"/>
                </a:solidFill>
              </a:rPr>
              <a:t>) randomly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242135" y="3124262"/>
            <a:ext cx="1364595" cy="461665"/>
            <a:chOff x="242135" y="3124262"/>
            <a:chExt cx="1364595" cy="461665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390510" y="3582401"/>
              <a:ext cx="121622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42135" y="3124262"/>
              <a:ext cx="1327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0" dirty="0" smtClean="0">
                  <a:solidFill>
                    <a:srgbClr val="008000"/>
                  </a:solidFill>
                  <a:ea typeface="Lucida Grande"/>
                  <a:cs typeface="Century Gothic"/>
                </a:rPr>
                <a:t>(</a:t>
              </a:r>
              <a:r>
                <a:rPr lang="en-US" sz="2000" dirty="0" smtClean="0">
                  <a:solidFill>
                    <a:srgbClr val="FF0000"/>
                  </a:solidFill>
                </a:rPr>
                <a:t>SK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ID</a:t>
              </a:r>
              <a:r>
                <a:rPr lang="en-US" sz="2000" dirty="0" smtClean="0">
                  <a:solidFill>
                    <a:srgbClr val="008000"/>
                  </a:solidFill>
                </a:rPr>
                <a:t>)</a:t>
              </a:r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170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7" grpId="0" animBg="1"/>
      <p:bldP spid="48" grpId="0"/>
      <p:bldP spid="49" grpId="0"/>
      <p:bldP spid="50" grpId="0"/>
      <p:bldP spid="51" grpId="0"/>
      <p:bldP spid="52" grpId="0" animBg="1"/>
      <p:bldP spid="62" grpId="0" animBg="1"/>
      <p:bldP spid="63" grpId="0"/>
      <p:bldP spid="64" grpId="0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36" y="-35162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90"/>
                </a:solidFill>
              </a:rPr>
              <a:t>T</a:t>
            </a:r>
            <a:r>
              <a:rPr lang="en-US" dirty="0" smtClean="0">
                <a:solidFill>
                  <a:srgbClr val="000090"/>
                </a:solidFill>
              </a:rPr>
              <a:t>he simulator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5837" y="1045707"/>
            <a:ext cx="6349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P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98973" y="1629850"/>
            <a:ext cx="1234896" cy="1459460"/>
            <a:chOff x="3705509" y="1753770"/>
            <a:chExt cx="1234896" cy="1459460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3724187" y="3189160"/>
              <a:ext cx="1216218" cy="181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3724183" y="2702611"/>
              <a:ext cx="12162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>
              <a:off x="3705509" y="2209307"/>
              <a:ext cx="1216218" cy="181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867430" y="1753770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886106" y="2291995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886106" y="2768755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ea typeface="Lucida Grande"/>
                  <a:cs typeface="Century Gothic"/>
                </a:rPr>
                <a:t>3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376453" y="2136145"/>
            <a:ext cx="1446495" cy="1435061"/>
            <a:chOff x="3534254" y="3414869"/>
            <a:chExt cx="1446495" cy="1435061"/>
          </a:xfrm>
        </p:grpSpPr>
        <p:sp>
          <p:nvSpPr>
            <p:cNvPr id="12" name="Rectangle 11"/>
            <p:cNvSpPr/>
            <p:nvPr/>
          </p:nvSpPr>
          <p:spPr>
            <a:xfrm>
              <a:off x="3534254" y="3414869"/>
              <a:ext cx="126902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0" dirty="0" smtClean="0">
                  <a:solidFill>
                    <a:srgbClr val="3366FF"/>
                  </a:solidFill>
                  <a:ea typeface="Lucida Grande"/>
                  <a:cs typeface="Century Gothic"/>
                </a:rPr>
                <a:t>(sec)</a:t>
              </a:r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724187" y="3859344"/>
              <a:ext cx="1256562" cy="990586"/>
              <a:chOff x="4415199" y="3280450"/>
              <a:chExt cx="1256562" cy="990586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 flipH="1">
                <a:off x="4455543" y="3767863"/>
                <a:ext cx="1216218" cy="18123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4436863" y="4271036"/>
                <a:ext cx="1216220" cy="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Rectangle 15"/>
              <p:cNvSpPr/>
              <p:nvPr/>
            </p:nvSpPr>
            <p:spPr>
              <a:xfrm>
                <a:off x="4617462" y="3320264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2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617462" y="3815003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3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4415199" y="3280450"/>
                <a:ext cx="1216220" cy="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" name="Group 18"/>
          <p:cNvGrpSpPr/>
          <p:nvPr/>
        </p:nvGrpSpPr>
        <p:grpSpPr>
          <a:xfrm>
            <a:off x="3881591" y="1649699"/>
            <a:ext cx="1481094" cy="432506"/>
            <a:chOff x="5807993" y="1757544"/>
            <a:chExt cx="1481094" cy="432506"/>
          </a:xfrm>
        </p:grpSpPr>
        <p:cxnSp>
          <p:nvCxnSpPr>
            <p:cNvPr id="20" name="Straight Arrow Connector 19"/>
            <p:cNvCxnSpPr/>
            <p:nvPr/>
          </p:nvCxnSpPr>
          <p:spPr>
            <a:xfrm flipH="1" flipV="1">
              <a:off x="5944194" y="2183140"/>
              <a:ext cx="1344893" cy="6910"/>
            </a:xfrm>
            <a:prstGeom prst="straightConnector1">
              <a:avLst/>
            </a:prstGeom>
            <a:ln w="28575" cmpd="sng">
              <a:solidFill>
                <a:srgbClr val="0053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807993" y="1757544"/>
              <a:ext cx="8129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>
                  <a:solidFill>
                    <a:srgbClr val="005300"/>
                  </a:solidFill>
                </a:rPr>
                <a:t>PK</a:t>
              </a:r>
              <a:r>
                <a:rPr lang="en-US" b="1" baseline="-25000" dirty="0" err="1" smtClean="0">
                  <a:solidFill>
                    <a:srgbClr val="005300"/>
                  </a:solidFill>
                </a:rPr>
                <a:t>temp</a:t>
              </a:r>
              <a:endParaRPr lang="en-US" b="1" dirty="0">
                <a:solidFill>
                  <a:srgbClr val="005300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2412548" y="2151230"/>
            <a:ext cx="319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baseline="-25000" dirty="0" smtClean="0">
                <a:solidFill>
                  <a:srgbClr val="005300"/>
                </a:solidFill>
              </a:rPr>
              <a:t> </a:t>
            </a:r>
            <a:r>
              <a:rPr lang="en-US" sz="2400" b="1" dirty="0">
                <a:solidFill>
                  <a:srgbClr val="005300"/>
                </a:solidFill>
              </a:rPr>
              <a:t>)</a:t>
            </a:r>
            <a:endParaRPr lang="en-US" sz="2000" b="1" dirty="0">
              <a:solidFill>
                <a:srgbClr val="0053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75898" y="18277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1545495" y="2197096"/>
            <a:ext cx="1040081" cy="383524"/>
          </a:xfrm>
          <a:prstGeom prst="roundRect">
            <a:avLst/>
          </a:prstGeom>
          <a:solidFill>
            <a:srgbClr val="C3D69B"/>
          </a:solidFill>
          <a:ln>
            <a:solidFill>
              <a:srgbClr val="0053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89132" y="2151028"/>
            <a:ext cx="1176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5300"/>
                </a:solidFill>
              </a:rPr>
              <a:t>PK</a:t>
            </a:r>
            <a:r>
              <a:rPr lang="en-US" sz="2000" b="1" baseline="-25000" dirty="0" err="1" smtClean="0">
                <a:solidFill>
                  <a:srgbClr val="005300"/>
                </a:solidFill>
              </a:rPr>
              <a:t>temp</a:t>
            </a:r>
            <a:r>
              <a:rPr lang="en-US" sz="2000" b="1" baseline="-25000" dirty="0">
                <a:solidFill>
                  <a:srgbClr val="005300"/>
                </a:solidFill>
              </a:rPr>
              <a:t> </a:t>
            </a:r>
            <a:r>
              <a:rPr lang="en-US" sz="2400" b="1" dirty="0" smtClean="0">
                <a:solidFill>
                  <a:srgbClr val="005300"/>
                </a:solidFill>
              </a:rPr>
              <a:t>(</a:t>
            </a:r>
            <a:endParaRPr lang="en-US" b="1" dirty="0">
              <a:solidFill>
                <a:srgbClr val="0053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109266" y="1621006"/>
            <a:ext cx="1405147" cy="1432236"/>
            <a:chOff x="3724183" y="1784750"/>
            <a:chExt cx="1405147" cy="1432236"/>
          </a:xfrm>
        </p:grpSpPr>
        <p:cxnSp>
          <p:nvCxnSpPr>
            <p:cNvPr id="33" name="Straight Arrow Connector 32"/>
            <p:cNvCxnSpPr/>
            <p:nvPr/>
          </p:nvCxnSpPr>
          <p:spPr>
            <a:xfrm flipH="1" flipV="1">
              <a:off x="3724187" y="3207283"/>
              <a:ext cx="1326215" cy="9703"/>
            </a:xfrm>
            <a:prstGeom prst="straightConnector1">
              <a:avLst/>
            </a:prstGeom>
            <a:ln w="28575" cmpd="sng">
              <a:solidFill>
                <a:srgbClr val="0053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3724183" y="2702611"/>
              <a:ext cx="1326219" cy="0"/>
            </a:xfrm>
            <a:prstGeom prst="straightConnector1">
              <a:avLst/>
            </a:prstGeom>
            <a:ln w="28575" cmpd="sng">
              <a:solidFill>
                <a:srgbClr val="0053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4084262" y="1784750"/>
              <a:ext cx="1026392" cy="400110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b="1" i="0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1</a:t>
              </a:r>
              <a:r>
                <a:rPr lang="en-US" sz="2000" b="1" i="0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-</a:t>
              </a:r>
              <a:r>
                <a:rPr lang="en-US" sz="2000" b="1" i="0" dirty="0" smtClean="0">
                  <a:solidFill>
                    <a:srgbClr val="005300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b="1" baseline="-25000" dirty="0" smtClean="0">
                  <a:solidFill>
                    <a:srgbClr val="005300"/>
                  </a:solidFill>
                  <a:latin typeface="Century Gothic"/>
                  <a:ea typeface="Lucida Grande"/>
                  <a:cs typeface="Century Gothic"/>
                </a:rPr>
                <a:t>temp</a:t>
              </a:r>
              <a:endParaRPr lang="en-US" sz="1050" b="1" dirty="0">
                <a:solidFill>
                  <a:srgbClr val="0053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102938" y="2261015"/>
              <a:ext cx="102639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5300"/>
                  </a:solidFill>
                  <a:ea typeface="Lucida Grande"/>
                  <a:cs typeface="Century Gothic"/>
                </a:rPr>
                <a:t>2</a:t>
              </a:r>
              <a:r>
                <a:rPr lang="en-US" sz="2000" b="1" i="0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-</a:t>
              </a:r>
              <a:r>
                <a:rPr lang="en-US" sz="2000" b="1" i="0" dirty="0" smtClean="0">
                  <a:solidFill>
                    <a:srgbClr val="005300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b="1" baseline="-25000" dirty="0" smtClean="0">
                  <a:solidFill>
                    <a:srgbClr val="005300"/>
                  </a:solidFill>
                  <a:latin typeface="Century Gothic"/>
                  <a:ea typeface="Lucida Grande"/>
                  <a:cs typeface="Century Gothic"/>
                </a:rPr>
                <a:t>temp</a:t>
              </a:r>
              <a:endParaRPr lang="en-US" sz="1050" b="1" dirty="0">
                <a:solidFill>
                  <a:srgbClr val="005300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087450" y="2768755"/>
              <a:ext cx="102639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3</a:t>
              </a:r>
              <a:r>
                <a:rPr lang="en-US" sz="2000" b="1" i="0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-</a:t>
              </a:r>
              <a:r>
                <a:rPr lang="en-US" sz="2000" b="1" i="0" dirty="0" smtClean="0">
                  <a:solidFill>
                    <a:srgbClr val="005300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b="1" baseline="-25000" dirty="0" smtClean="0">
                  <a:solidFill>
                    <a:srgbClr val="005300"/>
                  </a:solidFill>
                  <a:latin typeface="Century Gothic"/>
                  <a:ea typeface="Lucida Grande"/>
                  <a:cs typeface="Century Gothic"/>
                </a:rPr>
                <a:t>temp</a:t>
              </a:r>
              <a:endParaRPr lang="en-US" sz="1050" b="1" dirty="0">
                <a:solidFill>
                  <a:srgbClr val="005300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575897" y="1082272"/>
            <a:ext cx="85181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V</a:t>
            </a:r>
            <a:r>
              <a:rPr lang="en-US" sz="3200" baseline="-25000" dirty="0" smtClean="0">
                <a:solidFill>
                  <a:srgbClr val="000090"/>
                </a:solidFill>
                <a:cs typeface="Century Gothic"/>
              </a:rPr>
              <a:t>ID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02391" y="849204"/>
            <a:ext cx="16559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“permanent </a:t>
            </a:r>
          </a:p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secret SK</a:t>
            </a:r>
            <a:r>
              <a:rPr lang="en-US" sz="1600" baseline="-25000" dirty="0" smtClean="0">
                <a:solidFill>
                  <a:srgbClr val="0000FF"/>
                </a:solidFill>
              </a:rPr>
              <a:t>ID</a:t>
            </a:r>
            <a:r>
              <a:rPr lang="en-US" sz="1600" dirty="0" smtClean="0">
                <a:solidFill>
                  <a:srgbClr val="0000FF"/>
                </a:solidFill>
              </a:rPr>
              <a:t>”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55397" y="948717"/>
            <a:ext cx="65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SK</a:t>
            </a:r>
            <a:r>
              <a:rPr lang="en-US" sz="2000" baseline="-25000" dirty="0" smtClean="0">
                <a:solidFill>
                  <a:srgbClr val="000090"/>
                </a:solidFill>
              </a:rPr>
              <a:t>ID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8185" y="3897899"/>
            <a:ext cx="7740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wo-mode simulation (allows to keep the main thread unchanged)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29567" y="4323692"/>
            <a:ext cx="8010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to solve a session initiated by an unknown identity </a:t>
            </a:r>
            <a:r>
              <a:rPr lang="en-US" dirty="0" err="1" smtClean="0"/>
              <a:t>Sim</a:t>
            </a:r>
            <a:r>
              <a:rPr lang="en-US" dirty="0" smtClean="0"/>
              <a:t> extracts both permanent </a:t>
            </a:r>
            <a:r>
              <a:rPr lang="en-US" dirty="0" smtClean="0">
                <a:solidFill>
                  <a:srgbClr val="0000FF"/>
                </a:solidFill>
              </a:rPr>
              <a:t>SK</a:t>
            </a:r>
            <a:r>
              <a:rPr lang="en-US" baseline="-25000" dirty="0" smtClean="0">
                <a:solidFill>
                  <a:srgbClr val="0000FF"/>
                </a:solidFill>
              </a:rPr>
              <a:t>ID</a:t>
            </a:r>
            <a:r>
              <a:rPr lang="en-US" dirty="0" smtClean="0"/>
              <a:t> and temporary key </a:t>
            </a:r>
            <a:r>
              <a:rPr lang="en-US" dirty="0" err="1" smtClean="0">
                <a:solidFill>
                  <a:srgbClr val="005300"/>
                </a:solidFill>
              </a:rPr>
              <a:t>SK</a:t>
            </a:r>
            <a:r>
              <a:rPr lang="en-US" baseline="-25000" dirty="0" err="1" smtClean="0">
                <a:solidFill>
                  <a:srgbClr val="005300"/>
                </a:solidFill>
              </a:rPr>
              <a:t>temp</a:t>
            </a:r>
            <a:r>
              <a:rPr lang="en-US" dirty="0" smtClean="0"/>
              <a:t>, and  computes the last </a:t>
            </a:r>
            <a:r>
              <a:rPr lang="en-US" dirty="0" err="1" smtClean="0"/>
              <a:t>msg</a:t>
            </a:r>
            <a:r>
              <a:rPr lang="en-US" dirty="0" smtClean="0"/>
              <a:t> using </a:t>
            </a:r>
            <a:r>
              <a:rPr lang="en-US" dirty="0" err="1" smtClean="0">
                <a:solidFill>
                  <a:srgbClr val="005300"/>
                </a:solidFill>
              </a:rPr>
              <a:t>Sk</a:t>
            </a:r>
            <a:r>
              <a:rPr lang="en-US" baseline="-25000" dirty="0" err="1" smtClean="0">
                <a:solidFill>
                  <a:srgbClr val="005300"/>
                </a:solidFill>
              </a:rPr>
              <a:t>temp</a:t>
            </a:r>
            <a:r>
              <a:rPr lang="en-US" dirty="0" smtClean="0">
                <a:solidFill>
                  <a:srgbClr val="005300"/>
                </a:solidFill>
              </a:rPr>
              <a:t> 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45055" y="5055841"/>
            <a:ext cx="7117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to solve a session initiated by  a known identity </a:t>
            </a:r>
            <a:r>
              <a:rPr lang="en-US" dirty="0" err="1" smtClean="0"/>
              <a:t>Sim</a:t>
            </a:r>
            <a:r>
              <a:rPr lang="en-US" dirty="0" smtClean="0"/>
              <a:t> runs in straight-line computing  </a:t>
            </a:r>
            <a:r>
              <a:rPr lang="en-US" sz="1600" dirty="0" smtClean="0">
                <a:solidFill>
                  <a:srgbClr val="0000FF"/>
                </a:solidFill>
                <a:ea typeface="Lucida Grande"/>
                <a:cs typeface="Century Gothic"/>
              </a:rPr>
              <a:t>3</a:t>
            </a:r>
            <a:r>
              <a:rPr lang="en-US" i="0" dirty="0" smtClean="0">
                <a:solidFill>
                  <a:srgbClr val="0000FF"/>
                </a:solidFill>
                <a:ea typeface="Lucida Grande"/>
                <a:cs typeface="Century Gothic"/>
              </a:rPr>
              <a:t>-</a:t>
            </a:r>
            <a:r>
              <a:rPr lang="en-US" i="0" dirty="0" smtClean="0">
                <a:solidFill>
                  <a:srgbClr val="0000FF"/>
                </a:solidFill>
                <a:latin typeface="Century Gothic"/>
                <a:ea typeface="Lucida Grande"/>
                <a:cs typeface="Century Gothic"/>
              </a:rPr>
              <a:t>π</a:t>
            </a:r>
            <a:r>
              <a:rPr lang="en-US" baseline="-25000" dirty="0" smtClean="0">
                <a:solidFill>
                  <a:srgbClr val="0000FF"/>
                </a:solidFill>
                <a:latin typeface="Century Gothic"/>
                <a:ea typeface="Lucida Grande"/>
                <a:cs typeface="Century Gothic"/>
              </a:rPr>
              <a:t>P</a:t>
            </a:r>
            <a:r>
              <a:rPr lang="en-US" dirty="0">
                <a:solidFill>
                  <a:srgbClr val="0000FF"/>
                </a:solidFill>
                <a:latin typeface="Century Gothic"/>
                <a:ea typeface="Lucida Grande"/>
                <a:cs typeface="Century Gothic"/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 using the permanent secret  </a:t>
            </a:r>
            <a:r>
              <a:rPr lang="en-US" dirty="0" smtClean="0">
                <a:solidFill>
                  <a:srgbClr val="0000FF"/>
                </a:solidFill>
              </a:rPr>
              <a:t>SK</a:t>
            </a:r>
            <a:r>
              <a:rPr lang="en-US" baseline="-25000" dirty="0" smtClean="0">
                <a:solidFill>
                  <a:srgbClr val="0000FF"/>
                </a:solidFill>
              </a:rPr>
              <a:t>ID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sz="1000" dirty="0" smtClean="0">
              <a:solidFill>
                <a:srgbClr val="0000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3550" y="5702172"/>
            <a:ext cx="7842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 the view of V* in the two modes must be statistically indistinguishable.</a:t>
            </a:r>
            <a:endParaRPr lang="en-US" sz="1000" dirty="0" smtClean="0">
              <a:solidFill>
                <a:srgbClr val="0000FF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242135" y="3124262"/>
            <a:ext cx="1364595" cy="461665"/>
            <a:chOff x="242135" y="3124262"/>
            <a:chExt cx="1364595" cy="461665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390510" y="3582401"/>
              <a:ext cx="121622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242135" y="3124262"/>
              <a:ext cx="1327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0" dirty="0" smtClean="0">
                  <a:solidFill>
                    <a:srgbClr val="008000"/>
                  </a:solidFill>
                  <a:ea typeface="Lucida Grande"/>
                  <a:cs typeface="Century Gothic"/>
                </a:rPr>
                <a:t>(</a:t>
              </a:r>
              <a:r>
                <a:rPr lang="en-US" sz="2000" dirty="0" smtClean="0">
                  <a:solidFill>
                    <a:srgbClr val="FF0000"/>
                  </a:solidFill>
                </a:rPr>
                <a:t>SK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ID</a:t>
              </a:r>
              <a:r>
                <a:rPr lang="en-US" sz="2000" dirty="0" smtClean="0">
                  <a:solidFill>
                    <a:srgbClr val="008000"/>
                  </a:solidFill>
                </a:rPr>
                <a:t>)</a:t>
              </a:r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2914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592" y="-6614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0090"/>
                </a:solidFill>
              </a:rPr>
              <a:t>C</a:t>
            </a:r>
            <a:r>
              <a:rPr lang="en-US" sz="4000" dirty="0" smtClean="0">
                <a:solidFill>
                  <a:srgbClr val="000090"/>
                </a:solidFill>
              </a:rPr>
              <a:t>oncurrent soundness?</a:t>
            </a:r>
            <a:endParaRPr lang="en-US" sz="4000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2077" y="1185117"/>
            <a:ext cx="6349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cs typeface="Century Gothic"/>
              </a:rPr>
              <a:t>P*</a:t>
            </a:r>
            <a:endParaRPr lang="en-US" sz="3200" dirty="0">
              <a:solidFill>
                <a:srgbClr val="FF0000"/>
              </a:solidFill>
              <a:cs typeface="Century Gothic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425213" y="1629850"/>
            <a:ext cx="1234896" cy="1459460"/>
            <a:chOff x="3705509" y="1753770"/>
            <a:chExt cx="1234896" cy="1459460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3724187" y="3189160"/>
              <a:ext cx="1216218" cy="181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3724183" y="2702611"/>
              <a:ext cx="12162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>
              <a:off x="3705509" y="2209307"/>
              <a:ext cx="1216218" cy="181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867430" y="1753770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0" dirty="0" smtClean="0"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886106" y="2291995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ea typeface="Lucida Grande"/>
                  <a:cs typeface="Century Gothic"/>
                </a:rPr>
                <a:t>2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886106" y="2768755"/>
              <a:ext cx="793106" cy="4444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ea typeface="Lucida Grande"/>
                  <a:cs typeface="Century Gothic"/>
                </a:rPr>
                <a:t>3</a:t>
              </a:r>
              <a:r>
                <a:rPr lang="en-US" sz="2400" i="0" dirty="0" smtClean="0"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i="0" baseline="-25000" dirty="0" smtClean="0">
                  <a:latin typeface="Century Gothic"/>
                  <a:ea typeface="Lucida Grande"/>
                  <a:cs typeface="Century Gothic"/>
                </a:rPr>
                <a:t>V</a:t>
              </a:r>
              <a:endParaRPr lang="en-US" sz="11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033669" y="2136145"/>
            <a:ext cx="1446495" cy="1435061"/>
            <a:chOff x="3534254" y="3414869"/>
            <a:chExt cx="1446495" cy="1435061"/>
          </a:xfrm>
        </p:grpSpPr>
        <p:sp>
          <p:nvSpPr>
            <p:cNvPr id="12" name="Rectangle 11"/>
            <p:cNvSpPr/>
            <p:nvPr/>
          </p:nvSpPr>
          <p:spPr>
            <a:xfrm>
              <a:off x="3534254" y="3414869"/>
              <a:ext cx="14074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0" dirty="0" smtClean="0">
                  <a:solidFill>
                    <a:srgbClr val="3366FF"/>
                  </a:solidFill>
                  <a:ea typeface="Lucida Grande"/>
                  <a:cs typeface="Century Gothic"/>
                </a:rPr>
                <a:t>((</a:t>
              </a:r>
              <a:r>
                <a:rPr lang="en-US" sz="2000" dirty="0" smtClean="0">
                  <a:solidFill>
                    <a:srgbClr val="FF0000"/>
                  </a:solidFill>
                </a:rPr>
                <a:t>SK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ID</a:t>
              </a:r>
              <a:r>
                <a:rPr lang="en-US" sz="2000" dirty="0" smtClean="0">
                  <a:solidFill>
                    <a:srgbClr val="0000FF"/>
                  </a:solidFill>
                </a:rPr>
                <a:t>)</a:t>
              </a:r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724187" y="3859344"/>
              <a:ext cx="1256562" cy="990586"/>
              <a:chOff x="4415199" y="3280450"/>
              <a:chExt cx="1256562" cy="990586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 flipH="1">
                <a:off x="4455543" y="3767863"/>
                <a:ext cx="1216218" cy="18123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4436863" y="4271036"/>
                <a:ext cx="1216220" cy="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Rectangle 15"/>
              <p:cNvSpPr/>
              <p:nvPr/>
            </p:nvSpPr>
            <p:spPr>
              <a:xfrm>
                <a:off x="4617462" y="3320264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2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617462" y="3815003"/>
                <a:ext cx="770463" cy="444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3</a:t>
                </a:r>
                <a:r>
                  <a:rPr lang="en-US" sz="2400" i="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sz="2400" i="0" dirty="0" smtClean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Century Gothic"/>
                    <a:ea typeface="Lucida Grande"/>
                    <a:cs typeface="Century Gothic"/>
                  </a:rPr>
                  <a:t>P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4415199" y="3280450"/>
                <a:ext cx="1216220" cy="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" name="Group 18"/>
          <p:cNvGrpSpPr/>
          <p:nvPr/>
        </p:nvGrpSpPr>
        <p:grpSpPr>
          <a:xfrm>
            <a:off x="5507831" y="1649699"/>
            <a:ext cx="1481094" cy="432506"/>
            <a:chOff x="5807993" y="1757544"/>
            <a:chExt cx="1481094" cy="432506"/>
          </a:xfrm>
        </p:grpSpPr>
        <p:cxnSp>
          <p:nvCxnSpPr>
            <p:cNvPr id="20" name="Straight Arrow Connector 19"/>
            <p:cNvCxnSpPr/>
            <p:nvPr/>
          </p:nvCxnSpPr>
          <p:spPr>
            <a:xfrm flipH="1" flipV="1">
              <a:off x="5944194" y="2183140"/>
              <a:ext cx="1344893" cy="6910"/>
            </a:xfrm>
            <a:prstGeom prst="straightConnector1">
              <a:avLst/>
            </a:prstGeom>
            <a:ln w="28575" cmpd="sng">
              <a:solidFill>
                <a:srgbClr val="0053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807993" y="1757544"/>
              <a:ext cx="8129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>
                  <a:solidFill>
                    <a:srgbClr val="005300"/>
                  </a:solidFill>
                </a:rPr>
                <a:t>PK</a:t>
              </a:r>
              <a:r>
                <a:rPr lang="en-US" b="1" baseline="-25000" dirty="0" err="1" smtClean="0">
                  <a:solidFill>
                    <a:srgbClr val="005300"/>
                  </a:solidFill>
                </a:rPr>
                <a:t>temp</a:t>
              </a:r>
              <a:endParaRPr lang="en-US" b="1" dirty="0">
                <a:solidFill>
                  <a:srgbClr val="005300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4206872" y="2151230"/>
            <a:ext cx="319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baseline="-25000" dirty="0" smtClean="0">
                <a:solidFill>
                  <a:srgbClr val="005300"/>
                </a:solidFill>
              </a:rPr>
              <a:t> </a:t>
            </a:r>
            <a:r>
              <a:rPr lang="en-US" sz="2400" b="1" dirty="0">
                <a:solidFill>
                  <a:srgbClr val="005300"/>
                </a:solidFill>
              </a:rPr>
              <a:t>)</a:t>
            </a:r>
            <a:endParaRPr lang="en-US" sz="2000" b="1" dirty="0">
              <a:solidFill>
                <a:srgbClr val="0053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02138" y="18277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330860" y="2151028"/>
            <a:ext cx="1176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5300"/>
                </a:solidFill>
              </a:rPr>
              <a:t>PK</a:t>
            </a:r>
            <a:r>
              <a:rPr lang="en-US" sz="2000" b="1" baseline="-25000" dirty="0" err="1" smtClean="0">
                <a:solidFill>
                  <a:srgbClr val="005300"/>
                </a:solidFill>
              </a:rPr>
              <a:t>temp</a:t>
            </a:r>
            <a:r>
              <a:rPr lang="en-US" sz="2000" b="1" baseline="-25000" dirty="0">
                <a:solidFill>
                  <a:srgbClr val="005300"/>
                </a:solidFill>
              </a:rPr>
              <a:t> </a:t>
            </a:r>
            <a:r>
              <a:rPr lang="en-US" sz="2400" b="1" dirty="0" smtClean="0">
                <a:solidFill>
                  <a:srgbClr val="005300"/>
                </a:solidFill>
              </a:rPr>
              <a:t>(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735506" y="1621006"/>
            <a:ext cx="1405147" cy="1432236"/>
            <a:chOff x="3724183" y="1784750"/>
            <a:chExt cx="1405147" cy="1432236"/>
          </a:xfrm>
        </p:grpSpPr>
        <p:cxnSp>
          <p:nvCxnSpPr>
            <p:cNvPr id="27" name="Straight Arrow Connector 26"/>
            <p:cNvCxnSpPr/>
            <p:nvPr/>
          </p:nvCxnSpPr>
          <p:spPr>
            <a:xfrm flipH="1" flipV="1">
              <a:off x="3724187" y="3207283"/>
              <a:ext cx="1326215" cy="9703"/>
            </a:xfrm>
            <a:prstGeom prst="straightConnector1">
              <a:avLst/>
            </a:prstGeom>
            <a:ln w="28575" cmpd="sng">
              <a:solidFill>
                <a:srgbClr val="0053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3724183" y="2702611"/>
              <a:ext cx="1326219" cy="0"/>
            </a:xfrm>
            <a:prstGeom prst="straightConnector1">
              <a:avLst/>
            </a:prstGeom>
            <a:ln w="28575" cmpd="sng">
              <a:solidFill>
                <a:srgbClr val="0053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4084262" y="1784750"/>
              <a:ext cx="1026392" cy="400110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b="1" i="0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1</a:t>
              </a:r>
              <a:r>
                <a:rPr lang="en-US" sz="2000" b="1" i="0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-</a:t>
              </a:r>
              <a:r>
                <a:rPr lang="en-US" sz="2000" b="1" i="0" dirty="0" smtClean="0">
                  <a:solidFill>
                    <a:srgbClr val="005300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b="1" baseline="-25000" dirty="0" smtClean="0">
                  <a:solidFill>
                    <a:srgbClr val="005300"/>
                  </a:solidFill>
                  <a:latin typeface="Century Gothic"/>
                  <a:ea typeface="Lucida Grande"/>
                  <a:cs typeface="Century Gothic"/>
                </a:rPr>
                <a:t>temp</a:t>
              </a:r>
              <a:endParaRPr lang="en-US" sz="1050" b="1" dirty="0">
                <a:solidFill>
                  <a:srgbClr val="00530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102938" y="2261015"/>
              <a:ext cx="102639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5300"/>
                  </a:solidFill>
                  <a:ea typeface="Lucida Grande"/>
                  <a:cs typeface="Century Gothic"/>
                </a:rPr>
                <a:t>2</a:t>
              </a:r>
              <a:r>
                <a:rPr lang="en-US" sz="2000" b="1" i="0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-</a:t>
              </a:r>
              <a:r>
                <a:rPr lang="en-US" sz="2000" b="1" i="0" dirty="0" smtClean="0">
                  <a:solidFill>
                    <a:srgbClr val="005300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b="1" baseline="-25000" dirty="0" smtClean="0">
                  <a:solidFill>
                    <a:srgbClr val="005300"/>
                  </a:solidFill>
                  <a:latin typeface="Century Gothic"/>
                  <a:ea typeface="Lucida Grande"/>
                  <a:cs typeface="Century Gothic"/>
                </a:rPr>
                <a:t>temp</a:t>
              </a:r>
              <a:endParaRPr lang="en-US" sz="1050" b="1" dirty="0">
                <a:solidFill>
                  <a:srgbClr val="0053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087450" y="2768755"/>
              <a:ext cx="102639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3</a:t>
              </a:r>
              <a:r>
                <a:rPr lang="en-US" sz="2000" b="1" i="0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-</a:t>
              </a:r>
              <a:r>
                <a:rPr lang="en-US" sz="2000" b="1" i="0" dirty="0" smtClean="0">
                  <a:solidFill>
                    <a:srgbClr val="005300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000" b="1" baseline="-25000" dirty="0" smtClean="0">
                  <a:solidFill>
                    <a:srgbClr val="005300"/>
                  </a:solidFill>
                  <a:latin typeface="Century Gothic"/>
                  <a:ea typeface="Lucida Grande"/>
                  <a:cs typeface="Century Gothic"/>
                </a:rPr>
                <a:t>temp</a:t>
              </a:r>
              <a:endParaRPr lang="en-US" sz="1050" b="1" dirty="0">
                <a:solidFill>
                  <a:srgbClr val="005300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814937" y="1082272"/>
            <a:ext cx="85181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V</a:t>
            </a:r>
            <a:r>
              <a:rPr lang="en-US" sz="3200" baseline="-25000" dirty="0" smtClean="0">
                <a:solidFill>
                  <a:srgbClr val="000090"/>
                </a:solidFill>
                <a:cs typeface="Century Gothic"/>
              </a:rPr>
              <a:t>ID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94437" y="948717"/>
            <a:ext cx="653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SK</a:t>
            </a:r>
            <a:r>
              <a:rPr lang="en-US" sz="2000" baseline="-25000" dirty="0" smtClean="0">
                <a:solidFill>
                  <a:srgbClr val="000090"/>
                </a:solidFill>
              </a:rPr>
              <a:t>ID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11660" y="2323433"/>
            <a:ext cx="1937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Proof  by </a:t>
            </a:r>
          </a:p>
          <a:p>
            <a:pPr algn="ctr"/>
            <a:r>
              <a:rPr lang="en-US" b="1" u="sng" dirty="0" smtClean="0">
                <a:solidFill>
                  <a:srgbClr val="0000FF"/>
                </a:solidFill>
              </a:rPr>
              <a:t>witness extraction</a:t>
            </a:r>
            <a:endParaRPr lang="en-US" b="1" u="sng" dirty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23534" y="3321510"/>
            <a:ext cx="1739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witness  OR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94896" y="3706867"/>
            <a:ext cx="3383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permanent secret </a:t>
            </a:r>
            <a:r>
              <a:rPr lang="en-US" dirty="0" smtClean="0">
                <a:solidFill>
                  <a:srgbClr val="0000FF"/>
                </a:solidFill>
              </a:rPr>
              <a:t>SK</a:t>
            </a:r>
            <a:r>
              <a:rPr lang="en-US" baseline="-25000" dirty="0" smtClean="0">
                <a:solidFill>
                  <a:srgbClr val="0000FF"/>
                </a:solidFill>
              </a:rPr>
              <a:t>ID </a:t>
            </a:r>
            <a:r>
              <a:rPr lang="en-US" baseline="-25000" dirty="0" smtClean="0"/>
              <a:t> </a:t>
            </a:r>
            <a:r>
              <a:rPr lang="en-US" dirty="0" smtClean="0"/>
              <a:t>OR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21178" y="4116957"/>
            <a:ext cx="30118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- temporary secret key </a:t>
            </a:r>
            <a:r>
              <a:rPr lang="en-US" dirty="0" err="1" smtClean="0">
                <a:solidFill>
                  <a:srgbClr val="005300"/>
                </a:solidFill>
              </a:rPr>
              <a:t>SK</a:t>
            </a:r>
            <a:r>
              <a:rPr lang="en-US" baseline="-25000" dirty="0" err="1" smtClean="0">
                <a:solidFill>
                  <a:srgbClr val="005300"/>
                </a:solidFill>
              </a:rPr>
              <a:t>temp</a:t>
            </a:r>
            <a:endParaRPr lang="en-US" baseline="-25000" dirty="0">
              <a:solidFill>
                <a:srgbClr val="005300"/>
              </a:solidFill>
            </a:endParaRPr>
          </a:p>
        </p:txBody>
      </p:sp>
      <p:sp>
        <p:nvSpPr>
          <p:cNvPr id="38" name="Left Brace 37"/>
          <p:cNvSpPr/>
          <p:nvPr/>
        </p:nvSpPr>
        <p:spPr>
          <a:xfrm>
            <a:off x="4954647" y="3451218"/>
            <a:ext cx="166531" cy="1371693"/>
          </a:xfrm>
          <a:prstGeom prst="leftBrace">
            <a:avLst/>
          </a:prstGeom>
          <a:ln>
            <a:solidFill>
              <a:srgbClr val="005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120630" y="4399998"/>
            <a:ext cx="313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(used only in the third round)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3239090" y="3161643"/>
            <a:ext cx="1079089" cy="456033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726743" y="958352"/>
            <a:ext cx="3500561" cy="810846"/>
            <a:chOff x="556375" y="1082272"/>
            <a:chExt cx="3500561" cy="810846"/>
          </a:xfrm>
        </p:grpSpPr>
        <p:sp>
          <p:nvSpPr>
            <p:cNvPr id="40" name="TextBox 39"/>
            <p:cNvSpPr txBox="1"/>
            <p:nvPr/>
          </p:nvSpPr>
          <p:spPr>
            <a:xfrm>
              <a:off x="629210" y="1227537"/>
              <a:ext cx="3427726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to prove </a:t>
              </a:r>
              <a:r>
                <a:rPr lang="en-US" sz="1600" i="1" dirty="0" smtClean="0"/>
                <a:t>concurrent soundness </a:t>
              </a:r>
              <a:r>
                <a:rPr lang="en-US" sz="1600" dirty="0" smtClean="0"/>
                <a:t>secret must be used </a:t>
              </a:r>
              <a:r>
                <a:rPr lang="en-US" sz="1600" dirty="0" smtClean="0">
                  <a:solidFill>
                    <a:srgbClr val="FF0000"/>
                  </a:solidFill>
                </a:rPr>
                <a:t>already</a:t>
              </a:r>
              <a:r>
                <a:rPr lang="en-US" sz="1600" dirty="0" smtClean="0"/>
                <a:t> in the first msg.</a:t>
              </a:r>
              <a:endParaRPr lang="en-US" sz="1600" dirty="0"/>
            </a:p>
          </p:txBody>
        </p:sp>
        <p:sp>
          <p:nvSpPr>
            <p:cNvPr id="41" name="Rounded Rectangular Callout 40"/>
            <p:cNvSpPr/>
            <p:nvPr/>
          </p:nvSpPr>
          <p:spPr>
            <a:xfrm>
              <a:off x="556375" y="1082272"/>
              <a:ext cx="3301162" cy="810846"/>
            </a:xfrm>
            <a:prstGeom prst="wedgeRoundRectCallout">
              <a:avLst>
                <a:gd name="adj1" fmla="val 31715"/>
                <a:gd name="adj2" fmla="val 88731"/>
                <a:gd name="adj3" fmla="val 16667"/>
              </a:avLst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795412" y="4794317"/>
            <a:ext cx="3466473" cy="1010057"/>
            <a:chOff x="965444" y="4116957"/>
            <a:chExt cx="2613309" cy="923330"/>
          </a:xfrm>
        </p:grpSpPr>
        <p:sp>
          <p:nvSpPr>
            <p:cNvPr id="66" name="TextBox 65"/>
            <p:cNvSpPr txBox="1"/>
            <p:nvPr/>
          </p:nvSpPr>
          <p:spPr>
            <a:xfrm>
              <a:off x="965444" y="4116957"/>
              <a:ext cx="261330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660066"/>
                  </a:solidFill>
                </a:rPr>
                <a:t>key point: </a:t>
              </a:r>
              <a:r>
                <a:rPr lang="en-US" dirty="0" smtClean="0"/>
                <a:t>the temporary keys used in concurrent sessions are </a:t>
              </a:r>
              <a:r>
                <a:rPr lang="en-US" i="1" dirty="0" smtClean="0"/>
                <a:t>independent.</a:t>
              </a:r>
              <a:endParaRPr lang="en-US" i="1" dirty="0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965444" y="4116957"/>
              <a:ext cx="2613309" cy="923330"/>
            </a:xfrm>
            <a:prstGeom prst="roundRect">
              <a:avLst/>
            </a:prstGeom>
            <a:noFill/>
            <a:ln w="38100" cmpd="sng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537129" y="3929211"/>
            <a:ext cx="3342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Concurrent executions?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387833" y="1946457"/>
            <a:ext cx="1943027" cy="1872383"/>
            <a:chOff x="-928471" y="2347989"/>
            <a:chExt cx="1943027" cy="1872383"/>
          </a:xfrm>
        </p:grpSpPr>
        <p:grpSp>
          <p:nvGrpSpPr>
            <p:cNvPr id="24" name="Group 23"/>
            <p:cNvGrpSpPr/>
            <p:nvPr/>
          </p:nvGrpSpPr>
          <p:grpSpPr>
            <a:xfrm>
              <a:off x="-781135" y="2347989"/>
              <a:ext cx="1701191" cy="1593275"/>
              <a:chOff x="744801" y="1816871"/>
              <a:chExt cx="1701191" cy="1593275"/>
            </a:xfrm>
          </p:grpSpPr>
          <p:sp>
            <p:nvSpPr>
              <p:cNvPr id="55" name="Rectangle 54"/>
              <p:cNvSpPr/>
              <p:nvPr/>
            </p:nvSpPr>
            <p:spPr>
              <a:xfrm flipH="1">
                <a:off x="753116" y="2247197"/>
                <a:ext cx="942160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i="0" dirty="0" smtClean="0">
                    <a:solidFill>
                      <a:srgbClr val="9F009F"/>
                    </a:solidFill>
                    <a:ea typeface="Lucida Grande"/>
                    <a:cs typeface="Century Gothic"/>
                  </a:rPr>
                  <a:t>1</a:t>
                </a:r>
                <a:r>
                  <a:rPr lang="en-US" i="0" dirty="0" smtClean="0">
                    <a:solidFill>
                      <a:srgbClr val="9F009F"/>
                    </a:solidFill>
                    <a:ea typeface="Lucida Grande"/>
                    <a:cs typeface="Century Gothic"/>
                  </a:rPr>
                  <a:t>-</a:t>
                </a:r>
                <a:r>
                  <a:rPr lang="en-US" i="0" dirty="0" smtClean="0">
                    <a:solidFill>
                      <a:srgbClr val="9F009F"/>
                    </a:solidFill>
                    <a:latin typeface="Century Gothic"/>
                    <a:ea typeface="Lucida Grande"/>
                    <a:cs typeface="Century Gothic"/>
                  </a:rPr>
                  <a:t>π</a:t>
                </a:r>
                <a:r>
                  <a:rPr lang="en-US" baseline="-25000" dirty="0" smtClean="0">
                    <a:solidFill>
                      <a:srgbClr val="9F009F"/>
                    </a:solidFill>
                    <a:latin typeface="Century Gothic"/>
                    <a:ea typeface="Lucida Grande"/>
                    <a:cs typeface="Century Gothic"/>
                  </a:rPr>
                  <a:t>temp</a:t>
                </a:r>
                <a:endParaRPr lang="en-US" sz="1000" dirty="0">
                  <a:solidFill>
                    <a:srgbClr val="9F009F"/>
                  </a:solidFill>
                </a:endParaRPr>
              </a:p>
            </p:txBody>
          </p:sp>
          <p:grpSp>
            <p:nvGrpSpPr>
              <p:cNvPr id="61" name="Group 60"/>
              <p:cNvGrpSpPr/>
              <p:nvPr/>
            </p:nvGrpSpPr>
            <p:grpSpPr>
              <a:xfrm>
                <a:off x="905603" y="2648056"/>
                <a:ext cx="1474428" cy="762090"/>
                <a:chOff x="580924" y="3555213"/>
                <a:chExt cx="1474428" cy="762090"/>
              </a:xfrm>
            </p:grpSpPr>
            <p:cxnSp>
              <p:nvCxnSpPr>
                <p:cNvPr id="53" name="Straight Arrow Connector 52"/>
                <p:cNvCxnSpPr/>
                <p:nvPr/>
              </p:nvCxnSpPr>
              <p:spPr>
                <a:xfrm flipV="1">
                  <a:off x="689877" y="4308000"/>
                  <a:ext cx="1365475" cy="9303"/>
                </a:xfrm>
                <a:prstGeom prst="straightConnector1">
                  <a:avLst/>
                </a:prstGeom>
                <a:ln w="28575" cmpd="sng">
                  <a:solidFill>
                    <a:srgbClr val="660066"/>
                  </a:solidFill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Arrow Connector 53"/>
                <p:cNvCxnSpPr/>
                <p:nvPr/>
              </p:nvCxnSpPr>
              <p:spPr>
                <a:xfrm flipH="1">
                  <a:off x="580924" y="3920146"/>
                  <a:ext cx="1365479" cy="0"/>
                </a:xfrm>
                <a:prstGeom prst="straightConnector1">
                  <a:avLst/>
                </a:prstGeom>
                <a:ln w="28575" cmpd="sng">
                  <a:solidFill>
                    <a:srgbClr val="660066"/>
                  </a:solidFill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6" name="Rectangle 55"/>
                <p:cNvSpPr/>
                <p:nvPr/>
              </p:nvSpPr>
              <p:spPr>
                <a:xfrm flipH="1">
                  <a:off x="670567" y="3555213"/>
                  <a:ext cx="940920" cy="369332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>
                      <a:solidFill>
                        <a:srgbClr val="9F009F"/>
                      </a:solidFill>
                      <a:ea typeface="Lucida Grande"/>
                      <a:cs typeface="Century Gothic"/>
                    </a:rPr>
                    <a:t>2</a:t>
                  </a:r>
                  <a:r>
                    <a:rPr lang="en-US" i="0" dirty="0" smtClean="0">
                      <a:solidFill>
                        <a:srgbClr val="9F009F"/>
                      </a:solidFill>
                      <a:ea typeface="Lucida Grande"/>
                      <a:cs typeface="Century Gothic"/>
                    </a:rPr>
                    <a:t>-</a:t>
                  </a:r>
                  <a:r>
                    <a:rPr lang="en-US" i="0" dirty="0" smtClean="0">
                      <a:solidFill>
                        <a:srgbClr val="9F009F"/>
                      </a:solidFill>
                      <a:latin typeface="Century Gothic"/>
                      <a:ea typeface="Lucida Grande"/>
                      <a:cs typeface="Century Gothic"/>
                    </a:rPr>
                    <a:t>π</a:t>
                  </a:r>
                  <a:r>
                    <a:rPr lang="en-US" baseline="-25000" dirty="0" smtClean="0">
                      <a:solidFill>
                        <a:srgbClr val="9F009F"/>
                      </a:solidFill>
                      <a:latin typeface="Century Gothic"/>
                      <a:ea typeface="Lucida Grande"/>
                      <a:cs typeface="Century Gothic"/>
                    </a:rPr>
                    <a:t>temp</a:t>
                  </a:r>
                  <a:endParaRPr lang="en-US" sz="1000" dirty="0">
                    <a:solidFill>
                      <a:srgbClr val="9F009F"/>
                    </a:solidFill>
                  </a:endParaRPr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 flipH="1">
                  <a:off x="671024" y="3934021"/>
                  <a:ext cx="940920" cy="369332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 smtClean="0">
                      <a:solidFill>
                        <a:srgbClr val="9F009F"/>
                      </a:solidFill>
                      <a:ea typeface="Lucida Grande"/>
                      <a:cs typeface="Century Gothic"/>
                    </a:rPr>
                    <a:t>3</a:t>
                  </a:r>
                  <a:r>
                    <a:rPr lang="en-US" i="0" dirty="0" smtClean="0">
                      <a:solidFill>
                        <a:srgbClr val="9F009F"/>
                      </a:solidFill>
                      <a:ea typeface="Lucida Grande"/>
                      <a:cs typeface="Century Gothic"/>
                    </a:rPr>
                    <a:t>-</a:t>
                  </a:r>
                  <a:r>
                    <a:rPr lang="en-US" i="0" dirty="0" smtClean="0">
                      <a:solidFill>
                        <a:srgbClr val="9F009F"/>
                      </a:solidFill>
                      <a:latin typeface="Century Gothic"/>
                      <a:ea typeface="Lucida Grande"/>
                      <a:cs typeface="Century Gothic"/>
                    </a:rPr>
                    <a:t>π</a:t>
                  </a:r>
                  <a:r>
                    <a:rPr lang="en-US" baseline="-25000" dirty="0" smtClean="0">
                      <a:solidFill>
                        <a:srgbClr val="9F009F"/>
                      </a:solidFill>
                      <a:latin typeface="Century Gothic"/>
                      <a:ea typeface="Lucida Grande"/>
                      <a:cs typeface="Century Gothic"/>
                    </a:rPr>
                    <a:t>temp</a:t>
                  </a:r>
                  <a:endParaRPr lang="en-US" sz="1000" dirty="0">
                    <a:solidFill>
                      <a:srgbClr val="9F009F"/>
                    </a:solidFill>
                  </a:endParaRPr>
                </a:p>
              </p:txBody>
            </p:sp>
          </p:grpSp>
          <p:cxnSp>
            <p:nvCxnSpPr>
              <p:cNvPr id="59" name="Straight Arrow Connector 58"/>
              <p:cNvCxnSpPr/>
              <p:nvPr/>
            </p:nvCxnSpPr>
            <p:spPr>
              <a:xfrm flipV="1">
                <a:off x="965444" y="2618091"/>
                <a:ext cx="1168520" cy="22560"/>
              </a:xfrm>
              <a:prstGeom prst="straightConnector1">
                <a:avLst/>
              </a:prstGeom>
              <a:ln w="28575" cmpd="sng">
                <a:solidFill>
                  <a:srgbClr val="660066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0" name="TextBox 59"/>
              <p:cNvSpPr txBox="1"/>
              <p:nvPr/>
            </p:nvSpPr>
            <p:spPr>
              <a:xfrm flipH="1">
                <a:off x="1527009" y="2157320"/>
                <a:ext cx="91898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 smtClean="0">
                    <a:solidFill>
                      <a:srgbClr val="660066"/>
                    </a:solidFill>
                  </a:rPr>
                  <a:t>PK’</a:t>
                </a:r>
                <a:r>
                  <a:rPr lang="en-US" sz="2000" baseline="-25000" dirty="0" err="1" smtClean="0">
                    <a:solidFill>
                      <a:srgbClr val="660066"/>
                    </a:solidFill>
                  </a:rPr>
                  <a:t>temp</a:t>
                </a:r>
                <a:endParaRPr lang="en-US" sz="2000" dirty="0">
                  <a:solidFill>
                    <a:srgbClr val="660066"/>
                  </a:solidFill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744801" y="1816871"/>
                <a:ext cx="8518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90"/>
                    </a:solidFill>
                    <a:cs typeface="Century Gothic"/>
                  </a:rPr>
                  <a:t>V</a:t>
                </a:r>
                <a:r>
                  <a:rPr lang="en-US" sz="2400" baseline="-25000" dirty="0" smtClean="0">
                    <a:solidFill>
                      <a:srgbClr val="000090"/>
                    </a:solidFill>
                    <a:cs typeface="Century Gothic"/>
                  </a:rPr>
                  <a:t>ID</a:t>
                </a:r>
                <a:endParaRPr lang="en-US" sz="2400" dirty="0">
                  <a:solidFill>
                    <a:srgbClr val="000090"/>
                  </a:solidFill>
                  <a:cs typeface="Century Gothic"/>
                </a:endParaRPr>
              </a:p>
            </p:txBody>
          </p:sp>
        </p:grpSp>
        <p:sp>
          <p:nvSpPr>
            <p:cNvPr id="72" name="Rounded Rectangle 71"/>
            <p:cNvSpPr/>
            <p:nvPr/>
          </p:nvSpPr>
          <p:spPr>
            <a:xfrm>
              <a:off x="-928471" y="2422648"/>
              <a:ext cx="1943027" cy="1797724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217684" y="3124295"/>
            <a:ext cx="1364595" cy="461665"/>
            <a:chOff x="242135" y="3124262"/>
            <a:chExt cx="1364595" cy="461665"/>
          </a:xfrm>
        </p:grpSpPr>
        <p:cxnSp>
          <p:nvCxnSpPr>
            <p:cNvPr id="64" name="Straight Arrow Connector 63"/>
            <p:cNvCxnSpPr/>
            <p:nvPr/>
          </p:nvCxnSpPr>
          <p:spPr>
            <a:xfrm>
              <a:off x="390510" y="3582401"/>
              <a:ext cx="121622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242135" y="3124262"/>
              <a:ext cx="1327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0" dirty="0" smtClean="0">
                  <a:solidFill>
                    <a:srgbClr val="008000"/>
                  </a:solidFill>
                  <a:ea typeface="Lucida Grande"/>
                  <a:cs typeface="Century Gothic"/>
                </a:rPr>
                <a:t>(</a:t>
              </a:r>
              <a:r>
                <a:rPr lang="en-US" sz="2000" dirty="0" smtClean="0">
                  <a:solidFill>
                    <a:srgbClr val="FF0000"/>
                  </a:solidFill>
                </a:rPr>
                <a:t>SK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ID</a:t>
              </a:r>
              <a:r>
                <a:rPr lang="en-US" sz="2000" dirty="0" smtClean="0">
                  <a:solidFill>
                    <a:srgbClr val="008000"/>
                  </a:solidFill>
                </a:rPr>
                <a:t>)</a:t>
              </a:r>
              <a:r>
                <a:rPr lang="en-US" sz="20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1</a:t>
              </a:r>
              <a:r>
                <a:rPr lang="en-US" sz="2400" i="0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</a:t>
              </a:r>
              <a:r>
                <a:rPr lang="en-US" sz="2400" i="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π</a:t>
              </a:r>
              <a:r>
                <a:rPr lang="en-US" sz="2400" baseline="-25000" dirty="0" smtClean="0">
                  <a:solidFill>
                    <a:srgbClr val="0000FF"/>
                  </a:solidFill>
                  <a:latin typeface="Century Gothic"/>
                  <a:ea typeface="Lucida Grande"/>
                  <a:cs typeface="Century Gothic"/>
                </a:rPr>
                <a:t>P</a:t>
              </a:r>
              <a:endParaRPr lang="en-US" sz="11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2348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52" y="2679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90"/>
                </a:solidFill>
              </a:rPr>
              <a:t>A</a:t>
            </a:r>
            <a:r>
              <a:rPr lang="en-US" dirty="0" smtClean="0">
                <a:solidFill>
                  <a:srgbClr val="000090"/>
                </a:solidFill>
              </a:rPr>
              <a:t>ctual </a:t>
            </a:r>
            <a:r>
              <a:rPr lang="en-US" dirty="0" smtClean="0">
                <a:solidFill>
                  <a:srgbClr val="000090"/>
                </a:solidFill>
              </a:rPr>
              <a:t>implementation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5837" y="1045707"/>
            <a:ext cx="6349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P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98973" y="1629850"/>
            <a:ext cx="1234896" cy="1453513"/>
            <a:chOff x="3705509" y="1753770"/>
            <a:chExt cx="1234896" cy="1453513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3724187" y="3189160"/>
              <a:ext cx="1216218" cy="181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3724183" y="2702611"/>
              <a:ext cx="12162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>
              <a:off x="3705509" y="2209307"/>
              <a:ext cx="1216218" cy="181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4016838" y="1753770"/>
              <a:ext cx="43225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ea typeface="Lucida Grande"/>
                  <a:cs typeface="Century Gothic"/>
                </a:rPr>
                <a:t>Σ1</a:t>
              </a:r>
              <a:endParaRPr lang="en-US" sz="11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998162" y="2291995"/>
              <a:ext cx="43225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ea typeface="Lucida Grande"/>
                  <a:cs typeface="Century Gothic"/>
                </a:rPr>
                <a:t>Σ2</a:t>
              </a:r>
              <a:endParaRPr lang="en-US" sz="11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35514" y="2768755"/>
              <a:ext cx="43225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ea typeface="Lucida Grande"/>
                  <a:cs typeface="Century Gothic"/>
                </a:rPr>
                <a:t>Σ3</a:t>
              </a:r>
              <a:endParaRPr lang="en-US" sz="11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376453" y="2136145"/>
            <a:ext cx="1446495" cy="1435061"/>
            <a:chOff x="3534254" y="3414869"/>
            <a:chExt cx="1446495" cy="1435061"/>
          </a:xfrm>
        </p:grpSpPr>
        <p:sp>
          <p:nvSpPr>
            <p:cNvPr id="12" name="Rectangle 11"/>
            <p:cNvSpPr/>
            <p:nvPr/>
          </p:nvSpPr>
          <p:spPr>
            <a:xfrm>
              <a:off x="3534254" y="3414869"/>
              <a:ext cx="18466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sz="1100" dirty="0">
                <a:solidFill>
                  <a:srgbClr val="0000FF"/>
                </a:solidFill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724187" y="3859344"/>
              <a:ext cx="1256562" cy="990586"/>
              <a:chOff x="4415199" y="3280450"/>
              <a:chExt cx="1256562" cy="990586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 flipH="1">
                <a:off x="4455543" y="3767863"/>
                <a:ext cx="1216218" cy="18123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4436863" y="4271036"/>
                <a:ext cx="1216220" cy="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Rectangle 15"/>
              <p:cNvSpPr/>
              <p:nvPr/>
            </p:nvSpPr>
            <p:spPr>
              <a:xfrm>
                <a:off x="4617462" y="3320264"/>
                <a:ext cx="43225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Σ2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617462" y="3815003"/>
                <a:ext cx="43225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  <a:ea typeface="Lucida Grande"/>
                    <a:cs typeface="Century Gothic"/>
                  </a:rPr>
                  <a:t>Σ3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4415199" y="3280450"/>
                <a:ext cx="1216220" cy="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" name="Group 18"/>
          <p:cNvGrpSpPr/>
          <p:nvPr/>
        </p:nvGrpSpPr>
        <p:grpSpPr>
          <a:xfrm>
            <a:off x="3980526" y="1649699"/>
            <a:ext cx="1382159" cy="432506"/>
            <a:chOff x="5906928" y="1757544"/>
            <a:chExt cx="1382159" cy="432506"/>
          </a:xfrm>
        </p:grpSpPr>
        <p:cxnSp>
          <p:nvCxnSpPr>
            <p:cNvPr id="20" name="Straight Arrow Connector 19"/>
            <p:cNvCxnSpPr/>
            <p:nvPr/>
          </p:nvCxnSpPr>
          <p:spPr>
            <a:xfrm flipH="1" flipV="1">
              <a:off x="5944194" y="2183140"/>
              <a:ext cx="1344893" cy="6910"/>
            </a:xfrm>
            <a:prstGeom prst="straightConnector1">
              <a:avLst/>
            </a:prstGeom>
            <a:ln w="28575" cmpd="sng">
              <a:solidFill>
                <a:srgbClr val="0053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906928" y="1757544"/>
              <a:ext cx="1110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5300"/>
                  </a:solidFill>
                </a:rPr>
                <a:t>pk0,pk1</a:t>
              </a:r>
              <a:endParaRPr lang="en-US" b="1" dirty="0">
                <a:solidFill>
                  <a:srgbClr val="005300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5575898" y="18277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42484" y="2155274"/>
            <a:ext cx="2607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5300"/>
                </a:solidFill>
              </a:rPr>
              <a:t>TC= </a:t>
            </a:r>
            <a:r>
              <a:rPr lang="en-US" sz="2000" b="1" dirty="0" err="1" smtClean="0">
                <a:solidFill>
                  <a:srgbClr val="005300"/>
                </a:solidFill>
              </a:rPr>
              <a:t>TCom</a:t>
            </a:r>
            <a:r>
              <a:rPr lang="en-US" sz="2000" b="1" dirty="0" smtClean="0">
                <a:solidFill>
                  <a:srgbClr val="005300"/>
                </a:solidFill>
              </a:rPr>
              <a:t>(pk0,pk1</a:t>
            </a:r>
            <a:r>
              <a:rPr lang="en-US" sz="2000" b="1" baseline="-25000" dirty="0" smtClean="0">
                <a:solidFill>
                  <a:srgbClr val="005300"/>
                </a:solidFill>
              </a:rPr>
              <a:t>, </a:t>
            </a:r>
            <a:r>
              <a:rPr lang="en-US" sz="2000" dirty="0" smtClean="0">
                <a:solidFill>
                  <a:srgbClr val="0000FF"/>
                </a:solidFill>
                <a:ea typeface="Lucida Grande"/>
                <a:cs typeface="Century Gothic"/>
              </a:rPr>
              <a:t>Σ1</a:t>
            </a:r>
            <a:r>
              <a:rPr lang="en-US" sz="2000" b="1" dirty="0" smtClean="0">
                <a:solidFill>
                  <a:srgbClr val="005300"/>
                </a:solidFill>
              </a:rPr>
              <a:t>) </a:t>
            </a:r>
            <a:endParaRPr lang="en-US" b="1" dirty="0">
              <a:solidFill>
                <a:srgbClr val="00530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010767" y="1642281"/>
            <a:ext cx="1326219" cy="1447726"/>
            <a:chOff x="3724183" y="1769260"/>
            <a:chExt cx="1326219" cy="1447726"/>
          </a:xfrm>
        </p:grpSpPr>
        <p:cxnSp>
          <p:nvCxnSpPr>
            <p:cNvPr id="27" name="Straight Arrow Connector 26"/>
            <p:cNvCxnSpPr/>
            <p:nvPr/>
          </p:nvCxnSpPr>
          <p:spPr>
            <a:xfrm flipH="1" flipV="1">
              <a:off x="3724187" y="3207283"/>
              <a:ext cx="1326215" cy="9703"/>
            </a:xfrm>
            <a:prstGeom prst="straightConnector1">
              <a:avLst/>
            </a:prstGeom>
            <a:ln w="28575" cmpd="sng">
              <a:solidFill>
                <a:srgbClr val="0053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3724183" y="2702611"/>
              <a:ext cx="1326219" cy="0"/>
            </a:xfrm>
            <a:prstGeom prst="straightConnector1">
              <a:avLst/>
            </a:prstGeom>
            <a:ln w="28575" cmpd="sng">
              <a:solidFill>
                <a:srgbClr val="0053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4595366" y="1769260"/>
              <a:ext cx="432255" cy="400110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Σ1</a:t>
              </a:r>
              <a:endParaRPr lang="en-US" sz="1100" dirty="0">
                <a:solidFill>
                  <a:srgbClr val="00530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133914" y="2261015"/>
              <a:ext cx="43225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Σ2</a:t>
              </a:r>
              <a:endParaRPr lang="en-US" sz="1100" dirty="0">
                <a:solidFill>
                  <a:srgbClr val="0053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149402" y="2784245"/>
              <a:ext cx="43225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Σ3</a:t>
              </a:r>
              <a:endParaRPr lang="en-US" sz="1100" dirty="0">
                <a:solidFill>
                  <a:srgbClr val="005300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575897" y="1082272"/>
            <a:ext cx="85181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cs typeface="Century Gothic"/>
              </a:rPr>
              <a:t>V</a:t>
            </a:r>
            <a:r>
              <a:rPr lang="en-US" sz="3200" baseline="-25000" dirty="0" smtClean="0">
                <a:solidFill>
                  <a:srgbClr val="000090"/>
                </a:solidFill>
                <a:cs typeface="Century Gothic"/>
              </a:rPr>
              <a:t>ID</a:t>
            </a:r>
            <a:endParaRPr lang="en-US" sz="3200" dirty="0">
              <a:solidFill>
                <a:srgbClr val="000090"/>
              </a:solidFill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72228" y="948717"/>
            <a:ext cx="2292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PK</a:t>
            </a:r>
            <a:r>
              <a:rPr lang="en-US" sz="2000" baseline="-25000" dirty="0" smtClean="0">
                <a:solidFill>
                  <a:srgbClr val="000090"/>
                </a:solidFill>
              </a:rPr>
              <a:t>ID</a:t>
            </a:r>
            <a:r>
              <a:rPr lang="en-US" sz="2000" dirty="0" smtClean="0">
                <a:solidFill>
                  <a:srgbClr val="000090"/>
                </a:solidFill>
              </a:rPr>
              <a:t> = f(x0), f(x1)</a:t>
            </a:r>
          </a:p>
          <a:p>
            <a:r>
              <a:rPr lang="en-US" sz="2000" dirty="0" smtClean="0">
                <a:solidFill>
                  <a:srgbClr val="000090"/>
                </a:solidFill>
              </a:rPr>
              <a:t>SK</a:t>
            </a:r>
            <a:r>
              <a:rPr lang="en-US" sz="2000" baseline="-25000" dirty="0" smtClean="0">
                <a:solidFill>
                  <a:srgbClr val="000090"/>
                </a:solidFill>
              </a:rPr>
              <a:t>ID </a:t>
            </a:r>
            <a:r>
              <a:rPr lang="en-US" sz="2000" dirty="0" smtClean="0">
                <a:solidFill>
                  <a:srgbClr val="000090"/>
                </a:solidFill>
              </a:rPr>
              <a:t> = x0,x1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34036" y="1787232"/>
            <a:ext cx="1672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dirty="0" smtClean="0">
                <a:solidFill>
                  <a:srgbClr val="0000FF"/>
                </a:solidFill>
              </a:rPr>
              <a:t>= com(</a:t>
            </a:r>
            <a:r>
              <a:rPr lang="en-US" dirty="0" err="1" smtClean="0">
                <a:solidFill>
                  <a:srgbClr val="0000FF"/>
                </a:solidFill>
              </a:rPr>
              <a:t>xb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72228" y="2042391"/>
            <a:ext cx="299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5300"/>
                </a:solidFill>
              </a:rPr>
              <a:t>Pk</a:t>
            </a:r>
            <a:r>
              <a:rPr lang="en-US" baseline="-25000" dirty="0" err="1" smtClean="0">
                <a:solidFill>
                  <a:srgbClr val="005300"/>
                </a:solidFill>
              </a:rPr>
              <a:t>temp</a:t>
            </a:r>
            <a:r>
              <a:rPr lang="en-US" baseline="-25000" dirty="0" smtClean="0">
                <a:solidFill>
                  <a:srgbClr val="005300"/>
                </a:solidFill>
              </a:rPr>
              <a:t> </a:t>
            </a:r>
            <a:r>
              <a:rPr lang="en-US" dirty="0">
                <a:solidFill>
                  <a:srgbClr val="005300"/>
                </a:solidFill>
              </a:rPr>
              <a:t>=</a:t>
            </a:r>
            <a:r>
              <a:rPr lang="en-US" dirty="0" smtClean="0">
                <a:solidFill>
                  <a:srgbClr val="005300"/>
                </a:solidFill>
              </a:rPr>
              <a:t> pk0,pk1,</a:t>
            </a:r>
          </a:p>
          <a:p>
            <a:r>
              <a:rPr lang="en-US" dirty="0" smtClean="0">
                <a:solidFill>
                  <a:srgbClr val="005300"/>
                </a:solidFill>
              </a:rPr>
              <a:t> </a:t>
            </a:r>
            <a:r>
              <a:rPr lang="en-US" dirty="0" err="1" smtClean="0">
                <a:solidFill>
                  <a:srgbClr val="005300"/>
                </a:solidFill>
              </a:rPr>
              <a:t>Sk</a:t>
            </a:r>
            <a:r>
              <a:rPr lang="en-US" baseline="-25000" dirty="0" err="1" smtClean="0">
                <a:solidFill>
                  <a:srgbClr val="005300"/>
                </a:solidFill>
              </a:rPr>
              <a:t>temp</a:t>
            </a:r>
            <a:r>
              <a:rPr lang="en-US" dirty="0" smtClean="0">
                <a:solidFill>
                  <a:srgbClr val="005300"/>
                </a:solidFill>
              </a:rPr>
              <a:t> = trap0, trap1.</a:t>
            </a:r>
            <a:endParaRPr lang="en-US" dirty="0">
              <a:solidFill>
                <a:srgbClr val="0053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2865" y="4678644"/>
            <a:ext cx="3895198" cy="1792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000" baseline="-25000" dirty="0" smtClean="0">
                <a:latin typeface="Century Gothic"/>
                <a:ea typeface="Lucida Grande"/>
                <a:cs typeface="Century Gothic"/>
              </a:rPr>
              <a:t>V </a:t>
            </a:r>
            <a:r>
              <a:rPr lang="en-US" sz="200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000" baseline="-25000" dirty="0" smtClean="0">
                <a:latin typeface="Century Gothic"/>
                <a:ea typeface="Lucida Grande"/>
                <a:cs typeface="Century Gothic"/>
              </a:rPr>
              <a:t>temp </a:t>
            </a:r>
            <a:r>
              <a:rPr lang="en-US" sz="2000" dirty="0" smtClean="0">
                <a:latin typeface="Century Gothic"/>
                <a:ea typeface="Lucida Grande"/>
                <a:cs typeface="Century Gothic"/>
              </a:rPr>
              <a:t>π</a:t>
            </a:r>
            <a:r>
              <a:rPr lang="en-US" sz="2000" baseline="-25000" dirty="0" smtClean="0">
                <a:latin typeface="Century Gothic"/>
                <a:ea typeface="Lucida Grande"/>
                <a:cs typeface="Century Gothic"/>
              </a:rPr>
              <a:t>P  </a:t>
            </a:r>
            <a:r>
              <a:rPr lang="en-US" sz="2000" dirty="0" smtClean="0">
                <a:ea typeface="Lucida Grande"/>
                <a:cs typeface="Century Gothic"/>
              </a:rPr>
              <a:t>are implemented with  </a:t>
            </a:r>
            <a:r>
              <a:rPr lang="en-US" sz="2000" dirty="0" smtClean="0">
                <a:solidFill>
                  <a:srgbClr val="0000FF"/>
                </a:solidFill>
                <a:ea typeface="Lucida Grande"/>
                <a:cs typeface="Century Gothic"/>
              </a:rPr>
              <a:t>Sigma Protocols</a:t>
            </a:r>
            <a:r>
              <a:rPr lang="en-US" sz="2000" dirty="0" smtClean="0">
                <a:solidFill>
                  <a:srgbClr val="000000"/>
                </a:solidFill>
                <a:ea typeface="Lucida Grande"/>
                <a:cs typeface="Century Gothic"/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sz="2000" b="1" dirty="0" err="1" smtClean="0">
                <a:solidFill>
                  <a:srgbClr val="005300"/>
                </a:solidFill>
              </a:rPr>
              <a:t>TCom</a:t>
            </a:r>
            <a:r>
              <a:rPr lang="en-US" sz="2000" b="1" dirty="0" smtClean="0">
                <a:solidFill>
                  <a:srgbClr val="005300"/>
                </a:solidFill>
              </a:rPr>
              <a:t> </a:t>
            </a:r>
            <a:r>
              <a:rPr lang="en-US" sz="2000" dirty="0" smtClean="0"/>
              <a:t>is a two-round trapdoor commitment scheme.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ea typeface="Lucida Grande"/>
                <a:cs typeface="Century Gothic"/>
              </a:rPr>
              <a:t>f is a OWP.</a:t>
            </a:r>
          </a:p>
          <a:p>
            <a:pPr marL="285750" indent="-285750">
              <a:buFont typeface="Arial"/>
              <a:buChar char="•"/>
            </a:pPr>
            <a:endParaRPr lang="en-US" sz="1050" dirty="0"/>
          </a:p>
        </p:txBody>
      </p:sp>
      <p:sp>
        <p:nvSpPr>
          <p:cNvPr id="37" name="TextBox 36"/>
          <p:cNvSpPr txBox="1"/>
          <p:nvPr/>
        </p:nvSpPr>
        <p:spPr>
          <a:xfrm>
            <a:off x="2133932" y="3126561"/>
            <a:ext cx="2118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 open </a:t>
            </a:r>
            <a:r>
              <a:rPr lang="en-US" b="1" dirty="0" err="1" smtClean="0">
                <a:solidFill>
                  <a:srgbClr val="005300"/>
                </a:solidFill>
              </a:rPr>
              <a:t>TCom</a:t>
            </a:r>
            <a:r>
              <a:rPr lang="en-US" dirty="0" smtClean="0"/>
              <a:t> as </a:t>
            </a:r>
            <a:r>
              <a:rPr lang="en-US" dirty="0">
                <a:solidFill>
                  <a:srgbClr val="0000FF"/>
                </a:solidFill>
                <a:ea typeface="Lucida Grande"/>
                <a:cs typeface="Century Gothic"/>
              </a:rPr>
              <a:t>Σ1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4536457" y="3321510"/>
            <a:ext cx="4607543" cy="1743870"/>
            <a:chOff x="4536457" y="3321510"/>
            <a:chExt cx="4607543" cy="1743870"/>
          </a:xfrm>
        </p:grpSpPr>
        <p:sp>
          <p:nvSpPr>
            <p:cNvPr id="39" name="Left Brace 38"/>
            <p:cNvSpPr/>
            <p:nvPr/>
          </p:nvSpPr>
          <p:spPr>
            <a:xfrm>
              <a:off x="4536457" y="3421197"/>
              <a:ext cx="386183" cy="1644183"/>
            </a:xfrm>
            <a:prstGeom prst="leftBrace">
              <a:avLst/>
            </a:prstGeom>
            <a:ln>
              <a:solidFill>
                <a:srgbClr val="005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123534" y="3321510"/>
              <a:ext cx="40204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- Σ1 </a:t>
              </a:r>
              <a:r>
                <a:rPr lang="en-US" dirty="0" smtClean="0">
                  <a:solidFill>
                    <a:srgbClr val="000000"/>
                  </a:solidFill>
                  <a:ea typeface="Lucida Grande"/>
                  <a:cs typeface="Century Gothic"/>
                </a:rPr>
                <a:t>is the valid</a:t>
              </a:r>
              <a:r>
                <a:rPr lang="en-US" dirty="0" smtClean="0">
                  <a:solidFill>
                    <a:srgbClr val="000000"/>
                  </a:solidFill>
                </a:rPr>
                <a:t> opening of </a:t>
              </a:r>
              <a:r>
                <a:rPr lang="en-US" b="1" dirty="0" smtClean="0">
                  <a:solidFill>
                    <a:srgbClr val="005300"/>
                  </a:solidFill>
                </a:rPr>
                <a:t>TC </a:t>
              </a:r>
              <a:r>
                <a:rPr lang="en-US" dirty="0" smtClean="0">
                  <a:solidFill>
                    <a:srgbClr val="000000"/>
                  </a:solidFill>
                </a:rPr>
                <a:t> </a:t>
              </a:r>
              <a:r>
                <a:rPr lang="en-US" dirty="0" smtClean="0">
                  <a:solidFill>
                    <a:srgbClr val="000000"/>
                  </a:solidFill>
                </a:rPr>
                <a:t>AND</a:t>
              </a:r>
            </a:p>
            <a:p>
              <a:r>
                <a:rPr lang="en-US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(Σ1, </a:t>
              </a:r>
              <a:r>
                <a:rPr lang="en-US" dirty="0" smtClean="0">
                  <a:solidFill>
                    <a:srgbClr val="000000"/>
                  </a:solidFill>
                </a:rPr>
                <a:t> </a:t>
              </a:r>
              <a:r>
                <a:rPr lang="en-US" dirty="0">
                  <a:solidFill>
                    <a:srgbClr val="0000FF"/>
                  </a:solidFill>
                  <a:ea typeface="Lucida Grande"/>
                  <a:cs typeface="Century Gothic"/>
                </a:rPr>
                <a:t>Σ2, </a:t>
              </a:r>
              <a:r>
                <a:rPr lang="en-US" dirty="0" smtClean="0">
                  <a:solidFill>
                    <a:srgbClr val="0000FF"/>
                  </a:solidFill>
                  <a:ea typeface="Lucida Grande"/>
                  <a:cs typeface="Century Gothic"/>
                </a:rPr>
                <a:t>Σ3) is accepting.</a:t>
              </a:r>
              <a:endParaRPr lang="en-US" sz="1050" dirty="0">
                <a:solidFill>
                  <a:srgbClr val="0000FF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16021" y="4417913"/>
              <a:ext cx="33831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n-US" dirty="0" smtClean="0"/>
                <a:t> C is the commitment of  </a:t>
              </a:r>
              <a:r>
                <a:rPr lang="en-US" dirty="0" err="1" smtClean="0">
                  <a:solidFill>
                    <a:srgbClr val="FF0000"/>
                  </a:solidFill>
                </a:rPr>
                <a:t>xb</a:t>
              </a:r>
              <a:r>
                <a:rPr lang="en-US" dirty="0" smtClean="0"/>
                <a:t> </a:t>
              </a:r>
              <a:r>
                <a:rPr lang="en-US" b="1" dirty="0" smtClean="0"/>
                <a:t>OR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/>
                <a:t> </a:t>
              </a:r>
              <a:r>
                <a:rPr lang="en-US" dirty="0" smtClean="0"/>
                <a:t>P knows</a:t>
              </a:r>
              <a:r>
                <a:rPr lang="en-US" dirty="0" smtClean="0"/>
                <a:t>  </a:t>
              </a:r>
              <a:r>
                <a:rPr lang="en-US" dirty="0" smtClean="0"/>
                <a:t>the </a:t>
              </a:r>
              <a:r>
                <a:rPr lang="en-US" dirty="0" smtClean="0"/>
                <a:t>witness </a:t>
              </a:r>
              <a:endParaRPr lang="en-US" dirty="0" smtClean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091289" y="4034077"/>
              <a:ext cx="27110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  <a:ea typeface="Lucida Grande"/>
                  <a:cs typeface="Century Gothic"/>
                </a:rPr>
                <a:t>(Σ1, </a:t>
              </a:r>
              <a:r>
                <a:rPr lang="en-US" dirty="0">
                  <a:solidFill>
                    <a:srgbClr val="000000"/>
                  </a:solidFill>
                </a:rPr>
                <a:t> </a:t>
              </a:r>
              <a:r>
                <a:rPr lang="en-US" dirty="0">
                  <a:solidFill>
                    <a:srgbClr val="0000FF"/>
                  </a:solidFill>
                  <a:ea typeface="Lucida Grande"/>
                  <a:cs typeface="Century Gothic"/>
                </a:rPr>
                <a:t>Σ2, Σ3) </a:t>
              </a:r>
              <a:r>
                <a:rPr lang="en-US" dirty="0">
                  <a:solidFill>
                    <a:srgbClr val="005300"/>
                  </a:solidFill>
                  <a:ea typeface="Lucida Grande"/>
                  <a:cs typeface="Century Gothic"/>
                </a:rPr>
                <a:t>is </a:t>
              </a:r>
              <a:r>
                <a:rPr lang="en-US" dirty="0" smtClean="0">
                  <a:solidFill>
                    <a:srgbClr val="005300"/>
                  </a:solidFill>
                  <a:ea typeface="Lucida Grande"/>
                  <a:cs typeface="Century Gothic"/>
                </a:rPr>
                <a:t>accepting </a:t>
              </a:r>
              <a:r>
                <a:rPr lang="en-US" dirty="0" err="1" smtClean="0">
                  <a:solidFill>
                    <a:srgbClr val="005300"/>
                  </a:solidFill>
                  <a:ea typeface="Lucida Grande"/>
                  <a:cs typeface="Century Gothic"/>
                </a:rPr>
                <a:t>iff</a:t>
              </a:r>
              <a:r>
                <a:rPr lang="en-US" dirty="0">
                  <a:solidFill>
                    <a:srgbClr val="005300"/>
                  </a:solidFill>
                  <a:ea typeface="Lucida Grande"/>
                  <a:cs typeface="Century Gothic"/>
                </a:rPr>
                <a:t>:</a:t>
              </a:r>
              <a:endParaRPr lang="en-US" sz="1050" dirty="0">
                <a:solidFill>
                  <a:srgbClr val="005300"/>
                </a:solidFill>
              </a:endParaRPr>
            </a:p>
          </p:txBody>
        </p:sp>
      </p:grpSp>
      <p:cxnSp>
        <p:nvCxnSpPr>
          <p:cNvPr id="36" name="Straight Connector 35"/>
          <p:cNvCxnSpPr/>
          <p:nvPr/>
        </p:nvCxnSpPr>
        <p:spPr>
          <a:xfrm>
            <a:off x="6370842" y="1695058"/>
            <a:ext cx="1666590" cy="0"/>
          </a:xfrm>
          <a:prstGeom prst="line">
            <a:avLst/>
          </a:prstGeom>
          <a:ln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996566" y="3943233"/>
            <a:ext cx="1742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  <a:cs typeface="Century Gothic"/>
              </a:rPr>
              <a:t>V</a:t>
            </a:r>
            <a:r>
              <a:rPr lang="en-US" baseline="-25000" dirty="0" smtClean="0">
                <a:solidFill>
                  <a:srgbClr val="000090"/>
                </a:solidFill>
                <a:cs typeface="Century Gothic"/>
              </a:rPr>
              <a:t>ID </a:t>
            </a:r>
            <a:r>
              <a:rPr lang="en-US" dirty="0" smtClean="0">
                <a:solidFill>
                  <a:srgbClr val="000000"/>
                </a:solidFill>
                <a:cs typeface="Century Gothic"/>
              </a:rPr>
              <a:t>accepts if:</a:t>
            </a:r>
            <a:endParaRPr lang="en-US" dirty="0">
              <a:solidFill>
                <a:srgbClr val="000090"/>
              </a:solidFill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546304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8879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thanks</a:t>
            </a:r>
            <a:endParaRPr lang="en-U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994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Our Contribution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399" y="1453414"/>
            <a:ext cx="86566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400" dirty="0" smtClean="0">
                <a:solidFill>
                  <a:srgbClr val="000090"/>
                </a:solidFill>
              </a:rPr>
              <a:t>Point-out a subtle issue in the zero knowledge proof of </a:t>
            </a:r>
            <a:r>
              <a:rPr lang="en-US" sz="2400" i="1" dirty="0" smtClean="0">
                <a:solidFill>
                  <a:srgbClr val="000090"/>
                </a:solidFill>
              </a:rPr>
              <a:t>all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i="1" dirty="0" smtClean="0">
                <a:solidFill>
                  <a:srgbClr val="000090"/>
                </a:solidFill>
              </a:rPr>
              <a:t>round-optimal </a:t>
            </a:r>
            <a:r>
              <a:rPr lang="en-US" sz="2400" dirty="0" smtClean="0">
                <a:solidFill>
                  <a:srgbClr val="000090"/>
                </a:solidFill>
              </a:rPr>
              <a:t>(concurrent and resettable) protocols.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227910" y="2817989"/>
            <a:ext cx="77824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Protocol’s structure of almost all round-optimal protocols  makes problematic the design of any simulator.</a:t>
            </a:r>
          </a:p>
        </p:txBody>
      </p:sp>
      <p:sp>
        <p:nvSpPr>
          <p:cNvPr id="6" name="Rectangle 5"/>
          <p:cNvSpPr/>
          <p:nvPr/>
        </p:nvSpPr>
        <p:spPr>
          <a:xfrm>
            <a:off x="220214" y="4689391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"/>
            </a:pPr>
            <a:r>
              <a:rPr lang="en-US" sz="2400" dirty="0" smtClean="0">
                <a:solidFill>
                  <a:srgbClr val="000090"/>
                </a:solidFill>
              </a:rPr>
              <a:t>New round-optimal concurrent ZK  with concurrent soundness and standard assumptions.</a:t>
            </a:r>
          </a:p>
        </p:txBody>
      </p:sp>
      <p:sp>
        <p:nvSpPr>
          <p:cNvPr id="7" name="Rectangle 6"/>
          <p:cNvSpPr/>
          <p:nvPr/>
        </p:nvSpPr>
        <p:spPr>
          <a:xfrm>
            <a:off x="825985" y="3445500"/>
            <a:ext cx="936707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30000"/>
              </a:lnSpc>
            </a:pPr>
            <a:r>
              <a:rPr lang="en-US" sz="2000" dirty="0" smtClean="0"/>
              <a:t>Exceptions: </a:t>
            </a:r>
            <a:r>
              <a:rPr lang="en-US" sz="2000" i="1" dirty="0" smtClean="0"/>
              <a:t>could</a:t>
            </a:r>
            <a:r>
              <a:rPr lang="en-US" sz="2000" dirty="0" smtClean="0"/>
              <a:t> admit alternative simulators:</a:t>
            </a:r>
          </a:p>
          <a:p>
            <a:pPr marL="1257300" lvl="2" indent="-342900">
              <a:buFont typeface="Lucida Grande"/>
              <a:buChar char="-"/>
            </a:pPr>
            <a:r>
              <a:rPr lang="en-US" sz="2000" dirty="0" smtClean="0"/>
              <a:t>Resettable ZK  of [YZ07]: uses complexity leveraging.</a:t>
            </a:r>
          </a:p>
          <a:p>
            <a:pPr marL="1257300" lvl="2" indent="-342900">
              <a:buFont typeface="Lucida Grande"/>
              <a:buChar char="-"/>
            </a:pPr>
            <a:r>
              <a:rPr lang="en-US" sz="2000" dirty="0" smtClean="0"/>
              <a:t>Concurrent ZK of [Z03]: only sequential soundness.</a:t>
            </a:r>
          </a:p>
          <a:p>
            <a:pPr lvl="2"/>
            <a:endParaRPr lang="en-US" sz="2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793831" y="2302473"/>
            <a:ext cx="32898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40000"/>
              </a:lnSpc>
            </a:pPr>
            <a:r>
              <a:rPr lang="en-US" sz="2400" dirty="0" smtClean="0"/>
              <a:t>Alternative proof?</a:t>
            </a:r>
          </a:p>
        </p:txBody>
      </p:sp>
      <p:sp>
        <p:nvSpPr>
          <p:cNvPr id="9" name="Rectangle 8"/>
          <p:cNvSpPr/>
          <p:nvPr/>
        </p:nvSpPr>
        <p:spPr>
          <a:xfrm>
            <a:off x="793831" y="5553153"/>
            <a:ext cx="67625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The same protocol admits efficient implementation.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0315" y="5857074"/>
            <a:ext cx="83662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Round-optimal </a:t>
            </a:r>
            <a:r>
              <a:rPr lang="en-US" sz="2000" dirty="0"/>
              <a:t>r</a:t>
            </a:r>
            <a:r>
              <a:rPr lang="en-US" sz="2000" dirty="0" smtClean="0"/>
              <a:t>esettable ZK (similar to [YZ07]), with a new proof.</a:t>
            </a:r>
          </a:p>
        </p:txBody>
      </p:sp>
    </p:spTree>
    <p:extLst>
      <p:ext uri="{BB962C8B-B14F-4D97-AF65-F5344CB8AC3E}">
        <p14:creationId xmlns:p14="http://schemas.microsoft.com/office/powerpoint/2010/main" val="4178485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Outline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037" y="1681518"/>
            <a:ext cx="9372053" cy="3864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000090"/>
                </a:solidFill>
                <a:latin typeface="Century Gothic"/>
                <a:cs typeface="Century Gothic"/>
              </a:rPr>
              <a:t>Definitions</a:t>
            </a:r>
            <a:endParaRPr lang="en-US" sz="2400" dirty="0" smtClean="0">
              <a:solidFill>
                <a:srgbClr val="000090"/>
              </a:solidFill>
              <a:latin typeface="Century Gothic"/>
              <a:cs typeface="Century Gothic"/>
            </a:endParaRPr>
          </a:p>
          <a:p>
            <a:pPr marL="1257300" lvl="2" indent="-342900">
              <a:lnSpc>
                <a:spcPct val="120000"/>
              </a:lnSpc>
              <a:buFont typeface="Lucida Grande"/>
              <a:buChar char="-"/>
            </a:pPr>
            <a:r>
              <a:rPr lang="en-US" dirty="0" smtClean="0">
                <a:solidFill>
                  <a:srgbClr val="000090"/>
                </a:solidFill>
                <a:latin typeface="Century Gothic"/>
                <a:cs typeface="Century Gothic"/>
              </a:rPr>
              <a:t>Concurrent Zero Knowledge</a:t>
            </a:r>
          </a:p>
          <a:p>
            <a:pPr marL="1257300" lvl="2" indent="-342900">
              <a:lnSpc>
                <a:spcPct val="110000"/>
              </a:lnSpc>
              <a:buFont typeface="Lucida Grande"/>
              <a:buChar char="-"/>
            </a:pPr>
            <a:r>
              <a:rPr lang="en-US" dirty="0" smtClean="0">
                <a:solidFill>
                  <a:srgbClr val="000090"/>
                </a:solidFill>
                <a:latin typeface="Century Gothic"/>
                <a:cs typeface="Century Gothic"/>
              </a:rPr>
              <a:t>Bare Public Key (BPK) Model </a:t>
            </a:r>
          </a:p>
          <a:p>
            <a:pPr marL="1257300" lvl="2" indent="-342900">
              <a:lnSpc>
                <a:spcPct val="110000"/>
              </a:lnSpc>
              <a:buFont typeface="Lucida Grande"/>
              <a:buChar char="-"/>
            </a:pPr>
            <a:r>
              <a:rPr lang="en-US" dirty="0" smtClean="0">
                <a:solidFill>
                  <a:srgbClr val="000090"/>
                </a:solidFill>
                <a:latin typeface="Century Gothic"/>
                <a:cs typeface="Century Gothic"/>
              </a:rPr>
              <a:t>Concurrent Zero Knowledge and Soundness in the BPK model</a:t>
            </a:r>
          </a:p>
          <a:p>
            <a:pPr>
              <a:lnSpc>
                <a:spcPct val="110000"/>
              </a:lnSpc>
            </a:pPr>
            <a:endParaRPr lang="en-US" sz="2000" dirty="0">
              <a:solidFill>
                <a:srgbClr val="000090"/>
              </a:solidFill>
              <a:latin typeface="Century Gothic"/>
              <a:cs typeface="Century Gothic"/>
            </a:endParaRPr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n-US" sz="2800" dirty="0" smtClean="0">
                <a:solidFill>
                  <a:srgbClr val="000090"/>
                </a:solidFill>
                <a:latin typeface="Century Gothic"/>
                <a:cs typeface="Century Gothic"/>
              </a:rPr>
              <a:t>Round-optimal  Concurrent Zero Knowledge: </a:t>
            </a:r>
          </a:p>
          <a:p>
            <a:pPr marL="800100" lvl="1" indent="-342900">
              <a:lnSpc>
                <a:spcPct val="110000"/>
              </a:lnSpc>
              <a:buFontTx/>
              <a:buChar char="-"/>
            </a:pPr>
            <a:r>
              <a:rPr lang="en-US" sz="2000" dirty="0" smtClean="0">
                <a:solidFill>
                  <a:srgbClr val="000090"/>
                </a:solidFill>
                <a:latin typeface="Century Gothic"/>
                <a:cs typeface="Century Gothic"/>
              </a:rPr>
              <a:t>the issue of</a:t>
            </a:r>
            <a:r>
              <a:rPr lang="en-US" sz="2000" i="1" dirty="0" smtClean="0">
                <a:solidFill>
                  <a:srgbClr val="000090"/>
                </a:solidFill>
                <a:latin typeface="Century Gothic"/>
                <a:cs typeface="Century Gothic"/>
              </a:rPr>
              <a:t> all </a:t>
            </a:r>
            <a:r>
              <a:rPr lang="en-US" sz="2000" dirty="0" smtClean="0">
                <a:solidFill>
                  <a:srgbClr val="000090"/>
                </a:solidFill>
                <a:latin typeface="Century Gothic"/>
                <a:cs typeface="Century Gothic"/>
              </a:rPr>
              <a:t>zero-knowledge simulators</a:t>
            </a:r>
          </a:p>
          <a:p>
            <a:pPr marL="800100" lvl="1" indent="-342900">
              <a:lnSpc>
                <a:spcPct val="110000"/>
              </a:lnSpc>
              <a:buFontTx/>
              <a:buChar char="-"/>
            </a:pPr>
            <a:r>
              <a:rPr lang="en-US" sz="2000" dirty="0" smtClean="0">
                <a:solidFill>
                  <a:srgbClr val="000090"/>
                </a:solidFill>
                <a:latin typeface="Century Gothic"/>
                <a:cs typeface="Century Gothic"/>
              </a:rPr>
              <a:t>the difficulty of designing any alternative simulator</a:t>
            </a:r>
          </a:p>
          <a:p>
            <a:pPr>
              <a:lnSpc>
                <a:spcPct val="110000"/>
              </a:lnSpc>
            </a:pPr>
            <a:endParaRPr lang="en-US" sz="2000" dirty="0">
              <a:solidFill>
                <a:srgbClr val="000090"/>
              </a:solidFill>
              <a:latin typeface="Century Gothic"/>
              <a:cs typeface="Century Gothic"/>
            </a:endParaRPr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n-US" sz="2800" dirty="0" smtClean="0">
                <a:solidFill>
                  <a:srgbClr val="000090"/>
                </a:solidFill>
                <a:latin typeface="Century Gothic"/>
                <a:cs typeface="Century Gothic"/>
              </a:rPr>
              <a:t>Our technique</a:t>
            </a:r>
          </a:p>
        </p:txBody>
      </p:sp>
    </p:spTree>
    <p:extLst>
      <p:ext uri="{BB962C8B-B14F-4D97-AF65-F5344CB8AC3E}">
        <p14:creationId xmlns:p14="http://schemas.microsoft.com/office/powerpoint/2010/main" val="72177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26" y="119810"/>
            <a:ext cx="86868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90"/>
                </a:solidFill>
              </a:rPr>
              <a:t>Zero knowledge Interactive Proofs</a:t>
            </a:r>
            <a:br>
              <a:rPr lang="en-US" sz="3600" dirty="0" smtClean="0">
                <a:solidFill>
                  <a:srgbClr val="000090"/>
                </a:solidFill>
              </a:rPr>
            </a:br>
            <a:r>
              <a:rPr lang="en-US" sz="2400" dirty="0" smtClean="0">
                <a:solidFill>
                  <a:srgbClr val="000090"/>
                </a:solidFill>
              </a:rPr>
              <a:t>(standard model)</a:t>
            </a:r>
            <a:endParaRPr lang="en-US" sz="2400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02352" y="2048572"/>
            <a:ext cx="6349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P</a:t>
            </a:r>
            <a:endParaRPr lang="en-US" sz="4400" dirty="0">
              <a:solidFill>
                <a:schemeClr val="tx2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1661" y="1947412"/>
            <a:ext cx="6349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17375E"/>
                </a:solidFill>
                <a:latin typeface="Century Gothic"/>
                <a:cs typeface="Century Gothic"/>
              </a:rPr>
              <a:t>V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09628" y="1937961"/>
            <a:ext cx="1091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pple Chancery"/>
                <a:cs typeface="Apple Chancery"/>
              </a:rPr>
              <a:t>x ∈ L</a:t>
            </a:r>
            <a:endParaRPr lang="en-US" sz="2000" dirty="0">
              <a:latin typeface="Apple Chancery"/>
              <a:cs typeface="Apple Chancery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63261" y="1959128"/>
            <a:ext cx="1216220" cy="400110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684428" y="2692797"/>
            <a:ext cx="1216222" cy="1251965"/>
            <a:chOff x="3684428" y="2835901"/>
            <a:chExt cx="1216222" cy="1251965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3684428" y="3273587"/>
              <a:ext cx="12162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3684430" y="2835901"/>
              <a:ext cx="1216218" cy="188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3684428" y="3685954"/>
              <a:ext cx="1216218" cy="188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3684430" y="4087866"/>
              <a:ext cx="12162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Oval Callout 18"/>
          <p:cNvSpPr/>
          <p:nvPr/>
        </p:nvSpPr>
        <p:spPr>
          <a:xfrm>
            <a:off x="947935" y="1627994"/>
            <a:ext cx="1234105" cy="727415"/>
          </a:xfrm>
          <a:prstGeom prst="wedgeEllipseCallout">
            <a:avLst>
              <a:gd name="adj1" fmla="val 81486"/>
              <a:gd name="adj2" fmla="val 55123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30045" y="1768684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x,w</a:t>
            </a:r>
            <a:r>
              <a:rPr lang="en-US" dirty="0" smtClean="0"/>
              <a:t>) </a:t>
            </a:r>
            <a:r>
              <a:rPr lang="en-US" dirty="0" smtClean="0">
                <a:latin typeface="Apple Chancery"/>
                <a:cs typeface="Apple Chancery"/>
              </a:rPr>
              <a:t>∈ R</a:t>
            </a:r>
            <a:r>
              <a:rPr lang="en-US" baseline="-25000" dirty="0" smtClean="0">
                <a:latin typeface="Apple Chancery"/>
                <a:cs typeface="Apple Chancery"/>
              </a:rPr>
              <a:t>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983703" y="4787790"/>
            <a:ext cx="7011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  <a:latin typeface="Century Gothic"/>
                <a:cs typeface="Century Gothic"/>
              </a:rPr>
              <a:t>Soundness</a:t>
            </a:r>
            <a:r>
              <a:rPr lang="en-US" dirty="0" smtClean="0">
                <a:latin typeface="Century Gothic"/>
                <a:cs typeface="Century Gothic"/>
              </a:rPr>
              <a:t>: if the theorem is false any P* cannot convince V.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21103" y="4317059"/>
            <a:ext cx="7565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  <a:latin typeface="Century Gothic"/>
                <a:cs typeface="Century Gothic"/>
              </a:rPr>
              <a:t>Completeness</a:t>
            </a:r>
            <a:r>
              <a:rPr lang="en-US" dirty="0" smtClean="0">
                <a:solidFill>
                  <a:srgbClr val="000090"/>
                </a:solidFill>
                <a:latin typeface="Century Gothic"/>
                <a:cs typeface="Century Gothic"/>
              </a:rPr>
              <a:t>: </a:t>
            </a:r>
            <a:r>
              <a:rPr lang="en-US" dirty="0" smtClean="0">
                <a:latin typeface="Century Gothic"/>
                <a:cs typeface="Century Gothic"/>
              </a:rPr>
              <a:t>if both P and V are honest, V accepts the proof.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47930" y="5280080"/>
            <a:ext cx="7538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  <a:latin typeface="Century Gothic"/>
                <a:cs typeface="Century Gothic"/>
              </a:rPr>
              <a:t>Zero Knowledge</a:t>
            </a:r>
            <a:r>
              <a:rPr lang="en-US" dirty="0" smtClean="0">
                <a:latin typeface="Century Gothic"/>
                <a:cs typeface="Century Gothic"/>
              </a:rPr>
              <a:t>: (intuition) any V* learns nothing but the fact that the theorem is true.</a:t>
            </a:r>
          </a:p>
        </p:txBody>
      </p:sp>
    </p:spTree>
    <p:extLst>
      <p:ext uri="{BB962C8B-B14F-4D97-AF65-F5344CB8AC3E}">
        <p14:creationId xmlns:p14="http://schemas.microsoft.com/office/powerpoint/2010/main" val="4091968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66" y="-9289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90"/>
                </a:solidFill>
              </a:rPr>
              <a:t>Zero Knowledge (stand-alone)</a:t>
            </a:r>
            <a:endParaRPr lang="en-US" sz="3600" dirty="0">
              <a:solidFill>
                <a:srgbClr val="000090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882750" y="1423610"/>
            <a:ext cx="3957188" cy="2451921"/>
            <a:chOff x="4882750" y="1423610"/>
            <a:chExt cx="3957188" cy="2451921"/>
          </a:xfrm>
        </p:grpSpPr>
        <p:sp>
          <p:nvSpPr>
            <p:cNvPr id="16" name="TextBox 15"/>
            <p:cNvSpPr txBox="1"/>
            <p:nvPr/>
          </p:nvSpPr>
          <p:spPr>
            <a:xfrm>
              <a:off x="4882750" y="2087305"/>
              <a:ext cx="8767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tx2">
                      <a:lumMod val="75000"/>
                    </a:schemeClr>
                  </a:solidFill>
                  <a:latin typeface="Century Gothic"/>
                  <a:cs typeface="Century Gothic"/>
                </a:rPr>
                <a:t>Sim</a:t>
              </a:r>
              <a:endParaRPr lang="en-US" sz="2400" dirty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58856" y="1437048"/>
              <a:ext cx="1091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pple Chancery"/>
                  <a:cs typeface="Apple Chancery"/>
                </a:rPr>
                <a:t>x ∈ L</a:t>
              </a:r>
              <a:endParaRPr lang="en-US" dirty="0">
                <a:latin typeface="Apple Chancery"/>
                <a:cs typeface="Apple Chancery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 rot="2001584">
              <a:off x="5291115" y="2938318"/>
              <a:ext cx="865393" cy="201534"/>
              <a:chOff x="3684428" y="2835901"/>
              <a:chExt cx="1216220" cy="437686"/>
            </a:xfrm>
          </p:grpSpPr>
          <p:cxnSp>
            <p:nvCxnSpPr>
              <p:cNvPr id="20" name="Straight Arrow Connector 19"/>
              <p:cNvCxnSpPr/>
              <p:nvPr/>
            </p:nvCxnSpPr>
            <p:spPr>
              <a:xfrm>
                <a:off x="3684428" y="3273587"/>
                <a:ext cx="12162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H="1">
                <a:off x="3684430" y="2835901"/>
                <a:ext cx="1216218" cy="1882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/>
            <p:cNvSpPr txBox="1"/>
            <p:nvPr/>
          </p:nvSpPr>
          <p:spPr>
            <a:xfrm>
              <a:off x="6399915" y="2999094"/>
              <a:ext cx="80448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FF0000"/>
                  </a:solidFill>
                  <a:latin typeface="Century Gothic"/>
                  <a:cs typeface="Century Gothic"/>
                </a:rPr>
                <a:t>V*</a:t>
              </a:r>
              <a:endParaRPr lang="en-US" sz="3600" dirty="0">
                <a:solidFill>
                  <a:srgbClr val="FF0000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261040" y="2959052"/>
              <a:ext cx="821996" cy="806914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642534" y="2271971"/>
              <a:ext cx="14599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rewind</a:t>
              </a:r>
              <a:endParaRPr lang="en-US" dirty="0"/>
            </a:p>
          </p:txBody>
        </p:sp>
        <p:sp>
          <p:nvSpPr>
            <p:cNvPr id="32" name="Vertical Scroll 31"/>
            <p:cNvSpPr/>
            <p:nvPr/>
          </p:nvSpPr>
          <p:spPr>
            <a:xfrm>
              <a:off x="7748541" y="1920906"/>
              <a:ext cx="1091020" cy="1954625"/>
            </a:xfrm>
            <a:prstGeom prst="verticalScroll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820460" y="3258492"/>
              <a:ext cx="10194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Coins V*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874125" y="2156181"/>
              <a:ext cx="9654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Output</a:t>
              </a:r>
              <a:endParaRPr lang="en-US" dirty="0"/>
            </a:p>
          </p:txBody>
        </p:sp>
        <p:sp>
          <p:nvSpPr>
            <p:cNvPr id="35" name="Striped Right Arrow 34"/>
            <p:cNvSpPr/>
            <p:nvPr/>
          </p:nvSpPr>
          <p:spPr>
            <a:xfrm>
              <a:off x="7337941" y="2271971"/>
              <a:ext cx="482526" cy="348039"/>
            </a:xfrm>
            <a:prstGeom prst="stripedRightArrow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Callout 35"/>
            <p:cNvSpPr/>
            <p:nvPr/>
          </p:nvSpPr>
          <p:spPr>
            <a:xfrm flipH="1">
              <a:off x="5177843" y="1423610"/>
              <a:ext cx="1365160" cy="450807"/>
            </a:xfrm>
            <a:prstGeom prst="wedgeEllipseCallout">
              <a:avLst>
                <a:gd name="adj1" fmla="val 55399"/>
                <a:gd name="adj2" fmla="val 99389"/>
              </a:avLst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Circular Arrow 39"/>
            <p:cNvSpPr/>
            <p:nvPr/>
          </p:nvSpPr>
          <p:spPr>
            <a:xfrm>
              <a:off x="5471768" y="1945161"/>
              <a:ext cx="1305635" cy="1252194"/>
            </a:xfrm>
            <a:prstGeom prst="circularArrow">
              <a:avLst>
                <a:gd name="adj1" fmla="val 4940"/>
                <a:gd name="adj2" fmla="val 1928275"/>
                <a:gd name="adj3" fmla="val 20821699"/>
                <a:gd name="adj4" fmla="val 13393909"/>
                <a:gd name="adj5" fmla="val 12500"/>
              </a:avLst>
            </a:prstGeom>
            <a:solidFill>
              <a:srgbClr val="000090"/>
            </a:solidFill>
            <a:ln>
              <a:solidFill>
                <a:srgbClr val="000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42" name="Straight Connector 41"/>
          <p:cNvCxnSpPr/>
          <p:nvPr/>
        </p:nvCxnSpPr>
        <p:spPr>
          <a:xfrm flipH="1">
            <a:off x="4453510" y="1371358"/>
            <a:ext cx="17886" cy="346439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4" name="Group 73"/>
          <p:cNvGrpSpPr/>
          <p:nvPr/>
        </p:nvGrpSpPr>
        <p:grpSpPr>
          <a:xfrm>
            <a:off x="268280" y="1437348"/>
            <a:ext cx="3720189" cy="2522558"/>
            <a:chOff x="268280" y="1437348"/>
            <a:chExt cx="3720189" cy="2522558"/>
          </a:xfrm>
        </p:grpSpPr>
        <p:sp>
          <p:nvSpPr>
            <p:cNvPr id="4" name="TextBox 3"/>
            <p:cNvSpPr txBox="1"/>
            <p:nvPr/>
          </p:nvSpPr>
          <p:spPr>
            <a:xfrm>
              <a:off x="268280" y="2041294"/>
              <a:ext cx="6349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tx2">
                      <a:lumMod val="75000"/>
                    </a:schemeClr>
                  </a:solidFill>
                  <a:latin typeface="Century Gothic"/>
                  <a:cs typeface="Century Gothic"/>
                </a:rPr>
                <a:t>P</a:t>
              </a:r>
              <a:endParaRPr lang="en-US" sz="3600" dirty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929079" y="1956989"/>
              <a:ext cx="8313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FF0000"/>
                  </a:solidFill>
                  <a:latin typeface="Century Gothic"/>
                  <a:cs typeface="Century Gothic"/>
                </a:rPr>
                <a:t>V*</a:t>
              </a:r>
              <a:endParaRPr lang="en-US" sz="3600" dirty="0">
                <a:solidFill>
                  <a:srgbClr val="FF0000"/>
                </a:solidFill>
                <a:latin typeface="Century Gothic"/>
                <a:cs typeface="Century Gothic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938969" y="2564837"/>
              <a:ext cx="956877" cy="1251965"/>
              <a:chOff x="3684428" y="2835901"/>
              <a:chExt cx="1216222" cy="1251965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3684428" y="3273587"/>
                <a:ext cx="12162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flipH="1">
                <a:off x="3684430" y="2835901"/>
                <a:ext cx="1216218" cy="1882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3684428" y="3685954"/>
                <a:ext cx="1216218" cy="1882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3684430" y="4087866"/>
                <a:ext cx="12162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753191" y="1441498"/>
              <a:ext cx="1175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pple Chancery"/>
                  <a:cs typeface="Apple Chancery"/>
                </a:rPr>
                <a:t>x, </a:t>
              </a:r>
              <a:r>
                <a:rPr lang="en-US" dirty="0" smtClean="0">
                  <a:cs typeface="Apple Chancery"/>
                </a:rPr>
                <a:t>witness</a:t>
              </a:r>
              <a:endParaRPr lang="en-US" dirty="0">
                <a:cs typeface="Apple Chancery"/>
              </a:endParaRPr>
            </a:p>
          </p:txBody>
        </p:sp>
        <p:sp>
          <p:nvSpPr>
            <p:cNvPr id="15" name="Vertical Scroll 14"/>
            <p:cNvSpPr/>
            <p:nvPr/>
          </p:nvSpPr>
          <p:spPr>
            <a:xfrm>
              <a:off x="2897072" y="2005281"/>
              <a:ext cx="1091020" cy="1954625"/>
            </a:xfrm>
            <a:prstGeom prst="verticalScroll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triped Right Arrow 27"/>
            <p:cNvSpPr/>
            <p:nvPr/>
          </p:nvSpPr>
          <p:spPr>
            <a:xfrm>
              <a:off x="2474216" y="2293264"/>
              <a:ext cx="482526" cy="348039"/>
            </a:xfrm>
            <a:prstGeom prst="stripedRightArrow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968991" y="3360755"/>
              <a:ext cx="10194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Coins V*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004770" y="2240556"/>
              <a:ext cx="9654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Output</a:t>
              </a:r>
              <a:endParaRPr lang="en-US" dirty="0"/>
            </a:p>
          </p:txBody>
        </p:sp>
        <p:sp>
          <p:nvSpPr>
            <p:cNvPr id="43" name="Oval Callout 42"/>
            <p:cNvSpPr/>
            <p:nvPr/>
          </p:nvSpPr>
          <p:spPr>
            <a:xfrm flipH="1">
              <a:off x="639115" y="1437348"/>
              <a:ext cx="1365160" cy="450807"/>
            </a:xfrm>
            <a:prstGeom prst="wedgeEllipseCallout">
              <a:avLst>
                <a:gd name="adj1" fmla="val 55399"/>
                <a:gd name="adj2" fmla="val 99389"/>
              </a:avLst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85064" y="4700817"/>
            <a:ext cx="4138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Stand-alone :  </a:t>
            </a:r>
          </a:p>
          <a:p>
            <a:r>
              <a:rPr lang="en-US" sz="2400" dirty="0" smtClean="0"/>
              <a:t>V* opens a </a:t>
            </a:r>
            <a:r>
              <a:rPr lang="en-US" sz="2400" b="1" dirty="0" smtClean="0">
                <a:solidFill>
                  <a:srgbClr val="0000FF"/>
                </a:solidFill>
              </a:rPr>
              <a:t>single</a:t>
            </a:r>
            <a:r>
              <a:rPr lang="en-US" sz="2400" dirty="0" smtClean="0"/>
              <a:t> session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4584587" y="3428596"/>
            <a:ext cx="156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Black Box </a:t>
            </a:r>
            <a:r>
              <a:rPr lang="en-US" dirty="0" err="1" smtClean="0"/>
              <a:t>Sim</a:t>
            </a:r>
            <a:r>
              <a:rPr lang="en-US" dirty="0" smtClean="0"/>
              <a:t>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rewind V*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879468" y="851688"/>
            <a:ext cx="3085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V* does not learn anything?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442582" y="3875532"/>
            <a:ext cx="4851469" cy="2044103"/>
            <a:chOff x="3442582" y="3875532"/>
            <a:chExt cx="4851469" cy="2044103"/>
          </a:xfrm>
        </p:grpSpPr>
        <p:cxnSp>
          <p:nvCxnSpPr>
            <p:cNvPr id="54" name="Elbow Connector 53"/>
            <p:cNvCxnSpPr>
              <a:stCxn id="15" idx="2"/>
            </p:cNvCxnSpPr>
            <p:nvPr/>
          </p:nvCxnSpPr>
          <p:spPr>
            <a:xfrm rot="16200000" flipH="1">
              <a:off x="3617312" y="3785176"/>
              <a:ext cx="1646704" cy="1996164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Elbow Connector 56"/>
            <p:cNvCxnSpPr>
              <a:stCxn id="32" idx="2"/>
            </p:cNvCxnSpPr>
            <p:nvPr/>
          </p:nvCxnSpPr>
          <p:spPr>
            <a:xfrm rot="5400000">
              <a:off x="6663632" y="4025076"/>
              <a:ext cx="1779964" cy="1480875"/>
            </a:xfrm>
            <a:prstGeom prst="bentConnector3">
              <a:avLst>
                <a:gd name="adj1" fmla="val 10025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Equal 2"/>
            <p:cNvSpPr/>
            <p:nvPr/>
          </p:nvSpPr>
          <p:spPr>
            <a:xfrm>
              <a:off x="5586506" y="5322069"/>
              <a:ext cx="1170642" cy="597566"/>
            </a:xfrm>
            <a:prstGeom prst="mathEqua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3422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524" y="-11751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90"/>
                </a:solidFill>
              </a:rPr>
              <a:t>Concurrent Zero Knowledge</a:t>
            </a:r>
            <a:endParaRPr lang="en-US" sz="3600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7131" y="915514"/>
            <a:ext cx="6083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realistic setting: V* can open </a:t>
            </a:r>
            <a:r>
              <a:rPr lang="en-US" i="1" dirty="0" smtClean="0"/>
              <a:t>many sessions concurrently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81986" y="2411263"/>
            <a:ext cx="12162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1381988" y="2085621"/>
            <a:ext cx="1216218" cy="18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1014933" y="1587282"/>
            <a:ext cx="2290633" cy="526228"/>
            <a:chOff x="1014933" y="1587282"/>
            <a:chExt cx="2290633" cy="526228"/>
          </a:xfrm>
        </p:grpSpPr>
        <p:sp>
          <p:nvSpPr>
            <p:cNvPr id="4" name="TextBox 3"/>
            <p:cNvSpPr txBox="1"/>
            <p:nvPr/>
          </p:nvSpPr>
          <p:spPr>
            <a:xfrm>
              <a:off x="1014933" y="1587282"/>
              <a:ext cx="4604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2">
                      <a:lumMod val="75000"/>
                    </a:schemeClr>
                  </a:solidFill>
                  <a:latin typeface="Century Gothic"/>
                  <a:cs typeface="Century Gothic"/>
                </a:rPr>
                <a:t>P</a:t>
              </a:r>
              <a:endParaRPr lang="en-US" sz="2800" dirty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 flipH="1">
              <a:off x="2598891" y="1590290"/>
              <a:ext cx="7066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Century Gothic"/>
                  <a:cs typeface="Century Gothic"/>
                </a:rPr>
                <a:t>V*</a:t>
              </a:r>
              <a:endParaRPr lang="en-US" sz="2800" dirty="0">
                <a:solidFill>
                  <a:srgbClr val="FF0000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75366" y="1590290"/>
              <a:ext cx="11235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Session 1</a:t>
              </a:r>
              <a:endParaRPr lang="en-US" dirty="0"/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>
            <a:off x="3026111" y="3067859"/>
            <a:ext cx="12162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026113" y="2742217"/>
            <a:ext cx="1216218" cy="18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4301353" y="5293906"/>
            <a:ext cx="1216220" cy="325642"/>
            <a:chOff x="3684428" y="2947945"/>
            <a:chExt cx="1216220" cy="325642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3684428" y="3273587"/>
              <a:ext cx="12162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3684430" y="2947945"/>
              <a:ext cx="1216218" cy="188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3044789" y="5778277"/>
            <a:ext cx="1216220" cy="325642"/>
            <a:chOff x="3684428" y="2947945"/>
            <a:chExt cx="1216220" cy="325642"/>
          </a:xfrm>
        </p:grpSpPr>
        <p:cxnSp>
          <p:nvCxnSpPr>
            <p:cNvPr id="33" name="Straight Arrow Connector 32"/>
            <p:cNvCxnSpPr/>
            <p:nvPr/>
          </p:nvCxnSpPr>
          <p:spPr>
            <a:xfrm>
              <a:off x="3684428" y="3273587"/>
              <a:ext cx="12162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>
              <a:off x="3684430" y="2947945"/>
              <a:ext cx="1216218" cy="188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137482" y="2127688"/>
            <a:ext cx="1924255" cy="523220"/>
            <a:chOff x="3137482" y="2127688"/>
            <a:chExt cx="1924255" cy="523220"/>
          </a:xfrm>
        </p:grpSpPr>
        <p:sp>
          <p:nvSpPr>
            <p:cNvPr id="12" name="TextBox 11"/>
            <p:cNvSpPr txBox="1"/>
            <p:nvPr/>
          </p:nvSpPr>
          <p:spPr>
            <a:xfrm>
              <a:off x="3137482" y="2197815"/>
              <a:ext cx="11235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Session 2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 flipH="1">
              <a:off x="4355062" y="2127688"/>
              <a:ext cx="7066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Century Gothic"/>
                  <a:cs typeface="Century Gothic"/>
                </a:rPr>
                <a:t>V*</a:t>
              </a:r>
              <a:endParaRPr lang="en-US" sz="2800" dirty="0">
                <a:solidFill>
                  <a:srgbClr val="FF0000"/>
                </a:solidFill>
                <a:latin typeface="Century Gothic"/>
                <a:cs typeface="Century Gothic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4301351" y="3649760"/>
            <a:ext cx="12162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4301353" y="2854411"/>
            <a:ext cx="1942254" cy="531541"/>
            <a:chOff x="4301353" y="2854411"/>
            <a:chExt cx="1942254" cy="531541"/>
          </a:xfrm>
        </p:grpSpPr>
        <p:cxnSp>
          <p:nvCxnSpPr>
            <p:cNvPr id="18" name="Straight Arrow Connector 17"/>
            <p:cNvCxnSpPr/>
            <p:nvPr/>
          </p:nvCxnSpPr>
          <p:spPr>
            <a:xfrm flipH="1">
              <a:off x="4301353" y="3324118"/>
              <a:ext cx="1216218" cy="188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413407" y="2854411"/>
              <a:ext cx="11235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Session 3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 flipH="1">
              <a:off x="5536932" y="2862732"/>
              <a:ext cx="7066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Century Gothic"/>
                  <a:cs typeface="Century Gothic"/>
                </a:rPr>
                <a:t>V*</a:t>
              </a:r>
              <a:endParaRPr lang="en-US" sz="2800" dirty="0">
                <a:solidFill>
                  <a:srgbClr val="FF0000"/>
                </a:solidFill>
                <a:latin typeface="Century Gothic"/>
                <a:cs typeface="Century Gothic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350177" y="3545357"/>
            <a:ext cx="1904219" cy="1510965"/>
            <a:chOff x="5350177" y="3545357"/>
            <a:chExt cx="1904219" cy="1510965"/>
          </a:xfrm>
        </p:grpSpPr>
        <p:grpSp>
          <p:nvGrpSpPr>
            <p:cNvPr id="20" name="Group 19"/>
            <p:cNvGrpSpPr/>
            <p:nvPr/>
          </p:nvGrpSpPr>
          <p:grpSpPr>
            <a:xfrm>
              <a:off x="5368853" y="4130106"/>
              <a:ext cx="1216220" cy="325642"/>
              <a:chOff x="3684428" y="2947945"/>
              <a:chExt cx="1216220" cy="325642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>
                <a:off x="3684428" y="3273587"/>
                <a:ext cx="12162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3684430" y="2947945"/>
                <a:ext cx="1216218" cy="1882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5350177" y="4730680"/>
              <a:ext cx="1216220" cy="325642"/>
              <a:chOff x="3684428" y="2947945"/>
              <a:chExt cx="1216220" cy="325642"/>
            </a:xfrm>
          </p:grpSpPr>
          <p:cxnSp>
            <p:nvCxnSpPr>
              <p:cNvPr id="24" name="Straight Arrow Connector 23"/>
              <p:cNvCxnSpPr/>
              <p:nvPr/>
            </p:nvCxnSpPr>
            <p:spPr>
              <a:xfrm>
                <a:off x="3684428" y="3273587"/>
                <a:ext cx="12162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flipH="1">
                <a:off x="3684430" y="2947945"/>
                <a:ext cx="1216218" cy="1882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 flipH="1">
              <a:off x="6547721" y="3545357"/>
              <a:ext cx="7066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Century Gothic"/>
                  <a:cs typeface="Century Gothic"/>
                </a:rPr>
                <a:t>V*</a:t>
              </a:r>
              <a:endParaRPr lang="en-US" sz="2800" dirty="0">
                <a:solidFill>
                  <a:srgbClr val="FF0000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17573" y="3614486"/>
              <a:ext cx="11235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Session 4</a:t>
              </a:r>
              <a:endParaRPr lang="en-US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818226" y="1296327"/>
            <a:ext cx="3437411" cy="663595"/>
            <a:chOff x="-481578" y="3732668"/>
            <a:chExt cx="3437411" cy="663595"/>
          </a:xfrm>
        </p:grpSpPr>
        <p:sp>
          <p:nvSpPr>
            <p:cNvPr id="40" name="Rounded Rectangular Callout 39"/>
            <p:cNvSpPr/>
            <p:nvPr/>
          </p:nvSpPr>
          <p:spPr>
            <a:xfrm>
              <a:off x="-481578" y="3732668"/>
              <a:ext cx="2993021" cy="633775"/>
            </a:xfrm>
            <a:prstGeom prst="wedgeRoundRectCallout">
              <a:avLst>
                <a:gd name="adj1" fmla="val -85930"/>
                <a:gd name="adj2" fmla="val 111502"/>
                <a:gd name="adj3" fmla="val 16667"/>
              </a:avLst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-432735" y="3749932"/>
              <a:ext cx="33885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Upon seeing a new </a:t>
              </a:r>
              <a:r>
                <a:rPr lang="en-US" dirty="0" err="1" smtClean="0"/>
                <a:t>msg</a:t>
              </a:r>
              <a:r>
                <a:rPr lang="en-US" dirty="0" smtClean="0"/>
                <a:t>, V* </a:t>
              </a:r>
            </a:p>
            <a:p>
              <a:r>
                <a:rPr lang="en-US" i="1" dirty="0">
                  <a:solidFill>
                    <a:srgbClr val="FF0000"/>
                  </a:solidFill>
                </a:rPr>
                <a:t>a</a:t>
              </a:r>
              <a:r>
                <a:rPr lang="en-US" i="1" dirty="0" smtClean="0">
                  <a:solidFill>
                    <a:srgbClr val="FF0000"/>
                  </a:solidFill>
                </a:rPr>
                <a:t>daptively </a:t>
              </a:r>
              <a:r>
                <a:rPr lang="en-US" dirty="0" smtClean="0"/>
                <a:t>plays  new sessions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1359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9536" y="1475240"/>
            <a:ext cx="83479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Century Gothic"/>
                <a:cs typeface="Century Gothic"/>
              </a:rPr>
              <a:t>Constant-round </a:t>
            </a:r>
            <a:r>
              <a:rPr lang="en-US" sz="2800" dirty="0" smtClean="0">
                <a:latin typeface="Century Gothic"/>
                <a:cs typeface="Century Gothic"/>
              </a:rPr>
              <a:t>concurrent  black-box Zero Knowledge (</a:t>
            </a:r>
            <a:r>
              <a:rPr lang="en-US" sz="2800" dirty="0" err="1" smtClean="0">
                <a:latin typeface="Century Gothic"/>
                <a:cs typeface="Century Gothic"/>
              </a:rPr>
              <a:t>cZK</a:t>
            </a:r>
            <a:r>
              <a:rPr lang="en-US" sz="2800" dirty="0" smtClean="0">
                <a:latin typeface="Century Gothic"/>
                <a:cs typeface="Century Gothic"/>
              </a:rPr>
              <a:t>)  in the standard model is </a:t>
            </a:r>
            <a:r>
              <a:rPr lang="en-US" sz="28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impossible</a:t>
            </a:r>
            <a:r>
              <a:rPr lang="en-US" sz="2800" dirty="0" smtClean="0">
                <a:latin typeface="Century Gothic"/>
                <a:cs typeface="Century Gothic"/>
              </a:rPr>
              <a:t> [CKPR01]</a:t>
            </a:r>
            <a:r>
              <a:rPr lang="en-US" sz="2800" dirty="0" smtClean="0">
                <a:solidFill>
                  <a:srgbClr val="000090"/>
                </a:solidFill>
                <a:latin typeface="Century Gothic"/>
                <a:cs typeface="Century Gothic"/>
              </a:rPr>
              <a:t>.</a:t>
            </a:r>
            <a:endParaRPr lang="en-US" sz="2800" dirty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9609" y="3653745"/>
            <a:ext cx="6766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entury Gothic"/>
                <a:cs typeface="Century Gothic"/>
              </a:rPr>
              <a:t>Achieving </a:t>
            </a:r>
            <a:r>
              <a:rPr lang="en-US" sz="2400" dirty="0">
                <a:latin typeface="Century Gothic"/>
                <a:cs typeface="Century Gothic"/>
              </a:rPr>
              <a:t>b</a:t>
            </a:r>
            <a:r>
              <a:rPr lang="en-US" sz="2400" dirty="0" smtClean="0">
                <a:latin typeface="Century Gothic"/>
                <a:cs typeface="Century Gothic"/>
              </a:rPr>
              <a:t>lack-box constant-round </a:t>
            </a:r>
            <a:r>
              <a:rPr lang="en-US" sz="2400" dirty="0" err="1" smtClean="0">
                <a:latin typeface="Century Gothic"/>
                <a:cs typeface="Century Gothic"/>
              </a:rPr>
              <a:t>cZK</a:t>
            </a:r>
            <a:endParaRPr lang="en-US" sz="2400" dirty="0" smtClean="0">
              <a:latin typeface="Century Gothic"/>
              <a:cs typeface="Century Gothic"/>
            </a:endParaRPr>
          </a:p>
          <a:p>
            <a:pPr algn="ctr"/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latin typeface="Century Gothic"/>
                <a:cs typeface="Century Gothic"/>
              </a:rPr>
              <a:t>requires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setup assumptions.</a:t>
            </a:r>
            <a:endParaRPr lang="en-US" sz="2400" dirty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64425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884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90"/>
                </a:solidFill>
              </a:rPr>
              <a:t>Bare Public Key Model</a:t>
            </a:r>
            <a:endParaRPr lang="en-US" sz="3600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8204" y="989717"/>
            <a:ext cx="7939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Introduced in STOC 2000 by Canetti, </a:t>
            </a:r>
            <a:r>
              <a:rPr lang="en-US" dirty="0" err="1" smtClean="0">
                <a:latin typeface="Century Gothic"/>
                <a:cs typeface="Century Gothic"/>
              </a:rPr>
              <a:t>Goldreich</a:t>
            </a:r>
            <a:r>
              <a:rPr lang="en-US" dirty="0" smtClean="0">
                <a:latin typeface="Century Gothic"/>
                <a:cs typeface="Century Gothic"/>
              </a:rPr>
              <a:t>, </a:t>
            </a:r>
            <a:r>
              <a:rPr lang="en-US" dirty="0" err="1" smtClean="0">
                <a:latin typeface="Century Gothic"/>
                <a:cs typeface="Century Gothic"/>
              </a:rPr>
              <a:t>Goldwasser</a:t>
            </a:r>
            <a:r>
              <a:rPr lang="en-US" dirty="0" smtClean="0">
                <a:latin typeface="Century Gothic"/>
                <a:cs typeface="Century Gothic"/>
              </a:rPr>
              <a:t>, </a:t>
            </a:r>
            <a:r>
              <a:rPr lang="en-US" dirty="0" err="1" smtClean="0">
                <a:latin typeface="Century Gothic"/>
                <a:cs typeface="Century Gothic"/>
              </a:rPr>
              <a:t>Micali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9521" y="1400541"/>
            <a:ext cx="9337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Assumption: </a:t>
            </a:r>
            <a:r>
              <a:rPr lang="en-US" dirty="0" smtClean="0">
                <a:latin typeface="Century Gothic"/>
                <a:cs typeface="Century Gothic"/>
              </a:rPr>
              <a:t>each verifier must be associated with a </a:t>
            </a:r>
            <a:r>
              <a:rPr lang="en-US" dirty="0" smtClean="0">
                <a:solidFill>
                  <a:srgbClr val="0000FF"/>
                </a:solidFill>
                <a:latin typeface="Century Gothic"/>
                <a:cs typeface="Century Gothic"/>
              </a:rPr>
              <a:t>permanent</a:t>
            </a:r>
            <a:r>
              <a:rPr lang="en-US" dirty="0" smtClean="0">
                <a:latin typeface="Century Gothic"/>
                <a:cs typeface="Century Gothic"/>
              </a:rPr>
              <a:t> public key,</a:t>
            </a:r>
          </a:p>
          <a:p>
            <a:r>
              <a:rPr lang="en-US" dirty="0">
                <a:latin typeface="Century Gothic"/>
                <a:cs typeface="Century Gothic"/>
              </a:rPr>
              <a:t>r</a:t>
            </a:r>
            <a:r>
              <a:rPr lang="en-US" dirty="0" smtClean="0">
                <a:latin typeface="Century Gothic"/>
                <a:cs typeface="Century Gothic"/>
              </a:rPr>
              <a:t>egistered </a:t>
            </a:r>
            <a:r>
              <a:rPr lang="en-US" b="1" dirty="0" smtClean="0">
                <a:solidFill>
                  <a:srgbClr val="0000FF"/>
                </a:solidFill>
                <a:latin typeface="Century Gothic"/>
                <a:cs typeface="Century Gothic"/>
              </a:rPr>
              <a:t>before</a:t>
            </a:r>
            <a:r>
              <a:rPr lang="en-US" dirty="0" smtClean="0">
                <a:latin typeface="Century Gothic"/>
                <a:cs typeface="Century Gothic"/>
              </a:rPr>
              <a:t> any proof starts.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4232" y="2377808"/>
            <a:ext cx="32495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Registration Phase</a:t>
            </a:r>
            <a:endParaRPr lang="en-US" sz="2000" b="1" u="sng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85558" y="3996221"/>
            <a:ext cx="7190074" cy="186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0852" y="4208789"/>
            <a:ext cx="32495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Proof Phase</a:t>
            </a:r>
            <a:endParaRPr lang="en-US" sz="2000" b="1" u="sng" dirty="0"/>
          </a:p>
        </p:txBody>
      </p:sp>
      <p:grpSp>
        <p:nvGrpSpPr>
          <p:cNvPr id="62" name="Group 61"/>
          <p:cNvGrpSpPr/>
          <p:nvPr/>
        </p:nvGrpSpPr>
        <p:grpSpPr>
          <a:xfrm>
            <a:off x="3828480" y="2284438"/>
            <a:ext cx="3977904" cy="1493813"/>
            <a:chOff x="3828480" y="2284438"/>
            <a:chExt cx="3977904" cy="1493813"/>
          </a:xfrm>
        </p:grpSpPr>
        <p:sp>
          <p:nvSpPr>
            <p:cNvPr id="9" name="TextBox 8"/>
            <p:cNvSpPr txBox="1"/>
            <p:nvPr/>
          </p:nvSpPr>
          <p:spPr>
            <a:xfrm>
              <a:off x="5752077" y="2601896"/>
              <a:ext cx="20543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V</a:t>
              </a:r>
              <a:r>
                <a:rPr lang="en-US" sz="2000" b="1" baseline="-25000" dirty="0" smtClean="0"/>
                <a:t>ID1 </a:t>
              </a:r>
              <a:r>
                <a:rPr lang="en-US" sz="2000" b="1" dirty="0" smtClean="0"/>
                <a:t>(SK1)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73746" y="3090426"/>
              <a:ext cx="13416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 smtClean="0"/>
                <a:t>V</a:t>
              </a:r>
              <a:r>
                <a:rPr lang="en-US" sz="2000" b="1" baseline="-25000" dirty="0" err="1" smtClean="0"/>
                <a:t>IDi</a:t>
              </a:r>
              <a:r>
                <a:rPr lang="en-US" sz="2000" b="1" baseline="-25000" dirty="0" smtClean="0"/>
                <a:t> </a:t>
              </a:r>
              <a:r>
                <a:rPr lang="en-US" sz="2000" b="1" dirty="0" smtClean="0"/>
                <a:t>(</a:t>
              </a:r>
              <a:r>
                <a:rPr lang="en-US" sz="2000" b="1" dirty="0" err="1" smtClean="0"/>
                <a:t>SKi</a:t>
              </a:r>
              <a:r>
                <a:rPr lang="en-US" sz="2000" b="1" dirty="0" smtClean="0"/>
                <a:t>)</a:t>
              </a:r>
              <a:endParaRPr lang="en-US" sz="2000" b="1" dirty="0"/>
            </a:p>
          </p:txBody>
        </p:sp>
        <p:sp>
          <p:nvSpPr>
            <p:cNvPr id="11" name="Vertical Scroll 10"/>
            <p:cNvSpPr/>
            <p:nvPr/>
          </p:nvSpPr>
          <p:spPr>
            <a:xfrm>
              <a:off x="3828480" y="2626688"/>
              <a:ext cx="933782" cy="1151563"/>
            </a:xfrm>
            <a:prstGeom prst="verticalScroll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47547" y="2672444"/>
              <a:ext cx="7586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PK</a:t>
              </a:r>
              <a:r>
                <a:rPr lang="en-US" baseline="-25000" dirty="0" smtClean="0"/>
                <a:t>ID1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52234" y="3099504"/>
              <a:ext cx="6162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PK</a:t>
              </a:r>
              <a:r>
                <a:rPr lang="en-US" baseline="-25000" dirty="0" err="1" smtClean="0"/>
                <a:t>IDi</a:t>
              </a:r>
              <a:endParaRPr lang="en-US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4762264" y="2929732"/>
              <a:ext cx="989813" cy="414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4783930" y="3383851"/>
              <a:ext cx="896436" cy="1988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743582" y="2560400"/>
              <a:ext cx="1030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register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802602" y="3048932"/>
              <a:ext cx="971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register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28480" y="2284438"/>
              <a:ext cx="14566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Public file</a:t>
              </a: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66880" y="2822769"/>
            <a:ext cx="3044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Non-interactive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Fully controlled by V*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No trusted party involved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72309" y="4752900"/>
            <a:ext cx="36561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V* can still open an </a:t>
            </a:r>
            <a:r>
              <a:rPr lang="en-US" i="1" dirty="0" smtClean="0"/>
              <a:t>unbounded</a:t>
            </a:r>
            <a:r>
              <a:rPr lang="en-US" dirty="0" smtClean="0"/>
              <a:t> (poly) number of sessions.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V* has full control of the schedule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90"/>
                </a:solidFill>
              </a:rPr>
              <a:t>Restriction</a:t>
            </a:r>
            <a:r>
              <a:rPr lang="en-US" dirty="0" smtClean="0"/>
              <a:t>: V* cannot play with identity not in public file.</a:t>
            </a:r>
            <a:endParaRPr 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3770380" y="4464501"/>
            <a:ext cx="5030903" cy="1844985"/>
            <a:chOff x="401172" y="4632297"/>
            <a:chExt cx="5030903" cy="1844985"/>
          </a:xfrm>
        </p:grpSpPr>
        <p:sp>
          <p:nvSpPr>
            <p:cNvPr id="25" name="TextBox 24"/>
            <p:cNvSpPr txBox="1"/>
            <p:nvPr/>
          </p:nvSpPr>
          <p:spPr>
            <a:xfrm>
              <a:off x="2016922" y="4798289"/>
              <a:ext cx="634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Century Gothic"/>
                  <a:cs typeface="Century Gothic"/>
                </a:rPr>
                <a:t>P</a:t>
              </a:r>
            </a:p>
          </p:txBody>
        </p:sp>
        <p:sp>
          <p:nvSpPr>
            <p:cNvPr id="26" name="Vertical Scroll 25"/>
            <p:cNvSpPr/>
            <p:nvPr/>
          </p:nvSpPr>
          <p:spPr>
            <a:xfrm>
              <a:off x="410852" y="5001629"/>
              <a:ext cx="933782" cy="1151563"/>
            </a:xfrm>
            <a:prstGeom prst="verticalScroll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01172" y="4632297"/>
              <a:ext cx="10928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Public file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154412" y="4816963"/>
              <a:ext cx="5125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V*</a:t>
              </a:r>
              <a:r>
                <a:rPr lang="en-US" sz="2400" baseline="-25000" dirty="0" smtClean="0"/>
                <a:t> </a:t>
              </a:r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02452" y="4816963"/>
              <a:ext cx="558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rgbClr val="000090"/>
                  </a:solidFill>
                </a:rPr>
                <a:t>IDi</a:t>
              </a:r>
              <a:endParaRPr lang="en-US" dirty="0">
                <a:solidFill>
                  <a:srgbClr val="000090"/>
                </a:solidFill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H="1">
              <a:off x="1325958" y="5183185"/>
              <a:ext cx="726626" cy="26960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 rot="21104601">
              <a:off x="1364961" y="4896766"/>
              <a:ext cx="83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IDi</a:t>
              </a:r>
              <a:r>
                <a:rPr lang="en-US" dirty="0" smtClean="0"/>
                <a:t> ?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865342" y="5383015"/>
              <a:ext cx="5125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V*</a:t>
              </a:r>
              <a:endParaRPr lang="en-US" sz="2400" dirty="0"/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3015737" y="5774126"/>
              <a:ext cx="868770" cy="294642"/>
              <a:chOff x="3684428" y="2947945"/>
              <a:chExt cx="1216220" cy="325642"/>
            </a:xfrm>
          </p:grpSpPr>
          <p:cxnSp>
            <p:nvCxnSpPr>
              <p:cNvPr id="43" name="Straight Arrow Connector 42"/>
              <p:cNvCxnSpPr/>
              <p:nvPr/>
            </p:nvCxnSpPr>
            <p:spPr>
              <a:xfrm>
                <a:off x="3684428" y="3273587"/>
                <a:ext cx="12162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 flipH="1">
                <a:off x="3684430" y="2947945"/>
                <a:ext cx="1216218" cy="1882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/>
            <p:cNvGrpSpPr/>
            <p:nvPr/>
          </p:nvGrpSpPr>
          <p:grpSpPr>
            <a:xfrm>
              <a:off x="4050725" y="6182640"/>
              <a:ext cx="868770" cy="294642"/>
              <a:chOff x="3684428" y="2947945"/>
              <a:chExt cx="1216220" cy="325642"/>
            </a:xfrm>
          </p:grpSpPr>
          <p:cxnSp>
            <p:nvCxnSpPr>
              <p:cNvPr id="49" name="Straight Arrow Connector 48"/>
              <p:cNvCxnSpPr/>
              <p:nvPr/>
            </p:nvCxnSpPr>
            <p:spPr>
              <a:xfrm>
                <a:off x="3684428" y="3273587"/>
                <a:ext cx="12162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 flipH="1">
                <a:off x="3684430" y="2947945"/>
                <a:ext cx="1216218" cy="1882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1" name="Rectangle 50"/>
            <p:cNvSpPr/>
            <p:nvPr/>
          </p:nvSpPr>
          <p:spPr>
            <a:xfrm>
              <a:off x="4919495" y="5720975"/>
              <a:ext cx="5125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V*</a:t>
              </a:r>
              <a:endParaRPr lang="en-US" sz="2400" dirty="0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2317514" y="5185426"/>
              <a:ext cx="868770" cy="294642"/>
              <a:chOff x="3684428" y="2947945"/>
              <a:chExt cx="1216220" cy="325642"/>
            </a:xfrm>
          </p:grpSpPr>
          <p:cxnSp>
            <p:nvCxnSpPr>
              <p:cNvPr id="54" name="Straight Arrow Connector 53"/>
              <p:cNvCxnSpPr/>
              <p:nvPr/>
            </p:nvCxnSpPr>
            <p:spPr>
              <a:xfrm>
                <a:off x="3684428" y="3273587"/>
                <a:ext cx="12162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 flipH="1">
                <a:off x="3684430" y="2947945"/>
                <a:ext cx="1216218" cy="1882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6" name="TextBox 55"/>
            <p:cNvSpPr txBox="1"/>
            <p:nvPr/>
          </p:nvSpPr>
          <p:spPr>
            <a:xfrm>
              <a:off x="3196928" y="5404794"/>
              <a:ext cx="558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rgbClr val="000090"/>
                  </a:solidFill>
                </a:rPr>
                <a:t>IDi</a:t>
              </a:r>
              <a:endParaRPr lang="en-US" dirty="0">
                <a:solidFill>
                  <a:srgbClr val="000090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205820" y="5839882"/>
              <a:ext cx="558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rgbClr val="000090"/>
                  </a:solidFill>
                </a:rPr>
                <a:t>IDk</a:t>
              </a:r>
              <a:endParaRPr lang="en-US" dirty="0">
                <a:solidFill>
                  <a:srgbClr val="000090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 rot="801993">
              <a:off x="1549900" y="5680427"/>
              <a:ext cx="83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IDk</a:t>
              </a:r>
              <a:r>
                <a:rPr lang="en-US" dirty="0" smtClean="0"/>
                <a:t>?</a:t>
              </a:r>
              <a:endParaRPr lang="en-US" dirty="0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 flipV="1">
              <a:off x="1344634" y="5898132"/>
              <a:ext cx="750327" cy="23561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3406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24" grpId="0"/>
      <p:bldP spid="5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7128</TotalTime>
  <Words>2416</Words>
  <Application>Microsoft Macintosh PowerPoint</Application>
  <PresentationFormat>On-screen Show (4:3)</PresentationFormat>
  <Paragraphs>486</Paragraphs>
  <Slides>28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On Round-Optimal Zero Knowledge  in the Bare Public Key Model </vt:lpstr>
      <vt:lpstr>PowerPoint Presentation</vt:lpstr>
      <vt:lpstr>Our Contribution</vt:lpstr>
      <vt:lpstr>Outline</vt:lpstr>
      <vt:lpstr>Zero knowledge Interactive Proofs (standard model)</vt:lpstr>
      <vt:lpstr>Zero Knowledge (stand-alone)</vt:lpstr>
      <vt:lpstr>Concurrent Zero Knowledge</vt:lpstr>
      <vt:lpstr>PowerPoint Presentation</vt:lpstr>
      <vt:lpstr>Bare Public Key Model</vt:lpstr>
      <vt:lpstr>Achieving constant-round concurrent ZK in the BPK model</vt:lpstr>
      <vt:lpstr>Concurrent Soundness in the BPK model</vt:lpstr>
      <vt:lpstr>Concurrent  Zero Knowledge and Soundness</vt:lpstr>
      <vt:lpstr>Outline</vt:lpstr>
      <vt:lpstr>Round-Optimal (4 rounds) Concurrent  Zero Knowledge and Soundness</vt:lpstr>
      <vt:lpstr>Concurrent Simulator in Literature</vt:lpstr>
      <vt:lpstr>A dummy attack</vt:lpstr>
      <vt:lpstr>A dummy attack</vt:lpstr>
      <vt:lpstr>A dummy attack</vt:lpstr>
      <vt:lpstr>A dummy attack</vt:lpstr>
      <vt:lpstr>A dummy attack</vt:lpstr>
      <vt:lpstr>PowerPoint Presentation</vt:lpstr>
      <vt:lpstr>The problem: the protocol’s structure of round-optimal protocols</vt:lpstr>
      <vt:lpstr>Outline</vt:lpstr>
      <vt:lpstr>Our round-optimal concurrent ZK </vt:lpstr>
      <vt:lpstr>The simulator</vt:lpstr>
      <vt:lpstr>Concurrent soundness?</vt:lpstr>
      <vt:lpstr>Actual implementation</vt:lpstr>
      <vt:lpstr>thanks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Round-Optimal Zero Knowledge in the Bare Public-Key Model </dc:title>
  <dc:creator>Allesandra Scafuro</dc:creator>
  <cp:lastModifiedBy>Allesandra Scafuro</cp:lastModifiedBy>
  <cp:revision>836</cp:revision>
  <dcterms:created xsi:type="dcterms:W3CDTF">2012-04-11T20:33:42Z</dcterms:created>
  <dcterms:modified xsi:type="dcterms:W3CDTF">2012-04-25T00:41:42Z</dcterms:modified>
</cp:coreProperties>
</file>