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8" r:id="rId9"/>
    <p:sldId id="270" r:id="rId10"/>
    <p:sldId id="264" r:id="rId11"/>
    <p:sldId id="272" r:id="rId12"/>
    <p:sldId id="261" r:id="rId13"/>
    <p:sldId id="263" r:id="rId14"/>
    <p:sldId id="265" r:id="rId15"/>
    <p:sldId id="266" r:id="rId16"/>
    <p:sldId id="267" r:id="rId17"/>
    <p:sldId id="275" r:id="rId18"/>
    <p:sldId id="274" r:id="rId19"/>
    <p:sldId id="276" r:id="rId20"/>
    <p:sldId id="269" r:id="rId21"/>
  </p:sldIdLst>
  <p:sldSz cx="9144000" cy="6858000" type="screen4x3"/>
  <p:notesSz cx="6858000" cy="9144000"/>
  <p:embeddedFontLst>
    <p:embeddedFont>
      <p:font typeface="CMMI5" pitchFamily="34" charset="0"/>
      <p:regular r:id="rId23"/>
    </p:embeddedFont>
    <p:embeddedFont>
      <p:font typeface="CMR10" pitchFamily="34" charset="0"/>
      <p:regular r:id="rId24"/>
    </p:embeddedFont>
    <p:embeddedFont>
      <p:font typeface="CMMI10" pitchFamily="34" charset="0"/>
      <p:regular r:id="rId25"/>
    </p:embeddedFont>
    <p:embeddedFont>
      <p:font typeface="CMSY10ORIG" pitchFamily="34" charset="0"/>
      <p:regular r:id="rId26"/>
    </p:embeddedFont>
    <p:embeddedFont>
      <p:font typeface="CMMI7" pitchFamily="34" charset="0"/>
      <p:regular r:id="rId27"/>
    </p:embeddedFont>
    <p:embeddedFont>
      <p:font typeface="CMSY7" pitchFamily="34" charset="0"/>
      <p:regular r:id="rId28"/>
    </p:embeddedFont>
    <p:embeddedFont>
      <p:font typeface="CMR5" pitchFamily="34" charset="0"/>
      <p:regular r:id="rId29"/>
    </p:embeddedFont>
    <p:embeddedFont>
      <p:font typeface="Cambria" pitchFamily="18" charset="0"/>
      <p:regular r:id="rId30"/>
      <p:bold r:id="rId31"/>
      <p:italic r:id="rId32"/>
      <p:boldItalic r:id="rId33"/>
    </p:embeddedFont>
    <p:embeddedFont>
      <p:font typeface="CMEX10" pitchFamily="34" charset="0"/>
      <p:regular r:id="rId34"/>
    </p:embeddedFont>
    <p:embeddedFont>
      <p:font typeface="CMR7" pitchFamily="34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84"/>
    <a:srgbClr val="0901AB"/>
    <a:srgbClr val="006C31"/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CD6A-3EBD-4096-9FDF-B1FA7C2BDD30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5060-5002-4E94-A4F2-3E3994E6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5060-5002-4E94-A4F2-3E3994E657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E958EF-2E9A-45B1-9F07-E8715AF3EE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6C25E48-F9C5-4D1C-A3F6-AB29439D9937}" type="datetimeFigureOut">
              <a:rPr lang="en-US" smtClean="0"/>
              <a:t>4/15/2012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38.emf"/><Relationship Id="rId18" Type="http://schemas.openxmlformats.org/officeDocument/2006/relationships/image" Target="../media/image43.emf"/><Relationship Id="rId3" Type="http://schemas.openxmlformats.org/officeDocument/2006/relationships/tags" Target="../tags/tag30.xml"/><Relationship Id="rId21" Type="http://schemas.openxmlformats.org/officeDocument/2006/relationships/image" Target="../media/image45.emf"/><Relationship Id="rId7" Type="http://schemas.openxmlformats.org/officeDocument/2006/relationships/tags" Target="../tags/tag34.xml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" Type="http://schemas.openxmlformats.org/officeDocument/2006/relationships/tags" Target="../tags/tag29.xml"/><Relationship Id="rId16" Type="http://schemas.openxmlformats.org/officeDocument/2006/relationships/image" Target="../media/image41.emf"/><Relationship Id="rId20" Type="http://schemas.openxmlformats.org/officeDocument/2006/relationships/image" Target="../media/image44.emf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15" Type="http://schemas.openxmlformats.org/officeDocument/2006/relationships/image" Target="../media/image40.emf"/><Relationship Id="rId23" Type="http://schemas.openxmlformats.org/officeDocument/2006/relationships/image" Target="../media/image22.jpeg"/><Relationship Id="rId10" Type="http://schemas.openxmlformats.org/officeDocument/2006/relationships/tags" Target="../tags/tag37.xml"/><Relationship Id="rId19" Type="http://schemas.openxmlformats.org/officeDocument/2006/relationships/image" Target="../media/image21.wmf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39.emf"/><Relationship Id="rId22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tags" Target="../tags/tag39.xml"/><Relationship Id="rId16" Type="http://schemas.openxmlformats.org/officeDocument/2006/relationships/image" Target="../media/image52.emf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7.emf"/><Relationship Id="rId5" Type="http://schemas.openxmlformats.org/officeDocument/2006/relationships/tags" Target="../tags/tag42.xml"/><Relationship Id="rId15" Type="http://schemas.openxmlformats.org/officeDocument/2006/relationships/image" Target="../media/image51.emf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55.emf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2.wmf"/><Relationship Id="rId2" Type="http://schemas.openxmlformats.org/officeDocument/2006/relationships/tags" Target="../tags/tag50.xml"/><Relationship Id="rId16" Type="http://schemas.openxmlformats.org/officeDocument/2006/relationships/image" Target="../media/image65.wmf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61.emf"/><Relationship Id="rId5" Type="http://schemas.openxmlformats.org/officeDocument/2006/relationships/tags" Target="../tags/tag53.xml"/><Relationship Id="rId15" Type="http://schemas.openxmlformats.org/officeDocument/2006/relationships/image" Target="../media/image22.jpeg"/><Relationship Id="rId10" Type="http://schemas.openxmlformats.org/officeDocument/2006/relationships/image" Target="../media/image60.emf"/><Relationship Id="rId4" Type="http://schemas.openxmlformats.org/officeDocument/2006/relationships/tags" Target="../tags/tag52.xml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0.emf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69.em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68.emf"/><Relationship Id="rId5" Type="http://schemas.openxmlformats.org/officeDocument/2006/relationships/tags" Target="../tags/tag59.xml"/><Relationship Id="rId15" Type="http://schemas.openxmlformats.org/officeDocument/2006/relationships/image" Target="../media/image72.emf"/><Relationship Id="rId10" Type="http://schemas.openxmlformats.org/officeDocument/2006/relationships/image" Target="../media/image67.emf"/><Relationship Id="rId4" Type="http://schemas.openxmlformats.org/officeDocument/2006/relationships/tags" Target="../tags/tag58.xml"/><Relationship Id="rId9" Type="http://schemas.openxmlformats.org/officeDocument/2006/relationships/image" Target="../media/image66.emf"/><Relationship Id="rId14" Type="http://schemas.openxmlformats.org/officeDocument/2006/relationships/image" Target="../media/image7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75.emf"/><Relationship Id="rId26" Type="http://schemas.openxmlformats.org/officeDocument/2006/relationships/image" Target="../media/image83.emf"/><Relationship Id="rId3" Type="http://schemas.openxmlformats.org/officeDocument/2006/relationships/tags" Target="../tags/tag64.xml"/><Relationship Id="rId21" Type="http://schemas.openxmlformats.org/officeDocument/2006/relationships/image" Target="../media/image78.emf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74.emf"/><Relationship Id="rId25" Type="http://schemas.openxmlformats.org/officeDocument/2006/relationships/image" Target="../media/image82.emf"/><Relationship Id="rId2" Type="http://schemas.openxmlformats.org/officeDocument/2006/relationships/tags" Target="../tags/tag63.xml"/><Relationship Id="rId16" Type="http://schemas.openxmlformats.org/officeDocument/2006/relationships/image" Target="../media/image73.emf"/><Relationship Id="rId20" Type="http://schemas.openxmlformats.org/officeDocument/2006/relationships/image" Target="../media/image77.emf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81.emf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80.emf"/><Relationship Id="rId10" Type="http://schemas.openxmlformats.org/officeDocument/2006/relationships/tags" Target="../tags/tag71.xml"/><Relationship Id="rId19" Type="http://schemas.openxmlformats.org/officeDocument/2006/relationships/image" Target="../media/image76.emf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79.emf"/><Relationship Id="rId27" Type="http://schemas.openxmlformats.org/officeDocument/2006/relationships/image" Target="../media/image8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75.emf"/><Relationship Id="rId18" Type="http://schemas.openxmlformats.org/officeDocument/2006/relationships/image" Target="../media/image22.jpe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74.emf"/><Relationship Id="rId17" Type="http://schemas.openxmlformats.org/officeDocument/2006/relationships/image" Target="../media/image90.emf"/><Relationship Id="rId2" Type="http://schemas.openxmlformats.org/officeDocument/2006/relationships/tags" Target="../tags/tag77.xml"/><Relationship Id="rId16" Type="http://schemas.openxmlformats.org/officeDocument/2006/relationships/image" Target="../media/image89.emf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86.emf"/><Relationship Id="rId5" Type="http://schemas.openxmlformats.org/officeDocument/2006/relationships/tags" Target="../tags/tag80.xml"/><Relationship Id="rId15" Type="http://schemas.openxmlformats.org/officeDocument/2006/relationships/image" Target="../media/image88.emf"/><Relationship Id="rId10" Type="http://schemas.openxmlformats.org/officeDocument/2006/relationships/image" Target="../media/image85.emf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emf"/><Relationship Id="rId18" Type="http://schemas.openxmlformats.org/officeDocument/2006/relationships/image" Target="../media/image10.e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emf"/><Relationship Id="rId17" Type="http://schemas.openxmlformats.org/officeDocument/2006/relationships/image" Target="../media/image9.emf"/><Relationship Id="rId2" Type="http://schemas.openxmlformats.org/officeDocument/2006/relationships/tags" Target="../tags/tag3.xml"/><Relationship Id="rId16" Type="http://schemas.openxmlformats.org/officeDocument/2006/relationships/image" Target="../media/image8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emf"/><Relationship Id="rId5" Type="http://schemas.openxmlformats.org/officeDocument/2006/relationships/tags" Target="../tags/tag6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1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6.emf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tags" Target="../tags/tag12.xml"/><Relationship Id="rId16" Type="http://schemas.openxmlformats.org/officeDocument/2006/relationships/image" Target="../media/image29.em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4.emf"/><Relationship Id="rId5" Type="http://schemas.openxmlformats.org/officeDocument/2006/relationships/tags" Target="../tags/tag15.xml"/><Relationship Id="rId15" Type="http://schemas.openxmlformats.org/officeDocument/2006/relationships/image" Target="../media/image28.emf"/><Relationship Id="rId10" Type="http://schemas.openxmlformats.org/officeDocument/2006/relationships/image" Target="../media/image23.em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8.emf"/><Relationship Id="rId18" Type="http://schemas.openxmlformats.org/officeDocument/2006/relationships/image" Target="../media/image35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2.emf"/><Relationship Id="rId17" Type="http://schemas.openxmlformats.org/officeDocument/2006/relationships/image" Target="../media/image34.emf"/><Relationship Id="rId2" Type="http://schemas.openxmlformats.org/officeDocument/2006/relationships/tags" Target="../tags/tag20.xml"/><Relationship Id="rId16" Type="http://schemas.openxmlformats.org/officeDocument/2006/relationships/image" Target="../media/image33.emf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31.emf"/><Relationship Id="rId5" Type="http://schemas.openxmlformats.org/officeDocument/2006/relationships/tags" Target="../tags/tag23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6.emf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/>
              <a:t>Tools for Simulating Features of Composite Order Bilinear Groups </a:t>
            </a:r>
            <a:br>
              <a:rPr lang="en-US" sz="4000" b="1" i="1" dirty="0" smtClean="0"/>
            </a:br>
            <a:r>
              <a:rPr lang="en-US" sz="4000" b="1" i="1" dirty="0" smtClean="0"/>
              <a:t>in the Prime Order Setting </a:t>
            </a:r>
            <a:endParaRPr lang="en-US" sz="4000" i="1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971800" y="33528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tx2"/>
                </a:solidFill>
              </a:rPr>
              <a:t>Allison </a:t>
            </a:r>
            <a:r>
              <a:rPr lang="en-US" sz="3600" dirty="0" err="1">
                <a:solidFill>
                  <a:schemeClr val="tx2"/>
                </a:solidFill>
              </a:rPr>
              <a:t>Lewko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6" descr="pastedGraphic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1650" y="4358640"/>
            <a:ext cx="2590800" cy="16684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EX10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1143000"/>
          </a:xfrm>
        </p:spPr>
        <p:txBody>
          <a:bodyPr/>
          <a:lstStyle/>
          <a:p>
            <a:r>
              <a:rPr lang="en-US" sz="4400" u="sng" dirty="0" smtClean="0"/>
              <a:t>Exploiting </a:t>
            </a:r>
            <a:r>
              <a:rPr lang="en-US" sz="4400" u="sng" dirty="0" err="1" smtClean="0"/>
              <a:t>Coprimality</a:t>
            </a:r>
            <a:r>
              <a:rPr lang="en-US" sz="4400" u="sng" dirty="0" smtClean="0"/>
              <a:t> 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09" y="2135344"/>
            <a:ext cx="3716731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06" y="1426997"/>
            <a:ext cx="1188134" cy="39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53" y="1439717"/>
            <a:ext cx="1584180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653" y="2871192"/>
            <a:ext cx="3290220" cy="3962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43" y="3431742"/>
            <a:ext cx="1678051" cy="7315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59" y="3478802"/>
            <a:ext cx="335610" cy="726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19" y="3645102"/>
            <a:ext cx="1983151" cy="30480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6691219" y="4672203"/>
            <a:ext cx="1143000" cy="917448"/>
          </a:xfrm>
          <a:prstGeom prst="cloudCallout">
            <a:avLst>
              <a:gd name="adj1" fmla="val -86522"/>
              <a:gd name="adj2" fmla="val 359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:\Documents and Settings\Allison\Local Settings\Temporary Internet Files\Content.IE5\XGVEUGDL\MCj03491210000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16" y="5085759"/>
            <a:ext cx="1401007" cy="127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03115" y="6351371"/>
            <a:ext cx="9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attacker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714" y="4947957"/>
            <a:ext cx="366661" cy="366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177256" y="4660097"/>
            <a:ext cx="1752600" cy="1047982"/>
          </a:xfrm>
          <a:prstGeom prst="cloudCallout">
            <a:avLst>
              <a:gd name="adj1" fmla="val 67391"/>
              <a:gd name="adj2" fmla="val 248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6" y="4879288"/>
            <a:ext cx="1281420" cy="304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29856" y="6466785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simulator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5" name="Picture 18" descr="C:\Documents and Settings\Allison\Local Settings\Temporary Internet Files\Content.IE5\1ST3ES5L\MC900232141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97" y="4870385"/>
            <a:ext cx="721863" cy="16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1023" y="5356641"/>
            <a:ext cx="1678051" cy="7315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3" descr="C:\Documents and Settings\Allison\Local Settings\Temporary Internet Files\Content.IE5\AQOITDV3\MP900433112[1]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23" y="4625763"/>
            <a:ext cx="1657386" cy="21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ular Callout 27"/>
          <p:cNvSpPr/>
          <p:nvPr/>
        </p:nvSpPr>
        <p:spPr>
          <a:xfrm>
            <a:off x="5395441" y="2633218"/>
            <a:ext cx="1247048" cy="865656"/>
          </a:xfrm>
          <a:prstGeom prst="wedgeRect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34338" y="2607647"/>
            <a:ext cx="1208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Chinese</a:t>
            </a:r>
          </a:p>
          <a:p>
            <a:r>
              <a:rPr lang="en-US" dirty="0" smtClean="0"/>
              <a:t>Remainder</a:t>
            </a:r>
          </a:p>
          <a:p>
            <a:r>
              <a:rPr lang="en-US" dirty="0" smtClean="0"/>
              <a:t>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0" grpId="0" animBg="1"/>
      <p:bldP spid="24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294878" y="4151099"/>
            <a:ext cx="3370118" cy="1447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344882" y="1600200"/>
            <a:ext cx="29718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Goal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649682" y="1805523"/>
            <a:ext cx="2191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Replace</a:t>
            </a:r>
          </a:p>
          <a:p>
            <a:r>
              <a:rPr lang="en-US" sz="2400" dirty="0" err="1" smtClean="0"/>
              <a:t>coprimality</a:t>
            </a:r>
            <a:r>
              <a:rPr lang="en-US" sz="2400" dirty="0" smtClean="0"/>
              <a:t>, CRT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64596" y="4455899"/>
            <a:ext cx="2930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Alternate mechanism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or hiding parameters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3687617" y="312420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Tool: Dual Pairing Vector Spaces </a:t>
            </a:r>
            <a:r>
              <a:rPr lang="en-US" sz="2800" u="sng" dirty="0" smtClean="0"/>
              <a:t>[OT08,09]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3" y="1371600"/>
            <a:ext cx="3205173" cy="31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545" y="2226818"/>
            <a:ext cx="3845159" cy="5710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359" y="3352800"/>
            <a:ext cx="4033529" cy="6088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05400"/>
            <a:ext cx="3160743" cy="647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8" y="4572000"/>
            <a:ext cx="260222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97" y="2936088"/>
            <a:ext cx="1619605" cy="476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74" y="2233745"/>
            <a:ext cx="463399" cy="18810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5999110"/>
            <a:ext cx="3011222" cy="60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loud 14"/>
          <p:cNvSpPr/>
          <p:nvPr/>
        </p:nvSpPr>
        <p:spPr>
          <a:xfrm>
            <a:off x="5177704" y="4572000"/>
            <a:ext cx="3047999" cy="1441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7" y="4946642"/>
            <a:ext cx="2686640" cy="6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orizontal Scroll 20"/>
          <p:cNvSpPr/>
          <p:nvPr/>
        </p:nvSpPr>
        <p:spPr>
          <a:xfrm>
            <a:off x="1968330" y="4330254"/>
            <a:ext cx="401107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Orthogonal Subspaces with DPVS</a:t>
            </a:r>
            <a:endParaRPr lang="en-US" sz="4000" u="sng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234" y="2084857"/>
            <a:ext cx="2884985" cy="4757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146" y="3124200"/>
            <a:ext cx="2915253" cy="5072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 rot="1398371">
            <a:off x="2167531" y="2429161"/>
            <a:ext cx="3352389" cy="8773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9326676">
            <a:off x="2183956" y="2453985"/>
            <a:ext cx="3298287" cy="9739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22194" y="2683179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orthogonal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40985" y="4648200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Orthogonality</a:t>
            </a:r>
            <a:r>
              <a:rPr lang="en-US" dirty="0" smtClean="0"/>
              <a:t> </a:t>
            </a:r>
            <a:r>
              <a:rPr lang="en-US" i="1" dirty="0" smtClean="0"/>
              <a:t>across</a:t>
            </a:r>
            <a:r>
              <a:rPr lang="en-US" dirty="0" smtClean="0"/>
              <a:t> bases, not within!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1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Callout 29"/>
          <p:cNvSpPr/>
          <p:nvPr/>
        </p:nvSpPr>
        <p:spPr>
          <a:xfrm>
            <a:off x="6103719" y="2115746"/>
            <a:ext cx="2287257" cy="701971"/>
          </a:xfrm>
          <a:prstGeom prst="cloudCallout">
            <a:avLst>
              <a:gd name="adj1" fmla="val -10745"/>
              <a:gd name="adj2" fmla="val 7505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782" y="1774245"/>
            <a:ext cx="1839689" cy="4760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9427" y="2743041"/>
            <a:ext cx="2003249" cy="5389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778117" y="5749648"/>
            <a:ext cx="6324600" cy="1033272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08" y="77592"/>
            <a:ext cx="7620000" cy="1143000"/>
          </a:xfrm>
        </p:spPr>
        <p:txBody>
          <a:bodyPr/>
          <a:lstStyle/>
          <a:p>
            <a:r>
              <a:rPr lang="en-US" u="sng" dirty="0" smtClean="0"/>
              <a:t>Hidden Parameters with DPVS</a:t>
            </a:r>
            <a:endParaRPr lang="en-US" u="sng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437" y="1765418"/>
            <a:ext cx="1267501" cy="4755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207" y="2728561"/>
            <a:ext cx="1266878" cy="5070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0517" y="6032743"/>
            <a:ext cx="627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can be determined about hidden vectors?</a:t>
            </a:r>
            <a:endParaRPr lang="en-US" sz="2400" b="1" dirty="0"/>
          </a:p>
        </p:txBody>
      </p:sp>
      <p:pic>
        <p:nvPicPr>
          <p:cNvPr id="1026" name="Picture 2" descr="C:\Users\Allison\AppData\Local\Microsoft\Windows\Temporary Internet Files\Content.IE5\GSTDZQRT\MC90024049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725095"/>
            <a:ext cx="124316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3201670" y="3810000"/>
            <a:ext cx="1621930" cy="612648"/>
          </a:xfrm>
          <a:prstGeom prst="wedgeEllipseCallout">
            <a:avLst>
              <a:gd name="adj1" fmla="val -59324"/>
              <a:gd name="adj2" fmla="val 4018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1670" y="3931658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Everything!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2" y="1774011"/>
            <a:ext cx="1205908" cy="47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27" y="2741617"/>
            <a:ext cx="1174173" cy="508000"/>
          </a:xfrm>
          <a:prstGeom prst="rect">
            <a:avLst/>
          </a:prstGeom>
        </p:spPr>
      </p:pic>
      <p:pic>
        <p:nvPicPr>
          <p:cNvPr id="5" name="Picture 3" descr="C:\Documents and Settings\Allison\Local Settings\Temporary Internet Files\Content.IE5\AQOITDV3\MP900433112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41" y="1384417"/>
            <a:ext cx="2047718" cy="21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llison\AppData\Local\Microsoft\Windows\Temporary Internet Files\Content.IE5\GSTDZQRT\MC900240357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66" y="3012518"/>
            <a:ext cx="1406347" cy="18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82630" y="2237405"/>
            <a:ext cx="213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Can’t detect change!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9" grpId="0"/>
      <p:bldP spid="13" grpId="0" animBg="1"/>
      <p:bldP spid="1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ular Callout 23"/>
          <p:cNvSpPr/>
          <p:nvPr/>
        </p:nvSpPr>
        <p:spPr>
          <a:xfrm>
            <a:off x="5410287" y="2057400"/>
            <a:ext cx="2209701" cy="993645"/>
          </a:xfrm>
          <a:prstGeom prst="wedgeRectCallout">
            <a:avLst>
              <a:gd name="adj1" fmla="val -74754"/>
              <a:gd name="adj2" fmla="val 10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Expanding/Contracting with DPVS</a:t>
            </a:r>
            <a:endParaRPr lang="en-US" sz="4000" u="sng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92" y="1523994"/>
            <a:ext cx="3652050" cy="3506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598" y="2438397"/>
            <a:ext cx="2097337" cy="4766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72" y="3417493"/>
            <a:ext cx="2222988" cy="5081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359416" y="3214355"/>
            <a:ext cx="1450583" cy="914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59416" y="3304410"/>
            <a:ext cx="244118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433938" y="4043434"/>
            <a:ext cx="1532065" cy="12954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064" y="4426851"/>
            <a:ext cx="853811" cy="5285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732" y="2438397"/>
            <a:ext cx="610136" cy="6508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&quot;No&quot; Symbol 20"/>
          <p:cNvSpPr/>
          <p:nvPr/>
        </p:nvSpPr>
        <p:spPr>
          <a:xfrm>
            <a:off x="6705600" y="2383183"/>
            <a:ext cx="914400" cy="914400"/>
          </a:xfrm>
          <a:prstGeom prst="noSmoking">
            <a:avLst>
              <a:gd name="adj" fmla="val 81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814" y="2143173"/>
            <a:ext cx="1431918" cy="2922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Horizontal Scroll 28"/>
          <p:cNvSpPr/>
          <p:nvPr/>
        </p:nvSpPr>
        <p:spPr>
          <a:xfrm>
            <a:off x="1909889" y="5640725"/>
            <a:ext cx="4231884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57" y="6004918"/>
            <a:ext cx="3856564" cy="3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14" grpId="0" animBg="1"/>
      <p:bldP spid="15" grpId="0" animBg="1"/>
      <p:bldP spid="21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1448" y="3485454"/>
            <a:ext cx="7748152" cy="3075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6868" y="1325782"/>
            <a:ext cx="6983131" cy="19508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Demonstration: </a:t>
            </a:r>
            <a:r>
              <a:rPr lang="en-US" sz="4000" u="sng" dirty="0" err="1" smtClean="0"/>
              <a:t>Boneh-Boyen</a:t>
            </a:r>
            <a:r>
              <a:rPr lang="en-US" sz="4000" u="sng" dirty="0" smtClean="0"/>
              <a:t> IBE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5" y="1501091"/>
            <a:ext cx="2191231" cy="350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75" y="2011588"/>
            <a:ext cx="1490037" cy="350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74" y="2671950"/>
            <a:ext cx="642760" cy="350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46" y="2660571"/>
            <a:ext cx="2134068" cy="426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669" y="1960772"/>
            <a:ext cx="1981634" cy="4268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587" y="3629880"/>
            <a:ext cx="1665701" cy="2922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1" y="4136308"/>
            <a:ext cx="1490037" cy="3506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28" y="5106646"/>
            <a:ext cx="642760" cy="350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93" y="4135027"/>
            <a:ext cx="396326" cy="396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24" y="5086583"/>
            <a:ext cx="426814" cy="396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74" y="4566001"/>
            <a:ext cx="4755922" cy="457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534" y="5702644"/>
            <a:ext cx="5641272" cy="4879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Oval 18"/>
          <p:cNvSpPr/>
          <p:nvPr/>
        </p:nvSpPr>
        <p:spPr>
          <a:xfrm rot="2166573">
            <a:off x="3341947" y="1854066"/>
            <a:ext cx="457200" cy="12828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670465">
            <a:off x="3339688" y="4576272"/>
            <a:ext cx="457200" cy="1701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38" y="3746811"/>
            <a:ext cx="1928283" cy="35060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87237" y="3775997"/>
            <a:ext cx="1928283" cy="360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886200" y="4136308"/>
            <a:ext cx="365980" cy="4316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352800" y="3022557"/>
            <a:ext cx="533400" cy="7242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rot="19873263">
            <a:off x="3658771" y="1984434"/>
            <a:ext cx="939322" cy="11888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9873263">
            <a:off x="4688509" y="1901077"/>
            <a:ext cx="939322" cy="11888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9873263">
            <a:off x="6985876" y="4488712"/>
            <a:ext cx="747354" cy="1778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0113523">
            <a:off x="5797013" y="4493389"/>
            <a:ext cx="747354" cy="1778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9873263">
            <a:off x="4737402" y="4488712"/>
            <a:ext cx="747354" cy="1778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20195082">
            <a:off x="3581482" y="4593838"/>
            <a:ext cx="747354" cy="1778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60" y="3767450"/>
            <a:ext cx="1490037" cy="29217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449459" y="3693514"/>
            <a:ext cx="149003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717633" y="3158546"/>
            <a:ext cx="470733" cy="5450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355524" y="4150714"/>
            <a:ext cx="597476" cy="4172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58835" y="4150714"/>
            <a:ext cx="1145163" cy="3806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814978" y="947753"/>
            <a:ext cx="1535655" cy="7536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Sketch of Proof</a:t>
            </a:r>
            <a:endParaRPr lang="en-US" u="sng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201" y="2065981"/>
            <a:ext cx="4333854" cy="4578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602" y="3246825"/>
            <a:ext cx="4971508" cy="4880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1" y="1677074"/>
            <a:ext cx="1490037" cy="350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5" y="2750183"/>
            <a:ext cx="642760" cy="350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298" y="2066482"/>
            <a:ext cx="2256014" cy="4573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0037" y="3253859"/>
            <a:ext cx="2134536" cy="4879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516" y="2210661"/>
            <a:ext cx="1461142" cy="3214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110" y="3337082"/>
            <a:ext cx="1461142" cy="3214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3" descr="C:\Documents and Settings\Allison\Local Settings\Temporary Internet Files\Content.IE5\AQOITDV3\MP900433112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07" y="1690929"/>
            <a:ext cx="2151866" cy="21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xplosion 1 24"/>
          <p:cNvSpPr/>
          <p:nvPr/>
        </p:nvSpPr>
        <p:spPr>
          <a:xfrm>
            <a:off x="5408475" y="4188282"/>
            <a:ext cx="2235235" cy="12192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65675" y="4443939"/>
            <a:ext cx="1391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Decryption </a:t>
            </a:r>
          </a:p>
          <a:p>
            <a:r>
              <a:rPr lang="en-US" sz="2000" dirty="0" smtClean="0"/>
              <a:t>Failure!</a:t>
            </a:r>
            <a:endParaRPr lang="en-US" sz="2000" dirty="0"/>
          </a:p>
        </p:txBody>
      </p:sp>
      <p:sp>
        <p:nvSpPr>
          <p:cNvPr id="27" name="Horizontal Scroll 26"/>
          <p:cNvSpPr/>
          <p:nvPr/>
        </p:nvSpPr>
        <p:spPr>
          <a:xfrm>
            <a:off x="1319175" y="5151825"/>
            <a:ext cx="360895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59219" y="5437628"/>
            <a:ext cx="31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Dual System Encryption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926398" y="947754"/>
            <a:ext cx="1424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Subspace</a:t>
            </a:r>
          </a:p>
          <a:p>
            <a:r>
              <a:rPr lang="en-US" sz="2000" dirty="0" smtClean="0"/>
              <a:t>Assumption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0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5" grpId="0" animBg="1"/>
      <p:bldP spid="26" grpId="0"/>
      <p:bldP spid="27" grpId="0" animBg="1"/>
      <p:bldP spid="28" grpId="0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Further Applications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416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Lewko</a:t>
            </a:r>
            <a:r>
              <a:rPr lang="en-US" sz="2400" dirty="0" smtClean="0"/>
              <a:t>-Waters Unbounded HIBE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535382"/>
            <a:ext cx="46584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Natural prime order construction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Security from DLIN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Simpler proof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6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Summary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953491"/>
            <a:ext cx="49825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Dual pairing vector spaces </a:t>
            </a:r>
          </a:p>
          <a:p>
            <a:r>
              <a:rPr lang="en-US" sz="2400" dirty="0" smtClean="0"/>
              <a:t>           	1. </a:t>
            </a:r>
            <a:r>
              <a:rPr lang="en-US" sz="2400" dirty="0" err="1" smtClean="0"/>
              <a:t>orthogonality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2. parameter hiding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Subspace assumption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1. simulated subgroup decision</a:t>
            </a:r>
          </a:p>
          <a:p>
            <a:r>
              <a:rPr lang="en-US" sz="2400" dirty="0" smtClean="0"/>
              <a:t>	2. implied by DLIN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486400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General tools for translating dual system encryption proofs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261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u="sng" dirty="0" smtClean="0"/>
              <a:t>Types of Bilinear Groups</a:t>
            </a:r>
            <a:endParaRPr lang="en-US" u="sng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843" y="1884197"/>
            <a:ext cx="3855105" cy="304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843" y="2405917"/>
            <a:ext cx="3762496" cy="3050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39" y="2927646"/>
            <a:ext cx="2184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363328"/>
            <a:ext cx="1835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Prime Order: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429000"/>
            <a:ext cx="244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Composite Order: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674" y="4076835"/>
            <a:ext cx="5001348" cy="3048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4579254"/>
            <a:ext cx="3684416" cy="3050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6000691" y="4884321"/>
            <a:ext cx="3178" cy="1176277"/>
          </a:xfrm>
          <a:prstGeom prst="straightConnector1">
            <a:avLst/>
          </a:prstGeom>
          <a:ln w="25400">
            <a:solidFill>
              <a:srgbClr val="0901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011678" y="6060598"/>
            <a:ext cx="990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02278" y="6060598"/>
            <a:ext cx="1066800" cy="533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77" y="5194132"/>
            <a:ext cx="507116" cy="3879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92" y="5895481"/>
            <a:ext cx="507116" cy="3879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68" y="5962884"/>
            <a:ext cx="507116" cy="3879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8040" y="5268209"/>
            <a:ext cx="2562877" cy="609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attention.</a:t>
            </a:r>
            <a:endParaRPr lang="en-US" dirty="0"/>
          </a:p>
        </p:txBody>
      </p:sp>
      <p:pic>
        <p:nvPicPr>
          <p:cNvPr id="3" name="Picture 3" descr="C:\Documents and Settings\Allison\Local Settings\Temporary Internet Files\Content.IE5\U37BTHG6\MCj040426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28130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3889" y="1901577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Questions?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Pros and Cons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645920"/>
            <a:ext cx="277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Prime Order Groups: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45919"/>
            <a:ext cx="3373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Composite Order Groups: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40279" y="1645919"/>
            <a:ext cx="0" cy="51205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3067" y="2514600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Orthogonal Subgroups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4502" y="3267733"/>
            <a:ext cx="216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Coprime</a:t>
            </a:r>
            <a:r>
              <a:rPr lang="en-US" sz="2400" dirty="0" smtClean="0"/>
              <a:t> Orders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4502" y="4755855"/>
            <a:ext cx="241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group order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4502" y="5708282"/>
            <a:ext cx="182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Slow pairings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26193" y="3978827"/>
            <a:ext cx="266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assumptions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26193" y="2421996"/>
            <a:ext cx="267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Smaller group order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1837" y="3189878"/>
            <a:ext cx="199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Faster pairings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26193" y="5207489"/>
            <a:ext cx="296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Lack of extra structure</a:t>
            </a:r>
            <a:endParaRPr lang="en-US" sz="2400" dirty="0"/>
          </a:p>
        </p:txBody>
      </p:sp>
      <p:pic>
        <p:nvPicPr>
          <p:cNvPr id="1026" name="Picture 2" descr="C:\Users\Allison\AppData\Local\Microsoft\Windows\Temporary Internet Files\Content.IE5\3TQKCWTB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56" y="2358340"/>
            <a:ext cx="850794" cy="5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llison\AppData\Local\Microsoft\Windows\Temporary Internet Files\Content.IE5\3TQKCWTB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83716"/>
            <a:ext cx="850794" cy="5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llison\AppData\Local\Microsoft\Windows\Temporary Internet Files\Content.IE5\3TQKCWTB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17597"/>
            <a:ext cx="850794" cy="5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llison\AppData\Local\Microsoft\Windows\Temporary Internet Files\Content.IE5\3TQKCWTB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3315"/>
            <a:ext cx="850794" cy="5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llison\AppData\Local\Microsoft\Windows\Temporary Internet Files\Content.IE5\3TQKCWTB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2" y="3128648"/>
            <a:ext cx="850794" cy="5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lison\AppData\Local\Microsoft\Windows\Temporary Internet Files\Content.IE5\3UMV8K99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3" y="4607766"/>
            <a:ext cx="698667" cy="6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llison\AppData\Local\Microsoft\Windows\Temporary Internet Files\Content.IE5\3UMV8K99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5" y="5589780"/>
            <a:ext cx="698667" cy="6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llison\AppData\Local\Microsoft\Windows\Temporary Internet Files\Content.IE5\3UMV8K99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20" y="5088987"/>
            <a:ext cx="698667" cy="6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648" y="2947371"/>
            <a:ext cx="2363596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Composite Order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Groups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2648" y="2947372"/>
            <a:ext cx="1750223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Prime Order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Groups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99048" y="4245164"/>
            <a:ext cx="1055370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llison\AppData\Local\Microsoft\Windows\Temporary Internet Files\Content.IE5\3UMV8K99\MC900233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2" y="2133598"/>
            <a:ext cx="2902028" cy="19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u="sng" dirty="0" smtClean="0"/>
              <a:t>Goal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962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Prior State of Affairs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95389" y="5178559"/>
            <a:ext cx="203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 Hoc Results</a:t>
            </a:r>
            <a:endParaRPr lang="en-US" sz="2400" dirty="0"/>
          </a:p>
        </p:txBody>
      </p:sp>
      <p:pic>
        <p:nvPicPr>
          <p:cNvPr id="1028" name="Picture 4" descr="C:\Users\Allison\AppData\Local\Microsoft\Windows\Temporary Internet Files\Content.IE5\4NJ9MC2D\MC9003121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91" y="1662157"/>
            <a:ext cx="2590800" cy="16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8002308">
            <a:off x="2525420" y="2347091"/>
            <a:ext cx="122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[LOSTW10]</a:t>
            </a:r>
            <a:endParaRPr lang="en-US" dirty="0"/>
          </a:p>
        </p:txBody>
      </p:sp>
      <p:pic>
        <p:nvPicPr>
          <p:cNvPr id="1029" name="Picture 5" descr="C:\Users\Allison\AppData\Local\Microsoft\Windows\Temporary Internet Files\Content.IE5\3TQKCWTB\MC9003666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45" y="3302287"/>
            <a:ext cx="1744675" cy="15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474152">
            <a:off x="1452591" y="2098647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[OT10]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170108">
            <a:off x="1404685" y="392370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/>
              <a:t>W09]</a:t>
            </a:r>
            <a:endParaRPr lang="en-US" dirty="0"/>
          </a:p>
        </p:txBody>
      </p:sp>
      <p:pic>
        <p:nvPicPr>
          <p:cNvPr id="1031" name="Picture 7" descr="C:\Users\Allison\AppData\Local\Microsoft\Windows\Temporary Internet Files\Content.IE5\EM1BT6ZE\MC9002543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84" y="1752600"/>
            <a:ext cx="2615750" cy="24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2112890"/>
            <a:ext cx="9797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[BGN05]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8359" y="2667000"/>
            <a:ext cx="9941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[BSW06]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2438" y="2515134"/>
            <a:ext cx="98725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[KSW08]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0383" y="5154441"/>
            <a:ext cx="329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 translation [F10]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91000" y="1297536"/>
            <a:ext cx="0" cy="5181600"/>
          </a:xfrm>
          <a:prstGeom prst="line">
            <a:avLst/>
          </a:prstGeom>
          <a:ln w="146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0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Challenge</a:t>
            </a:r>
            <a:endParaRPr lang="en-US" u="sng" dirty="0"/>
          </a:p>
        </p:txBody>
      </p:sp>
      <p:pic>
        <p:nvPicPr>
          <p:cNvPr id="3" name="Picture 10" descr="C:\Users\Allison\AppData\Local\Microsoft\Windows\Temporary Internet Files\Content.IE5\4NJ9MC2D\MC900154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269" y="1371600"/>
            <a:ext cx="2670080" cy="19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llison\AppData\Local\Microsoft\Windows\Temporary Internet Files\Content.IE5\RS2C4V73\MP90041206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09" y="4137589"/>
            <a:ext cx="3392424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44464"/>
            <a:ext cx="2209800" cy="159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43505">
            <a:off x="5817556" y="4826357"/>
            <a:ext cx="88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276072">
            <a:off x="4109276" y="5363387"/>
            <a:ext cx="136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3547" y="2133600"/>
            <a:ext cx="2363596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Composite Order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Groups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395" y="2052057"/>
            <a:ext cx="1750223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Prime Order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Groups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What Features Do Proofs Need?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0893" y="1518303"/>
            <a:ext cx="307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Orthogonal Subgroups: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6800" y="1524000"/>
            <a:ext cx="3178" cy="1176277"/>
          </a:xfrm>
          <a:prstGeom prst="straightConnector1">
            <a:avLst/>
          </a:prstGeom>
          <a:ln w="25400">
            <a:solidFill>
              <a:srgbClr val="0901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 flipV="1">
            <a:off x="3887787" y="2700277"/>
            <a:ext cx="990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78387" y="2700277"/>
            <a:ext cx="1066800" cy="533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3000" y="3674401"/>
            <a:ext cx="2658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Parameters: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52974" y="4191896"/>
            <a:ext cx="2247826" cy="392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2589350" y="4850265"/>
            <a:ext cx="1449249" cy="7818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71647" y="5755521"/>
            <a:ext cx="642937" cy="2160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Simulator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1114" y="4184415"/>
            <a:ext cx="20617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Public </a:t>
            </a:r>
            <a:r>
              <a:rPr lang="en-US" sz="2000" dirty="0" smtClean="0">
                <a:latin typeface="+mn-lt"/>
              </a:rPr>
              <a:t>Parameters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06571" y="4356489"/>
            <a:ext cx="781812" cy="4937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89351" y="5097153"/>
            <a:ext cx="129362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Internal 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2627" y="5277175"/>
            <a:ext cx="178308" cy="2160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V</a:t>
            </a:r>
          </a:p>
        </p:txBody>
      </p:sp>
      <p:pic>
        <p:nvPicPr>
          <p:cNvPr id="18" name="Picture 3" descr="C:\Documents and Settings\Allison\Local Settings\Temporary Internet Files\Content.IE5\XGVEUGDL\MCj034912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76" y="5324156"/>
            <a:ext cx="1186964" cy="10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76887" y="6299798"/>
            <a:ext cx="1526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Attacker</a:t>
            </a:r>
          </a:p>
        </p:txBody>
      </p:sp>
      <p:pic>
        <p:nvPicPr>
          <p:cNvPr id="20" name="Picture 3" descr="C:\Documents and Settings\Allison\Local Settings\Temporary Internet Files\Content.IE5\AQOITDV3\MP9004331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70" y="4302873"/>
            <a:ext cx="1657386" cy="21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41011" y="4685673"/>
            <a:ext cx="1411033" cy="2160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V|PP - random variable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0195" y="4932561"/>
            <a:ext cx="1177861" cy="2160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- has some entropy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1787" y="1749135"/>
            <a:ext cx="2293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Expand/Contract </a:t>
            </a:r>
          </a:p>
          <a:p>
            <a:r>
              <a:rPr lang="en-US" sz="2000" i="1" dirty="0" smtClean="0"/>
              <a:t>With Computational</a:t>
            </a:r>
          </a:p>
          <a:p>
            <a:r>
              <a:rPr lang="en-US" sz="2000" i="1" dirty="0" smtClean="0"/>
              <a:t>Assumptions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1295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2" grpId="0" animBg="1"/>
      <p:bldP spid="13" grpId="0"/>
      <p:bldP spid="14" grpId="0"/>
      <p:bldP spid="16" grpId="0"/>
      <p:bldP spid="17" grpId="0"/>
      <p:bldP spid="19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Building </a:t>
            </a:r>
            <a:r>
              <a:rPr lang="en-US" sz="3600" u="sng" dirty="0" err="1" smtClean="0"/>
              <a:t>Orthogonality</a:t>
            </a:r>
            <a:r>
              <a:rPr lang="en-US" sz="3600" u="sng" dirty="0" smtClean="0"/>
              <a:t> in Prime Order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406" y="1752593"/>
            <a:ext cx="3814586" cy="3658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798" y="2322189"/>
            <a:ext cx="1958997" cy="4381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8" y="3068320"/>
            <a:ext cx="3011592" cy="408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46" y="3754120"/>
            <a:ext cx="5204498" cy="467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4" y="4770120"/>
            <a:ext cx="1891620" cy="365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1053" y="5394959"/>
            <a:ext cx="2487742" cy="3508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97" y="5378763"/>
            <a:ext cx="1695847" cy="4089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06" y="5434643"/>
            <a:ext cx="594945" cy="2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65052" y="5387340"/>
            <a:ext cx="2179528" cy="662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5400" y="3931748"/>
            <a:ext cx="2841477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3962400"/>
            <a:ext cx="3048627" cy="5027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Progress So Far</a:t>
            </a:r>
            <a:endParaRPr lang="en-US" u="sng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4658" y="4023360"/>
            <a:ext cx="2741691" cy="3501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15" y="4038600"/>
            <a:ext cx="2772219" cy="35034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own Arrow 9"/>
          <p:cNvSpPr/>
          <p:nvPr/>
        </p:nvSpPr>
        <p:spPr>
          <a:xfrm rot="16200000">
            <a:off x="4007892" y="2286000"/>
            <a:ext cx="484632" cy="97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41246" y="1841244"/>
            <a:ext cx="3178" cy="1176277"/>
          </a:xfrm>
          <a:prstGeom prst="straightConnector1">
            <a:avLst/>
          </a:prstGeom>
          <a:ln w="25400">
            <a:solidFill>
              <a:srgbClr val="0901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952233" y="3017521"/>
            <a:ext cx="990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42833" y="3017521"/>
            <a:ext cx="1066800" cy="533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32" y="2151055"/>
            <a:ext cx="507116" cy="3879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7" y="2852404"/>
            <a:ext cx="507116" cy="3879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23" y="2919807"/>
            <a:ext cx="507116" cy="38798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6757232" y="1937522"/>
            <a:ext cx="3178" cy="1176278"/>
          </a:xfrm>
          <a:prstGeom prst="straightConnector1">
            <a:avLst/>
          </a:prstGeom>
          <a:ln w="25400">
            <a:solidFill>
              <a:srgbClr val="0901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14232" y="3115011"/>
            <a:ext cx="1146178" cy="4297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9" y="2395597"/>
            <a:ext cx="387795" cy="387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36" y="2962780"/>
            <a:ext cx="417626" cy="387985"/>
          </a:xfrm>
          <a:prstGeom prst="rect">
            <a:avLst/>
          </a:prstGeom>
        </p:spPr>
      </p:pic>
      <p:sp>
        <p:nvSpPr>
          <p:cNvPr id="31" name="Cloud 30"/>
          <p:cNvSpPr/>
          <p:nvPr/>
        </p:nvSpPr>
        <p:spPr>
          <a:xfrm>
            <a:off x="5611737" y="5105400"/>
            <a:ext cx="1068649" cy="121920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0" y="5520298"/>
            <a:ext cx="1926912" cy="350520"/>
          </a:xfrm>
          <a:prstGeom prst="rect">
            <a:avLst/>
          </a:prstGeom>
        </p:spPr>
      </p:pic>
      <p:sp>
        <p:nvSpPr>
          <p:cNvPr id="36" name="Down Arrow 35"/>
          <p:cNvSpPr/>
          <p:nvPr/>
        </p:nvSpPr>
        <p:spPr>
          <a:xfrm rot="16200000">
            <a:off x="4133088" y="5185802"/>
            <a:ext cx="484632" cy="97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11061" y="5322361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60410" y="3115011"/>
            <a:ext cx="1011990" cy="43591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175" y="2962779"/>
            <a:ext cx="387879" cy="3878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84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 animBg="1"/>
      <p:bldP spid="10" grpId="0" animBg="1"/>
      <p:bldP spid="31" grpId="0" animBg="1"/>
      <p:bldP spid="36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Prime order subgroups &#10;&#10;orthogonal under $e$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1"/>
  <p:tag name="PICTUREFILESIZE" val="49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Use vectors in the exponent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5"/>
  <p:tag name="PICTUREFILESIZE" val="29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 \in G, \; \; \vec{v} \in Z_p^d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7"/>
  <p:tag name="PICTUREFILESIZE" val="36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^{\vec{v}} := (g^{v_1}, g^{v_2}, \ldots, g^{v_d}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3"/>
  <p:tag name="PICTUREFILESIZE" val="76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(g^{\vec{v}}, g^{\vec{w}}) := \prod_{i=1}^d e(g^{v_i}, g^{w_i}) = e(g,g)^{\vec{v} \cdot \vec{w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8"/>
  <p:tag name="PICTUREFILESIZE" val="145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orthogonality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2"/>
  <p:tag name="PICTUREFILESIZE" val="20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v} \cdot \vec{w} \equiv 0 $ modulo $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5"/>
  <p:tag name="PICTUREFILESIZE" val="40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(g^{\vec{v}},g^{\vec{w}}) = 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8"/>
  <p:tag name="PICTUREFILESIZE" val="42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ongrightarrow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12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orthogonal subspaces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4"/>
  <p:tag name="PICTUREFILESIZE" val="25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$ - a finite cyclic group of order $p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2"/>
  <p:tag name="PICTUREFILESIZE" val="40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orthogonal subgroups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5"/>
  <p:tag name="PICTUREFILESIZE" val="25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0,0,1} G_{p_1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17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1,0,0} G_{p_2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17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0,0.7,0.2} G_{p_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17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0,0,1} g^{\vec{v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3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1,0,0} g^{\vec{w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3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oprime orders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6"/>
  <p:tag name="PICTUREFILESIZE" val="19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0,0.7,0.2} g^{\vec{z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3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 - random exponent in $Z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2"/>
  <p:tag name="PICTUREFILESIZE" val="38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0,0,1} g_1 \in G_{p_1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9"/>
  <p:tag name="PICTUREFILESIZE" val="3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: G \times G \rightarrow G_T$ - a bilinear map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8"/>
  <p:tag name="PICTUREFILESIZE" val="60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N = \color[rgb]{0,0,1} p_1 \color[rgb]{1,0,0} p_2 \color[rgb]{0,0.7,0.2} p_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2"/>
  <p:tag name="PICTUREFILESIZE" val="42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0,0,1} g_1^a$ - reveals \color[rgb]{0,0,1} $a$ modulo $ p_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8"/>
  <p:tag name="PICTUREFILESIZE" val="54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 $a$ modulo $p_2$&#10;&#10;\color[rgb]{0,0.7,0.2} $a$ modulo $p_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52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"/>
  <p:tag name="PICTUREFILESIZE" val="7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remain hidden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5"/>
  <p:tag name="PICTUREFILESIZE" val="18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 $g_1^a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7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 mod $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2"/>
  <p:tag name="PICTUREFILESIZE" val="196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 $a$ modulo $p_2$&#10;&#10;\color[rgb]{0,0.7,0.2} $a$ modulo $p_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52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 - constant dimension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1"/>
  <p:tag name="PICTUREFILESIZE" val="29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 :=  \; \; \vec{b}_1,\; \; $    $\vec{b}_2, \;\; $    $\ldots \; \;$    $\vec{b}_d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1"/>
  <p:tag name="PICTUREFILESIZE" val="51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(g^a, g^b) = e(g,g)^{ab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6"/>
  <p:tag name="PICTUREFILESIZE" val="67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^* := \; \; \vec{b}^*_1,\; \; $    $\vec{b}^*_2, \;\; $    $\ldots \; \;$    $\vec{b}^*_d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6"/>
  <p:tag name="PICTUREFILESIZE" val="71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b}_i \cdot \vec{b}^*_j = 0$ for $i \neq j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3"/>
  <p:tag name="PICTUREFILESIZE" val="63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Dual orthonormal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2"/>
  <p:tag name="PICTUREFILESIZE" val="2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ases of $Z_p^d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24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}  template TPT1  env TPENV1  fore 0  back 16777215  eqnno 1"/>
  <p:tag name="FILENAME" val="TP_tmp"/>
  <p:tag name="ORIGWIDTH" val="6"/>
  <p:tag name="PICTUREFILESIZE" val="9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b}_i \cdot \vec{b}^*_i = 1$ for all $i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9"/>
  <p:tag name="PICTUREFILESIZE" val="51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ample $B$ at random,&#10;&#10;$B^*$ determined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4"/>
  <p:tag name="PICTUREFILESIZE" val="53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 &#10;\usepackage[usenames]{color}&#10;\begin{document}&#10;$\color[rgb]{0,0,1} \vec{b}_1, \; \; \; \;\;  \vec{b}_2, \; \; \; \;\;\color[rgb]{1,0,0} \vec{b}_3, \; \; \; \;\;\vec{b}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1"/>
  <p:tag name="PICTUREFILESIZE" val="49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 &#10;\usepackage[usenames]{color}&#10;\begin{document}&#10;$\color[rgb]{0,0,1} \vec{b}^*_1, \; \; \; \; \; \vec{b}^*_2, \; \; \; \;\;\color[rgb]{1,0,0} \vec{b}^*_3, \; \; \;\;\; \vec{b}^*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2"/>
  <p:tag name="PICTUREFILESIZE" val="69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1,0,0} \vec{b}_3 - \vec{b}_4, \; \; \; 2\vec{b}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8"/>
  <p:tag name="PICTUREFILESIZE" val="50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G$ - a finite cyclic group of order $N = \color[rgb]{0,0,1} p_1 \color[rgb]{1,0,0} p_2 \color[rgb]{0,0.7,0.2} p_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7"/>
  <p:tag name="PICTUREFILESIZE" val="758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1,0,0} \vec{b}^*_3, \; \; \; \frac{1}{2} \vec{b}^*_3 + \frac{1}{2}\vec{b}^*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6"/>
  <p:tag name="PICTUREFILESIZE" val="76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 &#10;\usepackage[usenames]{color}&#10;\begin{document}&#10;$\color[rgb]{0,0,1} \vec{b}_1, \; \; \; \;\;  \vec{b}_2,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"/>
  <p:tag name="PICTUREFILESIZE" val="30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 &#10;\usepackage[usenames]{color}&#10;\begin{document}&#10;$\color[rgb]{0,0,1} \vec{b}^*_1, \; \; \; \; \; \vec{b}^*_2,$ 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"/>
  <p:tag name="PICTUREFILESIZE" val="406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 \; \; \; \;\;\color[rgb]{1,0,0} \vec{b}_3, \; \; \; \;\;\vec{b}_4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"/>
  <p:tag name="PICTUREFILESIZE" val="256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1,0,0} \vec{b}^*_3, \; \; \;\;\; \vec{b}^*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7"/>
  <p:tag name="PICTUREFILESIZE" val="35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``The Subspace Assumption&quot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5"/>
  <p:tag name="PICTUREFILESIZE" val="28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b}_1 \; \; \; \; \; \; \; \vec{b}_2 \; \; \; \; \; \; \; \vec{b}_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6"/>
  <p:tag name="PICTUREFILESIZE" val="35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b}^*_1, \; \; \; \; \; \; \vec{b}^*_2, \; \; \; \; \; \; \vec{b}^*_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52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^{\vec{v}}$  ?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"/>
  <p:tag name="PICTUREFILESIZE" val="18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^{\vec{b}_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"/>
  <p:tag name="PICTUREFILESIZE" val="18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: G \times G \rightarrow G_T$ - a bilinear map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5"/>
  <p:tag name="PICTUREFILESIZE" val="59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Not Given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15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Implied by DLIN Assumption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2"/>
  <p:tag name="PICTUREFILESIZE" val="28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Original Scheme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5"/>
  <p:tag name="PICTUREFILESIZE" val="21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iphertext: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17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Key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"/>
  <p:tag name="PICTUREFILESIZE" val="10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^\alpha (u^{ID} h)^r, \; \; \; g^r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546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^s, \; \;\; \; \; (u^{ID}h)^s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5"/>
  <p:tag name="PICTUREFILESIZE" val="48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Our Scheme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7"/>
  <p:tag name="PICTUREFILESIZE" val="164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iphertext: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173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Key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"/>
  <p:tag name="PICTUREFILESIZE" val="10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0,0,1} G_{p_1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177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^{\vec{v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3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^{\vec{w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3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v} = s_1 \vec{b}_1 + s_1 ID \vec{b}_2 + s_2 \vec{b}_3 + s_2 ID \vec{b}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6"/>
  <p:tag name="PICTUREFILESIZE" val="116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w} = (\alpha + r_1ID) \vec{b}^*_1 - r_1 \vec{b}^*_2 + r_2 ID \vec{b}^*_3 -  r_2 \vec{b}^*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5"/>
  <p:tag name="PICTUREFILESIZE" val="1564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linding factor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6"/>
  <p:tag name="PICTUREFILESIZE" val="20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ancelation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173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s_1 \vec{b}_1 + s_1 ID' \vec{b}_2 + s_2 \vec{b}_3 + s_2 ID' \vec{b}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2"/>
  <p:tag name="PICTUREFILESIZE" val="123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(\alpha + r_1ID) \vec{b}^*_1 - r_1 \vec{b}^*_2 + r_2 ID \vec{b}^*_3 -  r_2 \vec{b}^*_4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3"/>
  <p:tag name="PICTUREFILESIZE" val="1494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iphertext: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173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Key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"/>
  <p:tag name="PICTUREFILESIZE" val="10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1,0,0} G_{p_2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177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1,0,0} + s_3 \vec{b}_5 + s_3 ID' \vec{b}_6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4"/>
  <p:tag name="PICTUREFILESIZE" val="656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1,0,0} + r_3 ID \vec{b}^*_5 - r_3 \vec{b}^*_6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66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 $+$ Random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13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 $+$ Random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13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\color[rgb]{0,0.7,0.2} G_{p_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17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1259</TotalTime>
  <Words>266</Words>
  <Application>Microsoft Office PowerPoint</Application>
  <PresentationFormat>On-screen Show (4:3)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CMMI5</vt:lpstr>
      <vt:lpstr>CMR10</vt:lpstr>
      <vt:lpstr>CMMI10</vt:lpstr>
      <vt:lpstr>CMSY10ORIG</vt:lpstr>
      <vt:lpstr>CMMI7</vt:lpstr>
      <vt:lpstr>CMSY7</vt:lpstr>
      <vt:lpstr>CMR5</vt:lpstr>
      <vt:lpstr>Cambria</vt:lpstr>
      <vt:lpstr>CMEX10</vt:lpstr>
      <vt:lpstr>CMR7</vt:lpstr>
      <vt:lpstr>Calibri</vt:lpstr>
      <vt:lpstr>Wingdings</vt:lpstr>
      <vt:lpstr>Adjacency</vt:lpstr>
      <vt:lpstr>Tools for Simulating Features of Composite Order Bilinear Groups  in the Prime Order Setting </vt:lpstr>
      <vt:lpstr>Types of Bilinear Groups</vt:lpstr>
      <vt:lpstr>Pros and Cons</vt:lpstr>
      <vt:lpstr>Goal</vt:lpstr>
      <vt:lpstr>Prior State of Affairs</vt:lpstr>
      <vt:lpstr>Challenge</vt:lpstr>
      <vt:lpstr>What Features Do Proofs Need?</vt:lpstr>
      <vt:lpstr>Building Orthogonality in Prime Order</vt:lpstr>
      <vt:lpstr>Progress So Far</vt:lpstr>
      <vt:lpstr>Exploiting Coprimality </vt:lpstr>
      <vt:lpstr>Goal</vt:lpstr>
      <vt:lpstr>Tool: Dual Pairing Vector Spaces [OT08,09]</vt:lpstr>
      <vt:lpstr>Orthogonal Subspaces with DPVS</vt:lpstr>
      <vt:lpstr>Hidden Parameters with DPVS</vt:lpstr>
      <vt:lpstr>Expanding/Contracting with DPVS</vt:lpstr>
      <vt:lpstr>Demonstration: Boneh-Boyen IBE</vt:lpstr>
      <vt:lpstr>Sketch of Proof</vt:lpstr>
      <vt:lpstr>Further Applications</vt:lpstr>
      <vt:lpstr>Summary</vt:lpstr>
      <vt:lpstr>Thanks for your attention.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Simulating Features of Composite Order Bilinear Groups  in the Prime Order Setting</dc:title>
  <dc:creator>Allison</dc:creator>
  <cp:lastModifiedBy>Allison</cp:lastModifiedBy>
  <cp:revision>68</cp:revision>
  <dcterms:created xsi:type="dcterms:W3CDTF">2012-03-31T19:19:21Z</dcterms:created>
  <dcterms:modified xsi:type="dcterms:W3CDTF">2012-04-15T22:06:05Z</dcterms:modified>
</cp:coreProperties>
</file>