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61" r:id="rId4"/>
    <p:sldId id="263" r:id="rId5"/>
    <p:sldId id="264" r:id="rId6"/>
    <p:sldId id="275" r:id="rId7"/>
    <p:sldId id="276" r:id="rId8"/>
    <p:sldId id="356" r:id="rId9"/>
    <p:sldId id="267" r:id="rId10"/>
    <p:sldId id="269" r:id="rId11"/>
    <p:sldId id="277" r:id="rId12"/>
    <p:sldId id="278" r:id="rId13"/>
    <p:sldId id="361" r:id="rId14"/>
    <p:sldId id="363" r:id="rId15"/>
    <p:sldId id="352" r:id="rId16"/>
    <p:sldId id="338" r:id="rId17"/>
    <p:sldId id="339" r:id="rId18"/>
    <p:sldId id="366" r:id="rId19"/>
    <p:sldId id="321" r:id="rId20"/>
    <p:sldId id="322" r:id="rId21"/>
    <p:sldId id="323" r:id="rId22"/>
    <p:sldId id="324" r:id="rId23"/>
    <p:sldId id="325" r:id="rId24"/>
    <p:sldId id="326" r:id="rId25"/>
    <p:sldId id="285" r:id="rId26"/>
    <p:sldId id="337" r:id="rId27"/>
    <p:sldId id="304" r:id="rId28"/>
    <p:sldId id="347" r:id="rId29"/>
    <p:sldId id="344" r:id="rId30"/>
    <p:sldId id="346" r:id="rId31"/>
    <p:sldId id="348" r:id="rId32"/>
    <p:sldId id="303" r:id="rId33"/>
    <p:sldId id="359" r:id="rId34"/>
    <p:sldId id="365" r:id="rId35"/>
    <p:sldId id="306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D0B5"/>
    <a:srgbClr val="F4F3EC"/>
    <a:srgbClr val="E2DFCC"/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87" autoAdjust="0"/>
    <p:restoredTop sz="94798" autoAdjust="0"/>
  </p:normalViewPr>
  <p:slideViewPr>
    <p:cSldViewPr>
      <p:cViewPr>
        <p:scale>
          <a:sx n="70" d="100"/>
          <a:sy n="70" d="100"/>
        </p:scale>
        <p:origin x="-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8C7AA5-8530-4080-B012-EA1CF4161EDA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8CD5E7-4FC7-4F35-BD90-771AC9850F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5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say in words: can't teach it in a class without teaching GMW first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D5E7-4FC7-4F35-BD90-771AC9850F68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108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say in words: can't teach it in a class without teaching GMW first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D5E7-4FC7-4F35-BD90-771AC9850F68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108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say in words: can't teach it in a class without teaching GMW first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D5E7-4FC7-4F35-BD90-771AC9850F68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108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in words that this also reveals something about "e" and not just "u". Can get around it by making the errors e1,...,e4 much</a:t>
            </a:r>
            <a:br>
              <a:rPr lang="en-US" dirty="0" smtClean="0"/>
            </a:br>
            <a:r>
              <a:rPr lang="en-US" dirty="0" smtClean="0"/>
              <a:t>larger to "drown out" the noise "e".</a:t>
            </a:r>
            <a:br>
              <a:rPr lang="en-US" dirty="0" smtClean="0"/>
            </a:br>
            <a:endParaRPr lang="he-IL" smtClean="0"/>
          </a:p>
          <a:p>
            <a:pPr algn="l" rtl="0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D5E7-4FC7-4F35-BD90-771AC9850F68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584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D5E7-4FC7-4F35-BD90-771AC9850F68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2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802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690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427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215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7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503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315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87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797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988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7F2"/>
            </a:gs>
            <a:gs pos="50000">
              <a:srgbClr val="D5D0B5"/>
            </a:gs>
            <a:gs pos="100000">
              <a:srgbClr val="F4F3E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080A-6BD3-4BD2-ADCA-8E26E1728AC7}" type="datetimeFigureOut">
              <a:rPr lang="he-IL" smtClean="0"/>
              <a:t>כ"ו/ניסן/תשע"ב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260B-43A2-4AA4-801E-FD34708B2D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3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8.gif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.gif"/><Relationship Id="rId11" Type="http://schemas.openxmlformats.org/officeDocument/2006/relationships/image" Target="../media/image26.png"/><Relationship Id="rId5" Type="http://schemas.openxmlformats.org/officeDocument/2006/relationships/image" Target="../media/image220.png"/><Relationship Id="rId10" Type="http://schemas.openxmlformats.org/officeDocument/2006/relationships/image" Target="../media/image25.png"/><Relationship Id="rId4" Type="http://schemas.openxmlformats.org/officeDocument/2006/relationships/image" Target="../media/image7.jp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g"/><Relationship Id="rId12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27.png"/><Relationship Id="rId5" Type="http://schemas.openxmlformats.org/officeDocument/2006/relationships/image" Target="../media/image11.gif"/><Relationship Id="rId10" Type="http://schemas.openxmlformats.org/officeDocument/2006/relationships/image" Target="../media/image26.png"/><Relationship Id="rId4" Type="http://schemas.openxmlformats.org/officeDocument/2006/relationships/image" Target="../media/image2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gi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tags" Target="../tags/tag19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5" Type="http://schemas.openxmlformats.org/officeDocument/2006/relationships/image" Target="../media/image7.jpg"/><Relationship Id="rId15" Type="http://schemas.openxmlformats.org/officeDocument/2006/relationships/image" Target="../media/image33.png"/><Relationship Id="rId10" Type="http://schemas.openxmlformats.org/officeDocument/2006/relationships/image" Target="../media/image280.png"/><Relationship Id="rId19" Type="http://schemas.openxmlformats.org/officeDocument/2006/relationships/image" Target="../media/image37.png"/><Relationship Id="rId4" Type="http://schemas.openxmlformats.org/officeDocument/2006/relationships/image" Target="../media/image12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4.gif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11.gif"/><Relationship Id="rId7" Type="http://schemas.openxmlformats.org/officeDocument/2006/relationships/image" Target="../media/image21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.gif"/><Relationship Id="rId11" Type="http://schemas.openxmlformats.org/officeDocument/2006/relationships/image" Target="../media/image53.png"/><Relationship Id="rId5" Type="http://schemas.openxmlformats.org/officeDocument/2006/relationships/image" Target="../media/image7.jp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11.gif"/><Relationship Id="rId7" Type="http://schemas.openxmlformats.org/officeDocument/2006/relationships/image" Target="../media/image21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8.gif"/><Relationship Id="rId11" Type="http://schemas.openxmlformats.org/officeDocument/2006/relationships/image" Target="../media/image61.png"/><Relationship Id="rId5" Type="http://schemas.openxmlformats.org/officeDocument/2006/relationships/image" Target="../media/image7.jp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.jpg"/><Relationship Id="rId18" Type="http://schemas.openxmlformats.org/officeDocument/2006/relationships/image" Target="../media/image67.png"/><Relationship Id="rId3" Type="http://schemas.openxmlformats.org/officeDocument/2006/relationships/image" Target="../media/image58.png"/><Relationship Id="rId21" Type="http://schemas.openxmlformats.org/officeDocument/2006/relationships/image" Target="../media/image70.png"/><Relationship Id="rId7" Type="http://schemas.openxmlformats.org/officeDocument/2006/relationships/image" Target="../media/image62.png"/><Relationship Id="rId12" Type="http://schemas.openxmlformats.org/officeDocument/2006/relationships/image" Target="../media/image12.png"/><Relationship Id="rId17" Type="http://schemas.openxmlformats.org/officeDocument/2006/relationships/image" Target="../media/image49.png"/><Relationship Id="rId25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tags" Target="../tags/tag25.xml"/><Relationship Id="rId6" Type="http://schemas.openxmlformats.org/officeDocument/2006/relationships/image" Target="../media/image61.png"/><Relationship Id="rId11" Type="http://schemas.openxmlformats.org/officeDocument/2006/relationships/image" Target="../media/image11.gif"/><Relationship Id="rId24" Type="http://schemas.openxmlformats.org/officeDocument/2006/relationships/image" Target="../media/image73.png"/><Relationship Id="rId5" Type="http://schemas.openxmlformats.org/officeDocument/2006/relationships/image" Target="../media/image60.png"/><Relationship Id="rId15" Type="http://schemas.openxmlformats.org/officeDocument/2006/relationships/image" Target="../media/image21.png"/><Relationship Id="rId23" Type="http://schemas.openxmlformats.org/officeDocument/2006/relationships/image" Target="../media/image72.png"/><Relationship Id="rId10" Type="http://schemas.openxmlformats.org/officeDocument/2006/relationships/image" Target="../media/image65.png"/><Relationship Id="rId19" Type="http://schemas.openxmlformats.org/officeDocument/2006/relationships/image" Target="../media/image68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8.gif"/><Relationship Id="rId22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1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gif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Multiparty Computation with Low Communication, Computation and Interaction via Threshold FHE</a:t>
            </a:r>
            <a:endParaRPr lang="he-IL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75126"/>
              </p:ext>
            </p:extLst>
          </p:nvPr>
        </p:nvGraphicFramePr>
        <p:xfrm>
          <a:off x="809831" y="2348880"/>
          <a:ext cx="7974327" cy="39067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6720"/>
                <a:gridCol w="2470308"/>
                <a:gridCol w="4287299"/>
              </a:tblGrid>
              <a:tr h="651128">
                <a:tc>
                  <a:txBody>
                    <a:bodyPr/>
                    <a:lstStyle/>
                    <a:p>
                      <a:pPr algn="l" rtl="1"/>
                      <a:endParaRPr lang="he-IL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Bar-</a:t>
                      </a:r>
                      <a:r>
                        <a:rPr lang="en-US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Ilan</a:t>
                      </a:r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University</a:t>
                      </a:r>
                      <a:endParaRPr lang="he-IL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Gilad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Asharov</a:t>
                      </a:r>
                      <a:endParaRPr lang="he-IL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128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UCLA</a:t>
                      </a:r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Abhishek</a:t>
                      </a:r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Jain</a:t>
                      </a:r>
                      <a:endParaRPr lang="he-IL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128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NYU</a:t>
                      </a:r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Adriana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López</a:t>
                      </a:r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-Alt</a:t>
                      </a:r>
                      <a:endParaRPr lang="he-IL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128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Tel-Aviv University</a:t>
                      </a:r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Eran</a:t>
                      </a:r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Tromer</a:t>
                      </a:r>
                      <a:endParaRPr lang="he-IL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128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University of Toronto</a:t>
                      </a:r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Vinod</a:t>
                      </a:r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Vaikuntanathan</a:t>
                      </a:r>
                      <a:endParaRPr lang="he-IL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128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IBM Research</a:t>
                      </a:r>
                      <a:endParaRPr lang="he-I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Daniel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Wichs</a:t>
                      </a:r>
                      <a:endParaRPr lang="he-IL" sz="3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4" y="2292502"/>
            <a:ext cx="1082032" cy="65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44" y="2952082"/>
            <a:ext cx="692942" cy="692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22" y="3645024"/>
            <a:ext cx="647571" cy="647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32" y="4306488"/>
            <a:ext cx="539750" cy="53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9" y="4910034"/>
            <a:ext cx="428195" cy="679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66" y="5445224"/>
            <a:ext cx="937498" cy="9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0"/>
    </mc:Choice>
    <mc:Fallback xmlns="">
      <p:transition spd="slow" advTm="115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Decryption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9" y="1412776"/>
            <a:ext cx="855351" cy="153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141277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09715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419872" y="3212976"/>
            <a:ext cx="259228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Dec</a:t>
            </a:r>
            <a:endParaRPr lang="he-IL" sz="3200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605311" y="2123014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89888" y="2151208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33303" y="4684219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60071" y="4684219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6">
            <a:off x="5157057" y="3379410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ounded Rectangle 26"/>
          <p:cNvSpPr/>
          <p:nvPr/>
        </p:nvSpPr>
        <p:spPr>
          <a:xfrm>
            <a:off x="2224559" y="1960657"/>
            <a:ext cx="504056" cy="4038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m</a:t>
            </a:r>
            <a:endParaRPr lang="he-IL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6651327" y="2085690"/>
            <a:ext cx="504056" cy="4038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m</a:t>
            </a:r>
            <a:endParaRPr lang="he-IL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6681144" y="5432445"/>
            <a:ext cx="504056" cy="4038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m</a:t>
            </a:r>
            <a:endParaRPr lang="he-IL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2224559" y="5515319"/>
            <a:ext cx="504056" cy="4038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m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8618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6"/>
    </mc:Choice>
    <mc:Fallback xmlns="">
      <p:transition spd="slow" advTm="7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MPC with Threshold FHE</a:t>
            </a:r>
            <a:endParaRPr lang="he-I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000" b="1" dirty="0" smtClean="0"/>
              <a:t>Threshold Key Gen</a:t>
            </a:r>
            <a:endParaRPr lang="en-US" sz="4000" dirty="0" smtClean="0"/>
          </a:p>
          <a:p>
            <a:pPr algn="l" rtl="0"/>
            <a:r>
              <a:rPr lang="en-US" sz="4000" dirty="0" smtClean="0"/>
              <a:t>Encrypt and Evaluate</a:t>
            </a:r>
          </a:p>
          <a:p>
            <a:pPr algn="l" rtl="0"/>
            <a:r>
              <a:rPr lang="en-US" sz="4000" b="1" dirty="0" smtClean="0"/>
              <a:t>Threshold Decryption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57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8"/>
    </mc:Choice>
    <mc:Fallback xmlns="">
      <p:transition spd="slow" advTm="2825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MPC with TFHE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Threshold</a:t>
            </a:r>
            <a:r>
              <a:rPr lang="en-US" dirty="0" smtClean="0"/>
              <a:t> </a:t>
            </a:r>
            <a:r>
              <a:rPr lang="en-US" b="1" dirty="0" err="1" smtClean="0"/>
              <a:t>KeyGen</a:t>
            </a:r>
            <a:r>
              <a:rPr lang="en-US" dirty="0" smtClean="0"/>
              <a:t> and </a:t>
            </a:r>
            <a:r>
              <a:rPr lang="en-US" b="1" dirty="0" smtClean="0"/>
              <a:t>Threshold</a:t>
            </a:r>
            <a:r>
              <a:rPr lang="en-US" dirty="0" smtClean="0"/>
              <a:t> </a:t>
            </a:r>
            <a:r>
              <a:rPr lang="en-US" b="1" dirty="0" smtClean="0"/>
              <a:t>Dec</a:t>
            </a:r>
            <a:r>
              <a:rPr lang="en-US" dirty="0" smtClean="0"/>
              <a:t> can be implemented using </a:t>
            </a:r>
            <a:r>
              <a:rPr lang="en-US" dirty="0" smtClean="0">
                <a:solidFill>
                  <a:srgbClr val="FF0000"/>
                </a:solidFill>
              </a:rPr>
              <a:t>generic MPC</a:t>
            </a:r>
          </a:p>
          <a:p>
            <a:pPr algn="l" rtl="0"/>
            <a:r>
              <a:rPr lang="en-US" dirty="0" smtClean="0"/>
              <a:t>Advantages: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 smtClean="0"/>
              <a:t> Low communication complexity </a:t>
            </a:r>
            <a:r>
              <a:rPr lang="en-US" sz="1800" dirty="0" smtClean="0"/>
              <a:t>(even in malicious)</a:t>
            </a: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 smtClean="0"/>
              <a:t> The </a:t>
            </a:r>
            <a:r>
              <a:rPr lang="en-US" dirty="0" err="1" smtClean="0"/>
              <a:t>homomorphic</a:t>
            </a:r>
            <a:r>
              <a:rPr lang="en-US" dirty="0" smtClean="0"/>
              <a:t> evaluation can be delegated / only one party</a:t>
            </a:r>
          </a:p>
          <a:p>
            <a:pPr algn="l" rtl="0"/>
            <a:r>
              <a:rPr lang="en-US" dirty="0" smtClean="0"/>
              <a:t>Disadvantages: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"/>
            </a:pPr>
            <a:r>
              <a:rPr lang="en-US" dirty="0" smtClean="0"/>
              <a:t> Needs generic MPC techniques 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"/>
            </a:pPr>
            <a:r>
              <a:rPr lang="en-US" dirty="0" smtClean="0"/>
              <a:t> Round complexity can be high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52120" y="25963"/>
            <a:ext cx="3456384" cy="1386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 smtClean="0"/>
              <a:t>Threshold Key Gen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Encrypt and Evaluate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 smtClean="0"/>
              <a:t>Threshold Decryption</a:t>
            </a:r>
            <a:endParaRPr lang="he-IL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6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16"/>
    </mc:Choice>
    <mc:Fallback xmlns="">
      <p:transition spd="slow" advTm="86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dirty="0"/>
              <a:t>Our Main Results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Threshold</a:t>
            </a:r>
            <a:r>
              <a:rPr lang="en-US" dirty="0" smtClean="0"/>
              <a:t> </a:t>
            </a:r>
            <a:r>
              <a:rPr lang="en-US" b="1" dirty="0" err="1" smtClean="0"/>
              <a:t>KeyGen</a:t>
            </a:r>
            <a:r>
              <a:rPr lang="en-US" dirty="0" smtClean="0"/>
              <a:t> and </a:t>
            </a:r>
            <a:r>
              <a:rPr lang="en-US" b="1" dirty="0" smtClean="0"/>
              <a:t>Threshold</a:t>
            </a:r>
            <a:r>
              <a:rPr lang="en-US" dirty="0" smtClean="0"/>
              <a:t> </a:t>
            </a:r>
            <a:r>
              <a:rPr lang="en-US" b="1" dirty="0" smtClean="0"/>
              <a:t>Dec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algebraically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[BV11b, BGV12</a:t>
            </a:r>
            <a:r>
              <a:rPr lang="en-US" dirty="0" smtClean="0"/>
              <a:t>] (based on LWE)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Advantages: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 smtClean="0"/>
              <a:t> Low communication complexity </a:t>
            </a:r>
            <a:r>
              <a:rPr lang="en-US" sz="1800" dirty="0" smtClean="0"/>
              <a:t>(even in malicious)</a:t>
            </a: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 smtClean="0"/>
              <a:t> The </a:t>
            </a:r>
            <a:r>
              <a:rPr lang="en-US" dirty="0" err="1" smtClean="0"/>
              <a:t>homomorphic</a:t>
            </a:r>
            <a:r>
              <a:rPr lang="en-US" dirty="0" smtClean="0"/>
              <a:t> evaluation can be delegated / only one </a:t>
            </a:r>
            <a:r>
              <a:rPr lang="en-US" dirty="0"/>
              <a:t>party </a:t>
            </a: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/>
              <a:t> </a:t>
            </a:r>
            <a:r>
              <a:rPr lang="en-US" dirty="0" smtClean="0"/>
              <a:t>Simple</a:t>
            </a:r>
            <a:r>
              <a:rPr lang="en-US" dirty="0"/>
              <a:t>: there is no need for generic MPC </a:t>
            </a:r>
            <a:r>
              <a:rPr lang="en-US" dirty="0" smtClean="0"/>
              <a:t>protocol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b="1" dirty="0" smtClean="0"/>
              <a:t> Extremely </a:t>
            </a:r>
            <a:r>
              <a:rPr lang="en-US" b="1" dirty="0"/>
              <a:t>low round complexity </a:t>
            </a:r>
          </a:p>
          <a:p>
            <a:pPr lvl="2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/>
              <a:t> Only 3 broadcast rounds (CRS model)</a:t>
            </a:r>
          </a:p>
          <a:p>
            <a:pPr lvl="2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/>
              <a:t> 2 </a:t>
            </a:r>
            <a:r>
              <a:rPr lang="en-US" dirty="0" smtClean="0"/>
              <a:t>rounds reusable PKI </a:t>
            </a:r>
            <a:r>
              <a:rPr lang="en-US" dirty="0"/>
              <a:t>– optimal(!)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52120" y="25963"/>
            <a:ext cx="3456384" cy="1386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 smtClean="0"/>
              <a:t>Threshold Key Gen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Encrypt and Evaluate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 smtClean="0"/>
              <a:t>Threshold Decryption</a:t>
            </a:r>
            <a:endParaRPr lang="he-IL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17"/>
    </mc:Choice>
    <mc:Fallback xmlns="">
      <p:transition spd="slow" advTm="10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dirty="0"/>
              <a:t>Our Main </a:t>
            </a:r>
            <a:r>
              <a:rPr lang="en-US" sz="4900" dirty="0" smtClean="0"/>
              <a:t>Results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(malicious)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Threshold</a:t>
            </a:r>
            <a:r>
              <a:rPr lang="en-US" dirty="0" smtClean="0"/>
              <a:t> </a:t>
            </a:r>
            <a:r>
              <a:rPr lang="en-US" b="1" dirty="0" err="1" smtClean="0"/>
              <a:t>KeyGen</a:t>
            </a:r>
            <a:r>
              <a:rPr lang="en-US" dirty="0" smtClean="0"/>
              <a:t> and </a:t>
            </a:r>
            <a:r>
              <a:rPr lang="en-US" b="1" dirty="0" smtClean="0"/>
              <a:t>Threshold</a:t>
            </a:r>
            <a:r>
              <a:rPr lang="en-US" dirty="0" smtClean="0"/>
              <a:t> </a:t>
            </a:r>
            <a:r>
              <a:rPr lang="en-US" b="1" dirty="0" smtClean="0"/>
              <a:t>Dec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algebraically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[BV11b, BGV12] (based on LWE)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Advantages: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 smtClean="0"/>
              <a:t> Low communication complexity </a:t>
            </a:r>
            <a:r>
              <a:rPr lang="en-US" sz="1800" dirty="0" smtClean="0"/>
              <a:t>(even in malicious)</a:t>
            </a: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 smtClean="0"/>
              <a:t> The </a:t>
            </a:r>
            <a:r>
              <a:rPr lang="en-US" dirty="0" err="1" smtClean="0"/>
              <a:t>homomorphic</a:t>
            </a:r>
            <a:r>
              <a:rPr lang="en-US" dirty="0" smtClean="0"/>
              <a:t> evaluation can be delegated / only one </a:t>
            </a:r>
            <a:r>
              <a:rPr lang="en-US" dirty="0"/>
              <a:t>party </a:t>
            </a:r>
            <a:r>
              <a:rPr lang="en-US" dirty="0" smtClean="0">
                <a:solidFill>
                  <a:srgbClr val="FF0000"/>
                </a:solidFill>
              </a:rPr>
              <a:t>(assuming </a:t>
            </a:r>
            <a:r>
              <a:rPr lang="en-US" dirty="0" err="1" smtClean="0">
                <a:solidFill>
                  <a:srgbClr val="FF0000"/>
                </a:solidFill>
              </a:rPr>
              <a:t>cs</a:t>
            </a:r>
            <a:r>
              <a:rPr lang="en-US" dirty="0" smtClean="0">
                <a:solidFill>
                  <a:srgbClr val="FF0000"/>
                </a:solidFill>
              </a:rPr>
              <a:t> poofs / SNARGs)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/>
              <a:t> </a:t>
            </a:r>
            <a:r>
              <a:rPr lang="en-US" dirty="0" smtClean="0"/>
              <a:t>Simple</a:t>
            </a:r>
            <a:r>
              <a:rPr lang="en-US" dirty="0"/>
              <a:t>: there is no need for generic MPC </a:t>
            </a:r>
            <a:r>
              <a:rPr lang="en-US" dirty="0" smtClean="0"/>
              <a:t>protocol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b="1" dirty="0" smtClean="0"/>
              <a:t> Extremely </a:t>
            </a:r>
            <a:r>
              <a:rPr lang="en-US" b="1" dirty="0"/>
              <a:t>low round complexity </a:t>
            </a:r>
          </a:p>
          <a:p>
            <a:pPr lvl="2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/>
              <a:t> Only 3 broadcast rounds (CRS model)</a:t>
            </a:r>
          </a:p>
          <a:p>
            <a:pPr lvl="2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/>
              <a:t> 2 </a:t>
            </a:r>
            <a:r>
              <a:rPr lang="en-US" dirty="0" smtClean="0"/>
              <a:t>rounds reusable PKI </a:t>
            </a:r>
            <a:r>
              <a:rPr lang="en-US" dirty="0"/>
              <a:t>– optimal</a:t>
            </a:r>
            <a:r>
              <a:rPr lang="en-US" dirty="0" smtClean="0"/>
              <a:t>(!)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r>
              <a:rPr lang="en-US" dirty="0" smtClean="0"/>
              <a:t> UC security </a:t>
            </a:r>
            <a:r>
              <a:rPr lang="en-US" dirty="0" smtClean="0">
                <a:solidFill>
                  <a:srgbClr val="FF0000"/>
                </a:solidFill>
              </a:rPr>
              <a:t>(assuming UC-NIZK) 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endParaRPr lang="en-US" dirty="0" smtClean="0"/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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52120" y="25963"/>
            <a:ext cx="3456384" cy="1386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 smtClean="0"/>
              <a:t>Threshold Key Gen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Encrypt and Evaluate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 smtClean="0"/>
              <a:t>Threshold Decryption</a:t>
            </a:r>
            <a:endParaRPr lang="he-IL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22"/>
    </mc:Choice>
    <mc:Fallback xmlns="">
      <p:transition spd="slow" advTm="3962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[</a:t>
            </a:r>
            <a:r>
              <a:rPr lang="en-US" dirty="0" smtClean="0"/>
              <a:t>C</a:t>
            </a:r>
            <a:r>
              <a:rPr lang="en-US" sz="2000" dirty="0" smtClean="0"/>
              <a:t>ramer</a:t>
            </a:r>
            <a:r>
              <a:rPr lang="en-US" dirty="0" smtClean="0"/>
              <a:t>D</a:t>
            </a:r>
            <a:r>
              <a:rPr lang="en-US" sz="2000" dirty="0" smtClean="0"/>
              <a:t>amgard</a:t>
            </a:r>
            <a:r>
              <a:rPr lang="en-US" dirty="0" smtClean="0"/>
              <a:t>N</a:t>
            </a:r>
            <a:r>
              <a:rPr lang="en-US" sz="2000" dirty="0" smtClean="0"/>
              <a:t>ielsen</a:t>
            </a:r>
            <a:r>
              <a:rPr lang="en-US" dirty="0" smtClean="0"/>
              <a:t>01]– MPC using threshold HE</a:t>
            </a:r>
          </a:p>
          <a:p>
            <a:pPr algn="l" rtl="0"/>
            <a:r>
              <a:rPr lang="en-US" dirty="0"/>
              <a:t>[G</a:t>
            </a:r>
            <a:r>
              <a:rPr lang="en-US" sz="2000" dirty="0"/>
              <a:t>entry</a:t>
            </a:r>
            <a:r>
              <a:rPr lang="en-US" dirty="0"/>
              <a:t>09] </a:t>
            </a:r>
            <a:r>
              <a:rPr lang="en-US" dirty="0" smtClean="0"/>
              <a:t>– MPC using threshold FHE</a:t>
            </a:r>
          </a:p>
          <a:p>
            <a:pPr algn="l" rtl="0"/>
            <a:r>
              <a:rPr lang="en-US" dirty="0" smtClean="0"/>
              <a:t>[B</a:t>
            </a:r>
            <a:r>
              <a:rPr lang="en-US" sz="2000" dirty="0" smtClean="0"/>
              <a:t>endlin</a:t>
            </a:r>
            <a:r>
              <a:rPr lang="en-US" dirty="0" smtClean="0"/>
              <a:t>D</a:t>
            </a:r>
            <a:r>
              <a:rPr lang="en-US" sz="2000" dirty="0" smtClean="0"/>
              <a:t>amgard</a:t>
            </a:r>
            <a:r>
              <a:rPr lang="en-US" dirty="0" smtClean="0"/>
              <a:t>10] – threshold version for LWE</a:t>
            </a:r>
          </a:p>
          <a:p>
            <a:pPr algn="l" rtl="0"/>
            <a:r>
              <a:rPr lang="en-US" dirty="0" smtClean="0"/>
              <a:t>[K</a:t>
            </a:r>
            <a:r>
              <a:rPr lang="en-US" sz="2200" dirty="0" smtClean="0"/>
              <a:t>atz</a:t>
            </a:r>
            <a:r>
              <a:rPr lang="en-US" dirty="0" smtClean="0"/>
              <a:t>O</a:t>
            </a:r>
            <a:r>
              <a:rPr lang="en-US" sz="2200" dirty="0" smtClean="0"/>
              <a:t>strovsky</a:t>
            </a:r>
            <a:r>
              <a:rPr lang="en-US" dirty="0" smtClean="0"/>
              <a:t>04] – lower bound of 5 rounds for MPC in the plain model</a:t>
            </a:r>
          </a:p>
          <a:p>
            <a:pPr algn="l" rtl="0"/>
            <a:r>
              <a:rPr lang="en-US" dirty="0" smtClean="0"/>
              <a:t>[</a:t>
            </a:r>
            <a:r>
              <a:rPr lang="en-US" dirty="0"/>
              <a:t>M</a:t>
            </a:r>
            <a:r>
              <a:rPr lang="en-US" sz="2000" dirty="0"/>
              <a:t>yers</a:t>
            </a:r>
            <a:r>
              <a:rPr lang="en-US" dirty="0"/>
              <a:t>S</a:t>
            </a:r>
            <a:r>
              <a:rPr lang="en-US" sz="2000" dirty="0"/>
              <a:t>ergi</a:t>
            </a:r>
            <a:r>
              <a:rPr lang="en-US" dirty="0"/>
              <a:t>s</a:t>
            </a:r>
            <a:r>
              <a:rPr lang="en-US" sz="2000" dirty="0"/>
              <a:t>helat</a:t>
            </a:r>
            <a:r>
              <a:rPr lang="en-US" dirty="0"/>
              <a:t>11] – threshold version of [vDGHV10</a:t>
            </a:r>
            <a:r>
              <a:rPr lang="en-US" dirty="0" smtClean="0"/>
              <a:t>]</a:t>
            </a:r>
            <a:endParaRPr lang="en-US" dirty="0"/>
          </a:p>
          <a:p>
            <a:pPr algn="l" rtl="0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0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74"/>
    </mc:Choice>
    <mc:Fallback xmlns="">
      <p:transition spd="slow" advTm="56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LWE</a:t>
            </a:r>
            <a:r>
              <a:rPr lang="en-US" sz="5400" baseline="-25000" dirty="0"/>
              <a:t> </a:t>
            </a:r>
            <a:r>
              <a:rPr lang="en-US" sz="5400" dirty="0" smtClean="0"/>
              <a:t>Assumption</a:t>
            </a:r>
            <a:r>
              <a:rPr lang="en-US" dirty="0" smtClean="0"/>
              <a:t> </a:t>
            </a:r>
            <a:r>
              <a:rPr lang="en-US" sz="2000" dirty="0"/>
              <a:t>[</a:t>
            </a:r>
            <a:r>
              <a:rPr lang="en-US" sz="2000" dirty="0" smtClean="0"/>
              <a:t>Regev05]</a:t>
            </a:r>
            <a:endParaRPr lang="he-IL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4040188" cy="762000"/>
          </a:xfrm>
        </p:spPr>
        <p:txBody>
          <a:bodyPr/>
          <a:lstStyle/>
          <a:p>
            <a:pPr algn="ctr" rtl="0"/>
            <a:r>
              <a:rPr lang="en-US" dirty="0" smtClean="0"/>
              <a:t>Distribution 1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6" y="5013176"/>
            <a:ext cx="4041775" cy="762000"/>
          </a:xfrm>
        </p:spPr>
        <p:txBody>
          <a:bodyPr/>
          <a:lstStyle/>
          <a:p>
            <a:pPr algn="ctr" rtl="0"/>
            <a:r>
              <a:rPr lang="en-US" dirty="0" smtClean="0"/>
              <a:t>Distribution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1340768"/>
                <a:ext cx="4040188" cy="3951288"/>
              </a:xfrm>
            </p:spPr>
            <p:txBody>
              <a:bodyPr>
                <a:normAutofit/>
              </a:bodyPr>
              <a:lstStyle/>
              <a:p>
                <a:pPr marL="182880" lvl="1" algn="l" rtl="0"/>
                <a:endParaRPr lang="en-US" sz="2800" i="1" dirty="0" smtClean="0">
                  <a:latin typeface="Cambria Math"/>
                </a:endParaRPr>
              </a:p>
              <a:p>
                <a:pPr marL="182880" lvl="1" algn="l" rtl="0"/>
                <a:endParaRPr lang="en-US" sz="2800" i="1" dirty="0">
                  <a:latin typeface="Cambria Math"/>
                </a:endParaRPr>
              </a:p>
              <a:p>
                <a:pPr marL="182880" lvl="1" algn="l" rtl="0"/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en-US" sz="2800" dirty="0" smtClean="0"/>
              </a:p>
              <a:p>
                <a:pPr marL="182880" lvl="1" algn="l" rtl="0"/>
                <a:endParaRPr lang="en-US" sz="2800" dirty="0"/>
              </a:p>
              <a:p>
                <a:pPr marL="182880" lvl="1" algn="l" rtl="0"/>
                <a:endParaRPr lang="en-US" sz="2800" i="1" dirty="0" smtClean="0">
                  <a:latin typeface="Cambria Math"/>
                </a:endParaRPr>
              </a:p>
              <a:p>
                <a:pPr marL="182880" lvl="1" algn="l" rtl="0"/>
                <a:endParaRPr lang="en-US" sz="2800" i="1" dirty="0">
                  <a:latin typeface="Cambria Math"/>
                </a:endParaRPr>
              </a:p>
              <a:p>
                <a:pPr marL="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182880" lvl="1" algn="l" rtl="0"/>
                <a:endParaRPr lang="en-US" sz="2800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1340768"/>
                <a:ext cx="4040188" cy="39512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340768"/>
                <a:ext cx="4041775" cy="3951288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𝒔</m:t>
                    </m:r>
                    <m:r>
                      <a:rPr lang="en-US" sz="2800" i="1" dirty="0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sz="2800" dirty="0" smtClean="0"/>
              </a:p>
              <a:p>
                <a:pPr algn="l" rtl="0"/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/>
                  <a:t> </a:t>
                </a:r>
                <a:r>
                  <a:rPr lang="en-US" dirty="0" smtClean="0"/>
                  <a:t>“small”</a:t>
                </a:r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≔ </m:t>
                    </m:r>
                    <m:d>
                      <m:dPr>
                        <m:begChr m:val="〈"/>
                        <m:endChr m:val="〉"/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err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dirty="0" err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, </m:t>
                        </m:r>
                        <m:r>
                          <a:rPr lang="en-US" sz="2800" b="1" i="1" dirty="0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800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 dirty="0" err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109728" indent="0" algn="l" rtl="0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109728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800" dirty="0"/>
              </a:p>
              <a:p>
                <a:pPr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340768"/>
                <a:ext cx="4041775" cy="395128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8217" y="5949280"/>
            <a:ext cx="8362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/>
              <a:t>also secure if q is odd and we choose noise to be small and even (2e instead e)</a:t>
            </a:r>
            <a:endParaRPr lang="he-I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25"/>
    </mc:Choice>
    <mc:Fallback xmlns="">
      <p:transition spd="slow" advTm="89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LWE-Based Encryption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77272"/>
            <a:ext cx="4040188" cy="762000"/>
          </a:xfrm>
        </p:spPr>
        <p:txBody>
          <a:bodyPr anchor="t"/>
          <a:lstStyle/>
          <a:p>
            <a:pPr algn="ctr" rtl="0"/>
            <a:r>
              <a:rPr lang="en-US" dirty="0" smtClean="0"/>
              <a:t>Symmetric Key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877272"/>
            <a:ext cx="4041775" cy="762000"/>
          </a:xfrm>
        </p:spPr>
        <p:txBody>
          <a:bodyPr anchor="t"/>
          <a:lstStyle/>
          <a:p>
            <a:pPr algn="ctr" rtl="0"/>
            <a:r>
              <a:rPr lang="en-US" dirty="0" smtClean="0"/>
              <a:t>Public Key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1444294"/>
                <a:ext cx="4040188" cy="4288962"/>
              </a:xfrm>
            </p:spPr>
            <p:txBody>
              <a:bodyPr>
                <a:normAutofit/>
              </a:bodyPr>
              <a:lstStyle/>
              <a:p>
                <a:pPr marL="393192" lvl="1" indent="0" algn="l" rtl="0">
                  <a:buNone/>
                </a:pPr>
                <a:endParaRPr lang="en-US" sz="1200" dirty="0" smtClean="0"/>
              </a:p>
              <a:p>
                <a:pPr algn="l" rtl="0"/>
                <a:r>
                  <a:rPr lang="en-US" sz="2800" dirty="0" err="1" smtClean="0"/>
                  <a:t>Enc</a:t>
                </a:r>
                <a:r>
                  <a:rPr lang="en-US" sz="2800" b="1" baseline="-25000" dirty="0" err="1" smtClean="0"/>
                  <a:t>s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800" dirty="0" smtClean="0"/>
                  <a:t>):</a:t>
                </a:r>
                <a:br>
                  <a:rPr lang="en-US" sz="2800" dirty="0" smtClean="0"/>
                </a:br>
                <a:endParaRPr lang="en-US" sz="14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1" i="1" dirty="0" smtClean="0">
                          <a:latin typeface="Cambria Math"/>
                        </a:rPr>
                        <m:t>𝒂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𝑏</m:t>
                      </m:r>
                      <m:r>
                        <a:rPr lang="en-US" b="0" i="1" dirty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/>
                            </a:rPr>
                            <m:t>𝒂</m:t>
                          </m:r>
                          <m:r>
                            <a:rPr lang="en-US" i="1" dirty="0">
                              <a:latin typeface="Cambria Math"/>
                            </a:rPr>
                            <m:t>, </m:t>
                          </m:r>
                          <m:r>
                            <a:rPr lang="en-US" b="1" i="1" dirty="0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+ </m:t>
                      </m:r>
                      <m:r>
                        <a:rPr lang="en-US" i="1" dirty="0">
                          <a:latin typeface="Cambria Math"/>
                        </a:rPr>
                        <m:t>2</m:t>
                      </m:r>
                      <m:r>
                        <a:rPr lang="en-US" i="1" dirty="0">
                          <a:latin typeface="Cambria Math"/>
                        </a:rPr>
                        <m:t>𝑒</m:t>
                      </m:r>
                      <m:r>
                        <a:rPr lang="en-US" i="1" dirty="0">
                          <a:latin typeface="Cambria Math"/>
                        </a:rPr>
                        <m:t> + </m:t>
                      </m:r>
                      <m:r>
                        <a:rPr lang="en-US" i="1" dirty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 </a:t>
                </a:r>
                <a:r>
                  <a:rPr lang="en-US" sz="3200" dirty="0" err="1" smtClean="0"/>
                  <a:t>Dec</a:t>
                </a:r>
                <a:r>
                  <a:rPr lang="en-US" sz="3200" b="1" baseline="-25000" dirty="0" err="1" smtClean="0"/>
                  <a:t>s</a:t>
                </a:r>
                <a:r>
                  <a:rPr lang="en-US" sz="3200" dirty="0" smtClean="0"/>
                  <a:t>(c):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c</m:t>
                    </m:r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err="1">
                            <a:latin typeface="Cambria Math"/>
                          </a:rPr>
                          <m:t>𝒂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sz="2400" i="1" dirty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mod 2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1444294"/>
                <a:ext cx="4040188" cy="4288962"/>
              </a:xfrm>
              <a:blipFill rotWithShape="1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716016" y="1484784"/>
                <a:ext cx="3931920" cy="395128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err="1" smtClean="0"/>
                  <a:t>KeyGen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 algn="l" rtl="0"/>
                <a:r>
                  <a:rPr lang="en-US" sz="2400" dirty="0" err="1" smtClean="0"/>
                  <a:t>sk</a:t>
                </a:r>
                <a:r>
                  <a:rPr lang="en-US" sz="2400" dirty="0" smtClean="0"/>
                  <a:t>: </a:t>
                </a:r>
                <a:r>
                  <a:rPr lang="en-US" sz="2400" b="1" dirty="0" smtClean="0"/>
                  <a:t>s</a:t>
                </a:r>
              </a:p>
              <a:p>
                <a:pPr lvl="1" algn="l" rtl="0"/>
                <a:r>
                  <a:rPr lang="en-US" sz="2400" dirty="0" err="1"/>
                  <a:t>p</a:t>
                </a:r>
                <a:r>
                  <a:rPr lang="en-US" sz="2400" dirty="0" err="1" smtClean="0"/>
                  <a:t>k</a:t>
                </a:r>
                <a:r>
                  <a:rPr lang="en-US" sz="2400" dirty="0" smtClean="0"/>
                  <a:t>: Encryptions of 0</a:t>
                </a:r>
              </a:p>
              <a:p>
                <a:pPr marL="457200" lvl="1" indent="0" algn="l" rtl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𝐴</m:t>
                        </m:r>
                        <m:r>
                          <a:rPr lang="en-US" sz="24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dirty="0" err="1" smtClean="0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𝒔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𝒆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 algn="l" rtl="0"/>
                <a:endParaRPr lang="en-US" dirty="0"/>
              </a:p>
              <a:p>
                <a:pPr algn="l" rtl="0"/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pk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 algn="l" rtl="0"/>
                <a:r>
                  <a:rPr lang="en-US" sz="2400" dirty="0" smtClean="0"/>
                  <a:t>Random subset sum of the public key +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𝜇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716016" y="1484784"/>
                <a:ext cx="3931920" cy="3951288"/>
              </a:xfrm>
              <a:blipFill rotWithShape="1">
                <a:blip r:embed="rId4"/>
                <a:stretch>
                  <a:fillRect l="-2171" t="-1235" r="-20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838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10"/>
    </mc:Choice>
    <mc:Fallback xmlns="">
      <p:transition spd="slow" advTm="111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Key-</a:t>
            </a:r>
            <a:r>
              <a:rPr lang="en-US" dirty="0" err="1"/>
              <a:t>Homomorphic</a:t>
            </a:r>
            <a:r>
              <a:rPr lang="en-US" dirty="0"/>
              <a:t> Properties of the Basic Scheme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420010" y="2564904"/>
                <a:ext cx="1855973" cy="51077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⋅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2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10" y="2564904"/>
                <a:ext cx="1855973" cy="510778"/>
              </a:xfrm>
              <a:prstGeom prst="roundRect">
                <a:avLst/>
              </a:prstGeom>
              <a:blipFill rotWithShape="1">
                <a:blip r:embed="rId3"/>
                <a:stretch>
                  <a:fillRect t="-1136" r="-5519" b="-193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419872" y="3140968"/>
                <a:ext cx="1870483" cy="51077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140968"/>
                <a:ext cx="1870483" cy="510778"/>
              </a:xfrm>
              <a:prstGeom prst="roundRect">
                <a:avLst/>
              </a:prstGeom>
              <a:blipFill rotWithShape="1">
                <a:blip r:embed="rId4"/>
                <a:stretch>
                  <a:fillRect t="-1136" r="-5145" b="-193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275856" y="3789040"/>
            <a:ext cx="2160240" cy="0"/>
          </a:xfrm>
          <a:prstGeom prst="line">
            <a:avLst/>
          </a:prstGeom>
          <a:ln w="5715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972280" y="3926334"/>
                <a:ext cx="2751848" cy="51077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⋅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80" y="3926334"/>
                <a:ext cx="2751848" cy="510778"/>
              </a:xfrm>
              <a:prstGeom prst="roundRect">
                <a:avLst/>
              </a:prstGeom>
              <a:blipFill rotWithShape="1">
                <a:blip r:embed="rId5"/>
                <a:stretch>
                  <a:fillRect t="-1136" r="-3516" b="-193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lus 20"/>
          <p:cNvSpPr/>
          <p:nvPr/>
        </p:nvSpPr>
        <p:spPr>
          <a:xfrm>
            <a:off x="2915816" y="2852936"/>
            <a:ext cx="432048" cy="426859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971600" y="1844824"/>
            <a:ext cx="76328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Two public keys, same “coefficient” A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2" y="4725144"/>
            <a:ext cx="7704856" cy="10977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A new public key with secret key: </a:t>
            </a:r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</a:t>
            </a:r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coefficient A</a:t>
            </a:r>
          </a:p>
          <a:p>
            <a:pPr algn="l" rtl="0"/>
            <a:endParaRPr lang="en-US" sz="2800" baseline="-25000" dirty="0"/>
          </a:p>
          <a:p>
            <a:pPr algn="l" rtl="0"/>
            <a:endParaRPr lang="he-IL" sz="28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5822880"/>
            <a:ext cx="6912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(almost the same as El-</a:t>
            </a:r>
            <a:r>
              <a:rPr lang="en-US" sz="2800" dirty="0" err="1" smtClean="0"/>
              <a:t>Gammal</a:t>
            </a:r>
            <a:r>
              <a:rPr lang="en-US" sz="2800" dirty="0" smtClean="0"/>
              <a:t>)</a:t>
            </a:r>
            <a:endParaRPr lang="he-I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7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23"/>
    </mc:Choice>
    <mc:Fallback xmlns="">
      <p:transition spd="slow" advTm="50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Threshold Key Generation</a:t>
            </a:r>
            <a:endParaRPr lang="he-IL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2152541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loud 6"/>
          <p:cNvSpPr/>
          <p:nvPr/>
        </p:nvSpPr>
        <p:spPr>
          <a:xfrm>
            <a:off x="3275856" y="1268760"/>
            <a:ext cx="2808312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A</a:t>
            </a:r>
            <a:endParaRPr lang="he-IL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2483604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566124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p:sp>
        <p:nvSpPr>
          <p:cNvPr id="28" name="Rounded Rectangle 27"/>
          <p:cNvSpPr/>
          <p:nvPr/>
        </p:nvSpPr>
        <p:spPr>
          <a:xfrm>
            <a:off x="251520" y="3645024"/>
            <a:ext cx="187220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 smtClean="0"/>
              <a:t>1</a:t>
            </a:r>
            <a:endParaRPr lang="he-IL" sz="2000" baseline="-25000" dirty="0"/>
          </a:p>
        </p:txBody>
      </p:sp>
      <p:sp>
        <p:nvSpPr>
          <p:cNvPr id="29" name="Rounded Rectangle 28"/>
          <p:cNvSpPr/>
          <p:nvPr/>
        </p:nvSpPr>
        <p:spPr>
          <a:xfrm>
            <a:off x="251520" y="4797152"/>
            <a:ext cx="187220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3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3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/>
              <a:t>3</a:t>
            </a:r>
            <a:endParaRPr lang="he-IL" sz="2000" baseline="-25000" dirty="0"/>
          </a:p>
        </p:txBody>
      </p:sp>
      <p:sp>
        <p:nvSpPr>
          <p:cNvPr id="30" name="Rounded Rectangle 29"/>
          <p:cNvSpPr/>
          <p:nvPr/>
        </p:nvSpPr>
        <p:spPr>
          <a:xfrm>
            <a:off x="7081647" y="3645024"/>
            <a:ext cx="187220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/>
              <a:t>2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 smtClean="0"/>
              <a:t>2</a:t>
            </a:r>
            <a:endParaRPr lang="he-IL" sz="2000" baseline="-25000" dirty="0"/>
          </a:p>
        </p:txBody>
      </p:sp>
      <p:sp>
        <p:nvSpPr>
          <p:cNvPr id="31" name="Rounded Rectangle 30"/>
          <p:cNvSpPr/>
          <p:nvPr/>
        </p:nvSpPr>
        <p:spPr>
          <a:xfrm>
            <a:off x="7092280" y="4797152"/>
            <a:ext cx="187220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/>
              <a:t>4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4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/>
              <a:t>4</a:t>
            </a:r>
            <a:endParaRPr lang="he-IL" sz="2000" baseline="-25000" dirty="0"/>
          </a:p>
        </p:txBody>
      </p:sp>
      <p:pic>
        <p:nvPicPr>
          <p:cNvPr id="38" name="Content Placeholder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95" y="2152540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3963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7236296" y="24208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236296" y="5714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5"/>
    </mc:Choice>
    <mc:Fallback xmlns="">
      <p:transition spd="slow" advTm="15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6" grpId="0"/>
      <p:bldP spid="28" grpId="0" animBg="1"/>
      <p:bldP spid="29" grpId="0" animBg="1"/>
      <p:bldP spid="30" grpId="0" animBg="1"/>
      <p:bldP spid="31" grpId="0" animBg="1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dirty="0" smtClean="0"/>
              <a:t>2-Party Computation Using FHE</a:t>
            </a:r>
            <a:br>
              <a:rPr lang="en-US" dirty="0" smtClean="0"/>
            </a:br>
            <a:r>
              <a:rPr lang="en-US" sz="2800" dirty="0" smtClean="0"/>
              <a:t>(semi-honest)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5786100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y</a:t>
            </a:r>
            <a:endParaRPr lang="he-I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90196"/>
            <a:ext cx="1544776" cy="227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42" y="2961200"/>
            <a:ext cx="1174498" cy="22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2311016" y="3724290"/>
            <a:ext cx="47812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608" y="1997839"/>
            <a:ext cx="3975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a</a:t>
            </a:r>
            <a:endParaRPr lang="he-IL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11016" y="5039598"/>
            <a:ext cx="470925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8344" y="1966610"/>
            <a:ext cx="50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b</a:t>
            </a:r>
            <a:endParaRPr lang="he-IL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27884" y="2068106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y = f(</a:t>
            </a:r>
            <a:r>
              <a:rPr lang="en-US" sz="3600" dirty="0" err="1" smtClean="0"/>
              <a:t>a,b</a:t>
            </a:r>
            <a:r>
              <a:rPr lang="en-US" sz="3600" dirty="0" smtClean="0"/>
              <a:t>)</a:t>
            </a:r>
            <a:endParaRPr lang="he-IL" sz="3600" dirty="0"/>
          </a:p>
        </p:txBody>
      </p:sp>
      <p:sp>
        <p:nvSpPr>
          <p:cNvPr id="19" name="Rectangle 18"/>
          <p:cNvSpPr/>
          <p:nvPr/>
        </p:nvSpPr>
        <p:spPr>
          <a:xfrm>
            <a:off x="4410616" y="4444370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Y</a:t>
            </a:r>
            <a:endParaRPr lang="he-IL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44585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1833416" y="2900414"/>
            <a:ext cx="794368" cy="463836"/>
            <a:chOff x="1617392" y="2492896"/>
            <a:chExt cx="794368" cy="46383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904" y="2492896"/>
              <a:ext cx="789856" cy="335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6070">
              <a:off x="1617392" y="2621043"/>
              <a:ext cx="789856" cy="335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4067944" y="3148226"/>
            <a:ext cx="2030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b="1" dirty="0" smtClean="0"/>
              <a:t>=Encrypt(a)</a:t>
            </a:r>
            <a:endParaRPr lang="he-IL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80112" y="4084330"/>
            <a:ext cx="1901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Y=</a:t>
            </a:r>
            <a:r>
              <a:rPr lang="en-US" sz="2400" b="1" dirty="0" err="1" smtClean="0"/>
              <a:t>Eval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f,A,B</a:t>
            </a:r>
            <a:r>
              <a:rPr lang="en-US" sz="2400" b="1" dirty="0" smtClean="0"/>
              <a:t>)</a:t>
            </a:r>
            <a:endParaRPr lang="he-IL" sz="24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88" y="5194070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532443" y="5177248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harlie</a:t>
            </a:r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5236458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Sally</a:t>
            </a:r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27"/>
    </mc:Choice>
    <mc:Fallback xmlns="">
      <p:transition spd="slow" advTm="58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Threshold Key Generation</a:t>
            </a:r>
            <a:endParaRPr lang="he-IL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2152541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loud 6"/>
          <p:cNvSpPr/>
          <p:nvPr/>
        </p:nvSpPr>
        <p:spPr>
          <a:xfrm>
            <a:off x="3275856" y="1268760"/>
            <a:ext cx="2808312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A</a:t>
            </a:r>
            <a:endParaRPr lang="he-IL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2483604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566124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p:sp>
        <p:nvSpPr>
          <p:cNvPr id="28" name="Rounded Rectangle 27"/>
          <p:cNvSpPr/>
          <p:nvPr/>
        </p:nvSpPr>
        <p:spPr>
          <a:xfrm>
            <a:off x="143508" y="3645024"/>
            <a:ext cx="208823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 smtClean="0"/>
              <a:t>1</a:t>
            </a:r>
            <a:endParaRPr lang="he-IL" sz="2000" baseline="-25000" dirty="0"/>
          </a:p>
        </p:txBody>
      </p:sp>
      <p:sp>
        <p:nvSpPr>
          <p:cNvPr id="29" name="Rounded Rectangle 28"/>
          <p:cNvSpPr/>
          <p:nvPr/>
        </p:nvSpPr>
        <p:spPr>
          <a:xfrm>
            <a:off x="143508" y="4797152"/>
            <a:ext cx="2088232" cy="442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3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3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/>
              <a:t>3</a:t>
            </a:r>
            <a:endParaRPr lang="he-IL" sz="2000" baseline="-25000" dirty="0"/>
          </a:p>
        </p:txBody>
      </p:sp>
      <p:sp>
        <p:nvSpPr>
          <p:cNvPr id="30" name="Rounded Rectangle 29"/>
          <p:cNvSpPr/>
          <p:nvPr/>
        </p:nvSpPr>
        <p:spPr>
          <a:xfrm>
            <a:off x="6973635" y="3645024"/>
            <a:ext cx="208823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/>
              <a:t>2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 smtClean="0"/>
              <a:t>2</a:t>
            </a:r>
            <a:endParaRPr lang="he-IL" sz="2000" baseline="-25000" dirty="0"/>
          </a:p>
        </p:txBody>
      </p:sp>
      <p:sp>
        <p:nvSpPr>
          <p:cNvPr id="31" name="Rounded Rectangle 30"/>
          <p:cNvSpPr/>
          <p:nvPr/>
        </p:nvSpPr>
        <p:spPr>
          <a:xfrm>
            <a:off x="6973635" y="4797152"/>
            <a:ext cx="2088231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/>
              <a:t>4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4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/>
              <a:t>4</a:t>
            </a:r>
            <a:endParaRPr lang="he-IL" sz="2000" baseline="-25000" dirty="0"/>
          </a:p>
        </p:txBody>
      </p:sp>
      <p:pic>
        <p:nvPicPr>
          <p:cNvPr id="38" name="Content Placeholder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95" y="2152540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3963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7236296" y="24208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236296" y="5714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</p:spTree>
    <p:extLst>
      <p:ext uri="{BB962C8B-B14F-4D97-AF65-F5344CB8AC3E}">
        <p14:creationId xmlns:p14="http://schemas.microsoft.com/office/powerpoint/2010/main" val="12796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"/>
    </mc:Choice>
    <mc:Fallback xmlns="">
      <p:transition spd="slow" advTm="2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18889 -2.96296E-6 C 0.27361 -2.96296E-6 0.37795 -0.03495 0.37795 -0.06296 L 0.37795 -0.1259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8455 -2.96296E-6 C -0.26736 -2.96296E-6 -0.36893 -0.01759 -0.36893 -0.03171 L -0.36893 -0.06296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-3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18889 1.48148E-6 C 0.27361 1.48148E-6 0.37795 -0.04653 0.37795 -0.08403 L 0.37795 -0.1680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8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18507 1.48148E-6 C -0.26823 1.48148E-6 -0.37014 -0.02917 -0.37014 -0.05255 L -0.37014 -0.10509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Threshold Key Generation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95" y="2152540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2152541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3963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loud 6"/>
          <p:cNvSpPr/>
          <p:nvPr/>
        </p:nvSpPr>
        <p:spPr>
          <a:xfrm>
            <a:off x="3275856" y="1268760"/>
            <a:ext cx="2808312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A</a:t>
            </a:r>
            <a:endParaRPr lang="he-IL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36296" y="24208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6296" y="5714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p:sp>
        <p:nvSpPr>
          <p:cNvPr id="28" name="Rounded Rectangle 27"/>
          <p:cNvSpPr/>
          <p:nvPr/>
        </p:nvSpPr>
        <p:spPr>
          <a:xfrm>
            <a:off x="3593364" y="2732609"/>
            <a:ext cx="208823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 smtClean="0"/>
              <a:t>1</a:t>
            </a:r>
            <a:endParaRPr lang="he-IL" sz="2000" baseline="-25000" dirty="0"/>
          </a:p>
        </p:txBody>
      </p:sp>
      <p:sp>
        <p:nvSpPr>
          <p:cNvPr id="29" name="Rounded Rectangle 28"/>
          <p:cNvSpPr/>
          <p:nvPr/>
        </p:nvSpPr>
        <p:spPr>
          <a:xfrm>
            <a:off x="3593364" y="3596705"/>
            <a:ext cx="208823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3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3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/>
              <a:t>3</a:t>
            </a:r>
            <a:endParaRPr lang="he-IL" sz="2000" baseline="-25000" dirty="0"/>
          </a:p>
        </p:txBody>
      </p:sp>
      <p:sp>
        <p:nvSpPr>
          <p:cNvPr id="30" name="Rounded Rectangle 29"/>
          <p:cNvSpPr/>
          <p:nvPr/>
        </p:nvSpPr>
        <p:spPr>
          <a:xfrm>
            <a:off x="3593364" y="3164657"/>
            <a:ext cx="208823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/>
              <a:t>2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 smtClean="0"/>
              <a:t>2</a:t>
            </a:r>
            <a:endParaRPr lang="he-IL" sz="2000" baseline="-25000" dirty="0"/>
          </a:p>
        </p:txBody>
      </p:sp>
      <p:sp>
        <p:nvSpPr>
          <p:cNvPr id="31" name="Rounded Rectangle 30"/>
          <p:cNvSpPr/>
          <p:nvPr/>
        </p:nvSpPr>
        <p:spPr>
          <a:xfrm>
            <a:off x="3593364" y="4028753"/>
            <a:ext cx="208823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(A,</a:t>
            </a:r>
            <a:r>
              <a:rPr lang="en-US" sz="2000" b="1" dirty="0" smtClean="0"/>
              <a:t>p</a:t>
            </a:r>
            <a:r>
              <a:rPr lang="en-US" sz="2000" b="1" baseline="-25000" dirty="0"/>
              <a:t>4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4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baseline="-25000" dirty="0"/>
              <a:t>4</a:t>
            </a:r>
            <a:endParaRPr lang="he-IL" sz="2000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05332" y="4604817"/>
            <a:ext cx="2664296" cy="0"/>
          </a:xfrm>
          <a:prstGeom prst="line">
            <a:avLst/>
          </a:prstGeom>
          <a:ln w="762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593364" y="4735777"/>
            <a:ext cx="208823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000" dirty="0" smtClean="0"/>
              <a:t>(</a:t>
            </a:r>
            <a:r>
              <a:rPr lang="en-US" sz="2000" dirty="0" err="1" smtClean="0"/>
              <a:t>A,</a:t>
            </a:r>
            <a:r>
              <a:rPr lang="en-US" sz="2000" b="1" dirty="0" err="1" smtClean="0"/>
              <a:t>p</a:t>
            </a:r>
            <a:r>
              <a:rPr lang="en-US" sz="2000" b="1" dirty="0" smtClean="0"/>
              <a:t>*</a:t>
            </a:r>
            <a:r>
              <a:rPr lang="en-US" sz="2000" dirty="0" smtClean="0"/>
              <a:t>) = A</a:t>
            </a:r>
            <a:r>
              <a:rPr lang="en-US" sz="2000" b="1" dirty="0" smtClean="0"/>
              <a:t>s</a:t>
            </a:r>
            <a:r>
              <a:rPr lang="en-US" sz="2000" b="1" dirty="0"/>
              <a:t>*</a:t>
            </a:r>
            <a:r>
              <a:rPr lang="en-US" sz="2000" dirty="0" smtClean="0"/>
              <a:t>+2</a:t>
            </a:r>
            <a:r>
              <a:rPr lang="en-US" sz="2000" b="1" dirty="0" smtClean="0"/>
              <a:t>e</a:t>
            </a:r>
            <a:r>
              <a:rPr lang="en-US" sz="2000" dirty="0"/>
              <a:t>*</a:t>
            </a:r>
            <a:endParaRPr lang="he-IL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40460" y="3717032"/>
            <a:ext cx="964851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A,</a:t>
            </a:r>
            <a:r>
              <a:rPr lang="en-US" sz="2400" b="1" dirty="0" err="1" smtClean="0"/>
              <a:t>p</a:t>
            </a:r>
            <a:r>
              <a:rPr lang="en-US" sz="2400" b="1" baseline="30000" dirty="0" smtClean="0"/>
              <a:t>*</a:t>
            </a:r>
            <a:r>
              <a:rPr lang="en-US" sz="2400" dirty="0" smtClean="0"/>
              <a:t>)</a:t>
            </a:r>
            <a:endParaRPr lang="he-IL" sz="2400" baseline="30000" dirty="0"/>
          </a:p>
        </p:txBody>
      </p:sp>
      <p:sp>
        <p:nvSpPr>
          <p:cNvPr id="32" name="Rounded Rectangle 31"/>
          <p:cNvSpPr/>
          <p:nvPr/>
        </p:nvSpPr>
        <p:spPr>
          <a:xfrm>
            <a:off x="654821" y="4797152"/>
            <a:ext cx="964851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A,</a:t>
            </a:r>
            <a:r>
              <a:rPr lang="en-US" sz="2400" b="1" dirty="0" err="1" smtClean="0"/>
              <a:t>p</a:t>
            </a:r>
            <a:r>
              <a:rPr lang="en-US" sz="2400" b="1" baseline="30000" dirty="0" smtClean="0"/>
              <a:t>*</a:t>
            </a:r>
            <a:r>
              <a:rPr lang="en-US" sz="2400" dirty="0" smtClean="0"/>
              <a:t>)</a:t>
            </a:r>
            <a:endParaRPr lang="he-IL" sz="2400" baseline="30000" dirty="0"/>
          </a:p>
        </p:txBody>
      </p:sp>
      <p:sp>
        <p:nvSpPr>
          <p:cNvPr id="37" name="Rounded Rectangle 36"/>
          <p:cNvSpPr/>
          <p:nvPr/>
        </p:nvSpPr>
        <p:spPr>
          <a:xfrm>
            <a:off x="7639597" y="3645024"/>
            <a:ext cx="964851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A,</a:t>
            </a:r>
            <a:r>
              <a:rPr lang="en-US" sz="2400" b="1" dirty="0" err="1" smtClean="0"/>
              <a:t>p</a:t>
            </a:r>
            <a:r>
              <a:rPr lang="en-US" sz="2400" b="1" baseline="30000" dirty="0" smtClean="0"/>
              <a:t>*</a:t>
            </a:r>
            <a:r>
              <a:rPr lang="en-US" sz="2400" dirty="0" smtClean="0"/>
              <a:t>)</a:t>
            </a:r>
            <a:endParaRPr lang="he-IL" sz="2400" baseline="30000" dirty="0"/>
          </a:p>
        </p:txBody>
      </p:sp>
      <p:sp>
        <p:nvSpPr>
          <p:cNvPr id="38" name="Rounded Rectangle 37"/>
          <p:cNvSpPr/>
          <p:nvPr/>
        </p:nvSpPr>
        <p:spPr>
          <a:xfrm>
            <a:off x="7668344" y="4797152"/>
            <a:ext cx="964851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A,</a:t>
            </a:r>
            <a:r>
              <a:rPr lang="en-US" sz="2400" b="1" dirty="0" err="1" smtClean="0"/>
              <a:t>p</a:t>
            </a:r>
            <a:r>
              <a:rPr lang="en-US" sz="2400" b="1" baseline="30000" dirty="0" smtClean="0"/>
              <a:t>*</a:t>
            </a:r>
            <a:r>
              <a:rPr lang="en-US" sz="2400" dirty="0" smtClean="0"/>
              <a:t>)</a:t>
            </a:r>
            <a:endParaRPr lang="he-IL" sz="2400" baseline="30000" dirty="0"/>
          </a:p>
        </p:txBody>
      </p:sp>
      <p:sp>
        <p:nvSpPr>
          <p:cNvPr id="15" name="Plus 14"/>
          <p:cNvSpPr/>
          <p:nvPr/>
        </p:nvSpPr>
        <p:spPr>
          <a:xfrm>
            <a:off x="3027933" y="3348782"/>
            <a:ext cx="504056" cy="50405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39" name="Rounded Rectangle 38"/>
          <p:cNvSpPr/>
          <p:nvPr/>
        </p:nvSpPr>
        <p:spPr>
          <a:xfrm>
            <a:off x="2555776" y="5301208"/>
            <a:ext cx="4320480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Joint secret key: s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=s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+s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+s</a:t>
            </a:r>
            <a:r>
              <a:rPr lang="en-US" sz="2400" baseline="-25000" dirty="0" smtClean="0"/>
              <a:t>4</a:t>
            </a:r>
            <a:endParaRPr lang="he-IL" sz="2400" baseline="-25000" dirty="0" smtClean="0"/>
          </a:p>
          <a:p>
            <a:pPr algn="ctr" rtl="0"/>
            <a:r>
              <a:rPr lang="en-US" sz="2400" dirty="0" smtClean="0"/>
              <a:t>Joint public key: p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=p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+p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+p</a:t>
            </a:r>
            <a:r>
              <a:rPr lang="en-US" sz="2400" baseline="-25000" dirty="0" smtClean="0"/>
              <a:t>4</a:t>
            </a:r>
            <a:endParaRPr lang="he-IL" sz="24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475656" y="2483604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1475656" y="566124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5"/>
    </mc:Choice>
    <mc:Fallback xmlns="">
      <p:transition spd="slow" advTm="34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32" grpId="0" animBg="1"/>
      <p:bldP spid="37" grpId="0" animBg="1"/>
      <p:bldP spid="38" grpId="0" animBg="1"/>
      <p:bldP spid="15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Threshold Decryption</a:t>
            </a:r>
            <a:endParaRPr lang="he-IL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2152541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2483604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566124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323528" y="364502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5024"/>
                <a:ext cx="1656183" cy="432048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95" y="2152540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3963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7236296" y="24208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236296" y="5714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323528" y="472514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1656183" cy="432048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308304" y="364502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645024"/>
                <a:ext cx="1656183" cy="432048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7308305" y="472514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5" y="4725144"/>
                <a:ext cx="1656183" cy="432048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381773" y="1052736"/>
                <a:ext cx="2918419" cy="7200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 err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000" i="1" dirty="0" smtClean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73" y="1052736"/>
                <a:ext cx="2918419" cy="720080"/>
              </a:xfrm>
              <a:prstGeom prst="roundRect">
                <a:avLst/>
              </a:prstGeom>
              <a:blipFill rotWithShape="1">
                <a:blip r:embed="rId12"/>
                <a:stretch>
                  <a:fillRect t="-1639" b="-11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3724859" y="1857704"/>
                <a:ext cx="2229913" cy="43231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rtl="0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mod 2)</a:t>
                </a:r>
                <a:endParaRPr lang="he-IL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59" y="1857704"/>
                <a:ext cx="2229913" cy="432317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03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0"/>
    </mc:Choice>
    <mc:Fallback xmlns="">
      <p:transition spd="slow" advTm="4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Threshold Decryption</a:t>
            </a:r>
            <a:endParaRPr lang="he-IL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2152541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2483604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566124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323528" y="364502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5024"/>
                <a:ext cx="1656183" cy="43204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95" y="2152540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3963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7236296" y="24208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236296" y="5714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323528" y="472514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1656183" cy="432048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308304" y="364502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645024"/>
                <a:ext cx="1656183" cy="432048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7308305" y="4725144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5" y="4725144"/>
                <a:ext cx="1656183" cy="432048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381773" y="1052736"/>
                <a:ext cx="2918419" cy="7200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 err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000" i="1" dirty="0" smtClean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73" y="1052736"/>
                <a:ext cx="2918419" cy="720080"/>
              </a:xfrm>
              <a:prstGeom prst="roundRect">
                <a:avLst/>
              </a:prstGeom>
              <a:blipFill rotWithShape="1">
                <a:blip r:embed="rId11"/>
                <a:stretch>
                  <a:fillRect t="-1639" b="-11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3724859" y="1857704"/>
                <a:ext cx="2229913" cy="43231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rtl="0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mod 2)</a:t>
                </a:r>
                <a:endParaRPr lang="he-IL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59" y="1857704"/>
                <a:ext cx="2229913" cy="432317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"/>
    </mc:Choice>
    <mc:Fallback xmlns="">
      <p:transition spd="slow" advTm="2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20278 -2.96296E-6 C 0.29357 -2.96296E-6 0.40555 -0.0493 0.40555 -0.08935 L 0.40555 -0.1784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20278 -3.7037E-7 C 0.29357 -3.7037E-7 0.40555 -0.0581 0.40555 -0.10532 L 0.40555 -0.20995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0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17917 -3.7037E-7 C -0.25955 -3.7037E-7 -0.35834 -0.04074 -0.35834 -0.07361 L -0.35834 -0.1467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7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17917 -2.96296E-6 C -0.25955 -2.96296E-6 -0.35834 -0.0324 -0.35834 -0.0581 L -0.35834 -0.11551 " pathEditMode="fixed" rAng="0" ptsTypes="FfFF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Threshold Decryption</a:t>
            </a:r>
            <a:endParaRPr lang="he-IL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2152541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2483604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566124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4016409" y="2366337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409" y="2366337"/>
                <a:ext cx="1656183" cy="432048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95" y="2152540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3963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7236296" y="24208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236296" y="5714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3381773" y="1052736"/>
                <a:ext cx="2918419" cy="7200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 err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000" i="1" dirty="0" smtClean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73" y="1052736"/>
                <a:ext cx="2918419" cy="720080"/>
              </a:xfrm>
              <a:prstGeom prst="roundRect">
                <a:avLst/>
              </a:prstGeom>
              <a:blipFill rotWithShape="1">
                <a:blip r:embed="rId6"/>
                <a:stretch>
                  <a:fillRect t="-1639" b="-11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4005776" y="3281175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776" y="3281175"/>
                <a:ext cx="1656183" cy="432048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4016409" y="2817228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409" y="2817228"/>
                <a:ext cx="1656183" cy="432048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4016409" y="3753332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409" y="3753332"/>
                <a:ext cx="1656183" cy="432048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3445746" y="4361295"/>
            <a:ext cx="2664296" cy="0"/>
          </a:xfrm>
          <a:prstGeom prst="line">
            <a:avLst/>
          </a:prstGeom>
          <a:ln w="762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4029845" y="4506419"/>
                <a:ext cx="1656183" cy="43204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45" y="4506419"/>
                <a:ext cx="1656183" cy="432048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1773" y="4506419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73" y="4506419"/>
                <a:ext cx="64807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lus 22"/>
          <p:cNvSpPr/>
          <p:nvPr/>
        </p:nvSpPr>
        <p:spPr>
          <a:xfrm>
            <a:off x="3426696" y="3003776"/>
            <a:ext cx="504056" cy="504056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47864" y="5373216"/>
                <a:ext cx="2808312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𝜇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mod 2</a:t>
                </a:r>
                <a:endParaRPr lang="he-IL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373216"/>
                <a:ext cx="2808312" cy="720080"/>
              </a:xfrm>
              <a:prstGeom prst="roundRect">
                <a:avLst/>
              </a:prstGeom>
              <a:blipFill rotWithShape="1">
                <a:blip r:embed="rId15"/>
                <a:stretch>
                  <a:fillRect r="-10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99792" y="3623075"/>
                <a:ext cx="446185" cy="37096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180000" tIns="0" bIns="72000"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92" y="3623075"/>
                <a:ext cx="446185" cy="370969"/>
              </a:xfrm>
              <a:prstGeom prst="roundRect">
                <a:avLst/>
              </a:prstGeom>
              <a:blipFill rotWithShape="1">
                <a:blip r:embed="rId1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899592" y="4797152"/>
                <a:ext cx="446185" cy="37096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180000" tIns="0" bIns="72000"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97152"/>
                <a:ext cx="446185" cy="370969"/>
              </a:xfrm>
              <a:prstGeom prst="roundRect">
                <a:avLst/>
              </a:prstGeom>
              <a:blipFill rotWithShape="1">
                <a:blip r:embed="rId17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7942239" y="3645024"/>
                <a:ext cx="446185" cy="37096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180000" tIns="0" bIns="72000"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239" y="3645024"/>
                <a:ext cx="446185" cy="370969"/>
              </a:xfrm>
              <a:prstGeom prst="roundRect">
                <a:avLst/>
              </a:prstGeom>
              <a:blipFill rotWithShape="1">
                <a:blip r:embed="rId1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7942239" y="4786223"/>
                <a:ext cx="446185" cy="37096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180000" tIns="0" bIns="72000"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239" y="4786223"/>
                <a:ext cx="446185" cy="370969"/>
              </a:xfrm>
              <a:prstGeom prst="roundRect">
                <a:avLst/>
              </a:prstGeom>
              <a:blipFill rotWithShape="1">
                <a:blip r:embed="rId19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724859" y="1857704"/>
                <a:ext cx="2229913" cy="43231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rtl="0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mod 2)</a:t>
                </a:r>
                <a:endParaRPr lang="he-IL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59" y="1857704"/>
                <a:ext cx="2229913" cy="432317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3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67"/>
    </mc:Choice>
    <mc:Fallback xmlns="">
      <p:transition spd="slow" advTm="57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3" grpId="0" animBg="1"/>
      <p:bldP spid="6" grpId="0" animBg="1"/>
      <p:bldP spid="7" grpId="0" animBg="1"/>
      <p:bldP spid="24" grpId="0" animBg="1"/>
      <p:bldP spid="25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+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208A32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〈"/>
                        <m:endChr m:val="〉"/>
                        <m:ctrlP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 dirty="0" smtClean="0">
                        <a:solidFill>
                          <a:srgbClr val="208A32"/>
                        </a:solidFill>
                        <a:latin typeface="Cambria Math"/>
                      </a:rPr>
                      <m:t>+ </m:t>
                    </m:r>
                    <m:r>
                      <a:rPr lang="en-US" i="1" dirty="0" smtClean="0">
                        <a:solidFill>
                          <a:srgbClr val="208A32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208A32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algn="l" rtl="0"/>
                <a:endParaRPr lang="en-US" dirty="0" smtClean="0"/>
              </a:p>
              <a:p>
                <a:pPr algn="l" rtl="0"/>
                <a:r>
                  <a:rPr lang="en-US" b="1" dirty="0"/>
                  <a:t>Addition: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DA1F2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DA1F28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DA1F28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000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208A3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〈"/>
                        <m:endChr m:val="〉"/>
                        <m:ctrlP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1" i="1" dirty="0" smtClean="0">
                                <a:solidFill>
                                  <a:srgbClr val="DA1F28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dirty="0" smtClean="0">
                                <a:solidFill>
                                  <a:srgbClr val="DA1F28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3000" b="1" i="1" dirty="0" smtClean="0">
                                <a:solidFill>
                                  <a:srgbClr val="DA1F28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1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3000" b="1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DA1F28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 dirty="0" smtClean="0">
                                <a:solidFill>
                                  <a:srgbClr val="DA1F28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000" i="1" dirty="0" smtClean="0">
                                <a:solidFill>
                                  <a:srgbClr val="DA1F28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000" i="1" dirty="0" smtClean="0">
                                <a:solidFill>
                                  <a:srgbClr val="208A3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630936" lvl="2" indent="0" algn="l" rtl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358775" indent="-222250" algn="l" rtl="0"/>
                <a:r>
                  <a:rPr lang="en-US" b="1" dirty="0" smtClean="0"/>
                  <a:t>Multiplication: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More complicated…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4"/>
                <a:stretch>
                  <a:fillRect l="-1630" t="-15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LWE-Based Encryption – Homomorphism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1" y="5664621"/>
            <a:ext cx="924046" cy="1165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3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3"/>
    </mc:Choice>
    <mc:Fallback xmlns="">
      <p:transition spd="slow" advTm="3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FHE From LWE </a:t>
            </a:r>
            <a:r>
              <a:rPr lang="en-US" sz="2400" dirty="0" smtClean="0"/>
              <a:t>[BV11b],[BGV12]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Multiplication is possible if we have additional public information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/>
                  <a:t>e</a:t>
                </a:r>
                <a:r>
                  <a:rPr lang="en-US" dirty="0" smtClean="0"/>
                  <a:t>valuation key):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En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/>
                                  </a:rPr>
                                  <m:t>𝐬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  <m:r>
                                  <a:rPr lang="en-US" b="1" i="0" smtClean="0">
                                    <a:latin typeface="Cambria Math"/>
                                  </a:rPr>
                                  <m:t>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/>
                                      </a:rPr>
                                      <m:t>j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i</m:t>
                        </m:r>
                        <m:r>
                          <a:rPr lang="en-US" i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r>
                  <a:rPr lang="en-US" dirty="0" smtClean="0"/>
                  <a:t>We need to generate it in a threshold manner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 rot="20704375">
            <a:off x="5825344" y="2305866"/>
            <a:ext cx="3672408" cy="707886"/>
            <a:chOff x="1835696" y="4498667"/>
            <a:chExt cx="3672408" cy="7078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493" y="4683628"/>
              <a:ext cx="820325" cy="51930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835696" y="4498667"/>
              <a:ext cx="367240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Simplified</a:t>
              </a: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!</a:t>
              </a:r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72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11"/>
    </mc:Choice>
    <mc:Fallback xmlns="">
      <p:transition spd="slow" advTm="43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Key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Recall joint secret-key: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pPr algn="l" rtl="0"/>
                <a:r>
                  <a:rPr lang="en-US" dirty="0" smtClean="0"/>
                  <a:t>We need: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,ℓ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𝐸𝑛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</m:d>
                  </m:oMath>
                </a14:m>
                <a:endParaRPr lang="en-US" dirty="0"/>
              </a:p>
              <a:p>
                <a:pPr algn="l" rtl="0"/>
                <a:endParaRPr lang="en-US" sz="3200" dirty="0" smtClean="0"/>
              </a:p>
              <a:p>
                <a:pPr algn="l" rtl="0"/>
                <a:r>
                  <a:rPr lang="en-US" dirty="0" smtClean="0"/>
                  <a:t>Therefore, we need to create: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𝐸𝑛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,ℓ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algn="l" rtl="0"/>
                <a:endParaRPr lang="en-US" dirty="0" smtClean="0"/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3"/>
                <a:stretch>
                  <a:fillRect l="-1630" t="-1554" b="-234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938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30"/>
    </mc:Choice>
    <mc:Fallback xmlns="">
      <p:transition spd="slow" advTm="56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Threshold </a:t>
            </a:r>
            <a:r>
              <a:rPr lang="en-US" dirty="0" err="1" smtClean="0"/>
              <a:t>KeyGen</a:t>
            </a:r>
            <a:r>
              <a:rPr lang="en-US" dirty="0" smtClean="0"/>
              <a:t> –Round 2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5" y="1124744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31164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61" y="5383648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7596336" y="1393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39597" y="585810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4708" y="1383799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1043608" y="57436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95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1969156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21" y="55299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5661248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7164288" y="2626286"/>
            <a:ext cx="1761472" cy="1162754"/>
            <a:chOff x="3749873" y="3645024"/>
            <a:chExt cx="1761472" cy="1162754"/>
          </a:xfrm>
        </p:grpSpPr>
        <p:sp>
          <p:nvSpPr>
            <p:cNvPr id="48" name="TextBox 47"/>
            <p:cNvSpPr txBox="1"/>
            <p:nvPr/>
          </p:nvSpPr>
          <p:spPr>
            <a:xfrm>
              <a:off x="4283968" y="3994438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3749873" y="3645024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873" y="3645024"/>
                  <a:ext cx="1743749" cy="442674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r="-2069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3758250" y="4365104"/>
                  <a:ext cx="1753095" cy="442674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250" y="4365104"/>
                  <a:ext cx="1753095" cy="442674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 r="-2405" b="-1558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65304" y="2492896"/>
            <a:ext cx="1742400" cy="1162754"/>
            <a:chOff x="1989237" y="3645024"/>
            <a:chExt cx="1742400" cy="1162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/>
                <p:cNvSpPr/>
                <p:nvPr/>
              </p:nvSpPr>
              <p:spPr>
                <a:xfrm>
                  <a:off x="1989237" y="3645024"/>
                  <a:ext cx="174240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5" name="Rounded 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37" y="3645024"/>
                  <a:ext cx="1742400" cy="442674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 r="-1724" b="-15584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/>
                <p:cNvSpPr/>
                <p:nvPr/>
              </p:nvSpPr>
              <p:spPr>
                <a:xfrm>
                  <a:off x="1989237" y="4365104"/>
                  <a:ext cx="174240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6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37" y="4365104"/>
                  <a:ext cx="1742400" cy="442674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 r="-2069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2555776" y="3987989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8894" y="4077072"/>
            <a:ext cx="1770818" cy="1162754"/>
            <a:chOff x="5493622" y="3645024"/>
            <a:chExt cx="1770818" cy="1162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>
                <a:xfrm>
                  <a:off x="5493622" y="3645024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3622" y="3645024"/>
                  <a:ext cx="1743749" cy="442674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 r="-2069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/>
                <p:cNvSpPr/>
                <p:nvPr/>
              </p:nvSpPr>
              <p:spPr>
                <a:xfrm>
                  <a:off x="5511345" y="4365104"/>
                  <a:ext cx="1753095" cy="442674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1" name="Rounded 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345" y="4365104"/>
                  <a:ext cx="1753095" cy="442674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 r="-2055" b="-1558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6012160" y="4005064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64288" y="4232681"/>
            <a:ext cx="1752126" cy="1150967"/>
            <a:chOff x="5213545" y="2200712"/>
            <a:chExt cx="1752126" cy="1150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>
                <a:xfrm>
                  <a:off x="5221922" y="2200712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922" y="2200712"/>
                  <a:ext cx="1743749" cy="442674"/>
                </a:xfrm>
                <a:prstGeom prst="roundRect">
                  <a:avLst/>
                </a:prstGeom>
                <a:blipFill rotWithShape="1">
                  <a:blip r:embed="rId14"/>
                  <a:stretch>
                    <a:fillRect r="-2069" b="-168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5213545" y="2909005"/>
                  <a:ext cx="1742400" cy="442674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545" y="2909005"/>
                  <a:ext cx="1742400" cy="442674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 r="-2414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5743178" y="2502421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979712" y="3068960"/>
            <a:ext cx="18722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79712" y="4653136"/>
            <a:ext cx="18722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148064" y="3068960"/>
            <a:ext cx="18722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201022" y="4653136"/>
            <a:ext cx="18722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26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4"/>
    </mc:Choice>
    <mc:Fallback xmlns="">
      <p:transition spd="slow" advTm="23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Threshold </a:t>
            </a:r>
            <a:r>
              <a:rPr lang="en-US" dirty="0" err="1" smtClean="0"/>
              <a:t>KeyGen</a:t>
            </a:r>
            <a:r>
              <a:rPr lang="en-US" dirty="0" smtClean="0"/>
              <a:t> – End Of Round 2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5" y="1124744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31164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61" y="5383648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7596336" y="1393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39597" y="585810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4708" y="1383799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1043608" y="57436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95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1969156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21" y="55299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5661248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979712" y="1402150"/>
            <a:ext cx="4982760" cy="1949529"/>
            <a:chOff x="1979712" y="1402150"/>
            <a:chExt cx="4982760" cy="1949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/>
                <p:cNvSpPr/>
                <p:nvPr/>
              </p:nvSpPr>
              <p:spPr>
                <a:xfrm>
                  <a:off x="1979712" y="1402150"/>
                  <a:ext cx="174240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5" name="Rounded 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1402150"/>
                  <a:ext cx="1742400" cy="442674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r="-1724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/>
                <p:cNvSpPr/>
                <p:nvPr/>
              </p:nvSpPr>
              <p:spPr>
                <a:xfrm>
                  <a:off x="5205864" y="1402150"/>
                  <a:ext cx="174240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6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5864" y="1402150"/>
                  <a:ext cx="1742400" cy="442674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 r="-2069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>
                <a:xfrm>
                  <a:off x="2011784" y="2399636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784" y="2399636"/>
                  <a:ext cx="1743749" cy="442674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 r="-2069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/>
                <p:cNvSpPr/>
                <p:nvPr/>
              </p:nvSpPr>
              <p:spPr>
                <a:xfrm>
                  <a:off x="5215869" y="2411363"/>
                  <a:ext cx="1742400" cy="442674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1" name="Rounded 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869" y="2411363"/>
                  <a:ext cx="1742400" cy="442674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 r="-2768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4187057" y="1916832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1989237" y="1906206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37" y="1906206"/>
                  <a:ext cx="1743749" cy="442674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 r="-2069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5215870" y="1916832"/>
                  <a:ext cx="1742400" cy="442674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870" y="1916832"/>
                  <a:ext cx="1742400" cy="442674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 r="-2768" b="-168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4187057" y="1412776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>
                <a:xfrm>
                  <a:off x="2023547" y="2909005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547" y="2909005"/>
                  <a:ext cx="1743749" cy="442674"/>
                </a:xfrm>
                <a:prstGeom prst="roundRect">
                  <a:avLst/>
                </a:prstGeom>
                <a:blipFill rotWithShape="1">
                  <a:blip r:embed="rId14"/>
                  <a:stretch>
                    <a:fillRect r="-2069" b="-168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5220072" y="2909005"/>
                  <a:ext cx="1742400" cy="442674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2909005"/>
                  <a:ext cx="1742400" cy="442674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 r="-2414" b="-168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4187057" y="2420888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02435" y="2842310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55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1"/>
    </mc:Choice>
    <mc:Fallback xmlns="">
      <p:transition spd="slow" advTm="96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60032" y="25962"/>
            <a:ext cx="4248472" cy="21322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/>
              <a:t>Advantages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þ"/>
            </a:pPr>
            <a:r>
              <a:rPr lang="en-US" sz="7300" dirty="0" smtClean="0"/>
              <a:t> Low round complexity</a:t>
            </a:r>
          </a:p>
          <a:p>
            <a:pPr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þ"/>
            </a:pPr>
            <a:r>
              <a:rPr lang="en-US" sz="7300" dirty="0" smtClean="0"/>
              <a:t> Low communication complexity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7300" dirty="0" smtClean="0"/>
              <a:t>Independent of the function f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7300" dirty="0" smtClean="0"/>
              <a:t>Independent of Sally’s input b</a:t>
            </a:r>
          </a:p>
          <a:p>
            <a:pPr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þ"/>
            </a:pPr>
            <a:r>
              <a:rPr lang="en-US" sz="7300" dirty="0" smtClean="0"/>
              <a:t> Low computation</a:t>
            </a:r>
          </a:p>
          <a:p>
            <a:pPr lvl="1" algn="l" rtl="0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7300" dirty="0" smtClean="0"/>
              <a:t>Charlie’s work is independent of f</a:t>
            </a:r>
            <a:endParaRPr lang="en-US" sz="7700" dirty="0" smtClean="0"/>
          </a:p>
          <a:p>
            <a:pPr algn="l" rtl="0">
              <a:buClr>
                <a:schemeClr val="accent3">
                  <a:lumMod val="50000"/>
                </a:schemeClr>
              </a:buClr>
              <a:buFont typeface="Wingdings" pitchFamily="2" charset="2"/>
              <a:buChar char="þ"/>
            </a:pPr>
            <a:r>
              <a:rPr lang="en-US" sz="7300" dirty="0" smtClean="0"/>
              <a:t> A simple template</a:t>
            </a:r>
          </a:p>
          <a:p>
            <a:pPr algn="l" rtl="0"/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4176464" cy="2238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151705"/>
            <a:ext cx="8568952" cy="39350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Can we get all these advantages in the multiparty case?</a:t>
            </a:r>
            <a:endParaRPr lang="he-IL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8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7443">
        <p:cut/>
      </p:transition>
    </mc:Choice>
    <mc:Fallback xmlns="">
      <p:transition advTm="8744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79712" y="1402150"/>
            <a:ext cx="4982760" cy="1949529"/>
            <a:chOff x="1979712" y="1402150"/>
            <a:chExt cx="4982760" cy="1949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979712" y="1402150"/>
                  <a:ext cx="174240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1402150"/>
                  <a:ext cx="1742400" cy="442674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 r="-1724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5205864" y="1402150"/>
                  <a:ext cx="174240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5864" y="1402150"/>
                  <a:ext cx="1742400" cy="442674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 r="-2069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/>
                <p:cNvSpPr/>
                <p:nvPr/>
              </p:nvSpPr>
              <p:spPr>
                <a:xfrm>
                  <a:off x="2011784" y="2399636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7" name="Rounded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784" y="2399636"/>
                  <a:ext cx="1743749" cy="442674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 r="-2069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>
                <a:xfrm>
                  <a:off x="5215869" y="2411363"/>
                  <a:ext cx="1742400" cy="442674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869" y="2411363"/>
                  <a:ext cx="1742400" cy="442674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 r="-2768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4187057" y="1916832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ounded Rectangle 51"/>
                <p:cNvSpPr/>
                <p:nvPr/>
              </p:nvSpPr>
              <p:spPr>
                <a:xfrm>
                  <a:off x="1989237" y="1906206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52" name="Rounded 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37" y="1906206"/>
                  <a:ext cx="1743749" cy="442674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 r="-2069" b="-171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/>
                <p:cNvSpPr/>
                <p:nvPr/>
              </p:nvSpPr>
              <p:spPr>
                <a:xfrm>
                  <a:off x="5215870" y="1916832"/>
                  <a:ext cx="1742400" cy="442674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53" name="Rounded 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870" y="1916832"/>
                  <a:ext cx="1742400" cy="442674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r="-2768" b="-168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4187057" y="1412776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>
                <a:xfrm>
                  <a:off x="2023547" y="2909005"/>
                  <a:ext cx="1743749" cy="442674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547" y="2909005"/>
                  <a:ext cx="1743749" cy="442674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 r="-2069" b="-168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>
                <a:xfrm>
                  <a:off x="5220072" y="2909005"/>
                  <a:ext cx="1742400" cy="442674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2909005"/>
                  <a:ext cx="1742400" cy="442674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 r="-2414" b="-168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4187057" y="2420888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02435" y="2842310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Threshold </a:t>
            </a:r>
            <a:r>
              <a:rPr lang="en-US" dirty="0" err="1" smtClean="0"/>
              <a:t>KeyGen</a:t>
            </a:r>
            <a:r>
              <a:rPr lang="en-US" dirty="0" smtClean="0"/>
              <a:t> – Round 3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5" y="1124744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31164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61" y="5383648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7596336" y="1393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39597" y="585810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4708" y="1383799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1043608" y="57436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95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1969156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21" y="55299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5661248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3878571" y="3562762"/>
                <a:ext cx="1643094" cy="442674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1" y="3562762"/>
                <a:ext cx="1643094" cy="442674"/>
              </a:xfrm>
              <a:prstGeom prst="roundRect">
                <a:avLst/>
              </a:prstGeom>
              <a:blipFill rotWithShape="1">
                <a:blip r:embed="rId16"/>
                <a:stretch>
                  <a:fillRect r="-3650" b="-16883"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8157" y="2554278"/>
            <a:ext cx="2241595" cy="1173380"/>
            <a:chOff x="26149" y="2554278"/>
            <a:chExt cx="2241595" cy="117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>
                <a:xfrm>
                  <a:off x="46146" y="2554278"/>
                  <a:ext cx="2221598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6" y="2554278"/>
                  <a:ext cx="2221598" cy="442674"/>
                </a:xfrm>
                <a:prstGeom prst="roundRect">
                  <a:avLst/>
                </a:prstGeom>
                <a:blipFill rotWithShape="1">
                  <a:blip r:embed="rId17"/>
                  <a:stretch>
                    <a:fillRect r="-2439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58"/>
                <p:cNvSpPr/>
                <p:nvPr/>
              </p:nvSpPr>
              <p:spPr>
                <a:xfrm>
                  <a:off x="26149" y="3284984"/>
                  <a:ext cx="2230945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ounded 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9" y="3284984"/>
                  <a:ext cx="2230945" cy="442674"/>
                </a:xfrm>
                <a:prstGeom prst="roundRect">
                  <a:avLst/>
                </a:prstGeom>
                <a:blipFill rotWithShape="1">
                  <a:blip r:embed="rId18"/>
                  <a:stretch>
                    <a:fillRect r="-2703" b="-17105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755576" y="2852936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612" y="4127828"/>
            <a:ext cx="2286140" cy="1173380"/>
            <a:chOff x="-18396" y="2554278"/>
            <a:chExt cx="2286140" cy="117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512" y="2554278"/>
                  <a:ext cx="2266232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" y="2554278"/>
                  <a:ext cx="2266232" cy="442674"/>
                </a:xfrm>
                <a:prstGeom prst="roundRect">
                  <a:avLst/>
                </a:prstGeom>
                <a:blipFill rotWithShape="1">
                  <a:blip r:embed="rId19"/>
                  <a:stretch>
                    <a:fillRect r="-1596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62"/>
                <p:cNvSpPr/>
                <p:nvPr/>
              </p:nvSpPr>
              <p:spPr>
                <a:xfrm>
                  <a:off x="-18396" y="3284984"/>
                  <a:ext cx="227549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ounded 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396" y="3284984"/>
                  <a:ext cx="2275490" cy="442674"/>
                </a:xfrm>
                <a:prstGeom prst="roundRect">
                  <a:avLst/>
                </a:prstGeom>
                <a:blipFill rotWithShape="1">
                  <a:blip r:embed="rId20"/>
                  <a:stretch>
                    <a:fillRect r="-1857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/>
            <p:cNvSpPr txBox="1"/>
            <p:nvPr/>
          </p:nvSpPr>
          <p:spPr>
            <a:xfrm>
              <a:off x="755576" y="2852936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50356" y="2564904"/>
            <a:ext cx="2286140" cy="1173380"/>
            <a:chOff x="-18396" y="2554278"/>
            <a:chExt cx="2286140" cy="117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ounded Rectangle 65"/>
                <p:cNvSpPr/>
                <p:nvPr/>
              </p:nvSpPr>
              <p:spPr>
                <a:xfrm>
                  <a:off x="1512" y="2554278"/>
                  <a:ext cx="2266232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ounded 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" y="2554278"/>
                  <a:ext cx="2266232" cy="442674"/>
                </a:xfrm>
                <a:prstGeom prst="roundRect">
                  <a:avLst/>
                </a:prstGeom>
                <a:blipFill rotWithShape="1">
                  <a:blip r:embed="rId21"/>
                  <a:stretch>
                    <a:fillRect r="-1867" b="-17105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>
                <a:xfrm>
                  <a:off x="-18396" y="3284984"/>
                  <a:ext cx="227549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396" y="3284984"/>
                  <a:ext cx="2275490" cy="442674"/>
                </a:xfrm>
                <a:prstGeom prst="roundRect">
                  <a:avLst/>
                </a:prstGeom>
                <a:blipFill rotWithShape="1">
                  <a:blip r:embed="rId22"/>
                  <a:stretch>
                    <a:fillRect r="-1587" b="-17105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/>
            <p:cNvSpPr txBox="1"/>
            <p:nvPr/>
          </p:nvSpPr>
          <p:spPr>
            <a:xfrm>
              <a:off x="755576" y="2852936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50356" y="4127828"/>
            <a:ext cx="2286140" cy="1173380"/>
            <a:chOff x="-18396" y="2554278"/>
            <a:chExt cx="2286140" cy="117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>
                <a:xfrm>
                  <a:off x="1512" y="2554278"/>
                  <a:ext cx="2266232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" y="2554278"/>
                  <a:ext cx="2266232" cy="442674"/>
                </a:xfrm>
                <a:prstGeom prst="roundRect">
                  <a:avLst/>
                </a:prstGeom>
                <a:blipFill rotWithShape="1">
                  <a:blip r:embed="rId23"/>
                  <a:stretch>
                    <a:fillRect r="-1867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>
                <a:xfrm>
                  <a:off x="-18396" y="3284984"/>
                  <a:ext cx="2275490" cy="44267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])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396" y="3284984"/>
                  <a:ext cx="2275490" cy="442674"/>
                </a:xfrm>
                <a:prstGeom prst="roundRect">
                  <a:avLst/>
                </a:prstGeom>
                <a:blipFill rotWithShape="1">
                  <a:blip r:embed="rId24"/>
                  <a:stretch>
                    <a:fillRect r="-1587" b="-16883"/>
                  </a:stretch>
                </a:blipFill>
                <a:ln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755576" y="2852936"/>
              <a:ext cx="504056" cy="370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…</a:t>
              </a:r>
              <a:endParaRPr lang="he-IL" dirty="0"/>
            </a:p>
          </p:txBody>
        </p:sp>
      </p:grpSp>
      <p:sp>
        <p:nvSpPr>
          <p:cNvPr id="7" name="Down Arrow 6"/>
          <p:cNvSpPr/>
          <p:nvPr/>
        </p:nvSpPr>
        <p:spPr>
          <a:xfrm>
            <a:off x="4526470" y="4127828"/>
            <a:ext cx="405569" cy="44267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3659138" y="4653136"/>
                <a:ext cx="2150356" cy="442674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[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  <m:r>
                        <a:rPr lang="en-US" sz="2000" b="0" i="1" smtClean="0">
                          <a:latin typeface="Cambria Math"/>
                        </a:rPr>
                        <m:t>])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38" y="4653136"/>
                <a:ext cx="2150356" cy="442674"/>
              </a:xfrm>
              <a:prstGeom prst="roundRect">
                <a:avLst/>
              </a:prstGeom>
              <a:blipFill rotWithShape="1">
                <a:blip r:embed="rId25"/>
                <a:stretch>
                  <a:fillRect r="-3081" b="-16883"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13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46"/>
    </mc:Choice>
    <mc:Fallback xmlns="">
      <p:transition spd="slow" advTm="56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P spid="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16632"/>
            <a:ext cx="85952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Threshold </a:t>
            </a:r>
            <a:r>
              <a:rPr lang="en-US" dirty="0" err="1" smtClean="0"/>
              <a:t>KeyGen</a:t>
            </a:r>
            <a:r>
              <a:rPr lang="en-US" dirty="0" smtClean="0"/>
              <a:t> – End Of Round 3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5" y="1124744"/>
            <a:ext cx="789153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31164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61" y="5383648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7596336" y="13930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2</a:t>
            </a:r>
            <a:endParaRPr lang="he-IL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39597" y="585810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4</a:t>
            </a:r>
            <a:endParaRPr lang="he-IL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4708" y="1383799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1</a:t>
            </a:r>
            <a:endParaRPr lang="he-IL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1043608" y="5743688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s</a:t>
            </a:r>
            <a:r>
              <a:rPr lang="en-US" sz="2800" baseline="-25000" dirty="0" smtClean="0"/>
              <a:t>3</a:t>
            </a:r>
            <a:endParaRPr lang="he-IL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95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1969156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21" y="5529963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33" y="5661248"/>
            <a:ext cx="647767" cy="27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3337098" y="1761460"/>
                <a:ext cx="2928330" cy="578882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r>
                        <a:rPr lang="en-US" sz="2800" b="0" i="1" smtClean="0">
                          <a:latin typeface="Cambria Math"/>
                        </a:rPr>
                        <m:t>𝑗</m:t>
                      </m:r>
                      <m:r>
                        <a:rPr lang="en-US" sz="2800" b="0" i="1" smtClean="0">
                          <a:latin typeface="Cambria Math"/>
                        </a:rPr>
                        <m:t>])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98" y="1761460"/>
                <a:ext cx="2928330" cy="578882"/>
              </a:xfrm>
              <a:prstGeom prst="roundRect">
                <a:avLst/>
              </a:prstGeom>
              <a:blipFill rotWithShape="1">
                <a:blip r:embed="rId8"/>
                <a:stretch>
                  <a:fillRect t="-3030" r="-4536" b="-21212"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4598479" y="2473211"/>
            <a:ext cx="405569" cy="44267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3359376" y="2996952"/>
                <a:ext cx="2906052" cy="578882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r>
                        <a:rPr lang="en-US" sz="2800" b="0" i="1" smtClean="0">
                          <a:latin typeface="Cambria Math"/>
                        </a:rPr>
                        <m:t>𝑗</m:t>
                      </m:r>
                      <m:r>
                        <a:rPr lang="en-US" sz="2800" b="0" i="1" smtClean="0">
                          <a:latin typeface="Cambria Math"/>
                        </a:rPr>
                        <m:t>])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76" y="2996952"/>
                <a:ext cx="2906052" cy="578882"/>
              </a:xfrm>
              <a:prstGeom prst="roundRect">
                <a:avLst/>
              </a:prstGeom>
              <a:blipFill rotWithShape="1">
                <a:blip r:embed="rId9"/>
                <a:stretch>
                  <a:fillRect t="-4040" r="-3950" b="-20202"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2"/>
    </mc:Choice>
    <mc:Fallback xmlns="">
      <p:transition spd="slow" advTm="18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FHE - </a:t>
            </a:r>
            <a:r>
              <a:rPr lang="en-US" dirty="0" err="1"/>
              <a:t>KeyGen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/>
                <a:r>
                  <a:rPr lang="en-US" b="1" dirty="0" smtClean="0"/>
                  <a:t>Round 1: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Establishing joint public key</a:t>
                </a:r>
              </a:p>
              <a:p>
                <a:pPr algn="l" rtl="0"/>
                <a:endParaRPr lang="en-US" b="1" dirty="0"/>
              </a:p>
              <a:p>
                <a:pPr algn="l" rtl="0"/>
                <a:r>
                  <a:rPr lang="en-US" b="1" dirty="0" smtClean="0"/>
                  <a:t>Round 2: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Each party creates encryptions </a:t>
                </a:r>
                <a:br>
                  <a:rPr lang="en-US" dirty="0" smtClean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r>
                  <a:rPr lang="en-US" b="1" dirty="0" smtClean="0"/>
                  <a:t>Round 3: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Each party P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multiplies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baseline="-25000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algn="l" rtl="0"/>
                <a:endParaRPr lang="en-US" b="1" dirty="0" smtClean="0"/>
              </a:p>
              <a:p>
                <a:pPr algn="l" rtl="0"/>
                <a:r>
                  <a:rPr lang="en-US" dirty="0" smtClean="0"/>
                  <a:t>End of Round 3: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	                     	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𝑐</m:t>
                        </m:r>
                      </m:e>
                      <m:sub>
                        <m:sSubSup>
                          <m:sSub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</m:e>
                          <m:sub/>
                          <m:sup>
                            <m:r>
                              <a:rPr lang="en-US" b="1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b>
                    </m:sSub>
                    <m:r>
                      <a:rPr lang="en-US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algn="l" rtl="0"/>
                <a:endParaRPr lang="he-IL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3"/>
                <a:stretch>
                  <a:fillRect l="-1333" t="-2407" b="-7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588224" y="1700808"/>
            <a:ext cx="648072" cy="223224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7308304" y="2401433"/>
            <a:ext cx="151216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one round!</a:t>
            </a:r>
            <a:endParaRPr lang="he-IL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7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8"/>
    </mc:Choice>
    <mc:Fallback xmlns="">
      <p:transition spd="slow" advTm="4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MPC Protocol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Threshold </a:t>
            </a:r>
            <a:r>
              <a:rPr lang="en-US" dirty="0" err="1" smtClean="0"/>
              <a:t>KeyGen</a:t>
            </a:r>
            <a:r>
              <a:rPr lang="en-US" dirty="0" smtClean="0"/>
              <a:t> (2 rounds)</a:t>
            </a:r>
          </a:p>
          <a:p>
            <a:pPr lvl="1" algn="l" rtl="0"/>
            <a:r>
              <a:rPr lang="en-US" dirty="0" smtClean="0"/>
              <a:t>Round 1: Creates public key</a:t>
            </a:r>
          </a:p>
          <a:p>
            <a:pPr lvl="1" algn="l" rtl="0"/>
            <a:r>
              <a:rPr lang="en-US" dirty="0" smtClean="0"/>
              <a:t>Round 2: Creates evaluation key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parties encrypt their inputs (sent concurrently with round 2 of </a:t>
            </a:r>
            <a:r>
              <a:rPr lang="en-US" dirty="0" err="1" smtClean="0"/>
              <a:t>KeyGen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Threshold Dec (1 round)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8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19"/>
    </mc:Choice>
    <mc:Fallback xmlns="">
      <p:transition spd="slow" advTm="3831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Can generically get malicious security by coin-tossing + (NI)ZK</a:t>
                </a:r>
              </a:p>
              <a:p>
                <a:pPr lvl="1" algn="l" rtl="0"/>
                <a:r>
                  <a:rPr lang="en-US" dirty="0" smtClean="0"/>
                  <a:t>Increases rounds complexity</a:t>
                </a:r>
              </a:p>
              <a:p>
                <a:pPr lvl="1" algn="l" rtl="0"/>
                <a:r>
                  <a:rPr lang="en-US" dirty="0" smtClean="0"/>
                  <a:t>Generic NIZK inefficient </a:t>
                </a:r>
              </a:p>
              <a:p>
                <a:pPr algn="l" rtl="0"/>
                <a:r>
                  <a:rPr lang="en-US" dirty="0" smtClean="0"/>
                  <a:t>We show coin-tossing is not necessary in our protocol </a:t>
                </a:r>
              </a:p>
              <a:p>
                <a:pPr lvl="1" algn="l" rtl="0"/>
                <a:r>
                  <a:rPr lang="en-US" dirty="0" smtClean="0"/>
                  <a:t>Using bad randomness can only hurt you</a:t>
                </a:r>
                <a:endParaRPr lang="en-US" dirty="0"/>
              </a:p>
              <a:p>
                <a:pPr lvl="1" algn="l" rtl="0"/>
                <a:r>
                  <a:rPr lang="en-US" dirty="0" smtClean="0"/>
                  <a:t>Honest parties “smudge out” bad noise by adding bigger noise</a:t>
                </a:r>
                <a:endParaRPr lang="en-US" dirty="0"/>
              </a:p>
              <a:p>
                <a:pPr algn="l" rtl="0"/>
                <a:r>
                  <a:rPr lang="en-US" dirty="0" smtClean="0"/>
                  <a:t>We show efficient Sigma-protocols for all required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NIZK in the RO-model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3"/>
                <a:stretch>
                  <a:fillRect l="-1481" t="-23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08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65"/>
    </mc:Choice>
    <mc:Fallback xmlns="">
      <p:transition spd="slow" advTm="85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06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TFHE based on LWE</a:t>
            </a:r>
          </a:p>
          <a:p>
            <a:pPr lvl="1" algn="l" rtl="0"/>
            <a:r>
              <a:rPr lang="en-US" dirty="0" smtClean="0"/>
              <a:t>In the paper: Ring – LWE </a:t>
            </a:r>
          </a:p>
          <a:p>
            <a:pPr lvl="1" algn="l" rtl="0"/>
            <a:endParaRPr lang="en-US" sz="1200" dirty="0" smtClean="0"/>
          </a:p>
          <a:p>
            <a:pPr algn="l" rtl="0"/>
            <a:r>
              <a:rPr lang="en-US" b="1" dirty="0" smtClean="0"/>
              <a:t>3 </a:t>
            </a:r>
            <a:r>
              <a:rPr lang="en-US" b="1" dirty="0"/>
              <a:t>Rounds </a:t>
            </a:r>
            <a:r>
              <a:rPr lang="en-US" b="1" dirty="0" smtClean="0"/>
              <a:t>MPC</a:t>
            </a:r>
            <a:endParaRPr lang="en-US" b="1" dirty="0"/>
          </a:p>
          <a:p>
            <a:pPr algn="l" rtl="0"/>
            <a:r>
              <a:rPr lang="en-US" dirty="0"/>
              <a:t>2 Rounds </a:t>
            </a:r>
            <a:r>
              <a:rPr lang="en-US" dirty="0" smtClean="0"/>
              <a:t>in </a:t>
            </a:r>
            <a:r>
              <a:rPr lang="en-US" i="1" dirty="0" smtClean="0"/>
              <a:t>reusable</a:t>
            </a:r>
            <a:r>
              <a:rPr lang="en-US" dirty="0" smtClean="0"/>
              <a:t> PKI  - optimal(!)</a:t>
            </a:r>
          </a:p>
          <a:p>
            <a:pPr lvl="1" algn="l" rtl="0"/>
            <a:endParaRPr lang="en-US" sz="1050" dirty="0"/>
          </a:p>
          <a:p>
            <a:pPr algn="l" rtl="0"/>
            <a:r>
              <a:rPr lang="en-US" dirty="0"/>
              <a:t>Low Communication </a:t>
            </a:r>
            <a:r>
              <a:rPr lang="en-US" dirty="0" smtClean="0"/>
              <a:t>Complexity</a:t>
            </a:r>
          </a:p>
          <a:p>
            <a:pPr algn="l" rtl="0"/>
            <a:r>
              <a:rPr lang="en-US" dirty="0"/>
              <a:t>E</a:t>
            </a:r>
            <a:r>
              <a:rPr lang="en-US" dirty="0" smtClean="0"/>
              <a:t>asy </a:t>
            </a:r>
            <a:r>
              <a:rPr lang="en-US" dirty="0"/>
              <a:t>to delegate</a:t>
            </a:r>
          </a:p>
          <a:p>
            <a:pPr algn="l" rtl="0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755421" y="5805264"/>
            <a:ext cx="32090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/>
              <a:t>Thank You!</a:t>
            </a:r>
            <a:endParaRPr lang="he-IL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9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4"/>
    </mc:Choice>
    <mc:Fallback xmlns="">
      <p:transition spd="slow" advTm="20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 Key Generation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9" y="1412776"/>
            <a:ext cx="855351" cy="153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141277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09715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419872" y="3212976"/>
            <a:ext cx="259228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Key Generation</a:t>
            </a:r>
            <a:endParaRPr lang="he-IL" sz="3200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605311" y="2123014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89888" y="2151208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33303" y="4684219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60071" y="4684219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104148" y="3413928"/>
            <a:ext cx="794368" cy="463836"/>
            <a:chOff x="2588380" y="2688223"/>
            <a:chExt cx="794368" cy="4638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892" y="2688223"/>
              <a:ext cx="789856" cy="335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6070">
              <a:off x="2588380" y="2816370"/>
              <a:ext cx="789856" cy="335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161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574"/>
    </mc:Choice>
    <mc:Fallback xmlns="">
      <p:transition advTm="24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Key </a:t>
            </a:r>
            <a:r>
              <a:rPr lang="en-US" dirty="0" smtClean="0"/>
              <a:t>Generation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9" y="1412776"/>
            <a:ext cx="855351" cy="153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141277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09715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419872" y="3212976"/>
            <a:ext cx="259228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Key Generation</a:t>
            </a:r>
            <a:endParaRPr lang="he-IL" sz="3200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605311" y="2123014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89888" y="2151208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33303" y="4684219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60071" y="4684219"/>
            <a:ext cx="1886569" cy="1089962"/>
          </a:xfrm>
          <a:prstGeom prst="straightConnector1">
            <a:avLst/>
          </a:prstGeom>
          <a:ln w="762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104148" y="3413928"/>
            <a:ext cx="794368" cy="463836"/>
            <a:chOff x="2588380" y="2688223"/>
            <a:chExt cx="794368" cy="4638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892" y="2688223"/>
              <a:ext cx="789856" cy="335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6070">
              <a:off x="2588380" y="2816370"/>
              <a:ext cx="789856" cy="335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24" y="2360500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97" y="2473424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16" y="5097152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12" y="5167846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03" y="2094450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8953" y="2152255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79295" y="5397850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3355" y="5485686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2"/>
    </mc:Choice>
    <mc:Fallback xmlns="">
      <p:transition spd="slow" advTm="1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Encryption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9" y="1412776"/>
            <a:ext cx="855351" cy="153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141277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09715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3" y="2905332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3" y="3073176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3" y="4893511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3" y="4761463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9" y="2833251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4649" y="3076171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0058" y="4907665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0463" y="4704022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>
            <a:off x="1605311" y="2123014"/>
            <a:ext cx="2318617" cy="12858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96136" y="2151208"/>
            <a:ext cx="2080322" cy="12576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05310" y="4581128"/>
            <a:ext cx="2318618" cy="11930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796136" y="4581128"/>
            <a:ext cx="2050505" cy="11930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067944" y="3462661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A</a:t>
            </a:r>
            <a:endParaRPr lang="he-IL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5220072" y="3457194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B</a:t>
            </a:r>
            <a:endParaRPr lang="he-IL" sz="2800" dirty="0"/>
          </a:p>
        </p:txBody>
      </p:sp>
      <p:sp>
        <p:nvSpPr>
          <p:cNvPr id="31" name="Rounded Rectangle 30"/>
          <p:cNvSpPr/>
          <p:nvPr/>
        </p:nvSpPr>
        <p:spPr>
          <a:xfrm>
            <a:off x="4067944" y="4177274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C</a:t>
            </a:r>
            <a:endParaRPr lang="he-IL" sz="2800" dirty="0"/>
          </a:p>
        </p:txBody>
      </p:sp>
      <p:sp>
        <p:nvSpPr>
          <p:cNvPr id="32" name="Rounded Rectangle 31"/>
          <p:cNvSpPr/>
          <p:nvPr/>
        </p:nvSpPr>
        <p:spPr>
          <a:xfrm>
            <a:off x="5220072" y="4177274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D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475656" y="1412776"/>
            <a:ext cx="374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a</a:t>
            </a:r>
            <a:endParaRPr lang="he-IL" dirty="0"/>
          </a:p>
        </p:txBody>
      </p:sp>
      <p:sp>
        <p:nvSpPr>
          <p:cNvPr id="37" name="TextBox 36"/>
          <p:cNvSpPr txBox="1"/>
          <p:nvPr/>
        </p:nvSpPr>
        <p:spPr>
          <a:xfrm>
            <a:off x="1598394" y="5838866"/>
            <a:ext cx="374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c</a:t>
            </a:r>
            <a:endParaRPr lang="he-IL" dirty="0"/>
          </a:p>
        </p:txBody>
      </p:sp>
      <p:sp>
        <p:nvSpPr>
          <p:cNvPr id="38" name="TextBox 37"/>
          <p:cNvSpPr txBox="1"/>
          <p:nvPr/>
        </p:nvSpPr>
        <p:spPr>
          <a:xfrm>
            <a:off x="7380312" y="1547500"/>
            <a:ext cx="374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b</a:t>
            </a:r>
            <a:endParaRPr lang="he-IL" dirty="0"/>
          </a:p>
        </p:txBody>
      </p:sp>
      <p:sp>
        <p:nvSpPr>
          <p:cNvPr id="39" name="TextBox 38"/>
          <p:cNvSpPr txBox="1"/>
          <p:nvPr/>
        </p:nvSpPr>
        <p:spPr>
          <a:xfrm>
            <a:off x="7528130" y="5908060"/>
            <a:ext cx="374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d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162096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A=</a:t>
            </a:r>
            <a:r>
              <a:rPr lang="en-US" sz="2400" dirty="0" err="1" smtClean="0"/>
              <a:t>Enc</a:t>
            </a:r>
            <a:r>
              <a:rPr lang="en-US" sz="2400" dirty="0" smtClean="0"/>
              <a:t>(a)</a:t>
            </a:r>
            <a:endParaRPr lang="he-IL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292080" y="2204864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B=</a:t>
            </a:r>
            <a:r>
              <a:rPr lang="en-US" sz="2400" dirty="0" err="1" smtClean="0"/>
              <a:t>Enc</a:t>
            </a:r>
            <a:r>
              <a:rPr lang="en-US" sz="2400" dirty="0" smtClean="0"/>
              <a:t>(b)</a:t>
            </a:r>
            <a:endParaRPr lang="he-IL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123728" y="5271591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C=</a:t>
            </a:r>
            <a:r>
              <a:rPr lang="en-US" sz="2400" dirty="0" err="1" smtClean="0"/>
              <a:t>Enc</a:t>
            </a:r>
            <a:r>
              <a:rPr lang="en-US" sz="2400" dirty="0" smtClean="0"/>
              <a:t>(c)</a:t>
            </a:r>
            <a:endParaRPr lang="he-IL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148064" y="5301208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D=</a:t>
            </a:r>
            <a:r>
              <a:rPr lang="en-US" sz="2400" dirty="0" err="1" smtClean="0"/>
              <a:t>Enc</a:t>
            </a:r>
            <a:r>
              <a:rPr lang="en-US" sz="2400" dirty="0" smtClean="0"/>
              <a:t>(d)</a:t>
            </a:r>
            <a:endParaRPr lang="he-I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7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1"/>
    </mc:Choice>
    <mc:Fallback xmlns="">
      <p:transition spd="slow" advTm="13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7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Evaluation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9" y="1412776"/>
            <a:ext cx="855351" cy="153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141277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09715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3" y="2905332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3" y="3073176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3" y="4893511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3" y="4761463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9" y="2833251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4649" y="3076171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0058" y="4907665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0463" y="4704022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074667" y="1556792"/>
            <a:ext cx="2209301" cy="403854"/>
            <a:chOff x="2074667" y="1556792"/>
            <a:chExt cx="2209301" cy="403854"/>
          </a:xfrm>
        </p:grpSpPr>
        <p:sp>
          <p:nvSpPr>
            <p:cNvPr id="29" name="Rounded Rectangle 28"/>
            <p:cNvSpPr/>
            <p:nvPr/>
          </p:nvSpPr>
          <p:spPr>
            <a:xfrm>
              <a:off x="2074667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A</a:t>
              </a:r>
              <a:endParaRPr lang="he-IL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606220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B</a:t>
              </a:r>
              <a:endParaRPr lang="he-IL" sz="28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03848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C</a:t>
              </a:r>
              <a:endParaRPr lang="he-IL" sz="28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779912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D</a:t>
              </a:r>
              <a:endParaRPr lang="he-IL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74667" y="1988840"/>
            <a:ext cx="2209301" cy="1008112"/>
            <a:chOff x="2074667" y="1988840"/>
            <a:chExt cx="2209301" cy="1008112"/>
          </a:xfrm>
        </p:grpSpPr>
        <p:sp>
          <p:nvSpPr>
            <p:cNvPr id="7" name="TextBox 6"/>
            <p:cNvSpPr txBox="1"/>
            <p:nvPr/>
          </p:nvSpPr>
          <p:spPr>
            <a:xfrm>
              <a:off x="2074667" y="1988840"/>
              <a:ext cx="220930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 err="1" smtClean="0"/>
                <a:t>Homomorphic</a:t>
              </a:r>
              <a:r>
                <a:rPr lang="en-US" sz="1400" dirty="0" smtClean="0"/>
                <a:t> Evaluation</a:t>
              </a:r>
              <a:endParaRPr lang="he-IL" sz="1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15816" y="2593098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Y</a:t>
              </a:r>
              <a:endParaRPr lang="he-IL" sz="2800" dirty="0"/>
            </a:p>
          </p:txBody>
        </p:sp>
        <p:sp>
          <p:nvSpPr>
            <p:cNvPr id="8" name="Right Brace 7"/>
            <p:cNvSpPr/>
            <p:nvPr/>
          </p:nvSpPr>
          <p:spPr>
            <a:xfrm rot="5400000">
              <a:off x="2995005" y="1333587"/>
              <a:ext cx="360040" cy="210259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04394" y="1556792"/>
            <a:ext cx="2209301" cy="403854"/>
            <a:chOff x="5304394" y="1556792"/>
            <a:chExt cx="2209301" cy="403854"/>
          </a:xfrm>
        </p:grpSpPr>
        <p:sp>
          <p:nvSpPr>
            <p:cNvPr id="35" name="Rounded Rectangle 34"/>
            <p:cNvSpPr/>
            <p:nvPr/>
          </p:nvSpPr>
          <p:spPr>
            <a:xfrm>
              <a:off x="5304394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A</a:t>
              </a:r>
              <a:endParaRPr lang="he-IL" sz="28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35947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B</a:t>
              </a:r>
              <a:endParaRPr lang="he-IL" sz="28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33575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C</a:t>
              </a:r>
              <a:endParaRPr lang="he-IL" sz="28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009639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D</a:t>
              </a:r>
              <a:endParaRPr lang="he-IL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04394" y="1988840"/>
            <a:ext cx="2209301" cy="1008112"/>
            <a:chOff x="5304394" y="1988840"/>
            <a:chExt cx="2209301" cy="1008112"/>
          </a:xfrm>
        </p:grpSpPr>
        <p:sp>
          <p:nvSpPr>
            <p:cNvPr id="39" name="TextBox 38"/>
            <p:cNvSpPr txBox="1"/>
            <p:nvPr/>
          </p:nvSpPr>
          <p:spPr>
            <a:xfrm>
              <a:off x="5304394" y="1988840"/>
              <a:ext cx="220930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 err="1" smtClean="0"/>
                <a:t>Homomorphic</a:t>
              </a:r>
              <a:r>
                <a:rPr lang="en-US" sz="1400" dirty="0" smtClean="0"/>
                <a:t> Evaluation</a:t>
              </a:r>
              <a:endParaRPr lang="he-IL" sz="1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145543" y="2593098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Y</a:t>
              </a:r>
              <a:endParaRPr lang="he-IL" sz="2800" dirty="0"/>
            </a:p>
          </p:txBody>
        </p:sp>
        <p:sp>
          <p:nvSpPr>
            <p:cNvPr id="41" name="Right Brace 40"/>
            <p:cNvSpPr/>
            <p:nvPr/>
          </p:nvSpPr>
          <p:spPr>
            <a:xfrm rot="5400000">
              <a:off x="6224732" y="1333587"/>
              <a:ext cx="360040" cy="210259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4667" y="5805264"/>
            <a:ext cx="2209301" cy="403854"/>
            <a:chOff x="2074667" y="4725144"/>
            <a:chExt cx="2209301" cy="403854"/>
          </a:xfrm>
        </p:grpSpPr>
        <p:sp>
          <p:nvSpPr>
            <p:cNvPr id="43" name="Rounded Rectangle 42"/>
            <p:cNvSpPr/>
            <p:nvPr/>
          </p:nvSpPr>
          <p:spPr>
            <a:xfrm>
              <a:off x="2074667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A</a:t>
              </a:r>
              <a:endParaRPr lang="he-IL" sz="28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606220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B</a:t>
              </a:r>
              <a:endParaRPr lang="he-IL" sz="28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03848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C</a:t>
              </a:r>
              <a:endParaRPr lang="he-IL" sz="28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779912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D</a:t>
              </a:r>
              <a:endParaRPr lang="he-IL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5602" y="4725144"/>
            <a:ext cx="2209301" cy="986846"/>
            <a:chOff x="2055602" y="3666290"/>
            <a:chExt cx="2209301" cy="986846"/>
          </a:xfrm>
        </p:grpSpPr>
        <p:sp>
          <p:nvSpPr>
            <p:cNvPr id="47" name="TextBox 46"/>
            <p:cNvSpPr txBox="1"/>
            <p:nvPr/>
          </p:nvSpPr>
          <p:spPr>
            <a:xfrm>
              <a:off x="2055602" y="4345359"/>
              <a:ext cx="220930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dirty="0" err="1" smtClean="0"/>
                <a:t>Homomorphic</a:t>
              </a:r>
              <a:r>
                <a:rPr lang="en-US" sz="1400" dirty="0" smtClean="0"/>
                <a:t> Evaluation</a:t>
              </a:r>
              <a:endParaRPr lang="he-IL" sz="1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908224" y="3666290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Y</a:t>
              </a:r>
              <a:endParaRPr lang="he-IL" sz="2800" dirty="0"/>
            </a:p>
          </p:txBody>
        </p:sp>
        <p:sp>
          <p:nvSpPr>
            <p:cNvPr id="49" name="Right Brace 48"/>
            <p:cNvSpPr/>
            <p:nvPr/>
          </p:nvSpPr>
          <p:spPr>
            <a:xfrm rot="16200000" flipV="1">
              <a:off x="2980232" y="3237694"/>
              <a:ext cx="360040" cy="210259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5027" y="5805264"/>
            <a:ext cx="2209301" cy="403854"/>
            <a:chOff x="5292080" y="4725144"/>
            <a:chExt cx="2209301" cy="403854"/>
          </a:xfrm>
        </p:grpSpPr>
        <p:sp>
          <p:nvSpPr>
            <p:cNvPr id="51" name="Rounded Rectangle 50"/>
            <p:cNvSpPr/>
            <p:nvPr/>
          </p:nvSpPr>
          <p:spPr>
            <a:xfrm>
              <a:off x="5292080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A</a:t>
              </a:r>
              <a:endParaRPr lang="he-IL" sz="28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823633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B</a:t>
              </a:r>
              <a:endParaRPr lang="he-IL" sz="28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21261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C</a:t>
              </a:r>
              <a:endParaRPr lang="he-IL" sz="28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997325" y="4725144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D</a:t>
              </a:r>
              <a:endParaRPr lang="he-IL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15027" y="4797152"/>
            <a:ext cx="2209301" cy="986846"/>
            <a:chOff x="2055602" y="3666290"/>
            <a:chExt cx="2209301" cy="986846"/>
          </a:xfrm>
        </p:grpSpPr>
        <p:sp>
          <p:nvSpPr>
            <p:cNvPr id="59" name="TextBox 58"/>
            <p:cNvSpPr txBox="1"/>
            <p:nvPr/>
          </p:nvSpPr>
          <p:spPr>
            <a:xfrm>
              <a:off x="2055602" y="4345359"/>
              <a:ext cx="220930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dirty="0" err="1" smtClean="0"/>
                <a:t>Homomorphic</a:t>
              </a:r>
              <a:r>
                <a:rPr lang="en-US" sz="1400" dirty="0" smtClean="0"/>
                <a:t> Evaluation</a:t>
              </a:r>
              <a:endParaRPr lang="he-IL" sz="1400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908224" y="3666290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Y</a:t>
              </a:r>
              <a:endParaRPr lang="he-IL" sz="2800" dirty="0"/>
            </a:p>
          </p:txBody>
        </p:sp>
        <p:sp>
          <p:nvSpPr>
            <p:cNvPr id="61" name="Right Brace 60"/>
            <p:cNvSpPr/>
            <p:nvPr/>
          </p:nvSpPr>
          <p:spPr>
            <a:xfrm rot="16200000" flipV="1">
              <a:off x="2980232" y="3237694"/>
              <a:ext cx="360040" cy="210259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81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85"/>
    </mc:Choice>
    <mc:Fallback xmlns="">
      <p:transition spd="slow" advTm="37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771800" y="2325051"/>
            <a:ext cx="4104456" cy="2736304"/>
          </a:xfrm>
          <a:prstGeom prst="cloud">
            <a:avLst/>
          </a:prstGeom>
          <a:solidFill>
            <a:schemeClr val="bg1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 to a Cloud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9" y="1412776"/>
            <a:ext cx="855351" cy="153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141277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09715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3" y="2905332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3" y="3073176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3" y="4893511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3" y="4761463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9" y="2833251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4649" y="3076171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0058" y="4907665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0463" y="4704022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3635896" y="3068960"/>
            <a:ext cx="2209301" cy="403854"/>
            <a:chOff x="2074667" y="1556792"/>
            <a:chExt cx="2209301" cy="403854"/>
          </a:xfrm>
        </p:grpSpPr>
        <p:sp>
          <p:nvSpPr>
            <p:cNvPr id="29" name="Rounded Rectangle 28"/>
            <p:cNvSpPr/>
            <p:nvPr/>
          </p:nvSpPr>
          <p:spPr>
            <a:xfrm>
              <a:off x="2074667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A</a:t>
              </a:r>
              <a:endParaRPr lang="he-IL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606220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B</a:t>
              </a:r>
              <a:endParaRPr lang="he-IL" sz="28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03848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C</a:t>
              </a:r>
              <a:endParaRPr lang="he-IL" sz="28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779912" y="1556792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800" dirty="0" smtClean="0"/>
                <a:t>D</a:t>
              </a:r>
              <a:endParaRPr lang="he-IL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5896" y="3501008"/>
            <a:ext cx="2209301" cy="1008112"/>
            <a:chOff x="2074667" y="1988840"/>
            <a:chExt cx="2209301" cy="1008112"/>
          </a:xfrm>
        </p:grpSpPr>
        <p:sp>
          <p:nvSpPr>
            <p:cNvPr id="7" name="TextBox 6"/>
            <p:cNvSpPr txBox="1"/>
            <p:nvPr/>
          </p:nvSpPr>
          <p:spPr>
            <a:xfrm>
              <a:off x="2074667" y="1988840"/>
              <a:ext cx="220930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 err="1" smtClean="0"/>
                <a:t>Homomorphic</a:t>
              </a:r>
              <a:r>
                <a:rPr lang="en-US" sz="1400" dirty="0" smtClean="0"/>
                <a:t> Evaluation</a:t>
              </a:r>
              <a:endParaRPr lang="he-IL" sz="1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15816" y="2593098"/>
              <a:ext cx="504056" cy="40385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/>
                <a:t>Y</a:t>
              </a:r>
              <a:endParaRPr lang="he-IL" sz="2800" dirty="0"/>
            </a:p>
          </p:txBody>
        </p:sp>
        <p:sp>
          <p:nvSpPr>
            <p:cNvPr id="8" name="Right Brace 7"/>
            <p:cNvSpPr/>
            <p:nvPr/>
          </p:nvSpPr>
          <p:spPr>
            <a:xfrm rot="5400000">
              <a:off x="2995005" y="1333587"/>
              <a:ext cx="360040" cy="210259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11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7"/>
    </mc:Choice>
    <mc:Fallback xmlns="">
      <p:transition spd="slow" advTm="12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Decryption</a:t>
            </a:r>
            <a:endParaRPr lang="he-I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9" y="1412776"/>
            <a:ext cx="855351" cy="153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54701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" y="1412776"/>
            <a:ext cx="964851" cy="142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097152"/>
            <a:ext cx="703104" cy="135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419872" y="3212976"/>
            <a:ext cx="259228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Dec</a:t>
            </a:r>
            <a:endParaRPr lang="he-IL" sz="3200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605311" y="2123014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89888" y="2151208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33303" y="4684219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60071" y="4684219"/>
            <a:ext cx="1886569" cy="10899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03" y="2094450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8953" y="2152255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79295" y="5397850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3355" y="5485686"/>
            <a:ext cx="450721" cy="37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6">
            <a:off x="5157057" y="3379410"/>
            <a:ext cx="789856" cy="33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738322" y="1747112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Y</a:t>
            </a:r>
            <a:endParaRPr lang="he-IL" sz="2800" dirty="0"/>
          </a:p>
        </p:txBody>
      </p:sp>
      <p:sp>
        <p:nvSpPr>
          <p:cNvPr id="22" name="Rounded Rectangle 21"/>
          <p:cNvSpPr/>
          <p:nvPr/>
        </p:nvSpPr>
        <p:spPr>
          <a:xfrm>
            <a:off x="7164288" y="1772816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Y</a:t>
            </a:r>
            <a:endParaRPr lang="he-IL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7308304" y="5949280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Y</a:t>
            </a:r>
            <a:endParaRPr lang="he-IL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1619672" y="5877272"/>
            <a:ext cx="504056" cy="403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Y</a:t>
            </a:r>
            <a:endParaRPr lang="he-I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2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9"/>
    </mc:Choice>
    <mc:Fallback xmlns="">
      <p:transition spd="slow" advTm="28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2|7.4|7.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1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1|11.2|2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|9.4|1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4.5|12|3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29.6|2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8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1|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7.8|4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9.4|13.2|8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2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8|5.6|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2.3|6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0.4|29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|8.3|10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2.5|13.8|1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14951</TotalTime>
  <Words>2141</Words>
  <Application>Microsoft Office PowerPoint</Application>
  <PresentationFormat>On-screen Show (4:3)</PresentationFormat>
  <Paragraphs>400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Multiparty Computation with Low Communication, Computation and Interaction via Threshold FHE</vt:lpstr>
      <vt:lpstr>2-Party Computation Using FHE (semi-honest)</vt:lpstr>
      <vt:lpstr>Advantages</vt:lpstr>
      <vt:lpstr>Threshold Key Generation</vt:lpstr>
      <vt:lpstr>Threshold Key Generation</vt:lpstr>
      <vt:lpstr>Input Encryption</vt:lpstr>
      <vt:lpstr>Homomorphic Evaluation</vt:lpstr>
      <vt:lpstr>Delegate to a Cloud</vt:lpstr>
      <vt:lpstr>Threshold Decryption</vt:lpstr>
      <vt:lpstr>Threshold Decryption</vt:lpstr>
      <vt:lpstr>MPC with Threshold FHE</vt:lpstr>
      <vt:lpstr>MPC with TFHE</vt:lpstr>
      <vt:lpstr>Our Main Results </vt:lpstr>
      <vt:lpstr>Our Main Results (malicious)</vt:lpstr>
      <vt:lpstr>Related Work</vt:lpstr>
      <vt:lpstr>The LWE Assumption [Regev05]</vt:lpstr>
      <vt:lpstr>Basic LWE-Based Encryption</vt:lpstr>
      <vt:lpstr>Key-Homomorphic Properties of the Basic Scheme</vt:lpstr>
      <vt:lpstr>Threshold Key Generation</vt:lpstr>
      <vt:lpstr>Threshold Key Generation</vt:lpstr>
      <vt:lpstr>Threshold Key Generation</vt:lpstr>
      <vt:lpstr>Threshold Decryption</vt:lpstr>
      <vt:lpstr>Threshold Decryption</vt:lpstr>
      <vt:lpstr>Threshold Decryption</vt:lpstr>
      <vt:lpstr>Basic LWE-Based Encryption – Homomorphism</vt:lpstr>
      <vt:lpstr>FHE From LWE [BV11b],[BGV12]</vt:lpstr>
      <vt:lpstr>Evaluation Key</vt:lpstr>
      <vt:lpstr>Threshold KeyGen –Round 2</vt:lpstr>
      <vt:lpstr>Threshold KeyGen – End Of Round 2</vt:lpstr>
      <vt:lpstr>Threshold KeyGen – Round 3</vt:lpstr>
      <vt:lpstr>Threshold KeyGen – End Of Round 3</vt:lpstr>
      <vt:lpstr>Threshold FHE - KeyGen</vt:lpstr>
      <vt:lpstr>The MPC Protocol</vt:lpstr>
      <vt:lpstr>Malicious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Asharov</dc:creator>
  <cp:lastModifiedBy>Gilad</cp:lastModifiedBy>
  <cp:revision>259</cp:revision>
  <dcterms:created xsi:type="dcterms:W3CDTF">2012-03-29T20:02:21Z</dcterms:created>
  <dcterms:modified xsi:type="dcterms:W3CDTF">2012-04-18T07:44:44Z</dcterms:modified>
</cp:coreProperties>
</file>